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7CE84F3-28C3-443E-9E96-99CF82512B78}" styleName="Estilo Escuro 1 - Ênfas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907" autoAdjust="0"/>
  </p:normalViewPr>
  <p:slideViewPr>
    <p:cSldViewPr snapToGrid="0">
      <p:cViewPr varScale="1">
        <p:scale>
          <a:sx n="73" d="100"/>
          <a:sy n="73" d="100"/>
        </p:scale>
        <p:origin x="40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8" y="630937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9"/>
            <a:ext cx="10318419" cy="439498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6" y="5979198"/>
            <a:ext cx="8045373" cy="74227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3" cy="34846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49E09CE-AF5C-4E89-BC70-D30C675EEE88}" type="datetimeFigureOut">
              <a:rPr lang="pt-BR" smtClean="0"/>
              <a:t>23/04/2021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9" y="6375679"/>
            <a:ext cx="2329723" cy="345796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D55885C-24D5-451B-B22A-98CC56514B88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37549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382386"/>
            <a:ext cx="10178323" cy="149213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1677" y="2286002"/>
            <a:ext cx="10178323" cy="359359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1677" y="6375679"/>
            <a:ext cx="2329723" cy="348463"/>
          </a:xfrm>
          <a:prstGeom prst="rect">
            <a:avLst/>
          </a:prstGeom>
        </p:spPr>
        <p:txBody>
          <a:bodyPr/>
          <a:lstStyle/>
          <a:p>
            <a:fld id="{849E09CE-AF5C-4E89-BC70-D30C675EEE88}" type="datetimeFigureOut">
              <a:rPr lang="pt-BR" smtClean="0"/>
              <a:t>23/04/2021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2" y="6375679"/>
            <a:ext cx="2819399" cy="345796"/>
          </a:xfrm>
          <a:prstGeom prst="rect">
            <a:avLst/>
          </a:prstGeom>
        </p:spPr>
        <p:txBody>
          <a:bodyPr/>
          <a:lstStyle/>
          <a:p>
            <a:fld id="{5D55885C-24D5-451B-B22A-98CC56514B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2555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2" y="382387"/>
            <a:ext cx="1492132" cy="5600404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382386"/>
            <a:ext cx="8392585" cy="560040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1677" y="6375679"/>
            <a:ext cx="2329723" cy="348463"/>
          </a:xfrm>
          <a:prstGeom prst="rect">
            <a:avLst/>
          </a:prstGeom>
        </p:spPr>
        <p:txBody>
          <a:bodyPr/>
          <a:lstStyle/>
          <a:p>
            <a:fld id="{849E09CE-AF5C-4E89-BC70-D30C675EEE88}" type="datetimeFigureOut">
              <a:rPr lang="pt-BR" smtClean="0"/>
              <a:t>23/04/2021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2" y="6375679"/>
            <a:ext cx="2819399" cy="345796"/>
          </a:xfrm>
          <a:prstGeom prst="rect">
            <a:avLst/>
          </a:prstGeom>
        </p:spPr>
        <p:txBody>
          <a:bodyPr/>
          <a:lstStyle/>
          <a:p>
            <a:fld id="{5D55885C-24D5-451B-B22A-98CC56514B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8792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382386"/>
            <a:ext cx="10178323" cy="149213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7" y="2286002"/>
            <a:ext cx="10178323" cy="3593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1677" y="6375679"/>
            <a:ext cx="2329723" cy="348463"/>
          </a:xfrm>
          <a:prstGeom prst="rect">
            <a:avLst/>
          </a:prstGeom>
        </p:spPr>
        <p:txBody>
          <a:bodyPr/>
          <a:lstStyle/>
          <a:p>
            <a:fld id="{849E09CE-AF5C-4E89-BC70-D30C675EEE88}" type="datetimeFigureOut">
              <a:rPr lang="pt-BR" smtClean="0"/>
              <a:t>23/04/2021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2" y="6375679"/>
            <a:ext cx="2819399" cy="345796"/>
          </a:xfrm>
          <a:prstGeom prst="rect">
            <a:avLst/>
          </a:prstGeom>
        </p:spPr>
        <p:txBody>
          <a:bodyPr/>
          <a:lstStyle/>
          <a:p>
            <a:fld id="{5D55885C-24D5-451B-B22A-98CC56514B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6027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30" y="1073889"/>
            <a:ext cx="8187071" cy="406462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1" y="5159782"/>
            <a:ext cx="7017488" cy="9511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7" y="6375679"/>
            <a:ext cx="1493947" cy="34846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49E09CE-AF5C-4E89-BC70-D30C675EEE88}" type="datetimeFigureOut">
              <a:rPr lang="pt-BR" smtClean="0"/>
              <a:t>23/04/2021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7" cy="345796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D55885C-24D5-451B-B22A-98CC56514B88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1" y="0"/>
            <a:ext cx="2814639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053188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382386"/>
            <a:ext cx="10178323" cy="149213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1"/>
            <a:ext cx="4800600" cy="3619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1"/>
            <a:ext cx="4800600" cy="3619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1677" y="6375679"/>
            <a:ext cx="2329723" cy="348463"/>
          </a:xfrm>
          <a:prstGeom prst="rect">
            <a:avLst/>
          </a:prstGeom>
        </p:spPr>
        <p:txBody>
          <a:bodyPr/>
          <a:lstStyle/>
          <a:p>
            <a:fld id="{849E09CE-AF5C-4E89-BC70-D30C675EEE88}" type="datetimeFigureOut">
              <a:rPr lang="pt-BR" smtClean="0"/>
              <a:t>23/04/2021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2" y="6375679"/>
            <a:ext cx="2819399" cy="345796"/>
          </a:xfrm>
          <a:prstGeom prst="rect">
            <a:avLst/>
          </a:prstGeom>
        </p:spPr>
        <p:txBody>
          <a:bodyPr/>
          <a:lstStyle/>
          <a:p>
            <a:fld id="{5D55885C-24D5-451B-B22A-98CC56514B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24179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9" y="381000"/>
            <a:ext cx="10172700" cy="1493517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9" y="2199634"/>
            <a:ext cx="4800600" cy="63252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189" indent="0">
              <a:buNone/>
              <a:defRPr sz="19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4"/>
            <a:ext cx="4800600" cy="63252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189" indent="0">
              <a:buNone/>
              <a:defRPr sz="19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51677" y="6375679"/>
            <a:ext cx="2329723" cy="348463"/>
          </a:xfrm>
          <a:prstGeom prst="rect">
            <a:avLst/>
          </a:prstGeom>
        </p:spPr>
        <p:txBody>
          <a:bodyPr/>
          <a:lstStyle/>
          <a:p>
            <a:fld id="{849E09CE-AF5C-4E89-BC70-D30C675EEE88}" type="datetimeFigureOut">
              <a:rPr lang="pt-BR" smtClean="0"/>
              <a:t>23/04/2021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2" y="6375679"/>
            <a:ext cx="2819399" cy="345796"/>
          </a:xfrm>
          <a:prstGeom prst="rect">
            <a:avLst/>
          </a:prstGeom>
        </p:spPr>
        <p:txBody>
          <a:bodyPr/>
          <a:lstStyle/>
          <a:p>
            <a:fld id="{5D55885C-24D5-451B-B22A-98CC56514B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08448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382386"/>
            <a:ext cx="10178323" cy="149213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51677" y="6375679"/>
            <a:ext cx="2329723" cy="348463"/>
          </a:xfrm>
          <a:prstGeom prst="rect">
            <a:avLst/>
          </a:prstGeom>
        </p:spPr>
        <p:txBody>
          <a:bodyPr/>
          <a:lstStyle/>
          <a:p>
            <a:fld id="{849E09CE-AF5C-4E89-BC70-D30C675EEE88}" type="datetimeFigureOut">
              <a:rPr lang="pt-BR" smtClean="0"/>
              <a:t>23/04/2021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2" y="6375679"/>
            <a:ext cx="2819399" cy="345796"/>
          </a:xfrm>
          <a:prstGeom prst="rect">
            <a:avLst/>
          </a:prstGeom>
        </p:spPr>
        <p:txBody>
          <a:bodyPr/>
          <a:lstStyle/>
          <a:p>
            <a:fld id="{5D55885C-24D5-451B-B22A-98CC56514B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0274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51677" y="6375679"/>
            <a:ext cx="2329723" cy="348463"/>
          </a:xfrm>
          <a:prstGeom prst="rect">
            <a:avLst/>
          </a:prstGeom>
        </p:spPr>
        <p:txBody>
          <a:bodyPr/>
          <a:lstStyle/>
          <a:p>
            <a:fld id="{849E09CE-AF5C-4E89-BC70-D30C675EEE88}" type="datetimeFigureOut">
              <a:rPr lang="pt-BR" smtClean="0"/>
              <a:t>23/04/2021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2" y="6375679"/>
            <a:ext cx="2819399" cy="345796"/>
          </a:xfrm>
          <a:prstGeom prst="rect">
            <a:avLst/>
          </a:prstGeom>
        </p:spPr>
        <p:txBody>
          <a:bodyPr/>
          <a:lstStyle/>
          <a:p>
            <a:fld id="{5D55885C-24D5-451B-B22A-98CC56514B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0137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3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5" y="457201"/>
            <a:ext cx="3092115" cy="119667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8"/>
            <a:ext cx="6158419" cy="498512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7"/>
            <a:ext cx="3092115" cy="41641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2" y="6375679"/>
            <a:ext cx="1233355" cy="348463"/>
          </a:xfrm>
          <a:prstGeom prst="rect">
            <a:avLst/>
          </a:prstGeom>
        </p:spPr>
        <p:txBody>
          <a:bodyPr/>
          <a:lstStyle/>
          <a:p>
            <a:fld id="{849E09CE-AF5C-4E89-BC70-D30C675EEE88}" type="datetimeFigureOut">
              <a:rPr lang="pt-BR" smtClean="0"/>
              <a:t>23/04/2021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9" cy="34579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5" y="6375679"/>
            <a:ext cx="1232456" cy="345796"/>
          </a:xfrm>
          <a:prstGeom prst="rect">
            <a:avLst/>
          </a:prstGeom>
        </p:spPr>
        <p:txBody>
          <a:bodyPr/>
          <a:lstStyle/>
          <a:p>
            <a:fld id="{5D55885C-24D5-451B-B22A-98CC56514B8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49348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5" y="2"/>
            <a:ext cx="7355585" cy="685799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3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201"/>
            <a:ext cx="3092117" cy="119667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4" y="1741337"/>
            <a:ext cx="3092117" cy="41641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1" y="6375679"/>
            <a:ext cx="1232456" cy="348463"/>
          </a:xfrm>
          <a:prstGeom prst="rect">
            <a:avLst/>
          </a:prstGeom>
        </p:spPr>
        <p:txBody>
          <a:bodyPr/>
          <a:lstStyle/>
          <a:p>
            <a:fld id="{849E09CE-AF5C-4E89-BC70-D30C675EEE88}" type="datetimeFigureOut">
              <a:rPr lang="pt-BR" smtClean="0"/>
              <a:t>23/04/2021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9" cy="34579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  <a:prstGeom prst="rect">
            <a:avLst/>
          </a:prstGeom>
        </p:spPr>
        <p:txBody>
          <a:bodyPr/>
          <a:lstStyle/>
          <a:p>
            <a:fld id="{5D55885C-24D5-451B-B22A-98CC56514B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40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81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Left scallop edge"/>
          <p:cNvSpPr/>
          <p:nvPr/>
        </p:nvSpPr>
        <p:spPr bwMode="auto">
          <a:xfrm>
            <a:off x="1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5AD1C25-86C8-45DB-86C6-256E09F6214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11433" y="104501"/>
            <a:ext cx="1098979" cy="97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8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2AD346ED-4C27-48BE-A3AB-690EB4DD8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98" y="22597"/>
            <a:ext cx="6719699" cy="685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6910597" y="973981"/>
            <a:ext cx="6816757" cy="243396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BR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CORRENTE ELÉTRICA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4866735" y="6205340"/>
            <a:ext cx="7058343" cy="5249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 ULISSES CAMACHO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3792B54E-4E55-4FBB-B81F-A2DBD1559148}"/>
              </a:ext>
            </a:extLst>
          </p:cNvPr>
          <p:cNvCxnSpPr>
            <a:cxnSpLocks/>
          </p:cNvCxnSpPr>
          <p:nvPr/>
        </p:nvCxnSpPr>
        <p:spPr>
          <a:xfrm>
            <a:off x="6910597" y="2834160"/>
            <a:ext cx="4893689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111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339E04D-3ED2-40C7-B6DA-0432A47BD005}"/>
              </a:ext>
            </a:extLst>
          </p:cNvPr>
          <p:cNvSpPr txBox="1"/>
          <p:nvPr/>
        </p:nvSpPr>
        <p:spPr>
          <a:xfrm>
            <a:off x="3500868" y="402979"/>
            <a:ext cx="6708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O QUE VOCÊ DEVE SABER ?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BCDAAAE-9168-4258-8436-A810408A3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46711" y="1375378"/>
            <a:ext cx="20691637" cy="943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F842717F-7AFF-47FB-ACD1-7D81B5D335FA}"/>
              </a:ext>
            </a:extLst>
          </p:cNvPr>
          <p:cNvSpPr/>
          <p:nvPr/>
        </p:nvSpPr>
        <p:spPr>
          <a:xfrm>
            <a:off x="2534652" y="4908884"/>
            <a:ext cx="9657348" cy="154613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075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0B6DAC2-F695-454A-A748-C02E775DB43B}"/>
              </a:ext>
            </a:extLst>
          </p:cNvPr>
          <p:cNvSpPr txBox="1"/>
          <p:nvPr/>
        </p:nvSpPr>
        <p:spPr>
          <a:xfrm>
            <a:off x="1940893" y="305893"/>
            <a:ext cx="903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/>
                <a:ea typeface="+mn-ea"/>
                <a:cs typeface="+mn-cs"/>
              </a:rPr>
              <a:t>	EFEITOS DA CORRENTE ELÉTRICA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579D43A-09FC-4C88-B409-3022EE6A76E9}"/>
              </a:ext>
            </a:extLst>
          </p:cNvPr>
          <p:cNvSpPr txBox="1"/>
          <p:nvPr/>
        </p:nvSpPr>
        <p:spPr>
          <a:xfrm>
            <a:off x="1441123" y="1302955"/>
            <a:ext cx="4121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EFEITO JOULE</a:t>
            </a:r>
          </a:p>
        </p:txBody>
      </p:sp>
      <p:pic>
        <p:nvPicPr>
          <p:cNvPr id="16390" name="Picture 6">
            <a:extLst>
              <a:ext uri="{FF2B5EF4-FFF2-40B4-BE49-F238E27FC236}">
                <a16:creationId xmlns:a16="http://schemas.microsoft.com/office/drawing/2014/main" id="{7EE2609C-3E4E-433C-A33D-776108E8F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64" y="1844936"/>
            <a:ext cx="3967825" cy="228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B51B4B0-1D5A-4B0C-AC59-0C743B699500}"/>
              </a:ext>
            </a:extLst>
          </p:cNvPr>
          <p:cNvSpPr txBox="1"/>
          <p:nvPr/>
        </p:nvSpPr>
        <p:spPr>
          <a:xfrm>
            <a:off x="5562600" y="2342740"/>
            <a:ext cx="6007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Transformação de energia elétrica em térmica.</a:t>
            </a:r>
          </a:p>
        </p:txBody>
      </p:sp>
      <p:pic>
        <p:nvPicPr>
          <p:cNvPr id="16392" name="Picture 8">
            <a:extLst>
              <a:ext uri="{FF2B5EF4-FFF2-40B4-BE49-F238E27FC236}">
                <a16:creationId xmlns:a16="http://schemas.microsoft.com/office/drawing/2014/main" id="{06E64C4D-C4D5-4D1A-A460-1B34CC4E9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893" y="4534274"/>
            <a:ext cx="1393566" cy="201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899E057-2B71-4347-B68B-9CEA072C5695}"/>
              </a:ext>
            </a:extLst>
          </p:cNvPr>
          <p:cNvSpPr txBox="1"/>
          <p:nvPr/>
        </p:nvSpPr>
        <p:spPr>
          <a:xfrm>
            <a:off x="3334459" y="5220024"/>
            <a:ext cx="772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Fusível – proteção do circuito.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CE1FF832-26DB-4C8A-94EA-845F81770D9A}"/>
              </a:ext>
            </a:extLst>
          </p:cNvPr>
          <p:cNvCxnSpPr>
            <a:cxnSpLocks/>
          </p:cNvCxnSpPr>
          <p:nvPr/>
        </p:nvCxnSpPr>
        <p:spPr>
          <a:xfrm>
            <a:off x="763964" y="4310004"/>
            <a:ext cx="1121789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136B8C3-9FC8-481A-A2C7-B6633ECFDC78}"/>
              </a:ext>
            </a:extLst>
          </p:cNvPr>
          <p:cNvSpPr txBox="1"/>
          <p:nvPr/>
        </p:nvSpPr>
        <p:spPr>
          <a:xfrm>
            <a:off x="4347699" y="4503612"/>
            <a:ext cx="6708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O QUE VOCÊ DEVE SABER ?</a:t>
            </a:r>
          </a:p>
        </p:txBody>
      </p:sp>
    </p:spTree>
    <p:extLst>
      <p:ext uri="{BB962C8B-B14F-4D97-AF65-F5344CB8AC3E}">
        <p14:creationId xmlns:p14="http://schemas.microsoft.com/office/powerpoint/2010/main" val="2818946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0B6DAC2-F695-454A-A748-C02E775DB43B}"/>
              </a:ext>
            </a:extLst>
          </p:cNvPr>
          <p:cNvSpPr txBox="1"/>
          <p:nvPr/>
        </p:nvSpPr>
        <p:spPr>
          <a:xfrm>
            <a:off x="1940892" y="190288"/>
            <a:ext cx="903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/>
                <a:ea typeface="+mn-ea"/>
                <a:cs typeface="+mn-cs"/>
              </a:rPr>
              <a:t>	EFEITOS DA CORRENTE ELÉTRICA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579D43A-09FC-4C88-B409-3022EE6A76E9}"/>
              </a:ext>
            </a:extLst>
          </p:cNvPr>
          <p:cNvSpPr txBox="1"/>
          <p:nvPr/>
        </p:nvSpPr>
        <p:spPr>
          <a:xfrm>
            <a:off x="1441123" y="1302955"/>
            <a:ext cx="5073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EFEITO MAGNÉTICO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CE1FF832-26DB-4C8A-94EA-845F81770D9A}"/>
              </a:ext>
            </a:extLst>
          </p:cNvPr>
          <p:cNvCxnSpPr>
            <a:cxnSpLocks/>
          </p:cNvCxnSpPr>
          <p:nvPr/>
        </p:nvCxnSpPr>
        <p:spPr>
          <a:xfrm>
            <a:off x="848073" y="4081404"/>
            <a:ext cx="1121789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136B8C3-9FC8-481A-A2C7-B6633ECFDC78}"/>
              </a:ext>
            </a:extLst>
          </p:cNvPr>
          <p:cNvSpPr txBox="1"/>
          <p:nvPr/>
        </p:nvSpPr>
        <p:spPr>
          <a:xfrm>
            <a:off x="5198599" y="4071743"/>
            <a:ext cx="6708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O QUE VOCÊ DEVE SABER ?</a:t>
            </a:r>
          </a:p>
        </p:txBody>
      </p:sp>
      <p:pic>
        <p:nvPicPr>
          <p:cNvPr id="19458" name="Picture 2" descr="Saiba mais sobre o eletroímã - Invenções - Site de Curiosidades">
            <a:extLst>
              <a:ext uri="{FF2B5EF4-FFF2-40B4-BE49-F238E27FC236}">
                <a16:creationId xmlns:a16="http://schemas.microsoft.com/office/drawing/2014/main" id="{2B6BE0FF-2CBA-4BDB-8F15-3B8D64D0C5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836619"/>
            <a:ext cx="3136900" cy="315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54B87258-B7D8-47FA-961D-721C5B40E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0561" y="4333353"/>
            <a:ext cx="3743325" cy="24699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860EC9D-C614-4D49-9EA5-645072175358}"/>
              </a:ext>
            </a:extLst>
          </p:cNvPr>
          <p:cNvSpPr txBox="1"/>
          <p:nvPr/>
        </p:nvSpPr>
        <p:spPr>
          <a:xfrm>
            <a:off x="5721023" y="5122854"/>
            <a:ext cx="3308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Motor elétrico</a:t>
            </a:r>
          </a:p>
        </p:txBody>
      </p:sp>
    </p:spTree>
    <p:extLst>
      <p:ext uri="{BB962C8B-B14F-4D97-AF65-F5344CB8AC3E}">
        <p14:creationId xmlns:p14="http://schemas.microsoft.com/office/powerpoint/2010/main" val="3434312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B63E2A3-11F6-4AAB-9194-5BCF5442D82F}"/>
              </a:ext>
            </a:extLst>
          </p:cNvPr>
          <p:cNvSpPr txBox="1"/>
          <p:nvPr/>
        </p:nvSpPr>
        <p:spPr>
          <a:xfrm>
            <a:off x="1940892" y="190288"/>
            <a:ext cx="903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/>
                <a:ea typeface="+mn-ea"/>
                <a:cs typeface="+mn-cs"/>
              </a:rPr>
              <a:t>	EFEITOS DA CORRENTE ELÉTRICA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F1D176E-24C2-4FCB-99FE-F144F62311C3}"/>
              </a:ext>
            </a:extLst>
          </p:cNvPr>
          <p:cNvSpPr txBox="1"/>
          <p:nvPr/>
        </p:nvSpPr>
        <p:spPr>
          <a:xfrm>
            <a:off x="1441123" y="1302955"/>
            <a:ext cx="5073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EFEITO QUÍMICO</a:t>
            </a:r>
          </a:p>
        </p:txBody>
      </p:sp>
      <p:pic>
        <p:nvPicPr>
          <p:cNvPr id="20482" name="Picture 2" descr="grelhar carne">
            <a:extLst>
              <a:ext uri="{FF2B5EF4-FFF2-40B4-BE49-F238E27FC236}">
                <a16:creationId xmlns:a16="http://schemas.microsoft.com/office/drawing/2014/main" id="{3F7EC57E-1D6D-41F2-A6D3-396AC7A7F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1404554"/>
            <a:ext cx="5073977" cy="509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744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BE81BD9-5A8E-44B9-97A9-712E2BB1C614}"/>
              </a:ext>
            </a:extLst>
          </p:cNvPr>
          <p:cNvSpPr txBox="1"/>
          <p:nvPr/>
        </p:nvSpPr>
        <p:spPr>
          <a:xfrm>
            <a:off x="1940892" y="190288"/>
            <a:ext cx="903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/>
                <a:ea typeface="+mn-ea"/>
                <a:cs typeface="+mn-cs"/>
              </a:rPr>
              <a:t>	EFEITOS DA CORRENTE ELÉTRICA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0D241B8-1273-4D39-BC03-80387C61570F}"/>
              </a:ext>
            </a:extLst>
          </p:cNvPr>
          <p:cNvSpPr txBox="1"/>
          <p:nvPr/>
        </p:nvSpPr>
        <p:spPr>
          <a:xfrm>
            <a:off x="1441123" y="1302955"/>
            <a:ext cx="5073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EFEITO FISIOLÓGICO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54C5044A-0347-4E56-B3A6-B2F472BF9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2883" y="2214366"/>
            <a:ext cx="5178717" cy="431364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B090F42-54C4-4667-99B7-5B8B55F7E6E8}"/>
              </a:ext>
            </a:extLst>
          </p:cNvPr>
          <p:cNvSpPr txBox="1"/>
          <p:nvPr/>
        </p:nvSpPr>
        <p:spPr>
          <a:xfrm>
            <a:off x="7645401" y="2840230"/>
            <a:ext cx="3784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Passagem da corrente elétrica pelo corpo humano.</a:t>
            </a:r>
          </a:p>
        </p:txBody>
      </p:sp>
    </p:spTree>
    <p:extLst>
      <p:ext uri="{BB962C8B-B14F-4D97-AF65-F5344CB8AC3E}">
        <p14:creationId xmlns:p14="http://schemas.microsoft.com/office/powerpoint/2010/main" val="2885552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0AF6A79-CD8A-4882-9F09-422B284AA25A}"/>
              </a:ext>
            </a:extLst>
          </p:cNvPr>
          <p:cNvSpPr txBox="1"/>
          <p:nvPr/>
        </p:nvSpPr>
        <p:spPr>
          <a:xfrm>
            <a:off x="1940892" y="190288"/>
            <a:ext cx="903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/>
                <a:ea typeface="+mn-ea"/>
                <a:cs typeface="+mn-cs"/>
              </a:rPr>
              <a:t>	EFEITOS DA CORRENTE ELÉTRICA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A4075C3-E291-4252-AD8A-B00586FA7AFF}"/>
              </a:ext>
            </a:extLst>
          </p:cNvPr>
          <p:cNvSpPr txBox="1"/>
          <p:nvPr/>
        </p:nvSpPr>
        <p:spPr>
          <a:xfrm>
            <a:off x="1383044" y="1023555"/>
            <a:ext cx="5073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EFEITO FISIOLÓGICO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7948E0F-F45E-4517-90C4-3AE930CB2C17}"/>
              </a:ext>
            </a:extLst>
          </p:cNvPr>
          <p:cNvSpPr txBox="1"/>
          <p:nvPr/>
        </p:nvSpPr>
        <p:spPr>
          <a:xfrm>
            <a:off x="1515599" y="1533656"/>
            <a:ext cx="6708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O QUE VOCÊ DEVE SABER ?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8B1F32D-1191-4507-A446-1400F8739BC9}"/>
              </a:ext>
            </a:extLst>
          </p:cNvPr>
          <p:cNvSpPr txBox="1"/>
          <p:nvPr/>
        </p:nvSpPr>
        <p:spPr>
          <a:xfrm>
            <a:off x="1001743" y="2025899"/>
            <a:ext cx="10910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Os danos que uma corrente elétrica podem causar dependem do (a)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68074B6-0E57-4568-A705-21471D9F7432}"/>
              </a:ext>
            </a:extLst>
          </p:cNvPr>
          <p:cNvSpPr txBox="1"/>
          <p:nvPr/>
        </p:nvSpPr>
        <p:spPr>
          <a:xfrm>
            <a:off x="909775" y="3429000"/>
            <a:ext cx="875820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Intensidade da corrente.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Percurso da corrente.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 de contato.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 de fonte do choque ( ESTÁTICO OU DINÂMICO).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 do corpo.</a:t>
            </a:r>
          </a:p>
          <a:p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08AF0D7-3DA9-4535-9351-5AC0D1B25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2931" y="4563982"/>
            <a:ext cx="2887418" cy="204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22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C18E6DB-2D13-412C-AA86-CFA73E114F26}"/>
              </a:ext>
            </a:extLst>
          </p:cNvPr>
          <p:cNvSpPr txBox="1"/>
          <p:nvPr/>
        </p:nvSpPr>
        <p:spPr>
          <a:xfrm>
            <a:off x="2856244" y="31697"/>
            <a:ext cx="5073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EFEITO FISIOLÓGICO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EE0B0C3-2483-42B3-B0D8-000C90A25969}"/>
              </a:ext>
            </a:extLst>
          </p:cNvPr>
          <p:cNvSpPr txBox="1"/>
          <p:nvPr/>
        </p:nvSpPr>
        <p:spPr>
          <a:xfrm>
            <a:off x="2856244" y="471561"/>
            <a:ext cx="6708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O QUE VOCÊ DEVE SABER 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AA06A1D-C4B4-47DF-A4D4-FD4FE790BC42}"/>
              </a:ext>
            </a:extLst>
          </p:cNvPr>
          <p:cNvSpPr txBox="1"/>
          <p:nvPr/>
        </p:nvSpPr>
        <p:spPr>
          <a:xfrm>
            <a:off x="1579099" y="965967"/>
            <a:ext cx="10910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As reações fisiológicas mais comuns podem ser: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2F17982-2929-4CF4-93B4-21674DE528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73799" y="1614201"/>
            <a:ext cx="8644401" cy="521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28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4987529" y="911148"/>
            <a:ext cx="6816757" cy="243396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BR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CORRENTE ELÉTRICA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4949648" y="3694671"/>
            <a:ext cx="7058343" cy="5249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 ULISSES CAMACHO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3792B54E-4E55-4FBB-B81F-A2DBD1559148}"/>
              </a:ext>
            </a:extLst>
          </p:cNvPr>
          <p:cNvCxnSpPr>
            <a:cxnSpLocks/>
          </p:cNvCxnSpPr>
          <p:nvPr/>
        </p:nvCxnSpPr>
        <p:spPr>
          <a:xfrm>
            <a:off x="4987529" y="3512890"/>
            <a:ext cx="6816757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>
            <a:extLst>
              <a:ext uri="{FF2B5EF4-FFF2-40B4-BE49-F238E27FC236}">
                <a16:creationId xmlns:a16="http://schemas.microsoft.com/office/drawing/2014/main" id="{2AD346ED-4C27-48BE-A3AB-690EB4DD8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549" y="1844810"/>
            <a:ext cx="2121030" cy="198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469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827EE58-A4FF-4E92-AE46-C7D3764475E5}"/>
              </a:ext>
            </a:extLst>
          </p:cNvPr>
          <p:cNvSpPr txBox="1"/>
          <p:nvPr/>
        </p:nvSpPr>
        <p:spPr>
          <a:xfrm>
            <a:off x="3076663" y="270019"/>
            <a:ext cx="6708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latin typeface="Avenir Next LT Pro"/>
              </a:rPr>
              <a:t>CONDUTORES ELÉTRICOS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C2E67B0-AB29-47C1-91C1-97EFD2362C06}"/>
              </a:ext>
            </a:extLst>
          </p:cNvPr>
          <p:cNvSpPr txBox="1"/>
          <p:nvPr/>
        </p:nvSpPr>
        <p:spPr>
          <a:xfrm>
            <a:off x="1672067" y="1392403"/>
            <a:ext cx="9858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POSSUEM PORTADORES DE CARGA LIVRES EM SUA ESTRUTURA:</a:t>
            </a:r>
          </a:p>
        </p:txBody>
      </p:sp>
      <p:graphicFrame>
        <p:nvGraphicFramePr>
          <p:cNvPr id="3" name="Tabela 9">
            <a:extLst>
              <a:ext uri="{FF2B5EF4-FFF2-40B4-BE49-F238E27FC236}">
                <a16:creationId xmlns:a16="http://schemas.microsoft.com/office/drawing/2014/main" id="{43E57E1F-2893-4C3F-B1B0-675A9F667F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689662"/>
              </p:ext>
            </p:extLst>
          </p:nvPr>
        </p:nvGraphicFramePr>
        <p:xfrm>
          <a:off x="1330942" y="2469873"/>
          <a:ext cx="10199801" cy="4058352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855431">
                  <a:extLst>
                    <a:ext uri="{9D8B030D-6E8A-4147-A177-3AD203B41FA5}">
                      <a16:colId xmlns:a16="http://schemas.microsoft.com/office/drawing/2014/main" val="1639629354"/>
                    </a:ext>
                  </a:extLst>
                </a:gridCol>
                <a:gridCol w="2979761">
                  <a:extLst>
                    <a:ext uri="{9D8B030D-6E8A-4147-A177-3AD203B41FA5}">
                      <a16:colId xmlns:a16="http://schemas.microsoft.com/office/drawing/2014/main" val="1812416962"/>
                    </a:ext>
                  </a:extLst>
                </a:gridCol>
                <a:gridCol w="4364609">
                  <a:extLst>
                    <a:ext uri="{9D8B030D-6E8A-4147-A177-3AD203B41FA5}">
                      <a16:colId xmlns:a16="http://schemas.microsoft.com/office/drawing/2014/main" val="2241065067"/>
                    </a:ext>
                  </a:extLst>
                </a:gridCol>
              </a:tblGrid>
              <a:tr h="943656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TIPOS</a:t>
                      </a:r>
                      <a:endParaRPr lang="pt-B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PORTADORES DE CARGA</a:t>
                      </a:r>
                      <a:endParaRPr lang="pt-B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EXEMPLOS</a:t>
                      </a:r>
                      <a:endParaRPr lang="pt-B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9993347"/>
                  </a:ext>
                </a:extLst>
              </a:tr>
              <a:tr h="546721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1ª ESPÉCIE</a:t>
                      </a:r>
                      <a:endParaRPr lang="pt-B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ELÉTRONS LIVRES</a:t>
                      </a:r>
                      <a:endParaRPr lang="pt-B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METAIS E GRAFITE</a:t>
                      </a:r>
                      <a:endParaRPr lang="pt-B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6445034"/>
                  </a:ext>
                </a:extLst>
              </a:tr>
              <a:tr h="943656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2ª ESPÉCIE</a:t>
                      </a:r>
                      <a:endParaRPr lang="pt-B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ÍONS </a:t>
                      </a:r>
                      <a:endParaRPr lang="pt-B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SOLUÇÕES SALINAS, ÁCIDAS OU BÁSICAS.</a:t>
                      </a:r>
                      <a:endParaRPr lang="pt-B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97775"/>
                  </a:ext>
                </a:extLst>
              </a:tr>
              <a:tr h="134808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3ª ESPÉCIE</a:t>
                      </a:r>
                      <a:endParaRPr lang="pt-B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ÍONS E ELÉTRONS LIVRES</a:t>
                      </a:r>
                      <a:endParaRPr lang="pt-B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GASES IONIZADOS,  LÂMPADA FLUORESCENTE</a:t>
                      </a:r>
                      <a:endParaRPr lang="pt-B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8978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8400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41003E2-FB11-4ECC-878B-2A01F9D28A89}"/>
              </a:ext>
            </a:extLst>
          </p:cNvPr>
          <p:cNvSpPr txBox="1"/>
          <p:nvPr/>
        </p:nvSpPr>
        <p:spPr>
          <a:xfrm>
            <a:off x="3491442" y="345433"/>
            <a:ext cx="6708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latin typeface="Avenir Next LT Pro"/>
              </a:rPr>
              <a:t>CORRENTE ELÉTRICA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13329A3-FDF3-47CA-A762-89B514EC6F76}"/>
              </a:ext>
            </a:extLst>
          </p:cNvPr>
          <p:cNvSpPr txBox="1"/>
          <p:nvPr/>
        </p:nvSpPr>
        <p:spPr>
          <a:xfrm>
            <a:off x="1983152" y="1194440"/>
            <a:ext cx="9858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MOVIMENTO ORDENADO DE PORTADORES DE CARGA EM UM CONDUTOR.</a:t>
            </a:r>
          </a:p>
        </p:txBody>
      </p:sp>
      <p:pic>
        <p:nvPicPr>
          <p:cNvPr id="4" name="Imagem 4" descr="1-pilha.gif">
            <a:extLst>
              <a:ext uri="{FF2B5EF4-FFF2-40B4-BE49-F238E27FC236}">
                <a16:creationId xmlns:a16="http://schemas.microsoft.com/office/drawing/2014/main" id="{97D1AA49-2D43-4D20-9FBD-D72D4A582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671" y="2261669"/>
            <a:ext cx="91440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889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B7D5047-EA59-43C9-B912-CE33D5AF67D5}"/>
              </a:ext>
            </a:extLst>
          </p:cNvPr>
          <p:cNvSpPr txBox="1"/>
          <p:nvPr/>
        </p:nvSpPr>
        <p:spPr>
          <a:xfrm>
            <a:off x="3491442" y="345433"/>
            <a:ext cx="6708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latin typeface="Avenir Next LT Pro"/>
              </a:rPr>
              <a:t>CORRENTE ELÉTRICA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745EC0B-6202-4F7C-AC2B-6CDFF5DDBFB4}"/>
              </a:ext>
            </a:extLst>
          </p:cNvPr>
          <p:cNvSpPr txBox="1"/>
          <p:nvPr/>
        </p:nvSpPr>
        <p:spPr>
          <a:xfrm>
            <a:off x="3491442" y="1035845"/>
            <a:ext cx="6708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O QUE VOCÊ DEVE SABER ?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4EF1EC3-9A46-4D4D-AF0C-C6F726DB2F5F}"/>
              </a:ext>
            </a:extLst>
          </p:cNvPr>
          <p:cNvSpPr txBox="1"/>
          <p:nvPr/>
        </p:nvSpPr>
        <p:spPr>
          <a:xfrm>
            <a:off x="6042961" y="3429000"/>
            <a:ext cx="44871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CORRENTE SURGE QUANDO UM GERADOR CRIA UM CAMPO ELÉTRICO E UMA DDP ENTRE DOIS PONTOS DO CONDUTOR.</a:t>
            </a:r>
          </a:p>
        </p:txBody>
      </p:sp>
      <p:pic>
        <p:nvPicPr>
          <p:cNvPr id="8" name="Imagem 4" descr="1-eletrons.gif">
            <a:extLst>
              <a:ext uri="{FF2B5EF4-FFF2-40B4-BE49-F238E27FC236}">
                <a16:creationId xmlns:a16="http://schemas.microsoft.com/office/drawing/2014/main" id="{DFA29D4C-728F-430A-A808-C0F9EE43F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541" y="0"/>
            <a:ext cx="3627681" cy="662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E20A2074-CFA4-479D-92BF-FAA63E56B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28" y="1114526"/>
            <a:ext cx="5684680" cy="470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EB7D7B7A-53F8-4049-96BE-E607AAB15353}"/>
              </a:ext>
            </a:extLst>
          </p:cNvPr>
          <p:cNvSpPr txBox="1"/>
          <p:nvPr/>
        </p:nvSpPr>
        <p:spPr>
          <a:xfrm>
            <a:off x="1764289" y="5822152"/>
            <a:ext cx="4487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CIRCUITO SIMPLES</a:t>
            </a:r>
          </a:p>
        </p:txBody>
      </p:sp>
    </p:spTree>
    <p:extLst>
      <p:ext uri="{BB962C8B-B14F-4D97-AF65-F5344CB8AC3E}">
        <p14:creationId xmlns:p14="http://schemas.microsoft.com/office/powerpoint/2010/main" val="3708493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58ADEBD-7691-4F44-A35B-F2799A1F0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928" y="830804"/>
            <a:ext cx="9307286" cy="593764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634D42B-ACD7-458F-A2DE-F09EE361B6CA}"/>
              </a:ext>
            </a:extLst>
          </p:cNvPr>
          <p:cNvSpPr txBox="1"/>
          <p:nvPr/>
        </p:nvSpPr>
        <p:spPr>
          <a:xfrm>
            <a:off x="1921688" y="184473"/>
            <a:ext cx="7801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/>
                <a:ea typeface="+mn-ea"/>
                <a:cs typeface="+mn-cs"/>
              </a:rPr>
              <a:t>	</a:t>
            </a:r>
            <a:r>
              <a:rPr lang="pt-BR" sz="3600" b="1" dirty="0">
                <a:latin typeface="Avenir Next LT Pro"/>
              </a:rPr>
              <a:t>INTENSIDADE DE CORRENTE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" name="Imagem 5" descr="1-formula1.gif">
            <a:extLst>
              <a:ext uri="{FF2B5EF4-FFF2-40B4-BE49-F238E27FC236}">
                <a16:creationId xmlns:a16="http://schemas.microsoft.com/office/drawing/2014/main" id="{AC47EE5A-B915-474C-B7EF-A70FA04ED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712" y="3013811"/>
            <a:ext cx="205898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6" descr="1-eletrons2.gif">
            <a:extLst>
              <a:ext uri="{FF2B5EF4-FFF2-40B4-BE49-F238E27FC236}">
                <a16:creationId xmlns:a16="http://schemas.microsoft.com/office/drawing/2014/main" id="{23B0CBB7-21DC-4F35-BDE6-5F88F0451F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482" y="2852738"/>
            <a:ext cx="6643687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207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A483FE2-29D6-4C16-A66D-0B3006B285A1}"/>
              </a:ext>
            </a:extLst>
          </p:cNvPr>
          <p:cNvSpPr txBox="1"/>
          <p:nvPr/>
        </p:nvSpPr>
        <p:spPr>
          <a:xfrm>
            <a:off x="1921688" y="184473"/>
            <a:ext cx="7801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/>
                <a:ea typeface="+mn-ea"/>
                <a:cs typeface="+mn-cs"/>
              </a:rPr>
              <a:t>	</a:t>
            </a:r>
            <a:r>
              <a:rPr lang="pt-BR" sz="3600" b="1" dirty="0">
                <a:latin typeface="Avenir Next LT Pro"/>
              </a:rPr>
              <a:t>INTENSIDADE DE CORRENTE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92B354F-A87E-4C4F-8A31-7C16DE0FE4E9}"/>
              </a:ext>
            </a:extLst>
          </p:cNvPr>
          <p:cNvSpPr txBox="1"/>
          <p:nvPr/>
        </p:nvSpPr>
        <p:spPr>
          <a:xfrm>
            <a:off x="3208637" y="979284"/>
            <a:ext cx="6708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O QUE VOCÊ DEVE SABER 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AF59C51-0ED8-448A-BB13-5D9495908299}"/>
              </a:ext>
            </a:extLst>
          </p:cNvPr>
          <p:cNvSpPr txBox="1"/>
          <p:nvPr/>
        </p:nvSpPr>
        <p:spPr>
          <a:xfrm>
            <a:off x="1671184" y="1819748"/>
            <a:ext cx="378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O </a:t>
            </a:r>
            <a:r>
              <a:rPr lang="pt-BR" sz="3600" b="1" dirty="0" err="1"/>
              <a:t>miliampère</a:t>
            </a:r>
            <a:r>
              <a:rPr lang="pt-BR" sz="3600" b="1" dirty="0"/>
              <a:t>: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8A394506-AF18-4720-A40E-B1FD1AB023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607332"/>
              </p:ext>
            </p:extLst>
          </p:nvPr>
        </p:nvGraphicFramePr>
        <p:xfrm>
          <a:off x="5146548" y="1650984"/>
          <a:ext cx="3174673" cy="806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99920" imgH="203040" progId="Equation.DSMT4">
                  <p:embed/>
                </p:oleObj>
              </mc:Choice>
              <mc:Fallback>
                <p:oleObj name="Equation" r:id="rId2" imgW="7999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46548" y="1650984"/>
                        <a:ext cx="3174673" cy="806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542083C4-4098-446D-9EF5-20B29EDE1FAA}"/>
              </a:ext>
            </a:extLst>
          </p:cNvPr>
          <p:cNvSpPr txBox="1"/>
          <p:nvPr/>
        </p:nvSpPr>
        <p:spPr>
          <a:xfrm>
            <a:off x="1591498" y="2879826"/>
            <a:ext cx="9942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O </a:t>
            </a:r>
            <a:r>
              <a:rPr lang="pt-BR" sz="3600" b="1" dirty="0" err="1"/>
              <a:t>miliampère</a:t>
            </a:r>
            <a:r>
              <a:rPr lang="pt-BR" sz="3600" b="1" dirty="0"/>
              <a:t>-hora (</a:t>
            </a:r>
            <a:r>
              <a:rPr lang="pt-BR" sz="3600" b="1" dirty="0" err="1"/>
              <a:t>mAh</a:t>
            </a:r>
            <a:r>
              <a:rPr lang="pt-BR" sz="3600" b="1" dirty="0"/>
              <a:t>): Unidade de carga elétrica.</a:t>
            </a:r>
          </a:p>
        </p:txBody>
      </p:sp>
      <p:graphicFrame>
        <p:nvGraphicFramePr>
          <p:cNvPr id="7" name="Tabela 7">
            <a:extLst>
              <a:ext uri="{FF2B5EF4-FFF2-40B4-BE49-F238E27FC236}">
                <a16:creationId xmlns:a16="http://schemas.microsoft.com/office/drawing/2014/main" id="{B7CAACEE-7EA1-48D6-A783-C753BFF32D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454373"/>
              </p:ext>
            </p:extLst>
          </p:nvPr>
        </p:nvGraphicFramePr>
        <p:xfrm>
          <a:off x="2669884" y="5041767"/>
          <a:ext cx="8128000" cy="1554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0894043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1088621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Corrente de uso</a:t>
                      </a:r>
                      <a:endParaRPr lang="pt-BR" sz="28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Duração da bateria</a:t>
                      </a:r>
                      <a:endParaRPr lang="pt-BR" sz="2800" b="1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92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2000mA</a:t>
                      </a:r>
                      <a:endParaRPr lang="pt-BR" sz="28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1 hora</a:t>
                      </a:r>
                      <a:endParaRPr lang="pt-BR" sz="2800" b="1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8805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20mA</a:t>
                      </a:r>
                      <a:endParaRPr lang="pt-BR" sz="28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100 horas</a:t>
                      </a:r>
                      <a:endParaRPr lang="pt-BR" sz="2800" b="1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9874392"/>
                  </a:ext>
                </a:extLst>
              </a:tr>
            </a:tbl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9B0F09D6-700D-4344-BDD0-C1CED550F286}"/>
              </a:ext>
            </a:extLst>
          </p:cNvPr>
          <p:cNvSpPr txBox="1"/>
          <p:nvPr/>
        </p:nvSpPr>
        <p:spPr>
          <a:xfrm>
            <a:off x="2720157" y="4318156"/>
            <a:ext cx="9942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EX.:   Celular de bateria 2000mAh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EE5D1EE1-93AE-43E9-AB21-240DEAD54ABB}"/>
              </a:ext>
            </a:extLst>
          </p:cNvPr>
          <p:cNvCxnSpPr/>
          <p:nvPr/>
        </p:nvCxnSpPr>
        <p:spPr>
          <a:xfrm>
            <a:off x="1084082" y="2790334"/>
            <a:ext cx="105297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 descr="Fundo preto com letras brancas&#10;&#10;Descrição gerada automaticamente">
            <a:extLst>
              <a:ext uri="{FF2B5EF4-FFF2-40B4-BE49-F238E27FC236}">
                <a16:creationId xmlns:a16="http://schemas.microsoft.com/office/drawing/2014/main" id="{53DEC77B-43B9-4503-9E33-F647815850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3573" y="4318156"/>
            <a:ext cx="2495222" cy="249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1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30BF88A-846F-4E5B-94D0-EE14CEDA4073}"/>
              </a:ext>
            </a:extLst>
          </p:cNvPr>
          <p:cNvSpPr txBox="1"/>
          <p:nvPr/>
        </p:nvSpPr>
        <p:spPr>
          <a:xfrm>
            <a:off x="1657738" y="344729"/>
            <a:ext cx="903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/>
                <a:ea typeface="+mn-ea"/>
                <a:cs typeface="+mn-cs"/>
              </a:rPr>
              <a:t>	FORMA DE ONDA DA CORRENTE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56117D4-7783-4273-9DBF-CFE19BD0152A}"/>
              </a:ext>
            </a:extLst>
          </p:cNvPr>
          <p:cNvSpPr txBox="1"/>
          <p:nvPr/>
        </p:nvSpPr>
        <p:spPr>
          <a:xfrm>
            <a:off x="1555423" y="1189730"/>
            <a:ext cx="98792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Gráfico da intensidade de corrente em função do tempo.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E7668A7F-A7B8-4211-91CA-D6CCFBC59335}"/>
              </a:ext>
            </a:extLst>
          </p:cNvPr>
          <p:cNvGrpSpPr/>
          <p:nvPr/>
        </p:nvGrpSpPr>
        <p:grpSpPr>
          <a:xfrm>
            <a:off x="4392903" y="2000497"/>
            <a:ext cx="4215341" cy="3877148"/>
            <a:chOff x="4619146" y="1953363"/>
            <a:chExt cx="4215341" cy="3877148"/>
          </a:xfrm>
        </p:grpSpPr>
        <p:cxnSp>
          <p:nvCxnSpPr>
            <p:cNvPr id="5" name="Conector de Seta Reta 4">
              <a:extLst>
                <a:ext uri="{FF2B5EF4-FFF2-40B4-BE49-F238E27FC236}">
                  <a16:creationId xmlns:a16="http://schemas.microsoft.com/office/drawing/2014/main" id="{ED87C10A-62DA-465C-A65E-1BEE9186BC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58500" y="2055045"/>
              <a:ext cx="0" cy="3252246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de Seta Reta 7">
              <a:extLst>
                <a:ext uri="{FF2B5EF4-FFF2-40B4-BE49-F238E27FC236}">
                  <a16:creationId xmlns:a16="http://schemas.microsoft.com/office/drawing/2014/main" id="{BAA6663B-5D21-4AA5-B814-06C312AA81D7}"/>
                </a:ext>
              </a:extLst>
            </p:cNvPr>
            <p:cNvCxnSpPr>
              <a:cxnSpLocks/>
            </p:cNvCxnSpPr>
            <p:nvPr/>
          </p:nvCxnSpPr>
          <p:spPr>
            <a:xfrm>
              <a:off x="4958500" y="5307291"/>
              <a:ext cx="377857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47EE9813-0C29-4A52-BE1F-73EEF12D2A61}"/>
                </a:ext>
              </a:extLst>
            </p:cNvPr>
            <p:cNvSpPr txBox="1"/>
            <p:nvPr/>
          </p:nvSpPr>
          <p:spPr>
            <a:xfrm>
              <a:off x="4619146" y="1953363"/>
              <a:ext cx="339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="1" dirty="0"/>
                <a:t>i</a:t>
              </a: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6F98B006-7CF9-4B10-A7C7-9B7308826FCF}"/>
                </a:ext>
              </a:extLst>
            </p:cNvPr>
            <p:cNvSpPr txBox="1"/>
            <p:nvPr/>
          </p:nvSpPr>
          <p:spPr>
            <a:xfrm>
              <a:off x="8495133" y="5307291"/>
              <a:ext cx="339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="1" dirty="0"/>
                <a:t>t</a:t>
              </a:r>
            </a:p>
          </p:txBody>
        </p:sp>
      </p:grp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F727FC1C-6A51-4153-9098-947517A853CE}"/>
              </a:ext>
            </a:extLst>
          </p:cNvPr>
          <p:cNvCxnSpPr>
            <a:cxnSpLocks/>
          </p:cNvCxnSpPr>
          <p:nvPr/>
        </p:nvCxnSpPr>
        <p:spPr>
          <a:xfrm>
            <a:off x="4732256" y="2691369"/>
            <a:ext cx="2818614" cy="349261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1102AF3B-A36A-41F6-9D94-BAC3A7FB8D41}"/>
              </a:ext>
            </a:extLst>
          </p:cNvPr>
          <p:cNvCxnSpPr/>
          <p:nvPr/>
        </p:nvCxnSpPr>
        <p:spPr>
          <a:xfrm flipV="1">
            <a:off x="6890994" y="3545494"/>
            <a:ext cx="1847653" cy="172510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3B95E19-22B8-4E2C-B3DD-D5BFE751B012}"/>
              </a:ext>
            </a:extLst>
          </p:cNvPr>
          <p:cNvSpPr txBox="1"/>
          <p:nvPr/>
        </p:nvSpPr>
        <p:spPr>
          <a:xfrm>
            <a:off x="8842343" y="2917629"/>
            <a:ext cx="2403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Inversão de sentido</a:t>
            </a:r>
          </a:p>
        </p:txBody>
      </p:sp>
      <p:sp>
        <p:nvSpPr>
          <p:cNvPr id="21" name="Triângulo Retângulo 20">
            <a:extLst>
              <a:ext uri="{FF2B5EF4-FFF2-40B4-BE49-F238E27FC236}">
                <a16:creationId xmlns:a16="http://schemas.microsoft.com/office/drawing/2014/main" id="{8D594CF6-447F-4950-BD92-90068DF1136B}"/>
              </a:ext>
            </a:extLst>
          </p:cNvPr>
          <p:cNvSpPr/>
          <p:nvPr/>
        </p:nvSpPr>
        <p:spPr>
          <a:xfrm>
            <a:off x="4732254" y="2691369"/>
            <a:ext cx="2158739" cy="2663057"/>
          </a:xfrm>
          <a:prstGeom prst="rtTriangle">
            <a:avLst/>
          </a:prstGeom>
          <a:solidFill>
            <a:srgbClr val="7030A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1B525E08-43C0-4FCC-92D7-43001B226BBF}"/>
              </a:ext>
            </a:extLst>
          </p:cNvPr>
          <p:cNvCxnSpPr>
            <a:cxnSpLocks/>
          </p:cNvCxnSpPr>
          <p:nvPr/>
        </p:nvCxnSpPr>
        <p:spPr>
          <a:xfrm flipH="1" flipV="1">
            <a:off x="3544477" y="3436166"/>
            <a:ext cx="1673260" cy="97188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C0A9EC89-D59E-4275-B874-CC3D6293C3F7}"/>
              </a:ext>
            </a:extLst>
          </p:cNvPr>
          <p:cNvSpPr txBox="1"/>
          <p:nvPr/>
        </p:nvSpPr>
        <p:spPr>
          <a:xfrm>
            <a:off x="1225486" y="2893307"/>
            <a:ext cx="3021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Área = carga (Q)</a:t>
            </a:r>
          </a:p>
        </p:txBody>
      </p:sp>
    </p:spTree>
    <p:extLst>
      <p:ext uri="{BB962C8B-B14F-4D97-AF65-F5344CB8AC3E}">
        <p14:creationId xmlns:p14="http://schemas.microsoft.com/office/powerpoint/2010/main" val="288107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27BCE7A-05A7-4B9F-9A18-0A58896C50DB}"/>
              </a:ext>
            </a:extLst>
          </p:cNvPr>
          <p:cNvSpPr txBox="1"/>
          <p:nvPr/>
        </p:nvSpPr>
        <p:spPr>
          <a:xfrm>
            <a:off x="2818717" y="324181"/>
            <a:ext cx="903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/>
                <a:ea typeface="+mn-ea"/>
                <a:cs typeface="+mn-cs"/>
              </a:rPr>
              <a:t>	TIPOS DE CORRENTES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0757FC6-2B28-4D21-8D6A-FAF75D64231A}"/>
              </a:ext>
            </a:extLst>
          </p:cNvPr>
          <p:cNvSpPr txBox="1"/>
          <p:nvPr/>
        </p:nvSpPr>
        <p:spPr>
          <a:xfrm>
            <a:off x="1555423" y="1189730"/>
            <a:ext cx="9879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Corrente contínua ou direta (DC ou         )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41C6CB4A-C32D-432C-9CE0-9400ACA9A6FE}"/>
              </a:ext>
            </a:extLst>
          </p:cNvPr>
          <p:cNvGrpSpPr/>
          <p:nvPr/>
        </p:nvGrpSpPr>
        <p:grpSpPr>
          <a:xfrm>
            <a:off x="8989888" y="1429715"/>
            <a:ext cx="698643" cy="152400"/>
            <a:chOff x="4900773" y="4232953"/>
            <a:chExt cx="698643" cy="152400"/>
          </a:xfrm>
        </p:grpSpPr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0B9905CA-C6E2-49DF-8D44-A35E05AC04A1}"/>
                </a:ext>
              </a:extLst>
            </p:cNvPr>
            <p:cNvCxnSpPr/>
            <p:nvPr/>
          </p:nvCxnSpPr>
          <p:spPr>
            <a:xfrm>
              <a:off x="4900773" y="4232953"/>
              <a:ext cx="698643" cy="0"/>
            </a:xfrm>
            <a:prstGeom prst="line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0CD0A10E-F1D8-41C3-A63D-4954B8A8D686}"/>
                </a:ext>
              </a:extLst>
            </p:cNvPr>
            <p:cNvCxnSpPr/>
            <p:nvPr/>
          </p:nvCxnSpPr>
          <p:spPr>
            <a:xfrm>
              <a:off x="4900773" y="4385353"/>
              <a:ext cx="698643" cy="0"/>
            </a:xfrm>
            <a:prstGeom prst="line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11727FEE-9BA1-4282-95D7-D26A47CE7A0D}"/>
              </a:ext>
            </a:extLst>
          </p:cNvPr>
          <p:cNvGrpSpPr/>
          <p:nvPr/>
        </p:nvGrpSpPr>
        <p:grpSpPr>
          <a:xfrm>
            <a:off x="2214782" y="1699502"/>
            <a:ext cx="3045587" cy="1982951"/>
            <a:chOff x="4619146" y="1953363"/>
            <a:chExt cx="4215341" cy="3877148"/>
          </a:xfrm>
        </p:grpSpPr>
        <p:cxnSp>
          <p:nvCxnSpPr>
            <p:cNvPr id="9" name="Conector de Seta Reta 8">
              <a:extLst>
                <a:ext uri="{FF2B5EF4-FFF2-40B4-BE49-F238E27FC236}">
                  <a16:creationId xmlns:a16="http://schemas.microsoft.com/office/drawing/2014/main" id="{93B8920E-7912-43C7-A2E8-6863AE46FA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58500" y="2055045"/>
              <a:ext cx="0" cy="3252246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de Seta Reta 9">
              <a:extLst>
                <a:ext uri="{FF2B5EF4-FFF2-40B4-BE49-F238E27FC236}">
                  <a16:creationId xmlns:a16="http://schemas.microsoft.com/office/drawing/2014/main" id="{888FD720-1444-43D8-BD12-580192C04810}"/>
                </a:ext>
              </a:extLst>
            </p:cNvPr>
            <p:cNvCxnSpPr>
              <a:cxnSpLocks/>
            </p:cNvCxnSpPr>
            <p:nvPr/>
          </p:nvCxnSpPr>
          <p:spPr>
            <a:xfrm>
              <a:off x="4958500" y="5307291"/>
              <a:ext cx="377857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F9CD11E8-EA18-4A24-AEE0-E90EC9220BB4}"/>
                </a:ext>
              </a:extLst>
            </p:cNvPr>
            <p:cNvSpPr txBox="1"/>
            <p:nvPr/>
          </p:nvSpPr>
          <p:spPr>
            <a:xfrm>
              <a:off x="4619146" y="1953363"/>
              <a:ext cx="339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="1" dirty="0"/>
                <a:t>i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5E23436E-D855-4195-86CD-AE9D1021A47E}"/>
                </a:ext>
              </a:extLst>
            </p:cNvPr>
            <p:cNvSpPr txBox="1"/>
            <p:nvPr/>
          </p:nvSpPr>
          <p:spPr>
            <a:xfrm>
              <a:off x="8495133" y="5307291"/>
              <a:ext cx="339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="1" dirty="0"/>
                <a:t>t</a:t>
              </a:r>
            </a:p>
          </p:txBody>
        </p:sp>
      </p:grp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A6D8A0CA-0491-43FA-B209-B3683CB0C610}"/>
              </a:ext>
            </a:extLst>
          </p:cNvPr>
          <p:cNvCxnSpPr/>
          <p:nvPr/>
        </p:nvCxnSpPr>
        <p:spPr>
          <a:xfrm>
            <a:off x="2459966" y="2583181"/>
            <a:ext cx="24819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A6B5F3A-D609-45EA-A6EB-55C9739F58D7}"/>
              </a:ext>
            </a:extLst>
          </p:cNvPr>
          <p:cNvSpPr txBox="1"/>
          <p:nvPr/>
        </p:nvSpPr>
        <p:spPr>
          <a:xfrm>
            <a:off x="1364702" y="4063555"/>
            <a:ext cx="715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Corrente alternada (AC ou </a:t>
            </a:r>
            <a:r>
              <a:rPr lang="pt-BR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t-BR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043FFFBA-B3FA-4BC0-9EB5-3BAA13A77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303" y="4014603"/>
            <a:ext cx="821933" cy="1110780"/>
          </a:xfrm>
          <a:prstGeom prst="rect">
            <a:avLst/>
          </a:prstGeom>
        </p:spPr>
      </p:pic>
      <p:grpSp>
        <p:nvGrpSpPr>
          <p:cNvPr id="17" name="Agrupar 16">
            <a:extLst>
              <a:ext uri="{FF2B5EF4-FFF2-40B4-BE49-F238E27FC236}">
                <a16:creationId xmlns:a16="http://schemas.microsoft.com/office/drawing/2014/main" id="{6F993E5E-1906-4B40-B5D1-4CD29618C87C}"/>
              </a:ext>
            </a:extLst>
          </p:cNvPr>
          <p:cNvGrpSpPr/>
          <p:nvPr/>
        </p:nvGrpSpPr>
        <p:grpSpPr>
          <a:xfrm>
            <a:off x="2214782" y="4771441"/>
            <a:ext cx="3559294" cy="1351734"/>
            <a:chOff x="4619146" y="1953363"/>
            <a:chExt cx="4215341" cy="3877148"/>
          </a:xfrm>
        </p:grpSpPr>
        <p:cxnSp>
          <p:nvCxnSpPr>
            <p:cNvPr id="18" name="Conector de Seta Reta 17">
              <a:extLst>
                <a:ext uri="{FF2B5EF4-FFF2-40B4-BE49-F238E27FC236}">
                  <a16:creationId xmlns:a16="http://schemas.microsoft.com/office/drawing/2014/main" id="{4C6A8ED9-396D-4A4A-8409-CE0DE93479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58500" y="2055045"/>
              <a:ext cx="0" cy="3252246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de Seta Reta 18">
              <a:extLst>
                <a:ext uri="{FF2B5EF4-FFF2-40B4-BE49-F238E27FC236}">
                  <a16:creationId xmlns:a16="http://schemas.microsoft.com/office/drawing/2014/main" id="{AAF1EC8F-A328-4213-91A1-12F87A1583BB}"/>
                </a:ext>
              </a:extLst>
            </p:cNvPr>
            <p:cNvCxnSpPr>
              <a:cxnSpLocks/>
            </p:cNvCxnSpPr>
            <p:nvPr/>
          </p:nvCxnSpPr>
          <p:spPr>
            <a:xfrm>
              <a:off x="4958500" y="5307291"/>
              <a:ext cx="377857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82CB5DD2-6E83-4628-A090-1773092827E7}"/>
                </a:ext>
              </a:extLst>
            </p:cNvPr>
            <p:cNvSpPr txBox="1"/>
            <p:nvPr/>
          </p:nvSpPr>
          <p:spPr>
            <a:xfrm>
              <a:off x="4619146" y="1953363"/>
              <a:ext cx="339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="1" dirty="0"/>
                <a:t>i</a:t>
              </a: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2EC5B2EF-72CC-4D37-9685-27FD4B5D53DD}"/>
                </a:ext>
              </a:extLst>
            </p:cNvPr>
            <p:cNvSpPr txBox="1"/>
            <p:nvPr/>
          </p:nvSpPr>
          <p:spPr>
            <a:xfrm>
              <a:off x="8495133" y="5307291"/>
              <a:ext cx="339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="1" dirty="0"/>
                <a:t>t</a:t>
              </a:r>
            </a:p>
          </p:txBody>
        </p:sp>
      </p:grpSp>
      <p:sp>
        <p:nvSpPr>
          <p:cNvPr id="22" name="Forma Livre: Forma 21">
            <a:extLst>
              <a:ext uri="{FF2B5EF4-FFF2-40B4-BE49-F238E27FC236}">
                <a16:creationId xmlns:a16="http://schemas.microsoft.com/office/drawing/2014/main" id="{FDE4A6E9-02DC-40EC-A1B5-F02F66B54CB2}"/>
              </a:ext>
            </a:extLst>
          </p:cNvPr>
          <p:cNvSpPr/>
          <p:nvPr/>
        </p:nvSpPr>
        <p:spPr>
          <a:xfrm>
            <a:off x="2506894" y="5233161"/>
            <a:ext cx="2658699" cy="1352581"/>
          </a:xfrm>
          <a:custGeom>
            <a:avLst/>
            <a:gdLst>
              <a:gd name="connsiteX0" fmla="*/ 0 w 2658699"/>
              <a:gd name="connsiteY0" fmla="*/ 674479 h 1352581"/>
              <a:gd name="connsiteX1" fmla="*/ 523982 w 2658699"/>
              <a:gd name="connsiteY1" fmla="*/ 99127 h 1352581"/>
              <a:gd name="connsiteX2" fmla="*/ 1089061 w 2658699"/>
              <a:gd name="connsiteY2" fmla="*/ 1352574 h 1352581"/>
              <a:gd name="connsiteX3" fmla="*/ 1654140 w 2658699"/>
              <a:gd name="connsiteY3" fmla="*/ 119675 h 1352581"/>
              <a:gd name="connsiteX4" fmla="*/ 2270589 w 2658699"/>
              <a:gd name="connsiteY4" fmla="*/ 1280655 h 1352581"/>
              <a:gd name="connsiteX5" fmla="*/ 2630185 w 2658699"/>
              <a:gd name="connsiteY5" fmla="*/ 109401 h 1352581"/>
              <a:gd name="connsiteX6" fmla="*/ 2609636 w 2658699"/>
              <a:gd name="connsiteY6" fmla="*/ 119675 h 135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8699" h="1352581">
                <a:moveTo>
                  <a:pt x="0" y="674479"/>
                </a:moveTo>
                <a:cubicBezTo>
                  <a:pt x="171236" y="330295"/>
                  <a:pt x="342472" y="-13889"/>
                  <a:pt x="523982" y="99127"/>
                </a:cubicBezTo>
                <a:cubicBezTo>
                  <a:pt x="705492" y="212143"/>
                  <a:pt x="900701" y="1349149"/>
                  <a:pt x="1089061" y="1352574"/>
                </a:cubicBezTo>
                <a:cubicBezTo>
                  <a:pt x="1277421" y="1355999"/>
                  <a:pt x="1457219" y="131661"/>
                  <a:pt x="1654140" y="119675"/>
                </a:cubicBezTo>
                <a:cubicBezTo>
                  <a:pt x="1851061" y="107688"/>
                  <a:pt x="2107915" y="1282367"/>
                  <a:pt x="2270589" y="1280655"/>
                </a:cubicBezTo>
                <a:cubicBezTo>
                  <a:pt x="2433263" y="1278943"/>
                  <a:pt x="2573677" y="302898"/>
                  <a:pt x="2630185" y="109401"/>
                </a:cubicBezTo>
                <a:cubicBezTo>
                  <a:pt x="2686693" y="-84096"/>
                  <a:pt x="2648164" y="17789"/>
                  <a:pt x="2609636" y="119675"/>
                </a:cubicBezTo>
              </a:path>
            </a:pathLst>
          </a:custGeom>
          <a:noFill/>
          <a:ln w="381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Imagem 23" descr="Uma imagem contendo computador, garrafa, teclado, mesa&#10;&#10;Descrição gerada automaticamente">
            <a:extLst>
              <a:ext uri="{FF2B5EF4-FFF2-40B4-BE49-F238E27FC236}">
                <a16:creationId xmlns:a16="http://schemas.microsoft.com/office/drawing/2014/main" id="{5E0427B8-B955-4C67-B410-F48838F8F6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489" y="2127042"/>
            <a:ext cx="1496083" cy="1517422"/>
          </a:xfrm>
          <a:prstGeom prst="rect">
            <a:avLst/>
          </a:prstGeom>
        </p:spPr>
      </p:pic>
      <p:pic>
        <p:nvPicPr>
          <p:cNvPr id="15364" name="Picture 4" descr="eletrica">
            <a:extLst>
              <a:ext uri="{FF2B5EF4-FFF2-40B4-BE49-F238E27FC236}">
                <a16:creationId xmlns:a16="http://schemas.microsoft.com/office/drawing/2014/main" id="{10235343-ADA4-42DD-A426-2A0A6C328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786" y="4536565"/>
            <a:ext cx="3076246" cy="204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4D687AE7-51A1-4D4C-822E-D0390469CBB9}"/>
              </a:ext>
            </a:extLst>
          </p:cNvPr>
          <p:cNvCxnSpPr>
            <a:cxnSpLocks/>
          </p:cNvCxnSpPr>
          <p:nvPr/>
        </p:nvCxnSpPr>
        <p:spPr>
          <a:xfrm>
            <a:off x="725864" y="4014603"/>
            <a:ext cx="1121789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2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>
            <a:extLst>
              <a:ext uri="{FF2B5EF4-FFF2-40B4-BE49-F238E27FC236}">
                <a16:creationId xmlns:a16="http://schemas.microsoft.com/office/drawing/2014/main" id="{9A9B8F5C-7367-43D8-A146-9ADFA16DC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70" y="1204287"/>
            <a:ext cx="10946288" cy="498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E6DB558-F835-4D08-B4F5-266918129B39}"/>
              </a:ext>
            </a:extLst>
          </p:cNvPr>
          <p:cNvSpPr txBox="1"/>
          <p:nvPr/>
        </p:nvSpPr>
        <p:spPr>
          <a:xfrm>
            <a:off x="3500868" y="402979"/>
            <a:ext cx="6708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O QUE VOCÊ DEVE SABER ?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8DBD2B3C-F86E-4739-A6C6-B754FCAC119A}"/>
              </a:ext>
            </a:extLst>
          </p:cNvPr>
          <p:cNvSpPr/>
          <p:nvPr/>
        </p:nvSpPr>
        <p:spPr>
          <a:xfrm>
            <a:off x="6513922" y="3214540"/>
            <a:ext cx="5424536" cy="55618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112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Selo">
  <a:themeElements>
    <a:clrScheme name="Selo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Selo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332</Words>
  <Application>Microsoft Office PowerPoint</Application>
  <PresentationFormat>Widescreen</PresentationFormat>
  <Paragraphs>77</Paragraphs>
  <Slides>17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Avenir Next LT Pro</vt:lpstr>
      <vt:lpstr>Gill Sans MT</vt:lpstr>
      <vt:lpstr>Impact</vt:lpstr>
      <vt:lpstr>Selo</vt:lpstr>
      <vt:lpstr>Equation</vt:lpstr>
      <vt:lpstr>CORRENTE ELÉTRICA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CORRENTE ELÉTRICA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CONDUTORES EM EQUILÍBRIO</dc:title>
  <dc:creator>ulisses camacho</dc:creator>
  <cp:lastModifiedBy>Ulisses Jardim Camacho</cp:lastModifiedBy>
  <cp:revision>41</cp:revision>
  <dcterms:created xsi:type="dcterms:W3CDTF">2020-04-16T01:25:36Z</dcterms:created>
  <dcterms:modified xsi:type="dcterms:W3CDTF">2021-04-23T16:01:46Z</dcterms:modified>
</cp:coreProperties>
</file>