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7" r:id="rId1"/>
  </p:sldMasterIdLst>
  <p:notesMasterIdLst>
    <p:notesMasterId r:id="rId20"/>
  </p:notesMasterIdLst>
  <p:sldIdLst>
    <p:sldId id="256" r:id="rId2"/>
    <p:sldId id="286" r:id="rId3"/>
    <p:sldId id="257" r:id="rId4"/>
    <p:sldId id="278" r:id="rId5"/>
    <p:sldId id="277" r:id="rId6"/>
    <p:sldId id="258" r:id="rId7"/>
    <p:sldId id="259" r:id="rId8"/>
    <p:sldId id="260" r:id="rId9"/>
    <p:sldId id="279" r:id="rId10"/>
    <p:sldId id="261" r:id="rId11"/>
    <p:sldId id="262" r:id="rId12"/>
    <p:sldId id="283" r:id="rId13"/>
    <p:sldId id="281" r:id="rId14"/>
    <p:sldId id="282" r:id="rId15"/>
    <p:sldId id="264" r:id="rId16"/>
    <p:sldId id="265" r:id="rId17"/>
    <p:sldId id="285" r:id="rId18"/>
    <p:sldId id="284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0B7E54-3D33-488A-AF66-3C272EDB849C}" type="datetimeFigureOut">
              <a:rPr lang="en-IN" smtClean="0"/>
              <a:t>13-10-2025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A6E66-566D-4160-92DA-564E00CB8F5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01035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1A6E66-566D-4160-92DA-564E00CB8F52}" type="slidenum">
              <a:rPr lang="en-IN" smtClean="0"/>
              <a:t>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00742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3AC9F-7B92-43D3-9D3F-0AEA58934BB7}" type="datetime1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635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95D80-BD9F-446D-ACE9-DA0A0CDE6D58}" type="datetime1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582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5F6A6-7D2B-434F-A3BA-99B1527D04F3}" type="datetime1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887484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99BE2-6975-4BBD-B006-D6F21F952957}" type="datetime1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574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F234F-4437-41AB-AA59-6E4521746343}" type="datetime1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66249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7A729-3CF0-4079-B223-A2B94F5F60C7}" type="datetime1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5113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1482B-F536-44B2-BF6E-530DF5CA8504}" type="datetime1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640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832C6-B304-4DF6-A7D6-8C338EAF701B}" type="datetime1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017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02283-940F-4B55-873C-10AF60CE818D}" type="datetime1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308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84DBF-7223-4B63-B9FE-3B24721635B5}" type="datetime1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744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221DF-4A71-4CC2-87FD-3DA2BEFCC3EC}" type="datetime1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677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4CAC8-D708-4F5A-BBF2-0CC14B228CC8}" type="datetime1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827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C5330-FADB-4A69-BF3C-B6FDF0073278}" type="datetime1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67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BEE23-3312-45E4-B337-AE0FA0D36B6C}" type="datetime1">
              <a:rPr lang="en-US" smtClean="0"/>
              <a:t>10/13/2025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640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D2390-B28D-4482-AB80-2AEB6EBEF501}" type="datetime1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518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C12DC-92B6-42D6-B92C-087788757536}" type="datetime1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851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D70D3-9412-48EE-BC7E-83E9CCCB1E38}" type="datetime1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817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8791" y="1747685"/>
            <a:ext cx="6600451" cy="2262781"/>
          </a:xfrm>
        </p:spPr>
        <p:txBody>
          <a:bodyPr>
            <a:normAutofit fontScale="90000"/>
          </a:bodyPr>
          <a:lstStyle/>
          <a:p>
            <a:r>
              <a:rPr b="1" dirty="0">
                <a:latin typeface="Arial" panose="020B0604020202020204" pitchFamily="34" charset="0"/>
                <a:cs typeface="Arial" panose="020B0604020202020204" pitchFamily="34" charset="0"/>
              </a:rPr>
              <a:t>Remote Monitoring System (RMS)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Draft </a:t>
            </a:r>
            <a:r>
              <a:rPr b="1" dirty="0">
                <a:latin typeface="Arial" panose="020B0604020202020204" pitchFamily="34" charset="0"/>
                <a:cs typeface="Arial" panose="020B0604020202020204" pitchFamily="34" charset="0"/>
              </a:rPr>
              <a:t>Guidelines – 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b="1" dirty="0">
                <a:latin typeface="Arial" panose="020B0604020202020204" pitchFamily="34" charset="0"/>
                <a:cs typeface="Arial" panose="020B0604020202020204" pitchFamily="34" charset="0"/>
              </a:rPr>
              <a:t>Communication Modes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2155" y="1905000"/>
            <a:ext cx="6902245" cy="4006222"/>
          </a:xfrm>
        </p:spPr>
        <p:txBody>
          <a:bodyPr wrap="square"/>
          <a:lstStyle/>
          <a:p>
            <a:endParaRPr dirty="0"/>
          </a:p>
          <a:p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Push on Periodic Interval – Regular data transmission (e.g., inverter every 5 mins).</a:t>
            </a:r>
          </a:p>
          <a:p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Push on Event – Sends alerts/faults in real time.</a:t>
            </a:r>
          </a:p>
          <a:p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On Demand Read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/Write</a:t>
            </a:r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– Remote command and feedback exchange.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dirty="0">
                <a:latin typeface="Arial" panose="020B0604020202020204" pitchFamily="34" charset="0"/>
                <a:cs typeface="Arial" panose="020B0604020202020204" pitchFamily="34" charset="0"/>
              </a:rPr>
              <a:t>Configuration Read/Write – Change RMS settings remotely (intervals, alarms).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FB11F0-66AF-98E0-5252-9144CFF83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511" y="624110"/>
            <a:ext cx="7098890" cy="899890"/>
          </a:xfrm>
        </p:spPr>
        <p:txBody>
          <a:bodyPr/>
          <a:lstStyle/>
          <a:p>
            <a:r>
              <a:rPr b="1" dirty="0">
                <a:latin typeface="Arial" panose="020B0604020202020204" pitchFamily="34" charset="0"/>
                <a:cs typeface="Arial" panose="020B0604020202020204" pitchFamily="34" charset="0"/>
              </a:rPr>
              <a:t>Communication Protocol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3897" y="1455174"/>
            <a:ext cx="7767484" cy="4699820"/>
          </a:xfrm>
        </p:spPr>
        <p:txBody>
          <a:bodyPr wrap="square">
            <a:normAutofit lnSpcReduction="10000"/>
          </a:bodyPr>
          <a:lstStyle/>
          <a:p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RMS ↔ Field Devices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           Devices: </a:t>
            </a:r>
            <a:r>
              <a:rPr lang="en-IN" i="1" dirty="0">
                <a:latin typeface="Arial" panose="020B0604020202020204" pitchFamily="34" charset="0"/>
                <a:cs typeface="Arial" panose="020B0604020202020204" pitchFamily="34" charset="0"/>
              </a:rPr>
              <a:t>Inverter, MFT/MFM, Data Acquisition System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           Protocol: </a:t>
            </a:r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MODBUS RTU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           Widely supported by leading global manufacturers</a:t>
            </a:r>
            <a:b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RMS ↔ Energy Meters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         Meters: </a:t>
            </a:r>
            <a:r>
              <a:rPr lang="en-IN" i="1" dirty="0">
                <a:latin typeface="Arial" panose="020B0604020202020204" pitchFamily="34" charset="0"/>
                <a:cs typeface="Arial" panose="020B0604020202020204" pitchFamily="34" charset="0"/>
              </a:rPr>
              <a:t>Bidirectional (Revenue) Meter, Solar Generation (Audit)       	 Meter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        Protocol: </a:t>
            </a:r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DLMS / MODBUS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        Supported by major Indian meter manufacturers</a:t>
            </a:r>
          </a:p>
          <a:p>
            <a:pPr marL="0" indent="0">
              <a:buNone/>
            </a:pPr>
            <a:b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E2286F-B765-B134-170F-B7142A8D0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7A80D-2AC0-FD31-297C-3B7A839CB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7355" y="614278"/>
            <a:ext cx="7207045" cy="1280890"/>
          </a:xfrm>
        </p:spPr>
        <p:txBody>
          <a:bodyPr/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Communication Protocol(</a:t>
            </a:r>
            <a:r>
              <a:rPr lang="en-IN" b="1" dirty="0" err="1">
                <a:latin typeface="Arial" panose="020B0604020202020204" pitchFamily="34" charset="0"/>
                <a:cs typeface="Arial" panose="020B0604020202020204" pitchFamily="34" charset="0"/>
              </a:rPr>
              <a:t>Cntd</a:t>
            </a:r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A7E4F9-8BA2-B144-D87D-5F3AC4A29A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1138" y="2133600"/>
            <a:ext cx="6591985" cy="3777622"/>
          </a:xfrm>
        </p:spPr>
        <p:txBody>
          <a:bodyPr>
            <a:normAutofit/>
          </a:bodyPr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RMS ↔ Server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      Protocol: </a:t>
            </a:r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IEC 20922 (MQTT)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      A globally accepted </a:t>
            </a:r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IoT protocol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 for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IN" sz="1800" i="1" dirty="0">
                <a:latin typeface="Arial" panose="020B0604020202020204" pitchFamily="34" charset="0"/>
                <a:cs typeface="Arial" panose="020B0604020202020204" pitchFamily="34" charset="0"/>
              </a:rPr>
              <a:t>Smart Grid</a:t>
            </a:r>
            <a:endParaRPr lang="en-I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IN" sz="1800" i="1" dirty="0">
                <a:latin typeface="Arial" panose="020B0604020202020204" pitchFamily="34" charset="0"/>
                <a:cs typeface="Arial" panose="020B0604020202020204" pitchFamily="34" charset="0"/>
              </a:rPr>
              <a:t>Smart Renewable Energy (RE)</a:t>
            </a:r>
            <a:endParaRPr lang="en-I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IN" sz="1800" i="1" dirty="0">
                <a:latin typeface="Arial" panose="020B0604020202020204" pitchFamily="34" charset="0"/>
                <a:cs typeface="Arial" panose="020B0604020202020204" pitchFamily="34" charset="0"/>
              </a:rPr>
              <a:t>Smart City Applications</a:t>
            </a:r>
            <a:endParaRPr lang="en-I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     Supported by leading </a:t>
            </a:r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IT &amp; OT companies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8CA2D9-2D70-F2BC-189C-9C0969950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7582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6B8ED-3DBB-F6D4-AA59-44BF5A192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JSON</a:t>
            </a:r>
            <a:r>
              <a:rPr lang="en-IN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138A43-E2BD-1989-FBD6-3C380E8AFF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8529" y="1484670"/>
            <a:ext cx="7551174" cy="3834581"/>
          </a:xfrm>
        </p:spPr>
        <p:txBody>
          <a:bodyPr>
            <a:noAutofit/>
          </a:bodyPr>
          <a:lstStyle/>
          <a:p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The Universal Data Structure JavaScript Object Notation (JSON)</a:t>
            </a:r>
          </a:p>
          <a:p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Role in MQTT: While MQTT handles the transport, JSON handles the payload (the actual data).</a:t>
            </a:r>
          </a:p>
          <a:p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Lightweight format to store and exchange data </a:t>
            </a:r>
          </a:p>
          <a:p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Human-Readable: Simple key-value pairs make it easy to debug and read.</a:t>
            </a:r>
          </a:p>
          <a:p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Language Agnostic: Easily parsed and generated by almost all modern programming languages.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4218EA-9E1F-BD89-72A8-F2C194B0C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6901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38D9D-BB12-BFED-3A19-02E8A73BD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6181" y="624110"/>
            <a:ext cx="7364361" cy="1280890"/>
          </a:xfrm>
        </p:spPr>
        <p:txBody>
          <a:bodyPr/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MQTT + JSON Synergy in the IoT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2B88F7-3581-DEF1-F9F8-1C22325CE4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3665" y="2133599"/>
            <a:ext cx="6676103" cy="3923071"/>
          </a:xfrm>
        </p:spPr>
        <p:txBody>
          <a:bodyPr>
            <a:noAutofit/>
          </a:bodyPr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The Perfect Partnership Efficiency: MQTT's 2-byte minimum header combined with JSON's compact data format ensures minimal network bandwidth consumption.</a:t>
            </a: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Interoperability: JSON provides a standardized format for complex data that can be immediately understood by any cloud platform, database, or analytics tool subscribing to the MQTT broker.</a:t>
            </a: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Real-World Application (RMS Guidelines):In a solar monitoring system, an Inverter's dongle uses MQTT to push lightweight telemetry messages. The payload is formatted in JSON (e.g., following the IS-10-2-3 field definitions from the guidelines) to ensure the Central Platform can correctly process the power and voltage readings.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E22FA4-0CC3-27E9-20FA-043D9E16B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5238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8697" y="329900"/>
            <a:ext cx="7777218" cy="823008"/>
          </a:xfrm>
        </p:spPr>
        <p:txBody>
          <a:bodyPr>
            <a:normAutofit/>
          </a:bodyPr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Impact on Stakeholders</a:t>
            </a:r>
            <a:endParaRPr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ABCF4F-CAE8-6C77-741A-36BABABCB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15</a:t>
            </a:fld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CE6645B-12B8-7BD6-5BED-689F7FF2BF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graphicFrame>
        <p:nvGraphicFramePr>
          <p:cNvPr id="11" name="Content Placeholder 5">
            <a:extLst>
              <a:ext uri="{FF2B5EF4-FFF2-40B4-BE49-F238E27FC236}">
                <a16:creationId xmlns:a16="http://schemas.microsoft.com/office/drawing/2014/main" id="{22063337-4E96-7490-4018-06158C00906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2257901"/>
              </p:ext>
            </p:extLst>
          </p:nvPr>
        </p:nvGraphicFramePr>
        <p:xfrm>
          <a:off x="530843" y="1310225"/>
          <a:ext cx="8495072" cy="50255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6710">
                  <a:extLst>
                    <a:ext uri="{9D8B030D-6E8A-4147-A177-3AD203B41FA5}">
                      <a16:colId xmlns:a16="http://schemas.microsoft.com/office/drawing/2014/main" val="2423504754"/>
                    </a:ext>
                  </a:extLst>
                </a:gridCol>
                <a:gridCol w="6108362">
                  <a:extLst>
                    <a:ext uri="{9D8B030D-6E8A-4147-A177-3AD203B41FA5}">
                      <a16:colId xmlns:a16="http://schemas.microsoft.com/office/drawing/2014/main" val="3717006180"/>
                    </a:ext>
                  </a:extLst>
                </a:gridCol>
              </a:tblGrid>
              <a:tr h="362074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Stakeholder</a:t>
                      </a:r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Key Impacts</a:t>
                      </a:r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6789597"/>
                  </a:ext>
                </a:extLst>
              </a:tr>
              <a:tr h="1664829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Inverter Manufactures</a:t>
                      </a:r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Must ensure compatibility with RMS using </a:t>
                      </a:r>
                      <a:r>
                        <a:rPr lang="en-IN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MODBUS RTU / MQTT protocols</a:t>
                      </a:r>
                      <a:r>
                        <a:rPr lang="en-IN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br>
                        <a:rPr lang="en-IN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IN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 Need to include </a:t>
                      </a:r>
                      <a:r>
                        <a:rPr lang="en-IN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communication ports and firmware</a:t>
                      </a:r>
                      <a:r>
                        <a:rPr lang="en-IN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 data exchange.</a:t>
                      </a:r>
                      <a:br>
                        <a:rPr lang="en-IN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IN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 Promote </a:t>
                      </a:r>
                      <a:r>
                        <a:rPr lang="en-IN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interoperability</a:t>
                      </a:r>
                      <a:r>
                        <a:rPr lang="en-IN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with multi-brand RMS platforms.</a:t>
                      </a:r>
                      <a:br>
                        <a:rPr lang="en-IN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IN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 Require </a:t>
                      </a:r>
                      <a:r>
                        <a:rPr lang="en-IN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testing and certification</a:t>
                      </a:r>
                      <a:r>
                        <a:rPr lang="en-IN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 meet connectivity standards.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1495586"/>
                  </a:ext>
                </a:extLst>
              </a:tr>
              <a:tr h="1439089">
                <a:tc>
                  <a:txBody>
                    <a:bodyPr/>
                    <a:lstStyle/>
                    <a:p>
                      <a:r>
                        <a:rPr lang="en-IN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State DISCOMs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Gain </a:t>
                      </a:r>
                      <a:r>
                        <a:rPr lang="en-US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real-time monitoring and control</a:t>
                      </a: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distributed solar generation.</a:t>
                      </a:r>
                      <a:b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 Enables </a:t>
                      </a:r>
                      <a:r>
                        <a:rPr lang="en-US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data-driven grid management</a:t>
                      </a: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accurate </a:t>
                      </a:r>
                      <a:r>
                        <a:rPr lang="en-US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load forecasting</a:t>
                      </a: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b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 Improves </a:t>
                      </a:r>
                      <a:r>
                        <a:rPr lang="en-US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billing accuracy</a:t>
                      </a: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fault detection.</a:t>
                      </a:r>
                      <a:b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 Supports policy execution under schemes like </a:t>
                      </a:r>
                      <a:r>
                        <a:rPr lang="en-US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PM Surya Ghar</a:t>
                      </a:r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3244504"/>
                  </a:ext>
                </a:extLst>
              </a:tr>
              <a:tr h="1213350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Consumers</a:t>
                      </a:r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Access to </a:t>
                      </a:r>
                      <a:r>
                        <a:rPr lang="en-US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real-time energy and solar generation data</a:t>
                      </a: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b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 Improved </a:t>
                      </a:r>
                      <a:r>
                        <a:rPr lang="en-US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service reliability</a:t>
                      </a: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through proactive monitoring.</a:t>
                      </a:r>
                      <a:b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 Helps in </a:t>
                      </a:r>
                      <a:r>
                        <a:rPr lang="en-US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optimizing inverter performance</a:t>
                      </a: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maintenance.</a:t>
                      </a:r>
                      <a:b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• Ensures </a:t>
                      </a:r>
                      <a:r>
                        <a:rPr lang="en-US" sz="16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regulatory compliance</a:t>
                      </a:r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 solar system approval and incentives.</a:t>
                      </a:r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464174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Before &amp; After</a:t>
            </a:r>
            <a:endParaRPr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DC90BF70-098A-AF10-55B5-BC3928895B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2800558"/>
              </p:ext>
            </p:extLst>
          </p:nvPr>
        </p:nvGraphicFramePr>
        <p:xfrm>
          <a:off x="894735" y="1327356"/>
          <a:ext cx="8032955" cy="52799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59681">
                  <a:extLst>
                    <a:ext uri="{9D8B030D-6E8A-4147-A177-3AD203B41FA5}">
                      <a16:colId xmlns:a16="http://schemas.microsoft.com/office/drawing/2014/main" val="366036878"/>
                    </a:ext>
                  </a:extLst>
                </a:gridCol>
                <a:gridCol w="2655304">
                  <a:extLst>
                    <a:ext uri="{9D8B030D-6E8A-4147-A177-3AD203B41FA5}">
                      <a16:colId xmlns:a16="http://schemas.microsoft.com/office/drawing/2014/main" val="1020118446"/>
                    </a:ext>
                  </a:extLst>
                </a:gridCol>
                <a:gridCol w="3217970">
                  <a:extLst>
                    <a:ext uri="{9D8B030D-6E8A-4147-A177-3AD203B41FA5}">
                      <a16:colId xmlns:a16="http://schemas.microsoft.com/office/drawing/2014/main" val="1199038183"/>
                    </a:ext>
                  </a:extLst>
                </a:gridCol>
              </a:tblGrid>
              <a:tr h="267020">
                <a:tc>
                  <a:txBody>
                    <a:bodyPr/>
                    <a:lstStyle/>
                    <a:p>
                      <a:pPr marL="197485" indent="-197485" algn="ctr">
                        <a:spcBef>
                          <a:spcPts val="5"/>
                        </a:spcBef>
                        <a:buNone/>
                        <a:tabLst>
                          <a:tab pos="296545" algn="l"/>
                        </a:tabLst>
                      </a:pPr>
                      <a:r>
                        <a:rPr lang="en-IN" sz="1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Aspect</a:t>
                      </a:r>
                      <a:endParaRPr lang="en-IN" sz="1400" b="1" kern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13" marR="9013" marT="9013" marB="9013" anchor="ctr"/>
                </a:tc>
                <a:tc>
                  <a:txBody>
                    <a:bodyPr/>
                    <a:lstStyle/>
                    <a:p>
                      <a:pPr marL="197485" indent="-197485" algn="ctr">
                        <a:spcBef>
                          <a:spcPts val="5"/>
                        </a:spcBef>
                        <a:buNone/>
                        <a:tabLst>
                          <a:tab pos="296545" algn="l"/>
                        </a:tabLst>
                      </a:pPr>
                      <a:r>
                        <a:rPr lang="en-IN" sz="1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Before Implementation</a:t>
                      </a:r>
                      <a:endParaRPr lang="en-IN" sz="1400" b="1" kern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13" marR="9013" marT="9013" marB="9013" anchor="ctr"/>
                </a:tc>
                <a:tc>
                  <a:txBody>
                    <a:bodyPr/>
                    <a:lstStyle/>
                    <a:p>
                      <a:pPr marL="197485" indent="-197485" algn="ctr">
                        <a:spcBef>
                          <a:spcPts val="5"/>
                        </a:spcBef>
                        <a:buNone/>
                        <a:tabLst>
                          <a:tab pos="296545" algn="l"/>
                        </a:tabLst>
                      </a:pPr>
                      <a:r>
                        <a:rPr lang="en-IN" sz="1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After Implementation</a:t>
                      </a:r>
                      <a:endParaRPr lang="en-IN" sz="1400" b="1" kern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13" marR="9013" marT="9013" marB="9013" anchor="ctr"/>
                </a:tc>
                <a:extLst>
                  <a:ext uri="{0D108BD9-81ED-4DB2-BD59-A6C34878D82A}">
                    <a16:rowId xmlns:a16="http://schemas.microsoft.com/office/drawing/2014/main" val="3881499484"/>
                  </a:ext>
                </a:extLst>
              </a:tr>
              <a:tr h="750676">
                <a:tc>
                  <a:txBody>
                    <a:bodyPr/>
                    <a:lstStyle/>
                    <a:p>
                      <a:pPr marL="197485" indent="-197485" algn="ctr">
                        <a:spcBef>
                          <a:spcPts val="5"/>
                        </a:spcBef>
                        <a:buNone/>
                        <a:tabLst>
                          <a:tab pos="296545" algn="l"/>
                        </a:tabLst>
                      </a:pPr>
                      <a:r>
                        <a:rPr lang="en-IN" sz="1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Transmission Method</a:t>
                      </a:r>
                      <a:endParaRPr lang="en-IN" sz="1400" b="1" kern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13" marR="9013" marT="9013" marB="9013" anchor="ctr"/>
                </a:tc>
                <a:tc>
                  <a:txBody>
                    <a:bodyPr/>
                    <a:lstStyle/>
                    <a:p>
                      <a:pPr marL="197485" indent="-197485">
                        <a:spcBef>
                          <a:spcPts val="5"/>
                        </a:spcBef>
                        <a:buNone/>
                        <a:tabLst>
                          <a:tab pos="296545" algn="l"/>
                        </a:tabLst>
                      </a:pPr>
                      <a:r>
                        <a:rPr lang="en-IN" sz="1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Inverters sent data through Wi-Fi or OEM dongles connected to manufacturer servers.</a:t>
                      </a:r>
                      <a:endParaRPr lang="en-IN" sz="1400" b="1" kern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13" marR="9013" marT="9013" marB="9013" anchor="ctr"/>
                </a:tc>
                <a:tc>
                  <a:txBody>
                    <a:bodyPr/>
                    <a:lstStyle/>
                    <a:p>
                      <a:pPr marL="197485" indent="-197485" algn="ctr">
                        <a:spcBef>
                          <a:spcPts val="5"/>
                        </a:spcBef>
                        <a:buNone/>
                        <a:tabLst>
                          <a:tab pos="296545" algn="l"/>
                        </a:tabLst>
                      </a:pPr>
                      <a:r>
                        <a:rPr lang="en-IN" sz="1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sent via M2M SIM-based communication units with secure mobile connectivity.</a:t>
                      </a:r>
                      <a:endParaRPr lang="en-IN" sz="1400" b="1" kern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13" marR="9013" marT="9013" marB="9013" anchor="ctr"/>
                </a:tc>
                <a:extLst>
                  <a:ext uri="{0D108BD9-81ED-4DB2-BD59-A6C34878D82A}">
                    <a16:rowId xmlns:a16="http://schemas.microsoft.com/office/drawing/2014/main" val="1538069128"/>
                  </a:ext>
                </a:extLst>
              </a:tr>
              <a:tr h="750676">
                <a:tc>
                  <a:txBody>
                    <a:bodyPr/>
                    <a:lstStyle/>
                    <a:p>
                      <a:pPr marL="197485" indent="-197485" algn="ctr">
                        <a:spcBef>
                          <a:spcPts val="5"/>
                        </a:spcBef>
                        <a:buNone/>
                        <a:tabLst>
                          <a:tab pos="296545" algn="l"/>
                        </a:tabLst>
                      </a:pPr>
                      <a:r>
                        <a:rPr lang="en-IN" sz="14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Storage Location</a:t>
                      </a:r>
                      <a:endParaRPr lang="en-IN" sz="1400" b="1" kern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13" marR="9013" marT="9013" marB="9013" anchor="ctr"/>
                </a:tc>
                <a:tc>
                  <a:txBody>
                    <a:bodyPr/>
                    <a:lstStyle/>
                    <a:p>
                      <a:pPr marL="197485" indent="-197485" algn="ctr">
                        <a:spcBef>
                          <a:spcPts val="5"/>
                        </a:spcBef>
                        <a:buNone/>
                        <a:tabLst>
                          <a:tab pos="296545" algn="l"/>
                        </a:tabLst>
                      </a:pPr>
                      <a:r>
                        <a:rPr lang="en-IN" sz="1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stored on OEM servers, many located outside India.</a:t>
                      </a:r>
                      <a:endParaRPr lang="en-IN" sz="1400" b="1" kern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13" marR="9013" marT="9013" marB="9013" anchor="ctr"/>
                </a:tc>
                <a:tc>
                  <a:txBody>
                    <a:bodyPr/>
                    <a:lstStyle/>
                    <a:p>
                      <a:pPr marL="197485" indent="-197485" algn="ctr">
                        <a:spcBef>
                          <a:spcPts val="5"/>
                        </a:spcBef>
                        <a:buNone/>
                        <a:tabLst>
                          <a:tab pos="296545" algn="l"/>
                        </a:tabLst>
                      </a:pPr>
                      <a:r>
                        <a:rPr lang="en-IN" sz="1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stored on India-based servers, managed under MNRE’s national platform.</a:t>
                      </a:r>
                      <a:endParaRPr lang="en-IN" sz="1400" b="1" kern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13" marR="9013" marT="9013" marB="9013" anchor="ctr"/>
                </a:tc>
                <a:extLst>
                  <a:ext uri="{0D108BD9-81ED-4DB2-BD59-A6C34878D82A}">
                    <a16:rowId xmlns:a16="http://schemas.microsoft.com/office/drawing/2014/main" val="3400343125"/>
                  </a:ext>
                </a:extLst>
              </a:tr>
              <a:tr h="750676">
                <a:tc>
                  <a:txBody>
                    <a:bodyPr/>
                    <a:lstStyle/>
                    <a:p>
                      <a:pPr marL="197485" indent="-197485" algn="ctr">
                        <a:spcBef>
                          <a:spcPts val="5"/>
                        </a:spcBef>
                        <a:buNone/>
                        <a:tabLst>
                          <a:tab pos="296545" algn="l"/>
                        </a:tabLst>
                      </a:pPr>
                      <a:r>
                        <a:rPr lang="en-IN" sz="1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Communication Protocols</a:t>
                      </a:r>
                      <a:endParaRPr lang="en-IN" sz="1400" b="1" kern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13" marR="9013" marT="9013" marB="9013" anchor="ctr"/>
                </a:tc>
                <a:tc>
                  <a:txBody>
                    <a:bodyPr/>
                    <a:lstStyle/>
                    <a:p>
                      <a:pPr marL="197485" indent="-197485" algn="ctr">
                        <a:spcBef>
                          <a:spcPts val="5"/>
                        </a:spcBef>
                        <a:buNone/>
                        <a:tabLst>
                          <a:tab pos="296545" algn="l"/>
                        </a:tabLst>
                      </a:pPr>
                      <a:r>
                        <a:rPr lang="en-IN" sz="1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Non-standard, brand-specific protocols used by different manufacturers.</a:t>
                      </a:r>
                      <a:endParaRPr lang="en-IN" sz="1400" b="1" kern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13" marR="9013" marT="9013" marB="9013" anchor="ctr"/>
                </a:tc>
                <a:tc>
                  <a:txBody>
                    <a:bodyPr/>
                    <a:lstStyle/>
                    <a:p>
                      <a:pPr marL="197485" indent="-197485" algn="ctr">
                        <a:spcBef>
                          <a:spcPts val="5"/>
                        </a:spcBef>
                        <a:buNone/>
                        <a:tabLst>
                          <a:tab pos="296545" algn="l"/>
                        </a:tabLst>
                      </a:pPr>
                      <a:r>
                        <a:rPr lang="en-IN" sz="1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Standardized protocols MQTT, Modbus, DLMS  for all devices.</a:t>
                      </a:r>
                      <a:endParaRPr lang="en-IN" sz="1400" b="1" kern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13" marR="9013" marT="9013" marB="9013" anchor="ctr"/>
                </a:tc>
                <a:extLst>
                  <a:ext uri="{0D108BD9-81ED-4DB2-BD59-A6C34878D82A}">
                    <a16:rowId xmlns:a16="http://schemas.microsoft.com/office/drawing/2014/main" val="555233011"/>
                  </a:ext>
                </a:extLst>
              </a:tr>
              <a:tr h="750676">
                <a:tc>
                  <a:txBody>
                    <a:bodyPr/>
                    <a:lstStyle/>
                    <a:p>
                      <a:pPr marL="197485" indent="-197485" algn="ctr">
                        <a:spcBef>
                          <a:spcPts val="5"/>
                        </a:spcBef>
                        <a:buNone/>
                        <a:tabLst>
                          <a:tab pos="296545" algn="l"/>
                        </a:tabLst>
                      </a:pPr>
                      <a:r>
                        <a:rPr lang="en-IN" sz="1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Data Security</a:t>
                      </a:r>
                      <a:endParaRPr lang="en-IN" sz="1400" b="1" kern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13" marR="9013" marT="9013" marB="9013" anchor="ctr"/>
                </a:tc>
                <a:tc>
                  <a:txBody>
                    <a:bodyPr/>
                    <a:lstStyle/>
                    <a:p>
                      <a:pPr marL="197485" indent="-197485" algn="ctr">
                        <a:spcBef>
                          <a:spcPts val="5"/>
                        </a:spcBef>
                        <a:buNone/>
                        <a:tabLst>
                          <a:tab pos="296545" algn="l"/>
                        </a:tabLst>
                      </a:pPr>
                      <a:r>
                        <a:rPr lang="en-IN" sz="1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Limited or inconsistent encryption; potential for data leakage via foreign servers.</a:t>
                      </a:r>
                      <a:endParaRPr lang="en-IN" sz="1400" b="1" kern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13" marR="9013" marT="9013" marB="9013" anchor="ctr"/>
                </a:tc>
                <a:tc>
                  <a:txBody>
                    <a:bodyPr/>
                    <a:lstStyle/>
                    <a:p>
                      <a:pPr marL="197485" indent="-197485" algn="ctr">
                        <a:spcBef>
                          <a:spcPts val="5"/>
                        </a:spcBef>
                        <a:buNone/>
                        <a:tabLst>
                          <a:tab pos="296545" algn="l"/>
                        </a:tabLst>
                      </a:pPr>
                      <a:r>
                        <a:rPr lang="en-IN" sz="1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Encrypted communication channels with strict cybersecurity controls.</a:t>
                      </a:r>
                      <a:endParaRPr lang="en-IN" sz="1400" b="1" kern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13" marR="9013" marT="9013" marB="9013" anchor="ctr"/>
                </a:tc>
                <a:extLst>
                  <a:ext uri="{0D108BD9-81ED-4DB2-BD59-A6C34878D82A}">
                    <a16:rowId xmlns:a16="http://schemas.microsoft.com/office/drawing/2014/main" val="3357758801"/>
                  </a:ext>
                </a:extLst>
              </a:tr>
              <a:tr h="750676">
                <a:tc>
                  <a:txBody>
                    <a:bodyPr/>
                    <a:lstStyle/>
                    <a:p>
                      <a:pPr marL="197485" indent="-197485" algn="ctr">
                        <a:spcBef>
                          <a:spcPts val="5"/>
                        </a:spcBef>
                        <a:buNone/>
                        <a:tabLst>
                          <a:tab pos="296545" algn="l"/>
                        </a:tabLst>
                      </a:pPr>
                      <a:r>
                        <a:rPr lang="en-IN" sz="1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System Integration</a:t>
                      </a:r>
                      <a:endParaRPr lang="en-IN" sz="1400" b="1" kern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13" marR="9013" marT="9013" marB="9013" anchor="ctr"/>
                </a:tc>
                <a:tc>
                  <a:txBody>
                    <a:bodyPr/>
                    <a:lstStyle/>
                    <a:p>
                      <a:pPr marL="197485" indent="-197485" algn="ctr">
                        <a:spcBef>
                          <a:spcPts val="5"/>
                        </a:spcBef>
                        <a:buNone/>
                        <a:tabLst>
                          <a:tab pos="296545" algn="l"/>
                        </a:tabLst>
                      </a:pPr>
                      <a:r>
                        <a:rPr lang="en-IN" sz="1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Fragmented, OEM-controlled systems without national coordination.</a:t>
                      </a:r>
                      <a:endParaRPr lang="en-IN" sz="1400" b="1" kern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13" marR="9013" marT="9013" marB="9013" anchor="ctr"/>
                </a:tc>
                <a:tc>
                  <a:txBody>
                    <a:bodyPr/>
                    <a:lstStyle/>
                    <a:p>
                      <a:pPr marL="197485" indent="-197485" algn="ctr">
                        <a:spcBef>
                          <a:spcPts val="5"/>
                        </a:spcBef>
                        <a:buNone/>
                        <a:tabLst>
                          <a:tab pos="296545" algn="l"/>
                        </a:tabLst>
                      </a:pPr>
                      <a:r>
                        <a:rPr lang="en-IN" sz="1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Unified national platform enabling interoperability across all inverter brands.</a:t>
                      </a:r>
                      <a:endParaRPr lang="en-IN" sz="1400" b="1" kern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13" marR="9013" marT="9013" marB="9013" anchor="ctr"/>
                </a:tc>
                <a:extLst>
                  <a:ext uri="{0D108BD9-81ED-4DB2-BD59-A6C34878D82A}">
                    <a16:rowId xmlns:a16="http://schemas.microsoft.com/office/drawing/2014/main" val="2195476652"/>
                  </a:ext>
                </a:extLst>
              </a:tr>
              <a:tr h="750676">
                <a:tc>
                  <a:txBody>
                    <a:bodyPr/>
                    <a:lstStyle/>
                    <a:p>
                      <a:pPr marL="197485" indent="-197485" algn="ctr">
                        <a:spcBef>
                          <a:spcPts val="5"/>
                        </a:spcBef>
                        <a:buNone/>
                        <a:tabLst>
                          <a:tab pos="296545" algn="l"/>
                        </a:tabLst>
                      </a:pPr>
                      <a:r>
                        <a:rPr lang="en-IN" sz="1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Cost Impact</a:t>
                      </a:r>
                      <a:endParaRPr lang="en-IN" sz="1400" b="1" kern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13" marR="9013" marT="9013" marB="9013" anchor="ctr"/>
                </a:tc>
                <a:tc>
                  <a:txBody>
                    <a:bodyPr/>
                    <a:lstStyle/>
                    <a:p>
                      <a:pPr marL="197485" indent="-197485" algn="ctr">
                        <a:spcBef>
                          <a:spcPts val="5"/>
                        </a:spcBef>
                        <a:buNone/>
                        <a:tabLst>
                          <a:tab pos="296545" algn="l"/>
                        </a:tabLst>
                      </a:pPr>
                      <a:r>
                        <a:rPr lang="en-IN" sz="1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Lower cost (simple Wi-Fi loggers, no SIM).</a:t>
                      </a:r>
                      <a:endParaRPr lang="en-IN" sz="1400" b="1" kern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13" marR="9013" marT="9013" marB="9013" anchor="ctr"/>
                </a:tc>
                <a:tc>
                  <a:txBody>
                    <a:bodyPr/>
                    <a:lstStyle/>
                    <a:p>
                      <a:pPr marL="197485" indent="-197485" algn="ctr">
                        <a:spcBef>
                          <a:spcPts val="5"/>
                        </a:spcBef>
                        <a:buNone/>
                        <a:tabLst>
                          <a:tab pos="296545" algn="l"/>
                        </a:tabLst>
                      </a:pPr>
                      <a:r>
                        <a:rPr lang="en-IN" sz="1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Slightly higher cost (M2M SIM devices, data plans) but more reliable and secure.</a:t>
                      </a:r>
                      <a:endParaRPr lang="en-IN" sz="1400" b="1" kern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13" marR="9013" marT="9013" marB="9013" anchor="ctr"/>
                </a:tc>
                <a:extLst>
                  <a:ext uri="{0D108BD9-81ED-4DB2-BD59-A6C34878D82A}">
                    <a16:rowId xmlns:a16="http://schemas.microsoft.com/office/drawing/2014/main" val="3037417017"/>
                  </a:ext>
                </a:extLst>
              </a:tr>
              <a:tr h="508848">
                <a:tc>
                  <a:txBody>
                    <a:bodyPr/>
                    <a:lstStyle/>
                    <a:p>
                      <a:pPr marL="197485" indent="-197485" algn="ctr">
                        <a:spcBef>
                          <a:spcPts val="5"/>
                        </a:spcBef>
                        <a:buNone/>
                        <a:tabLst>
                          <a:tab pos="296545" algn="l"/>
                        </a:tabLst>
                      </a:pPr>
                      <a:r>
                        <a:rPr lang="en-IN" sz="1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Cybersecurity Risk</a:t>
                      </a:r>
                      <a:endParaRPr lang="en-IN" sz="1400" b="1" kern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13" marR="9013" marT="9013" marB="9013" anchor="ctr"/>
                </a:tc>
                <a:tc>
                  <a:txBody>
                    <a:bodyPr/>
                    <a:lstStyle/>
                    <a:p>
                      <a:pPr marL="197485" indent="-197485" algn="ctr">
                        <a:spcBef>
                          <a:spcPts val="5"/>
                        </a:spcBef>
                        <a:buNone/>
                        <a:tabLst>
                          <a:tab pos="296545" algn="l"/>
                        </a:tabLst>
                      </a:pPr>
                      <a:r>
                        <a:rPr lang="en-IN" sz="1400" ker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High, due to foreign data routing and weak controls.</a:t>
                      </a:r>
                      <a:endParaRPr lang="en-IN" sz="1400" b="1" kern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13" marR="9013" marT="9013" marB="9013" anchor="ctr"/>
                </a:tc>
                <a:tc>
                  <a:txBody>
                    <a:bodyPr/>
                    <a:lstStyle/>
                    <a:p>
                      <a:pPr marL="197485" indent="-197485" algn="ctr">
                        <a:spcBef>
                          <a:spcPts val="5"/>
                        </a:spcBef>
                        <a:buNone/>
                        <a:tabLst>
                          <a:tab pos="296545" algn="l"/>
                        </a:tabLst>
                      </a:pPr>
                      <a:r>
                        <a:rPr lang="en-IN" sz="1400" kern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Low, with data localized and encrypted within India.</a:t>
                      </a:r>
                      <a:endParaRPr lang="en-IN" sz="1400" b="1" kern="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13" marR="9013" marT="9013" marB="9013" anchor="ctr"/>
                </a:tc>
                <a:extLst>
                  <a:ext uri="{0D108BD9-81ED-4DB2-BD59-A6C34878D82A}">
                    <a16:rowId xmlns:a16="http://schemas.microsoft.com/office/drawing/2014/main" val="269957810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4CB5CC-3145-6256-7E17-6586E95B5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16</a:t>
            </a:fld>
            <a:endParaRPr lang="en-US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0675A6E0-DC5B-CE83-9E64-3D75192B86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31936" y="-792893"/>
            <a:ext cx="12145621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6788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4CF71-3BF7-8A1B-9586-426531E3F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2917" y="512463"/>
            <a:ext cx="6589199" cy="1280890"/>
          </a:xfrm>
        </p:spPr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Scopes &amp; Challenges</a:t>
            </a:r>
            <a:endParaRPr lang="en-IN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017ABE-6E2B-DBFC-5C89-46E715A97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17</a:t>
            </a:fld>
            <a:endParaRPr lang="en-US"/>
          </a:p>
        </p:txBody>
      </p:sp>
      <p:graphicFrame>
        <p:nvGraphicFramePr>
          <p:cNvPr id="11" name="Content Placeholder 7">
            <a:extLst>
              <a:ext uri="{FF2B5EF4-FFF2-40B4-BE49-F238E27FC236}">
                <a16:creationId xmlns:a16="http://schemas.microsoft.com/office/drawing/2014/main" id="{11526D6F-AE5F-10D1-2550-269CFA78C6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73358"/>
              </p:ext>
            </p:extLst>
          </p:nvPr>
        </p:nvGraphicFramePr>
        <p:xfrm>
          <a:off x="452259" y="1356852"/>
          <a:ext cx="8239482" cy="5351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9741">
                  <a:extLst>
                    <a:ext uri="{9D8B030D-6E8A-4147-A177-3AD203B41FA5}">
                      <a16:colId xmlns:a16="http://schemas.microsoft.com/office/drawing/2014/main" val="3549020847"/>
                    </a:ext>
                  </a:extLst>
                </a:gridCol>
                <a:gridCol w="4119741">
                  <a:extLst>
                    <a:ext uri="{9D8B030D-6E8A-4147-A177-3AD203B41FA5}">
                      <a16:colId xmlns:a16="http://schemas.microsoft.com/office/drawing/2014/main" val="991024352"/>
                    </a:ext>
                  </a:extLst>
                </a:gridCol>
              </a:tblGrid>
              <a:tr h="654582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Scope</a:t>
                      </a:r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Challenges</a:t>
                      </a:r>
                      <a:endParaRPr lang="en-IN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3018812"/>
                  </a:ext>
                </a:extLst>
              </a:tr>
              <a:tr h="6545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6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 Centralized national-level monitoring of rooftop solar systems through a unified IoT platform.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6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 Ensuring implementation and compliance from all vendors with new MQTT/JSON communication standards.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791643089"/>
                  </a:ext>
                </a:extLst>
              </a:tr>
              <a:tr h="6545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6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 Secure data transfer using AES-256 encryption, TLS/SSL VPN, and OTP-based message authentication.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6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 Managing large-scale cybersecurity components like certificate renewals, OTP validation, and key security.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299269119"/>
                  </a:ext>
                </a:extLst>
              </a:tr>
              <a:tr h="6545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600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 Standardized communication using MQTT and JSON ensures interoperability across all device types.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6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3. Network connectivity issues in remote or rural areas affecting real-time data exchange.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63954519"/>
                  </a:ext>
                </a:extLst>
              </a:tr>
              <a:tr h="6545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600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4. Supports remote monitoring, over-the-air configuration updates, and on-demand control commands.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6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4. High data volume from multiple sensors and devices requires scalable and efficient cloud infrastructure.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808123930"/>
                  </a:ext>
                </a:extLst>
              </a:tr>
              <a:tr h="6545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600" kern="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5. Unified data structure for inverters, meters, and weather sensors enables scalability and integration.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6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5. Vendor coordination and interoperability testing required to prevent mismatched data formats.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924412367"/>
                  </a:ext>
                </a:extLst>
              </a:tr>
              <a:tr h="6545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6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6. Framework aligns with Smart Grid and AI-based future analytics applications.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600" kern="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6. Maintenance challenges, data privacy, and ownership issues in centralized monitoring systems.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2319215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76590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12C68-CAAB-7EC8-B4A2-234815D4F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201" y="2133123"/>
            <a:ext cx="5989431" cy="1280890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  <a:endParaRPr lang="en-IN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1E247A-E4D4-0055-B604-ADB093C2B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044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B7386-A9AA-B583-B864-EEB32E2D5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IN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3F27DF-C97F-A584-A412-F93653852C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207" y="1905000"/>
            <a:ext cx="7438194" cy="400622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 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Remote Monitoring System (RMS)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is a smart data acquisition and communication system designed to 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monitor, record, and control the performance of grid-connected solar power plants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in real time.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It connects inverters, meters, and data loggers to a 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Centralized IoT Platform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ensuring seamless and secure data exchange across the solar ecosystem.  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8C2B7A-B538-E1F3-394A-A0B9CACB6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553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latin typeface="Arial" panose="020B0604020202020204" pitchFamily="34" charset="0"/>
                <a:cs typeface="Arial" panose="020B0604020202020204" pitchFamily="34" charset="0"/>
              </a:rPr>
              <a:t>Overview of RMS Guidelines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1759974"/>
            <a:ext cx="6591985" cy="3777622"/>
          </a:xfrm>
        </p:spPr>
        <p:txBody>
          <a:bodyPr wrap="square"/>
          <a:lstStyle/>
          <a:p>
            <a:pPr marL="0" indent="0">
              <a:buNone/>
            </a:pPr>
            <a:endParaRPr dirty="0"/>
          </a:p>
          <a:p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Defines communication, security, and interoperability standards for RMS devices.</a:t>
            </a:r>
          </a:p>
          <a:p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Ensures seamless data exchange with the Centralized IoT Platform under PM Surya Ghar: </a:t>
            </a:r>
            <a:r>
              <a:rPr sz="2000" dirty="0" err="1">
                <a:latin typeface="Arial" panose="020B0604020202020204" pitchFamily="34" charset="0"/>
                <a:cs typeface="Arial" panose="020B0604020202020204" pitchFamily="34" charset="0"/>
              </a:rPr>
              <a:t>Muft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 Bijli Yojana.</a:t>
            </a:r>
          </a:p>
          <a:p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Covers inverter, energy meter, DAQ, and other field device data formats in JSON structure.</a:t>
            </a:r>
          </a:p>
          <a:p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Applicable to vendors, system integrators, and DISCOM-linked monitoring portals.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FACCC5-2F1D-EB3B-B6BA-3F256CE16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ACBAF-F1C2-A70F-087D-0416E1E98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Why RMS Matters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BC2FB-9700-0451-5B85-0A5913CF7E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Enables centralized performance visibility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Detects faults remotely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Supports standardization across OEMs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Data-driven decision making</a:t>
            </a:r>
          </a:p>
          <a:p>
            <a:pPr marL="0" indent="0">
              <a:buNone/>
            </a:pP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B0CFD8-B33A-BB68-D34A-640D3AF9B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924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27446-39B1-F064-DB84-2564493AE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8129" y="2271251"/>
            <a:ext cx="6430297" cy="1956618"/>
          </a:xfrm>
        </p:spPr>
        <p:txBody>
          <a:bodyPr>
            <a:norm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RMS Communication &amp; Security Architecture</a:t>
            </a:r>
            <a:endParaRPr lang="en-IN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93F01C-C98B-E03C-8CC2-DB513C83B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902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latin typeface="Arial" panose="020B0604020202020204" pitchFamily="34" charset="0"/>
                <a:cs typeface="Arial" panose="020B0604020202020204" pitchFamily="34" charset="0"/>
              </a:rPr>
              <a:t>Security Architecture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622322"/>
            <a:ext cx="7216877" cy="4257368"/>
          </a:xfrm>
        </p:spPr>
        <p:txBody>
          <a:bodyPr wrap="square">
            <a:normAutofit lnSpcReduction="10000"/>
          </a:bodyPr>
          <a:lstStyle/>
          <a:p>
            <a:endParaRPr dirty="0"/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Communication security architecture between RMS and CENTRALISED IoT Platform. </a:t>
            </a:r>
          </a:p>
          <a:p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TLS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Transport Layer Security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/SSL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IN" sz="1900" dirty="0">
                <a:latin typeface="Arial" panose="020B0604020202020204" pitchFamily="34" charset="0"/>
                <a:cs typeface="Arial" panose="020B0604020202020204" pitchFamily="34" charset="0"/>
              </a:rPr>
              <a:t>Secure Sockets Layer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-based encrypted communication for confidentiality and integrity.</a:t>
            </a:r>
          </a:p>
          <a:p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AES-256 encryption with Private VPN for secure data transfer.</a:t>
            </a:r>
          </a:p>
          <a:p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Two-factor validation using client certificate and OTP for each message.</a:t>
            </a:r>
          </a:p>
          <a:p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Prevents data sniffing, unauthorized access, and MITM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Man in the middle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 attacks.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B11C15-6E69-5ED5-79B0-4DB44565F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>
                <a:latin typeface="Arial" panose="020B0604020202020204" pitchFamily="34" charset="0"/>
                <a:cs typeface="Arial" panose="020B0604020202020204" pitchFamily="34" charset="0"/>
              </a:rPr>
              <a:t>RMS Registration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5201" y="1804416"/>
            <a:ext cx="6591985" cy="3777622"/>
          </a:xfrm>
        </p:spPr>
        <p:txBody>
          <a:bodyPr wrap="square"/>
          <a:lstStyle/>
          <a:p>
            <a:endParaRPr dirty="0"/>
          </a:p>
          <a:p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Vendors register RMS devices using IMEI via the Centralized IoT Platform API.</a:t>
            </a:r>
          </a:p>
          <a:p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Platform issues client certificate, username, password, and connection details.</a:t>
            </a:r>
          </a:p>
          <a:p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RMS authenticates and downloads configuration (FTP credentials, topic structure).</a:t>
            </a:r>
          </a:p>
          <a:p>
            <a:r>
              <a:rPr sz="2000" dirty="0">
                <a:latin typeface="Arial" panose="020B0604020202020204" pitchFamily="34" charset="0"/>
                <a:cs typeface="Arial" panose="020B0604020202020204" pitchFamily="34" charset="0"/>
              </a:rPr>
              <a:t>Automatic renewal of certificates via FTP post-expiry.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710082-F53F-9842-14AC-D161C1A63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7355" y="624110"/>
            <a:ext cx="7816645" cy="1280890"/>
          </a:xfrm>
        </p:spPr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Message Queuing Telemetry Transport (MQTT)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6206" y="1905000"/>
            <a:ext cx="7192388" cy="4830098"/>
          </a:xfrm>
        </p:spPr>
        <p:txBody>
          <a:bodyPr wrap="square">
            <a:no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Purpose: A lightweight messaging protocol designed for resource-constrained devices (IoT) and networks with low bandwidth.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Architecture: Publish/Subscribe                                    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Publisher: Sends data (message) to a named Topic.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Subscriber: Receives messages by registering interest in a Topic. 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Broker (Server): The central hub. Decouples the Publisher and Subscriber, handling message routing and filtering.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Key Advantage: Publishers and Subscribers never need to know each other's network addresses, offering massive scalability and flexibility.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7D798F-6C1F-9A03-CBEA-B22BAF1B1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364A969B-6F1F-B78F-D02F-ACEFEC922D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rcRect t="8163" b="-5635"/>
          <a:stretch>
            <a:fillRect/>
          </a:stretch>
        </p:blipFill>
        <p:spPr>
          <a:xfrm>
            <a:off x="889512" y="2087231"/>
            <a:ext cx="7727950" cy="246278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5144C-1B41-C6A9-F62E-6446FE299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B361C88-C493-B672-EABA-5FFA5A86F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8529" y="624110"/>
            <a:ext cx="7275871" cy="1017877"/>
          </a:xfrm>
        </p:spPr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MQTT Topic Structure</a:t>
            </a:r>
            <a:endParaRPr lang="en-IN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783564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1771</TotalTime>
  <Words>1255</Words>
  <Application>Microsoft Office PowerPoint</Application>
  <PresentationFormat>On-screen Show (4:3)</PresentationFormat>
  <Paragraphs>140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Century Gothic</vt:lpstr>
      <vt:lpstr>Wingdings 3</vt:lpstr>
      <vt:lpstr>Wisp</vt:lpstr>
      <vt:lpstr>Remote Monitoring System (RMS) Draft Guidelines – 2025</vt:lpstr>
      <vt:lpstr>Introduction</vt:lpstr>
      <vt:lpstr>Overview of RMS Guidelines</vt:lpstr>
      <vt:lpstr>Why RMS Matters</vt:lpstr>
      <vt:lpstr>RMS Communication &amp; Security Architecture</vt:lpstr>
      <vt:lpstr>Security Architecture</vt:lpstr>
      <vt:lpstr>RMS Registration Process</vt:lpstr>
      <vt:lpstr>Message Queuing Telemetry Transport (MQTT)</vt:lpstr>
      <vt:lpstr>MQTT Topic Structure</vt:lpstr>
      <vt:lpstr>Communication Modes</vt:lpstr>
      <vt:lpstr>Communication Protocol</vt:lpstr>
      <vt:lpstr>Communication Protocol(Cntd.)</vt:lpstr>
      <vt:lpstr>JSON </vt:lpstr>
      <vt:lpstr>MQTT + JSON Synergy in the IoT</vt:lpstr>
      <vt:lpstr>Impact on Stakeholders</vt:lpstr>
      <vt:lpstr>Before &amp; After</vt:lpstr>
      <vt:lpstr>Scopes &amp; Challenges</vt:lpstr>
      <vt:lpstr>Thank You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DELL</dc:creator>
  <cp:keywords/>
  <dc:description>generated using python-pptx</dc:description>
  <cp:lastModifiedBy>Sruthy K S</cp:lastModifiedBy>
  <cp:revision>8</cp:revision>
  <dcterms:created xsi:type="dcterms:W3CDTF">2013-01-27T09:14:16Z</dcterms:created>
  <dcterms:modified xsi:type="dcterms:W3CDTF">2025-10-14T07:39:15Z</dcterms:modified>
  <cp:category/>
</cp:coreProperties>
</file>