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256" r:id="rId5"/>
    <p:sldId id="297" r:id="rId6"/>
    <p:sldId id="288" r:id="rId7"/>
    <p:sldId id="289" r:id="rId8"/>
    <p:sldId id="290" r:id="rId9"/>
    <p:sldId id="291" r:id="rId10"/>
    <p:sldId id="268" r:id="rId11"/>
    <p:sldId id="269" r:id="rId12"/>
    <p:sldId id="270" r:id="rId13"/>
    <p:sldId id="296" r:id="rId14"/>
    <p:sldId id="292" r:id="rId15"/>
    <p:sldId id="293" r:id="rId16"/>
    <p:sldId id="294" r:id="rId17"/>
    <p:sldId id="295" r:id="rId1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F9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D482090-2829-45D6-89BE-BF3462409954}" v="6" dt="2026-05-05T10:02:36.36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38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raig Andrew" userId="S::andrew.craig@uni.li::4a918cdc-f0fe-488d-b78f-850270c6f726" providerId="AD" clId="Web-{FA5C560D-422B-8E42-A363-B59B38055014}"/>
    <pc:docChg chg="delSld">
      <pc:chgData name="Craig Andrew" userId="S::andrew.craig@uni.li::4a918cdc-f0fe-488d-b78f-850270c6f726" providerId="AD" clId="Web-{FA5C560D-422B-8E42-A363-B59B38055014}" dt="2026-05-03T20:22:33.429" v="0"/>
      <pc:docMkLst>
        <pc:docMk/>
      </pc:docMkLst>
    </pc:docChg>
  </pc:docChgLst>
  <pc:docChgLst>
    <pc:chgData name="Craig Andrew" userId="S::andrew.craig@uni.li::4a918cdc-f0fe-488d-b78f-850270c6f726" providerId="AD" clId="Web-{9CD4AEB4-C588-19E4-4F6A-84FE8600E0EC}"/>
    <pc:docChg chg="modSld">
      <pc:chgData name="Craig Andrew" userId="S::andrew.craig@uni.li::4a918cdc-f0fe-488d-b78f-850270c6f726" providerId="AD" clId="Web-{9CD4AEB4-C588-19E4-4F6A-84FE8600E0EC}" dt="2026-05-03T16:03:12.863" v="2" actId="20577"/>
      <pc:docMkLst>
        <pc:docMk/>
      </pc:docMkLst>
      <pc:sldChg chg="modSp">
        <pc:chgData name="Craig Andrew" userId="S::andrew.craig@uni.li::4a918cdc-f0fe-488d-b78f-850270c6f726" providerId="AD" clId="Web-{9CD4AEB4-C588-19E4-4F6A-84FE8600E0EC}" dt="2026-05-03T16:03:12.863" v="2" actId="20577"/>
        <pc:sldMkLst>
          <pc:docMk/>
          <pc:sldMk cId="3966834887" sldId="256"/>
        </pc:sldMkLst>
        <pc:spChg chg="mod">
          <ac:chgData name="Craig Andrew" userId="S::andrew.craig@uni.li::4a918cdc-f0fe-488d-b78f-850270c6f726" providerId="AD" clId="Web-{9CD4AEB4-C588-19E4-4F6A-84FE8600E0EC}" dt="2026-05-03T16:03:12.863" v="2" actId="20577"/>
          <ac:spMkLst>
            <pc:docMk/>
            <pc:sldMk cId="3966834887" sldId="256"/>
            <ac:spMk id="2" creationId="{159303D4-4B48-415E-B751-2C8CFDC41EE8}"/>
          </ac:spMkLst>
        </pc:spChg>
      </pc:sldChg>
    </pc:docChg>
  </pc:docChgLst>
  <pc:docChgLst>
    <pc:chgData name="Urban Sabrina" userId="c4f4e6e2-f5d9-4fd1-ad75-553a9c423ea3" providerId="ADAL" clId="{B532BC0D-A41F-4AA6-9BE3-5BEBD7D371FC}"/>
    <pc:docChg chg="undo redo custSel addSld delSld modSld sldOrd">
      <pc:chgData name="Urban Sabrina" userId="c4f4e6e2-f5d9-4fd1-ad75-553a9c423ea3" providerId="ADAL" clId="{B532BC0D-A41F-4AA6-9BE3-5BEBD7D371FC}" dt="2026-05-05T10:02:53.219" v="1289" actId="20577"/>
      <pc:docMkLst>
        <pc:docMk/>
      </pc:docMkLst>
      <pc:sldChg chg="modSp mod">
        <pc:chgData name="Urban Sabrina" userId="c4f4e6e2-f5d9-4fd1-ad75-553a9c423ea3" providerId="ADAL" clId="{B532BC0D-A41F-4AA6-9BE3-5BEBD7D371FC}" dt="2026-04-20T09:47:31.319" v="356" actId="20577"/>
        <pc:sldMkLst>
          <pc:docMk/>
          <pc:sldMk cId="3966834887" sldId="256"/>
        </pc:sldMkLst>
        <pc:spChg chg="mod">
          <ac:chgData name="Urban Sabrina" userId="c4f4e6e2-f5d9-4fd1-ad75-553a9c423ea3" providerId="ADAL" clId="{B532BC0D-A41F-4AA6-9BE3-5BEBD7D371FC}" dt="2026-04-20T09:47:31.319" v="356" actId="20577"/>
          <ac:spMkLst>
            <pc:docMk/>
            <pc:sldMk cId="3966834887" sldId="256"/>
            <ac:spMk id="2" creationId="{159303D4-4B48-415E-B751-2C8CFDC41EE8}"/>
          </ac:spMkLst>
        </pc:spChg>
      </pc:sldChg>
      <pc:sldChg chg="addSp delSp modSp mod">
        <pc:chgData name="Urban Sabrina" userId="c4f4e6e2-f5d9-4fd1-ad75-553a9c423ea3" providerId="ADAL" clId="{B532BC0D-A41F-4AA6-9BE3-5BEBD7D371FC}" dt="2026-04-20T10:40:09.592" v="644" actId="113"/>
        <pc:sldMkLst>
          <pc:docMk/>
          <pc:sldMk cId="1002063664" sldId="268"/>
        </pc:sldMkLst>
        <pc:spChg chg="mod">
          <ac:chgData name="Urban Sabrina" userId="c4f4e6e2-f5d9-4fd1-ad75-553a9c423ea3" providerId="ADAL" clId="{B532BC0D-A41F-4AA6-9BE3-5BEBD7D371FC}" dt="2026-04-20T10:39:20.490" v="615"/>
          <ac:spMkLst>
            <pc:docMk/>
            <pc:sldMk cId="1002063664" sldId="268"/>
            <ac:spMk id="2" creationId="{FDCA9215-876D-DD4A-5683-4867F2656015}"/>
          </ac:spMkLst>
        </pc:spChg>
        <pc:spChg chg="add del mod">
          <ac:chgData name="Urban Sabrina" userId="c4f4e6e2-f5d9-4fd1-ad75-553a9c423ea3" providerId="ADAL" clId="{B532BC0D-A41F-4AA6-9BE3-5BEBD7D371FC}" dt="2026-04-20T10:40:09.592" v="644" actId="113"/>
          <ac:spMkLst>
            <pc:docMk/>
            <pc:sldMk cId="1002063664" sldId="268"/>
            <ac:spMk id="3" creationId="{E3B0C8EC-8315-1DD9-F489-25FFD8943C54}"/>
          </ac:spMkLst>
        </pc:spChg>
      </pc:sldChg>
      <pc:sldChg chg="addSp delSp modSp mod">
        <pc:chgData name="Urban Sabrina" userId="c4f4e6e2-f5d9-4fd1-ad75-553a9c423ea3" providerId="ADAL" clId="{B532BC0D-A41F-4AA6-9BE3-5BEBD7D371FC}" dt="2026-04-20T10:41:02.449" v="664" actId="113"/>
        <pc:sldMkLst>
          <pc:docMk/>
          <pc:sldMk cId="2329025953" sldId="269"/>
        </pc:sldMkLst>
        <pc:spChg chg="mod">
          <ac:chgData name="Urban Sabrina" userId="c4f4e6e2-f5d9-4fd1-ad75-553a9c423ea3" providerId="ADAL" clId="{B532BC0D-A41F-4AA6-9BE3-5BEBD7D371FC}" dt="2026-04-20T10:40:19.431" v="645"/>
          <ac:spMkLst>
            <pc:docMk/>
            <pc:sldMk cId="2329025953" sldId="269"/>
            <ac:spMk id="2" creationId="{CD088ECE-1746-14DD-B19C-6AED6D2C504D}"/>
          </ac:spMkLst>
        </pc:spChg>
        <pc:spChg chg="add del mod">
          <ac:chgData name="Urban Sabrina" userId="c4f4e6e2-f5d9-4fd1-ad75-553a9c423ea3" providerId="ADAL" clId="{B532BC0D-A41F-4AA6-9BE3-5BEBD7D371FC}" dt="2026-04-20T10:41:02.449" v="664" actId="113"/>
          <ac:spMkLst>
            <pc:docMk/>
            <pc:sldMk cId="2329025953" sldId="269"/>
            <ac:spMk id="3" creationId="{3BFC7C3E-7A3B-15A7-4AD2-5360A7F4A849}"/>
          </ac:spMkLst>
        </pc:spChg>
      </pc:sldChg>
      <pc:sldChg chg="addSp delSp modSp mod">
        <pc:chgData name="Urban Sabrina" userId="c4f4e6e2-f5d9-4fd1-ad75-553a9c423ea3" providerId="ADAL" clId="{B532BC0D-A41F-4AA6-9BE3-5BEBD7D371FC}" dt="2026-04-20T10:52:13.109" v="1160" actId="403"/>
        <pc:sldMkLst>
          <pc:docMk/>
          <pc:sldMk cId="2556814432" sldId="270"/>
        </pc:sldMkLst>
        <pc:spChg chg="mod">
          <ac:chgData name="Urban Sabrina" userId="c4f4e6e2-f5d9-4fd1-ad75-553a9c423ea3" providerId="ADAL" clId="{B532BC0D-A41F-4AA6-9BE3-5BEBD7D371FC}" dt="2026-04-20T10:41:08.912" v="665"/>
          <ac:spMkLst>
            <pc:docMk/>
            <pc:sldMk cId="2556814432" sldId="270"/>
            <ac:spMk id="2" creationId="{C77CAA75-87EF-C79B-7981-F9C9AA7417ED}"/>
          </ac:spMkLst>
        </pc:spChg>
        <pc:spChg chg="mod">
          <ac:chgData name="Urban Sabrina" userId="c4f4e6e2-f5d9-4fd1-ad75-553a9c423ea3" providerId="ADAL" clId="{B532BC0D-A41F-4AA6-9BE3-5BEBD7D371FC}" dt="2026-04-20T10:51:46.692" v="1149" actId="1076"/>
          <ac:spMkLst>
            <pc:docMk/>
            <pc:sldMk cId="2556814432" sldId="270"/>
            <ac:spMk id="3" creationId="{20EE1193-C567-9ECA-65BE-B8C18B617872}"/>
          </ac:spMkLst>
        </pc:spChg>
        <pc:spChg chg="add mod">
          <ac:chgData name="Urban Sabrina" userId="c4f4e6e2-f5d9-4fd1-ad75-553a9c423ea3" providerId="ADAL" clId="{B532BC0D-A41F-4AA6-9BE3-5BEBD7D371FC}" dt="2026-04-20T10:52:13.109" v="1160" actId="403"/>
          <ac:spMkLst>
            <pc:docMk/>
            <pc:sldMk cId="2556814432" sldId="270"/>
            <ac:spMk id="8" creationId="{C45566F7-BB2C-7107-7BB0-0913C45B1755}"/>
          </ac:spMkLst>
        </pc:spChg>
        <pc:spChg chg="add mod">
          <ac:chgData name="Urban Sabrina" userId="c4f4e6e2-f5d9-4fd1-ad75-553a9c423ea3" providerId="ADAL" clId="{B532BC0D-A41F-4AA6-9BE3-5BEBD7D371FC}" dt="2026-04-20T10:52:13.109" v="1160" actId="403"/>
          <ac:spMkLst>
            <pc:docMk/>
            <pc:sldMk cId="2556814432" sldId="270"/>
            <ac:spMk id="9" creationId="{ECB80FAC-3692-A52F-0DA8-7A9EB10827E2}"/>
          </ac:spMkLst>
        </pc:spChg>
        <pc:spChg chg="add mod">
          <ac:chgData name="Urban Sabrina" userId="c4f4e6e2-f5d9-4fd1-ad75-553a9c423ea3" providerId="ADAL" clId="{B532BC0D-A41F-4AA6-9BE3-5BEBD7D371FC}" dt="2026-04-20T10:52:13.109" v="1160" actId="403"/>
          <ac:spMkLst>
            <pc:docMk/>
            <pc:sldMk cId="2556814432" sldId="270"/>
            <ac:spMk id="10" creationId="{4CF8E432-8E87-6D57-CD24-3A6A10E5E36B}"/>
          </ac:spMkLst>
        </pc:spChg>
        <pc:spChg chg="add mod">
          <ac:chgData name="Urban Sabrina" userId="c4f4e6e2-f5d9-4fd1-ad75-553a9c423ea3" providerId="ADAL" clId="{B532BC0D-A41F-4AA6-9BE3-5BEBD7D371FC}" dt="2026-04-20T10:52:13.109" v="1160" actId="403"/>
          <ac:spMkLst>
            <pc:docMk/>
            <pc:sldMk cId="2556814432" sldId="270"/>
            <ac:spMk id="11" creationId="{EBADB45D-7DAD-95A6-B0A8-F09CE56D82D2}"/>
          </ac:spMkLst>
        </pc:spChg>
      </pc:sldChg>
      <pc:sldChg chg="addSp delSp modSp mod">
        <pc:chgData name="Urban Sabrina" userId="c4f4e6e2-f5d9-4fd1-ad75-553a9c423ea3" providerId="ADAL" clId="{B532BC0D-A41F-4AA6-9BE3-5BEBD7D371FC}" dt="2026-04-20T10:24:27.458" v="443" actId="12100"/>
        <pc:sldMkLst>
          <pc:docMk/>
          <pc:sldMk cId="429159824" sldId="288"/>
        </pc:sldMkLst>
        <pc:spChg chg="mod">
          <ac:chgData name="Urban Sabrina" userId="c4f4e6e2-f5d9-4fd1-ad75-553a9c423ea3" providerId="ADAL" clId="{B532BC0D-A41F-4AA6-9BE3-5BEBD7D371FC}" dt="2026-04-20T10:19:21.136" v="435"/>
          <ac:spMkLst>
            <pc:docMk/>
            <pc:sldMk cId="429159824" sldId="288"/>
            <ac:spMk id="2" creationId="{7262AF20-D5B9-F9C5-2663-350FDF2756DC}"/>
          </ac:spMkLst>
        </pc:spChg>
        <pc:graphicFrameChg chg="add mod">
          <ac:chgData name="Urban Sabrina" userId="c4f4e6e2-f5d9-4fd1-ad75-553a9c423ea3" providerId="ADAL" clId="{B532BC0D-A41F-4AA6-9BE3-5BEBD7D371FC}" dt="2026-04-20T10:24:27.458" v="443" actId="12100"/>
          <ac:graphicFrameMkLst>
            <pc:docMk/>
            <pc:sldMk cId="429159824" sldId="288"/>
            <ac:graphicFrameMk id="7" creationId="{0EE6F4F4-1A9C-3C95-F479-C1CDBBD30826}"/>
          </ac:graphicFrameMkLst>
        </pc:graphicFrameChg>
      </pc:sldChg>
      <pc:sldChg chg="addSp delSp modSp mod">
        <pc:chgData name="Urban Sabrina" userId="c4f4e6e2-f5d9-4fd1-ad75-553a9c423ea3" providerId="ADAL" clId="{B532BC0D-A41F-4AA6-9BE3-5BEBD7D371FC}" dt="2026-04-20T10:26:04.596" v="465" actId="1076"/>
        <pc:sldMkLst>
          <pc:docMk/>
          <pc:sldMk cId="1164325739" sldId="289"/>
        </pc:sldMkLst>
        <pc:spChg chg="mod">
          <ac:chgData name="Urban Sabrina" userId="c4f4e6e2-f5d9-4fd1-ad75-553a9c423ea3" providerId="ADAL" clId="{B532BC0D-A41F-4AA6-9BE3-5BEBD7D371FC}" dt="2026-04-20T10:24:41.094" v="444"/>
          <ac:spMkLst>
            <pc:docMk/>
            <pc:sldMk cId="1164325739" sldId="289"/>
            <ac:spMk id="2" creationId="{0FF2272C-A8C9-478D-FD11-1D66BA4B7842}"/>
          </ac:spMkLst>
        </pc:spChg>
        <pc:spChg chg="add del mod">
          <ac:chgData name="Urban Sabrina" userId="c4f4e6e2-f5d9-4fd1-ad75-553a9c423ea3" providerId="ADAL" clId="{B532BC0D-A41F-4AA6-9BE3-5BEBD7D371FC}" dt="2026-04-20T10:25:15.112" v="457" actId="20577"/>
          <ac:spMkLst>
            <pc:docMk/>
            <pc:sldMk cId="1164325739" sldId="289"/>
            <ac:spMk id="3" creationId="{C1EB96F2-DDCF-7760-33C5-33DD88F9480E}"/>
          </ac:spMkLst>
        </pc:spChg>
        <pc:spChg chg="add mod">
          <ac:chgData name="Urban Sabrina" userId="c4f4e6e2-f5d9-4fd1-ad75-553a9c423ea3" providerId="ADAL" clId="{B532BC0D-A41F-4AA6-9BE3-5BEBD7D371FC}" dt="2026-04-20T10:26:04.596" v="465" actId="1076"/>
          <ac:spMkLst>
            <pc:docMk/>
            <pc:sldMk cId="1164325739" sldId="289"/>
            <ac:spMk id="7" creationId="{1538E19A-AD7E-63E2-CD3B-0C2A4D80C5E7}"/>
          </ac:spMkLst>
        </pc:spChg>
      </pc:sldChg>
      <pc:sldChg chg="addSp modSp mod">
        <pc:chgData name="Urban Sabrina" userId="c4f4e6e2-f5d9-4fd1-ad75-553a9c423ea3" providerId="ADAL" clId="{B532BC0D-A41F-4AA6-9BE3-5BEBD7D371FC}" dt="2026-04-20T10:32:20.237" v="592" actId="255"/>
        <pc:sldMkLst>
          <pc:docMk/>
          <pc:sldMk cId="1390800721" sldId="290"/>
        </pc:sldMkLst>
        <pc:spChg chg="mod">
          <ac:chgData name="Urban Sabrina" userId="c4f4e6e2-f5d9-4fd1-ad75-553a9c423ea3" providerId="ADAL" clId="{B532BC0D-A41F-4AA6-9BE3-5BEBD7D371FC}" dt="2026-04-20T10:26:25.076" v="466"/>
          <ac:spMkLst>
            <pc:docMk/>
            <pc:sldMk cId="1390800721" sldId="290"/>
            <ac:spMk id="2" creationId="{F23726C4-F167-AEAF-D391-1C48F20E9C00}"/>
          </ac:spMkLst>
        </pc:spChg>
        <pc:spChg chg="mod">
          <ac:chgData name="Urban Sabrina" userId="c4f4e6e2-f5d9-4fd1-ad75-553a9c423ea3" providerId="ADAL" clId="{B532BC0D-A41F-4AA6-9BE3-5BEBD7D371FC}" dt="2026-04-20T10:29:16.702" v="575" actId="5793"/>
          <ac:spMkLst>
            <pc:docMk/>
            <pc:sldMk cId="1390800721" sldId="290"/>
            <ac:spMk id="3" creationId="{A8748A13-3D1A-D82D-7657-2A20026C77D2}"/>
          </ac:spMkLst>
        </pc:spChg>
        <pc:spChg chg="add mod">
          <ac:chgData name="Urban Sabrina" userId="c4f4e6e2-f5d9-4fd1-ad75-553a9c423ea3" providerId="ADAL" clId="{B532BC0D-A41F-4AA6-9BE3-5BEBD7D371FC}" dt="2026-04-20T10:32:20.237" v="592" actId="255"/>
          <ac:spMkLst>
            <pc:docMk/>
            <pc:sldMk cId="1390800721" sldId="290"/>
            <ac:spMk id="6" creationId="{1AC399E8-F4E2-7DDC-2DED-F105A8D501ED}"/>
          </ac:spMkLst>
        </pc:spChg>
        <pc:spChg chg="add mod">
          <ac:chgData name="Urban Sabrina" userId="c4f4e6e2-f5d9-4fd1-ad75-553a9c423ea3" providerId="ADAL" clId="{B532BC0D-A41F-4AA6-9BE3-5BEBD7D371FC}" dt="2026-04-20T10:31:06.154" v="583" actId="1076"/>
          <ac:spMkLst>
            <pc:docMk/>
            <pc:sldMk cId="1390800721" sldId="290"/>
            <ac:spMk id="7" creationId="{CD4586AB-D2EA-5E66-35A5-574D3979F0C4}"/>
          </ac:spMkLst>
        </pc:spChg>
        <pc:spChg chg="add mod">
          <ac:chgData name="Urban Sabrina" userId="c4f4e6e2-f5d9-4fd1-ad75-553a9c423ea3" providerId="ADAL" clId="{B532BC0D-A41F-4AA6-9BE3-5BEBD7D371FC}" dt="2026-04-20T10:32:20.237" v="592" actId="255"/>
          <ac:spMkLst>
            <pc:docMk/>
            <pc:sldMk cId="1390800721" sldId="290"/>
            <ac:spMk id="8" creationId="{828C69E8-5ABE-A8C2-E2B9-2EFE7877AF5D}"/>
          </ac:spMkLst>
        </pc:spChg>
        <pc:spChg chg="add mod">
          <ac:chgData name="Urban Sabrina" userId="c4f4e6e2-f5d9-4fd1-ad75-553a9c423ea3" providerId="ADAL" clId="{B532BC0D-A41F-4AA6-9BE3-5BEBD7D371FC}" dt="2026-04-20T10:31:57.121" v="589" actId="13822"/>
          <ac:spMkLst>
            <pc:docMk/>
            <pc:sldMk cId="1390800721" sldId="290"/>
            <ac:spMk id="9" creationId="{B32DBB2E-1F7A-5F9E-C2AA-F79D39716057}"/>
          </ac:spMkLst>
        </pc:spChg>
        <pc:spChg chg="add mod">
          <ac:chgData name="Urban Sabrina" userId="c4f4e6e2-f5d9-4fd1-ad75-553a9c423ea3" providerId="ADAL" clId="{B532BC0D-A41F-4AA6-9BE3-5BEBD7D371FC}" dt="2026-04-20T10:32:20.237" v="592" actId="255"/>
          <ac:spMkLst>
            <pc:docMk/>
            <pc:sldMk cId="1390800721" sldId="290"/>
            <ac:spMk id="10" creationId="{6D8FCE1B-3486-8C84-BAC5-546CB576A14F}"/>
          </ac:spMkLst>
        </pc:spChg>
        <pc:spChg chg="add mod">
          <ac:chgData name="Urban Sabrina" userId="c4f4e6e2-f5d9-4fd1-ad75-553a9c423ea3" providerId="ADAL" clId="{B532BC0D-A41F-4AA6-9BE3-5BEBD7D371FC}" dt="2026-04-20T10:32:01.894" v="590" actId="13822"/>
          <ac:spMkLst>
            <pc:docMk/>
            <pc:sldMk cId="1390800721" sldId="290"/>
            <ac:spMk id="11" creationId="{7DAE6A3F-903A-0427-872E-F0CAED528616}"/>
          </ac:spMkLst>
        </pc:spChg>
      </pc:sldChg>
      <pc:sldChg chg="addSp delSp modSp mod">
        <pc:chgData name="Urban Sabrina" userId="c4f4e6e2-f5d9-4fd1-ad75-553a9c423ea3" providerId="ADAL" clId="{B532BC0D-A41F-4AA6-9BE3-5BEBD7D371FC}" dt="2026-04-20T10:39:15.201" v="614" actId="113"/>
        <pc:sldMkLst>
          <pc:docMk/>
          <pc:sldMk cId="2644483509" sldId="291"/>
        </pc:sldMkLst>
        <pc:spChg chg="mod">
          <ac:chgData name="Urban Sabrina" userId="c4f4e6e2-f5d9-4fd1-ad75-553a9c423ea3" providerId="ADAL" clId="{B532BC0D-A41F-4AA6-9BE3-5BEBD7D371FC}" dt="2026-04-20T10:38:15.906" v="593"/>
          <ac:spMkLst>
            <pc:docMk/>
            <pc:sldMk cId="2644483509" sldId="291"/>
            <ac:spMk id="2" creationId="{D4B24C24-59B8-71C5-B046-B0BB1FE2F37D}"/>
          </ac:spMkLst>
        </pc:spChg>
        <pc:spChg chg="add del mod">
          <ac:chgData name="Urban Sabrina" userId="c4f4e6e2-f5d9-4fd1-ad75-553a9c423ea3" providerId="ADAL" clId="{B532BC0D-A41F-4AA6-9BE3-5BEBD7D371FC}" dt="2026-04-20T10:39:15.201" v="614" actId="113"/>
          <ac:spMkLst>
            <pc:docMk/>
            <pc:sldMk cId="2644483509" sldId="291"/>
            <ac:spMk id="3" creationId="{816C215B-3BEF-AB4F-9DB6-635F550B65AF}"/>
          </ac:spMkLst>
        </pc:spChg>
      </pc:sldChg>
      <pc:sldChg chg="addSp delSp modSp new mod">
        <pc:chgData name="Urban Sabrina" userId="c4f4e6e2-f5d9-4fd1-ad75-553a9c423ea3" providerId="ADAL" clId="{B532BC0D-A41F-4AA6-9BE3-5BEBD7D371FC}" dt="2026-05-05T08:45:41.685" v="1237" actId="1076"/>
        <pc:sldMkLst>
          <pc:docMk/>
          <pc:sldMk cId="3760263262" sldId="292"/>
        </pc:sldMkLst>
        <pc:spChg chg="mod">
          <ac:chgData name="Urban Sabrina" userId="c4f4e6e2-f5d9-4fd1-ad75-553a9c423ea3" providerId="ADAL" clId="{B532BC0D-A41F-4AA6-9BE3-5BEBD7D371FC}" dt="2026-05-05T08:45:41.685" v="1237" actId="1076"/>
          <ac:spMkLst>
            <pc:docMk/>
            <pc:sldMk cId="3760263262" sldId="292"/>
            <ac:spMk id="2" creationId="{D1FEAF37-0B92-4DCD-2C7E-B36808242395}"/>
          </ac:spMkLst>
        </pc:spChg>
        <pc:spChg chg="add del mod">
          <ac:chgData name="Urban Sabrina" userId="c4f4e6e2-f5d9-4fd1-ad75-553a9c423ea3" providerId="ADAL" clId="{B532BC0D-A41F-4AA6-9BE3-5BEBD7D371FC}" dt="2026-04-20T10:42:41.888" v="681" actId="20577"/>
          <ac:spMkLst>
            <pc:docMk/>
            <pc:sldMk cId="3760263262" sldId="292"/>
            <ac:spMk id="3" creationId="{198FBFAB-8F45-0C35-1610-6A35D3E7401C}"/>
          </ac:spMkLst>
        </pc:spChg>
      </pc:sldChg>
      <pc:sldChg chg="addSp delSp modSp new mod">
        <pc:chgData name="Urban Sabrina" userId="c4f4e6e2-f5d9-4fd1-ad75-553a9c423ea3" providerId="ADAL" clId="{B532BC0D-A41F-4AA6-9BE3-5BEBD7D371FC}" dt="2026-04-20T10:45:02.777" v="736" actId="17032"/>
        <pc:sldMkLst>
          <pc:docMk/>
          <pc:sldMk cId="1631292776" sldId="293"/>
        </pc:sldMkLst>
        <pc:spChg chg="mod">
          <ac:chgData name="Urban Sabrina" userId="c4f4e6e2-f5d9-4fd1-ad75-553a9c423ea3" providerId="ADAL" clId="{B532BC0D-A41F-4AA6-9BE3-5BEBD7D371FC}" dt="2026-04-20T10:42:48.938" v="683"/>
          <ac:spMkLst>
            <pc:docMk/>
            <pc:sldMk cId="1631292776" sldId="293"/>
            <ac:spMk id="2" creationId="{92A88344-76BE-22F4-34E8-8E444B3D33D6}"/>
          </ac:spMkLst>
        </pc:spChg>
        <pc:spChg chg="add del mod">
          <ac:chgData name="Urban Sabrina" userId="c4f4e6e2-f5d9-4fd1-ad75-553a9c423ea3" providerId="ADAL" clId="{B532BC0D-A41F-4AA6-9BE3-5BEBD7D371FC}" dt="2026-04-20T10:43:49.919" v="717" actId="21"/>
          <ac:spMkLst>
            <pc:docMk/>
            <pc:sldMk cId="1631292776" sldId="293"/>
            <ac:spMk id="3" creationId="{43D76082-396F-25D1-14AF-3CF74F2303E7}"/>
          </ac:spMkLst>
        </pc:spChg>
        <pc:spChg chg="add mod">
          <ac:chgData name="Urban Sabrina" userId="c4f4e6e2-f5d9-4fd1-ad75-553a9c423ea3" providerId="ADAL" clId="{B532BC0D-A41F-4AA6-9BE3-5BEBD7D371FC}" dt="2026-04-20T10:45:02.777" v="736" actId="17032"/>
          <ac:spMkLst>
            <pc:docMk/>
            <pc:sldMk cId="1631292776" sldId="293"/>
            <ac:spMk id="8" creationId="{6262A2BC-21E8-1502-1758-4705291D0187}"/>
          </ac:spMkLst>
        </pc:spChg>
      </pc:sldChg>
      <pc:sldChg chg="addSp delSp modSp new mod">
        <pc:chgData name="Urban Sabrina" userId="c4f4e6e2-f5d9-4fd1-ad75-553a9c423ea3" providerId="ADAL" clId="{B532BC0D-A41F-4AA6-9BE3-5BEBD7D371FC}" dt="2026-04-23T05:32:54.645" v="1236" actId="207"/>
        <pc:sldMkLst>
          <pc:docMk/>
          <pc:sldMk cId="4134164974" sldId="294"/>
        </pc:sldMkLst>
        <pc:spChg chg="mod">
          <ac:chgData name="Urban Sabrina" userId="c4f4e6e2-f5d9-4fd1-ad75-553a9c423ea3" providerId="ADAL" clId="{B532BC0D-A41F-4AA6-9BE3-5BEBD7D371FC}" dt="2026-04-22T13:06:22.591" v="1207" actId="20577"/>
          <ac:spMkLst>
            <pc:docMk/>
            <pc:sldMk cId="4134164974" sldId="294"/>
            <ac:spMk id="2" creationId="{3C74D33A-8610-252B-C616-56A11E883AC6}"/>
          </ac:spMkLst>
        </pc:spChg>
        <pc:spChg chg="add del mod">
          <ac:chgData name="Urban Sabrina" userId="c4f4e6e2-f5d9-4fd1-ad75-553a9c423ea3" providerId="ADAL" clId="{B532BC0D-A41F-4AA6-9BE3-5BEBD7D371FC}" dt="2026-04-23T05:31:28.728" v="1226"/>
          <ac:spMkLst>
            <pc:docMk/>
            <pc:sldMk cId="4134164974" sldId="294"/>
            <ac:spMk id="3" creationId="{D665F083-5148-499D-8306-82C12285EE65}"/>
          </ac:spMkLst>
        </pc:spChg>
        <pc:graphicFrameChg chg="add mod modGraphic">
          <ac:chgData name="Urban Sabrina" userId="c4f4e6e2-f5d9-4fd1-ad75-553a9c423ea3" providerId="ADAL" clId="{B532BC0D-A41F-4AA6-9BE3-5BEBD7D371FC}" dt="2026-04-23T05:32:54.645" v="1236" actId="207"/>
          <ac:graphicFrameMkLst>
            <pc:docMk/>
            <pc:sldMk cId="4134164974" sldId="294"/>
            <ac:graphicFrameMk id="7" creationId="{8EC4E447-2431-EB0E-0370-34865DAF88AC}"/>
          </ac:graphicFrameMkLst>
        </pc:graphicFrameChg>
      </pc:sldChg>
      <pc:sldChg chg="addSp delSp modSp new mod">
        <pc:chgData name="Urban Sabrina" userId="c4f4e6e2-f5d9-4fd1-ad75-553a9c423ea3" providerId="ADAL" clId="{B532BC0D-A41F-4AA6-9BE3-5BEBD7D371FC}" dt="2026-04-20T10:45:41.594" v="748" actId="20577"/>
        <pc:sldMkLst>
          <pc:docMk/>
          <pc:sldMk cId="276700666" sldId="295"/>
        </pc:sldMkLst>
        <pc:spChg chg="mod">
          <ac:chgData name="Urban Sabrina" userId="c4f4e6e2-f5d9-4fd1-ad75-553a9c423ea3" providerId="ADAL" clId="{B532BC0D-A41F-4AA6-9BE3-5BEBD7D371FC}" dt="2026-04-20T10:45:27.265" v="742"/>
          <ac:spMkLst>
            <pc:docMk/>
            <pc:sldMk cId="276700666" sldId="295"/>
            <ac:spMk id="2" creationId="{49869614-3CDC-AACB-D668-C258E3BBF569}"/>
          </ac:spMkLst>
        </pc:spChg>
        <pc:spChg chg="add del mod">
          <ac:chgData name="Urban Sabrina" userId="c4f4e6e2-f5d9-4fd1-ad75-553a9c423ea3" providerId="ADAL" clId="{B532BC0D-A41F-4AA6-9BE3-5BEBD7D371FC}" dt="2026-04-20T10:45:41.594" v="748" actId="20577"/>
          <ac:spMkLst>
            <pc:docMk/>
            <pc:sldMk cId="276700666" sldId="295"/>
            <ac:spMk id="3" creationId="{03DD6EF1-2320-418F-F7D7-8E016AB9A6AB}"/>
          </ac:spMkLst>
        </pc:spChg>
      </pc:sldChg>
      <pc:sldChg chg="addSp delSp modSp new mod">
        <pc:chgData name="Urban Sabrina" userId="c4f4e6e2-f5d9-4fd1-ad75-553a9c423ea3" providerId="ADAL" clId="{B532BC0D-A41F-4AA6-9BE3-5BEBD7D371FC}" dt="2026-04-22T13:05:46.879" v="1197" actId="20577"/>
        <pc:sldMkLst>
          <pc:docMk/>
          <pc:sldMk cId="3184125777" sldId="296"/>
        </pc:sldMkLst>
        <pc:spChg chg="mod">
          <ac:chgData name="Urban Sabrina" userId="c4f4e6e2-f5d9-4fd1-ad75-553a9c423ea3" providerId="ADAL" clId="{B532BC0D-A41F-4AA6-9BE3-5BEBD7D371FC}" dt="2026-04-22T13:05:29.401" v="1186" actId="20577"/>
          <ac:spMkLst>
            <pc:docMk/>
            <pc:sldMk cId="3184125777" sldId="296"/>
            <ac:spMk id="2" creationId="{FC2E81EB-13E2-5A61-FBC8-27D44D9BDF0F}"/>
          </ac:spMkLst>
        </pc:spChg>
        <pc:spChg chg="add del mod">
          <ac:chgData name="Urban Sabrina" userId="c4f4e6e2-f5d9-4fd1-ad75-553a9c423ea3" providerId="ADAL" clId="{B532BC0D-A41F-4AA6-9BE3-5BEBD7D371FC}" dt="2026-04-22T13:05:46.879" v="1197" actId="20577"/>
          <ac:spMkLst>
            <pc:docMk/>
            <pc:sldMk cId="3184125777" sldId="296"/>
            <ac:spMk id="3" creationId="{B7059D38-5DF4-ABB4-4E6B-D05F3E3790A8}"/>
          </ac:spMkLst>
        </pc:spChg>
        <pc:picChg chg="add mod">
          <ac:chgData name="Urban Sabrina" userId="c4f4e6e2-f5d9-4fd1-ad75-553a9c423ea3" providerId="ADAL" clId="{B532BC0D-A41F-4AA6-9BE3-5BEBD7D371FC}" dt="2026-04-22T13:05:39.224" v="1192"/>
          <ac:picMkLst>
            <pc:docMk/>
            <pc:sldMk cId="3184125777" sldId="296"/>
            <ac:picMk id="7" creationId="{AC2A8A0C-AFF5-2FCB-1382-08CA3DACCF46}"/>
          </ac:picMkLst>
        </pc:picChg>
      </pc:sldChg>
      <pc:sldChg chg="modSp new mod">
        <pc:chgData name="Urban Sabrina" userId="c4f4e6e2-f5d9-4fd1-ad75-553a9c423ea3" providerId="ADAL" clId="{B532BC0D-A41F-4AA6-9BE3-5BEBD7D371FC}" dt="2026-05-05T10:02:53.219" v="1289" actId="20577"/>
        <pc:sldMkLst>
          <pc:docMk/>
          <pc:sldMk cId="426791489" sldId="297"/>
        </pc:sldMkLst>
        <pc:spChg chg="mod">
          <ac:chgData name="Urban Sabrina" userId="c4f4e6e2-f5d9-4fd1-ad75-553a9c423ea3" providerId="ADAL" clId="{B532BC0D-A41F-4AA6-9BE3-5BEBD7D371FC}" dt="2026-05-05T08:46:21.450" v="1265" actId="20577"/>
          <ac:spMkLst>
            <pc:docMk/>
            <pc:sldMk cId="426791489" sldId="297"/>
            <ac:spMk id="2" creationId="{17A27A76-442C-49C8-028C-9AB159F8FCE0}"/>
          </ac:spMkLst>
        </pc:spChg>
        <pc:spChg chg="mod">
          <ac:chgData name="Urban Sabrina" userId="c4f4e6e2-f5d9-4fd1-ad75-553a9c423ea3" providerId="ADAL" clId="{B532BC0D-A41F-4AA6-9BE3-5BEBD7D371FC}" dt="2026-05-05T10:02:53.219" v="1289" actId="20577"/>
          <ac:spMkLst>
            <pc:docMk/>
            <pc:sldMk cId="426791489" sldId="297"/>
            <ac:spMk id="3" creationId="{19E98838-31B3-C3CD-5C78-F8CE04248FAF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8.svg"/><Relationship Id="rId4" Type="http://schemas.openxmlformats.org/officeDocument/2006/relationships/image" Target="../media/image11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8.svg"/><Relationship Id="rId4" Type="http://schemas.openxmlformats.org/officeDocument/2006/relationships/image" Target="../media/image1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12AA28-7FC7-4DC3-8482-22F2DC2BD616}" type="doc">
      <dgm:prSet loTypeId="urn:microsoft.com/office/officeart/2018/5/layout/IconCircleLabelList" loCatId="icon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F9939EB-E327-45AB-B094-0DC70FB85ACC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/>
            <a:t>Lecture 1 clarified what sustainable finance is.</a:t>
          </a:r>
        </a:p>
      </dgm:t>
    </dgm:pt>
    <dgm:pt modelId="{CAC6A0A2-9BEF-4FF5-8E98-CA94693A4CD6}" type="parTrans" cxnId="{616843B3-5E1B-4390-8AB2-E7B0E4BE545A}">
      <dgm:prSet/>
      <dgm:spPr/>
      <dgm:t>
        <a:bodyPr/>
        <a:lstStyle/>
        <a:p>
          <a:endParaRPr lang="en-US"/>
        </a:p>
      </dgm:t>
    </dgm:pt>
    <dgm:pt modelId="{A4BA161A-3EC6-4189-AAA5-1C634421F193}" type="sibTrans" cxnId="{616843B3-5E1B-4390-8AB2-E7B0E4BE545A}">
      <dgm:prSet/>
      <dgm:spPr/>
      <dgm:t>
        <a:bodyPr/>
        <a:lstStyle/>
        <a:p>
          <a:endParaRPr lang="en-US"/>
        </a:p>
      </dgm:t>
    </dgm:pt>
    <dgm:pt modelId="{6643C410-F88C-450C-AA96-AC03406BCA19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Lecture 2 asks: How are sustainability considerations commonly organised in practice?</a:t>
          </a:r>
        </a:p>
      </dgm:t>
    </dgm:pt>
    <dgm:pt modelId="{FA0724AC-0F4E-436C-9A68-63698442E1D3}" type="parTrans" cxnId="{1CA1B856-3C91-49BD-8E64-297B3A7755CC}">
      <dgm:prSet/>
      <dgm:spPr/>
      <dgm:t>
        <a:bodyPr/>
        <a:lstStyle/>
        <a:p>
          <a:endParaRPr lang="en-US"/>
        </a:p>
      </dgm:t>
    </dgm:pt>
    <dgm:pt modelId="{EB9AF062-893B-4B1F-8E3A-1814BA56777D}" type="sibTrans" cxnId="{1CA1B856-3C91-49BD-8E64-297B3A7755CC}">
      <dgm:prSet/>
      <dgm:spPr/>
      <dgm:t>
        <a:bodyPr/>
        <a:lstStyle/>
        <a:p>
          <a:endParaRPr lang="en-US"/>
        </a:p>
      </dgm:t>
    </dgm:pt>
    <dgm:pt modelId="{0DEE2EE1-EB08-4A82-AB53-ACD0D1FB7D89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The most common practical structure is ESG.</a:t>
          </a:r>
        </a:p>
      </dgm:t>
    </dgm:pt>
    <dgm:pt modelId="{F55F213B-4B15-41FF-9F5F-1907BA79B6BE}" type="parTrans" cxnId="{4E3EBF4E-5FDA-49FC-AE4B-43A345FF55EE}">
      <dgm:prSet/>
      <dgm:spPr/>
      <dgm:t>
        <a:bodyPr/>
        <a:lstStyle/>
        <a:p>
          <a:endParaRPr lang="en-US"/>
        </a:p>
      </dgm:t>
    </dgm:pt>
    <dgm:pt modelId="{7D2B2BB2-0BAC-47A1-A271-ED35C44DF393}" type="sibTrans" cxnId="{4E3EBF4E-5FDA-49FC-AE4B-43A345FF55EE}">
      <dgm:prSet/>
      <dgm:spPr/>
      <dgm:t>
        <a:bodyPr/>
        <a:lstStyle/>
        <a:p>
          <a:endParaRPr lang="en-US"/>
        </a:p>
      </dgm:t>
    </dgm:pt>
    <dgm:pt modelId="{DFCD848E-A571-4250-8CCB-1EB49B10328A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ESG gives a shared vocabulary for discussing what is considered, measured, and debated.</a:t>
          </a:r>
        </a:p>
      </dgm:t>
    </dgm:pt>
    <dgm:pt modelId="{C9F5CE2D-A3C4-458A-AA44-17C2FFB623A9}" type="parTrans" cxnId="{87D38A6B-CB37-4847-B98C-24DFFED3866E}">
      <dgm:prSet/>
      <dgm:spPr/>
      <dgm:t>
        <a:bodyPr/>
        <a:lstStyle/>
        <a:p>
          <a:endParaRPr lang="en-US"/>
        </a:p>
      </dgm:t>
    </dgm:pt>
    <dgm:pt modelId="{D80829F3-9FC7-40C0-98C1-FDB634D9E5F9}" type="sibTrans" cxnId="{87D38A6B-CB37-4847-B98C-24DFFED3866E}">
      <dgm:prSet/>
      <dgm:spPr/>
      <dgm:t>
        <a:bodyPr/>
        <a:lstStyle/>
        <a:p>
          <a:endParaRPr lang="en-US"/>
        </a:p>
      </dgm:t>
    </dgm:pt>
    <dgm:pt modelId="{DEB91F16-44C0-4C2A-815F-3C1A85D591EF}" type="pres">
      <dgm:prSet presAssocID="{4D12AA28-7FC7-4DC3-8482-22F2DC2BD616}" presName="root" presStyleCnt="0">
        <dgm:presLayoutVars>
          <dgm:dir/>
          <dgm:resizeHandles val="exact"/>
        </dgm:presLayoutVars>
      </dgm:prSet>
      <dgm:spPr/>
    </dgm:pt>
    <dgm:pt modelId="{58F05C19-73D7-44DC-87D3-EEE6AAA68AD0}" type="pres">
      <dgm:prSet presAssocID="{6F9939EB-E327-45AB-B094-0DC70FB85ACC}" presName="compNode" presStyleCnt="0"/>
      <dgm:spPr/>
    </dgm:pt>
    <dgm:pt modelId="{98F9D6E4-0190-4056-8279-36FCEFA3CA9C}" type="pres">
      <dgm:prSet presAssocID="{6F9939EB-E327-45AB-B094-0DC70FB85ACC}" presName="iconBgRect" presStyleLbl="bgShp" presStyleIdx="0" presStyleCnt="4"/>
      <dgm:spPr/>
    </dgm:pt>
    <dgm:pt modelId="{D366F919-36C9-49F4-953F-242421A43B00}" type="pres">
      <dgm:prSet presAssocID="{6F9939EB-E327-45AB-B094-0DC70FB85ACC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ünzen"/>
        </a:ext>
      </dgm:extLst>
    </dgm:pt>
    <dgm:pt modelId="{73CCF128-B047-458E-BEC5-B13ECC1E1515}" type="pres">
      <dgm:prSet presAssocID="{6F9939EB-E327-45AB-B094-0DC70FB85ACC}" presName="spaceRect" presStyleCnt="0"/>
      <dgm:spPr/>
    </dgm:pt>
    <dgm:pt modelId="{DBD80E4B-9E71-4EE1-B9C3-DB2117328139}" type="pres">
      <dgm:prSet presAssocID="{6F9939EB-E327-45AB-B094-0DC70FB85ACC}" presName="textRect" presStyleLbl="revTx" presStyleIdx="0" presStyleCnt="4">
        <dgm:presLayoutVars>
          <dgm:chMax val="1"/>
          <dgm:chPref val="1"/>
        </dgm:presLayoutVars>
      </dgm:prSet>
      <dgm:spPr/>
    </dgm:pt>
    <dgm:pt modelId="{B87C9540-78D0-46FF-AB58-CF670E33640A}" type="pres">
      <dgm:prSet presAssocID="{A4BA161A-3EC6-4189-AAA5-1C634421F193}" presName="sibTrans" presStyleCnt="0"/>
      <dgm:spPr/>
    </dgm:pt>
    <dgm:pt modelId="{990CB589-ADD8-481C-A84F-F6F10E78C9C1}" type="pres">
      <dgm:prSet presAssocID="{6643C410-F88C-450C-AA96-AC03406BCA19}" presName="compNode" presStyleCnt="0"/>
      <dgm:spPr/>
    </dgm:pt>
    <dgm:pt modelId="{85F9FAD1-0173-4592-B358-517213018FA2}" type="pres">
      <dgm:prSet presAssocID="{6643C410-F88C-450C-AA96-AC03406BCA19}" presName="iconBgRect" presStyleLbl="bgShp" presStyleIdx="1" presStyleCnt="4"/>
      <dgm:spPr/>
    </dgm:pt>
    <dgm:pt modelId="{B23BAB72-417B-40BD-9B6C-5A78AECD81BF}" type="pres">
      <dgm:prSet presAssocID="{6643C410-F88C-450C-AA96-AC03406BCA19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ehrer"/>
        </a:ext>
      </dgm:extLst>
    </dgm:pt>
    <dgm:pt modelId="{B1FF49DB-5451-4702-9692-1B49BB52DA5C}" type="pres">
      <dgm:prSet presAssocID="{6643C410-F88C-450C-AA96-AC03406BCA19}" presName="spaceRect" presStyleCnt="0"/>
      <dgm:spPr/>
    </dgm:pt>
    <dgm:pt modelId="{63270526-8CBF-4C18-BB0B-AE408CB19103}" type="pres">
      <dgm:prSet presAssocID="{6643C410-F88C-450C-AA96-AC03406BCA19}" presName="textRect" presStyleLbl="revTx" presStyleIdx="1" presStyleCnt="4">
        <dgm:presLayoutVars>
          <dgm:chMax val="1"/>
          <dgm:chPref val="1"/>
        </dgm:presLayoutVars>
      </dgm:prSet>
      <dgm:spPr/>
    </dgm:pt>
    <dgm:pt modelId="{A7DA0B5A-D642-4CD9-8719-4096CC5D3D15}" type="pres">
      <dgm:prSet presAssocID="{EB9AF062-893B-4B1F-8E3A-1814BA56777D}" presName="sibTrans" presStyleCnt="0"/>
      <dgm:spPr/>
    </dgm:pt>
    <dgm:pt modelId="{26D15717-D09D-438C-BB29-0165724A51B7}" type="pres">
      <dgm:prSet presAssocID="{0DEE2EE1-EB08-4A82-AB53-ACD0D1FB7D89}" presName="compNode" presStyleCnt="0"/>
      <dgm:spPr/>
    </dgm:pt>
    <dgm:pt modelId="{B7DCF778-9D8D-440C-A70C-498861DC47DF}" type="pres">
      <dgm:prSet presAssocID="{0DEE2EE1-EB08-4A82-AB53-ACD0D1FB7D89}" presName="iconBgRect" presStyleLbl="bgShp" presStyleIdx="2" presStyleCnt="4"/>
      <dgm:spPr/>
    </dgm:pt>
    <dgm:pt modelId="{0C6A8AA6-CF94-4E56-AF2C-B035E4227265}" type="pres">
      <dgm:prSet presAssocID="{0DEE2EE1-EB08-4A82-AB53-ACD0D1FB7D89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ierarchie"/>
        </a:ext>
      </dgm:extLst>
    </dgm:pt>
    <dgm:pt modelId="{3BA09818-607B-4C55-88A2-268463E7BB15}" type="pres">
      <dgm:prSet presAssocID="{0DEE2EE1-EB08-4A82-AB53-ACD0D1FB7D89}" presName="spaceRect" presStyleCnt="0"/>
      <dgm:spPr/>
    </dgm:pt>
    <dgm:pt modelId="{67DB1BF4-AFF0-4343-981C-9FF014ECCCBB}" type="pres">
      <dgm:prSet presAssocID="{0DEE2EE1-EB08-4A82-AB53-ACD0D1FB7D89}" presName="textRect" presStyleLbl="revTx" presStyleIdx="2" presStyleCnt="4">
        <dgm:presLayoutVars>
          <dgm:chMax val="1"/>
          <dgm:chPref val="1"/>
        </dgm:presLayoutVars>
      </dgm:prSet>
      <dgm:spPr/>
    </dgm:pt>
    <dgm:pt modelId="{6FA80800-BDB2-4E97-B7F2-A6E0CC63AD4E}" type="pres">
      <dgm:prSet presAssocID="{7D2B2BB2-0BAC-47A1-A271-ED35C44DF393}" presName="sibTrans" presStyleCnt="0"/>
      <dgm:spPr/>
    </dgm:pt>
    <dgm:pt modelId="{18D88233-F81F-489A-803E-18BA67086C03}" type="pres">
      <dgm:prSet presAssocID="{DFCD848E-A571-4250-8CCB-1EB49B10328A}" presName="compNode" presStyleCnt="0"/>
      <dgm:spPr/>
    </dgm:pt>
    <dgm:pt modelId="{6DB38356-A28E-4953-A27A-DC01B9FA4181}" type="pres">
      <dgm:prSet presAssocID="{DFCD848E-A571-4250-8CCB-1EB49B10328A}" presName="iconBgRect" presStyleLbl="bgShp" presStyleIdx="3" presStyleCnt="4"/>
      <dgm:spPr/>
    </dgm:pt>
    <dgm:pt modelId="{9AC4925D-0729-4831-9B12-2CE22FD76537}" type="pres">
      <dgm:prSet presAssocID="{DFCD848E-A571-4250-8CCB-1EB49B10328A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ragen"/>
        </a:ext>
      </dgm:extLst>
    </dgm:pt>
    <dgm:pt modelId="{313A6804-8320-4291-9297-C5069929B723}" type="pres">
      <dgm:prSet presAssocID="{DFCD848E-A571-4250-8CCB-1EB49B10328A}" presName="spaceRect" presStyleCnt="0"/>
      <dgm:spPr/>
    </dgm:pt>
    <dgm:pt modelId="{B417A51D-D5C2-43F3-A73F-26E1F9F35D80}" type="pres">
      <dgm:prSet presAssocID="{DFCD848E-A571-4250-8CCB-1EB49B10328A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7DC29B0E-F943-46B8-8153-E13A46FF8C65}" type="presOf" srcId="{4D12AA28-7FC7-4DC3-8482-22F2DC2BD616}" destId="{DEB91F16-44C0-4C2A-815F-3C1A85D591EF}" srcOrd="0" destOrd="0" presId="urn:microsoft.com/office/officeart/2018/5/layout/IconCircleLabelList"/>
    <dgm:cxn modelId="{CBA38442-BAA0-462A-B81F-9C6198BE02E0}" type="presOf" srcId="{6643C410-F88C-450C-AA96-AC03406BCA19}" destId="{63270526-8CBF-4C18-BB0B-AE408CB19103}" srcOrd="0" destOrd="0" presId="urn:microsoft.com/office/officeart/2018/5/layout/IconCircleLabelList"/>
    <dgm:cxn modelId="{87D38A6B-CB37-4847-B98C-24DFFED3866E}" srcId="{4D12AA28-7FC7-4DC3-8482-22F2DC2BD616}" destId="{DFCD848E-A571-4250-8CCB-1EB49B10328A}" srcOrd="3" destOrd="0" parTransId="{C9F5CE2D-A3C4-458A-AA44-17C2FFB623A9}" sibTransId="{D80829F3-9FC7-40C0-98C1-FDB634D9E5F9}"/>
    <dgm:cxn modelId="{4E3EBF4E-5FDA-49FC-AE4B-43A345FF55EE}" srcId="{4D12AA28-7FC7-4DC3-8482-22F2DC2BD616}" destId="{0DEE2EE1-EB08-4A82-AB53-ACD0D1FB7D89}" srcOrd="2" destOrd="0" parTransId="{F55F213B-4B15-41FF-9F5F-1907BA79B6BE}" sibTransId="{7D2B2BB2-0BAC-47A1-A271-ED35C44DF393}"/>
    <dgm:cxn modelId="{1CA1B856-3C91-49BD-8E64-297B3A7755CC}" srcId="{4D12AA28-7FC7-4DC3-8482-22F2DC2BD616}" destId="{6643C410-F88C-450C-AA96-AC03406BCA19}" srcOrd="1" destOrd="0" parTransId="{FA0724AC-0F4E-436C-9A68-63698442E1D3}" sibTransId="{EB9AF062-893B-4B1F-8E3A-1814BA56777D}"/>
    <dgm:cxn modelId="{616843B3-5E1B-4390-8AB2-E7B0E4BE545A}" srcId="{4D12AA28-7FC7-4DC3-8482-22F2DC2BD616}" destId="{6F9939EB-E327-45AB-B094-0DC70FB85ACC}" srcOrd="0" destOrd="0" parTransId="{CAC6A0A2-9BEF-4FF5-8E98-CA94693A4CD6}" sibTransId="{A4BA161A-3EC6-4189-AAA5-1C634421F193}"/>
    <dgm:cxn modelId="{DDAEDDC4-B050-414E-94E9-0A899E1B41ED}" type="presOf" srcId="{6F9939EB-E327-45AB-B094-0DC70FB85ACC}" destId="{DBD80E4B-9E71-4EE1-B9C3-DB2117328139}" srcOrd="0" destOrd="0" presId="urn:microsoft.com/office/officeart/2018/5/layout/IconCircleLabelList"/>
    <dgm:cxn modelId="{93EDCFD2-163D-4416-B3C9-BC7AB7C1CDE2}" type="presOf" srcId="{0DEE2EE1-EB08-4A82-AB53-ACD0D1FB7D89}" destId="{67DB1BF4-AFF0-4343-981C-9FF014ECCCBB}" srcOrd="0" destOrd="0" presId="urn:microsoft.com/office/officeart/2018/5/layout/IconCircleLabelList"/>
    <dgm:cxn modelId="{44339EE2-3B4D-46A6-A7D6-A5F3DE967F14}" type="presOf" srcId="{DFCD848E-A571-4250-8CCB-1EB49B10328A}" destId="{B417A51D-D5C2-43F3-A73F-26E1F9F35D80}" srcOrd="0" destOrd="0" presId="urn:microsoft.com/office/officeart/2018/5/layout/IconCircleLabelList"/>
    <dgm:cxn modelId="{B9271751-428F-4947-AF2D-D4883755E6D8}" type="presParOf" srcId="{DEB91F16-44C0-4C2A-815F-3C1A85D591EF}" destId="{58F05C19-73D7-44DC-87D3-EEE6AAA68AD0}" srcOrd="0" destOrd="0" presId="urn:microsoft.com/office/officeart/2018/5/layout/IconCircleLabelList"/>
    <dgm:cxn modelId="{1EF32083-933F-43DF-9D6B-A7077BBBF290}" type="presParOf" srcId="{58F05C19-73D7-44DC-87D3-EEE6AAA68AD0}" destId="{98F9D6E4-0190-4056-8279-36FCEFA3CA9C}" srcOrd="0" destOrd="0" presId="urn:microsoft.com/office/officeart/2018/5/layout/IconCircleLabelList"/>
    <dgm:cxn modelId="{CE0C632E-9C7C-4DEF-AC5F-FBD14A04C78A}" type="presParOf" srcId="{58F05C19-73D7-44DC-87D3-EEE6AAA68AD0}" destId="{D366F919-36C9-49F4-953F-242421A43B00}" srcOrd="1" destOrd="0" presId="urn:microsoft.com/office/officeart/2018/5/layout/IconCircleLabelList"/>
    <dgm:cxn modelId="{4B6C0987-31E7-4607-814F-6B99B8CB803B}" type="presParOf" srcId="{58F05C19-73D7-44DC-87D3-EEE6AAA68AD0}" destId="{73CCF128-B047-458E-BEC5-B13ECC1E1515}" srcOrd="2" destOrd="0" presId="urn:microsoft.com/office/officeart/2018/5/layout/IconCircleLabelList"/>
    <dgm:cxn modelId="{F5775DB9-C0AB-4764-B81A-25381A3DCB40}" type="presParOf" srcId="{58F05C19-73D7-44DC-87D3-EEE6AAA68AD0}" destId="{DBD80E4B-9E71-4EE1-B9C3-DB2117328139}" srcOrd="3" destOrd="0" presId="urn:microsoft.com/office/officeart/2018/5/layout/IconCircleLabelList"/>
    <dgm:cxn modelId="{1DD80A86-4A13-4F8C-8AD5-4DC91C56CE80}" type="presParOf" srcId="{DEB91F16-44C0-4C2A-815F-3C1A85D591EF}" destId="{B87C9540-78D0-46FF-AB58-CF670E33640A}" srcOrd="1" destOrd="0" presId="urn:microsoft.com/office/officeart/2018/5/layout/IconCircleLabelList"/>
    <dgm:cxn modelId="{A35CFEED-8EB1-4290-87E1-8ECB331B3C26}" type="presParOf" srcId="{DEB91F16-44C0-4C2A-815F-3C1A85D591EF}" destId="{990CB589-ADD8-481C-A84F-F6F10E78C9C1}" srcOrd="2" destOrd="0" presId="urn:microsoft.com/office/officeart/2018/5/layout/IconCircleLabelList"/>
    <dgm:cxn modelId="{2EE938B9-C5AB-43D8-8162-4EA89C7FEA05}" type="presParOf" srcId="{990CB589-ADD8-481C-A84F-F6F10E78C9C1}" destId="{85F9FAD1-0173-4592-B358-517213018FA2}" srcOrd="0" destOrd="0" presId="urn:microsoft.com/office/officeart/2018/5/layout/IconCircleLabelList"/>
    <dgm:cxn modelId="{FD2A1FDA-E94F-4B95-A827-E8907BB0E4AE}" type="presParOf" srcId="{990CB589-ADD8-481C-A84F-F6F10E78C9C1}" destId="{B23BAB72-417B-40BD-9B6C-5A78AECD81BF}" srcOrd="1" destOrd="0" presId="urn:microsoft.com/office/officeart/2018/5/layout/IconCircleLabelList"/>
    <dgm:cxn modelId="{C42B8910-18C8-42CA-959A-EE427DA42DAE}" type="presParOf" srcId="{990CB589-ADD8-481C-A84F-F6F10E78C9C1}" destId="{B1FF49DB-5451-4702-9692-1B49BB52DA5C}" srcOrd="2" destOrd="0" presId="urn:microsoft.com/office/officeart/2018/5/layout/IconCircleLabelList"/>
    <dgm:cxn modelId="{F2C9080E-FA29-40F2-9B08-D18AE511E1E7}" type="presParOf" srcId="{990CB589-ADD8-481C-A84F-F6F10E78C9C1}" destId="{63270526-8CBF-4C18-BB0B-AE408CB19103}" srcOrd="3" destOrd="0" presId="urn:microsoft.com/office/officeart/2018/5/layout/IconCircleLabelList"/>
    <dgm:cxn modelId="{CCB24F54-802F-4315-88FA-51B056858694}" type="presParOf" srcId="{DEB91F16-44C0-4C2A-815F-3C1A85D591EF}" destId="{A7DA0B5A-D642-4CD9-8719-4096CC5D3D15}" srcOrd="3" destOrd="0" presId="urn:microsoft.com/office/officeart/2018/5/layout/IconCircleLabelList"/>
    <dgm:cxn modelId="{497EB842-CD05-492F-A33E-47ADF78AE598}" type="presParOf" srcId="{DEB91F16-44C0-4C2A-815F-3C1A85D591EF}" destId="{26D15717-D09D-438C-BB29-0165724A51B7}" srcOrd="4" destOrd="0" presId="urn:microsoft.com/office/officeart/2018/5/layout/IconCircleLabelList"/>
    <dgm:cxn modelId="{26D42F2B-82D5-42DE-B3D1-4E5AEDA2BB97}" type="presParOf" srcId="{26D15717-D09D-438C-BB29-0165724A51B7}" destId="{B7DCF778-9D8D-440C-A70C-498861DC47DF}" srcOrd="0" destOrd="0" presId="urn:microsoft.com/office/officeart/2018/5/layout/IconCircleLabelList"/>
    <dgm:cxn modelId="{F6DA1FB3-3D73-4E9F-A3C9-F078F9AD6759}" type="presParOf" srcId="{26D15717-D09D-438C-BB29-0165724A51B7}" destId="{0C6A8AA6-CF94-4E56-AF2C-B035E4227265}" srcOrd="1" destOrd="0" presId="urn:microsoft.com/office/officeart/2018/5/layout/IconCircleLabelList"/>
    <dgm:cxn modelId="{3370C6FB-EC65-4BE2-8A43-3530C46F8235}" type="presParOf" srcId="{26D15717-D09D-438C-BB29-0165724A51B7}" destId="{3BA09818-607B-4C55-88A2-268463E7BB15}" srcOrd="2" destOrd="0" presId="urn:microsoft.com/office/officeart/2018/5/layout/IconCircleLabelList"/>
    <dgm:cxn modelId="{326CC25E-4ED2-441A-88A9-81BA0625EF32}" type="presParOf" srcId="{26D15717-D09D-438C-BB29-0165724A51B7}" destId="{67DB1BF4-AFF0-4343-981C-9FF014ECCCBB}" srcOrd="3" destOrd="0" presId="urn:microsoft.com/office/officeart/2018/5/layout/IconCircleLabelList"/>
    <dgm:cxn modelId="{29C96DBB-C593-45E7-A8D9-11C62F108628}" type="presParOf" srcId="{DEB91F16-44C0-4C2A-815F-3C1A85D591EF}" destId="{6FA80800-BDB2-4E97-B7F2-A6E0CC63AD4E}" srcOrd="5" destOrd="0" presId="urn:microsoft.com/office/officeart/2018/5/layout/IconCircleLabelList"/>
    <dgm:cxn modelId="{CB3E9157-673F-46F0-9259-C4674EFF7BBA}" type="presParOf" srcId="{DEB91F16-44C0-4C2A-815F-3C1A85D591EF}" destId="{18D88233-F81F-489A-803E-18BA67086C03}" srcOrd="6" destOrd="0" presId="urn:microsoft.com/office/officeart/2018/5/layout/IconCircleLabelList"/>
    <dgm:cxn modelId="{4CD66365-4ED7-4EBF-A16F-ADB1AFB677EC}" type="presParOf" srcId="{18D88233-F81F-489A-803E-18BA67086C03}" destId="{6DB38356-A28E-4953-A27A-DC01B9FA4181}" srcOrd="0" destOrd="0" presId="urn:microsoft.com/office/officeart/2018/5/layout/IconCircleLabelList"/>
    <dgm:cxn modelId="{A71FCC44-02DF-4584-BB55-34FEFC2B010C}" type="presParOf" srcId="{18D88233-F81F-489A-803E-18BA67086C03}" destId="{9AC4925D-0729-4831-9B12-2CE22FD76537}" srcOrd="1" destOrd="0" presId="urn:microsoft.com/office/officeart/2018/5/layout/IconCircleLabelList"/>
    <dgm:cxn modelId="{94598BF9-9001-4D92-826E-BBCF38447AC7}" type="presParOf" srcId="{18D88233-F81F-489A-803E-18BA67086C03}" destId="{313A6804-8320-4291-9297-C5069929B723}" srcOrd="2" destOrd="0" presId="urn:microsoft.com/office/officeart/2018/5/layout/IconCircleLabelList"/>
    <dgm:cxn modelId="{DAD82AA7-B131-4867-8E7D-4F7A41E58E7C}" type="presParOf" srcId="{18D88233-F81F-489A-803E-18BA67086C03}" destId="{B417A51D-D5C2-43F3-A73F-26E1F9F35D80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F9D6E4-0190-4056-8279-36FCEFA3CA9C}">
      <dsp:nvSpPr>
        <dsp:cNvPr id="0" name=""/>
        <dsp:cNvSpPr/>
      </dsp:nvSpPr>
      <dsp:spPr>
        <a:xfrm>
          <a:off x="973190" y="986724"/>
          <a:ext cx="1264141" cy="1264141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66F919-36C9-49F4-953F-242421A43B00}">
      <dsp:nvSpPr>
        <dsp:cNvPr id="0" name=""/>
        <dsp:cNvSpPr/>
      </dsp:nvSpPr>
      <dsp:spPr>
        <a:xfrm>
          <a:off x="1242597" y="1256131"/>
          <a:ext cx="725326" cy="72532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D80E4B-9E71-4EE1-B9C3-DB2117328139}">
      <dsp:nvSpPr>
        <dsp:cNvPr id="0" name=""/>
        <dsp:cNvSpPr/>
      </dsp:nvSpPr>
      <dsp:spPr>
        <a:xfrm>
          <a:off x="569079" y="2644614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 dirty="0"/>
            <a:t>Lecture 1 clarified what sustainable finance is.</a:t>
          </a:r>
        </a:p>
      </dsp:txBody>
      <dsp:txXfrm>
        <a:off x="569079" y="2644614"/>
        <a:ext cx="2072362" cy="720000"/>
      </dsp:txXfrm>
    </dsp:sp>
    <dsp:sp modelId="{85F9FAD1-0173-4592-B358-517213018FA2}">
      <dsp:nvSpPr>
        <dsp:cNvPr id="0" name=""/>
        <dsp:cNvSpPr/>
      </dsp:nvSpPr>
      <dsp:spPr>
        <a:xfrm>
          <a:off x="3408216" y="986724"/>
          <a:ext cx="1264141" cy="1264141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3BAB72-417B-40BD-9B6C-5A78AECD81BF}">
      <dsp:nvSpPr>
        <dsp:cNvPr id="0" name=""/>
        <dsp:cNvSpPr/>
      </dsp:nvSpPr>
      <dsp:spPr>
        <a:xfrm>
          <a:off x="3677623" y="1256131"/>
          <a:ext cx="725326" cy="72532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270526-8CBF-4C18-BB0B-AE408CB19103}">
      <dsp:nvSpPr>
        <dsp:cNvPr id="0" name=""/>
        <dsp:cNvSpPr/>
      </dsp:nvSpPr>
      <dsp:spPr>
        <a:xfrm>
          <a:off x="3004105" y="2644614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/>
            <a:t>Lecture 2 asks: How are sustainability considerations commonly organised in practice?</a:t>
          </a:r>
        </a:p>
      </dsp:txBody>
      <dsp:txXfrm>
        <a:off x="3004105" y="2644614"/>
        <a:ext cx="2072362" cy="720000"/>
      </dsp:txXfrm>
    </dsp:sp>
    <dsp:sp modelId="{B7DCF778-9D8D-440C-A70C-498861DC47DF}">
      <dsp:nvSpPr>
        <dsp:cNvPr id="0" name=""/>
        <dsp:cNvSpPr/>
      </dsp:nvSpPr>
      <dsp:spPr>
        <a:xfrm>
          <a:off x="5843242" y="986724"/>
          <a:ext cx="1264141" cy="1264141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6A8AA6-CF94-4E56-AF2C-B035E4227265}">
      <dsp:nvSpPr>
        <dsp:cNvPr id="0" name=""/>
        <dsp:cNvSpPr/>
      </dsp:nvSpPr>
      <dsp:spPr>
        <a:xfrm>
          <a:off x="6112649" y="1256131"/>
          <a:ext cx="725326" cy="72532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DB1BF4-AFF0-4343-981C-9FF014ECCCBB}">
      <dsp:nvSpPr>
        <dsp:cNvPr id="0" name=""/>
        <dsp:cNvSpPr/>
      </dsp:nvSpPr>
      <dsp:spPr>
        <a:xfrm>
          <a:off x="5439131" y="2644614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/>
            <a:t>The most common practical structure is ESG.</a:t>
          </a:r>
        </a:p>
      </dsp:txBody>
      <dsp:txXfrm>
        <a:off x="5439131" y="2644614"/>
        <a:ext cx="2072362" cy="720000"/>
      </dsp:txXfrm>
    </dsp:sp>
    <dsp:sp modelId="{6DB38356-A28E-4953-A27A-DC01B9FA4181}">
      <dsp:nvSpPr>
        <dsp:cNvPr id="0" name=""/>
        <dsp:cNvSpPr/>
      </dsp:nvSpPr>
      <dsp:spPr>
        <a:xfrm>
          <a:off x="8278268" y="986724"/>
          <a:ext cx="1264141" cy="1264141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C4925D-0729-4831-9B12-2CE22FD76537}">
      <dsp:nvSpPr>
        <dsp:cNvPr id="0" name=""/>
        <dsp:cNvSpPr/>
      </dsp:nvSpPr>
      <dsp:spPr>
        <a:xfrm>
          <a:off x="8547675" y="1256131"/>
          <a:ext cx="725326" cy="72532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17A51D-D5C2-43F3-A73F-26E1F9F35D80}">
      <dsp:nvSpPr>
        <dsp:cNvPr id="0" name=""/>
        <dsp:cNvSpPr/>
      </dsp:nvSpPr>
      <dsp:spPr>
        <a:xfrm>
          <a:off x="7874157" y="2644614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/>
            <a:t>ESG gives a shared vocabulary for discussing what is considered, measured, and debated.</a:t>
          </a:r>
        </a:p>
      </dsp:txBody>
      <dsp:txXfrm>
        <a:off x="7874157" y="2644614"/>
        <a:ext cx="2072362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2A55DD0C-5959-4E50-BED0-789D38CA863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092F286-D39F-4A8C-9CBF-39ABC397D94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46DCF7-B8ED-4E9D-826D-B4B9786919B9}" type="datetimeFigureOut">
              <a:rPr lang="de-CH" smtClean="0"/>
              <a:t>05.05.2026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3E9947E-33AB-4152-A9CD-FA486C689A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6F62DCC-ECFD-4BEB-BAA5-0D6EA2D7DF9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26FB59-D07C-44E6-9708-0903EA2AE78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778039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38913A-B0C1-4DB3-B2B4-4C2657CB7E79}" type="datetimeFigureOut">
              <a:rPr lang="de-CH" smtClean="0"/>
              <a:t>05.05.2026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67385E-4498-4F11-9C81-D49D052FAB74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14757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7ECBF8-1C3B-4662-9A8A-B1A47ED520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</a:lstStyle>
          <a:p>
            <a:r>
              <a:rPr lang="de-DE" dirty="0"/>
              <a:t>Mastertitelformat bearbeiten</a:t>
            </a:r>
            <a:endParaRPr lang="de-CH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CC870A3-0534-4CEA-9AB2-AE037B518D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882535" cy="365125"/>
          </a:xfrm>
        </p:spPr>
        <p:txBody>
          <a:bodyPr/>
          <a:lstStyle/>
          <a:p>
            <a:fld id="{FFC4B51F-A597-422A-9CA8-662B911C0652}" type="datetime1">
              <a:rPr lang="de-CH" smtClean="0"/>
              <a:t>05.05.2026</a:t>
            </a:fld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B02CDE0-02FB-4836-9720-715F977BC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CE274-8C0C-4058-9B32-957E889621F7}" type="slidenum">
              <a:rPr lang="de-CH" smtClean="0"/>
              <a:t>‹Nr.›</a:t>
            </a:fld>
            <a:endParaRPr lang="de-CH"/>
          </a:p>
        </p:txBody>
      </p:sp>
      <p:pic>
        <p:nvPicPr>
          <p:cNvPr id="7" name="Grafik 6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06B25280-15A5-4E6A-AF0B-607DEC1EC5B6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113" y="3883963"/>
            <a:ext cx="3121775" cy="1045224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4407DD7B-5B73-4E9C-A76F-0D52E23B730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6707" y="6253475"/>
            <a:ext cx="1512000" cy="46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F1A80DF7-E355-4838-BDB3-1604E8E7B225}"/>
              </a:ext>
            </a:extLst>
          </p:cNvPr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3992" y="6342682"/>
            <a:ext cx="1260000" cy="288000"/>
          </a:xfrm>
          <a:prstGeom prst="rect">
            <a:avLst/>
          </a:prstGeom>
          <a:noFill/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3E0CF54C-115D-4964-847E-7498F19E4F96}"/>
              </a:ext>
            </a:extLst>
          </p:cNvPr>
          <p:cNvPicPr/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4149" y="6181475"/>
            <a:ext cx="756000" cy="612000"/>
          </a:xfrm>
          <a:prstGeom prst="rect">
            <a:avLst/>
          </a:prstGeom>
          <a:noFill/>
        </p:spPr>
      </p:pic>
      <p:pic>
        <p:nvPicPr>
          <p:cNvPr id="5" name="Grafik 4" descr="Ein Bild, das Farbigkeit, Grafiken, Screenshot, Kreis enthält.&#10;&#10;Automatisch generierte Beschreibung">
            <a:extLst>
              <a:ext uri="{FF2B5EF4-FFF2-40B4-BE49-F238E27FC236}">
                <a16:creationId xmlns:a16="http://schemas.microsoft.com/office/drawing/2014/main" id="{D413FB2C-D2A9-4E08-936C-CFB1D4E4343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306" y="6179892"/>
            <a:ext cx="445148" cy="613583"/>
          </a:xfrm>
          <a:prstGeom prst="rect">
            <a:avLst/>
          </a:prstGeom>
        </p:spPr>
      </p:pic>
      <p:pic>
        <p:nvPicPr>
          <p:cNvPr id="11" name="Picture 3">
            <a:extLst>
              <a:ext uri="{FF2B5EF4-FFF2-40B4-BE49-F238E27FC236}">
                <a16:creationId xmlns:a16="http://schemas.microsoft.com/office/drawing/2014/main" id="{D7F4CF50-5BE7-4CB0-ABF0-0860C2990674}"/>
              </a:ext>
            </a:extLst>
          </p:cNvPr>
          <p:cNvPicPr/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5611" y="6252050"/>
            <a:ext cx="1644015" cy="469265"/>
          </a:xfrm>
          <a:prstGeom prst="rect">
            <a:avLst/>
          </a:prstGeom>
        </p:spPr>
      </p:pic>
      <p:pic>
        <p:nvPicPr>
          <p:cNvPr id="2049" name="Grafik 7" descr="Ein Bild, das Screenshot, Schrift, Electric Blue (Farbe), Majorelle Blue enthält.&#10;&#10;Automatisch generierte Beschreibung">
            <a:extLst>
              <a:ext uri="{FF2B5EF4-FFF2-40B4-BE49-F238E27FC236}">
                <a16:creationId xmlns:a16="http://schemas.microsoft.com/office/drawing/2014/main" id="{78755C20-2E48-45DF-8493-C3F115617A3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4149" y="4923458"/>
            <a:ext cx="2340000" cy="521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8834EFD9-2D4B-4636-AB5A-6A9BE4DB8B9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CH"/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721EE661-FDC7-4BB0-A2F1-6E10D0B73E3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CH"/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id="{ECE16ABD-0F0B-4F48-971B-C884F8FA495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0128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de-DE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Hei" panose="02010609060101010101" pitchFamily="49" charset="-122"/>
                <a:cs typeface="Times New Roman" panose="02020603050405020304" pitchFamily="18" charset="0"/>
              </a:rPr>
              <a:t> </a:t>
            </a:r>
            <a:endParaRPr kumimoji="0" lang="en-US" alt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386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F1E8FD-96A2-4080-9259-9E8F60C8F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D989A579-C5DB-43CA-AD43-4B5FD8CEBF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056D916-B090-4813-A6D6-5D91FD411D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FAE03A6-7D1E-4768-BD7D-98D3F8811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33438-B782-4F45-A7BD-E9CE6434A523}" type="datetime1">
              <a:rPr lang="de-CH" smtClean="0"/>
              <a:t>05.05.2026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567427E-2A57-45B2-B0DE-3D819BD66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8E05DE2-C1F9-471B-83FF-DA852EFA8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CE274-8C0C-4058-9B32-957E889621F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08277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BCD61E-6543-4053-8DFD-3BEB047B4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C9DC4CD-BC70-4B1A-A837-5231DD7DF3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C5BE3FD-E325-4724-8AB8-95390CECF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E1CA6-F682-4411-A4D2-6E02A8771FA1}" type="datetime1">
              <a:rPr lang="de-CH" smtClean="0"/>
              <a:t>05.05.2026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290EEAF-A4A4-463D-AA45-73100BC31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0D08753-1093-4DE5-96E7-FC94A5A16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CE274-8C0C-4058-9B32-957E889621F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64991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A50C234C-B6C6-4F6B-8732-539793C397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1EB7D44-4F72-45CF-B5C7-FCB4FD8E2A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C24C174-44D0-48A3-A069-0B28CD2DA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E1927-F958-49E2-AD15-2E90ACB719F7}" type="datetime1">
              <a:rPr lang="de-CH" smtClean="0"/>
              <a:t>05.05.2026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80E80D3-2249-4D48-AAC7-03785A3B0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283C894-5436-4E70-832C-8DC728314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CE274-8C0C-4058-9B32-957E889621F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88653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DF0851-C405-4160-A386-2D5F0839A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209112"/>
          </a:xfrm>
        </p:spPr>
        <p:txBody>
          <a:bodyPr/>
          <a:lstStyle>
            <a:lvl1pPr>
              <a:defRPr b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de-DE" dirty="0"/>
              <a:t>Mastertitelformat bearbeiten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A7DBD31-4372-4085-B64D-989C69F89A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514350" indent="-514350">
              <a:buClr>
                <a:schemeClr val="accent4">
                  <a:lumMod val="75000"/>
                </a:schemeClr>
              </a:buClr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914400" indent="-457200">
              <a:buClr>
                <a:schemeClr val="accent4">
                  <a:lumMod val="75000"/>
                </a:schemeClr>
              </a:buClr>
              <a:buFont typeface="Arial" panose="020B0604020202020204" pitchFamily="34" charset="0"/>
              <a:buChar char="•"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1371600" indent="-457200">
              <a:buClr>
                <a:schemeClr val="accent4">
                  <a:lumMod val="75000"/>
                </a:schemeClr>
              </a:buClr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714500" indent="-342900">
              <a:buClr>
                <a:schemeClr val="accent4">
                  <a:lumMod val="75000"/>
                </a:schemeClr>
              </a:buClr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2171700" indent="-342900">
              <a:buClr>
                <a:schemeClr val="accent4">
                  <a:lumMod val="75000"/>
                </a:schemeClr>
              </a:buClr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0"/>
            <a:endParaRPr lang="de-CH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DA0240C-7D86-4AE4-95E0-E75679CAD0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018309" cy="365125"/>
          </a:xfrm>
        </p:spPr>
        <p:txBody>
          <a:bodyPr/>
          <a:lstStyle/>
          <a:p>
            <a:fld id="{434084DD-8C4B-4B07-9519-E8EB12DA0A93}" type="datetime1">
              <a:rPr lang="de-CH" smtClean="0"/>
              <a:t>05.05.2026</a:t>
            </a:fld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7172B21-1A0C-48EB-B3DC-EEC2CCDAC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CF1AF7-41A1-48A5-9B53-C975CD7087FF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0B3E352A-8BC9-49EC-AC64-DDE5DC7A2655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9045" y="364732"/>
            <a:ext cx="1152000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DA2394C0-A4A2-4764-AD0A-8FCDFAB0B42F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7422" y="454732"/>
            <a:ext cx="720000" cy="180000"/>
          </a:xfrm>
          <a:prstGeom prst="rect">
            <a:avLst/>
          </a:prstGeom>
          <a:noFill/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D364DD05-73D7-4C92-9EA5-EA1D9400AD06}"/>
              </a:ext>
            </a:extLst>
          </p:cNvPr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177" y="364732"/>
            <a:ext cx="432000" cy="360000"/>
          </a:xfrm>
          <a:prstGeom prst="rect">
            <a:avLst/>
          </a:prstGeom>
          <a:noFill/>
        </p:spPr>
      </p:pic>
      <p:pic>
        <p:nvPicPr>
          <p:cNvPr id="17" name="Grafik 16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F25BEABB-C0D4-495A-8561-6CFAE285AC24}"/>
              </a:ext>
            </a:extLst>
          </p:cNvPr>
          <p:cNvPicPr/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731" y="6304912"/>
            <a:ext cx="1416269" cy="468000"/>
          </a:xfrm>
          <a:prstGeom prst="rect">
            <a:avLst/>
          </a:prstGeom>
        </p:spPr>
      </p:pic>
      <p:pic>
        <p:nvPicPr>
          <p:cNvPr id="10" name="Grafik 7" descr="Ein Bild, das Screenshot, Schrift, Electric Blue (Farbe), Majorelle Blue enthält.&#10;&#10;Automatisch generierte Beschreibung">
            <a:extLst>
              <a:ext uri="{FF2B5EF4-FFF2-40B4-BE49-F238E27FC236}">
                <a16:creationId xmlns:a16="http://schemas.microsoft.com/office/drawing/2014/main" id="{2EC06BFE-0549-4256-9F4B-CB5D14A5AF6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898" y="6367078"/>
            <a:ext cx="1548000" cy="344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0870514"/>
      </p:ext>
    </p:extLst>
  </p:cSld>
  <p:clrMapOvr>
    <a:masterClrMapping/>
  </p:clrMapOvr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DF0851-C405-4160-A386-2D5F0839A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de-DE" dirty="0"/>
              <a:t>Mastertitelformat bearbeiten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A7DBD31-4372-4085-B64D-989C69F89A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514350" indent="-514350">
              <a:buFont typeface="+mj-lt"/>
              <a:buAutoNum type="arabicPeriod"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0"/>
            <a:endParaRPr lang="de-CH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DA0240C-7D86-4AE4-95E0-E75679CAD0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018309" cy="365125"/>
          </a:xfrm>
        </p:spPr>
        <p:txBody>
          <a:bodyPr/>
          <a:lstStyle/>
          <a:p>
            <a:fld id="{434084DD-8C4B-4B07-9519-E8EB12DA0A93}" type="datetime1">
              <a:rPr lang="de-CH" smtClean="0"/>
              <a:t>05.05.2026</a:t>
            </a:fld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7172B21-1A0C-48EB-B3DC-EEC2CCDAC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CF1AF7-41A1-48A5-9B53-C975CD7087FF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7" name="Grafik 6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E01522D0-0872-4CBF-AD53-CC559FF54D6F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7865" y="6304912"/>
            <a:ext cx="1416269" cy="4680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A373B302-82BF-4E00-B1C7-66A3A395AC2C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9045" y="364732"/>
            <a:ext cx="1152000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66282664-19DC-4E94-80BC-2ED41696C485}"/>
              </a:ext>
            </a:extLst>
          </p:cNvPr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7422" y="454732"/>
            <a:ext cx="720000" cy="180000"/>
          </a:xfrm>
          <a:prstGeom prst="rect">
            <a:avLst/>
          </a:prstGeom>
          <a:noFill/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47C176BF-1C6C-4D09-AC96-30CAADA378A0}"/>
              </a:ext>
            </a:extLst>
          </p:cNvPr>
          <p:cNvPicPr/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177" y="364732"/>
            <a:ext cx="432000" cy="36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24868568"/>
      </p:ext>
    </p:extLst>
  </p:cSld>
  <p:clrMapOvr>
    <a:masterClrMapping/>
  </p:clrMapOvr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5CCBA9-A173-497A-9693-D7C97D157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A43DE99-688A-46B9-AC50-83FE32E0C1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917A3D8-3D12-4F98-BC53-3D7502368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EBF26-2CCD-4803-B066-166B42933614}" type="datetime1">
              <a:rPr lang="de-CH" smtClean="0"/>
              <a:t>05.05.2026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7CC5D1D-A33A-4279-95E7-5E63019D7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9DAB295-65A2-400B-AA69-5E4F2B328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CE274-8C0C-4058-9B32-957E889621F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5700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17CD08-52D2-40ED-BE8B-BBC3C9AED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76A8131-B0BD-47C4-BBAB-91CA8F60DE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2D4B433-074A-4756-8B13-FC0B98726A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3E1039B-E930-4AB9-B8E5-3B7C78B5B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A3F19-69AA-4419-8053-508989D5D8B8}" type="datetime1">
              <a:rPr lang="de-CH" smtClean="0"/>
              <a:t>05.05.2026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B7277CF-D0F3-44EF-96C9-EB7B2B179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6A2516C-CC3D-4124-BA81-7062C7142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CE274-8C0C-4058-9B32-957E889621F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59505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C3C0C7-D88E-421D-852C-A18956E3C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F7E6EC1-2400-4DF8-B2DA-7CFDAE8F67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91DC4F9-CD64-421C-B956-DF89B3D325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5840491-727C-4D60-9CBF-A3EF433716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C7ED0615-3A4A-48C9-BA98-8AC60D713C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C9794AE3-C6C6-481D-92E1-8B6F88CA3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0CEC3-5117-423B-8240-681D030524D3}" type="datetime1">
              <a:rPr lang="de-CH" smtClean="0"/>
              <a:t>05.05.2026</a:t>
            </a:fld>
            <a:endParaRPr lang="de-CH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4BDF1999-21EC-4B36-97DB-4AA6F37D5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819B1018-F491-407B-A825-122FD96AB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CE274-8C0C-4058-9B32-957E889621F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41479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02CB78-10F4-439D-9733-2D056F0EA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C796584-FC24-4005-8747-7ED78E7EB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9EB36-EC0F-4714-9B8D-B3E99743416B}" type="datetime1">
              <a:rPr lang="de-CH" smtClean="0"/>
              <a:t>05.05.2026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F534F0E-8B43-4C51-BA78-FB82BDA3C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D858861-8719-419C-BB3E-3A0430EE0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CE274-8C0C-4058-9B32-957E889621F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80906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CCD2F1A1-B6D5-4D38-84C2-7ACE6B3F5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12D49-F771-4BF7-A656-F0012B21FF4F}" type="datetime1">
              <a:rPr lang="de-CH" smtClean="0"/>
              <a:t>05.05.2026</a:t>
            </a:fld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4F2914A-4171-466D-86E6-F29D4862F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59E4321-18D6-4B74-ACD2-A2B82DE48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CE274-8C0C-4058-9B32-957E889621F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555257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DE8086-3EBD-474A-A356-61C573F1E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B7234A8-8AF8-4118-868F-E924D865D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2E658EF-7C51-430E-99E3-93DB25D7D5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0666666-DFBF-4865-913F-FE0BD7A6F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63BDE-2C92-459C-A444-F621D474C13C}" type="datetime1">
              <a:rPr lang="de-CH" smtClean="0"/>
              <a:t>05.05.2026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A38F0CA-0B60-4792-8A2B-0D31A91CA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BE4E687-72D8-4ADF-A6BC-7CCC0DDDE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CE274-8C0C-4058-9B32-957E889621F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35019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1BC85C8F-245F-4EE5-9791-2A17A7085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B7F8192-B5E4-4869-B7DA-45AE0045F7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C0487BD-EE77-4C4B-A776-29293B2858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590945-A2B9-4B39-B29C-4A88A79EE4C0}" type="datetime1">
              <a:rPr lang="de-CH" smtClean="0"/>
              <a:t>05.05.2026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521B22A-0B49-4EF7-8020-0A8DFD6E7E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FE002D1-3E2E-45BC-805C-F9D983B67D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5CE274-8C0C-4058-9B32-957E889621F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62153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9303D4-4B48-415E-B751-2C8CFDC41EE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Module 1 – Lecture 2: </a:t>
            </a:r>
            <a:br>
              <a:rPr lang="en-US" dirty="0"/>
            </a:br>
            <a:r>
              <a:rPr lang="de-CH" dirty="0"/>
              <a:t>ESG and </a:t>
            </a:r>
            <a:r>
              <a:rPr lang="de-CH" dirty="0" err="1"/>
              <a:t>the</a:t>
            </a:r>
            <a:r>
              <a:rPr lang="de-CH" dirty="0"/>
              <a:t> </a:t>
            </a:r>
            <a:r>
              <a:rPr lang="de-CH" dirty="0" err="1"/>
              <a:t>Sustainable</a:t>
            </a:r>
            <a:r>
              <a:rPr lang="de-CH" dirty="0"/>
              <a:t> Development Goal</a:t>
            </a:r>
          </a:p>
        </p:txBody>
      </p:sp>
    </p:spTree>
    <p:extLst>
      <p:ext uri="{BB962C8B-B14F-4D97-AF65-F5344CB8AC3E}">
        <p14:creationId xmlns:p14="http://schemas.microsoft.com/office/powerpoint/2010/main" val="39668348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2E81EB-13E2-5A61-FBC8-27D44D9BDF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SDGs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7059D38-5DF4-ABB4-4E6B-D05F3E3790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825625"/>
            <a:ext cx="5257800" cy="4351338"/>
          </a:xfrm>
        </p:spPr>
        <p:txBody>
          <a:bodyPr/>
          <a:lstStyle/>
          <a:p>
            <a:r>
              <a:rPr lang="en-US" dirty="0"/>
              <a:t>Since 2015, the United Nations' Sustainable Development Goals (SDGs) have represented the most comprehensive global framework for sustainable development. </a:t>
            </a:r>
          </a:p>
          <a:p>
            <a:r>
              <a:rPr lang="en-US" dirty="0"/>
              <a:t>The SDGs comprise 17 goals and 169 targets – ranging from poverty reduction and quality education to climate action and responsible consumption. </a:t>
            </a:r>
          </a:p>
          <a:p>
            <a:r>
              <a:rPr lang="en-US" dirty="0"/>
              <a:t>For the financial sector, the SDGs are increasingly used as a reference for impact measurement, product design, and reporting.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5585429-EC24-E895-31F3-94EFB1B3E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084DD-8C4B-4B07-9519-E8EB12DA0A93}" type="datetime1">
              <a:rPr lang="de-CH" smtClean="0"/>
              <a:t>05.05.2026</a:t>
            </a:fld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D3394A4-EEA7-7C5E-C060-3DF5457AC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F1AF7-41A1-48A5-9B53-C975CD7087FF}" type="slidenum">
              <a:rPr lang="de-CH" smtClean="0"/>
              <a:pPr/>
              <a:t>10</a:t>
            </a:fld>
            <a:endParaRPr lang="de-CH" dirty="0"/>
          </a:p>
        </p:txBody>
      </p:sp>
      <p:pic>
        <p:nvPicPr>
          <p:cNvPr id="7" name="Inhaltsplatzhalter 6">
            <a:extLst>
              <a:ext uri="{FF2B5EF4-FFF2-40B4-BE49-F238E27FC236}">
                <a16:creationId xmlns:a16="http://schemas.microsoft.com/office/drawing/2014/main" id="{AC2A8A0C-AFF5-2FCB-1382-08CA3DACCF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200" y="2242652"/>
            <a:ext cx="5151438" cy="2690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1257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FEAF37-0B92-4DCD-2C7E-B36808242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209112"/>
          </a:xfrm>
        </p:spPr>
        <p:txBody>
          <a:bodyPr>
            <a:normAutofit fontScale="90000"/>
          </a:bodyPr>
          <a:lstStyle/>
          <a:p>
            <a:r>
              <a:rPr lang="en-US" dirty="0"/>
              <a:t>The SDGs: Global Goals, Not an Investment Scoring System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98FBFAB-8F45-0C35-1610-6A35D3E740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Sustainable Development Goals are global goals and targets.</a:t>
            </a:r>
          </a:p>
          <a:p>
            <a:r>
              <a:rPr lang="en-US" dirty="0"/>
              <a:t>They were designed to guide collective action and policy.</a:t>
            </a:r>
          </a:p>
          <a:p>
            <a:r>
              <a:rPr lang="en-US" dirty="0"/>
              <a:t>They are useful as a broader societal frame and communication tool.</a:t>
            </a:r>
          </a:p>
          <a:p>
            <a:r>
              <a:rPr lang="en-US" dirty="0"/>
              <a:t>But they are not a ready-made scoring system for investments.</a:t>
            </a:r>
          </a:p>
          <a:p>
            <a:endParaRPr lang="en-US" dirty="0"/>
          </a:p>
          <a:p>
            <a:endParaRPr lang="en-US" dirty="0"/>
          </a:p>
          <a:p>
            <a:pPr marL="0" indent="0" algn="ctr">
              <a:buNone/>
            </a:pPr>
            <a:r>
              <a:rPr lang="en-US" sz="2400" b="1" dirty="0"/>
              <a:t>ESG–SDG relation = translation, not equivalence.</a:t>
            </a:r>
            <a:endParaRPr lang="en-US" sz="240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7B0930A-85EF-4E79-D363-6759E978C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084DD-8C4B-4B07-9519-E8EB12DA0A93}" type="datetime1">
              <a:rPr lang="de-CH" smtClean="0"/>
              <a:t>05.05.2026</a:t>
            </a:fld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6934D9C-04C1-ACE2-4314-C11F28DA3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F1AF7-41A1-48A5-9B53-C975CD7087FF}" type="slidenum">
              <a:rPr lang="de-CH" smtClean="0"/>
              <a:pPr/>
              <a:t>11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7602632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A88344-76BE-22F4-34E8-8E444B3D3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Map an ESG Topic to the SDGs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3D76082-396F-25D1-14AF-3CF74F2303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Choose one ESG topic</a:t>
            </a:r>
          </a:p>
          <a:p>
            <a:pPr lvl="1"/>
            <a:r>
              <a:rPr lang="en-US" dirty="0"/>
              <a:t>e.g. water use, </a:t>
            </a:r>
            <a:r>
              <a:rPr lang="en-US" dirty="0" err="1"/>
              <a:t>labour</a:t>
            </a:r>
            <a:r>
              <a:rPr lang="en-US" dirty="0"/>
              <a:t> standards, board oversight, product safety</a:t>
            </a:r>
          </a:p>
          <a:p>
            <a:r>
              <a:rPr lang="en-US" dirty="0"/>
              <a:t>Identify the most relevant SDG</a:t>
            </a:r>
          </a:p>
          <a:p>
            <a:r>
              <a:rPr lang="en-US" dirty="0"/>
              <a:t>Add a second SDG if clearly connected</a:t>
            </a:r>
          </a:p>
          <a:p>
            <a:r>
              <a:rPr lang="en-US" dirty="0"/>
              <a:t>Ask:</a:t>
            </a:r>
          </a:p>
          <a:p>
            <a:pPr lvl="1"/>
            <a:r>
              <a:rPr lang="en-US" dirty="0"/>
              <a:t>What does this mapping show?</a:t>
            </a:r>
          </a:p>
          <a:p>
            <a:pPr lvl="1"/>
            <a:r>
              <a:rPr lang="en-US" dirty="0"/>
              <a:t>What does it miss?</a:t>
            </a:r>
          </a:p>
          <a:p>
            <a:pPr lvl="1"/>
            <a:r>
              <a:rPr lang="en-US" dirty="0"/>
              <a:t>What trade-off or blind spot remains?</a:t>
            </a:r>
          </a:p>
          <a:p>
            <a:pPr lvl="1"/>
            <a:endParaRPr lang="en-US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D5DE7DE-9223-A04B-9829-E208F4108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084DD-8C4B-4B07-9519-E8EB12DA0A93}" type="datetime1">
              <a:rPr lang="de-CH" smtClean="0"/>
              <a:t>05.05.2026</a:t>
            </a:fld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88E8A16-4162-23A9-176B-0528293C0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F1AF7-41A1-48A5-9B53-C975CD7087FF}" type="slidenum">
              <a:rPr lang="de-CH" smtClean="0"/>
              <a:pPr/>
              <a:t>12</a:t>
            </a:fld>
            <a:endParaRPr lang="de-CH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6262A2BC-21E8-1502-1758-4705291D0187}"/>
              </a:ext>
            </a:extLst>
          </p:cNvPr>
          <p:cNvSpPr txBox="1"/>
          <p:nvPr/>
        </p:nvSpPr>
        <p:spPr>
          <a:xfrm>
            <a:off x="838200" y="5297160"/>
            <a:ext cx="10515600" cy="646331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500"/>
              </a:spcBef>
              <a:buClr>
                <a:schemeClr val="accent4">
                  <a:lumMod val="75000"/>
                </a:schemeClr>
              </a:buClr>
            </a:pP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Water use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→ SDG 6, SDG 12</a:t>
            </a:r>
            <a:b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Possible blind spot: improved water efficiency may say little about biodiversity or local justice issues</a:t>
            </a:r>
          </a:p>
        </p:txBody>
      </p:sp>
    </p:spTree>
    <p:extLst>
      <p:ext uri="{BB962C8B-B14F-4D97-AF65-F5344CB8AC3E}">
        <p14:creationId xmlns:p14="http://schemas.microsoft.com/office/powerpoint/2010/main" val="16312927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74D33A-8610-252B-C616-56A11E883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Group Work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665F083-5148-499D-8306-82C12285EE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kern="0" dirty="0"/>
              <a:t>Please think of </a:t>
            </a:r>
            <a:r>
              <a:rPr lang="en-US" b="1" kern="0" dirty="0"/>
              <a:t>5 environmental, 5 social, and 5 governance factors </a:t>
            </a:r>
            <a:r>
              <a:rPr lang="en-US" kern="0" dirty="0"/>
              <a:t>that are for you most important (rank them) for sustainability assessment of a potential investee company of your choice. </a:t>
            </a:r>
          </a:p>
          <a:p>
            <a:endParaRPr lang="en-US" kern="0" dirty="0"/>
          </a:p>
          <a:p>
            <a:endParaRPr lang="en-US" kern="0" dirty="0"/>
          </a:p>
          <a:p>
            <a:endParaRPr lang="en-US" kern="0" dirty="0"/>
          </a:p>
          <a:p>
            <a:pPr marL="0" indent="0">
              <a:buNone/>
            </a:pPr>
            <a:endParaRPr lang="en-US" kern="0" dirty="0"/>
          </a:p>
          <a:p>
            <a:endParaRPr lang="en-US" kern="0" dirty="0"/>
          </a:p>
          <a:p>
            <a:endParaRPr lang="en-US" kern="0" dirty="0"/>
          </a:p>
          <a:p>
            <a:pPr marL="0" indent="0">
              <a:buNone/>
            </a:pPr>
            <a:endParaRPr lang="en-US" kern="0" dirty="0"/>
          </a:p>
          <a:p>
            <a:pPr marL="0" indent="0">
              <a:buNone/>
            </a:pPr>
            <a:endParaRPr lang="en-US" kern="0" dirty="0"/>
          </a:p>
          <a:p>
            <a:r>
              <a:rPr lang="en-US" kern="0" dirty="0"/>
              <a:t>How do you weight these factors to produce an overall ESG Rating (i.e., sustainability assessment)?</a:t>
            </a:r>
          </a:p>
          <a:p>
            <a:pPr marL="0" indent="0">
              <a:buNone/>
            </a:pPr>
            <a:endParaRPr lang="en-US" kern="0" dirty="0"/>
          </a:p>
          <a:p>
            <a:endParaRPr lang="en-US" kern="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A27EB46-0854-D347-33E3-E9AD3ED1DF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084DD-8C4B-4B07-9519-E8EB12DA0A93}" type="datetime1">
              <a:rPr lang="de-CH" smtClean="0"/>
              <a:t>05.05.2026</a:t>
            </a:fld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75074EF-0837-7A16-8977-DDF047C2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F1AF7-41A1-48A5-9B53-C975CD7087FF}" type="slidenum">
              <a:rPr lang="de-CH" smtClean="0"/>
              <a:pPr/>
              <a:t>13</a:t>
            </a:fld>
            <a:endParaRPr lang="de-CH" dirty="0"/>
          </a:p>
        </p:txBody>
      </p:sp>
      <p:graphicFrame>
        <p:nvGraphicFramePr>
          <p:cNvPr id="7" name="Tabelle 6">
            <a:extLst>
              <a:ext uri="{FF2B5EF4-FFF2-40B4-BE49-F238E27FC236}">
                <a16:creationId xmlns:a16="http://schemas.microsoft.com/office/drawing/2014/main" id="{8EC4E447-2431-EB0E-0370-34865DAF88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7750530"/>
              </p:ext>
            </p:extLst>
          </p:nvPr>
        </p:nvGraphicFramePr>
        <p:xfrm>
          <a:off x="2686929" y="2681384"/>
          <a:ext cx="6150512" cy="2636202"/>
        </p:xfrm>
        <a:graphic>
          <a:graphicData uri="http://schemas.openxmlformats.org/drawingml/2006/table">
            <a:tbl>
              <a:tblPr/>
              <a:tblGrid>
                <a:gridCol w="690818">
                  <a:extLst>
                    <a:ext uri="{9D8B030D-6E8A-4147-A177-3AD203B41FA5}">
                      <a16:colId xmlns:a16="http://schemas.microsoft.com/office/drawing/2014/main" val="1806383738"/>
                    </a:ext>
                  </a:extLst>
                </a:gridCol>
                <a:gridCol w="1819898">
                  <a:extLst>
                    <a:ext uri="{9D8B030D-6E8A-4147-A177-3AD203B41FA5}">
                      <a16:colId xmlns:a16="http://schemas.microsoft.com/office/drawing/2014/main" val="3557313459"/>
                    </a:ext>
                  </a:extLst>
                </a:gridCol>
                <a:gridCol w="1819898">
                  <a:extLst>
                    <a:ext uri="{9D8B030D-6E8A-4147-A177-3AD203B41FA5}">
                      <a16:colId xmlns:a16="http://schemas.microsoft.com/office/drawing/2014/main" val="772590773"/>
                    </a:ext>
                  </a:extLst>
                </a:gridCol>
                <a:gridCol w="1819898">
                  <a:extLst>
                    <a:ext uri="{9D8B030D-6E8A-4147-A177-3AD203B41FA5}">
                      <a16:colId xmlns:a16="http://schemas.microsoft.com/office/drawing/2014/main" val="2434562184"/>
                    </a:ext>
                  </a:extLst>
                </a:gridCol>
              </a:tblGrid>
              <a:tr h="656610">
                <a:tc>
                  <a:txBody>
                    <a:bodyPr/>
                    <a:lstStyle/>
                    <a:p>
                      <a:pPr algn="l" fontAlgn="base">
                        <a:lnSpc>
                          <a:spcPts val="2175"/>
                        </a:lnSpc>
                        <a:buNone/>
                      </a:pPr>
                      <a:r>
                        <a:rPr lang="de-DE" sz="18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Rank​</a:t>
                      </a:r>
                      <a:endParaRPr lang="de-DE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28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9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2175"/>
                        </a:lnSpc>
                        <a:buNone/>
                      </a:pPr>
                      <a:r>
                        <a:rPr lang="de-DE" sz="18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Environmental​</a:t>
                      </a:r>
                      <a:endParaRPr lang="de-DE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28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9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2175"/>
                        </a:lnSpc>
                        <a:buNone/>
                      </a:pPr>
                      <a:r>
                        <a:rPr lang="de-DE" sz="18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Social​</a:t>
                      </a:r>
                      <a:endParaRPr lang="de-DE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28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9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2175"/>
                        </a:lnSpc>
                        <a:buNone/>
                      </a:pPr>
                      <a:r>
                        <a:rPr lang="de-DE" sz="18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Governance​</a:t>
                      </a:r>
                      <a:endParaRPr lang="de-DE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28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9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6863089"/>
                  </a:ext>
                </a:extLst>
              </a:tr>
              <a:tr h="604160">
                <a:tc>
                  <a:txBody>
                    <a:bodyPr/>
                    <a:lstStyle/>
                    <a:p>
                      <a:pPr algn="l" fontAlgn="base">
                        <a:lnSpc>
                          <a:spcPts val="1950"/>
                        </a:lnSpc>
                        <a:buNone/>
                      </a:pPr>
                      <a:r>
                        <a:rPr lang="de-DE" sz="16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1​</a:t>
                      </a:r>
                      <a:endParaRPr lang="de-DE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28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9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950"/>
                        </a:lnSpc>
                        <a:buNone/>
                      </a:pPr>
                      <a:r>
                        <a:rPr lang="de-DE" sz="16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…​</a:t>
                      </a:r>
                      <a:endParaRPr lang="de-DE" b="0" i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algn="l" fontAlgn="base">
                        <a:lnSpc>
                          <a:spcPts val="1950"/>
                        </a:lnSpc>
                        <a:buNone/>
                      </a:pPr>
                      <a:r>
                        <a:rPr lang="de-DE" sz="16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de-DE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28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9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950"/>
                        </a:lnSpc>
                        <a:buNone/>
                      </a:pPr>
                      <a:r>
                        <a:rPr lang="de-DE" sz="16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…​</a:t>
                      </a:r>
                      <a:endParaRPr lang="de-DE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28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9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950"/>
                        </a:lnSpc>
                        <a:buNone/>
                      </a:pPr>
                      <a:r>
                        <a:rPr lang="de-DE" sz="16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…​</a:t>
                      </a:r>
                      <a:endParaRPr lang="de-DE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28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9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5054605"/>
                  </a:ext>
                </a:extLst>
              </a:tr>
              <a:tr h="343858">
                <a:tc>
                  <a:txBody>
                    <a:bodyPr/>
                    <a:lstStyle/>
                    <a:p>
                      <a:pPr algn="l" fontAlgn="base">
                        <a:lnSpc>
                          <a:spcPts val="1950"/>
                        </a:lnSpc>
                        <a:buNone/>
                      </a:pPr>
                      <a:r>
                        <a:rPr lang="de-DE" sz="16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2​</a:t>
                      </a:r>
                      <a:endParaRPr lang="de-DE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9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950"/>
                        </a:lnSpc>
                        <a:buNone/>
                      </a:pPr>
                      <a:r>
                        <a:rPr lang="de-DE" sz="16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…​</a:t>
                      </a:r>
                      <a:endParaRPr lang="de-DE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9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950"/>
                        </a:lnSpc>
                        <a:buNone/>
                      </a:pPr>
                      <a:r>
                        <a:rPr lang="de-DE" sz="16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…​</a:t>
                      </a:r>
                      <a:endParaRPr lang="de-DE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9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950"/>
                        </a:lnSpc>
                        <a:buNone/>
                      </a:pPr>
                      <a:r>
                        <a:rPr lang="de-DE" sz="16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…​</a:t>
                      </a:r>
                      <a:endParaRPr lang="de-DE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9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3486696"/>
                  </a:ext>
                </a:extLst>
              </a:tr>
              <a:tr h="343858">
                <a:tc>
                  <a:txBody>
                    <a:bodyPr/>
                    <a:lstStyle/>
                    <a:p>
                      <a:pPr algn="l" fontAlgn="base">
                        <a:lnSpc>
                          <a:spcPts val="1950"/>
                        </a:lnSpc>
                        <a:buNone/>
                      </a:pPr>
                      <a:r>
                        <a:rPr lang="de-DE" sz="16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3​</a:t>
                      </a:r>
                      <a:endParaRPr lang="de-DE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9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950"/>
                        </a:lnSpc>
                        <a:buNone/>
                      </a:pPr>
                      <a:r>
                        <a:rPr lang="de-DE" sz="16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…​</a:t>
                      </a:r>
                      <a:endParaRPr lang="de-DE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9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950"/>
                        </a:lnSpc>
                        <a:buNone/>
                      </a:pPr>
                      <a:r>
                        <a:rPr lang="de-DE" sz="16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…​</a:t>
                      </a:r>
                      <a:endParaRPr lang="de-DE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9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950"/>
                        </a:lnSpc>
                        <a:buNone/>
                      </a:pPr>
                      <a:r>
                        <a:rPr lang="de-DE" sz="16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…​</a:t>
                      </a:r>
                      <a:endParaRPr lang="de-DE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9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346151"/>
                  </a:ext>
                </a:extLst>
              </a:tr>
              <a:tr h="343858">
                <a:tc>
                  <a:txBody>
                    <a:bodyPr/>
                    <a:lstStyle/>
                    <a:p>
                      <a:pPr algn="l" fontAlgn="base">
                        <a:lnSpc>
                          <a:spcPts val="1950"/>
                        </a:lnSpc>
                        <a:buNone/>
                      </a:pPr>
                      <a:r>
                        <a:rPr lang="de-DE" sz="16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4​</a:t>
                      </a:r>
                      <a:endParaRPr lang="de-DE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9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950"/>
                        </a:lnSpc>
                        <a:buNone/>
                      </a:pPr>
                      <a:r>
                        <a:rPr lang="de-DE" sz="16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…​</a:t>
                      </a:r>
                      <a:endParaRPr lang="de-DE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9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950"/>
                        </a:lnSpc>
                        <a:buNone/>
                      </a:pPr>
                      <a:r>
                        <a:rPr lang="de-DE" sz="16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…​</a:t>
                      </a:r>
                      <a:endParaRPr lang="de-DE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9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950"/>
                        </a:lnSpc>
                        <a:buNone/>
                      </a:pPr>
                      <a:r>
                        <a:rPr lang="de-DE" sz="16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…​</a:t>
                      </a:r>
                      <a:endParaRPr lang="de-DE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9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9499005"/>
                  </a:ext>
                </a:extLst>
              </a:tr>
              <a:tr h="343858">
                <a:tc>
                  <a:txBody>
                    <a:bodyPr/>
                    <a:lstStyle/>
                    <a:p>
                      <a:pPr algn="l" fontAlgn="base">
                        <a:lnSpc>
                          <a:spcPts val="1950"/>
                        </a:lnSpc>
                        <a:buNone/>
                      </a:pPr>
                      <a:r>
                        <a:rPr lang="de-DE" sz="16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5​</a:t>
                      </a:r>
                      <a:endParaRPr lang="de-DE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9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950"/>
                        </a:lnSpc>
                        <a:buNone/>
                      </a:pPr>
                      <a:r>
                        <a:rPr lang="de-DE" sz="16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…​</a:t>
                      </a:r>
                      <a:endParaRPr lang="de-DE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9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950"/>
                        </a:lnSpc>
                        <a:buNone/>
                      </a:pPr>
                      <a:r>
                        <a:rPr lang="de-DE" sz="16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…​</a:t>
                      </a:r>
                      <a:endParaRPr lang="de-DE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9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950"/>
                        </a:lnSpc>
                        <a:buNone/>
                      </a:pPr>
                      <a:r>
                        <a:rPr lang="de-DE" sz="16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…​</a:t>
                      </a:r>
                      <a:endParaRPr lang="de-DE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9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14894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41649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869614-3CDC-AACB-D668-C258E3BBF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Takeaways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3DD6EF1-2320-418F-F7D7-8E016AB9A6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ESG is a practical framework, not a universal checklist</a:t>
            </a:r>
          </a:p>
          <a:p>
            <a:r>
              <a:rPr lang="en-US" dirty="0"/>
              <a:t>ESG is not the same as sustainability, ethics, or impact</a:t>
            </a:r>
          </a:p>
          <a:p>
            <a:r>
              <a:rPr lang="en-US" dirty="0"/>
              <a:t>SDGs provide a broader societal frame, not a ready-made investment score</a:t>
            </a:r>
          </a:p>
          <a:p>
            <a:r>
              <a:rPr lang="en-US" dirty="0"/>
              <a:t>Good mapping requires judgement, evidence, and awareness of trade-offs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05A6878-6E99-6215-79CF-DDF3B8473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084DD-8C4B-4B07-9519-E8EB12DA0A93}" type="datetime1">
              <a:rPr lang="de-CH" smtClean="0"/>
              <a:t>05.05.2026</a:t>
            </a:fld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9F68955-3F41-67DC-63D9-3218B678E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F1AF7-41A1-48A5-9B53-C975CD7087FF}" type="slidenum">
              <a:rPr lang="de-CH" smtClean="0"/>
              <a:pPr/>
              <a:t>14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76700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A27A76-442C-49C8-028C-9AB159F8F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Outcomes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9E98838-31B3-C3CD-5C78-F8CE04248F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explain the difference between primary and secondary markets using simple examples (shares, corporate bonds, fund units);</a:t>
            </a:r>
          </a:p>
          <a:p>
            <a:r>
              <a:rPr lang="en-US" dirty="0"/>
              <a:t>describe where cash flows in each market and why this matters for sustainability narratives;</a:t>
            </a:r>
          </a:p>
          <a:p>
            <a:r>
              <a:rPr lang="en-US" dirty="0"/>
              <a:t>describe several mechanisms through which financial products can influence real economic activities (financing conditions, capital allocation, ownership influence, information and incentives);</a:t>
            </a:r>
          </a:p>
          <a:p>
            <a:r>
              <a:rPr lang="en-US" dirty="0"/>
              <a:t>explain why these mechanisms are often indirect and conditional, and name </a:t>
            </a:r>
            <a:r>
              <a:rPr lang="en-US"/>
              <a:t>typical overstatements in </a:t>
            </a:r>
            <a:r>
              <a:rPr lang="en-US" dirty="0"/>
              <a:t>product communication.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F0F9D30-DC16-F2A0-69DB-46CA9664D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084DD-8C4B-4B07-9519-E8EB12DA0A93}" type="datetime1">
              <a:rPr lang="de-CH" smtClean="0"/>
              <a:t>05.05.2026</a:t>
            </a:fld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E9B8658-0E27-C2A3-2705-FF8690DE9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F1AF7-41A1-48A5-9B53-C975CD7087FF}" type="slidenum">
              <a:rPr lang="de-CH" smtClean="0"/>
              <a:pPr/>
              <a:t>2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26791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04339E-254F-40D2-C1F8-E07F6A1B8A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62AF20-D5B9-F9C5-2663-350FDF275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From Sustainable Finance to ESG</a:t>
            </a:r>
          </a:p>
        </p:txBody>
      </p:sp>
      <p:graphicFrame>
        <p:nvGraphicFramePr>
          <p:cNvPr id="7" name="Inhaltsplatzhalter 2">
            <a:extLst>
              <a:ext uri="{FF2B5EF4-FFF2-40B4-BE49-F238E27FC236}">
                <a16:creationId xmlns:a16="http://schemas.microsoft.com/office/drawing/2014/main" id="{0EE6F4F4-1A9C-3C95-F479-C1CDBBD3082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82793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FB2FD02-F3B4-5A80-CEC1-79857ED72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084DD-8C4B-4B07-9519-E8EB12DA0A93}" type="datetime1">
              <a:rPr lang="de-CH" smtClean="0"/>
              <a:t>05.05.2026</a:t>
            </a:fld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FC7265D-263E-84DF-D23E-947C6B629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F1AF7-41A1-48A5-9B53-C975CD7087FF}" type="slidenum">
              <a:rPr lang="de-CH" smtClean="0"/>
              <a:pPr/>
              <a:t>3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291598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DECA64-BC0D-5C66-8EF8-47381A0261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F2272C-A8C9-478D-FD11-1D66BA4B7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ESG: A Practical Structuring Framework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1EB96F2-DDCF-7760-33C5-33DD88F948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ESG stands for Environmental, Social, and Governance.</a:t>
            </a:r>
          </a:p>
          <a:p>
            <a:r>
              <a:rPr lang="en-US" dirty="0"/>
              <a:t>ESG is a widely used structure for asking questions, not a single universal checklist.</a:t>
            </a:r>
          </a:p>
          <a:p>
            <a:r>
              <a:rPr lang="en-US" dirty="0"/>
              <a:t>The specific indicators vary by sector, region, and purpose.</a:t>
            </a:r>
          </a:p>
          <a:p>
            <a:r>
              <a:rPr lang="en-US" dirty="0"/>
              <a:t>ESG helps structure information used in:</a:t>
            </a:r>
          </a:p>
          <a:p>
            <a:pPr lvl="1"/>
            <a:r>
              <a:rPr lang="en-US" dirty="0"/>
              <a:t>screening,</a:t>
            </a:r>
          </a:p>
          <a:p>
            <a:pPr lvl="1"/>
            <a:r>
              <a:rPr lang="en-US" dirty="0"/>
              <a:t>analysis,</a:t>
            </a:r>
          </a:p>
          <a:p>
            <a:pPr lvl="1"/>
            <a:r>
              <a:rPr lang="en-US" dirty="0"/>
              <a:t>target-setting,</a:t>
            </a:r>
          </a:p>
          <a:p>
            <a:pPr lvl="1"/>
            <a:r>
              <a:rPr lang="en-US" dirty="0"/>
              <a:t>engagement,</a:t>
            </a:r>
          </a:p>
          <a:p>
            <a:pPr lvl="1"/>
            <a:r>
              <a:rPr lang="en-US" dirty="0"/>
              <a:t>product design,</a:t>
            </a:r>
          </a:p>
          <a:p>
            <a:pPr lvl="1"/>
            <a:r>
              <a:rPr lang="en-US" dirty="0"/>
              <a:t>reporting.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43C0C77-89B8-21EE-1482-7C0470E768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084DD-8C4B-4B07-9519-E8EB12DA0A93}" type="datetime1">
              <a:rPr lang="de-CH" smtClean="0"/>
              <a:t>05.05.2026</a:t>
            </a:fld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90B0669-E945-8044-6FB4-358D9A451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F1AF7-41A1-48A5-9B53-C975CD7087FF}" type="slidenum">
              <a:rPr lang="de-CH" smtClean="0"/>
              <a:pPr/>
              <a:t>4</a:t>
            </a:fld>
            <a:endParaRPr lang="de-CH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1538E19A-AD7E-63E2-CD3B-0C2A4D80C5E7}"/>
              </a:ext>
            </a:extLst>
          </p:cNvPr>
          <p:cNvSpPr txBox="1"/>
          <p:nvPr/>
        </p:nvSpPr>
        <p:spPr>
          <a:xfrm>
            <a:off x="1078005" y="5549153"/>
            <a:ext cx="100359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ESG structures attention — it does not automatically decide objectives or resolve trade-offs.</a:t>
            </a:r>
          </a:p>
        </p:txBody>
      </p:sp>
    </p:spTree>
    <p:extLst>
      <p:ext uri="{BB962C8B-B14F-4D97-AF65-F5344CB8AC3E}">
        <p14:creationId xmlns:p14="http://schemas.microsoft.com/office/powerpoint/2010/main" val="11643257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8D1AFF-F79D-CF32-8633-D125BBF25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3726C4-F167-AEAF-D391-1C48F20E9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The </a:t>
            </a:r>
            <a:r>
              <a:rPr lang="de-CH" dirty="0" err="1"/>
              <a:t>Three</a:t>
            </a:r>
            <a:r>
              <a:rPr lang="de-CH" dirty="0"/>
              <a:t> ESG </a:t>
            </a:r>
            <a:r>
              <a:rPr lang="de-CH" dirty="0" err="1"/>
              <a:t>Dimensions</a:t>
            </a:r>
            <a:endParaRPr lang="en-US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8748A13-3D1A-D82D-7657-2A20026C77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15C2FC0-131B-536C-D75F-CEAA22958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084DD-8C4B-4B07-9519-E8EB12DA0A93}" type="datetime1">
              <a:rPr lang="de-CH" smtClean="0"/>
              <a:t>05.05.2026</a:t>
            </a:fld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29248D8-B222-535B-25A2-8CF714856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F1AF7-41A1-48A5-9B53-C975CD7087FF}" type="slidenum">
              <a:rPr lang="de-CH" smtClean="0"/>
              <a:pPr/>
              <a:t>5</a:t>
            </a:fld>
            <a:endParaRPr lang="de-CH" dirty="0"/>
          </a:p>
        </p:txBody>
      </p:sp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1AC399E8-F4E2-7DDC-2DED-F105A8D501ED}"/>
              </a:ext>
            </a:extLst>
          </p:cNvPr>
          <p:cNvSpPr/>
          <p:nvPr/>
        </p:nvSpPr>
        <p:spPr>
          <a:xfrm>
            <a:off x="1269984" y="2960512"/>
            <a:ext cx="2629663" cy="294214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climate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pollution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resource use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biodiversity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circularity</a:t>
            </a: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CD4586AB-D2EA-5E66-35A5-574D3979F0C4}"/>
              </a:ext>
            </a:extLst>
          </p:cNvPr>
          <p:cNvSpPr/>
          <p:nvPr/>
        </p:nvSpPr>
        <p:spPr>
          <a:xfrm>
            <a:off x="1347354" y="2097863"/>
            <a:ext cx="2629663" cy="63518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 – Environment</a:t>
            </a:r>
          </a:p>
        </p:txBody>
      </p:sp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828C69E8-5ABE-A8C2-E2B9-2EFE7877AF5D}"/>
              </a:ext>
            </a:extLst>
          </p:cNvPr>
          <p:cNvSpPr/>
          <p:nvPr/>
        </p:nvSpPr>
        <p:spPr>
          <a:xfrm>
            <a:off x="4378138" y="2960512"/>
            <a:ext cx="2629663" cy="294214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working conditions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health and safety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diversity and inclusion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supply-chain human rights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customer and community impacts </a:t>
            </a:r>
          </a:p>
        </p:txBody>
      </p: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B32DBB2E-1F7A-5F9E-C2AA-F79D39716057}"/>
              </a:ext>
            </a:extLst>
          </p:cNvPr>
          <p:cNvSpPr/>
          <p:nvPr/>
        </p:nvSpPr>
        <p:spPr>
          <a:xfrm>
            <a:off x="4454912" y="2122940"/>
            <a:ext cx="2629663" cy="63518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 – Social</a:t>
            </a:r>
          </a:p>
        </p:txBody>
      </p:sp>
      <p:sp>
        <p:nvSpPr>
          <p:cNvPr id="10" name="Rechteck: abgerundete Ecken 9">
            <a:extLst>
              <a:ext uri="{FF2B5EF4-FFF2-40B4-BE49-F238E27FC236}">
                <a16:creationId xmlns:a16="http://schemas.microsoft.com/office/drawing/2014/main" id="{6D8FCE1B-3486-8C84-BAC5-546CB576A14F}"/>
              </a:ext>
            </a:extLst>
          </p:cNvPr>
          <p:cNvSpPr/>
          <p:nvPr/>
        </p:nvSpPr>
        <p:spPr>
          <a:xfrm>
            <a:off x="7486292" y="2960512"/>
            <a:ext cx="2629663" cy="294214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board oversight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business ethics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transparency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remuneration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risk management and internal controls</a:t>
            </a:r>
          </a:p>
        </p:txBody>
      </p:sp>
      <p:sp>
        <p:nvSpPr>
          <p:cNvPr id="11" name="Rechteck: abgerundete Ecken 10">
            <a:extLst>
              <a:ext uri="{FF2B5EF4-FFF2-40B4-BE49-F238E27FC236}">
                <a16:creationId xmlns:a16="http://schemas.microsoft.com/office/drawing/2014/main" id="{7DAE6A3F-903A-0427-872E-F0CAED528616}"/>
              </a:ext>
            </a:extLst>
          </p:cNvPr>
          <p:cNvSpPr/>
          <p:nvPr/>
        </p:nvSpPr>
        <p:spPr>
          <a:xfrm>
            <a:off x="7562469" y="2148017"/>
            <a:ext cx="2629663" cy="63518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 – Governance</a:t>
            </a:r>
          </a:p>
        </p:txBody>
      </p:sp>
    </p:spTree>
    <p:extLst>
      <p:ext uri="{BB962C8B-B14F-4D97-AF65-F5344CB8AC3E}">
        <p14:creationId xmlns:p14="http://schemas.microsoft.com/office/powerpoint/2010/main" val="13908007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F9A8EC-E217-36BA-5779-042CDD5CD3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4B24C24-59B8-71C5-B046-B0BB1FE2F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Environmental Topics in Practice</a:t>
            </a:r>
            <a:endParaRPr lang="en-US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16C215B-3BEF-AB4F-9DB6-635F550B65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climate-related issues are central, but not the whole story</a:t>
            </a:r>
          </a:p>
          <a:p>
            <a:r>
              <a:rPr lang="en-US" dirty="0"/>
              <a:t>environmental topics also include:</a:t>
            </a:r>
          </a:p>
          <a:p>
            <a:pPr lvl="1"/>
            <a:r>
              <a:rPr lang="en-US" dirty="0"/>
              <a:t>pollution,</a:t>
            </a:r>
          </a:p>
          <a:p>
            <a:pPr lvl="1"/>
            <a:r>
              <a:rPr lang="en-US" dirty="0"/>
              <a:t>energy and resource use,</a:t>
            </a:r>
          </a:p>
          <a:p>
            <a:pPr lvl="1"/>
            <a:r>
              <a:rPr lang="en-US" dirty="0"/>
              <a:t>water,</a:t>
            </a:r>
          </a:p>
          <a:p>
            <a:pPr lvl="1"/>
            <a:r>
              <a:rPr lang="en-US" dirty="0"/>
              <a:t>biodiversity,</a:t>
            </a:r>
          </a:p>
          <a:p>
            <a:pPr lvl="1"/>
            <a:r>
              <a:rPr lang="en-US" dirty="0"/>
              <a:t>circularity</a:t>
            </a:r>
          </a:p>
          <a:p>
            <a:r>
              <a:rPr lang="en-US" dirty="0"/>
              <a:t>relevance depends on sector and business model</a:t>
            </a:r>
          </a:p>
          <a:p>
            <a:endParaRPr lang="en-US" i="1" dirty="0"/>
          </a:p>
          <a:p>
            <a:pPr marL="0" indent="0" algn="ctr">
              <a:buNone/>
            </a:pPr>
            <a:r>
              <a:rPr lang="en-US" b="1" i="1" dirty="0"/>
              <a:t>Which environmental issue would matter most for an airline? For a food company? For a software firm?</a:t>
            </a:r>
            <a:endParaRPr lang="en-US" b="1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74BEDB9-4F5A-8411-637E-9F9C38B3A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084DD-8C4B-4B07-9519-E8EB12DA0A93}" type="datetime1">
              <a:rPr lang="de-CH" smtClean="0"/>
              <a:t>05.05.2026</a:t>
            </a:fld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54402EB-30B3-E1E8-6873-46561359F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F1AF7-41A1-48A5-9B53-C975CD7087FF}" type="slidenum">
              <a:rPr lang="de-CH" smtClean="0"/>
              <a:pPr/>
              <a:t>6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6444835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9485E1-6EBC-E04D-64DC-8222F3F57F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CA9215-876D-DD4A-5683-4867F2656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/>
              <a:t>Social</a:t>
            </a:r>
            <a:r>
              <a:rPr lang="de-CH" dirty="0"/>
              <a:t> Topics in Practice</a:t>
            </a:r>
            <a:endParaRPr lang="en-US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3B0C8EC-8315-1DD9-F489-25FFD8943C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social criteria concern how </a:t>
            </a:r>
            <a:r>
              <a:rPr lang="en-US" dirty="0" err="1"/>
              <a:t>organisations</a:t>
            </a:r>
            <a:r>
              <a:rPr lang="en-US" dirty="0"/>
              <a:t> affect people</a:t>
            </a:r>
          </a:p>
          <a:p>
            <a:r>
              <a:rPr lang="en-US" dirty="0"/>
              <a:t>typical topics:</a:t>
            </a:r>
          </a:p>
          <a:p>
            <a:pPr lvl="1"/>
            <a:r>
              <a:rPr lang="en-US" dirty="0" err="1"/>
              <a:t>labour</a:t>
            </a:r>
            <a:r>
              <a:rPr lang="en-US" dirty="0"/>
              <a:t> standards,</a:t>
            </a:r>
          </a:p>
          <a:p>
            <a:pPr lvl="1"/>
            <a:r>
              <a:rPr lang="en-US" dirty="0"/>
              <a:t>health and safety,</a:t>
            </a:r>
          </a:p>
          <a:p>
            <a:pPr lvl="1"/>
            <a:r>
              <a:rPr lang="en-US" dirty="0"/>
              <a:t>diversity and inclusion,</a:t>
            </a:r>
          </a:p>
          <a:p>
            <a:pPr lvl="1"/>
            <a:r>
              <a:rPr lang="en-US" dirty="0"/>
              <a:t>human rights in supply chains,</a:t>
            </a:r>
          </a:p>
          <a:p>
            <a:pPr lvl="1"/>
            <a:r>
              <a:rPr lang="en-US" dirty="0"/>
              <a:t>product responsibility,</a:t>
            </a:r>
          </a:p>
          <a:p>
            <a:pPr lvl="1"/>
            <a:r>
              <a:rPr lang="en-US" dirty="0"/>
              <a:t>community impacts</a:t>
            </a:r>
          </a:p>
          <a:p>
            <a:r>
              <a:rPr lang="en-US" dirty="0"/>
              <a:t>some social effects are hard to observe directly and unfold over time</a:t>
            </a:r>
          </a:p>
          <a:p>
            <a:endParaRPr lang="en-US" dirty="0"/>
          </a:p>
          <a:p>
            <a:pPr marL="0" indent="0" algn="ctr">
              <a:buNone/>
            </a:pPr>
            <a:r>
              <a:rPr lang="en-US" b="1" i="1" dirty="0"/>
              <a:t>What could a company report on — and what might still remain invisible?</a:t>
            </a:r>
            <a:endParaRPr lang="en-US" b="1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917B13E-E5F6-70F6-F955-26D16FDAC0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084DD-8C4B-4B07-9519-E8EB12DA0A93}" type="datetime1">
              <a:rPr lang="de-CH" smtClean="0"/>
              <a:t>05.05.2026</a:t>
            </a:fld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2059775-863B-5FD2-2F5C-62D941199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F1AF7-41A1-48A5-9B53-C975CD7087FF}" type="slidenum">
              <a:rPr lang="de-CH" smtClean="0"/>
              <a:pPr/>
              <a:t>7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0020636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BD84D6-DDAD-AD83-EAE7-ABE4E765CD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088ECE-1746-14DD-B19C-6AED6D2C5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/>
              <a:t>Governance</a:t>
            </a:r>
            <a:r>
              <a:rPr lang="de-CH" dirty="0"/>
              <a:t> Topics in Practice</a:t>
            </a:r>
            <a:endParaRPr lang="en-US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BFC7C3E-7A3B-15A7-4AD2-5360A7F4A8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governance concerns how an </a:t>
            </a:r>
            <a:r>
              <a:rPr lang="en-US" dirty="0" err="1"/>
              <a:t>organisation</a:t>
            </a:r>
            <a:r>
              <a:rPr lang="en-US" dirty="0"/>
              <a:t> is directed and controlled</a:t>
            </a:r>
          </a:p>
          <a:p>
            <a:r>
              <a:rPr lang="en-US" dirty="0"/>
              <a:t>common examples:</a:t>
            </a:r>
          </a:p>
          <a:p>
            <a:pPr lvl="1"/>
            <a:r>
              <a:rPr lang="en-US" dirty="0"/>
              <a:t>board independence and oversight,</a:t>
            </a:r>
          </a:p>
          <a:p>
            <a:pPr lvl="1"/>
            <a:r>
              <a:rPr lang="en-US" dirty="0"/>
              <a:t>executive remuneration,</a:t>
            </a:r>
          </a:p>
          <a:p>
            <a:pPr lvl="1"/>
            <a:r>
              <a:rPr lang="en-US" dirty="0"/>
              <a:t>business ethics and anti-corruption,</a:t>
            </a:r>
          </a:p>
          <a:p>
            <a:pPr lvl="1"/>
            <a:r>
              <a:rPr lang="en-US" dirty="0"/>
              <a:t>internal controls,</a:t>
            </a:r>
          </a:p>
          <a:p>
            <a:pPr lvl="1"/>
            <a:r>
              <a:rPr lang="en-US" dirty="0"/>
              <a:t>transparency,</a:t>
            </a:r>
          </a:p>
          <a:p>
            <a:pPr lvl="1"/>
            <a:r>
              <a:rPr lang="en-US" dirty="0"/>
              <a:t>risk management</a:t>
            </a:r>
          </a:p>
          <a:p>
            <a:r>
              <a:rPr lang="en-US" dirty="0"/>
              <a:t>governance often shapes whether environmental and social commitments are taken seriously</a:t>
            </a:r>
          </a:p>
          <a:p>
            <a:endParaRPr lang="en-US" dirty="0"/>
          </a:p>
          <a:p>
            <a:pPr marL="0" indent="0" algn="ctr">
              <a:buNone/>
            </a:pPr>
            <a:r>
              <a:rPr lang="en-US" b="1" i="1" dirty="0"/>
              <a:t>Why can a company have a strong climate narrative but weak governance credibility?</a:t>
            </a:r>
            <a:endParaRPr lang="en-US" b="1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36FBF3D-C96B-B3E1-C976-B0C2A40F04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084DD-8C4B-4B07-9519-E8EB12DA0A93}" type="datetime1">
              <a:rPr lang="de-CH" smtClean="0"/>
              <a:t>05.05.2026</a:t>
            </a:fld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762C619-1E0C-B067-1505-9A429274F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F1AF7-41A1-48A5-9B53-C975CD7087FF}" type="slidenum">
              <a:rPr lang="de-CH" smtClean="0"/>
              <a:pPr/>
              <a:t>8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3290259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45051-7B7A-3D1F-104F-6ED0ACF167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7CAA75-87EF-C79B-7981-F9C9AA741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ESG Is — and What It Is Not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0EE1193-C567-9ECA-65BE-B8C18B617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555223"/>
            <a:ext cx="10515600" cy="621740"/>
          </a:xfrm>
        </p:spPr>
        <p:txBody>
          <a:bodyPr>
            <a:normAutofit fontScale="92500" lnSpcReduction="20000"/>
          </a:bodyPr>
          <a:lstStyle/>
          <a:p>
            <a:r>
              <a:rPr lang="en-US" sz="1800" dirty="0"/>
              <a:t>ESG integration describes a process, not a guaranteed outcome.</a:t>
            </a:r>
          </a:p>
          <a:p>
            <a:r>
              <a:rPr lang="en-US" sz="1800" dirty="0"/>
              <a:t>People can agree on ESG language and still disagree about priorities and evidence. 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B3676B2-1071-68C6-BC32-1DCAA3A8D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084DD-8C4B-4B07-9519-E8EB12DA0A93}" type="datetime1">
              <a:rPr lang="de-CH" smtClean="0"/>
              <a:t>05.05.2026</a:t>
            </a:fld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B543C9F-6ECD-CA7F-516B-6B966C246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F1AF7-41A1-48A5-9B53-C975CD7087FF}" type="slidenum">
              <a:rPr lang="de-CH" smtClean="0"/>
              <a:pPr/>
              <a:t>9</a:t>
            </a:fld>
            <a:endParaRPr lang="de-CH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C45566F7-BB2C-7107-7BB0-0913C45B1755}"/>
              </a:ext>
            </a:extLst>
          </p:cNvPr>
          <p:cNvSpPr/>
          <p:nvPr/>
        </p:nvSpPr>
        <p:spPr>
          <a:xfrm>
            <a:off x="838200" y="1691328"/>
            <a:ext cx="4188759" cy="163157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ESG</a:t>
            </a:r>
            <a:r>
              <a:rPr lang="en-US" sz="2000" b="1" dirty="0"/>
              <a:t> 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Structures factors used in decision-making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ECB80FAC-3692-A52F-0DA8-7A9EB10827E2}"/>
              </a:ext>
            </a:extLst>
          </p:cNvPr>
          <p:cNvSpPr/>
          <p:nvPr/>
        </p:nvSpPr>
        <p:spPr>
          <a:xfrm>
            <a:off x="7163400" y="3523222"/>
            <a:ext cx="4190400" cy="163157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Impact</a:t>
            </a:r>
          </a:p>
          <a:p>
            <a:pPr algn="ctr"/>
            <a:r>
              <a:rPr lang="en-US" sz="17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Focuses on contribution to real-world outcomes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4CF8E432-8E87-6D57-CD24-3A6A10E5E36B}"/>
              </a:ext>
            </a:extLst>
          </p:cNvPr>
          <p:cNvSpPr/>
          <p:nvPr/>
        </p:nvSpPr>
        <p:spPr>
          <a:xfrm>
            <a:off x="838199" y="3509449"/>
            <a:ext cx="4188759" cy="163157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Ethics / values </a:t>
            </a:r>
          </a:p>
          <a:p>
            <a:pPr algn="ctr"/>
            <a:r>
              <a:rPr lang="en-US" sz="17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Asks what ought to be acceptable or unacceptable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EBADB45D-7DAD-95A6-B0A8-F09CE56D82D2}"/>
              </a:ext>
            </a:extLst>
          </p:cNvPr>
          <p:cNvSpPr/>
          <p:nvPr/>
        </p:nvSpPr>
        <p:spPr>
          <a:xfrm>
            <a:off x="7165043" y="1698486"/>
            <a:ext cx="4190400" cy="163157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Sustainability </a:t>
            </a:r>
          </a:p>
          <a:p>
            <a:pPr algn="ctr"/>
            <a:r>
              <a:rPr lang="en-US" sz="17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Broader societal concept and objective horizon</a:t>
            </a:r>
          </a:p>
        </p:txBody>
      </p:sp>
    </p:spTree>
    <p:extLst>
      <p:ext uri="{BB962C8B-B14F-4D97-AF65-F5344CB8AC3E}">
        <p14:creationId xmlns:p14="http://schemas.microsoft.com/office/powerpoint/2010/main" val="25568144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718A66D5ACFDA418D53512A266462DB" ma:contentTypeVersion="5" ma:contentTypeDescription="Ein neues Dokument erstellen." ma:contentTypeScope="" ma:versionID="7c3d08b88b16de8beb6aece49d1a546c">
  <xsd:schema xmlns:xsd="http://www.w3.org/2001/XMLSchema" xmlns:xs="http://www.w3.org/2001/XMLSchema" xmlns:p="http://schemas.microsoft.com/office/2006/metadata/properties" xmlns:ns2="38614d89-f69c-42da-80c7-98c34c114ecc" xmlns:ns3="ccacb70c-0cbb-45a0-af9a-edba54d4e815" targetNamespace="http://schemas.microsoft.com/office/2006/metadata/properties" ma:root="true" ma:fieldsID="3af5b6f2c4344b454e52b30ef00366b0" ns2:_="" ns3:_="">
    <xsd:import namespace="38614d89-f69c-42da-80c7-98c34c114ecc"/>
    <xsd:import namespace="ccacb70c-0cbb-45a0-af9a-edba54d4e81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614d89-f69c-42da-80c7-98c34c114ec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acb70c-0cbb-45a0-af9a-edba54d4e815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CC9EE73-A39D-43B0-BADA-2CF86F6CA8BA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85A7B8C0-5E6E-474A-89F6-1451997AC8A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8614d89-f69c-42da-80c7-98c34c114ecc"/>
    <ds:schemaRef ds:uri="ccacb70c-0cbb-45a0-af9a-edba54d4e81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6493C4C-FD63-44D6-88A5-16429D3A829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912</Words>
  <Application>Microsoft Office PowerPoint</Application>
  <PresentationFormat>Breitbild</PresentationFormat>
  <Paragraphs>177</Paragraphs>
  <Slides>14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</vt:lpstr>
      <vt:lpstr>Module 1 – Lecture 2:  ESG and the Sustainable Development Goal</vt:lpstr>
      <vt:lpstr>Learning Outcomes</vt:lpstr>
      <vt:lpstr>From Sustainable Finance to ESG</vt:lpstr>
      <vt:lpstr>ESG: A Practical Structuring Framework</vt:lpstr>
      <vt:lpstr>The Three ESG Dimensions</vt:lpstr>
      <vt:lpstr>Environmental Topics in Practice</vt:lpstr>
      <vt:lpstr>Social Topics in Practice</vt:lpstr>
      <vt:lpstr>Governance Topics in Practice</vt:lpstr>
      <vt:lpstr>What ESG Is — and What It Is Not</vt:lpstr>
      <vt:lpstr>SDGs</vt:lpstr>
      <vt:lpstr>The SDGs: Global Goals, Not an Investment Scoring System</vt:lpstr>
      <vt:lpstr>How to Map an ESG Topic to the SDGs</vt:lpstr>
      <vt:lpstr>Group Work</vt:lpstr>
      <vt:lpstr>Key Takeaways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Kick-off Meeting  29.09.2023</dc:title>
  <dc:creator>Urban Sabrina</dc:creator>
  <cp:lastModifiedBy>Urban Sabrina</cp:lastModifiedBy>
  <cp:revision>5</cp:revision>
  <dcterms:created xsi:type="dcterms:W3CDTF">2023-09-26T06:46:45Z</dcterms:created>
  <dcterms:modified xsi:type="dcterms:W3CDTF">2026-05-05T10:02:54Z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0x010100B718A66D5ACFDA418D53512A266462DB</vt:lpwstr>
  </property>
</Properties>
</file>