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3208000" cy="990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99" autoAdjust="0"/>
    <p:restoredTop sz="90456" autoAdjust="0"/>
  </p:normalViewPr>
  <p:slideViewPr>
    <p:cSldViewPr snapToGrid="0">
      <p:cViewPr varScale="1">
        <p:scale>
          <a:sx n="40" d="100"/>
          <a:sy n="40" d="100"/>
        </p:scale>
        <p:origin x="1908" y="20"/>
      </p:cViewPr>
      <p:guideLst/>
    </p:cSldViewPr>
  </p:slideViewPr>
  <p:notesTextViewPr>
    <p:cViewPr>
      <p:scale>
        <a:sx n="400" d="100"/>
        <a:sy n="4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BF534-3473-4A36-8AB9-428E9F95C74D}" type="datetimeFigureOut">
              <a:rPr lang="en-IN" smtClean="0"/>
              <a:t>06-07-2025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B7D3E-F575-4D87-9D22-8D51A441A87A}" type="slidenum">
              <a:rPr lang="en-IN" smtClean="0"/>
              <a:t>‹#›</a:t>
            </a:fld>
            <a:endParaRPr lang="en-IN"/>
          </a:p>
        </p:txBody>
      </p:sp>
    </p:spTree>
    <p:extLst>
      <p:ext uri="{BB962C8B-B14F-4D97-AF65-F5344CB8AC3E}">
        <p14:creationId xmlns:p14="http://schemas.microsoft.com/office/powerpoint/2010/main" val="88700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04B7D3E-F575-4D87-9D22-8D51A441A87A}" type="slidenum">
              <a:rPr lang="en-IN" smtClean="0"/>
              <a:t>2</a:t>
            </a:fld>
            <a:endParaRPr lang="en-IN"/>
          </a:p>
        </p:txBody>
      </p:sp>
    </p:spTree>
    <p:extLst>
      <p:ext uri="{BB962C8B-B14F-4D97-AF65-F5344CB8AC3E}">
        <p14:creationId xmlns:p14="http://schemas.microsoft.com/office/powerpoint/2010/main" val="413021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04B7D3E-F575-4D87-9D22-8D51A441A87A}" type="slidenum">
              <a:rPr lang="en-IN" smtClean="0"/>
              <a:t>5</a:t>
            </a:fld>
            <a:endParaRPr lang="en-IN"/>
          </a:p>
        </p:txBody>
      </p:sp>
    </p:spTree>
    <p:extLst>
      <p:ext uri="{BB962C8B-B14F-4D97-AF65-F5344CB8AC3E}">
        <p14:creationId xmlns:p14="http://schemas.microsoft.com/office/powerpoint/2010/main" val="2901397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621191"/>
            <a:ext cx="11226800" cy="3448756"/>
          </a:xfrm>
        </p:spPr>
        <p:txBody>
          <a:bodyPr anchor="b"/>
          <a:lstStyle>
            <a:lvl1pPr algn="ctr">
              <a:defRPr sz="8666"/>
            </a:lvl1pPr>
          </a:lstStyle>
          <a:p>
            <a:r>
              <a:rPr lang="en-US"/>
              <a:t>Click to edit Master title style</a:t>
            </a:r>
            <a:endParaRPr lang="en-US" dirty="0"/>
          </a:p>
        </p:txBody>
      </p:sp>
      <p:sp>
        <p:nvSpPr>
          <p:cNvPr id="3" name="Subtitle 2"/>
          <p:cNvSpPr>
            <a:spLocks noGrp="1"/>
          </p:cNvSpPr>
          <p:nvPr>
            <p:ph type="subTitle" idx="1"/>
          </p:nvPr>
        </p:nvSpPr>
        <p:spPr>
          <a:xfrm>
            <a:off x="1651000" y="5202944"/>
            <a:ext cx="99060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F37CEF-3DF3-4609-A0C0-C8D83588CED8}" type="datetime1">
              <a:rPr lang="en-IN" smtClean="0"/>
              <a:t>06-07-2025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193819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6FEF3D-9753-4333-9B71-A4B3D9060400}" type="datetime1">
              <a:rPr lang="en-IN" smtClean="0"/>
              <a:t>06-07-2025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1923182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1976" y="527403"/>
            <a:ext cx="2847975"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08051" y="527403"/>
            <a:ext cx="8378825"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AC51E-B0A8-4103-911F-24C7A40B9868}" type="datetime1">
              <a:rPr lang="en-IN" smtClean="0"/>
              <a:t>06-07-2025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159710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E1A29D-DE7A-4183-A0BE-3B3E9F302AE5}" type="datetime1">
              <a:rPr lang="en-IN" smtClean="0"/>
              <a:t>06-07-2025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1862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172" y="2469624"/>
            <a:ext cx="11391900" cy="4120620"/>
          </a:xfrm>
        </p:spPr>
        <p:txBody>
          <a:bodyPr anchor="b"/>
          <a:lstStyle>
            <a:lvl1pPr>
              <a:defRPr sz="8666"/>
            </a:lvl1pPr>
          </a:lstStyle>
          <a:p>
            <a:r>
              <a:rPr lang="en-US"/>
              <a:t>Click to edit Master title style</a:t>
            </a:r>
            <a:endParaRPr lang="en-US" dirty="0"/>
          </a:p>
        </p:txBody>
      </p:sp>
      <p:sp>
        <p:nvSpPr>
          <p:cNvPr id="3" name="Text Placeholder 2"/>
          <p:cNvSpPr>
            <a:spLocks noGrp="1"/>
          </p:cNvSpPr>
          <p:nvPr>
            <p:ph type="body" idx="1"/>
          </p:nvPr>
        </p:nvSpPr>
        <p:spPr>
          <a:xfrm>
            <a:off x="901172" y="6629226"/>
            <a:ext cx="11391900" cy="2166937"/>
          </a:xfrm>
        </p:spPr>
        <p:txBody>
          <a:bodyPr/>
          <a:lstStyle>
            <a:lvl1pPr marL="0" indent="0">
              <a:buNone/>
              <a:defRPr sz="3467">
                <a:solidFill>
                  <a:schemeClr val="tx1"/>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EBBAF8-41D9-42E3-AAB2-A5036F60B08B}" type="datetime1">
              <a:rPr lang="en-IN" smtClean="0"/>
              <a:t>06-07-2025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310763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08050" y="2637014"/>
            <a:ext cx="561340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86550" y="2637014"/>
            <a:ext cx="561340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DD0A16-BE7B-4CF7-AEB0-56821307220D}" type="datetime1">
              <a:rPr lang="en-IN" smtClean="0"/>
              <a:t>06-07-2025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417823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09770" y="527405"/>
            <a:ext cx="11391900"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9772" y="2428347"/>
            <a:ext cx="5587602"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4" name="Content Placeholder 3"/>
          <p:cNvSpPr>
            <a:spLocks noGrp="1"/>
          </p:cNvSpPr>
          <p:nvPr>
            <p:ph sz="half" idx="2"/>
          </p:nvPr>
        </p:nvSpPr>
        <p:spPr>
          <a:xfrm>
            <a:off x="909772" y="3618442"/>
            <a:ext cx="5587602"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6551" y="2428347"/>
            <a:ext cx="5615120"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6" name="Content Placeholder 5"/>
          <p:cNvSpPr>
            <a:spLocks noGrp="1"/>
          </p:cNvSpPr>
          <p:nvPr>
            <p:ph sz="quarter" idx="4"/>
          </p:nvPr>
        </p:nvSpPr>
        <p:spPr>
          <a:xfrm>
            <a:off x="6686551" y="3618442"/>
            <a:ext cx="5615120"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A28D9D-891A-4BE3-ACAA-9D65DB01C6EE}" type="datetime1">
              <a:rPr lang="en-IN" smtClean="0"/>
              <a:t>06-07-2025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365851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CF8F4B-0276-409F-B91E-8FE169A36B19}" type="datetime1">
              <a:rPr lang="en-IN" smtClean="0"/>
              <a:t>06-07-2025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140255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8FC2D-B2CF-44B7-97E3-9A115D9E2C38}" type="datetime1">
              <a:rPr lang="en-IN" smtClean="0"/>
              <a:t>06-07-2025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291130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9770" y="660400"/>
            <a:ext cx="4259924" cy="2311400"/>
          </a:xfrm>
        </p:spPr>
        <p:txBody>
          <a:bodyPr anchor="b"/>
          <a:lstStyle>
            <a:lvl1pPr>
              <a:defRPr sz="4622"/>
            </a:lvl1pPr>
          </a:lstStyle>
          <a:p>
            <a:r>
              <a:rPr lang="en-US"/>
              <a:t>Click to edit Master title style</a:t>
            </a:r>
            <a:endParaRPr lang="en-US" dirty="0"/>
          </a:p>
        </p:txBody>
      </p:sp>
      <p:sp>
        <p:nvSpPr>
          <p:cNvPr id="3" name="Content Placeholder 2"/>
          <p:cNvSpPr>
            <a:spLocks noGrp="1"/>
          </p:cNvSpPr>
          <p:nvPr>
            <p:ph idx="1"/>
          </p:nvPr>
        </p:nvSpPr>
        <p:spPr>
          <a:xfrm>
            <a:off x="5615120" y="1426283"/>
            <a:ext cx="6686550"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09770" y="2971800"/>
            <a:ext cx="425992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p:cNvSpPr>
            <a:spLocks noGrp="1"/>
          </p:cNvSpPr>
          <p:nvPr>
            <p:ph type="dt" sz="half" idx="10"/>
          </p:nvPr>
        </p:nvSpPr>
        <p:spPr/>
        <p:txBody>
          <a:bodyPr/>
          <a:lstStyle/>
          <a:p>
            <a:fld id="{966A3725-92FB-49F3-A94A-D5BD6A5F86E2}" type="datetime1">
              <a:rPr lang="en-IN" smtClean="0"/>
              <a:t>06-07-2025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218120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9770" y="660400"/>
            <a:ext cx="4259924" cy="2311400"/>
          </a:xfrm>
        </p:spPr>
        <p:txBody>
          <a:bodyPr anchor="b"/>
          <a:lstStyle>
            <a:lvl1pPr>
              <a:defRPr sz="4622"/>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5120" y="1426283"/>
            <a:ext cx="6686550" cy="7039681"/>
          </a:xfrm>
        </p:spPr>
        <p:txBody>
          <a:bodyPr anchor="t"/>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lang="en-US"/>
              <a:t>Click icon to add picture</a:t>
            </a:r>
            <a:endParaRPr lang="en-US" dirty="0"/>
          </a:p>
        </p:txBody>
      </p:sp>
      <p:sp>
        <p:nvSpPr>
          <p:cNvPr id="4" name="Text Placeholder 3"/>
          <p:cNvSpPr>
            <a:spLocks noGrp="1"/>
          </p:cNvSpPr>
          <p:nvPr>
            <p:ph type="body" sz="half" idx="2"/>
          </p:nvPr>
        </p:nvSpPr>
        <p:spPr>
          <a:xfrm>
            <a:off x="909770" y="2971800"/>
            <a:ext cx="425992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p:cNvSpPr>
            <a:spLocks noGrp="1"/>
          </p:cNvSpPr>
          <p:nvPr>
            <p:ph type="dt" sz="half" idx="10"/>
          </p:nvPr>
        </p:nvSpPr>
        <p:spPr/>
        <p:txBody>
          <a:bodyPr/>
          <a:lstStyle/>
          <a:p>
            <a:fld id="{C8EBC6B6-EC5B-44AC-AAC2-04B5EDD58FD9}" type="datetime1">
              <a:rPr lang="en-IN" smtClean="0"/>
              <a:t>06-07-2025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309705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8050" y="527405"/>
            <a:ext cx="11391900"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08050" y="2637014"/>
            <a:ext cx="11391900"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8050" y="9181397"/>
            <a:ext cx="297180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0C36B419-7036-472A-976C-AB0801F053CB}" type="datetime1">
              <a:rPr lang="en-IN" smtClean="0"/>
              <a:t>06-07-2025</a:t>
            </a:fld>
            <a:endParaRPr lang="en-IN"/>
          </a:p>
        </p:txBody>
      </p:sp>
      <p:sp>
        <p:nvSpPr>
          <p:cNvPr id="5" name="Footer Placeholder 4"/>
          <p:cNvSpPr>
            <a:spLocks noGrp="1"/>
          </p:cNvSpPr>
          <p:nvPr>
            <p:ph type="ftr" sz="quarter" idx="3"/>
          </p:nvPr>
        </p:nvSpPr>
        <p:spPr>
          <a:xfrm>
            <a:off x="4375150" y="9181397"/>
            <a:ext cx="4457700"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9328150" y="9181397"/>
            <a:ext cx="297180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E8094803-DB80-4B63-9F79-79209115D619}" type="slidenum">
              <a:rPr lang="en-IN" smtClean="0"/>
              <a:t>‹#›</a:t>
            </a:fld>
            <a:endParaRPr lang="en-IN"/>
          </a:p>
        </p:txBody>
      </p:sp>
      <p:graphicFrame>
        <p:nvGraphicFramePr>
          <p:cNvPr id="7" name="think-cell data - do not delete" hidden="1">
            <a:extLst>
              <a:ext uri="{FF2B5EF4-FFF2-40B4-BE49-F238E27FC236}">
                <a16:creationId xmlns:a16="http://schemas.microsoft.com/office/drawing/2014/main" id="{EFC81B27-E7F4-4AA7-C82B-0B517FA11193}"/>
              </a:ext>
            </a:extLst>
          </p:cNvPr>
          <p:cNvGraphicFramePr>
            <a:graphicFrameLocks noChangeAspect="1"/>
          </p:cNvGraphicFramePr>
          <p:nvPr userDrawn="1">
            <p:custDataLst>
              <p:tags r:id="rId13"/>
            </p:custDataLst>
            <p:extLst>
              <p:ext uri="{D42A27DB-BD31-4B8C-83A1-F6EECF244321}">
                <p14:modId xmlns:p14="http://schemas.microsoft.com/office/powerpoint/2010/main" val="734030213"/>
              </p:ext>
            </p:extLst>
          </p:nvPr>
        </p:nvGraphicFramePr>
        <p:xfrm>
          <a:off x="3059" y="1588"/>
          <a:ext cx="3058" cy="1588"/>
        </p:xfrm>
        <a:graphic>
          <a:graphicData uri="http://schemas.openxmlformats.org/presentationml/2006/ole">
            <mc:AlternateContent xmlns:mc="http://schemas.openxmlformats.org/markup-compatibility/2006">
              <mc:Choice xmlns:v="urn:schemas-microsoft-com:vml" Requires="v">
                <p:oleObj name="think-cell Slide" r:id="rId14" imgW="395" imgH="396" progId="TCLayout.ActiveDocument.1">
                  <p:embed/>
                </p:oleObj>
              </mc:Choice>
              <mc:Fallback>
                <p:oleObj name="think-cell Slide" r:id="rId14" imgW="395" imgH="396" progId="TCLayout.ActiveDocument.1">
                  <p:embed/>
                  <p:pic>
                    <p:nvPicPr>
                      <p:cNvPr id="7" name="think-cell data - do not delete" hidden="1">
                        <a:extLst>
                          <a:ext uri="{FF2B5EF4-FFF2-40B4-BE49-F238E27FC236}">
                            <a16:creationId xmlns:a16="http://schemas.microsoft.com/office/drawing/2014/main" id="{37814261-7F30-E03C-41D7-3C987D45695C}"/>
                          </a:ext>
                        </a:extLst>
                      </p:cNvPr>
                      <p:cNvPicPr/>
                      <p:nvPr/>
                    </p:nvPicPr>
                    <p:blipFill>
                      <a:blip r:embed="rId15"/>
                      <a:stretch>
                        <a:fillRect/>
                      </a:stretch>
                    </p:blipFill>
                    <p:spPr>
                      <a:xfrm>
                        <a:off x="3059" y="1588"/>
                        <a:ext cx="3058" cy="1588"/>
                      </a:xfrm>
                      <a:prstGeom prst="rect">
                        <a:avLst/>
                      </a:prstGeom>
                    </p:spPr>
                  </p:pic>
                </p:oleObj>
              </mc:Fallback>
            </mc:AlternateContent>
          </a:graphicData>
        </a:graphic>
      </p:graphicFrame>
    </p:spTree>
    <p:extLst>
      <p:ext uri="{BB962C8B-B14F-4D97-AF65-F5344CB8AC3E}">
        <p14:creationId xmlns:p14="http://schemas.microsoft.com/office/powerpoint/2010/main" val="16029483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5.bin"/><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9.bin"/><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A4188BB-C68B-6EA5-A324-535F96E05AB3}"/>
              </a:ext>
            </a:extLst>
          </p:cNvPr>
          <p:cNvGraphicFramePr>
            <a:graphicFrameLocks noChangeAspect="1"/>
          </p:cNvGraphicFramePr>
          <p:nvPr>
            <p:custDataLst>
              <p:tags r:id="rId1"/>
            </p:custDataLst>
            <p:extLst>
              <p:ext uri="{D42A27DB-BD31-4B8C-83A1-F6EECF244321}">
                <p14:modId xmlns:p14="http://schemas.microsoft.com/office/powerpoint/2010/main" val="1441542759"/>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0" name=""/>
                      <p:cNvPicPr/>
                      <p:nvPr/>
                    </p:nvPicPr>
                    <p:blipFill>
                      <a:blip r:embed="rId4"/>
                      <a:stretch>
                        <a:fillRect/>
                      </a:stretch>
                    </p:blipFill>
                    <p:spPr>
                      <a:xfrm>
                        <a:off x="3176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93A7BD2A-567D-1915-3D35-E1B9F51F3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64" y="0"/>
            <a:ext cx="12584624" cy="812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a:extLst>
              <a:ext uri="{FF2B5EF4-FFF2-40B4-BE49-F238E27FC236}">
                <a16:creationId xmlns:a16="http://schemas.microsoft.com/office/drawing/2014/main" id="{D381AF10-342E-938A-5F5E-C99736B5FD9F}"/>
              </a:ext>
            </a:extLst>
          </p:cNvPr>
          <p:cNvSpPr/>
          <p:nvPr/>
        </p:nvSpPr>
        <p:spPr>
          <a:xfrm>
            <a:off x="1627322" y="8338088"/>
            <a:ext cx="9916765" cy="133285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400" dirty="0">
                <a:latin typeface="Arial Black" panose="020B0A04020102020204" pitchFamily="34" charset="0"/>
              </a:rPr>
              <a:t>GAMING INDUSTRY REORT</a:t>
            </a:r>
          </a:p>
        </p:txBody>
      </p:sp>
      <p:sp>
        <p:nvSpPr>
          <p:cNvPr id="11" name="Slide Number Placeholder 10">
            <a:extLst>
              <a:ext uri="{FF2B5EF4-FFF2-40B4-BE49-F238E27FC236}">
                <a16:creationId xmlns:a16="http://schemas.microsoft.com/office/drawing/2014/main" id="{29BC80C2-66B7-31AE-CB1B-E5A6FB4DEF85}"/>
              </a:ext>
            </a:extLst>
          </p:cNvPr>
          <p:cNvSpPr>
            <a:spLocks noGrp="1"/>
          </p:cNvSpPr>
          <p:nvPr>
            <p:ph type="sldNum" sz="quarter" idx="12"/>
          </p:nvPr>
        </p:nvSpPr>
        <p:spPr>
          <a:xfrm>
            <a:off x="9938288" y="9143539"/>
            <a:ext cx="2971800" cy="527403"/>
          </a:xfrm>
        </p:spPr>
        <p:txBody>
          <a:bodyPr/>
          <a:lstStyle/>
          <a:p>
            <a:fld id="{E8094803-DB80-4B63-9F79-79209115D619}" type="slidenum">
              <a:rPr lang="en-IN" smtClean="0"/>
              <a:t>1</a:t>
            </a:fld>
            <a:endParaRPr lang="en-IN" dirty="0"/>
          </a:p>
        </p:txBody>
      </p:sp>
    </p:spTree>
    <p:extLst>
      <p:ext uri="{BB962C8B-B14F-4D97-AF65-F5344CB8AC3E}">
        <p14:creationId xmlns:p14="http://schemas.microsoft.com/office/powerpoint/2010/main" val="1405444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0CE62-4A92-CF1D-B078-21ABE95BD1C1}"/>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1B16DA9-0951-17B6-A0B4-27C16D3551D1}"/>
              </a:ext>
            </a:extLst>
          </p:cNvPr>
          <p:cNvGraphicFramePr>
            <a:graphicFrameLocks noChangeAspect="1"/>
          </p:cNvGraphicFramePr>
          <p:nvPr>
            <p:custDataLst>
              <p:tags r:id="rId1"/>
            </p:custDataLst>
            <p:extLst>
              <p:ext uri="{D42A27DB-BD31-4B8C-83A1-F6EECF244321}">
                <p14:modId xmlns:p14="http://schemas.microsoft.com/office/powerpoint/2010/main" val="582665176"/>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AFF89A72-7873-AD1D-EB16-97579EF5AF46}"/>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44C5240C-2427-4CF0-CF52-1B45DC5D8304}"/>
              </a:ext>
            </a:extLst>
          </p:cNvPr>
          <p:cNvSpPr/>
          <p:nvPr/>
        </p:nvSpPr>
        <p:spPr>
          <a:xfrm>
            <a:off x="0" y="-1"/>
            <a:ext cx="13208000" cy="394635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 name="Straight Connector 1">
            <a:extLst>
              <a:ext uri="{FF2B5EF4-FFF2-40B4-BE49-F238E27FC236}">
                <a16:creationId xmlns:a16="http://schemas.microsoft.com/office/drawing/2014/main" id="{9AC3004A-DE78-47CD-15B3-977CBF85249B}"/>
              </a:ext>
            </a:extLst>
          </p:cNvPr>
          <p:cNvCxnSpPr/>
          <p:nvPr/>
        </p:nvCxnSpPr>
        <p:spPr>
          <a:xfrm>
            <a:off x="221673"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3D6778F8-12CF-71C2-D57E-1B0958EFC8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1803" y="9545176"/>
            <a:ext cx="1977681" cy="360824"/>
          </a:xfrm>
          <a:prstGeom prst="rect">
            <a:avLst/>
          </a:prstGeom>
        </p:spPr>
      </p:pic>
      <p:sp>
        <p:nvSpPr>
          <p:cNvPr id="5" name="Slide Number Placeholder 4">
            <a:extLst>
              <a:ext uri="{FF2B5EF4-FFF2-40B4-BE49-F238E27FC236}">
                <a16:creationId xmlns:a16="http://schemas.microsoft.com/office/drawing/2014/main" id="{3ABD9E19-6947-7725-EF15-9E7692E449BD}"/>
              </a:ext>
            </a:extLst>
          </p:cNvPr>
          <p:cNvSpPr>
            <a:spLocks noGrp="1"/>
          </p:cNvSpPr>
          <p:nvPr>
            <p:ph type="sldNum" sz="quarter" idx="12"/>
          </p:nvPr>
        </p:nvSpPr>
        <p:spPr>
          <a:xfrm>
            <a:off x="9947684" y="8971862"/>
            <a:ext cx="2971800" cy="527403"/>
          </a:xfrm>
        </p:spPr>
        <p:txBody>
          <a:bodyPr/>
          <a:lstStyle/>
          <a:p>
            <a:fld id="{E8094803-DB80-4B63-9F79-79209115D619}" type="slidenum">
              <a:rPr lang="en-IN" smtClean="0"/>
              <a:t>10</a:t>
            </a:fld>
            <a:endParaRPr lang="en-IN" dirty="0"/>
          </a:p>
        </p:txBody>
      </p:sp>
      <p:sp>
        <p:nvSpPr>
          <p:cNvPr id="6" name="TextBox 5">
            <a:extLst>
              <a:ext uri="{FF2B5EF4-FFF2-40B4-BE49-F238E27FC236}">
                <a16:creationId xmlns:a16="http://schemas.microsoft.com/office/drawing/2014/main" id="{442192AB-B2DC-07ED-355A-5B742A299221}"/>
              </a:ext>
            </a:extLst>
          </p:cNvPr>
          <p:cNvSpPr txBox="1"/>
          <p:nvPr/>
        </p:nvSpPr>
        <p:spPr>
          <a:xfrm>
            <a:off x="221673" y="705853"/>
            <a:ext cx="12288097" cy="7828297"/>
          </a:xfrm>
          <a:prstGeom prst="rect">
            <a:avLst/>
          </a:prstGeom>
          <a:noFill/>
        </p:spPr>
        <p:txBody>
          <a:bodyPr wrap="square" rtlCol="0">
            <a:spAutoFit/>
          </a:bodyPr>
          <a:lstStyle/>
          <a:p>
            <a:pPr>
              <a:lnSpc>
                <a:spcPct val="115000"/>
              </a:lnSpc>
              <a:spcBef>
                <a:spcPts val="2400"/>
              </a:spcBef>
              <a:buNone/>
            </a:pPr>
            <a:r>
              <a:rPr lang="en-US" sz="18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About Uniform Capital</a:t>
            </a:r>
            <a:endParaRPr lang="en-IN" sz="18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endParaRPr>
          </a:p>
          <a:p>
            <a:pPr>
              <a:lnSpc>
                <a:spcPct val="115000"/>
              </a:lnSpc>
              <a:spcAft>
                <a:spcPts val="1000"/>
              </a:spcAft>
              <a:buNone/>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At Uniform Capital, our purpose is to empower businesses by delivering robust financial insights and solutions. We are a specialized corporate finance firm that partners with startups, SMEs, and large enterprises to unlock growth and strategic value. Our expertise spans valuation, financial modelling, market research, fundraising, accounting outsourcing, transaction advisory, due diligence, and strategic consulting.</a:t>
            </a:r>
            <a:br>
              <a:rPr lang="en-US" sz="1800" dirty="0">
                <a:effectLst/>
                <a:latin typeface="Calibri" panose="020F0502020204030204" pitchFamily="34" charset="0"/>
                <a:ea typeface="MS Mincho" panose="02020609040205080304" pitchFamily="49" charset="-128"/>
                <a:cs typeface="Times New Roman" panose="02020603050405020304" pitchFamily="18" charset="0"/>
              </a:rPr>
            </a:br>
            <a:br>
              <a:rPr lang="en-US" sz="1800" dirty="0">
                <a:effectLst/>
                <a:latin typeface="Calibri" panose="020F0502020204030204" pitchFamily="34" charset="0"/>
                <a:ea typeface="MS Mincho" panose="02020609040205080304" pitchFamily="49" charset="-128"/>
                <a:cs typeface="Times New Roman" panose="02020603050405020304" pitchFamily="18" charset="0"/>
              </a:rPr>
            </a:br>
            <a:r>
              <a:rPr lang="en-US" sz="1800" dirty="0">
                <a:effectLst/>
                <a:latin typeface="Calibri" panose="020F0502020204030204" pitchFamily="34" charset="0"/>
                <a:ea typeface="MS Mincho" panose="02020609040205080304" pitchFamily="49" charset="-128"/>
                <a:cs typeface="Times New Roman" panose="02020603050405020304" pitchFamily="18" charset="0"/>
              </a:rPr>
              <a:t>We are committed to excellence, data-driven decision-making, and transparency. Discover more about what we do and how we can support your financial journey at www.uniformcapital.com.</a:t>
            </a:r>
            <a:br>
              <a:rPr lang="en-US" sz="1800" dirty="0">
                <a:effectLst/>
                <a:latin typeface="Calibri" panose="020F0502020204030204" pitchFamily="34" charset="0"/>
                <a:ea typeface="MS Mincho" panose="02020609040205080304" pitchFamily="49" charset="-128"/>
                <a:cs typeface="Times New Roman" panose="02020603050405020304" pitchFamily="18" charset="0"/>
              </a:rPr>
            </a:br>
            <a:br>
              <a:rPr lang="en-US" sz="1800" dirty="0">
                <a:effectLst/>
                <a:latin typeface="Calibri" panose="020F0502020204030204" pitchFamily="34" charset="0"/>
                <a:ea typeface="MS Mincho" panose="02020609040205080304" pitchFamily="49" charset="-128"/>
                <a:cs typeface="Times New Roman" panose="02020603050405020304" pitchFamily="18" charset="0"/>
              </a:rPr>
            </a:br>
            <a:r>
              <a:rPr lang="en-US" sz="1800" dirty="0">
                <a:effectLst/>
                <a:latin typeface="Calibri" panose="020F0502020204030204" pitchFamily="34" charset="0"/>
                <a:ea typeface="MS Mincho" panose="02020609040205080304" pitchFamily="49" charset="-128"/>
                <a:cs typeface="Times New Roman" panose="02020603050405020304" pitchFamily="18" charset="0"/>
              </a:rPr>
              <a:t>© 2025 Uniform Capital. All rights reserved.</a:t>
            </a:r>
            <a:endParaRPr lang="en-IN" sz="18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Bef>
                <a:spcPts val="1000"/>
              </a:spcBef>
              <a:buNone/>
            </a:pPr>
            <a:r>
              <a:rPr lang="en-US"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Prepared by</a:t>
            </a:r>
            <a:endParaRPr lang="en-IN"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endParaRPr>
          </a:p>
          <a:p>
            <a:pPr>
              <a:lnSpc>
                <a:spcPct val="115000"/>
              </a:lnSpc>
              <a:spcAft>
                <a:spcPts val="1000"/>
              </a:spcAft>
              <a:buNone/>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Akash Tiwari(Financial Analyst)</a:t>
            </a:r>
            <a:endParaRPr lang="en-IN" sz="18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uniformcapital.com</a:t>
            </a:r>
            <a:endParaRPr lang="en-IN" sz="18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Data Classification: Public</a:t>
            </a:r>
            <a:endParaRPr lang="en-IN" sz="18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This document is for informational purposes only and does not constitute professional advice. The content herein has been developed using publicly available and internal data sources considered reliable, but no warranty is given as to its accuracy or completeness. Readers are advised to consult financial professionals before making any decisions based on this material.</a:t>
            </a:r>
            <a:br>
              <a:rPr lang="en-US" sz="1800" dirty="0">
                <a:effectLst/>
                <a:latin typeface="Calibri" panose="020F0502020204030204" pitchFamily="34" charset="0"/>
                <a:ea typeface="MS Mincho" panose="02020609040205080304" pitchFamily="49" charset="-128"/>
                <a:cs typeface="Times New Roman" panose="02020603050405020304" pitchFamily="18" charset="0"/>
              </a:rPr>
            </a:br>
            <a:br>
              <a:rPr lang="en-US" sz="1800" dirty="0">
                <a:effectLst/>
                <a:latin typeface="Calibri" panose="020F0502020204030204" pitchFamily="34" charset="0"/>
                <a:ea typeface="MS Mincho" panose="02020609040205080304" pitchFamily="49" charset="-128"/>
                <a:cs typeface="Times New Roman" panose="02020603050405020304" pitchFamily="18" charset="0"/>
              </a:rPr>
            </a:br>
            <a:r>
              <a:rPr lang="en-US" sz="1800" dirty="0">
                <a:effectLst/>
                <a:latin typeface="Calibri" panose="020F0502020204030204" pitchFamily="34" charset="0"/>
                <a:ea typeface="MS Mincho" panose="02020609040205080304" pitchFamily="49" charset="-128"/>
                <a:cs typeface="Times New Roman" panose="02020603050405020304" pitchFamily="18" charset="0"/>
              </a:rPr>
              <a:t>Uniform Capital does not assume responsibility or liability for any decisions made based on the information contained herein.</a:t>
            </a:r>
            <a:br>
              <a:rPr lang="en-US" sz="1800" dirty="0">
                <a:effectLst/>
                <a:latin typeface="Calibri" panose="020F0502020204030204" pitchFamily="34" charset="0"/>
                <a:ea typeface="MS Mincho" panose="02020609040205080304" pitchFamily="49" charset="-128"/>
                <a:cs typeface="Times New Roman" panose="02020603050405020304" pitchFamily="18" charset="0"/>
              </a:rPr>
            </a:br>
            <a:br>
              <a:rPr lang="en-US" sz="1800" dirty="0">
                <a:effectLst/>
                <a:latin typeface="Calibri" panose="020F0502020204030204" pitchFamily="34" charset="0"/>
                <a:ea typeface="MS Mincho" panose="02020609040205080304" pitchFamily="49" charset="-128"/>
                <a:cs typeface="Times New Roman" panose="02020603050405020304" pitchFamily="18" charset="0"/>
              </a:rPr>
            </a:br>
            <a:r>
              <a:rPr lang="en-US" dirty="0"/>
              <a:t>May 2025 • UC-01</a:t>
            </a:r>
            <a:endParaRPr lang="en-IN"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IN" dirty="0"/>
          </a:p>
        </p:txBody>
      </p:sp>
      <p:sp>
        <p:nvSpPr>
          <p:cNvPr id="7" name="Footer Placeholder 22">
            <a:extLst>
              <a:ext uri="{FF2B5EF4-FFF2-40B4-BE49-F238E27FC236}">
                <a16:creationId xmlns:a16="http://schemas.microsoft.com/office/drawing/2014/main" id="{FBEC96BE-C39B-085B-9639-32C8B3CFBFA0}"/>
              </a:ext>
            </a:extLst>
          </p:cNvPr>
          <p:cNvSpPr>
            <a:spLocks noGrp="1"/>
          </p:cNvSpPr>
          <p:nvPr>
            <p:ph type="ftr" sz="quarter" idx="11"/>
          </p:nvPr>
        </p:nvSpPr>
        <p:spPr>
          <a:xfrm>
            <a:off x="4208955" y="9433158"/>
            <a:ext cx="4457700" cy="527403"/>
          </a:xfrm>
        </p:spPr>
        <p:txBody>
          <a:bodyPr/>
          <a:lstStyle/>
          <a:p>
            <a:r>
              <a:rPr lang="en-IN" dirty="0"/>
              <a:t>Gaming Industry</a:t>
            </a:r>
          </a:p>
        </p:txBody>
      </p:sp>
    </p:spTree>
    <p:extLst>
      <p:ext uri="{BB962C8B-B14F-4D97-AF65-F5344CB8AC3E}">
        <p14:creationId xmlns:p14="http://schemas.microsoft.com/office/powerpoint/2010/main" val="1895082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0D36C-B6AE-E145-338D-A4448DC4FF9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7A614EC-66A3-8F81-2728-E0C600B0A8B3}"/>
              </a:ext>
            </a:extLst>
          </p:cNvPr>
          <p:cNvGraphicFramePr>
            <a:graphicFrameLocks noChangeAspect="1"/>
          </p:cNvGraphicFramePr>
          <p:nvPr>
            <p:custDataLst>
              <p:tags r:id="rId1"/>
            </p:custDataLst>
            <p:extLst>
              <p:ext uri="{D42A27DB-BD31-4B8C-83A1-F6EECF244321}">
                <p14:modId xmlns:p14="http://schemas.microsoft.com/office/powerpoint/2010/main" val="2145029459"/>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think-cell data - do not delete" hidden="1">
                        <a:extLst>
                          <a:ext uri="{FF2B5EF4-FFF2-40B4-BE49-F238E27FC236}">
                            <a16:creationId xmlns:a16="http://schemas.microsoft.com/office/drawing/2014/main" id="{DA4188BB-C68B-6EA5-A324-535F96E05AB3}"/>
                          </a:ext>
                        </a:extLst>
                      </p:cNvPr>
                      <p:cNvPicPr/>
                      <p:nvPr/>
                    </p:nvPicPr>
                    <p:blipFill>
                      <a:blip r:embed="rId5"/>
                      <a:stretch>
                        <a:fillRect/>
                      </a:stretch>
                    </p:blipFill>
                    <p:spPr>
                      <a:xfrm>
                        <a:off x="3176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F7730923-E0CD-9A6E-5686-E15E3222BA14}"/>
              </a:ext>
            </a:extLst>
          </p:cNvPr>
          <p:cNvSpPr/>
          <p:nvPr/>
        </p:nvSpPr>
        <p:spPr>
          <a:xfrm>
            <a:off x="99351" y="461753"/>
            <a:ext cx="6338454" cy="870032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Folded Corner 8">
            <a:extLst>
              <a:ext uri="{FF2B5EF4-FFF2-40B4-BE49-F238E27FC236}">
                <a16:creationId xmlns:a16="http://schemas.microsoft.com/office/drawing/2014/main" id="{43E9D7DA-DD16-7213-47B3-B08034ECE890}"/>
              </a:ext>
            </a:extLst>
          </p:cNvPr>
          <p:cNvSpPr/>
          <p:nvPr/>
        </p:nvSpPr>
        <p:spPr>
          <a:xfrm>
            <a:off x="6595038" y="1046663"/>
            <a:ext cx="6315484" cy="6816988"/>
          </a:xfrm>
          <a:prstGeom prst="foldedCorner">
            <a:avLst>
              <a:gd name="adj" fmla="val 20640"/>
            </a:avLst>
          </a:prstGeom>
          <a:solidFill>
            <a:schemeClr val="accent1">
              <a:lumMod val="20000"/>
              <a:lumOff val="8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6C47EB2C-D312-84B8-C6AE-39A3723FADAD}"/>
              </a:ext>
            </a:extLst>
          </p:cNvPr>
          <p:cNvSpPr txBox="1"/>
          <p:nvPr/>
        </p:nvSpPr>
        <p:spPr>
          <a:xfrm>
            <a:off x="150060" y="1187966"/>
            <a:ext cx="6382327" cy="2554545"/>
          </a:xfrm>
          <a:prstGeom prst="rect">
            <a:avLst/>
          </a:prstGeom>
          <a:noFill/>
        </p:spPr>
        <p:txBody>
          <a:bodyPr wrap="square" rtlCol="0">
            <a:spAutoFit/>
          </a:bodyPr>
          <a:lstStyle/>
          <a:p>
            <a:r>
              <a:rPr lang="en-US" sz="1600" dirty="0"/>
              <a:t>Online gaming involves playing video games over the internet using high-speed connections and compatible devices. It began evolving in the late 1960s with the Magnavox Odyssey and introduced multiplayer gaming in the 1970s.</a:t>
            </a:r>
          </a:p>
          <a:p>
            <a:r>
              <a:rPr lang="en-US" sz="1600" dirty="0"/>
              <a:t> The 1990s saw a major shift with the rise of the internet and LANs, leading to iconic games like Doom and Quake, and internet-ready consoles like the Sega Dreamcast. In the 2000s, games like RuneScape and World of Warcraft connected millions of players. Today, smartphones and virtual reality continue to reshape the industry, driven by the growing demand for interactive, connected experiences.</a:t>
            </a:r>
            <a:endParaRPr lang="en-IN" sz="1600" dirty="0"/>
          </a:p>
        </p:txBody>
      </p:sp>
      <p:sp>
        <p:nvSpPr>
          <p:cNvPr id="3" name="Rectangle 2">
            <a:extLst>
              <a:ext uri="{FF2B5EF4-FFF2-40B4-BE49-F238E27FC236}">
                <a16:creationId xmlns:a16="http://schemas.microsoft.com/office/drawing/2014/main" id="{E904474F-CAD1-C64E-7600-6FD4FB61541B}"/>
              </a:ext>
            </a:extLst>
          </p:cNvPr>
          <p:cNvSpPr/>
          <p:nvPr/>
        </p:nvSpPr>
        <p:spPr>
          <a:xfrm>
            <a:off x="427667" y="533780"/>
            <a:ext cx="5681822" cy="5454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bg1"/>
                </a:solidFill>
              </a:rPr>
              <a:t>History of online gaming</a:t>
            </a:r>
          </a:p>
        </p:txBody>
      </p:sp>
      <p:sp>
        <p:nvSpPr>
          <p:cNvPr id="7" name="TextBox 6">
            <a:extLst>
              <a:ext uri="{FF2B5EF4-FFF2-40B4-BE49-F238E27FC236}">
                <a16:creationId xmlns:a16="http://schemas.microsoft.com/office/drawing/2014/main" id="{5876E0C0-3EB1-2746-26EB-6E31AABC21F6}"/>
              </a:ext>
            </a:extLst>
          </p:cNvPr>
          <p:cNvSpPr txBox="1"/>
          <p:nvPr/>
        </p:nvSpPr>
        <p:spPr>
          <a:xfrm>
            <a:off x="6626970" y="444584"/>
            <a:ext cx="6315484" cy="6963445"/>
          </a:xfrm>
          <a:prstGeom prst="rect">
            <a:avLst/>
          </a:prstGeom>
          <a:solidFill>
            <a:schemeClr val="accent1">
              <a:lumMod val="20000"/>
              <a:lumOff val="80000"/>
            </a:schemeClr>
          </a:solidFill>
        </p:spPr>
        <p:txBody>
          <a:bodyPr wrap="square" rtlCol="0">
            <a:spAutoFit/>
          </a:bodyPr>
          <a:lstStyle/>
          <a:p>
            <a:pPr algn="l" rtl="0">
              <a:buNone/>
            </a:pPr>
            <a:r>
              <a:rPr lang="en-US" sz="2000" b="1" i="0" dirty="0">
                <a:solidFill>
                  <a:srgbClr val="222222"/>
                </a:solidFill>
                <a:effectLst/>
                <a:latin typeface="Inter"/>
              </a:rPr>
              <a:t>Key Drivers of the Online Gaming Market in India</a:t>
            </a:r>
          </a:p>
          <a:p>
            <a:pPr algn="l" rtl="0">
              <a:buNone/>
            </a:pPr>
            <a:endParaRPr lang="en-US" sz="2000" b="1" i="0" dirty="0">
              <a:solidFill>
                <a:srgbClr val="222222"/>
              </a:solidFill>
              <a:effectLst/>
              <a:latin typeface="Inter"/>
            </a:endParaRPr>
          </a:p>
          <a:p>
            <a:pPr marL="285750" indent="-285750">
              <a:buFont typeface="Wingdings" panose="05000000000000000000" pitchFamily="2" charset="2"/>
              <a:buChar char="§"/>
            </a:pPr>
            <a:r>
              <a:rPr lang="en-US" sz="1400" b="1" i="0" dirty="0">
                <a:solidFill>
                  <a:srgbClr val="222222"/>
                </a:solidFill>
                <a:effectLst/>
                <a:latin typeface="Inter"/>
              </a:rPr>
              <a:t> </a:t>
            </a:r>
            <a:r>
              <a:rPr lang="en-US" b="1" dirty="0"/>
              <a:t>Widespread Smartphone and Internet Access</a:t>
            </a:r>
            <a:endParaRPr lang="en-US" dirty="0"/>
          </a:p>
          <a:p>
            <a:pPr marL="742950" lvl="1" indent="-285750">
              <a:buFont typeface="Wingdings" panose="05000000000000000000" pitchFamily="2" charset="2"/>
              <a:buChar char="Ø"/>
            </a:pPr>
            <a:r>
              <a:rPr lang="en-US" dirty="0"/>
              <a:t>Over 500 million smartphone users by 2024.</a:t>
            </a:r>
          </a:p>
          <a:p>
            <a:pPr marL="742950" lvl="1" indent="-285750">
              <a:buFont typeface="Wingdings" panose="05000000000000000000" pitchFamily="2" charset="2"/>
              <a:buChar char="Ø"/>
            </a:pPr>
            <a:r>
              <a:rPr lang="en-US" dirty="0"/>
              <a:t>Affordable 4G and emerging 5G enable smooth, low-latency gameplay.</a:t>
            </a:r>
          </a:p>
          <a:p>
            <a:pPr marL="285750" indent="-285750">
              <a:buFont typeface="Wingdings" panose="05000000000000000000" pitchFamily="2" charset="2"/>
              <a:buChar char="§"/>
            </a:pPr>
            <a:r>
              <a:rPr lang="en-US" b="1" dirty="0"/>
              <a:t>Youth-Centric Digital Engagement</a:t>
            </a:r>
            <a:endParaRPr lang="en-US" dirty="0"/>
          </a:p>
          <a:p>
            <a:pPr marL="742950" lvl="1" indent="-285750">
              <a:buFont typeface="Wingdings" panose="05000000000000000000" pitchFamily="2" charset="2"/>
              <a:buChar char="Ø"/>
            </a:pPr>
            <a:r>
              <a:rPr lang="en-US" dirty="0"/>
              <a:t>Median age of 28 fuels demand for digital entertainment.</a:t>
            </a:r>
          </a:p>
          <a:p>
            <a:pPr marL="742950" lvl="1" indent="-285750">
              <a:buFont typeface="Wingdings" panose="05000000000000000000" pitchFamily="2" charset="2"/>
              <a:buChar char="Ø"/>
            </a:pPr>
            <a:r>
              <a:rPr lang="en-US" dirty="0"/>
              <a:t>Social media integration promotes gaming communities and engagement.</a:t>
            </a:r>
          </a:p>
          <a:p>
            <a:pPr marL="285750" indent="-285750">
              <a:buFont typeface="Wingdings" panose="05000000000000000000" pitchFamily="2" charset="2"/>
              <a:buChar char="§"/>
            </a:pPr>
            <a:r>
              <a:rPr lang="en-US" b="1" dirty="0"/>
              <a:t>Growth of Digital Payments</a:t>
            </a:r>
            <a:endParaRPr lang="en-US" dirty="0"/>
          </a:p>
          <a:p>
            <a:pPr marL="742950" lvl="1" indent="-285750">
              <a:buFont typeface="Wingdings" panose="05000000000000000000" pitchFamily="2" charset="2"/>
              <a:buChar char="Ø"/>
            </a:pPr>
            <a:r>
              <a:rPr lang="en-US" dirty="0"/>
              <a:t>UPI and other platforms simplify in-game purchases and subscriptions.</a:t>
            </a:r>
          </a:p>
          <a:p>
            <a:pPr marL="742950" lvl="1" indent="-285750">
              <a:buFont typeface="Wingdings" panose="05000000000000000000" pitchFamily="2" charset="2"/>
              <a:buChar char="Ø"/>
            </a:pPr>
            <a:r>
              <a:rPr lang="en-US" dirty="0"/>
              <a:t>Monetization through microtransactions becomes seamless.</a:t>
            </a:r>
          </a:p>
          <a:p>
            <a:pPr marL="285750" indent="-285750">
              <a:buFont typeface="Wingdings" panose="05000000000000000000" pitchFamily="2" charset="2"/>
              <a:buChar char="§"/>
            </a:pPr>
            <a:r>
              <a:rPr lang="en-US" b="1" dirty="0"/>
              <a:t>Evolving Cultural Perception of Gaming</a:t>
            </a:r>
            <a:endParaRPr lang="en-US" dirty="0"/>
          </a:p>
          <a:p>
            <a:pPr marL="742950" lvl="1" indent="-285750">
              <a:buFont typeface="Wingdings" panose="05000000000000000000" pitchFamily="2" charset="2"/>
              <a:buChar char="Ø"/>
            </a:pPr>
            <a:r>
              <a:rPr lang="en-US" dirty="0"/>
              <a:t>Gaming seen as a social and mainstream activity.</a:t>
            </a:r>
          </a:p>
          <a:p>
            <a:pPr marL="742950" lvl="1" indent="-285750">
              <a:buFont typeface="Wingdings" panose="05000000000000000000" pitchFamily="2" charset="2"/>
              <a:buChar char="Ø"/>
            </a:pPr>
            <a:r>
              <a:rPr lang="en-US" dirty="0"/>
              <a:t>Popularity of gaming influencers boosts cultural acceptance.</a:t>
            </a:r>
          </a:p>
          <a:p>
            <a:pPr marL="285750" indent="-285750">
              <a:buFont typeface="Wingdings" panose="05000000000000000000" pitchFamily="2" charset="2"/>
              <a:buChar char="§"/>
            </a:pPr>
            <a:r>
              <a:rPr lang="en-US" b="1" dirty="0"/>
              <a:t>Localized Game Content</a:t>
            </a:r>
            <a:endParaRPr lang="en-US" dirty="0"/>
          </a:p>
          <a:p>
            <a:pPr marL="742950" lvl="1" indent="-285750">
              <a:buFont typeface="Wingdings" panose="05000000000000000000" pitchFamily="2" charset="2"/>
              <a:buChar char="Ø"/>
            </a:pPr>
            <a:r>
              <a:rPr lang="en-US" dirty="0"/>
              <a:t>Indian developers create culturally resonant games (e.g., Teen Patti, Rummy).</a:t>
            </a:r>
          </a:p>
          <a:p>
            <a:pPr marL="742950" lvl="1" indent="-285750">
              <a:buFont typeface="Wingdings" panose="05000000000000000000" pitchFamily="2" charset="2"/>
              <a:buChar char="Ø"/>
            </a:pPr>
            <a:r>
              <a:rPr lang="en-US" dirty="0"/>
              <a:t>Demand for familiar themes drives domestic game innovation.</a:t>
            </a:r>
          </a:p>
          <a:p>
            <a:endParaRPr lang="en-IN" sz="1050" dirty="0"/>
          </a:p>
        </p:txBody>
      </p:sp>
      <p:cxnSp>
        <p:nvCxnSpPr>
          <p:cNvPr id="18" name="Straight Connector 17">
            <a:extLst>
              <a:ext uri="{FF2B5EF4-FFF2-40B4-BE49-F238E27FC236}">
                <a16:creationId xmlns:a16="http://schemas.microsoft.com/office/drawing/2014/main" id="{2F2BD92D-FB61-5FDB-2562-9254EB695928}"/>
              </a:ext>
            </a:extLst>
          </p:cNvPr>
          <p:cNvCxnSpPr/>
          <p:nvPr/>
        </p:nvCxnSpPr>
        <p:spPr>
          <a:xfrm>
            <a:off x="221673"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20" name="Picture 19">
            <a:extLst>
              <a:ext uri="{FF2B5EF4-FFF2-40B4-BE49-F238E27FC236}">
                <a16:creationId xmlns:a16="http://schemas.microsoft.com/office/drawing/2014/main" id="{A609954D-D007-F9A6-9DED-5228F03BB1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1803" y="9545176"/>
            <a:ext cx="1977681" cy="360824"/>
          </a:xfrm>
          <a:prstGeom prst="rect">
            <a:avLst/>
          </a:prstGeom>
        </p:spPr>
      </p:pic>
      <p:pic>
        <p:nvPicPr>
          <p:cNvPr id="1026" name="Picture 2" descr="The History Of Gaming: An Evolving Community | TechCrunch">
            <a:extLst>
              <a:ext uri="{FF2B5EF4-FFF2-40B4-BE49-F238E27FC236}">
                <a16:creationId xmlns:a16="http://schemas.microsoft.com/office/drawing/2014/main" id="{75FF4FE0-82FF-FE9F-5D16-A6FB197B2A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435" y="3904244"/>
            <a:ext cx="5678054" cy="5133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Slide Number Placeholder 21">
            <a:extLst>
              <a:ext uri="{FF2B5EF4-FFF2-40B4-BE49-F238E27FC236}">
                <a16:creationId xmlns:a16="http://schemas.microsoft.com/office/drawing/2014/main" id="{984AB76B-A6F1-1B71-F693-82C2FD354829}"/>
              </a:ext>
            </a:extLst>
          </p:cNvPr>
          <p:cNvSpPr>
            <a:spLocks noGrp="1"/>
          </p:cNvSpPr>
          <p:nvPr>
            <p:ph type="sldNum" sz="quarter" idx="12"/>
          </p:nvPr>
        </p:nvSpPr>
        <p:spPr>
          <a:xfrm>
            <a:off x="9947684" y="9043643"/>
            <a:ext cx="2971800" cy="527403"/>
          </a:xfrm>
        </p:spPr>
        <p:txBody>
          <a:bodyPr/>
          <a:lstStyle/>
          <a:p>
            <a:fld id="{E8094803-DB80-4B63-9F79-79209115D619}" type="slidenum">
              <a:rPr lang="en-IN" smtClean="0"/>
              <a:t>2</a:t>
            </a:fld>
            <a:endParaRPr lang="en-IN" dirty="0"/>
          </a:p>
        </p:txBody>
      </p:sp>
      <p:sp>
        <p:nvSpPr>
          <p:cNvPr id="23" name="Footer Placeholder 22">
            <a:extLst>
              <a:ext uri="{FF2B5EF4-FFF2-40B4-BE49-F238E27FC236}">
                <a16:creationId xmlns:a16="http://schemas.microsoft.com/office/drawing/2014/main" id="{B0244080-8848-7661-A161-C0171EFA1145}"/>
              </a:ext>
            </a:extLst>
          </p:cNvPr>
          <p:cNvSpPr>
            <a:spLocks noGrp="1"/>
          </p:cNvSpPr>
          <p:nvPr>
            <p:ph type="ftr" sz="quarter" idx="11"/>
          </p:nvPr>
        </p:nvSpPr>
        <p:spPr>
          <a:xfrm>
            <a:off x="4208955" y="9433158"/>
            <a:ext cx="4457700" cy="527403"/>
          </a:xfrm>
        </p:spPr>
        <p:txBody>
          <a:bodyPr/>
          <a:lstStyle/>
          <a:p>
            <a:r>
              <a:rPr lang="en-IN" dirty="0"/>
              <a:t>Gaming Industry</a:t>
            </a:r>
          </a:p>
        </p:txBody>
      </p:sp>
    </p:spTree>
    <p:extLst>
      <p:ext uri="{BB962C8B-B14F-4D97-AF65-F5344CB8AC3E}">
        <p14:creationId xmlns:p14="http://schemas.microsoft.com/office/powerpoint/2010/main" val="227326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D5DDB-2488-B11E-355A-76F162B6F12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CA401C2-1CBC-C2BC-7728-96BD3BA1DE86}"/>
              </a:ext>
            </a:extLst>
          </p:cNvPr>
          <p:cNvGraphicFramePr>
            <a:graphicFrameLocks noChangeAspect="1"/>
          </p:cNvGraphicFramePr>
          <p:nvPr>
            <p:custDataLst>
              <p:tags r:id="rId1"/>
            </p:custDataLst>
            <p:extLst>
              <p:ext uri="{D42A27DB-BD31-4B8C-83A1-F6EECF244321}">
                <p14:modId xmlns:p14="http://schemas.microsoft.com/office/powerpoint/2010/main" val="1157493157"/>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DA4188BB-C68B-6EA5-A324-535F96E05AB3}"/>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sp>
        <p:nvSpPr>
          <p:cNvPr id="6" name="Arrow: Pentagon 5">
            <a:extLst>
              <a:ext uri="{FF2B5EF4-FFF2-40B4-BE49-F238E27FC236}">
                <a16:creationId xmlns:a16="http://schemas.microsoft.com/office/drawing/2014/main" id="{CC486F48-9F8D-4649-162D-9D4EC04705D2}"/>
              </a:ext>
            </a:extLst>
          </p:cNvPr>
          <p:cNvSpPr/>
          <p:nvPr/>
        </p:nvSpPr>
        <p:spPr>
          <a:xfrm>
            <a:off x="0" y="0"/>
            <a:ext cx="12336379" cy="944463"/>
          </a:xfrm>
          <a:prstGeom prst="homePlat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i="0" dirty="0">
                <a:solidFill>
                  <a:schemeClr val="bg1"/>
                </a:solidFill>
                <a:effectLst/>
                <a:latin typeface="Poppins" panose="020B0502040204020203" pitchFamily="2" charset="0"/>
              </a:rPr>
              <a:t>Regulation of Online Gaming in India</a:t>
            </a:r>
            <a:endParaRPr lang="en-IN" sz="4400" dirty="0">
              <a:solidFill>
                <a:schemeClr val="bg1"/>
              </a:solidFill>
            </a:endParaRPr>
          </a:p>
        </p:txBody>
      </p:sp>
      <p:cxnSp>
        <p:nvCxnSpPr>
          <p:cNvPr id="2" name="Straight Connector 1">
            <a:extLst>
              <a:ext uri="{FF2B5EF4-FFF2-40B4-BE49-F238E27FC236}">
                <a16:creationId xmlns:a16="http://schemas.microsoft.com/office/drawing/2014/main" id="{15276FFD-A214-516F-8E11-2BFB7937AD41}"/>
              </a:ext>
            </a:extLst>
          </p:cNvPr>
          <p:cNvCxnSpPr/>
          <p:nvPr/>
        </p:nvCxnSpPr>
        <p:spPr>
          <a:xfrm>
            <a:off x="221673"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AE129C64-F050-5801-60BF-4C4AEBBFA1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1803" y="9545176"/>
            <a:ext cx="1977681" cy="360824"/>
          </a:xfrm>
          <a:prstGeom prst="rect">
            <a:avLst/>
          </a:prstGeom>
        </p:spPr>
      </p:pic>
      <p:sp>
        <p:nvSpPr>
          <p:cNvPr id="5" name="Slide Number Placeholder 4">
            <a:extLst>
              <a:ext uri="{FF2B5EF4-FFF2-40B4-BE49-F238E27FC236}">
                <a16:creationId xmlns:a16="http://schemas.microsoft.com/office/drawing/2014/main" id="{E0F3D1E6-8E53-7F2B-7C89-836A6A12DA11}"/>
              </a:ext>
            </a:extLst>
          </p:cNvPr>
          <p:cNvSpPr>
            <a:spLocks noGrp="1"/>
          </p:cNvSpPr>
          <p:nvPr>
            <p:ph type="sldNum" sz="quarter" idx="12"/>
          </p:nvPr>
        </p:nvSpPr>
        <p:spPr>
          <a:xfrm>
            <a:off x="9947684" y="9017773"/>
            <a:ext cx="2971800" cy="527403"/>
          </a:xfrm>
        </p:spPr>
        <p:txBody>
          <a:bodyPr/>
          <a:lstStyle/>
          <a:p>
            <a:fld id="{E8094803-DB80-4B63-9F79-79209115D619}" type="slidenum">
              <a:rPr lang="en-IN" smtClean="0"/>
              <a:t>3</a:t>
            </a:fld>
            <a:endParaRPr lang="en-IN" dirty="0"/>
          </a:p>
        </p:txBody>
      </p:sp>
      <p:sp>
        <p:nvSpPr>
          <p:cNvPr id="10" name="TextBox 9">
            <a:extLst>
              <a:ext uri="{FF2B5EF4-FFF2-40B4-BE49-F238E27FC236}">
                <a16:creationId xmlns:a16="http://schemas.microsoft.com/office/drawing/2014/main" id="{7B945705-70FB-8199-F308-13DB44888828}"/>
              </a:ext>
            </a:extLst>
          </p:cNvPr>
          <p:cNvSpPr txBox="1"/>
          <p:nvPr/>
        </p:nvSpPr>
        <p:spPr>
          <a:xfrm>
            <a:off x="221673" y="1326995"/>
            <a:ext cx="6145673" cy="7663636"/>
          </a:xfrm>
          <a:prstGeom prst="rect">
            <a:avLst/>
          </a:prstGeom>
          <a:noFill/>
        </p:spPr>
        <p:txBody>
          <a:bodyPr wrap="square" rtlCol="0">
            <a:spAutoFit/>
          </a:bodyPr>
          <a:lstStyle/>
          <a:p>
            <a:pPr marL="285750" indent="-285750" algn="just">
              <a:spcAft>
                <a:spcPts val="750"/>
              </a:spcAft>
              <a:buFont typeface="Wingdings" panose="05000000000000000000" pitchFamily="2" charset="2"/>
              <a:buChar char="q"/>
            </a:pPr>
            <a:r>
              <a:rPr lang="en-US" sz="1600" b="1" i="0" dirty="0">
                <a:solidFill>
                  <a:srgbClr val="000000"/>
                </a:solidFill>
                <a:effectLst/>
                <a:latin typeface="Poppins" panose="00000500000000000000" pitchFamily="2" charset="0"/>
              </a:rPr>
              <a:t>Central law-</a:t>
            </a:r>
            <a:r>
              <a:rPr lang="en-US" sz="1600" b="0" i="0" dirty="0">
                <a:solidFill>
                  <a:srgbClr val="000000"/>
                </a:solidFill>
                <a:effectLst/>
                <a:latin typeface="Poppins" panose="00000500000000000000" pitchFamily="2" charset="0"/>
              </a:rPr>
              <a:t> Government should enact a separate law to regulate online gaming in the country.</a:t>
            </a:r>
          </a:p>
          <a:p>
            <a:pPr marL="285750" indent="-285750" algn="just">
              <a:spcAft>
                <a:spcPts val="750"/>
              </a:spcAft>
              <a:buFont typeface="Wingdings" panose="05000000000000000000" pitchFamily="2" charset="2"/>
              <a:buChar char="q"/>
            </a:pPr>
            <a:r>
              <a:rPr lang="en-US" sz="1600" b="1" i="0" dirty="0">
                <a:solidFill>
                  <a:srgbClr val="000000"/>
                </a:solidFill>
                <a:effectLst/>
                <a:latin typeface="Poppins" panose="00000500000000000000" pitchFamily="2" charset="0"/>
              </a:rPr>
              <a:t>Regulation</a:t>
            </a:r>
            <a:r>
              <a:rPr lang="en-US" sz="1600" b="0" i="0" dirty="0">
                <a:solidFill>
                  <a:srgbClr val="000000"/>
                </a:solidFill>
                <a:effectLst/>
                <a:latin typeface="Poppins" panose="00000500000000000000" pitchFamily="2" charset="0"/>
              </a:rPr>
              <a:t>- It has recommended creating a regulatory body for the online gaming industry.</a:t>
            </a:r>
          </a:p>
          <a:p>
            <a:pPr marL="342900" indent="-342900" algn="just">
              <a:spcAft>
                <a:spcPts val="750"/>
              </a:spcAft>
              <a:buFont typeface="Wingdings" panose="05000000000000000000" pitchFamily="2" charset="2"/>
              <a:buChar char="v"/>
            </a:pPr>
            <a:r>
              <a:rPr lang="en-US" sz="1600" b="0" i="0" dirty="0">
                <a:solidFill>
                  <a:srgbClr val="000000"/>
                </a:solidFill>
                <a:effectLst/>
                <a:latin typeface="Poppins" panose="00000500000000000000" pitchFamily="2" charset="0"/>
              </a:rPr>
              <a:t>It will determine what qualifies as a game of skill or chance, and accordingly certify different gaming formats, seek compliance and enforcement.</a:t>
            </a:r>
          </a:p>
          <a:p>
            <a:pPr marL="342900" indent="-342900" algn="just">
              <a:spcAft>
                <a:spcPts val="750"/>
              </a:spcAft>
              <a:buFont typeface="Wingdings" panose="05000000000000000000" pitchFamily="2" charset="2"/>
              <a:buChar char="v"/>
            </a:pPr>
            <a:r>
              <a:rPr lang="en-US" sz="1600" b="0" i="0" dirty="0">
                <a:solidFill>
                  <a:srgbClr val="000000"/>
                </a:solidFill>
                <a:effectLst/>
                <a:latin typeface="Poppins" panose="00000500000000000000" pitchFamily="2" charset="0"/>
              </a:rPr>
              <a:t>India's IT ministry would act as the central ministry for online gaming but they will be not monitoring esports (electronic sports) and games of chance.</a:t>
            </a:r>
          </a:p>
          <a:p>
            <a:pPr marL="285750" indent="-285750" algn="just">
              <a:spcAft>
                <a:spcPts val="750"/>
              </a:spcAft>
              <a:buFont typeface="Wingdings" panose="05000000000000000000" pitchFamily="2" charset="2"/>
              <a:buChar char="q"/>
            </a:pPr>
            <a:r>
              <a:rPr lang="en-US" sz="1600" b="1" i="0" dirty="0" err="1">
                <a:solidFill>
                  <a:srgbClr val="000000"/>
                </a:solidFill>
                <a:effectLst/>
                <a:latin typeface="Poppins" panose="00000500000000000000" pitchFamily="2" charset="0"/>
              </a:rPr>
              <a:t>Legalisation</a:t>
            </a:r>
            <a:r>
              <a:rPr lang="en-US" sz="1600" b="0" i="0" dirty="0">
                <a:solidFill>
                  <a:srgbClr val="000000"/>
                </a:solidFill>
                <a:effectLst/>
                <a:latin typeface="Poppins" panose="00000500000000000000" pitchFamily="2" charset="0"/>
              </a:rPr>
              <a:t>- Any online gaming platform (domestic or foreign) offering real money online games to Indian users will need to be a legal entity incorporated under Indian law.</a:t>
            </a:r>
          </a:p>
          <a:p>
            <a:pPr marL="285750" indent="-285750" algn="just">
              <a:spcAft>
                <a:spcPts val="750"/>
              </a:spcAft>
              <a:buFont typeface="Wingdings" panose="05000000000000000000" pitchFamily="2" charset="2"/>
              <a:buChar char="v"/>
            </a:pPr>
            <a:r>
              <a:rPr lang="en-US" sz="1600" b="0" i="0" dirty="0">
                <a:solidFill>
                  <a:srgbClr val="000000"/>
                </a:solidFill>
                <a:effectLst/>
                <a:latin typeface="Poppins" panose="00000500000000000000" pitchFamily="2" charset="0"/>
              </a:rPr>
              <a:t>These platforms will be treated as ‘reporting entities’ under the Prevention of Money Laundering Act, 2002, and will be required to report suspicious transactions to the Financial Intelligence Unit-India.</a:t>
            </a:r>
          </a:p>
          <a:p>
            <a:pPr marL="285750" indent="-285750" algn="just">
              <a:spcAft>
                <a:spcPts val="750"/>
              </a:spcAft>
              <a:buFont typeface="Wingdings" panose="05000000000000000000" pitchFamily="2" charset="2"/>
              <a:buChar char="q"/>
            </a:pPr>
            <a:r>
              <a:rPr lang="en-US" sz="1600" b="1" i="0" dirty="0">
                <a:solidFill>
                  <a:srgbClr val="000000"/>
                </a:solidFill>
                <a:effectLst/>
                <a:latin typeface="Poppins" panose="00000500000000000000" pitchFamily="2" charset="0"/>
              </a:rPr>
              <a:t>Applicability-</a:t>
            </a:r>
            <a:r>
              <a:rPr lang="en-US" sz="1600" b="0" i="0" dirty="0">
                <a:solidFill>
                  <a:srgbClr val="000000"/>
                </a:solidFill>
                <a:effectLst/>
                <a:latin typeface="Poppins" panose="00000500000000000000" pitchFamily="2" charset="0"/>
              </a:rPr>
              <a:t> The legal framework should apply to both real money and free games of skill including online fantasy sports, casual games and card games that may impose significant impact.</a:t>
            </a:r>
          </a:p>
          <a:p>
            <a:pPr marL="285750" indent="-285750" algn="just">
              <a:spcAft>
                <a:spcPts val="750"/>
              </a:spcAft>
              <a:buFont typeface="Wingdings" panose="05000000000000000000" pitchFamily="2" charset="2"/>
              <a:buChar char="v"/>
            </a:pPr>
            <a:r>
              <a:rPr lang="en-US" sz="1600" b="0" i="0" dirty="0">
                <a:solidFill>
                  <a:srgbClr val="000000"/>
                </a:solidFill>
                <a:effectLst/>
                <a:latin typeface="Poppins" panose="00000500000000000000" pitchFamily="2" charset="0"/>
              </a:rPr>
              <a:t>The rules would also be applicable to gaming companies operating outside India but do target users in India.</a:t>
            </a:r>
          </a:p>
          <a:p>
            <a:pPr algn="just">
              <a:spcAft>
                <a:spcPts val="750"/>
              </a:spcAft>
            </a:pPr>
            <a:endParaRPr lang="en-US" sz="1600" b="0" i="0" dirty="0">
              <a:solidFill>
                <a:srgbClr val="000000"/>
              </a:solidFill>
              <a:effectLst/>
              <a:latin typeface="Poppins" panose="00000500000000000000" pitchFamily="2" charset="0"/>
            </a:endParaRPr>
          </a:p>
          <a:p>
            <a:pPr algn="just"/>
            <a:endParaRPr lang="en-IN" sz="1600" dirty="0"/>
          </a:p>
        </p:txBody>
      </p:sp>
      <p:sp>
        <p:nvSpPr>
          <p:cNvPr id="11" name="TextBox 10">
            <a:extLst>
              <a:ext uri="{FF2B5EF4-FFF2-40B4-BE49-F238E27FC236}">
                <a16:creationId xmlns:a16="http://schemas.microsoft.com/office/drawing/2014/main" id="{2309C88D-D1C7-E27C-124B-FBFCBF3FC2BA}"/>
              </a:ext>
            </a:extLst>
          </p:cNvPr>
          <p:cNvSpPr txBox="1"/>
          <p:nvPr/>
        </p:nvSpPr>
        <p:spPr>
          <a:xfrm>
            <a:off x="6991815" y="1505415"/>
            <a:ext cx="5927669" cy="2759730"/>
          </a:xfrm>
          <a:prstGeom prst="rect">
            <a:avLst/>
          </a:prstGeom>
          <a:noFill/>
        </p:spPr>
        <p:txBody>
          <a:bodyPr wrap="square" rtlCol="0">
            <a:spAutoFit/>
          </a:bodyPr>
          <a:lstStyle/>
          <a:p>
            <a:pPr marL="285750" indent="-285750" algn="just">
              <a:spcAft>
                <a:spcPts val="750"/>
              </a:spcAft>
              <a:buFont typeface="Wingdings" panose="05000000000000000000" pitchFamily="2" charset="2"/>
              <a:buChar char="q"/>
            </a:pPr>
            <a:r>
              <a:rPr lang="en-US" sz="1600" b="1" i="0" dirty="0">
                <a:solidFill>
                  <a:srgbClr val="000000"/>
                </a:solidFill>
                <a:effectLst/>
                <a:latin typeface="Poppins" panose="00000500000000000000" pitchFamily="2" charset="0"/>
              </a:rPr>
              <a:t> Dispute resolution</a:t>
            </a:r>
            <a:r>
              <a:rPr lang="en-US" sz="1600" b="0" i="0" dirty="0">
                <a:solidFill>
                  <a:srgbClr val="000000"/>
                </a:solidFill>
                <a:effectLst/>
                <a:latin typeface="Poppins" panose="00000500000000000000" pitchFamily="2" charset="0"/>
              </a:rPr>
              <a:t>- A three-tier dispute re solution mechanism, similar to that prescribed under the Information Technology Rules, 2021 for online streaming services, should be put in place for online gaming.</a:t>
            </a:r>
          </a:p>
          <a:p>
            <a:pPr marL="285750" indent="-285750" algn="just">
              <a:spcAft>
                <a:spcPts val="750"/>
              </a:spcAft>
              <a:buFont typeface="Wingdings" panose="05000000000000000000" pitchFamily="2" charset="2"/>
              <a:buChar char="v"/>
            </a:pPr>
            <a:r>
              <a:rPr lang="en-US" sz="1600" b="0" i="0" dirty="0">
                <a:solidFill>
                  <a:srgbClr val="000000"/>
                </a:solidFill>
                <a:effectLst/>
                <a:latin typeface="Poppins" panose="00000500000000000000" pitchFamily="2" charset="0"/>
              </a:rPr>
              <a:t> It must consist of a grievance redressal system at the gaming platform level, self regulatory body of the industry, and an oversight committee led by the government.</a:t>
            </a:r>
          </a:p>
          <a:p>
            <a:pPr algn="just"/>
            <a:endParaRPr lang="en-IN" sz="1600" dirty="0"/>
          </a:p>
        </p:txBody>
      </p:sp>
      <p:graphicFrame>
        <p:nvGraphicFramePr>
          <p:cNvPr id="14" name="Table 13">
            <a:extLst>
              <a:ext uri="{FF2B5EF4-FFF2-40B4-BE49-F238E27FC236}">
                <a16:creationId xmlns:a16="http://schemas.microsoft.com/office/drawing/2014/main" id="{025D08C3-726A-7DE3-FDB8-30B5E401D017}"/>
              </a:ext>
            </a:extLst>
          </p:cNvPr>
          <p:cNvGraphicFramePr>
            <a:graphicFrameLocks noGrp="1"/>
          </p:cNvGraphicFramePr>
          <p:nvPr>
            <p:extLst>
              <p:ext uri="{D42A27DB-BD31-4B8C-83A1-F6EECF244321}">
                <p14:modId xmlns:p14="http://schemas.microsoft.com/office/powerpoint/2010/main" val="3966768880"/>
              </p:ext>
            </p:extLst>
          </p:nvPr>
        </p:nvGraphicFramePr>
        <p:xfrm>
          <a:off x="6773810" y="4064834"/>
          <a:ext cx="6145674" cy="3745315"/>
        </p:xfrm>
        <a:graphic>
          <a:graphicData uri="http://schemas.openxmlformats.org/drawingml/2006/table">
            <a:tbl>
              <a:tblPr>
                <a:tableStyleId>{D113A9D2-9D6B-4929-AA2D-F23B5EE8CBE7}</a:tableStyleId>
              </a:tblPr>
              <a:tblGrid>
                <a:gridCol w="3072837">
                  <a:extLst>
                    <a:ext uri="{9D8B030D-6E8A-4147-A177-3AD203B41FA5}">
                      <a16:colId xmlns:a16="http://schemas.microsoft.com/office/drawing/2014/main" val="1326243162"/>
                    </a:ext>
                  </a:extLst>
                </a:gridCol>
                <a:gridCol w="3072837">
                  <a:extLst>
                    <a:ext uri="{9D8B030D-6E8A-4147-A177-3AD203B41FA5}">
                      <a16:colId xmlns:a16="http://schemas.microsoft.com/office/drawing/2014/main" val="175746513"/>
                    </a:ext>
                  </a:extLst>
                </a:gridCol>
              </a:tblGrid>
              <a:tr h="500966">
                <a:tc>
                  <a:txBody>
                    <a:bodyPr/>
                    <a:lstStyle/>
                    <a:p>
                      <a:pPr marL="0" marR="0" algn="ctr">
                        <a:spcAft>
                          <a:spcPts val="750"/>
                        </a:spcAft>
                        <a:buNone/>
                      </a:pPr>
                      <a:r>
                        <a:rPr lang="en-IN" sz="1700" b="1" dirty="0">
                          <a:effectLst/>
                        </a:rPr>
                        <a:t>Sector</a:t>
                      </a:r>
                      <a:endParaRPr lang="en-IN" sz="1700" dirty="0">
                        <a:effectLst/>
                      </a:endParaRPr>
                    </a:p>
                  </a:txBody>
                  <a:tcPr marL="60047" marR="60047" marT="30023" marB="30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Aft>
                          <a:spcPts val="750"/>
                        </a:spcAft>
                        <a:buNone/>
                      </a:pPr>
                      <a:r>
                        <a:rPr lang="en-IN" sz="1700" b="1" dirty="0">
                          <a:effectLst/>
                        </a:rPr>
                        <a:t>Nodal agency for regulation</a:t>
                      </a:r>
                      <a:endParaRPr lang="en-IN" sz="1700" dirty="0">
                        <a:effectLst/>
                      </a:endParaRPr>
                    </a:p>
                  </a:txBody>
                  <a:tcPr marL="60047" marR="60047" marT="30023" marB="30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6561997"/>
                  </a:ext>
                </a:extLst>
              </a:tr>
              <a:tr h="1121209">
                <a:tc>
                  <a:txBody>
                    <a:bodyPr/>
                    <a:lstStyle/>
                    <a:p>
                      <a:pPr marL="0" marR="0" algn="just">
                        <a:spcAft>
                          <a:spcPts val="750"/>
                        </a:spcAft>
                        <a:buNone/>
                      </a:pPr>
                      <a:r>
                        <a:rPr lang="en-US" sz="1700" dirty="0">
                          <a:effectLst/>
                        </a:rPr>
                        <a:t>Online gaming (games of skill) except e-sports category</a:t>
                      </a:r>
                    </a:p>
                  </a:txBody>
                  <a:tcPr marL="60047" marR="60047" marT="30023" marB="30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Aft>
                          <a:spcPts val="750"/>
                        </a:spcAft>
                        <a:buNone/>
                      </a:pPr>
                      <a:r>
                        <a:rPr lang="en-US" sz="1700" dirty="0">
                          <a:effectLst/>
                        </a:rPr>
                        <a:t>Ministry of Electronics and Information Technology</a:t>
                      </a:r>
                    </a:p>
                  </a:txBody>
                  <a:tcPr marL="60047" marR="60047" marT="30023" marB="30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9382962"/>
                  </a:ext>
                </a:extLst>
              </a:tr>
              <a:tr h="345905">
                <a:tc>
                  <a:txBody>
                    <a:bodyPr/>
                    <a:lstStyle/>
                    <a:p>
                      <a:pPr marL="0" marR="0" algn="just">
                        <a:spcAft>
                          <a:spcPts val="750"/>
                        </a:spcAft>
                        <a:buNone/>
                      </a:pPr>
                      <a:r>
                        <a:rPr lang="en-IN" sz="1700" dirty="0">
                          <a:effectLst/>
                        </a:rPr>
                        <a:t>e-sports category</a:t>
                      </a:r>
                    </a:p>
                  </a:txBody>
                  <a:tcPr marL="60047" marR="60047" marT="30023" marB="30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Aft>
                          <a:spcPts val="750"/>
                        </a:spcAft>
                        <a:buNone/>
                      </a:pPr>
                      <a:r>
                        <a:rPr lang="en-IN" sz="1700">
                          <a:effectLst/>
                        </a:rPr>
                        <a:t>Department of Sports</a:t>
                      </a:r>
                    </a:p>
                  </a:txBody>
                  <a:tcPr marL="60047" marR="60047" marT="30023" marB="30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3773533"/>
                  </a:ext>
                </a:extLst>
              </a:tr>
              <a:tr h="1121209">
                <a:tc>
                  <a:txBody>
                    <a:bodyPr/>
                    <a:lstStyle/>
                    <a:p>
                      <a:pPr marL="0" marR="0" algn="just">
                        <a:spcAft>
                          <a:spcPts val="750"/>
                        </a:spcAft>
                        <a:buNone/>
                      </a:pPr>
                      <a:r>
                        <a:rPr lang="en-US" sz="1700" dirty="0">
                          <a:effectLst/>
                        </a:rPr>
                        <a:t>Advertisements, code of ethics relating to content classification</a:t>
                      </a:r>
                    </a:p>
                  </a:txBody>
                  <a:tcPr marL="60047" marR="60047" marT="30023" marB="30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Aft>
                          <a:spcPts val="750"/>
                        </a:spcAft>
                        <a:buNone/>
                      </a:pPr>
                      <a:r>
                        <a:rPr lang="en-US" sz="1700" dirty="0">
                          <a:effectLst/>
                        </a:rPr>
                        <a:t>Ministry of Information and Broadcasting</a:t>
                      </a:r>
                    </a:p>
                  </a:txBody>
                  <a:tcPr marL="60047" marR="60047" marT="30023" marB="30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0205275"/>
                  </a:ext>
                </a:extLst>
              </a:tr>
              <a:tr h="656026">
                <a:tc>
                  <a:txBody>
                    <a:bodyPr/>
                    <a:lstStyle/>
                    <a:p>
                      <a:pPr marL="0" marR="0" algn="just">
                        <a:spcAft>
                          <a:spcPts val="750"/>
                        </a:spcAft>
                        <a:buNone/>
                      </a:pPr>
                      <a:r>
                        <a:rPr lang="en-US" sz="1700">
                          <a:effectLst/>
                        </a:rPr>
                        <a:t>Sector for unfair trade practices</a:t>
                      </a:r>
                    </a:p>
                  </a:txBody>
                  <a:tcPr marL="60047" marR="60047" marT="30023" marB="30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Aft>
                          <a:spcPts val="750"/>
                        </a:spcAft>
                        <a:buNone/>
                      </a:pPr>
                      <a:r>
                        <a:rPr lang="en-IN" sz="1700" dirty="0">
                          <a:effectLst/>
                        </a:rPr>
                        <a:t>Ministry of Consumer Affairs</a:t>
                      </a:r>
                    </a:p>
                  </a:txBody>
                  <a:tcPr marL="60047" marR="60047" marT="30023" marB="30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4449973"/>
                  </a:ext>
                </a:extLst>
              </a:tr>
            </a:tbl>
          </a:graphicData>
        </a:graphic>
      </p:graphicFrame>
      <p:sp>
        <p:nvSpPr>
          <p:cNvPr id="9" name="Footer Placeholder 22">
            <a:extLst>
              <a:ext uri="{FF2B5EF4-FFF2-40B4-BE49-F238E27FC236}">
                <a16:creationId xmlns:a16="http://schemas.microsoft.com/office/drawing/2014/main" id="{6332F97D-F11B-9DEA-BBA0-26044EE9EF7F}"/>
              </a:ext>
            </a:extLst>
          </p:cNvPr>
          <p:cNvSpPr>
            <a:spLocks noGrp="1"/>
          </p:cNvSpPr>
          <p:nvPr>
            <p:ph type="ftr" sz="quarter" idx="11"/>
          </p:nvPr>
        </p:nvSpPr>
        <p:spPr>
          <a:xfrm>
            <a:off x="4208955" y="9433158"/>
            <a:ext cx="4457700" cy="527403"/>
          </a:xfrm>
        </p:spPr>
        <p:txBody>
          <a:bodyPr/>
          <a:lstStyle/>
          <a:p>
            <a:r>
              <a:rPr lang="en-IN" dirty="0"/>
              <a:t>Gaming Industry</a:t>
            </a:r>
          </a:p>
        </p:txBody>
      </p:sp>
    </p:spTree>
    <p:extLst>
      <p:ext uri="{BB962C8B-B14F-4D97-AF65-F5344CB8AC3E}">
        <p14:creationId xmlns:p14="http://schemas.microsoft.com/office/powerpoint/2010/main" val="241201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51463-1E4F-DC1C-A420-68845AEC1AEF}"/>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C2A537E-FD55-53FF-DD64-5E6F9844B561}"/>
              </a:ext>
            </a:extLst>
          </p:cNvPr>
          <p:cNvGraphicFramePr>
            <a:graphicFrameLocks noChangeAspect="1"/>
          </p:cNvGraphicFramePr>
          <p:nvPr>
            <p:custDataLst>
              <p:tags r:id="rId1"/>
            </p:custDataLst>
            <p:extLst>
              <p:ext uri="{D42A27DB-BD31-4B8C-83A1-F6EECF244321}">
                <p14:modId xmlns:p14="http://schemas.microsoft.com/office/powerpoint/2010/main" val="2672754433"/>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DA4188BB-C68B-6EA5-A324-535F96E05AB3}"/>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sp>
        <p:nvSpPr>
          <p:cNvPr id="11" name="Rectangle: Rounded Corners 10">
            <a:extLst>
              <a:ext uri="{FF2B5EF4-FFF2-40B4-BE49-F238E27FC236}">
                <a16:creationId xmlns:a16="http://schemas.microsoft.com/office/drawing/2014/main" id="{4A021CE2-7CE8-4958-E133-088DEB010753}"/>
              </a:ext>
            </a:extLst>
          </p:cNvPr>
          <p:cNvSpPr/>
          <p:nvPr/>
        </p:nvSpPr>
        <p:spPr>
          <a:xfrm>
            <a:off x="221673" y="6754935"/>
            <a:ext cx="12347452" cy="2603079"/>
          </a:xfrm>
          <a:prstGeom prst="roundRect">
            <a:avLst/>
          </a:prstGeom>
          <a:solidFill>
            <a:schemeClr val="bg1"/>
          </a:solidFill>
          <a:ln w="5715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466BE30D-527C-DB16-E88E-0C3DE3AA9BC8}"/>
              </a:ext>
            </a:extLst>
          </p:cNvPr>
          <p:cNvSpPr/>
          <p:nvPr/>
        </p:nvSpPr>
        <p:spPr>
          <a:xfrm>
            <a:off x="617219" y="7143369"/>
            <a:ext cx="4219558" cy="570793"/>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 name="Straight Connector 1">
            <a:extLst>
              <a:ext uri="{FF2B5EF4-FFF2-40B4-BE49-F238E27FC236}">
                <a16:creationId xmlns:a16="http://schemas.microsoft.com/office/drawing/2014/main" id="{DE9D1D3D-10ED-E52E-C309-B212FB8680AE}"/>
              </a:ext>
            </a:extLst>
          </p:cNvPr>
          <p:cNvCxnSpPr/>
          <p:nvPr/>
        </p:nvCxnSpPr>
        <p:spPr>
          <a:xfrm>
            <a:off x="221673"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E11DB0EB-4DCA-4A89-7793-A0701789A8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1803" y="9545176"/>
            <a:ext cx="1977681" cy="360824"/>
          </a:xfrm>
          <a:prstGeom prst="rect">
            <a:avLst/>
          </a:prstGeom>
        </p:spPr>
      </p:pic>
      <p:sp>
        <p:nvSpPr>
          <p:cNvPr id="5" name="Slide Number Placeholder 4">
            <a:extLst>
              <a:ext uri="{FF2B5EF4-FFF2-40B4-BE49-F238E27FC236}">
                <a16:creationId xmlns:a16="http://schemas.microsoft.com/office/drawing/2014/main" id="{C8328C1E-62E8-FC07-1A71-1CC739FAA37D}"/>
              </a:ext>
            </a:extLst>
          </p:cNvPr>
          <p:cNvSpPr>
            <a:spLocks noGrp="1"/>
          </p:cNvSpPr>
          <p:nvPr>
            <p:ph type="sldNum" sz="quarter" idx="12"/>
          </p:nvPr>
        </p:nvSpPr>
        <p:spPr>
          <a:xfrm>
            <a:off x="9947684" y="9017773"/>
            <a:ext cx="2971800" cy="527403"/>
          </a:xfrm>
        </p:spPr>
        <p:txBody>
          <a:bodyPr/>
          <a:lstStyle/>
          <a:p>
            <a:fld id="{E8094803-DB80-4B63-9F79-79209115D619}" type="slidenum">
              <a:rPr lang="en-IN" smtClean="0"/>
              <a:t>4</a:t>
            </a:fld>
            <a:endParaRPr lang="en-IN" dirty="0"/>
          </a:p>
        </p:txBody>
      </p:sp>
      <p:sp>
        <p:nvSpPr>
          <p:cNvPr id="7" name="Rectangle: Rounded Corners 6">
            <a:extLst>
              <a:ext uri="{FF2B5EF4-FFF2-40B4-BE49-F238E27FC236}">
                <a16:creationId xmlns:a16="http://schemas.microsoft.com/office/drawing/2014/main" id="{99B58E6F-10DC-7A08-186F-6BF538B19BEE}"/>
              </a:ext>
            </a:extLst>
          </p:cNvPr>
          <p:cNvSpPr/>
          <p:nvPr/>
        </p:nvSpPr>
        <p:spPr>
          <a:xfrm>
            <a:off x="371958" y="144314"/>
            <a:ext cx="6198619" cy="608091"/>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B1867A5C-82C4-BAC5-033A-61DBC7F3D60A}"/>
              </a:ext>
            </a:extLst>
          </p:cNvPr>
          <p:cNvSpPr txBox="1"/>
          <p:nvPr/>
        </p:nvSpPr>
        <p:spPr>
          <a:xfrm>
            <a:off x="338537" y="285565"/>
            <a:ext cx="6232041" cy="3508653"/>
          </a:xfrm>
          <a:prstGeom prst="rect">
            <a:avLst/>
          </a:prstGeom>
          <a:noFill/>
        </p:spPr>
        <p:txBody>
          <a:bodyPr wrap="square" rtlCol="0">
            <a:spAutoFit/>
          </a:bodyPr>
          <a:lstStyle/>
          <a:p>
            <a:pPr>
              <a:buNone/>
            </a:pPr>
            <a:r>
              <a:rPr lang="en-IN" sz="2400" b="1" dirty="0">
                <a:solidFill>
                  <a:schemeClr val="bg1"/>
                </a:solidFill>
              </a:rPr>
              <a:t>Global Leaders (Game Developers &amp; Publishers)</a:t>
            </a:r>
          </a:p>
          <a:p>
            <a:pPr>
              <a:buNone/>
            </a:pPr>
            <a:endParaRPr lang="en-IN" b="1" dirty="0">
              <a:solidFill>
                <a:schemeClr val="bg1"/>
              </a:solidFill>
            </a:endParaRPr>
          </a:p>
          <a:p>
            <a:pPr marL="285750" indent="-285750">
              <a:buFont typeface="Wingdings" panose="05000000000000000000" pitchFamily="2" charset="2"/>
              <a:buChar char="Ø"/>
            </a:pPr>
            <a:r>
              <a:rPr lang="en-IN" b="1" dirty="0"/>
              <a:t>Tencent (China)</a:t>
            </a:r>
            <a:r>
              <a:rPr lang="en-IN" dirty="0"/>
              <a:t> – World's largest gaming firm; owns Riot, Supercell, stakes in Epic.</a:t>
            </a:r>
          </a:p>
          <a:p>
            <a:pPr marL="285750" indent="-285750">
              <a:buFont typeface="Wingdings" panose="05000000000000000000" pitchFamily="2" charset="2"/>
              <a:buChar char="Ø"/>
            </a:pPr>
            <a:r>
              <a:rPr lang="en-IN" b="1" dirty="0"/>
              <a:t>Sony Interactive Entertainment (Japan)</a:t>
            </a:r>
            <a:r>
              <a:rPr lang="en-IN" dirty="0"/>
              <a:t> – PlayStation Network and online exclusives.</a:t>
            </a:r>
          </a:p>
          <a:p>
            <a:pPr marL="285750" indent="-285750">
              <a:buFont typeface="Wingdings" panose="05000000000000000000" pitchFamily="2" charset="2"/>
              <a:buChar char="Ø"/>
            </a:pPr>
            <a:r>
              <a:rPr lang="en-IN" b="1" dirty="0"/>
              <a:t>Microsoft (USA)</a:t>
            </a:r>
            <a:r>
              <a:rPr lang="en-IN" dirty="0"/>
              <a:t> – Owns Xbox Live, Game Pass, and Activision Blizzard.</a:t>
            </a:r>
          </a:p>
          <a:p>
            <a:pPr marL="285750" indent="-285750">
              <a:buFont typeface="Wingdings" panose="05000000000000000000" pitchFamily="2" charset="2"/>
              <a:buChar char="Ø"/>
            </a:pPr>
            <a:r>
              <a:rPr lang="en-IN" b="1" dirty="0"/>
              <a:t>Activision Blizzard (USA)</a:t>
            </a:r>
            <a:r>
              <a:rPr lang="en-IN" dirty="0"/>
              <a:t> – Creator of Call of Duty, Overwatch, World of Warcraft.</a:t>
            </a:r>
          </a:p>
          <a:p>
            <a:pPr marL="285750" indent="-285750">
              <a:buFont typeface="Wingdings" panose="05000000000000000000" pitchFamily="2" charset="2"/>
              <a:buChar char="Ø"/>
            </a:pPr>
            <a:r>
              <a:rPr lang="en-IN" b="1" dirty="0"/>
              <a:t>Epic Games (USA)</a:t>
            </a:r>
            <a:r>
              <a:rPr lang="en-IN" dirty="0"/>
              <a:t> – Developer of Fortnite and Unreal Engine.</a:t>
            </a:r>
          </a:p>
          <a:p>
            <a:endParaRPr lang="en-IN" dirty="0"/>
          </a:p>
        </p:txBody>
      </p:sp>
      <p:pic>
        <p:nvPicPr>
          <p:cNvPr id="1028" name="Picture 4" descr="Games On Social Media – Which Publisher Is Most Engaging? UPDATED">
            <a:extLst>
              <a:ext uri="{FF2B5EF4-FFF2-40B4-BE49-F238E27FC236}">
                <a16:creationId xmlns:a16="http://schemas.microsoft.com/office/drawing/2014/main" id="{DC1FE5AB-7280-F510-15A1-C80F8D6B7B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959" y="3651096"/>
            <a:ext cx="6004378" cy="27854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9C81DE9-55A9-7592-1D9E-1FFFC072F0BC}"/>
              </a:ext>
            </a:extLst>
          </p:cNvPr>
          <p:cNvSpPr txBox="1"/>
          <p:nvPr/>
        </p:nvSpPr>
        <p:spPr>
          <a:xfrm>
            <a:off x="617219" y="7242217"/>
            <a:ext cx="7005234" cy="1846659"/>
          </a:xfrm>
          <a:prstGeom prst="rect">
            <a:avLst/>
          </a:prstGeom>
          <a:noFill/>
        </p:spPr>
        <p:txBody>
          <a:bodyPr wrap="square" rtlCol="0">
            <a:spAutoFit/>
          </a:bodyPr>
          <a:lstStyle/>
          <a:p>
            <a:pPr>
              <a:buNone/>
            </a:pPr>
            <a:r>
              <a:rPr lang="en-US" sz="2400" b="1" dirty="0">
                <a:solidFill>
                  <a:schemeClr val="bg1"/>
                </a:solidFill>
              </a:rPr>
              <a:t>Mobile Gaming Giants</a:t>
            </a:r>
          </a:p>
          <a:p>
            <a:pPr>
              <a:buNone/>
            </a:pPr>
            <a:endParaRPr lang="en-US" b="1" dirty="0"/>
          </a:p>
          <a:p>
            <a:pPr marL="285750" indent="-285750">
              <a:buFont typeface="Wingdings" panose="05000000000000000000" pitchFamily="2" charset="2"/>
              <a:buChar char="Ø"/>
            </a:pPr>
            <a:r>
              <a:rPr lang="en-US" b="1" dirty="0"/>
              <a:t>Garena (Singapore)</a:t>
            </a:r>
            <a:r>
              <a:rPr lang="en-US" dirty="0"/>
              <a:t> – Publisher of Free Fire, strong in emerging markets.</a:t>
            </a:r>
          </a:p>
          <a:p>
            <a:pPr marL="285750" indent="-285750">
              <a:buFont typeface="Wingdings" panose="05000000000000000000" pitchFamily="2" charset="2"/>
              <a:buChar char="Ø"/>
            </a:pPr>
            <a:r>
              <a:rPr lang="en-US" b="1" dirty="0"/>
              <a:t>NetEase (China)</a:t>
            </a:r>
            <a:r>
              <a:rPr lang="en-US" dirty="0"/>
              <a:t> – Major mobile/PC publisher expanding globally.</a:t>
            </a:r>
          </a:p>
          <a:p>
            <a:endParaRPr lang="en-IN" dirty="0"/>
          </a:p>
        </p:txBody>
      </p:sp>
      <p:pic>
        <p:nvPicPr>
          <p:cNvPr id="1030" name="Picture 6" descr="GARENA FREE FIRE">
            <a:extLst>
              <a:ext uri="{FF2B5EF4-FFF2-40B4-BE49-F238E27FC236}">
                <a16:creationId xmlns:a16="http://schemas.microsoft.com/office/drawing/2014/main" id="{30FF4B6B-510E-93E2-417D-8F72A17234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576" y="7093804"/>
            <a:ext cx="4219558" cy="19950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utput image">
            <a:extLst>
              <a:ext uri="{FF2B5EF4-FFF2-40B4-BE49-F238E27FC236}">
                <a16:creationId xmlns:a16="http://schemas.microsoft.com/office/drawing/2014/main" id="{0B5ECBE8-C5EF-601D-E0BD-9743841867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1664" y="303323"/>
            <a:ext cx="6156000" cy="615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Footer Placeholder 22">
            <a:extLst>
              <a:ext uri="{FF2B5EF4-FFF2-40B4-BE49-F238E27FC236}">
                <a16:creationId xmlns:a16="http://schemas.microsoft.com/office/drawing/2014/main" id="{5B0C510E-05BC-5F3A-27B2-7FE64E29ED09}"/>
              </a:ext>
            </a:extLst>
          </p:cNvPr>
          <p:cNvSpPr>
            <a:spLocks noGrp="1"/>
          </p:cNvSpPr>
          <p:nvPr>
            <p:ph type="ftr" sz="quarter" idx="11"/>
          </p:nvPr>
        </p:nvSpPr>
        <p:spPr>
          <a:xfrm>
            <a:off x="4208955" y="9433158"/>
            <a:ext cx="4457700" cy="527403"/>
          </a:xfrm>
        </p:spPr>
        <p:txBody>
          <a:bodyPr/>
          <a:lstStyle/>
          <a:p>
            <a:r>
              <a:rPr lang="en-IN" dirty="0"/>
              <a:t>Gaming Industry</a:t>
            </a:r>
          </a:p>
        </p:txBody>
      </p:sp>
    </p:spTree>
    <p:extLst>
      <p:ext uri="{BB962C8B-B14F-4D97-AF65-F5344CB8AC3E}">
        <p14:creationId xmlns:p14="http://schemas.microsoft.com/office/powerpoint/2010/main" val="370671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F5A5F-D49B-E9BB-4E68-96DA11E68F31}"/>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FF89A72-7873-AD1D-EB16-97579EF5AF46}"/>
              </a:ext>
            </a:extLst>
          </p:cNvPr>
          <p:cNvGraphicFramePr>
            <a:graphicFrameLocks noChangeAspect="1"/>
          </p:cNvGraphicFramePr>
          <p:nvPr>
            <p:custDataLst>
              <p:tags r:id="rId1"/>
            </p:custDataLst>
            <p:extLst>
              <p:ext uri="{D42A27DB-BD31-4B8C-83A1-F6EECF244321}">
                <p14:modId xmlns:p14="http://schemas.microsoft.com/office/powerpoint/2010/main" val="3541092943"/>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think-cell data - do not delete" hidden="1">
                        <a:extLst>
                          <a:ext uri="{FF2B5EF4-FFF2-40B4-BE49-F238E27FC236}">
                            <a16:creationId xmlns:a16="http://schemas.microsoft.com/office/drawing/2014/main" id="{DA4188BB-C68B-6EA5-A324-535F96E05AB3}"/>
                          </a:ext>
                        </a:extLst>
                      </p:cNvPr>
                      <p:cNvPicPr/>
                      <p:nvPr/>
                    </p:nvPicPr>
                    <p:blipFill>
                      <a:blip r:embed="rId5"/>
                      <a:stretch>
                        <a:fillRect/>
                      </a:stretch>
                    </p:blipFill>
                    <p:spPr>
                      <a:xfrm>
                        <a:off x="3176588" y="1588"/>
                        <a:ext cx="1588" cy="1588"/>
                      </a:xfrm>
                      <a:prstGeom prst="rect">
                        <a:avLst/>
                      </a:prstGeom>
                    </p:spPr>
                  </p:pic>
                </p:oleObj>
              </mc:Fallback>
            </mc:AlternateContent>
          </a:graphicData>
        </a:graphic>
      </p:graphicFrame>
      <p:sp>
        <p:nvSpPr>
          <p:cNvPr id="11" name="Rectangle: Rounded Corners 10">
            <a:extLst>
              <a:ext uri="{FF2B5EF4-FFF2-40B4-BE49-F238E27FC236}">
                <a16:creationId xmlns:a16="http://schemas.microsoft.com/office/drawing/2014/main" id="{CE8FDDE0-D2DB-0A44-3A33-8E62571B52F3}"/>
              </a:ext>
            </a:extLst>
          </p:cNvPr>
          <p:cNvSpPr/>
          <p:nvPr/>
        </p:nvSpPr>
        <p:spPr>
          <a:xfrm>
            <a:off x="495242" y="4806295"/>
            <a:ext cx="4963214" cy="570376"/>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A917B324-1A85-8C85-2BF0-F3EBC43A7648}"/>
              </a:ext>
            </a:extLst>
          </p:cNvPr>
          <p:cNvSpPr/>
          <p:nvPr/>
        </p:nvSpPr>
        <p:spPr>
          <a:xfrm>
            <a:off x="346898" y="181236"/>
            <a:ext cx="6323309" cy="61615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 name="Straight Connector 1">
            <a:extLst>
              <a:ext uri="{FF2B5EF4-FFF2-40B4-BE49-F238E27FC236}">
                <a16:creationId xmlns:a16="http://schemas.microsoft.com/office/drawing/2014/main" id="{21929326-4121-C385-5660-8C28097A0651}"/>
              </a:ext>
            </a:extLst>
          </p:cNvPr>
          <p:cNvCxnSpPr/>
          <p:nvPr/>
        </p:nvCxnSpPr>
        <p:spPr>
          <a:xfrm>
            <a:off x="221673"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52D43EDB-AE36-FA84-81FF-7ECB434D4E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1803" y="9545176"/>
            <a:ext cx="1977681" cy="360824"/>
          </a:xfrm>
          <a:prstGeom prst="rect">
            <a:avLst/>
          </a:prstGeom>
        </p:spPr>
      </p:pic>
      <p:sp>
        <p:nvSpPr>
          <p:cNvPr id="5" name="Slide Number Placeholder 4">
            <a:extLst>
              <a:ext uri="{FF2B5EF4-FFF2-40B4-BE49-F238E27FC236}">
                <a16:creationId xmlns:a16="http://schemas.microsoft.com/office/drawing/2014/main" id="{6599D466-BBC7-F0C7-FF31-D452AB35ED21}"/>
              </a:ext>
            </a:extLst>
          </p:cNvPr>
          <p:cNvSpPr>
            <a:spLocks noGrp="1"/>
          </p:cNvSpPr>
          <p:nvPr>
            <p:ph type="sldNum" sz="quarter" idx="12"/>
          </p:nvPr>
        </p:nvSpPr>
        <p:spPr>
          <a:xfrm>
            <a:off x="9947684" y="8971862"/>
            <a:ext cx="2971800" cy="527403"/>
          </a:xfrm>
        </p:spPr>
        <p:txBody>
          <a:bodyPr/>
          <a:lstStyle/>
          <a:p>
            <a:fld id="{E8094803-DB80-4B63-9F79-79209115D619}" type="slidenum">
              <a:rPr lang="en-IN" smtClean="0"/>
              <a:t>5</a:t>
            </a:fld>
            <a:endParaRPr lang="en-IN" dirty="0"/>
          </a:p>
        </p:txBody>
      </p:sp>
      <p:sp>
        <p:nvSpPr>
          <p:cNvPr id="6" name="TextBox 5">
            <a:extLst>
              <a:ext uri="{FF2B5EF4-FFF2-40B4-BE49-F238E27FC236}">
                <a16:creationId xmlns:a16="http://schemas.microsoft.com/office/drawing/2014/main" id="{1EB8FA5D-38BC-2684-AD43-C4D1085B3988}"/>
              </a:ext>
            </a:extLst>
          </p:cNvPr>
          <p:cNvSpPr txBox="1"/>
          <p:nvPr/>
        </p:nvSpPr>
        <p:spPr>
          <a:xfrm>
            <a:off x="400372" y="181236"/>
            <a:ext cx="6323308" cy="4555093"/>
          </a:xfrm>
          <a:prstGeom prst="rect">
            <a:avLst/>
          </a:prstGeom>
          <a:noFill/>
        </p:spPr>
        <p:txBody>
          <a:bodyPr wrap="square" rtlCol="0">
            <a:spAutoFit/>
          </a:bodyPr>
          <a:lstStyle/>
          <a:p>
            <a:pPr>
              <a:buNone/>
            </a:pPr>
            <a:r>
              <a:rPr lang="en-US" sz="2800" b="1" dirty="0">
                <a:solidFill>
                  <a:schemeClr val="bg1"/>
                </a:solidFill>
              </a:rPr>
              <a:t>Growth of India’s Online Gaming Industry</a:t>
            </a:r>
          </a:p>
          <a:p>
            <a:pPr>
              <a:buNone/>
            </a:pPr>
            <a:endParaRPr lang="en-US" sz="2800" b="1" dirty="0">
              <a:solidFill>
                <a:schemeClr val="bg1"/>
              </a:solidFill>
            </a:endParaRPr>
          </a:p>
          <a:p>
            <a:pPr marL="285750" indent="-285750">
              <a:buFont typeface="Wingdings" panose="05000000000000000000" pitchFamily="2" charset="2"/>
              <a:buChar char="v"/>
            </a:pPr>
            <a:r>
              <a:rPr lang="en-US" b="1" dirty="0"/>
              <a:t>Rapid Expansion</a:t>
            </a:r>
            <a:r>
              <a:rPr lang="en-US" dirty="0"/>
              <a:t>: The online gaming sector in India is growing rapidly and emerging as a key contributor to economic development.</a:t>
            </a:r>
          </a:p>
          <a:p>
            <a:pPr marL="285750" indent="-285750">
              <a:buFont typeface="Wingdings" panose="05000000000000000000" pitchFamily="2" charset="2"/>
              <a:buChar char="v"/>
            </a:pPr>
            <a:r>
              <a:rPr lang="en-US" b="1" dirty="0"/>
              <a:t>Sectoral Integration</a:t>
            </a:r>
            <a:r>
              <a:rPr lang="en-US" dirty="0"/>
              <a:t>: It intersects with two major creative industries:</a:t>
            </a:r>
          </a:p>
          <a:p>
            <a:pPr marL="742950" lvl="1" indent="-285750">
              <a:buFont typeface="Wingdings" panose="05000000000000000000" pitchFamily="2" charset="2"/>
              <a:buChar char="Ø"/>
            </a:pPr>
            <a:r>
              <a:rPr lang="en-US" b="1" dirty="0"/>
              <a:t>Media &amp; Entertainment (M&amp;E)</a:t>
            </a:r>
            <a:endParaRPr lang="en-US" dirty="0"/>
          </a:p>
          <a:p>
            <a:pPr marL="742950" lvl="1" indent="-285750">
              <a:buFont typeface="Wingdings" panose="05000000000000000000" pitchFamily="2" charset="2"/>
              <a:buChar char="Ø"/>
            </a:pPr>
            <a:r>
              <a:rPr lang="en-US" b="1" dirty="0"/>
              <a:t>Animation, Visual Effects, Gaming, and Comics (AVGC)</a:t>
            </a:r>
            <a:endParaRPr lang="en-US" dirty="0"/>
          </a:p>
          <a:p>
            <a:pPr marL="285750" indent="-285750">
              <a:buFont typeface="Wingdings" panose="05000000000000000000" pitchFamily="2" charset="2"/>
              <a:buChar char="v"/>
            </a:pPr>
            <a:r>
              <a:rPr lang="en-US" b="1" dirty="0"/>
              <a:t>GDP Contribution</a:t>
            </a:r>
            <a:r>
              <a:rPr lang="en-US" dirty="0"/>
              <a:t>:</a:t>
            </a:r>
          </a:p>
          <a:p>
            <a:pPr marL="742950" lvl="1" indent="-285750">
              <a:buFont typeface="Wingdings" panose="05000000000000000000" pitchFamily="2" charset="2"/>
              <a:buChar char="Ø"/>
            </a:pPr>
            <a:r>
              <a:rPr lang="en-US" dirty="0"/>
              <a:t>Recorded a </a:t>
            </a:r>
            <a:r>
              <a:rPr lang="en-US" b="1" dirty="0"/>
              <a:t>27.5% CAGR</a:t>
            </a:r>
            <a:r>
              <a:rPr lang="en-US" dirty="0"/>
              <a:t> in its share of GDP from </a:t>
            </a:r>
            <a:r>
              <a:rPr lang="en-US" b="1" dirty="0"/>
              <a:t>2019 to 2022</a:t>
            </a:r>
            <a:r>
              <a:rPr lang="en-US" dirty="0"/>
              <a:t>.</a:t>
            </a:r>
          </a:p>
          <a:p>
            <a:pPr marL="285750" indent="-285750">
              <a:buFont typeface="Wingdings" panose="05000000000000000000" pitchFamily="2" charset="2"/>
              <a:buChar char="v"/>
            </a:pPr>
            <a:r>
              <a:rPr lang="en-US" b="1" dirty="0"/>
              <a:t>Market Size</a:t>
            </a:r>
            <a:r>
              <a:rPr lang="en-US" dirty="0"/>
              <a:t>:</a:t>
            </a:r>
          </a:p>
          <a:p>
            <a:pPr marL="742950" lvl="1" indent="-285750">
              <a:buFont typeface="Wingdings" panose="05000000000000000000" pitchFamily="2" charset="2"/>
              <a:buChar char="Ø"/>
            </a:pPr>
            <a:r>
              <a:rPr lang="en-US" dirty="0"/>
              <a:t>Expected to reach </a:t>
            </a:r>
            <a:r>
              <a:rPr lang="en-US" b="1" dirty="0"/>
              <a:t>USD 2.4 billion by FY2029</a:t>
            </a:r>
            <a:r>
              <a:rPr lang="en-US" dirty="0"/>
              <a:t>.</a:t>
            </a:r>
          </a:p>
          <a:p>
            <a:pPr marL="742950" lvl="1" indent="-285750">
              <a:buFont typeface="Wingdings" panose="05000000000000000000" pitchFamily="2" charset="2"/>
              <a:buChar char="Ø"/>
            </a:pPr>
            <a:r>
              <a:rPr lang="en-US" dirty="0"/>
              <a:t>Reflects a </a:t>
            </a:r>
            <a:r>
              <a:rPr lang="en-US" b="1" dirty="0"/>
              <a:t>20% CAGR</a:t>
            </a:r>
            <a:r>
              <a:rPr lang="en-US" dirty="0"/>
              <a:t> from </a:t>
            </a:r>
            <a:r>
              <a:rPr lang="en-US" b="1" dirty="0"/>
              <a:t>2017 to 2029</a:t>
            </a:r>
            <a:r>
              <a:rPr lang="en-US" dirty="0"/>
              <a:t>.</a:t>
            </a:r>
          </a:p>
        </p:txBody>
      </p:sp>
      <p:sp>
        <p:nvSpPr>
          <p:cNvPr id="9" name="TextBox 8">
            <a:extLst>
              <a:ext uri="{FF2B5EF4-FFF2-40B4-BE49-F238E27FC236}">
                <a16:creationId xmlns:a16="http://schemas.microsoft.com/office/drawing/2014/main" id="{A85B1AA7-7885-55CE-E385-C8A4017C5A2D}"/>
              </a:ext>
            </a:extLst>
          </p:cNvPr>
          <p:cNvSpPr txBox="1"/>
          <p:nvPr/>
        </p:nvSpPr>
        <p:spPr>
          <a:xfrm>
            <a:off x="495242" y="4806295"/>
            <a:ext cx="6771833" cy="4955203"/>
          </a:xfrm>
          <a:prstGeom prst="rect">
            <a:avLst/>
          </a:prstGeom>
          <a:noFill/>
        </p:spPr>
        <p:txBody>
          <a:bodyPr wrap="square" rtlCol="0">
            <a:spAutoFit/>
          </a:bodyPr>
          <a:lstStyle/>
          <a:p>
            <a:pPr>
              <a:buNone/>
            </a:pPr>
            <a:r>
              <a:rPr lang="en-US" sz="2800" b="1" dirty="0">
                <a:solidFill>
                  <a:schemeClr val="bg1"/>
                </a:solidFill>
              </a:rPr>
              <a:t>Regulatory Developments</a:t>
            </a:r>
          </a:p>
          <a:p>
            <a:pPr>
              <a:buNone/>
            </a:pPr>
            <a:endParaRPr lang="en-US" b="1" dirty="0">
              <a:solidFill>
                <a:schemeClr val="bg1"/>
              </a:solidFill>
            </a:endParaRPr>
          </a:p>
          <a:p>
            <a:pPr marL="285750" indent="-285750">
              <a:buFont typeface="Wingdings" panose="05000000000000000000" pitchFamily="2" charset="2"/>
              <a:buChar char="v"/>
            </a:pPr>
            <a:r>
              <a:rPr lang="en-US" b="1" dirty="0"/>
              <a:t>GST Council Discussions</a:t>
            </a:r>
            <a:r>
              <a:rPr lang="en-US" dirty="0"/>
              <a:t>:</a:t>
            </a:r>
          </a:p>
          <a:p>
            <a:pPr marL="742950" lvl="1" indent="-285750">
              <a:buFont typeface="Wingdings" panose="05000000000000000000" pitchFamily="2" charset="2"/>
              <a:buChar char="Ø"/>
            </a:pPr>
            <a:r>
              <a:rPr lang="en-US" dirty="0"/>
              <a:t>Significant deliberations over the past </a:t>
            </a:r>
            <a:r>
              <a:rPr lang="en-US" b="1" dirty="0"/>
              <a:t>12–18 months</a:t>
            </a:r>
            <a:r>
              <a:rPr lang="en-US" dirty="0"/>
              <a:t> on taxation policy for the online gaming sector.</a:t>
            </a:r>
          </a:p>
          <a:p>
            <a:pPr marL="285750" indent="-285750">
              <a:buFont typeface="Wingdings" panose="05000000000000000000" pitchFamily="2" charset="2"/>
              <a:buChar char="v"/>
            </a:pPr>
            <a:r>
              <a:rPr lang="en-US" b="1" dirty="0"/>
              <a:t>Key Policy Update (August 2023)</a:t>
            </a:r>
            <a:r>
              <a:rPr lang="en-US" dirty="0"/>
              <a:t>:</a:t>
            </a:r>
          </a:p>
          <a:p>
            <a:pPr marL="742950" lvl="1" indent="-285750">
              <a:buFont typeface="Wingdings" panose="05000000000000000000" pitchFamily="2" charset="2"/>
              <a:buChar char="Ø"/>
            </a:pPr>
            <a:r>
              <a:rPr lang="en-US" dirty="0"/>
              <a:t>In the </a:t>
            </a:r>
            <a:r>
              <a:rPr lang="en-US" b="1" dirty="0"/>
              <a:t>51st GST Council meeting</a:t>
            </a:r>
            <a:r>
              <a:rPr lang="en-US" dirty="0"/>
              <a:t>, amendments were recommended regarding GST on ‘</a:t>
            </a:r>
            <a:r>
              <a:rPr lang="en-US" b="1" dirty="0"/>
              <a:t>actionable claims</a:t>
            </a:r>
            <a:r>
              <a:rPr lang="en-US" dirty="0"/>
              <a:t>’ in </a:t>
            </a:r>
            <a:r>
              <a:rPr lang="en-US" b="1" dirty="0"/>
              <a:t>Real Money Gaming (RMG)</a:t>
            </a:r>
            <a:r>
              <a:rPr lang="en-US" dirty="0"/>
              <a:t> platforms.</a:t>
            </a:r>
          </a:p>
          <a:p>
            <a:pPr marL="285750" indent="-285750">
              <a:buFont typeface="Wingdings" panose="05000000000000000000" pitchFamily="2" charset="2"/>
              <a:buChar char="v"/>
            </a:pPr>
            <a:r>
              <a:rPr lang="en-US" b="1" dirty="0"/>
              <a:t>Tax Implications</a:t>
            </a:r>
            <a:r>
              <a:rPr lang="en-US" dirty="0"/>
              <a:t>:</a:t>
            </a:r>
          </a:p>
          <a:p>
            <a:pPr marL="742950" lvl="1" indent="-285750">
              <a:buFont typeface="Wingdings" panose="05000000000000000000" pitchFamily="2" charset="2"/>
              <a:buChar char="Ø"/>
            </a:pPr>
            <a:r>
              <a:rPr lang="en-US" dirty="0"/>
              <a:t>A </a:t>
            </a:r>
            <a:r>
              <a:rPr lang="en-US" b="1" dirty="0"/>
              <a:t>28% GST</a:t>
            </a:r>
            <a:r>
              <a:rPr lang="en-US" dirty="0"/>
              <a:t> is now levied on the </a:t>
            </a:r>
            <a:r>
              <a:rPr lang="en-US" b="1" dirty="0"/>
              <a:t>entire deposit amount</a:t>
            </a:r>
            <a:r>
              <a:rPr lang="en-US" dirty="0"/>
              <a:t>, not just the platform fee or net winnings.</a:t>
            </a:r>
          </a:p>
          <a:p>
            <a:pPr marL="285750" indent="-285750">
              <a:buFont typeface="Wingdings" panose="05000000000000000000" pitchFamily="2" charset="2"/>
              <a:buChar char="v"/>
            </a:pPr>
            <a:r>
              <a:rPr lang="en-US" b="1" dirty="0"/>
              <a:t>Industry Response</a:t>
            </a:r>
            <a:r>
              <a:rPr lang="en-US" dirty="0"/>
              <a:t>:</a:t>
            </a:r>
          </a:p>
          <a:p>
            <a:pPr marL="742950" lvl="1" indent="-285750">
              <a:buFont typeface="Wingdings" panose="05000000000000000000" pitchFamily="2" charset="2"/>
              <a:buChar char="Ø"/>
            </a:pPr>
            <a:r>
              <a:rPr lang="en-US" dirty="0"/>
              <a:t>Gaming platforms are actively </a:t>
            </a:r>
            <a:r>
              <a:rPr lang="en-US" b="1" dirty="0"/>
              <a:t>re-evaluating their business models</a:t>
            </a:r>
            <a:r>
              <a:rPr lang="en-US" dirty="0"/>
              <a:t> and </a:t>
            </a:r>
            <a:r>
              <a:rPr lang="en-US" b="1" dirty="0"/>
              <a:t>operational strategies</a:t>
            </a:r>
            <a:r>
              <a:rPr lang="en-US" dirty="0"/>
              <a:t> to adapt to the new tax framework.</a:t>
            </a:r>
          </a:p>
          <a:p>
            <a:endParaRPr lang="en-IN" dirty="0"/>
          </a:p>
        </p:txBody>
      </p:sp>
      <p:pic>
        <p:nvPicPr>
          <p:cNvPr id="12" name="Picture 11">
            <a:extLst>
              <a:ext uri="{FF2B5EF4-FFF2-40B4-BE49-F238E27FC236}">
                <a16:creationId xmlns:a16="http://schemas.microsoft.com/office/drawing/2014/main" id="{BF1BA0A5-1DAB-9495-927A-1072418659D4}"/>
              </a:ext>
            </a:extLst>
          </p:cNvPr>
          <p:cNvPicPr>
            <a:picLocks noChangeAspect="1"/>
          </p:cNvPicPr>
          <p:nvPr/>
        </p:nvPicPr>
        <p:blipFill>
          <a:blip r:embed="rId7"/>
          <a:stretch>
            <a:fillRect/>
          </a:stretch>
        </p:blipFill>
        <p:spPr>
          <a:xfrm>
            <a:off x="7314720" y="797390"/>
            <a:ext cx="5604764" cy="7373362"/>
          </a:xfrm>
          <a:prstGeom prst="rect">
            <a:avLst/>
          </a:prstGeom>
          <a:ln>
            <a:noFill/>
          </a:ln>
          <a:effectLst>
            <a:outerShdw blurRad="292100" dist="139700" dir="2700000" algn="tl" rotWithShape="0">
              <a:srgbClr val="333333">
                <a:alpha val="65000"/>
              </a:srgbClr>
            </a:outerShdw>
          </a:effectLst>
        </p:spPr>
      </p:pic>
      <p:sp>
        <p:nvSpPr>
          <p:cNvPr id="7" name="Footer Placeholder 22">
            <a:extLst>
              <a:ext uri="{FF2B5EF4-FFF2-40B4-BE49-F238E27FC236}">
                <a16:creationId xmlns:a16="http://schemas.microsoft.com/office/drawing/2014/main" id="{BBC75337-241A-8589-DDB5-BF279B7ED5F4}"/>
              </a:ext>
            </a:extLst>
          </p:cNvPr>
          <p:cNvSpPr>
            <a:spLocks noGrp="1"/>
          </p:cNvSpPr>
          <p:nvPr>
            <p:ph type="ftr" sz="quarter" idx="11"/>
          </p:nvPr>
        </p:nvSpPr>
        <p:spPr>
          <a:xfrm>
            <a:off x="4208955" y="9433158"/>
            <a:ext cx="4457700" cy="527403"/>
          </a:xfrm>
        </p:spPr>
        <p:txBody>
          <a:bodyPr/>
          <a:lstStyle/>
          <a:p>
            <a:r>
              <a:rPr lang="en-IN" dirty="0"/>
              <a:t>Gaming Industry</a:t>
            </a:r>
          </a:p>
        </p:txBody>
      </p:sp>
    </p:spTree>
    <p:extLst>
      <p:ext uri="{BB962C8B-B14F-4D97-AF65-F5344CB8AC3E}">
        <p14:creationId xmlns:p14="http://schemas.microsoft.com/office/powerpoint/2010/main" val="5883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C6597-9974-FD3E-9FD3-8B2A216175B9}"/>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4D48919-DC98-7AD9-92D1-E711872B778B}"/>
              </a:ext>
            </a:extLst>
          </p:cNvPr>
          <p:cNvGraphicFramePr>
            <a:graphicFrameLocks noChangeAspect="1"/>
          </p:cNvGraphicFramePr>
          <p:nvPr>
            <p:custDataLst>
              <p:tags r:id="rId1"/>
            </p:custDataLst>
            <p:extLst>
              <p:ext uri="{D42A27DB-BD31-4B8C-83A1-F6EECF244321}">
                <p14:modId xmlns:p14="http://schemas.microsoft.com/office/powerpoint/2010/main" val="2450546205"/>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AFF89A72-7873-AD1D-EB16-97579EF5AF46}"/>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pic>
        <p:nvPicPr>
          <p:cNvPr id="3078" name="Picture 6" descr="How to Invest in Esports: Competitive Video Gaming | Toptal®">
            <a:extLst>
              <a:ext uri="{FF2B5EF4-FFF2-40B4-BE49-F238E27FC236}">
                <a16:creationId xmlns:a16="http://schemas.microsoft.com/office/drawing/2014/main" id="{BB75473E-67F7-8051-F4E4-3276AFECBB30}"/>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0" y="-199535"/>
            <a:ext cx="13208000" cy="969879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AF230B6F-DE22-A136-CE68-1A9D6A77B7EF}"/>
              </a:ext>
            </a:extLst>
          </p:cNvPr>
          <p:cNvSpPr/>
          <p:nvPr/>
        </p:nvSpPr>
        <p:spPr>
          <a:xfrm>
            <a:off x="6682724" y="1103949"/>
            <a:ext cx="6323309" cy="61615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Rounded Corners 15">
            <a:extLst>
              <a:ext uri="{FF2B5EF4-FFF2-40B4-BE49-F238E27FC236}">
                <a16:creationId xmlns:a16="http://schemas.microsoft.com/office/drawing/2014/main" id="{78DDF2D8-E0C2-B384-C340-DC2D1016ADDF}"/>
              </a:ext>
            </a:extLst>
          </p:cNvPr>
          <p:cNvSpPr/>
          <p:nvPr/>
        </p:nvSpPr>
        <p:spPr>
          <a:xfrm>
            <a:off x="93092" y="7965169"/>
            <a:ext cx="6323309" cy="61615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Rounded Corners 14">
            <a:extLst>
              <a:ext uri="{FF2B5EF4-FFF2-40B4-BE49-F238E27FC236}">
                <a16:creationId xmlns:a16="http://schemas.microsoft.com/office/drawing/2014/main" id="{56F9C5BD-913D-57BF-9156-58E463586BDB}"/>
              </a:ext>
            </a:extLst>
          </p:cNvPr>
          <p:cNvSpPr/>
          <p:nvPr/>
        </p:nvSpPr>
        <p:spPr>
          <a:xfrm>
            <a:off x="93092" y="5972061"/>
            <a:ext cx="6323309" cy="61615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Rounded Corners 13">
            <a:extLst>
              <a:ext uri="{FF2B5EF4-FFF2-40B4-BE49-F238E27FC236}">
                <a16:creationId xmlns:a16="http://schemas.microsoft.com/office/drawing/2014/main" id="{94B863CA-C969-A98A-EC87-4C2AA54F7E79}"/>
              </a:ext>
            </a:extLst>
          </p:cNvPr>
          <p:cNvSpPr/>
          <p:nvPr/>
        </p:nvSpPr>
        <p:spPr>
          <a:xfrm>
            <a:off x="93093" y="3442101"/>
            <a:ext cx="6323309" cy="61615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Rounded Corners 12">
            <a:extLst>
              <a:ext uri="{FF2B5EF4-FFF2-40B4-BE49-F238E27FC236}">
                <a16:creationId xmlns:a16="http://schemas.microsoft.com/office/drawing/2014/main" id="{D4084E0D-5168-26D9-AC01-E694D4074079}"/>
              </a:ext>
            </a:extLst>
          </p:cNvPr>
          <p:cNvSpPr/>
          <p:nvPr/>
        </p:nvSpPr>
        <p:spPr>
          <a:xfrm>
            <a:off x="93094" y="1121302"/>
            <a:ext cx="6323309" cy="61615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Arrow: Pentagon 11">
            <a:extLst>
              <a:ext uri="{FF2B5EF4-FFF2-40B4-BE49-F238E27FC236}">
                <a16:creationId xmlns:a16="http://schemas.microsoft.com/office/drawing/2014/main" id="{8C08847D-09E6-00DB-A581-1A0850538F13}"/>
              </a:ext>
            </a:extLst>
          </p:cNvPr>
          <p:cNvSpPr/>
          <p:nvPr/>
        </p:nvSpPr>
        <p:spPr>
          <a:xfrm>
            <a:off x="0" y="0"/>
            <a:ext cx="12336379" cy="944463"/>
          </a:xfrm>
          <a:prstGeom prst="homePlat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 name="Straight Connector 1">
            <a:extLst>
              <a:ext uri="{FF2B5EF4-FFF2-40B4-BE49-F238E27FC236}">
                <a16:creationId xmlns:a16="http://schemas.microsoft.com/office/drawing/2014/main" id="{45BC8E23-2A1F-973B-BDC3-98C4EF2F467B}"/>
              </a:ext>
            </a:extLst>
          </p:cNvPr>
          <p:cNvCxnSpPr/>
          <p:nvPr/>
        </p:nvCxnSpPr>
        <p:spPr>
          <a:xfrm>
            <a:off x="221673"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AF866972-18B8-B6E3-DBB2-EEF27833C8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1803" y="9545176"/>
            <a:ext cx="1977681" cy="360824"/>
          </a:xfrm>
          <a:prstGeom prst="rect">
            <a:avLst/>
          </a:prstGeom>
        </p:spPr>
      </p:pic>
      <p:sp>
        <p:nvSpPr>
          <p:cNvPr id="5" name="Slide Number Placeholder 4">
            <a:extLst>
              <a:ext uri="{FF2B5EF4-FFF2-40B4-BE49-F238E27FC236}">
                <a16:creationId xmlns:a16="http://schemas.microsoft.com/office/drawing/2014/main" id="{4F416963-48F5-B650-4CBD-3699549936F4}"/>
              </a:ext>
            </a:extLst>
          </p:cNvPr>
          <p:cNvSpPr>
            <a:spLocks noGrp="1"/>
          </p:cNvSpPr>
          <p:nvPr>
            <p:ph type="sldNum" sz="quarter" idx="12"/>
          </p:nvPr>
        </p:nvSpPr>
        <p:spPr>
          <a:xfrm>
            <a:off x="9947684" y="8971862"/>
            <a:ext cx="2971800" cy="527403"/>
          </a:xfrm>
        </p:spPr>
        <p:txBody>
          <a:bodyPr/>
          <a:lstStyle/>
          <a:p>
            <a:fld id="{E8094803-DB80-4B63-9F79-79209115D619}" type="slidenum">
              <a:rPr lang="en-IN" smtClean="0"/>
              <a:t>6</a:t>
            </a:fld>
            <a:endParaRPr lang="en-IN" dirty="0"/>
          </a:p>
        </p:txBody>
      </p:sp>
      <p:sp>
        <p:nvSpPr>
          <p:cNvPr id="6" name="TextBox 5">
            <a:extLst>
              <a:ext uri="{FF2B5EF4-FFF2-40B4-BE49-F238E27FC236}">
                <a16:creationId xmlns:a16="http://schemas.microsoft.com/office/drawing/2014/main" id="{03290A81-D8A2-0A94-354B-987428A7D292}"/>
              </a:ext>
            </a:extLst>
          </p:cNvPr>
          <p:cNvSpPr txBox="1"/>
          <p:nvPr/>
        </p:nvSpPr>
        <p:spPr>
          <a:xfrm>
            <a:off x="171818" y="1206607"/>
            <a:ext cx="6432182" cy="2215991"/>
          </a:xfrm>
          <a:prstGeom prst="rect">
            <a:avLst/>
          </a:prstGeom>
          <a:noFill/>
        </p:spPr>
        <p:txBody>
          <a:bodyPr wrap="square" rtlCol="0">
            <a:spAutoFit/>
          </a:bodyPr>
          <a:lstStyle/>
          <a:p>
            <a:pPr>
              <a:buNone/>
            </a:pPr>
            <a:r>
              <a:rPr lang="en-US" sz="2400" b="1" dirty="0">
                <a:solidFill>
                  <a:schemeClr val="bg1"/>
                </a:solidFill>
              </a:rPr>
              <a:t>Market Growth</a:t>
            </a:r>
          </a:p>
          <a:p>
            <a:pPr>
              <a:buNone/>
            </a:pPr>
            <a:endParaRPr lang="en-US" sz="2400" b="1" dirty="0"/>
          </a:p>
          <a:p>
            <a:pPr marL="285750" indent="-285750">
              <a:buFont typeface="Wingdings" panose="05000000000000000000" pitchFamily="2" charset="2"/>
              <a:buChar char="Ø"/>
            </a:pPr>
            <a:r>
              <a:rPr lang="en-US" dirty="0"/>
              <a:t>India’s online gaming market to reach </a:t>
            </a:r>
            <a:r>
              <a:rPr lang="en-US" b="1" dirty="0"/>
              <a:t>$9.1B by 2029</a:t>
            </a:r>
            <a:r>
              <a:rPr lang="en-US" dirty="0"/>
              <a:t> (from $3.7B in 2024).</a:t>
            </a:r>
          </a:p>
          <a:p>
            <a:pPr marL="285750" indent="-285750">
              <a:buFont typeface="Wingdings" panose="05000000000000000000" pitchFamily="2" charset="2"/>
              <a:buChar char="Ø"/>
            </a:pPr>
            <a:r>
              <a:rPr lang="en-US" b="1" dirty="0"/>
              <a:t>Real Money Gaming</a:t>
            </a:r>
            <a:r>
              <a:rPr lang="en-US" dirty="0"/>
              <a:t> makes up </a:t>
            </a:r>
            <a:r>
              <a:rPr lang="en-US" b="1" dirty="0"/>
              <a:t>86%</a:t>
            </a:r>
            <a:r>
              <a:rPr lang="en-US" dirty="0"/>
              <a:t> of the market.</a:t>
            </a:r>
          </a:p>
          <a:p>
            <a:pPr marL="285750" indent="-285750">
              <a:buFont typeface="Wingdings" panose="05000000000000000000" pitchFamily="2" charset="2"/>
              <a:buChar char="Ø"/>
            </a:pPr>
            <a:r>
              <a:rPr lang="en-US" b="1" dirty="0"/>
              <a:t>$3B in FDI</a:t>
            </a:r>
            <a:r>
              <a:rPr lang="en-US" dirty="0"/>
              <a:t> so far; 85% in pay-to-play games.</a:t>
            </a:r>
          </a:p>
          <a:p>
            <a:pPr marL="285750" indent="-285750">
              <a:buFont typeface="Wingdings" panose="05000000000000000000" pitchFamily="2" charset="2"/>
              <a:buChar char="Ø"/>
            </a:pPr>
            <a:endParaRPr lang="en-IN" dirty="0"/>
          </a:p>
        </p:txBody>
      </p:sp>
      <p:sp>
        <p:nvSpPr>
          <p:cNvPr id="7" name="TextBox 6">
            <a:extLst>
              <a:ext uri="{FF2B5EF4-FFF2-40B4-BE49-F238E27FC236}">
                <a16:creationId xmlns:a16="http://schemas.microsoft.com/office/drawing/2014/main" id="{497AC202-A73F-3D00-EC5C-A81333DB31B7}"/>
              </a:ext>
            </a:extLst>
          </p:cNvPr>
          <p:cNvSpPr txBox="1"/>
          <p:nvPr/>
        </p:nvSpPr>
        <p:spPr>
          <a:xfrm>
            <a:off x="171818" y="3519017"/>
            <a:ext cx="6753727" cy="2769989"/>
          </a:xfrm>
          <a:prstGeom prst="rect">
            <a:avLst/>
          </a:prstGeom>
          <a:noFill/>
        </p:spPr>
        <p:txBody>
          <a:bodyPr wrap="square" rtlCol="0">
            <a:spAutoFit/>
          </a:bodyPr>
          <a:lstStyle/>
          <a:p>
            <a:pPr>
              <a:buNone/>
            </a:pPr>
            <a:r>
              <a:rPr lang="en-US" sz="2400" b="1" dirty="0">
                <a:solidFill>
                  <a:schemeClr val="bg1"/>
                </a:solidFill>
              </a:rPr>
              <a:t>Global Trends</a:t>
            </a:r>
          </a:p>
          <a:p>
            <a:pPr>
              <a:buNone/>
            </a:pPr>
            <a:endParaRPr lang="en-US" sz="2400" b="1" dirty="0">
              <a:solidFill>
                <a:schemeClr val="bg1"/>
              </a:solidFill>
            </a:endParaRPr>
          </a:p>
          <a:p>
            <a:pPr marL="285750" indent="-285750">
              <a:buFont typeface="Wingdings" panose="05000000000000000000" pitchFamily="2" charset="2"/>
              <a:buChar char="Ø"/>
            </a:pPr>
            <a:r>
              <a:rPr lang="en-US" b="1" dirty="0"/>
              <a:t>Cloud Gaming</a:t>
            </a:r>
            <a:r>
              <a:rPr lang="en-US" dirty="0"/>
              <a:t> is expanding access—no need for high-end hardware.</a:t>
            </a:r>
          </a:p>
          <a:p>
            <a:pPr marL="285750" indent="-285750">
              <a:buFont typeface="Wingdings" panose="05000000000000000000" pitchFamily="2" charset="2"/>
              <a:buChar char="Ø"/>
            </a:pPr>
            <a:r>
              <a:rPr lang="en-US" b="1" dirty="0"/>
              <a:t>User-Generated Content (UGC)</a:t>
            </a:r>
            <a:r>
              <a:rPr lang="en-US" dirty="0"/>
              <a:t> rising—players create &amp; monetize game content.</a:t>
            </a:r>
          </a:p>
          <a:p>
            <a:pPr marL="285750" indent="-285750">
              <a:buFont typeface="Wingdings" panose="05000000000000000000" pitchFamily="2" charset="2"/>
              <a:buChar char="Ø"/>
            </a:pPr>
            <a:r>
              <a:rPr lang="en-US" b="1" dirty="0"/>
              <a:t>AI in Gaming</a:t>
            </a:r>
            <a:r>
              <a:rPr lang="en-US" dirty="0"/>
              <a:t>: Used for smarter NPCs, faster development, and procedural design.</a:t>
            </a:r>
          </a:p>
          <a:p>
            <a:endParaRPr lang="en-IN" dirty="0"/>
          </a:p>
        </p:txBody>
      </p:sp>
      <p:sp>
        <p:nvSpPr>
          <p:cNvPr id="8" name="TextBox 7">
            <a:extLst>
              <a:ext uri="{FF2B5EF4-FFF2-40B4-BE49-F238E27FC236}">
                <a16:creationId xmlns:a16="http://schemas.microsoft.com/office/drawing/2014/main" id="{C80852E6-F437-9F45-3F43-08870FB3DF79}"/>
              </a:ext>
            </a:extLst>
          </p:cNvPr>
          <p:cNvSpPr txBox="1"/>
          <p:nvPr/>
        </p:nvSpPr>
        <p:spPr>
          <a:xfrm>
            <a:off x="139033" y="6068045"/>
            <a:ext cx="6464967" cy="1938992"/>
          </a:xfrm>
          <a:prstGeom prst="rect">
            <a:avLst/>
          </a:prstGeom>
          <a:noFill/>
        </p:spPr>
        <p:txBody>
          <a:bodyPr wrap="square" rtlCol="0">
            <a:spAutoFit/>
          </a:bodyPr>
          <a:lstStyle/>
          <a:p>
            <a:pPr>
              <a:buNone/>
            </a:pPr>
            <a:r>
              <a:rPr lang="en-IN" sz="2400" b="1" dirty="0">
                <a:solidFill>
                  <a:schemeClr val="bg1"/>
                </a:solidFill>
              </a:rPr>
              <a:t>Mobile Gaming</a:t>
            </a:r>
          </a:p>
          <a:p>
            <a:pPr>
              <a:buNone/>
            </a:pPr>
            <a:endParaRPr lang="en-IN" sz="2400" b="1" dirty="0">
              <a:solidFill>
                <a:schemeClr val="bg1"/>
              </a:solidFill>
            </a:endParaRPr>
          </a:p>
          <a:p>
            <a:pPr marL="285750" indent="-285750">
              <a:buFont typeface="Wingdings" panose="05000000000000000000" pitchFamily="2" charset="2"/>
              <a:buChar char="Ø"/>
            </a:pPr>
            <a:r>
              <a:rPr lang="en-IN" dirty="0"/>
              <a:t>New hardware like </a:t>
            </a:r>
            <a:r>
              <a:rPr lang="en-IN" b="1" dirty="0" err="1"/>
              <a:t>GameSir</a:t>
            </a:r>
            <a:r>
              <a:rPr lang="en-IN" b="1" dirty="0"/>
              <a:t> X5 Lite</a:t>
            </a:r>
            <a:r>
              <a:rPr lang="en-IN" dirty="0"/>
              <a:t> offers </a:t>
            </a:r>
            <a:r>
              <a:rPr lang="en-IN" b="1" dirty="0"/>
              <a:t>console-like gameplay on phones</a:t>
            </a:r>
            <a:r>
              <a:rPr lang="en-IN" dirty="0"/>
              <a:t>.</a:t>
            </a:r>
          </a:p>
          <a:p>
            <a:pPr marL="285750" indent="-285750">
              <a:buFont typeface="Wingdings" panose="05000000000000000000" pitchFamily="2" charset="2"/>
              <a:buChar char="Ø"/>
            </a:pPr>
            <a:r>
              <a:rPr lang="en-IN" dirty="0"/>
              <a:t>Platforms like </a:t>
            </a:r>
            <a:r>
              <a:rPr lang="en-IN" b="1" dirty="0" err="1"/>
              <a:t>GameHub</a:t>
            </a:r>
            <a:r>
              <a:rPr lang="en-IN" dirty="0"/>
              <a:t> centralize mobile gaming access.</a:t>
            </a:r>
          </a:p>
          <a:p>
            <a:endParaRPr lang="en-IN" dirty="0"/>
          </a:p>
        </p:txBody>
      </p:sp>
      <p:sp>
        <p:nvSpPr>
          <p:cNvPr id="9" name="TextBox 8">
            <a:extLst>
              <a:ext uri="{FF2B5EF4-FFF2-40B4-BE49-F238E27FC236}">
                <a16:creationId xmlns:a16="http://schemas.microsoft.com/office/drawing/2014/main" id="{4341688F-AA18-8D1E-B8FA-DEA17F03CC02}"/>
              </a:ext>
            </a:extLst>
          </p:cNvPr>
          <p:cNvSpPr txBox="1"/>
          <p:nvPr/>
        </p:nvSpPr>
        <p:spPr>
          <a:xfrm>
            <a:off x="171818" y="8018389"/>
            <a:ext cx="6464968" cy="1661993"/>
          </a:xfrm>
          <a:prstGeom prst="rect">
            <a:avLst/>
          </a:prstGeom>
          <a:noFill/>
        </p:spPr>
        <p:txBody>
          <a:bodyPr wrap="square" rtlCol="0">
            <a:spAutoFit/>
          </a:bodyPr>
          <a:lstStyle/>
          <a:p>
            <a:pPr>
              <a:buNone/>
            </a:pPr>
            <a:r>
              <a:rPr lang="en-US" sz="2400" b="1" dirty="0">
                <a:solidFill>
                  <a:schemeClr val="bg1"/>
                </a:solidFill>
              </a:rPr>
              <a:t>Esports Recognition</a:t>
            </a:r>
          </a:p>
          <a:p>
            <a:pPr>
              <a:buNone/>
            </a:pPr>
            <a:endParaRPr lang="en-US" sz="2400" b="1" dirty="0">
              <a:solidFill>
                <a:schemeClr val="bg1"/>
              </a:solidFill>
            </a:endParaRPr>
          </a:p>
          <a:p>
            <a:pPr marL="285750" indent="-285750">
              <a:buFont typeface="Wingdings" panose="05000000000000000000" pitchFamily="2" charset="2"/>
              <a:buChar char="Ø"/>
            </a:pPr>
            <a:r>
              <a:rPr lang="en-US" b="1" dirty="0"/>
              <a:t>Olympic Esports Games</a:t>
            </a:r>
            <a:r>
              <a:rPr lang="en-US" dirty="0"/>
              <a:t> confirmed for </a:t>
            </a:r>
            <a:r>
              <a:rPr lang="en-US" b="1" dirty="0"/>
              <a:t>2027 in Riyadh</a:t>
            </a:r>
            <a:r>
              <a:rPr lang="en-US" dirty="0"/>
              <a:t>—boosts esports legitimacy.</a:t>
            </a:r>
          </a:p>
          <a:p>
            <a:endParaRPr lang="en-IN" dirty="0"/>
          </a:p>
        </p:txBody>
      </p:sp>
      <p:sp>
        <p:nvSpPr>
          <p:cNvPr id="10" name="TextBox 9">
            <a:extLst>
              <a:ext uri="{FF2B5EF4-FFF2-40B4-BE49-F238E27FC236}">
                <a16:creationId xmlns:a16="http://schemas.microsoft.com/office/drawing/2014/main" id="{422C81CA-CCC2-C430-15A8-CBE40B3377C7}"/>
              </a:ext>
            </a:extLst>
          </p:cNvPr>
          <p:cNvSpPr txBox="1"/>
          <p:nvPr/>
        </p:nvSpPr>
        <p:spPr>
          <a:xfrm>
            <a:off x="6849276" y="1187095"/>
            <a:ext cx="5620084" cy="2215991"/>
          </a:xfrm>
          <a:prstGeom prst="rect">
            <a:avLst/>
          </a:prstGeom>
          <a:noFill/>
        </p:spPr>
        <p:txBody>
          <a:bodyPr wrap="square" rtlCol="0">
            <a:spAutoFit/>
          </a:bodyPr>
          <a:lstStyle/>
          <a:p>
            <a:pPr>
              <a:buNone/>
            </a:pPr>
            <a:r>
              <a:rPr lang="en-US" sz="2400" b="1" dirty="0">
                <a:solidFill>
                  <a:schemeClr val="bg1"/>
                </a:solidFill>
              </a:rPr>
              <a:t>Regulatory Developments (India)</a:t>
            </a:r>
          </a:p>
          <a:p>
            <a:pPr>
              <a:buNone/>
            </a:pPr>
            <a:endParaRPr lang="en-US" sz="2400" b="1" dirty="0">
              <a:solidFill>
                <a:schemeClr val="bg1"/>
              </a:solidFill>
            </a:endParaRPr>
          </a:p>
          <a:p>
            <a:pPr marL="285750" indent="-285750">
              <a:buFont typeface="Wingdings" panose="05000000000000000000" pitchFamily="2" charset="2"/>
              <a:buChar char="Ø"/>
            </a:pPr>
            <a:r>
              <a:rPr lang="en-US" dirty="0"/>
              <a:t>Industry pushing for </a:t>
            </a:r>
            <a:r>
              <a:rPr lang="en-US" b="1" dirty="0"/>
              <a:t>GST cut from 28% to 18%</a:t>
            </a:r>
            <a:r>
              <a:rPr lang="en-US" dirty="0"/>
              <a:t> on skill-based games.</a:t>
            </a:r>
          </a:p>
          <a:p>
            <a:pPr marL="285750" indent="-285750">
              <a:buFont typeface="Wingdings" panose="05000000000000000000" pitchFamily="2" charset="2"/>
              <a:buChar char="Ø"/>
            </a:pPr>
            <a:r>
              <a:rPr lang="en-US" dirty="0"/>
              <a:t>Demand for </a:t>
            </a:r>
            <a:r>
              <a:rPr lang="en-US" b="1" dirty="0"/>
              <a:t>clear policy</a:t>
            </a:r>
            <a:r>
              <a:rPr lang="en-US" dirty="0"/>
              <a:t> separating skill vs. chance-based games.</a:t>
            </a:r>
          </a:p>
          <a:p>
            <a:endParaRPr lang="en-IN" dirty="0"/>
          </a:p>
        </p:txBody>
      </p:sp>
      <p:pic>
        <p:nvPicPr>
          <p:cNvPr id="3076" name="Picture 4" descr="Good News for Bangladesh: PUBG, Free Fire, and All Online Games to Be  Unbanned” In a positive development for gaming enthusiasts, reliable  sources from the Ministry of Bangladesh have confirmed that popular">
            <a:extLst>
              <a:ext uri="{FF2B5EF4-FFF2-40B4-BE49-F238E27FC236}">
                <a16:creationId xmlns:a16="http://schemas.microsoft.com/office/drawing/2014/main" id="{CB1D6801-B657-D1D7-29D1-A83B5D5E4F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096" y="3403237"/>
            <a:ext cx="5645335" cy="56202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EBA6F29-CEF5-8BF4-FC3A-5E37B64790A6}"/>
              </a:ext>
            </a:extLst>
          </p:cNvPr>
          <p:cNvSpPr txBox="1"/>
          <p:nvPr/>
        </p:nvSpPr>
        <p:spPr>
          <a:xfrm>
            <a:off x="221673" y="-46948"/>
            <a:ext cx="4459705" cy="1015663"/>
          </a:xfrm>
          <a:prstGeom prst="rect">
            <a:avLst/>
          </a:prstGeom>
          <a:noFill/>
        </p:spPr>
        <p:txBody>
          <a:bodyPr wrap="square" rtlCol="0">
            <a:spAutoFit/>
          </a:bodyPr>
          <a:lstStyle/>
          <a:p>
            <a:r>
              <a:rPr lang="en-IN" sz="6000" b="1" dirty="0">
                <a:solidFill>
                  <a:schemeClr val="bg1"/>
                </a:solidFill>
              </a:rPr>
              <a:t>News - 2025</a:t>
            </a:r>
            <a:endParaRPr lang="en-IN" sz="4800" b="1" dirty="0">
              <a:solidFill>
                <a:schemeClr val="bg1"/>
              </a:solidFill>
            </a:endParaRPr>
          </a:p>
        </p:txBody>
      </p:sp>
      <p:sp>
        <p:nvSpPr>
          <p:cNvPr id="18" name="Footer Placeholder 22">
            <a:extLst>
              <a:ext uri="{FF2B5EF4-FFF2-40B4-BE49-F238E27FC236}">
                <a16:creationId xmlns:a16="http://schemas.microsoft.com/office/drawing/2014/main" id="{1FFF6B2C-5AA9-9D4F-4E06-108B6A1E1497}"/>
              </a:ext>
            </a:extLst>
          </p:cNvPr>
          <p:cNvSpPr>
            <a:spLocks noGrp="1"/>
          </p:cNvSpPr>
          <p:nvPr>
            <p:ph type="ftr" sz="quarter" idx="11"/>
          </p:nvPr>
        </p:nvSpPr>
        <p:spPr>
          <a:xfrm>
            <a:off x="4208955" y="9433158"/>
            <a:ext cx="4457700" cy="527403"/>
          </a:xfrm>
        </p:spPr>
        <p:txBody>
          <a:bodyPr/>
          <a:lstStyle/>
          <a:p>
            <a:r>
              <a:rPr lang="en-IN" dirty="0"/>
              <a:t>Gaming Industry</a:t>
            </a:r>
          </a:p>
        </p:txBody>
      </p:sp>
    </p:spTree>
    <p:extLst>
      <p:ext uri="{BB962C8B-B14F-4D97-AF65-F5344CB8AC3E}">
        <p14:creationId xmlns:p14="http://schemas.microsoft.com/office/powerpoint/2010/main" val="52279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04AB5-93EE-C5DF-0B26-2AD59762E5C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D02DD60-5FA2-0A9E-B9DB-B786332FC45A}"/>
              </a:ext>
            </a:extLst>
          </p:cNvPr>
          <p:cNvGraphicFramePr>
            <a:graphicFrameLocks noChangeAspect="1"/>
          </p:cNvGraphicFramePr>
          <p:nvPr>
            <p:custDataLst>
              <p:tags r:id="rId1"/>
            </p:custData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AFF89A72-7873-AD1D-EB16-97579EF5AF46}"/>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cxnSp>
        <p:nvCxnSpPr>
          <p:cNvPr id="2" name="Straight Connector 1">
            <a:extLst>
              <a:ext uri="{FF2B5EF4-FFF2-40B4-BE49-F238E27FC236}">
                <a16:creationId xmlns:a16="http://schemas.microsoft.com/office/drawing/2014/main" id="{046EFEB6-EE49-B6F4-FDF0-7D31BAD2F362}"/>
              </a:ext>
            </a:extLst>
          </p:cNvPr>
          <p:cNvCxnSpPr/>
          <p:nvPr/>
        </p:nvCxnSpPr>
        <p:spPr>
          <a:xfrm>
            <a:off x="221673"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BCEB0EAA-61BA-EAB0-3BDE-7809F33979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1803" y="9545176"/>
            <a:ext cx="1977681" cy="360824"/>
          </a:xfrm>
          <a:prstGeom prst="rect">
            <a:avLst/>
          </a:prstGeom>
        </p:spPr>
      </p:pic>
      <p:sp>
        <p:nvSpPr>
          <p:cNvPr id="5" name="Slide Number Placeholder 4">
            <a:extLst>
              <a:ext uri="{FF2B5EF4-FFF2-40B4-BE49-F238E27FC236}">
                <a16:creationId xmlns:a16="http://schemas.microsoft.com/office/drawing/2014/main" id="{EBF3EA7F-B5DA-50E1-67DA-ABF02BA6EADE}"/>
              </a:ext>
            </a:extLst>
          </p:cNvPr>
          <p:cNvSpPr>
            <a:spLocks noGrp="1"/>
          </p:cNvSpPr>
          <p:nvPr>
            <p:ph type="sldNum" sz="quarter" idx="12"/>
          </p:nvPr>
        </p:nvSpPr>
        <p:spPr>
          <a:xfrm>
            <a:off x="9947684" y="8971862"/>
            <a:ext cx="2971800" cy="527403"/>
          </a:xfrm>
        </p:spPr>
        <p:txBody>
          <a:bodyPr/>
          <a:lstStyle/>
          <a:p>
            <a:fld id="{E8094803-DB80-4B63-9F79-79209115D619}" type="slidenum">
              <a:rPr lang="en-IN" smtClean="0"/>
              <a:t>7</a:t>
            </a:fld>
            <a:endParaRPr lang="en-IN" dirty="0"/>
          </a:p>
        </p:txBody>
      </p:sp>
      <p:sp>
        <p:nvSpPr>
          <p:cNvPr id="6" name="Arrow: Pentagon 5">
            <a:extLst>
              <a:ext uri="{FF2B5EF4-FFF2-40B4-BE49-F238E27FC236}">
                <a16:creationId xmlns:a16="http://schemas.microsoft.com/office/drawing/2014/main" id="{686BF85A-6EED-1C61-DF79-0BA08880B53B}"/>
              </a:ext>
            </a:extLst>
          </p:cNvPr>
          <p:cNvSpPr/>
          <p:nvPr/>
        </p:nvSpPr>
        <p:spPr>
          <a:xfrm>
            <a:off x="0" y="0"/>
            <a:ext cx="12336379" cy="944463"/>
          </a:xfrm>
          <a:prstGeom prst="homePlat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5400" b="1" dirty="0"/>
              <a:t> Innovations in Online Gaming </a:t>
            </a:r>
          </a:p>
        </p:txBody>
      </p:sp>
      <p:sp>
        <p:nvSpPr>
          <p:cNvPr id="7" name="TextBox 6">
            <a:extLst>
              <a:ext uri="{FF2B5EF4-FFF2-40B4-BE49-F238E27FC236}">
                <a16:creationId xmlns:a16="http://schemas.microsoft.com/office/drawing/2014/main" id="{5737265F-DD8C-B72E-4924-5C30148FD371}"/>
              </a:ext>
            </a:extLst>
          </p:cNvPr>
          <p:cNvSpPr txBox="1"/>
          <p:nvPr/>
        </p:nvSpPr>
        <p:spPr>
          <a:xfrm>
            <a:off x="221673" y="1299411"/>
            <a:ext cx="8136264" cy="7672445"/>
          </a:xfrm>
          <a:prstGeom prst="rect">
            <a:avLst/>
          </a:prstGeom>
          <a:noFill/>
        </p:spPr>
        <p:txBody>
          <a:bodyPr wrap="square" rtlCol="0">
            <a:spAutoFit/>
          </a:bodyPr>
          <a:lstStyle/>
          <a:p>
            <a:endParaRPr lang="en-IN" dirty="0"/>
          </a:p>
        </p:txBody>
      </p:sp>
      <p:sp>
        <p:nvSpPr>
          <p:cNvPr id="14" name="Rectangle: Rounded Corners 13">
            <a:extLst>
              <a:ext uri="{FF2B5EF4-FFF2-40B4-BE49-F238E27FC236}">
                <a16:creationId xmlns:a16="http://schemas.microsoft.com/office/drawing/2014/main" id="{86B0AD91-2CC8-2517-396A-93D6A894F5EB}"/>
              </a:ext>
            </a:extLst>
          </p:cNvPr>
          <p:cNvSpPr/>
          <p:nvPr/>
        </p:nvSpPr>
        <p:spPr>
          <a:xfrm>
            <a:off x="577393" y="1228381"/>
            <a:ext cx="12053211" cy="3474915"/>
          </a:xfrm>
          <a:prstGeom prst="roundRect">
            <a:avLst/>
          </a:prstGeom>
          <a:solidFill>
            <a:schemeClr val="accent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Rectangle 19">
            <a:extLst>
              <a:ext uri="{FF2B5EF4-FFF2-40B4-BE49-F238E27FC236}">
                <a16:creationId xmlns:a16="http://schemas.microsoft.com/office/drawing/2014/main" id="{66BD7196-5D59-04BA-4B97-E53E83CE572A}"/>
              </a:ext>
            </a:extLst>
          </p:cNvPr>
          <p:cNvSpPr>
            <a:spLocks noChangeArrowheads="1"/>
          </p:cNvSpPr>
          <p:nvPr/>
        </p:nvSpPr>
        <p:spPr bwMode="auto">
          <a:xfrm>
            <a:off x="886706" y="1380788"/>
            <a:ext cx="1249336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000" b="1" i="0" u="none" strike="noStrike" cap="none" normalizeH="0" baseline="0" dirty="0">
                <a:ln>
                  <a:noFill/>
                </a:ln>
                <a:solidFill>
                  <a:schemeClr val="bg1"/>
                </a:solidFill>
                <a:effectLst/>
                <a:latin typeface="Arial" panose="020B0604020202020204" pitchFamily="34" charset="0"/>
              </a:rPr>
              <a:t>Cloud Gaming</a:t>
            </a:r>
            <a:r>
              <a:rPr kumimoji="0" lang="en-US" altLang="en-US" sz="2000" b="0" i="0" u="none" strike="noStrike" cap="none" normalizeH="0" baseline="0" dirty="0">
                <a:ln>
                  <a:noFill/>
                </a:ln>
                <a:solidFill>
                  <a:schemeClr val="bg1"/>
                </a:solidFill>
                <a:effectLst/>
                <a:latin typeface="Arial" panose="020B0604020202020204" pitchFamily="34" charset="0"/>
              </a:rPr>
              <a:t> – Play high-end games via streaming on any device.</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000" b="1" i="0" u="none" strike="noStrike" cap="none" normalizeH="0" baseline="0" dirty="0">
                <a:ln>
                  <a:noFill/>
                </a:ln>
                <a:solidFill>
                  <a:schemeClr val="bg1"/>
                </a:solidFill>
                <a:effectLst/>
                <a:latin typeface="Arial" panose="020B0604020202020204" pitchFamily="34" charset="0"/>
              </a:rPr>
              <a:t>Cross-Platform Play</a:t>
            </a:r>
            <a:r>
              <a:rPr kumimoji="0" lang="en-US" altLang="en-US" sz="2000" b="0" i="0" u="none" strike="noStrike" cap="none" normalizeH="0" baseline="0" dirty="0">
                <a:ln>
                  <a:noFill/>
                </a:ln>
                <a:solidFill>
                  <a:schemeClr val="bg1"/>
                </a:solidFill>
                <a:effectLst/>
                <a:latin typeface="Arial" panose="020B0604020202020204" pitchFamily="34" charset="0"/>
              </a:rPr>
              <a:t> – Seamless multiplayer across devices.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000" b="1" i="0" u="none" strike="noStrike" cap="none" normalizeH="0" baseline="0" dirty="0">
                <a:ln>
                  <a:noFill/>
                </a:ln>
                <a:solidFill>
                  <a:schemeClr val="bg1"/>
                </a:solidFill>
                <a:effectLst/>
                <a:latin typeface="Arial" panose="020B0604020202020204" pitchFamily="34" charset="0"/>
              </a:rPr>
              <a:t>AI Integration</a:t>
            </a:r>
            <a:r>
              <a:rPr kumimoji="0" lang="en-US" altLang="en-US" sz="2000" b="0" i="0" u="none" strike="noStrike" cap="none" normalizeH="0" baseline="0" dirty="0">
                <a:ln>
                  <a:noFill/>
                </a:ln>
                <a:solidFill>
                  <a:schemeClr val="bg1"/>
                </a:solidFill>
                <a:effectLst/>
                <a:latin typeface="Arial" panose="020B0604020202020204" pitchFamily="34" charset="0"/>
              </a:rPr>
              <a:t> – Smarter NPCs and dynamic game design.</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000" b="1" i="0" u="none" strike="noStrike" cap="none" normalizeH="0" baseline="0" dirty="0">
                <a:ln>
                  <a:noFill/>
                </a:ln>
                <a:solidFill>
                  <a:schemeClr val="bg1"/>
                </a:solidFill>
                <a:effectLst/>
                <a:latin typeface="Arial" panose="020B0604020202020204" pitchFamily="34" charset="0"/>
              </a:rPr>
              <a:t>Metaverse &amp; Virtual Worlds</a:t>
            </a:r>
            <a:r>
              <a:rPr kumimoji="0" lang="en-US" altLang="en-US" sz="2000" b="0" i="0" u="none" strike="noStrike" cap="none" normalizeH="0" baseline="0" dirty="0">
                <a:ln>
                  <a:noFill/>
                </a:ln>
                <a:solidFill>
                  <a:schemeClr val="bg1"/>
                </a:solidFill>
                <a:effectLst/>
                <a:latin typeface="Arial" panose="020B0604020202020204" pitchFamily="34" charset="0"/>
              </a:rPr>
              <a:t> – Persistent, social, immersive environments.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000" b="1" i="0" u="none" strike="noStrike" cap="none" normalizeH="0" baseline="0" dirty="0">
                <a:ln>
                  <a:noFill/>
                </a:ln>
                <a:solidFill>
                  <a:schemeClr val="bg1"/>
                </a:solidFill>
                <a:effectLst/>
                <a:latin typeface="Arial" panose="020B0604020202020204" pitchFamily="34" charset="0"/>
              </a:rPr>
              <a:t>Blockchain/NFTs</a:t>
            </a:r>
            <a:r>
              <a:rPr kumimoji="0" lang="en-US" altLang="en-US" sz="2000" b="0" i="0" u="none" strike="noStrike" cap="none" normalizeH="0" baseline="0" dirty="0">
                <a:ln>
                  <a:noFill/>
                </a:ln>
                <a:solidFill>
                  <a:schemeClr val="bg1"/>
                </a:solidFill>
                <a:effectLst/>
                <a:latin typeface="Arial" panose="020B0604020202020204" pitchFamily="34" charset="0"/>
              </a:rPr>
              <a:t> – Digital asset ownership and play-to-earn models.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000" b="1" i="0" u="none" strike="noStrike" cap="none" normalizeH="0" baseline="0" dirty="0">
                <a:ln>
                  <a:noFill/>
                </a:ln>
                <a:solidFill>
                  <a:schemeClr val="bg1"/>
                </a:solidFill>
                <a:effectLst/>
                <a:latin typeface="Arial" panose="020B0604020202020204" pitchFamily="34" charset="0"/>
              </a:rPr>
              <a:t>Personalized Gameplay</a:t>
            </a:r>
            <a:r>
              <a:rPr kumimoji="0" lang="en-US" altLang="en-US" sz="2000" b="0" i="0" u="none" strike="noStrike" cap="none" normalizeH="0" baseline="0" dirty="0">
                <a:ln>
                  <a:noFill/>
                </a:ln>
                <a:solidFill>
                  <a:schemeClr val="bg1"/>
                </a:solidFill>
                <a:effectLst/>
                <a:latin typeface="Arial" panose="020B0604020202020204" pitchFamily="34" charset="0"/>
              </a:rPr>
              <a:t> – Tailored experiences using real-time data.</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000" b="1" i="0" u="none" strike="noStrike" cap="none" normalizeH="0" baseline="0" dirty="0">
                <a:ln>
                  <a:noFill/>
                </a:ln>
                <a:solidFill>
                  <a:schemeClr val="bg1"/>
                </a:solidFill>
                <a:effectLst/>
                <a:latin typeface="Arial" panose="020B0604020202020204" pitchFamily="34" charset="0"/>
              </a:rPr>
              <a:t>AR/VR Gaming</a:t>
            </a:r>
            <a:r>
              <a:rPr kumimoji="0" lang="en-US" altLang="en-US" sz="2000" b="0" i="0" u="none" strike="noStrike" cap="none" normalizeH="0" baseline="0" dirty="0">
                <a:ln>
                  <a:noFill/>
                </a:ln>
                <a:solidFill>
                  <a:schemeClr val="bg1"/>
                </a:solidFill>
                <a:effectLst/>
                <a:latin typeface="Arial" panose="020B0604020202020204" pitchFamily="34" charset="0"/>
              </a:rPr>
              <a:t> – Immersive experiences with advanced tech.</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000" b="1" i="0" u="none" strike="noStrike" cap="none" normalizeH="0" baseline="0" dirty="0">
                <a:ln>
                  <a:noFill/>
                </a:ln>
                <a:solidFill>
                  <a:schemeClr val="bg1"/>
                </a:solidFill>
                <a:effectLst/>
                <a:latin typeface="Arial" panose="020B0604020202020204" pitchFamily="34" charset="0"/>
              </a:rPr>
              <a:t>Esports &amp; Streaming</a:t>
            </a:r>
            <a:r>
              <a:rPr kumimoji="0" lang="en-US" altLang="en-US" sz="2000" b="0" i="0" u="none" strike="noStrike" cap="none" normalizeH="0" baseline="0" dirty="0">
                <a:ln>
                  <a:noFill/>
                </a:ln>
                <a:solidFill>
                  <a:schemeClr val="bg1"/>
                </a:solidFill>
                <a:effectLst/>
                <a:latin typeface="Arial" panose="020B0604020202020204" pitchFamily="34" charset="0"/>
              </a:rPr>
              <a:t> – Built-in tools for spectators and content creators.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000" b="1" i="0" u="none" strike="noStrike" cap="none" normalizeH="0" baseline="0" dirty="0">
                <a:ln>
                  <a:noFill/>
                </a:ln>
                <a:solidFill>
                  <a:schemeClr val="bg1"/>
                </a:solidFill>
                <a:effectLst/>
                <a:latin typeface="Arial" panose="020B0604020202020204" pitchFamily="34" charset="0"/>
              </a:rPr>
              <a:t>Haptic Tech</a:t>
            </a:r>
            <a:r>
              <a:rPr kumimoji="0" lang="en-US" altLang="en-US" sz="2000" b="0" i="0" u="none" strike="noStrike" cap="none" normalizeH="0" baseline="0" dirty="0">
                <a:ln>
                  <a:noFill/>
                </a:ln>
                <a:solidFill>
                  <a:schemeClr val="bg1"/>
                </a:solidFill>
                <a:effectLst/>
                <a:latin typeface="Arial" panose="020B0604020202020204" pitchFamily="34" charset="0"/>
              </a:rPr>
              <a:t> – Realistic touch feedback in controllers.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000" b="1" i="0" u="none" strike="noStrike" cap="none" normalizeH="0" baseline="0" dirty="0">
                <a:ln>
                  <a:noFill/>
                </a:ln>
                <a:solidFill>
                  <a:schemeClr val="bg1"/>
                </a:solidFill>
                <a:effectLst/>
                <a:latin typeface="Arial" panose="020B0604020202020204" pitchFamily="34" charset="0"/>
              </a:rPr>
              <a:t>Voice &amp; Gesture Control</a:t>
            </a:r>
            <a:r>
              <a:rPr kumimoji="0" lang="en-US" altLang="en-US" sz="2000" b="0" i="0" u="none" strike="noStrike" cap="none" normalizeH="0" baseline="0" dirty="0">
                <a:ln>
                  <a:noFill/>
                </a:ln>
                <a:solidFill>
                  <a:schemeClr val="bg1"/>
                </a:solidFill>
                <a:effectLst/>
                <a:latin typeface="Arial" panose="020B0604020202020204" pitchFamily="34" charset="0"/>
              </a:rPr>
              <a:t> – Hands-free, intuitive gameplay.</a:t>
            </a:r>
          </a:p>
        </p:txBody>
      </p:sp>
      <p:pic>
        <p:nvPicPr>
          <p:cNvPr id="4117" name="Picture 21" descr="Future scope of artificial intelligence on global gaming business">
            <a:extLst>
              <a:ext uri="{FF2B5EF4-FFF2-40B4-BE49-F238E27FC236}">
                <a16:creationId xmlns:a16="http://schemas.microsoft.com/office/drawing/2014/main" id="{F5A81417-455A-90BD-66F0-842F436193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706" y="5535008"/>
            <a:ext cx="9061191" cy="30260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4119" name="Picture 23" descr="How the Next Generation of Technology will Shape the Gaming Industry - ELE  Times">
            <a:extLst>
              <a:ext uri="{FF2B5EF4-FFF2-40B4-BE49-F238E27FC236}">
                <a16:creationId xmlns:a16="http://schemas.microsoft.com/office/drawing/2014/main" id="{7CF8AE62-410B-E021-7356-B61722F8FA5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7063"/>
          <a:stretch/>
        </p:blipFill>
        <p:spPr bwMode="auto">
          <a:xfrm>
            <a:off x="9060564" y="5500001"/>
            <a:ext cx="3762116" cy="33194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Footer Placeholder 22">
            <a:extLst>
              <a:ext uri="{FF2B5EF4-FFF2-40B4-BE49-F238E27FC236}">
                <a16:creationId xmlns:a16="http://schemas.microsoft.com/office/drawing/2014/main" id="{9B45BD8D-F79F-169C-A5FE-9F450AEDE7A2}"/>
              </a:ext>
            </a:extLst>
          </p:cNvPr>
          <p:cNvSpPr>
            <a:spLocks noGrp="1"/>
          </p:cNvSpPr>
          <p:nvPr>
            <p:ph type="ftr" sz="quarter" idx="11"/>
          </p:nvPr>
        </p:nvSpPr>
        <p:spPr>
          <a:xfrm>
            <a:off x="4208955" y="9433158"/>
            <a:ext cx="4457700" cy="527403"/>
          </a:xfrm>
        </p:spPr>
        <p:txBody>
          <a:bodyPr/>
          <a:lstStyle/>
          <a:p>
            <a:r>
              <a:rPr lang="en-IN" dirty="0"/>
              <a:t>Gaming Industry</a:t>
            </a:r>
          </a:p>
        </p:txBody>
      </p:sp>
    </p:spTree>
    <p:extLst>
      <p:ext uri="{BB962C8B-B14F-4D97-AF65-F5344CB8AC3E}">
        <p14:creationId xmlns:p14="http://schemas.microsoft.com/office/powerpoint/2010/main" val="404370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E48E6-19CE-662C-A89D-A6BA6D82C369}"/>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904D6B7-E89B-11BD-F6C3-853DF9742662}"/>
              </a:ext>
            </a:extLst>
          </p:cNvPr>
          <p:cNvGraphicFramePr>
            <a:graphicFrameLocks noChangeAspect="1"/>
          </p:cNvGraphicFramePr>
          <p:nvPr>
            <p:custDataLst>
              <p:tags r:id="rId1"/>
            </p:custData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AFF89A72-7873-AD1D-EB16-97579EF5AF46}"/>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cxnSp>
        <p:nvCxnSpPr>
          <p:cNvPr id="2" name="Straight Connector 1">
            <a:extLst>
              <a:ext uri="{FF2B5EF4-FFF2-40B4-BE49-F238E27FC236}">
                <a16:creationId xmlns:a16="http://schemas.microsoft.com/office/drawing/2014/main" id="{8576A24F-65AD-1BCC-E7C7-FEBCBB07D1A9}"/>
              </a:ext>
            </a:extLst>
          </p:cNvPr>
          <p:cNvCxnSpPr/>
          <p:nvPr/>
        </p:nvCxnSpPr>
        <p:spPr>
          <a:xfrm>
            <a:off x="221673"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533E51DA-BF38-336F-7B73-3D9116CEE6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1803" y="9545176"/>
            <a:ext cx="1977681" cy="360824"/>
          </a:xfrm>
          <a:prstGeom prst="rect">
            <a:avLst/>
          </a:prstGeom>
        </p:spPr>
      </p:pic>
      <p:sp>
        <p:nvSpPr>
          <p:cNvPr id="5" name="Slide Number Placeholder 4">
            <a:extLst>
              <a:ext uri="{FF2B5EF4-FFF2-40B4-BE49-F238E27FC236}">
                <a16:creationId xmlns:a16="http://schemas.microsoft.com/office/drawing/2014/main" id="{7E0E71E2-0DC6-643C-6DF3-33CB83031564}"/>
              </a:ext>
            </a:extLst>
          </p:cNvPr>
          <p:cNvSpPr>
            <a:spLocks noGrp="1"/>
          </p:cNvSpPr>
          <p:nvPr>
            <p:ph type="sldNum" sz="quarter" idx="12"/>
          </p:nvPr>
        </p:nvSpPr>
        <p:spPr>
          <a:xfrm>
            <a:off x="9947684" y="8971862"/>
            <a:ext cx="2971800" cy="527403"/>
          </a:xfrm>
        </p:spPr>
        <p:txBody>
          <a:bodyPr/>
          <a:lstStyle/>
          <a:p>
            <a:fld id="{E8094803-DB80-4B63-9F79-79209115D619}" type="slidenum">
              <a:rPr lang="en-IN" smtClean="0"/>
              <a:t>8</a:t>
            </a:fld>
            <a:endParaRPr lang="en-IN" dirty="0"/>
          </a:p>
        </p:txBody>
      </p:sp>
      <p:sp>
        <p:nvSpPr>
          <p:cNvPr id="6" name="Arrow: Pentagon 5">
            <a:extLst>
              <a:ext uri="{FF2B5EF4-FFF2-40B4-BE49-F238E27FC236}">
                <a16:creationId xmlns:a16="http://schemas.microsoft.com/office/drawing/2014/main" id="{034CD2AB-3B25-4ECB-BB39-28EB1B9E4A96}"/>
              </a:ext>
            </a:extLst>
          </p:cNvPr>
          <p:cNvSpPr/>
          <p:nvPr/>
        </p:nvSpPr>
        <p:spPr>
          <a:xfrm>
            <a:off x="0" y="0"/>
            <a:ext cx="12336379" cy="944463"/>
          </a:xfrm>
          <a:prstGeom prst="homePlat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5400" b="1" dirty="0"/>
              <a:t>Consumer Market Data </a:t>
            </a:r>
          </a:p>
        </p:txBody>
      </p:sp>
      <p:sp>
        <p:nvSpPr>
          <p:cNvPr id="7" name="TextBox 6">
            <a:extLst>
              <a:ext uri="{FF2B5EF4-FFF2-40B4-BE49-F238E27FC236}">
                <a16:creationId xmlns:a16="http://schemas.microsoft.com/office/drawing/2014/main" id="{FA7D489F-3DB1-B040-A866-7E755E5F5148}"/>
              </a:ext>
            </a:extLst>
          </p:cNvPr>
          <p:cNvSpPr txBox="1"/>
          <p:nvPr/>
        </p:nvSpPr>
        <p:spPr>
          <a:xfrm>
            <a:off x="221672" y="1315453"/>
            <a:ext cx="11071969" cy="3970318"/>
          </a:xfrm>
          <a:prstGeom prst="rect">
            <a:avLst/>
          </a:prstGeom>
          <a:noFill/>
        </p:spPr>
        <p:txBody>
          <a:bodyPr wrap="square" rtlCol="0">
            <a:spAutoFit/>
          </a:bodyPr>
          <a:lstStyle/>
          <a:p>
            <a:pPr marL="285750" indent="-285750" algn="l">
              <a:buFont typeface="Wingdings" panose="05000000000000000000" pitchFamily="2" charset="2"/>
              <a:buChar char="Ø"/>
            </a:pPr>
            <a:r>
              <a:rPr lang="en-US" b="0" i="0" dirty="0">
                <a:solidFill>
                  <a:srgbClr val="455F7C"/>
                </a:solidFill>
                <a:effectLst/>
                <a:latin typeface="Open Sans" panose="020B0606030504020204" pitchFamily="34" charset="0"/>
              </a:rPr>
              <a:t>Revenue in the Online Games market in the world is projected to reach US$29.48bn in 2025.</a:t>
            </a:r>
          </a:p>
          <a:p>
            <a:pPr marL="285750" indent="-285750" algn="l">
              <a:buFont typeface="Wingdings" panose="05000000000000000000" pitchFamily="2" charset="2"/>
              <a:buChar char="Ø"/>
            </a:pPr>
            <a:r>
              <a:rPr lang="en-US" b="0" i="0" dirty="0">
                <a:solidFill>
                  <a:srgbClr val="455F7C"/>
                </a:solidFill>
                <a:effectLst/>
                <a:latin typeface="Open Sans" panose="020B0606030504020204" pitchFamily="34" charset="0"/>
              </a:rPr>
              <a:t>Revenue is expected to demonstrate an annual growth rate (CAGR 2025-2029) of 4.87%, resulting in a projected market volume of US$35.66bn by 2029.</a:t>
            </a:r>
          </a:p>
          <a:p>
            <a:pPr marL="285750" indent="-285750" algn="l">
              <a:buFont typeface="Wingdings" panose="05000000000000000000" pitchFamily="2" charset="2"/>
              <a:buChar char="Ø"/>
            </a:pPr>
            <a:r>
              <a:rPr lang="en-US" b="0" i="0" dirty="0">
                <a:solidFill>
                  <a:srgbClr val="455F7C"/>
                </a:solidFill>
                <a:effectLst/>
                <a:latin typeface="Open Sans" panose="020B0606030504020204" pitchFamily="34" charset="0"/>
              </a:rPr>
              <a:t>In the Online Games market in the world, the number of users is expected to amount to 1.3bn users by 2029.</a:t>
            </a:r>
          </a:p>
          <a:p>
            <a:pPr marL="285750" indent="-285750" algn="l">
              <a:buFont typeface="Wingdings" panose="05000000000000000000" pitchFamily="2" charset="2"/>
              <a:buChar char="Ø"/>
            </a:pPr>
            <a:r>
              <a:rPr lang="en-US" b="0" i="0" dirty="0">
                <a:solidFill>
                  <a:srgbClr val="455F7C"/>
                </a:solidFill>
                <a:effectLst/>
                <a:latin typeface="Open Sans" panose="020B0606030504020204" pitchFamily="34" charset="0"/>
              </a:rPr>
              <a:t>User penetration will be 15.3% in 2025 and is anticipated to increase to 16.2% by 2029.</a:t>
            </a:r>
          </a:p>
          <a:p>
            <a:pPr marL="285750" indent="-285750" algn="l">
              <a:buFont typeface="Wingdings" panose="05000000000000000000" pitchFamily="2" charset="2"/>
              <a:buChar char="Ø"/>
            </a:pPr>
            <a:r>
              <a:rPr lang="en-US" b="0" i="0" dirty="0">
                <a:solidFill>
                  <a:srgbClr val="455F7C"/>
                </a:solidFill>
                <a:effectLst/>
                <a:latin typeface="Open Sans" panose="020B0606030504020204" pitchFamily="34" charset="0"/>
              </a:rPr>
              <a:t>In a global comparison, the majority of revenue will be generated China, with an expected revenue of US$6.90bn in 2025.</a:t>
            </a:r>
          </a:p>
          <a:p>
            <a:pPr marL="285750" indent="-285750" algn="l">
              <a:buFont typeface="Wingdings" panose="05000000000000000000" pitchFamily="2" charset="2"/>
              <a:buChar char="Ø"/>
            </a:pPr>
            <a:r>
              <a:rPr lang="en-US" b="0" i="0" dirty="0">
                <a:solidFill>
                  <a:srgbClr val="455F7C"/>
                </a:solidFill>
                <a:effectLst/>
                <a:latin typeface="Open Sans" panose="020B0606030504020204" pitchFamily="34" charset="0"/>
              </a:rPr>
              <a:t>The average revenue per user (ARPU) in the Online Games market in the world is projected to be US$24.59 in 2025.</a:t>
            </a:r>
          </a:p>
          <a:p>
            <a:pPr marL="285750" indent="-285750" algn="l">
              <a:buFont typeface="Wingdings" panose="05000000000000000000" pitchFamily="2" charset="2"/>
              <a:buChar char="Ø"/>
            </a:pPr>
            <a:r>
              <a:rPr lang="en-US" b="0" i="0" dirty="0">
                <a:solidFill>
                  <a:srgbClr val="455F7C"/>
                </a:solidFill>
                <a:effectLst/>
                <a:latin typeface="Open Sans" panose="020B0606030504020204" pitchFamily="34" charset="0"/>
              </a:rPr>
              <a:t>The worldwide online games market is increasingly prioritizing immersive experiences and social connectivity, reflecting a shift towards community-driven gaming platforms.</a:t>
            </a:r>
          </a:p>
          <a:p>
            <a:br>
              <a:rPr lang="en-US" dirty="0"/>
            </a:br>
            <a:endParaRPr lang="en-IN" dirty="0"/>
          </a:p>
        </p:txBody>
      </p:sp>
      <p:pic>
        <p:nvPicPr>
          <p:cNvPr id="6146" name="Picture 2" descr="Global mobile gaming market statistics">
            <a:extLst>
              <a:ext uri="{FF2B5EF4-FFF2-40B4-BE49-F238E27FC236}">
                <a16:creationId xmlns:a16="http://schemas.microsoft.com/office/drawing/2014/main" id="{CA366106-529F-8FBC-2991-56BCFBCEA65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76" b="12080"/>
          <a:stretch/>
        </p:blipFill>
        <p:spPr bwMode="auto">
          <a:xfrm>
            <a:off x="221673" y="5157956"/>
            <a:ext cx="7221864" cy="40502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76099293-1B99-8227-D559-3FD43BBE63E7}"/>
              </a:ext>
            </a:extLst>
          </p:cNvPr>
          <p:cNvSpPr/>
          <p:nvPr/>
        </p:nvSpPr>
        <p:spPr>
          <a:xfrm>
            <a:off x="7443537" y="5261045"/>
            <a:ext cx="5542790" cy="381388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3">
            <a:extLst>
              <a:ext uri="{FF2B5EF4-FFF2-40B4-BE49-F238E27FC236}">
                <a16:creationId xmlns:a16="http://schemas.microsoft.com/office/drawing/2014/main" id="{875252F6-4144-134E-C6B1-F2DB854803E1}"/>
              </a:ext>
            </a:extLst>
          </p:cNvPr>
          <p:cNvSpPr>
            <a:spLocks noChangeArrowheads="1"/>
          </p:cNvSpPr>
          <p:nvPr/>
        </p:nvSpPr>
        <p:spPr bwMode="auto">
          <a:xfrm>
            <a:off x="7481125" y="5792717"/>
            <a:ext cx="554278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0" i="0" u="none" strike="noStrike" cap="none" normalizeH="0" baseline="0" dirty="0">
                <a:ln>
                  <a:noFill/>
                </a:ln>
                <a:solidFill>
                  <a:schemeClr val="bg1"/>
                </a:solidFill>
                <a:effectLst/>
                <a:latin typeface="Arial" panose="020B0604020202020204" pitchFamily="34" charset="0"/>
              </a:rPr>
              <a:t>The global mobile gaming market is expected to grow at a </a:t>
            </a:r>
            <a:r>
              <a:rPr kumimoji="0" lang="en-US" altLang="en-US" sz="1800" b="1" i="0" u="none" strike="noStrike" cap="none" normalizeH="0" baseline="0" dirty="0">
                <a:ln>
                  <a:noFill/>
                </a:ln>
                <a:solidFill>
                  <a:schemeClr val="bg1"/>
                </a:solidFill>
                <a:effectLst/>
                <a:latin typeface="Arial" panose="020B0604020202020204" pitchFamily="34" charset="0"/>
              </a:rPr>
              <a:t>12.26% CAGR (2021–2026)</a:t>
            </a:r>
            <a:r>
              <a:rPr kumimoji="0" lang="en-US" altLang="en-US" sz="1800" b="0" i="0" u="none" strike="noStrike" cap="none" normalizeH="0" baseline="0" dirty="0">
                <a:ln>
                  <a:noFill/>
                </a:ln>
                <a:solidFill>
                  <a:schemeClr val="bg1"/>
                </a:solidFill>
                <a:effectLst/>
                <a:latin typeface="Arial" panose="020B0604020202020204" pitchFamily="34" charset="0"/>
              </a:rPr>
              <a:t>, adding </a:t>
            </a:r>
            <a:r>
              <a:rPr kumimoji="0" lang="en-US" altLang="en-US" sz="1800" b="1" i="0" u="none" strike="noStrike" cap="none" normalizeH="0" baseline="0" dirty="0">
                <a:ln>
                  <a:noFill/>
                </a:ln>
                <a:solidFill>
                  <a:schemeClr val="bg1"/>
                </a:solidFill>
                <a:effectLst/>
                <a:latin typeface="Arial" panose="020B0604020202020204" pitchFamily="34" charset="0"/>
              </a:rPr>
              <a:t>$66.43 billion</a:t>
            </a:r>
            <a:r>
              <a:rPr kumimoji="0" lang="en-US" altLang="en-US" sz="1800" b="0" i="0" u="none" strike="noStrike" cap="none" normalizeH="0" baseline="0" dirty="0">
                <a:ln>
                  <a:noFill/>
                </a:ln>
                <a:solidFill>
                  <a:schemeClr val="bg1"/>
                </a:solidFill>
                <a:effectLst/>
                <a:latin typeface="Arial" panose="020B0604020202020204" pitchFamily="34" charset="0"/>
              </a:rPr>
              <a:t> in value.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0" i="0" u="none" strike="noStrike" cap="none" normalizeH="0" baseline="0" dirty="0">
                <a:ln>
                  <a:noFill/>
                </a:ln>
                <a:solidFill>
                  <a:schemeClr val="bg1"/>
                </a:solidFill>
                <a:effectLst/>
                <a:latin typeface="Arial" panose="020B0604020202020204" pitchFamily="34" charset="0"/>
              </a:rPr>
              <a:t>The market is </a:t>
            </a:r>
            <a:r>
              <a:rPr kumimoji="0" lang="en-US" altLang="en-US" sz="1800" b="1" i="0" u="none" strike="noStrike" cap="none" normalizeH="0" baseline="0" dirty="0">
                <a:ln>
                  <a:noFill/>
                </a:ln>
                <a:solidFill>
                  <a:schemeClr val="bg1"/>
                </a:solidFill>
                <a:effectLst/>
                <a:latin typeface="Arial" panose="020B0604020202020204" pitchFamily="34" charset="0"/>
              </a:rPr>
              <a:t>fragmented</a:t>
            </a:r>
            <a:r>
              <a:rPr kumimoji="0" lang="en-US" altLang="en-US" sz="1800" b="0" i="0" u="none" strike="noStrike" cap="none" normalizeH="0" baseline="0" dirty="0">
                <a:ln>
                  <a:noFill/>
                </a:ln>
                <a:solidFill>
                  <a:schemeClr val="bg1"/>
                </a:solidFill>
                <a:effectLst/>
                <a:latin typeface="Arial" panose="020B0604020202020204" pitchFamily="34" charset="0"/>
              </a:rPr>
              <a:t>, driven by the </a:t>
            </a:r>
            <a:r>
              <a:rPr kumimoji="0" lang="en-US" altLang="en-US" sz="1800" b="1" i="0" u="none" strike="noStrike" cap="none" normalizeH="0" baseline="0" dirty="0">
                <a:ln>
                  <a:noFill/>
                </a:ln>
                <a:solidFill>
                  <a:schemeClr val="bg1"/>
                </a:solidFill>
                <a:effectLst/>
                <a:latin typeface="Arial" panose="020B0604020202020204" pitchFamily="34" charset="0"/>
              </a:rPr>
              <a:t>popularity of multiplayer mobile games</a:t>
            </a:r>
            <a:r>
              <a:rPr kumimoji="0" lang="en-US" altLang="en-US" sz="1800" b="0" i="0" u="none" strike="noStrike" cap="none" normalizeH="0" baseline="0" dirty="0">
                <a:ln>
                  <a:noFill/>
                </a:ln>
                <a:solidFill>
                  <a:schemeClr val="bg1"/>
                </a:solidFill>
                <a:effectLst/>
                <a:latin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bg1"/>
                </a:solidFill>
                <a:effectLst/>
                <a:latin typeface="Arial" panose="020B0604020202020204" pitchFamily="34" charset="0"/>
              </a:rPr>
              <a:t>Key players</a:t>
            </a:r>
            <a:r>
              <a:rPr kumimoji="0" lang="en-US" altLang="en-US" sz="1800" b="0" i="0" u="none" strike="noStrike" cap="none" normalizeH="0" baseline="0" dirty="0">
                <a:ln>
                  <a:noFill/>
                </a:ln>
                <a:solidFill>
                  <a:schemeClr val="bg1"/>
                </a:solidFill>
                <a:effectLst/>
                <a:latin typeface="Arial" panose="020B0604020202020204" pitchFamily="34" charset="0"/>
              </a:rPr>
              <a:t> include Activision Blizzard, </a:t>
            </a:r>
            <a:r>
              <a:rPr kumimoji="0" lang="en-US" altLang="en-US" sz="1800" b="0" i="0" u="none" strike="noStrike" cap="none" normalizeH="0" baseline="0" dirty="0" err="1">
                <a:ln>
                  <a:noFill/>
                </a:ln>
                <a:solidFill>
                  <a:schemeClr val="bg1"/>
                </a:solidFill>
                <a:effectLst/>
                <a:latin typeface="Arial" panose="020B0604020202020204" pitchFamily="34" charset="0"/>
              </a:rPr>
              <a:t>CyberAgent</a:t>
            </a:r>
            <a:r>
              <a:rPr kumimoji="0" lang="en-US" altLang="en-US" sz="1800" b="0" i="0" u="none" strike="noStrike" cap="none" normalizeH="0" baseline="0" dirty="0">
                <a:ln>
                  <a:noFill/>
                </a:ln>
                <a:solidFill>
                  <a:schemeClr val="bg1"/>
                </a:solidFill>
                <a:effectLst/>
                <a:latin typeface="Arial" panose="020B0604020202020204" pitchFamily="34" charset="0"/>
              </a:rPr>
              <a:t>, </a:t>
            </a:r>
            <a:r>
              <a:rPr kumimoji="0" lang="en-US" altLang="en-US" sz="1800" b="0" i="0" u="none" strike="noStrike" cap="none" normalizeH="0" baseline="0" dirty="0" err="1">
                <a:ln>
                  <a:noFill/>
                </a:ln>
                <a:solidFill>
                  <a:schemeClr val="bg1"/>
                </a:solidFill>
                <a:effectLst/>
                <a:latin typeface="Arial" panose="020B0604020202020204" pitchFamily="34" charset="0"/>
              </a:rPr>
              <a:t>DeNA</a:t>
            </a:r>
            <a:r>
              <a:rPr kumimoji="0" lang="en-US" altLang="en-US" sz="1800" b="0" i="0" u="none" strike="noStrike" cap="none" normalizeH="0" baseline="0" dirty="0">
                <a:ln>
                  <a:noFill/>
                </a:ln>
                <a:solidFill>
                  <a:schemeClr val="bg1"/>
                </a:solidFill>
                <a:effectLst/>
                <a:latin typeface="Arial" panose="020B0604020202020204" pitchFamily="34" charset="0"/>
              </a:rPr>
              <a:t>, Electronic Arts, and Epic Games.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bg1"/>
                </a:solidFill>
                <a:effectLst/>
                <a:latin typeface="Arial" panose="020B0604020202020204" pitchFamily="34" charset="0"/>
              </a:rPr>
              <a:t>47% of growth</a:t>
            </a:r>
            <a:r>
              <a:rPr kumimoji="0" lang="en-US" altLang="en-US" sz="1800" b="0" i="0" u="none" strike="noStrike" cap="none" normalizeH="0" baseline="0" dirty="0">
                <a:ln>
                  <a:noFill/>
                </a:ln>
                <a:solidFill>
                  <a:schemeClr val="bg1"/>
                </a:solidFill>
                <a:effectLst/>
                <a:latin typeface="Arial" panose="020B0604020202020204" pitchFamily="34" charset="0"/>
              </a:rPr>
              <a:t> will come from the </a:t>
            </a:r>
            <a:r>
              <a:rPr kumimoji="0" lang="en-US" altLang="en-US" sz="1800" b="1" i="0" u="none" strike="noStrike" cap="none" normalizeH="0" baseline="0" dirty="0">
                <a:ln>
                  <a:noFill/>
                </a:ln>
                <a:solidFill>
                  <a:schemeClr val="bg1"/>
                </a:solidFill>
                <a:effectLst/>
                <a:latin typeface="Arial" panose="020B0604020202020204" pitchFamily="34" charset="0"/>
              </a:rPr>
              <a:t>APAC region</a:t>
            </a:r>
            <a:r>
              <a:rPr kumimoji="0" lang="en-US" altLang="en-US" sz="1800" b="0" i="0" u="none" strike="noStrike" cap="none" normalizeH="0" baseline="0" dirty="0">
                <a:ln>
                  <a:noFill/>
                </a:ln>
                <a:solidFill>
                  <a:schemeClr val="bg1"/>
                </a:solidFill>
                <a:effectLst/>
                <a:latin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bg1"/>
                </a:solidFill>
                <a:effectLst/>
                <a:latin typeface="Arial" panose="020B0604020202020204" pitchFamily="34" charset="0"/>
              </a:rPr>
              <a:t>Platforms:</a:t>
            </a:r>
            <a:r>
              <a:rPr kumimoji="0" lang="en-US" altLang="en-US" sz="1800" b="0" i="0" u="none" strike="noStrike" cap="none" normalizeH="0" baseline="0" dirty="0">
                <a:ln>
                  <a:noFill/>
                </a:ln>
                <a:solidFill>
                  <a:schemeClr val="bg1"/>
                </a:solidFill>
                <a:effectLst/>
                <a:latin typeface="Arial" panose="020B0604020202020204" pitchFamily="34" charset="0"/>
              </a:rPr>
              <a:t> Online and Offline.</a:t>
            </a:r>
          </a:p>
        </p:txBody>
      </p:sp>
      <p:cxnSp>
        <p:nvCxnSpPr>
          <p:cNvPr id="11" name="Straight Connector 10">
            <a:extLst>
              <a:ext uri="{FF2B5EF4-FFF2-40B4-BE49-F238E27FC236}">
                <a16:creationId xmlns:a16="http://schemas.microsoft.com/office/drawing/2014/main" id="{435323BB-8B66-22B8-7890-9B02C1FF1C4B}"/>
              </a:ext>
            </a:extLst>
          </p:cNvPr>
          <p:cNvCxnSpPr/>
          <p:nvPr/>
        </p:nvCxnSpPr>
        <p:spPr>
          <a:xfrm>
            <a:off x="221672" y="4953000"/>
            <a:ext cx="127646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22">
            <a:extLst>
              <a:ext uri="{FF2B5EF4-FFF2-40B4-BE49-F238E27FC236}">
                <a16:creationId xmlns:a16="http://schemas.microsoft.com/office/drawing/2014/main" id="{9E5C8121-CC8B-CE19-17C3-939BD864DC2C}"/>
              </a:ext>
            </a:extLst>
          </p:cNvPr>
          <p:cNvSpPr>
            <a:spLocks noGrp="1"/>
          </p:cNvSpPr>
          <p:nvPr>
            <p:ph type="ftr" sz="quarter" idx="11"/>
          </p:nvPr>
        </p:nvSpPr>
        <p:spPr>
          <a:xfrm>
            <a:off x="4208955" y="9433158"/>
            <a:ext cx="4457700" cy="527403"/>
          </a:xfrm>
        </p:spPr>
        <p:txBody>
          <a:bodyPr/>
          <a:lstStyle/>
          <a:p>
            <a:r>
              <a:rPr lang="en-IN" dirty="0"/>
              <a:t>Gaming Industry</a:t>
            </a:r>
          </a:p>
        </p:txBody>
      </p:sp>
    </p:spTree>
    <p:extLst>
      <p:ext uri="{BB962C8B-B14F-4D97-AF65-F5344CB8AC3E}">
        <p14:creationId xmlns:p14="http://schemas.microsoft.com/office/powerpoint/2010/main" val="286749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C7C0D-4731-552C-0D18-B75689FCBF52}"/>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A1BA839-495C-E5E0-1819-18FB29342B12}"/>
              </a:ext>
            </a:extLst>
          </p:cNvPr>
          <p:cNvGraphicFramePr>
            <a:graphicFrameLocks noChangeAspect="1"/>
          </p:cNvGraphicFramePr>
          <p:nvPr>
            <p:custDataLst>
              <p:tags r:id="rId1"/>
            </p:custDataLst>
            <p:extLst>
              <p:ext uri="{D42A27DB-BD31-4B8C-83A1-F6EECF244321}">
                <p14:modId xmlns:p14="http://schemas.microsoft.com/office/powerpoint/2010/main" val="1005268594"/>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AFF89A72-7873-AD1D-EB16-97579EF5AF46}"/>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pic>
        <p:nvPicPr>
          <p:cNvPr id="7174" name="Picture 6" descr="How to Invest in Esports: Competitive Video Gaming | Toptal®">
            <a:extLst>
              <a:ext uri="{FF2B5EF4-FFF2-40B4-BE49-F238E27FC236}">
                <a16:creationId xmlns:a16="http://schemas.microsoft.com/office/drawing/2014/main" id="{CB16A173-D015-DFB3-0A31-7740F7425E4E}"/>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0" y="45912"/>
            <a:ext cx="13208000" cy="9499263"/>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8EA503ED-D313-A6A4-E7DC-D93C7063A77B}"/>
              </a:ext>
            </a:extLst>
          </p:cNvPr>
          <p:cNvCxnSpPr/>
          <p:nvPr/>
        </p:nvCxnSpPr>
        <p:spPr>
          <a:xfrm>
            <a:off x="221673"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6CE20098-B3D7-D7DE-820D-90E493B59B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1803" y="9545176"/>
            <a:ext cx="1977681" cy="360824"/>
          </a:xfrm>
          <a:prstGeom prst="rect">
            <a:avLst/>
          </a:prstGeom>
        </p:spPr>
      </p:pic>
      <p:sp>
        <p:nvSpPr>
          <p:cNvPr id="5" name="Slide Number Placeholder 4">
            <a:extLst>
              <a:ext uri="{FF2B5EF4-FFF2-40B4-BE49-F238E27FC236}">
                <a16:creationId xmlns:a16="http://schemas.microsoft.com/office/drawing/2014/main" id="{73091DB8-B9F0-7D6A-D523-5A6F33B51485}"/>
              </a:ext>
            </a:extLst>
          </p:cNvPr>
          <p:cNvSpPr>
            <a:spLocks noGrp="1"/>
          </p:cNvSpPr>
          <p:nvPr>
            <p:ph type="sldNum" sz="quarter" idx="12"/>
          </p:nvPr>
        </p:nvSpPr>
        <p:spPr>
          <a:xfrm>
            <a:off x="9947684" y="8971862"/>
            <a:ext cx="2971800" cy="527403"/>
          </a:xfrm>
        </p:spPr>
        <p:txBody>
          <a:bodyPr/>
          <a:lstStyle/>
          <a:p>
            <a:fld id="{E8094803-DB80-4B63-9F79-79209115D619}" type="slidenum">
              <a:rPr lang="en-IN" smtClean="0"/>
              <a:t>9</a:t>
            </a:fld>
            <a:endParaRPr lang="en-IN" dirty="0"/>
          </a:p>
        </p:txBody>
      </p:sp>
      <p:sp>
        <p:nvSpPr>
          <p:cNvPr id="6" name="Arrow: Pentagon 5">
            <a:extLst>
              <a:ext uri="{FF2B5EF4-FFF2-40B4-BE49-F238E27FC236}">
                <a16:creationId xmlns:a16="http://schemas.microsoft.com/office/drawing/2014/main" id="{18675728-34F0-DFC3-65C6-F86037576758}"/>
              </a:ext>
            </a:extLst>
          </p:cNvPr>
          <p:cNvSpPr/>
          <p:nvPr/>
        </p:nvSpPr>
        <p:spPr>
          <a:xfrm>
            <a:off x="0" y="0"/>
            <a:ext cx="12336379" cy="944463"/>
          </a:xfrm>
          <a:prstGeom prst="homePlat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5400" b="1" dirty="0"/>
              <a:t>Competitor Information </a:t>
            </a:r>
          </a:p>
        </p:txBody>
      </p:sp>
      <p:sp>
        <p:nvSpPr>
          <p:cNvPr id="15" name="TextBox 14">
            <a:extLst>
              <a:ext uri="{FF2B5EF4-FFF2-40B4-BE49-F238E27FC236}">
                <a16:creationId xmlns:a16="http://schemas.microsoft.com/office/drawing/2014/main" id="{4B133F42-68C6-795A-CE29-A3E85AEAE275}"/>
              </a:ext>
            </a:extLst>
          </p:cNvPr>
          <p:cNvSpPr txBox="1"/>
          <p:nvPr/>
        </p:nvSpPr>
        <p:spPr>
          <a:xfrm>
            <a:off x="286570" y="5665941"/>
            <a:ext cx="2438642" cy="400110"/>
          </a:xfrm>
          <a:prstGeom prst="rect">
            <a:avLst/>
          </a:prstGeom>
          <a:noFill/>
        </p:spPr>
        <p:txBody>
          <a:bodyPr wrap="square" rtlCol="0">
            <a:spAutoFit/>
          </a:bodyPr>
          <a:lstStyle/>
          <a:p>
            <a:r>
              <a:rPr lang="en-IN" sz="2000" b="1" dirty="0"/>
              <a:t>Top Competitors</a:t>
            </a:r>
          </a:p>
        </p:txBody>
      </p:sp>
      <p:pic>
        <p:nvPicPr>
          <p:cNvPr id="7178" name="Picture 10" descr="3 Industries Where Talent Competition is Fierce Right Now | Skywalk Group">
            <a:extLst>
              <a:ext uri="{FF2B5EF4-FFF2-40B4-BE49-F238E27FC236}">
                <a16:creationId xmlns:a16="http://schemas.microsoft.com/office/drawing/2014/main" id="{C3C32876-6703-3B7C-3932-4E946EA104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7140" y="6365779"/>
            <a:ext cx="6604000" cy="25601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6" name="Rectangle 11">
            <a:extLst>
              <a:ext uri="{FF2B5EF4-FFF2-40B4-BE49-F238E27FC236}">
                <a16:creationId xmlns:a16="http://schemas.microsoft.com/office/drawing/2014/main" id="{E9A0A61E-FCEA-ECD5-38F9-97FD471EDACB}"/>
              </a:ext>
            </a:extLst>
          </p:cNvPr>
          <p:cNvSpPr>
            <a:spLocks noChangeArrowheads="1"/>
          </p:cNvSpPr>
          <p:nvPr/>
        </p:nvSpPr>
        <p:spPr bwMode="auto">
          <a:xfrm>
            <a:off x="49214" y="1236925"/>
            <a:ext cx="10941804"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0" i="0" u="none" strike="noStrike" cap="none" normalizeH="0" baseline="0" dirty="0">
                <a:ln>
                  <a:noFill/>
                </a:ln>
                <a:effectLst/>
                <a:latin typeface="Arial" panose="020B0604020202020204" pitchFamily="34" charset="0"/>
              </a:rPr>
              <a:t>The gaming industry has always been highly competitive, and this has intensified with growing global popularity.</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0" i="0" u="none" strike="noStrike" cap="none" normalizeH="0" baseline="0" dirty="0">
                <a:ln>
                  <a:noFill/>
                </a:ln>
                <a:effectLst/>
                <a:latin typeface="Arial" panose="020B0604020202020204" pitchFamily="34" charset="0"/>
              </a:rPr>
              <a:t>The competitive landscape includes both multibillion-dollar giants and smaller players with breakout successes.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0" i="0" u="none" strike="noStrike" cap="none" normalizeH="0" baseline="0" dirty="0">
                <a:ln>
                  <a:noFill/>
                </a:ln>
                <a:effectLst/>
                <a:latin typeface="Arial" panose="020B0604020202020204" pitchFamily="34" charset="0"/>
              </a:rPr>
              <a:t>Non-gaming companies, including tech and streaming giants, are actively entering the gaming sector.</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effectLst/>
                <a:latin typeface="Arial" panose="020B0604020202020204" pitchFamily="34" charset="0"/>
              </a:rPr>
              <a:t>72% of gaming executives</a:t>
            </a:r>
            <a:r>
              <a:rPr kumimoji="0" lang="en-US" altLang="en-US" sz="1800" b="0" i="0" u="none" strike="noStrike" cap="none" normalizeH="0" baseline="0" dirty="0">
                <a:ln>
                  <a:noFill/>
                </a:ln>
                <a:effectLst/>
                <a:latin typeface="Arial" panose="020B0604020202020204" pitchFamily="34" charset="0"/>
              </a:rPr>
              <a:t> view increased competition as a </a:t>
            </a:r>
            <a:r>
              <a:rPr kumimoji="0" lang="en-US" altLang="en-US" sz="1800" b="1" i="0" u="none" strike="noStrike" cap="none" normalizeH="0" baseline="0" dirty="0">
                <a:ln>
                  <a:noFill/>
                </a:ln>
                <a:effectLst/>
                <a:latin typeface="Arial" panose="020B0604020202020204" pitchFamily="34" charset="0"/>
              </a:rPr>
              <a:t>moderate or significant opportunity</a:t>
            </a:r>
            <a:r>
              <a:rPr kumimoji="0" lang="en-US" altLang="en-US" sz="1800" b="0" i="0" u="none" strike="noStrike" cap="none" normalizeH="0" baseline="0" dirty="0">
                <a:ln>
                  <a:noFill/>
                </a:ln>
                <a:effectLst/>
                <a:latin typeface="Arial" panose="020B0604020202020204" pitchFamily="34" charset="0"/>
              </a:rPr>
              <a:t>, regardless of company size.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effectLst/>
                <a:latin typeface="Arial" panose="020B0604020202020204" pitchFamily="34" charset="0"/>
              </a:rPr>
              <a:t>Stuart (executive quote):</a:t>
            </a:r>
            <a:r>
              <a:rPr kumimoji="0" lang="en-US" altLang="en-US" sz="1800" b="0" i="0" u="none" strike="noStrike" cap="none" normalizeH="0" baseline="0" dirty="0">
                <a:ln>
                  <a:noFill/>
                </a:ln>
                <a:effectLst/>
                <a:latin typeface="Arial" panose="020B0604020202020204" pitchFamily="34" charset="0"/>
              </a:rPr>
              <a:t> Competition signals that gaming is a valuable, high-potential industry.</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0" i="0" u="none" strike="noStrike" cap="none" normalizeH="0" baseline="0" dirty="0">
                <a:ln>
                  <a:noFill/>
                </a:ln>
                <a:effectLst/>
                <a:latin typeface="Arial" panose="020B0604020202020204" pitchFamily="34" charset="0"/>
              </a:rPr>
              <a:t>Competing effectively requires a blend of </a:t>
            </a:r>
            <a:r>
              <a:rPr kumimoji="0" lang="en-US" altLang="en-US" sz="1800" b="1" i="0" u="none" strike="noStrike" cap="none" normalizeH="0" baseline="0" dirty="0">
                <a:ln>
                  <a:noFill/>
                </a:ln>
                <a:effectLst/>
                <a:latin typeface="Arial" panose="020B0604020202020204" pitchFamily="34" charset="0"/>
              </a:rPr>
              <a:t>technical, artistic, business, and operational excellence</a:t>
            </a:r>
            <a:r>
              <a:rPr kumimoji="0" lang="en-US" altLang="en-US" sz="1800" b="0" i="0" u="none" strike="noStrike" cap="none" normalizeH="0" baseline="0" dirty="0">
                <a:ln>
                  <a:noFill/>
                </a:ln>
                <a:effectLst/>
                <a:latin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0" i="0" u="none" strike="noStrike" cap="none" normalizeH="0" baseline="0" dirty="0">
                <a:ln>
                  <a:noFill/>
                </a:ln>
                <a:effectLst/>
                <a:latin typeface="Arial" panose="020B0604020202020204" pitchFamily="34" charset="0"/>
              </a:rPr>
              <a:t>Rising customer expectations are driving the need for </a:t>
            </a:r>
            <a:r>
              <a:rPr kumimoji="0" lang="en-US" altLang="en-US" sz="1800" b="1" i="0" u="none" strike="noStrike" cap="none" normalizeH="0" baseline="0" dirty="0">
                <a:ln>
                  <a:noFill/>
                </a:ln>
                <a:effectLst/>
                <a:latin typeface="Arial" panose="020B0604020202020204" pitchFamily="34" charset="0"/>
              </a:rPr>
              <a:t>continuous innovation and product differentiation</a:t>
            </a:r>
            <a:r>
              <a:rPr kumimoji="0" lang="en-US" altLang="en-US" sz="1800" b="0" i="0" u="none" strike="noStrike" cap="none" normalizeH="0" baseline="0" dirty="0">
                <a:ln>
                  <a:noFill/>
                </a:ln>
                <a:effectLst/>
                <a:latin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effectLst/>
                <a:latin typeface="Arial" panose="020B0604020202020204" pitchFamily="34" charset="0"/>
              </a:rPr>
              <a:t>83% of executives</a:t>
            </a:r>
            <a:r>
              <a:rPr kumimoji="0" lang="en-US" altLang="en-US" sz="1800" b="0" i="0" u="none" strike="noStrike" cap="none" normalizeH="0" baseline="0" dirty="0">
                <a:ln>
                  <a:noFill/>
                </a:ln>
                <a:effectLst/>
                <a:latin typeface="Arial" panose="020B0604020202020204" pitchFamily="34" charset="0"/>
              </a:rPr>
              <a:t> agree the industry is under </a:t>
            </a:r>
            <a:r>
              <a:rPr kumimoji="0" lang="en-US" altLang="en-US" sz="1800" b="1" i="0" u="none" strike="noStrike" cap="none" normalizeH="0" baseline="0" dirty="0">
                <a:ln>
                  <a:noFill/>
                </a:ln>
                <a:effectLst/>
                <a:latin typeface="Arial" panose="020B0604020202020204" pitchFamily="34" charset="0"/>
              </a:rPr>
              <a:t>constant pressure to innovate and create new experiences</a:t>
            </a:r>
            <a:r>
              <a:rPr kumimoji="0" lang="en-US" altLang="en-US" sz="1800" b="0" i="0" u="none" strike="noStrike" cap="none" normalizeH="0" baseline="0" dirty="0">
                <a:ln>
                  <a:noFill/>
                </a:ln>
                <a:effectLst/>
                <a:latin typeface="Arial" panose="020B0604020202020204" pitchFamily="34" charset="0"/>
              </a:rPr>
              <a:t>.</a:t>
            </a:r>
          </a:p>
        </p:txBody>
      </p:sp>
      <p:pic>
        <p:nvPicPr>
          <p:cNvPr id="14" name="Picture 13">
            <a:extLst>
              <a:ext uri="{FF2B5EF4-FFF2-40B4-BE49-F238E27FC236}">
                <a16:creationId xmlns:a16="http://schemas.microsoft.com/office/drawing/2014/main" id="{E2746FEE-1B80-A1B4-9095-026A20D2319C}"/>
              </a:ext>
            </a:extLst>
          </p:cNvPr>
          <p:cNvPicPr>
            <a:picLocks noChangeAspect="1"/>
          </p:cNvPicPr>
          <p:nvPr/>
        </p:nvPicPr>
        <p:blipFill>
          <a:blip r:embed="rId8"/>
          <a:srcRect l="3015" r="3661"/>
          <a:stretch/>
        </p:blipFill>
        <p:spPr>
          <a:xfrm>
            <a:off x="286570" y="6114619"/>
            <a:ext cx="6604000" cy="3106694"/>
          </a:xfrm>
          <a:prstGeom prst="rect">
            <a:avLst/>
          </a:prstGeom>
        </p:spPr>
      </p:pic>
      <p:sp>
        <p:nvSpPr>
          <p:cNvPr id="7" name="Footer Placeholder 22">
            <a:extLst>
              <a:ext uri="{FF2B5EF4-FFF2-40B4-BE49-F238E27FC236}">
                <a16:creationId xmlns:a16="http://schemas.microsoft.com/office/drawing/2014/main" id="{CE588E00-2EB8-5CB1-9357-46B7DD2AF8A2}"/>
              </a:ext>
            </a:extLst>
          </p:cNvPr>
          <p:cNvSpPr>
            <a:spLocks noGrp="1"/>
          </p:cNvSpPr>
          <p:nvPr>
            <p:ph type="ftr" sz="quarter" idx="11"/>
          </p:nvPr>
        </p:nvSpPr>
        <p:spPr>
          <a:xfrm>
            <a:off x="4208955" y="9433158"/>
            <a:ext cx="4457700" cy="527403"/>
          </a:xfrm>
        </p:spPr>
        <p:txBody>
          <a:bodyPr/>
          <a:lstStyle/>
          <a:p>
            <a:r>
              <a:rPr lang="en-IN" dirty="0"/>
              <a:t>Gaming Industry</a:t>
            </a:r>
          </a:p>
        </p:txBody>
      </p:sp>
    </p:spTree>
    <p:extLst>
      <p:ext uri="{BB962C8B-B14F-4D97-AF65-F5344CB8AC3E}">
        <p14:creationId xmlns:p14="http://schemas.microsoft.com/office/powerpoint/2010/main" val="23003470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4379</TotalTime>
  <Words>1766</Words>
  <Application>Microsoft Office PowerPoint</Application>
  <PresentationFormat>Custom</PresentationFormat>
  <Paragraphs>159</Paragraphs>
  <Slides>10</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0" baseType="lpstr">
      <vt:lpstr>Arial</vt:lpstr>
      <vt:lpstr>Arial Black</vt:lpstr>
      <vt:lpstr>Calibri</vt:lpstr>
      <vt:lpstr>Calibri Light</vt:lpstr>
      <vt:lpstr>Inter</vt:lpstr>
      <vt:lpstr>Open Sans</vt:lpstr>
      <vt:lpstr>Poppins</vt:lpstr>
      <vt:lpstr>Wingdings</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Maynak Yadav</dc:creator>
  <cp:lastModifiedBy>Maynak Yadav</cp:lastModifiedBy>
  <cp:revision>6</cp:revision>
  <dcterms:created xsi:type="dcterms:W3CDTF">2025-04-27T12:43:03Z</dcterms:created>
  <dcterms:modified xsi:type="dcterms:W3CDTF">2025-07-06T09:47:17Z</dcterms:modified>
</cp:coreProperties>
</file>