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7" r:id="rId3"/>
    <p:sldId id="258" r:id="rId4"/>
    <p:sldId id="259" r:id="rId5"/>
    <p:sldId id="260" r:id="rId6"/>
    <p:sldId id="261" r:id="rId7"/>
    <p:sldId id="262" r:id="rId8"/>
    <p:sldId id="263" r:id="rId9"/>
    <p:sldId id="265" r:id="rId10"/>
  </p:sldIdLst>
  <p:sldSz cx="13208000"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CCC9"/>
    <a:srgbClr val="3425A7"/>
    <a:srgbClr val="2C4E8C"/>
    <a:srgbClr val="003A53"/>
    <a:srgbClr val="004053"/>
    <a:srgbClr val="008D8A"/>
    <a:srgbClr val="00373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90456" autoAdjust="0"/>
  </p:normalViewPr>
  <p:slideViewPr>
    <p:cSldViewPr snapToGrid="0">
      <p:cViewPr varScale="1">
        <p:scale>
          <a:sx n="40" d="100"/>
          <a:sy n="40" d="100"/>
        </p:scale>
        <p:origin x="1652" y="36"/>
      </p:cViewPr>
      <p:guideLst/>
    </p:cSldViewPr>
  </p:slid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BF534-3473-4A36-8AB9-428E9F95C74D}" type="datetimeFigureOut">
              <a:rPr lang="en-IN" smtClean="0"/>
              <a:t>04-05-2025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4B7D3E-F575-4D87-9D22-8D51A441A87A}" type="slidenum">
              <a:rPr lang="en-IN" smtClean="0"/>
              <a:t>‹#›</a:t>
            </a:fld>
            <a:endParaRPr lang="en-IN"/>
          </a:p>
        </p:txBody>
      </p:sp>
    </p:spTree>
    <p:extLst>
      <p:ext uri="{BB962C8B-B14F-4D97-AF65-F5344CB8AC3E}">
        <p14:creationId xmlns:p14="http://schemas.microsoft.com/office/powerpoint/2010/main" val="88700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04B7D3E-F575-4D87-9D22-8D51A441A87A}" type="slidenum">
              <a:rPr lang="en-IN" smtClean="0"/>
              <a:t>2</a:t>
            </a:fld>
            <a:endParaRPr lang="en-IN"/>
          </a:p>
        </p:txBody>
      </p:sp>
    </p:spTree>
    <p:extLst>
      <p:ext uri="{BB962C8B-B14F-4D97-AF65-F5344CB8AC3E}">
        <p14:creationId xmlns:p14="http://schemas.microsoft.com/office/powerpoint/2010/main" val="4130218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04B7D3E-F575-4D87-9D22-8D51A441A87A}" type="slidenum">
              <a:rPr lang="en-IN" smtClean="0"/>
              <a:t>5</a:t>
            </a:fld>
            <a:endParaRPr lang="en-IN"/>
          </a:p>
        </p:txBody>
      </p:sp>
    </p:spTree>
    <p:extLst>
      <p:ext uri="{BB962C8B-B14F-4D97-AF65-F5344CB8AC3E}">
        <p14:creationId xmlns:p14="http://schemas.microsoft.com/office/powerpoint/2010/main" val="290139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1" y="1621191"/>
            <a:ext cx="11226800" cy="3448756"/>
          </a:xfrm>
        </p:spPr>
        <p:txBody>
          <a:bodyPr anchor="b"/>
          <a:lstStyle>
            <a:lvl1pPr algn="ctr">
              <a:defRPr sz="8666"/>
            </a:lvl1pPr>
          </a:lstStyle>
          <a:p>
            <a:r>
              <a:rPr lang="en-US"/>
              <a:t>Click to edit Master title style</a:t>
            </a:r>
            <a:endParaRPr lang="en-US" dirty="0"/>
          </a:p>
        </p:txBody>
      </p:sp>
      <p:sp>
        <p:nvSpPr>
          <p:cNvPr id="3" name="Subtitle 2"/>
          <p:cNvSpPr>
            <a:spLocks noGrp="1"/>
          </p:cNvSpPr>
          <p:nvPr>
            <p:ph type="subTitle" idx="1"/>
          </p:nvPr>
        </p:nvSpPr>
        <p:spPr>
          <a:xfrm>
            <a:off x="1651000" y="5202944"/>
            <a:ext cx="99060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99C5A3-15C1-45B0-B729-97A6D2E7D77F}" type="datetime1">
              <a:rPr lang="en-IN" smtClean="0"/>
              <a:t>04-05-2025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938196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A889A-E385-42E4-AB1A-592B4309C0A8}" type="datetime1">
              <a:rPr lang="en-IN" smtClean="0"/>
              <a:t>04-05-2025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92318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1976" y="527405"/>
            <a:ext cx="2847975"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08052" y="527405"/>
            <a:ext cx="8378825"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7D605-2C24-49FC-B444-626A8F74E940}" type="datetime1">
              <a:rPr lang="en-IN" smtClean="0"/>
              <a:t>04-05-2025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59710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29C0C-9425-4165-BA92-28DA8B4219A1}" type="datetime1">
              <a:rPr lang="en-IN" smtClean="0"/>
              <a:t>04-05-2025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862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1172" y="2469624"/>
            <a:ext cx="11391900" cy="4120620"/>
          </a:xfrm>
        </p:spPr>
        <p:txBody>
          <a:bodyPr anchor="b"/>
          <a:lstStyle>
            <a:lvl1pPr>
              <a:defRPr sz="8666"/>
            </a:lvl1pPr>
          </a:lstStyle>
          <a:p>
            <a:r>
              <a:rPr lang="en-US"/>
              <a:t>Click to edit Master title style</a:t>
            </a:r>
            <a:endParaRPr lang="en-US" dirty="0"/>
          </a:p>
        </p:txBody>
      </p:sp>
      <p:sp>
        <p:nvSpPr>
          <p:cNvPr id="3" name="Text Placeholder 2"/>
          <p:cNvSpPr>
            <a:spLocks noGrp="1"/>
          </p:cNvSpPr>
          <p:nvPr>
            <p:ph type="body" idx="1"/>
          </p:nvPr>
        </p:nvSpPr>
        <p:spPr>
          <a:xfrm>
            <a:off x="901172" y="6629228"/>
            <a:ext cx="11391900" cy="2166937"/>
          </a:xfrm>
        </p:spPr>
        <p:txBody>
          <a:bodyPr/>
          <a:lstStyle>
            <a:lvl1pPr marL="0" indent="0">
              <a:buNone/>
              <a:defRPr sz="3467">
                <a:solidFill>
                  <a:schemeClr val="tx1"/>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6A73D2-8ED7-4008-86A1-FFE665171EC6}" type="datetime1">
              <a:rPr lang="en-IN" smtClean="0"/>
              <a:t>04-05-2025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310763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08051" y="2637014"/>
            <a:ext cx="561340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86550" y="2637014"/>
            <a:ext cx="561340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2E993F-2ABC-42F9-B4AD-BE1071C36B03}" type="datetime1">
              <a:rPr lang="en-IN" smtClean="0"/>
              <a:t>04-05-2025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4178232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9770" y="527405"/>
            <a:ext cx="11391900"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9772" y="2428349"/>
            <a:ext cx="5587602"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4" name="Content Placeholder 3"/>
          <p:cNvSpPr>
            <a:spLocks noGrp="1"/>
          </p:cNvSpPr>
          <p:nvPr>
            <p:ph sz="half" idx="2"/>
          </p:nvPr>
        </p:nvSpPr>
        <p:spPr>
          <a:xfrm>
            <a:off x="909772" y="3618444"/>
            <a:ext cx="5587602"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6551" y="2428349"/>
            <a:ext cx="5615120"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6" name="Content Placeholder 5"/>
          <p:cNvSpPr>
            <a:spLocks noGrp="1"/>
          </p:cNvSpPr>
          <p:nvPr>
            <p:ph sz="quarter" idx="4"/>
          </p:nvPr>
        </p:nvSpPr>
        <p:spPr>
          <a:xfrm>
            <a:off x="6686551" y="3618444"/>
            <a:ext cx="5615120"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7AC1C3-ED7A-43E8-AF26-5D562C93CA99}" type="datetime1">
              <a:rPr lang="en-IN" smtClean="0"/>
              <a:t>04-05-2025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3658516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3F46F2-6995-463A-902C-9F0720971C85}" type="datetime1">
              <a:rPr lang="en-IN" smtClean="0"/>
              <a:t>04-05-2025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140255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A119B-E029-4739-9FF4-1B91FE328610}" type="datetime1">
              <a:rPr lang="en-IN" smtClean="0"/>
              <a:t>04-05-2025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291130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en-US"/>
              <a:t>Click to edit Master title style</a:t>
            </a:r>
            <a:endParaRPr lang="en-US" dirty="0"/>
          </a:p>
        </p:txBody>
      </p:sp>
      <p:sp>
        <p:nvSpPr>
          <p:cNvPr id="3" name="Content Placeholder 2"/>
          <p:cNvSpPr>
            <a:spLocks noGrp="1"/>
          </p:cNvSpPr>
          <p:nvPr>
            <p:ph idx="1"/>
          </p:nvPr>
        </p:nvSpPr>
        <p:spPr>
          <a:xfrm>
            <a:off x="5615120" y="1426285"/>
            <a:ext cx="6686550"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09770" y="2971802"/>
            <a:ext cx="425992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AF28487E-BC23-4162-9314-D03541C0D876}" type="datetime1">
              <a:rPr lang="en-IN" smtClean="0"/>
              <a:t>04-05-2025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218120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5120" y="1426285"/>
            <a:ext cx="6686550" cy="7039681"/>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lang="en-US"/>
              <a:t>Click icon to add picture</a:t>
            </a:r>
            <a:endParaRPr lang="en-US" dirty="0"/>
          </a:p>
        </p:txBody>
      </p:sp>
      <p:sp>
        <p:nvSpPr>
          <p:cNvPr id="4" name="Text Placeholder 3"/>
          <p:cNvSpPr>
            <a:spLocks noGrp="1"/>
          </p:cNvSpPr>
          <p:nvPr>
            <p:ph type="body" sz="half" idx="2"/>
          </p:nvPr>
        </p:nvSpPr>
        <p:spPr>
          <a:xfrm>
            <a:off x="909770" y="2971802"/>
            <a:ext cx="425992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D323A451-78A7-4B90-888A-44FACC212A40}" type="datetime1">
              <a:rPr lang="en-IN" smtClean="0"/>
              <a:t>04-05-2025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8094803-DB80-4B63-9F79-79209115D619}" type="slidenum">
              <a:rPr lang="en-IN" smtClean="0"/>
              <a:t>‹#›</a:t>
            </a:fld>
            <a:endParaRPr lang="en-IN"/>
          </a:p>
        </p:txBody>
      </p:sp>
    </p:spTree>
    <p:extLst>
      <p:ext uri="{BB962C8B-B14F-4D97-AF65-F5344CB8AC3E}">
        <p14:creationId xmlns:p14="http://schemas.microsoft.com/office/powerpoint/2010/main" val="309705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8050" y="527405"/>
            <a:ext cx="11391900"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08050" y="2637014"/>
            <a:ext cx="11391900"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08050" y="9181399"/>
            <a:ext cx="297180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AE462B01-AC8D-4C83-BBA9-918282742F91}" type="datetime1">
              <a:rPr lang="en-IN" smtClean="0"/>
              <a:t>04-05-2025</a:t>
            </a:fld>
            <a:endParaRPr lang="en-IN"/>
          </a:p>
        </p:txBody>
      </p:sp>
      <p:sp>
        <p:nvSpPr>
          <p:cNvPr id="5" name="Footer Placeholder 4"/>
          <p:cNvSpPr>
            <a:spLocks noGrp="1"/>
          </p:cNvSpPr>
          <p:nvPr>
            <p:ph type="ftr" sz="quarter" idx="3"/>
          </p:nvPr>
        </p:nvSpPr>
        <p:spPr>
          <a:xfrm>
            <a:off x="4375150" y="9181399"/>
            <a:ext cx="4457700"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9328150" y="9181399"/>
            <a:ext cx="297180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E8094803-DB80-4B63-9F79-79209115D619}" type="slidenum">
              <a:rPr lang="en-IN" smtClean="0"/>
              <a:t>‹#›</a:t>
            </a:fld>
            <a:endParaRPr lang="en-IN"/>
          </a:p>
        </p:txBody>
      </p:sp>
      <p:graphicFrame>
        <p:nvGraphicFramePr>
          <p:cNvPr id="7" name="think-cell data - do not delete" hidden="1">
            <a:extLst>
              <a:ext uri="{FF2B5EF4-FFF2-40B4-BE49-F238E27FC236}">
                <a16:creationId xmlns:a16="http://schemas.microsoft.com/office/drawing/2014/main" id="{EFC81B27-E7F4-4AA7-C82B-0B517FA11193}"/>
              </a:ext>
            </a:extLst>
          </p:cNvPr>
          <p:cNvGraphicFramePr>
            <a:graphicFrameLocks noChangeAspect="1"/>
          </p:cNvGraphicFramePr>
          <p:nvPr userDrawn="1">
            <p:custDataLst>
              <p:tags r:id="rId13"/>
            </p:custDataLst>
            <p:extLst>
              <p:ext uri="{D42A27DB-BD31-4B8C-83A1-F6EECF244321}">
                <p14:modId xmlns:p14="http://schemas.microsoft.com/office/powerpoint/2010/main" val="1201192239"/>
              </p:ext>
            </p:extLst>
          </p:nvPr>
        </p:nvGraphicFramePr>
        <p:xfrm>
          <a:off x="3060" y="1588"/>
          <a:ext cx="3058" cy="1588"/>
        </p:xfrm>
        <a:graphic>
          <a:graphicData uri="http://schemas.openxmlformats.org/presentationml/2006/ole">
            <mc:AlternateContent xmlns:mc="http://schemas.openxmlformats.org/markup-compatibility/2006">
              <mc:Choice xmlns:v="urn:schemas-microsoft-com:vml" Requires="v">
                <p:oleObj name="think-cell Slide" r:id="rId14" imgW="395" imgH="396" progId="TCLayout.ActiveDocument.1">
                  <p:embed/>
                </p:oleObj>
              </mc:Choice>
              <mc:Fallback>
                <p:oleObj name="think-cell Slide" r:id="rId14" imgW="395" imgH="396" progId="TCLayout.ActiveDocument.1">
                  <p:embed/>
                  <p:pic>
                    <p:nvPicPr>
                      <p:cNvPr id="7" name="think-cell data - do not delete" hidden="1">
                        <a:extLst>
                          <a:ext uri="{FF2B5EF4-FFF2-40B4-BE49-F238E27FC236}">
                            <a16:creationId xmlns:a16="http://schemas.microsoft.com/office/drawing/2014/main" id="{37814261-7F30-E03C-41D7-3C987D45695C}"/>
                          </a:ext>
                        </a:extLst>
                      </p:cNvPr>
                      <p:cNvPicPr/>
                      <p:nvPr/>
                    </p:nvPicPr>
                    <p:blipFill>
                      <a:blip r:embed="rId15"/>
                      <a:stretch>
                        <a:fillRect/>
                      </a:stretch>
                    </p:blipFill>
                    <p:spPr>
                      <a:xfrm>
                        <a:off x="3060" y="1588"/>
                        <a:ext cx="3058" cy="1588"/>
                      </a:xfrm>
                      <a:prstGeom prst="rect">
                        <a:avLst/>
                      </a:prstGeom>
                    </p:spPr>
                  </p:pic>
                </p:oleObj>
              </mc:Fallback>
            </mc:AlternateContent>
          </a:graphicData>
        </a:graphic>
      </p:graphicFrame>
    </p:spTree>
    <p:extLst>
      <p:ext uri="{BB962C8B-B14F-4D97-AF65-F5344CB8AC3E}">
        <p14:creationId xmlns:p14="http://schemas.microsoft.com/office/powerpoint/2010/main" val="16029483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A4188BB-C68B-6EA5-A324-535F96E05AB3}"/>
              </a:ext>
            </a:extLst>
          </p:cNvPr>
          <p:cNvGraphicFramePr>
            <a:graphicFrameLocks noChangeAspect="1"/>
          </p:cNvGraphicFramePr>
          <p:nvPr>
            <p:custDataLst>
              <p:tags r:id="rId1"/>
            </p:custDataLst>
            <p:extLst>
              <p:ext uri="{D42A27DB-BD31-4B8C-83A1-F6EECF244321}">
                <p14:modId xmlns:p14="http://schemas.microsoft.com/office/powerpoint/2010/main" val="249711541"/>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0" name=""/>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63C47F2B-6DE1-3B32-C850-0FABDFFC8DF3}"/>
              </a:ext>
            </a:extLst>
          </p:cNvPr>
          <p:cNvSpPr/>
          <p:nvPr/>
        </p:nvSpPr>
        <p:spPr>
          <a:xfrm>
            <a:off x="6031834" y="8261684"/>
            <a:ext cx="6352673" cy="1409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descr="FMCG Powerpoint Ppt Template Bundles | Presentation Graphics | Presentation  PowerPoint Example | Slide Templates">
            <a:extLst>
              <a:ext uri="{FF2B5EF4-FFF2-40B4-BE49-F238E27FC236}">
                <a16:creationId xmlns:a16="http://schemas.microsoft.com/office/drawing/2014/main" id="{76EBCCBE-CA07-8EE7-553A-FE581743A7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13232268" cy="990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0620698-C4E1-A0E3-EF47-24617B425F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5087" y="5071293"/>
            <a:ext cx="5209877" cy="950532"/>
          </a:xfrm>
          <a:prstGeom prst="rect">
            <a:avLst/>
          </a:prstGeom>
        </p:spPr>
      </p:pic>
      <p:sp>
        <p:nvSpPr>
          <p:cNvPr id="2" name="Rectangle 1">
            <a:extLst>
              <a:ext uri="{FF2B5EF4-FFF2-40B4-BE49-F238E27FC236}">
                <a16:creationId xmlns:a16="http://schemas.microsoft.com/office/drawing/2014/main" id="{993A6156-D7D9-CF8B-51AA-0F3E26A6B5C8}"/>
              </a:ext>
            </a:extLst>
          </p:cNvPr>
          <p:cNvSpPr/>
          <p:nvPr/>
        </p:nvSpPr>
        <p:spPr>
          <a:xfrm>
            <a:off x="11758865" y="4425596"/>
            <a:ext cx="1449137" cy="527404"/>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b="1" dirty="0">
                <a:latin typeface="Yu Gothic UI Semibold" panose="020B0700000000000000" pitchFamily="34" charset="-128"/>
                <a:ea typeface="Yu Gothic UI Semibold" panose="020B0700000000000000" pitchFamily="34" charset="-128"/>
              </a:rPr>
              <a:t>REPORT</a:t>
            </a:r>
            <a:endParaRPr lang="en-IN" sz="1600" b="1" dirty="0">
              <a:latin typeface="Yu Gothic UI Semibold" panose="020B0700000000000000" pitchFamily="34" charset="-128"/>
              <a:ea typeface="Yu Gothic UI Semibold" panose="020B0700000000000000" pitchFamily="34" charset="-128"/>
            </a:endParaRPr>
          </a:p>
        </p:txBody>
      </p:sp>
      <p:sp>
        <p:nvSpPr>
          <p:cNvPr id="6" name="Slide Number Placeholder 5">
            <a:extLst>
              <a:ext uri="{FF2B5EF4-FFF2-40B4-BE49-F238E27FC236}">
                <a16:creationId xmlns:a16="http://schemas.microsoft.com/office/drawing/2014/main" id="{A962636F-996B-4DC9-4121-6494466174C1}"/>
              </a:ext>
            </a:extLst>
          </p:cNvPr>
          <p:cNvSpPr>
            <a:spLocks noGrp="1"/>
          </p:cNvSpPr>
          <p:nvPr>
            <p:ph type="sldNum" sz="quarter" idx="12"/>
          </p:nvPr>
        </p:nvSpPr>
        <p:spPr>
          <a:xfrm>
            <a:off x="44117" y="9273997"/>
            <a:ext cx="2971800" cy="527403"/>
          </a:xfrm>
        </p:spPr>
        <p:txBody>
          <a:bodyPr/>
          <a:lstStyle/>
          <a:p>
            <a:fld id="{E8094803-DB80-4B63-9F79-79209115D619}" type="slidenum">
              <a:rPr lang="en-IN" smtClean="0"/>
              <a:t>1</a:t>
            </a:fld>
            <a:endParaRPr lang="en-IN" dirty="0"/>
          </a:p>
        </p:txBody>
      </p:sp>
    </p:spTree>
    <p:extLst>
      <p:ext uri="{BB962C8B-B14F-4D97-AF65-F5344CB8AC3E}">
        <p14:creationId xmlns:p14="http://schemas.microsoft.com/office/powerpoint/2010/main" val="1405444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0D36C-B6AE-E145-338D-A4448DC4FF9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7A614EC-66A3-8F81-2728-E0C600B0A8B3}"/>
              </a:ext>
            </a:extLst>
          </p:cNvPr>
          <p:cNvGraphicFramePr>
            <a:graphicFrameLocks noChangeAspect="1"/>
          </p:cNvGraphicFramePr>
          <p:nvPr>
            <p:custDataLst>
              <p:tags r:id="rId1"/>
            </p:custDataLst>
            <p:extLst>
              <p:ext uri="{D42A27DB-BD31-4B8C-83A1-F6EECF244321}">
                <p14:modId xmlns:p14="http://schemas.microsoft.com/office/powerpoint/2010/main" val="2803961482"/>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think-cell data - do not delete" hidden="1">
                        <a:extLst>
                          <a:ext uri="{FF2B5EF4-FFF2-40B4-BE49-F238E27FC236}">
                            <a16:creationId xmlns:a16="http://schemas.microsoft.com/office/drawing/2014/main" id="{DA4188BB-C68B-6EA5-A324-535F96E05AB3}"/>
                          </a:ext>
                        </a:extLst>
                      </p:cNvPr>
                      <p:cNvPicPr/>
                      <p:nvPr/>
                    </p:nvPicPr>
                    <p:blipFill>
                      <a:blip r:embed="rId5"/>
                      <a:stretch>
                        <a:fillRect/>
                      </a:stretch>
                    </p:blipFill>
                    <p:spPr>
                      <a:xfrm>
                        <a:off x="3176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F7730923-E0CD-9A6E-5686-E15E3222BA14}"/>
              </a:ext>
            </a:extLst>
          </p:cNvPr>
          <p:cNvSpPr/>
          <p:nvPr/>
        </p:nvSpPr>
        <p:spPr>
          <a:xfrm>
            <a:off x="99351" y="461753"/>
            <a:ext cx="6338454" cy="8700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6C47EB2C-D312-84B8-C6AE-39A3723FADAD}"/>
              </a:ext>
            </a:extLst>
          </p:cNvPr>
          <p:cNvSpPr txBox="1"/>
          <p:nvPr/>
        </p:nvSpPr>
        <p:spPr>
          <a:xfrm>
            <a:off x="389204" y="1069256"/>
            <a:ext cx="6092474" cy="3416320"/>
          </a:xfrm>
          <a:prstGeom prst="rect">
            <a:avLst/>
          </a:prstGeom>
          <a:noFill/>
        </p:spPr>
        <p:txBody>
          <a:bodyPr wrap="square" rtlCol="0">
            <a:spAutoFit/>
          </a:bodyPr>
          <a:lstStyle/>
          <a:p>
            <a:r>
              <a:rPr lang="en-US" dirty="0">
                <a:solidFill>
                  <a:schemeClr val="bg2">
                    <a:lumMod val="50000"/>
                  </a:schemeClr>
                </a:solidFill>
              </a:rPr>
              <a:t>The global FMCG market was valued at USD 13.58 trillion in 2023 and is projected to grow to USD 18.96 trillion by 2032, at a CAGR of 3.8% from 2025 to 2032. Driven by population growth, urbanization, and shifting lifestyles such as dual-income households, the demand for essential daily products remains strong. Digital transformation through e-commerce, mobile apps, and subscription services has enhanced consumer access and convenience. </a:t>
            </a:r>
          </a:p>
          <a:p>
            <a:r>
              <a:rPr lang="en-US" dirty="0">
                <a:solidFill>
                  <a:schemeClr val="bg2">
                    <a:lumMod val="50000"/>
                  </a:schemeClr>
                </a:solidFill>
              </a:rPr>
              <a:t>Additionally, data analytics is enabling more personalized marketing. Growing emphasis on health and sustainability is pushing FMCG firms toward eco-friendly packaging, organic products, and plant-based offerings.</a:t>
            </a:r>
            <a:endParaRPr lang="en-IN" dirty="0">
              <a:solidFill>
                <a:schemeClr val="bg2">
                  <a:lumMod val="50000"/>
                </a:schemeClr>
              </a:solidFill>
            </a:endParaRPr>
          </a:p>
        </p:txBody>
      </p:sp>
      <p:sp>
        <p:nvSpPr>
          <p:cNvPr id="3" name="Rectangle 2">
            <a:extLst>
              <a:ext uri="{FF2B5EF4-FFF2-40B4-BE49-F238E27FC236}">
                <a16:creationId xmlns:a16="http://schemas.microsoft.com/office/drawing/2014/main" id="{E904474F-CAD1-C64E-7600-6FD4FB61541B}"/>
              </a:ext>
            </a:extLst>
          </p:cNvPr>
          <p:cNvSpPr/>
          <p:nvPr/>
        </p:nvSpPr>
        <p:spPr>
          <a:xfrm>
            <a:off x="-1" y="0"/>
            <a:ext cx="6603999" cy="9996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800" dirty="0">
                <a:solidFill>
                  <a:schemeClr val="bg1"/>
                </a:solidFill>
              </a:rPr>
              <a:t>FMCG Market Insights</a:t>
            </a:r>
          </a:p>
        </p:txBody>
      </p:sp>
      <p:cxnSp>
        <p:nvCxnSpPr>
          <p:cNvPr id="18" name="Straight Connector 17">
            <a:extLst>
              <a:ext uri="{FF2B5EF4-FFF2-40B4-BE49-F238E27FC236}">
                <a16:creationId xmlns:a16="http://schemas.microsoft.com/office/drawing/2014/main" id="{2F2BD92D-FB61-5FDB-2562-9254EB695928}"/>
              </a:ext>
            </a:extLst>
          </p:cNvPr>
          <p:cNvCxnSpPr/>
          <p:nvPr/>
        </p:nvCxnSpPr>
        <p:spPr>
          <a:xfrm>
            <a:off x="221675"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20" name="Picture 19">
            <a:extLst>
              <a:ext uri="{FF2B5EF4-FFF2-40B4-BE49-F238E27FC236}">
                <a16:creationId xmlns:a16="http://schemas.microsoft.com/office/drawing/2014/main" id="{A609954D-D007-F9A6-9DED-5228F03BB1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1805" y="9545176"/>
            <a:ext cx="1977681" cy="360824"/>
          </a:xfrm>
          <a:prstGeom prst="rect">
            <a:avLst/>
          </a:prstGeom>
        </p:spPr>
      </p:pic>
      <p:sp>
        <p:nvSpPr>
          <p:cNvPr id="5" name="Slide Number Placeholder 4">
            <a:extLst>
              <a:ext uri="{FF2B5EF4-FFF2-40B4-BE49-F238E27FC236}">
                <a16:creationId xmlns:a16="http://schemas.microsoft.com/office/drawing/2014/main" id="{DBDB3E12-B498-6036-8047-6FE2086843EE}"/>
              </a:ext>
            </a:extLst>
          </p:cNvPr>
          <p:cNvSpPr>
            <a:spLocks noGrp="1"/>
          </p:cNvSpPr>
          <p:nvPr>
            <p:ph type="sldNum" sz="quarter" idx="12"/>
          </p:nvPr>
        </p:nvSpPr>
        <p:spPr>
          <a:xfrm>
            <a:off x="-1058233" y="9444249"/>
            <a:ext cx="3031412" cy="461753"/>
          </a:xfrm>
        </p:spPr>
        <p:txBody>
          <a:bodyPr/>
          <a:lstStyle/>
          <a:p>
            <a:r>
              <a:rPr lang="en-IN" dirty="0"/>
              <a:t>2 | FMCG Industry</a:t>
            </a:r>
          </a:p>
        </p:txBody>
      </p:sp>
      <p:sp>
        <p:nvSpPr>
          <p:cNvPr id="6" name="Rectangle 5">
            <a:extLst>
              <a:ext uri="{FF2B5EF4-FFF2-40B4-BE49-F238E27FC236}">
                <a16:creationId xmlns:a16="http://schemas.microsoft.com/office/drawing/2014/main" id="{44734550-7B7E-4DCE-96D6-AEC64A601CD7}"/>
              </a:ext>
            </a:extLst>
          </p:cNvPr>
          <p:cNvSpPr/>
          <p:nvPr/>
        </p:nvSpPr>
        <p:spPr>
          <a:xfrm>
            <a:off x="6604000" y="0"/>
            <a:ext cx="6604000" cy="9499265"/>
          </a:xfrm>
          <a:prstGeom prst="rect">
            <a:avLst/>
          </a:prstGeom>
          <a:solidFill>
            <a:srgbClr val="3425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a:extLst>
              <a:ext uri="{FF2B5EF4-FFF2-40B4-BE49-F238E27FC236}">
                <a16:creationId xmlns:a16="http://schemas.microsoft.com/office/drawing/2014/main" id="{6DEFA455-8BC3-F9A9-FFCE-44B6C519E709}"/>
              </a:ext>
            </a:extLst>
          </p:cNvPr>
          <p:cNvPicPr>
            <a:picLocks noChangeAspect="1"/>
          </p:cNvPicPr>
          <p:nvPr/>
        </p:nvPicPr>
        <p:blipFill>
          <a:blip r:embed="rId7"/>
          <a:stretch>
            <a:fillRect/>
          </a:stretch>
        </p:blipFill>
        <p:spPr>
          <a:xfrm>
            <a:off x="6971392" y="5604870"/>
            <a:ext cx="6236608" cy="3894395"/>
          </a:xfrm>
          <a:prstGeom prst="rect">
            <a:avLst/>
          </a:prstGeom>
        </p:spPr>
      </p:pic>
      <p:pic>
        <p:nvPicPr>
          <p:cNvPr id="12" name="Picture 11">
            <a:extLst>
              <a:ext uri="{FF2B5EF4-FFF2-40B4-BE49-F238E27FC236}">
                <a16:creationId xmlns:a16="http://schemas.microsoft.com/office/drawing/2014/main" id="{8148201E-5047-E253-49AA-54738636494B}"/>
              </a:ext>
            </a:extLst>
          </p:cNvPr>
          <p:cNvPicPr>
            <a:picLocks noChangeAspect="1"/>
          </p:cNvPicPr>
          <p:nvPr/>
        </p:nvPicPr>
        <p:blipFill>
          <a:blip r:embed="rId8"/>
          <a:stretch>
            <a:fillRect/>
          </a:stretch>
        </p:blipFill>
        <p:spPr>
          <a:xfrm>
            <a:off x="791168" y="6749786"/>
            <a:ext cx="5078050" cy="2435250"/>
          </a:xfrm>
          <a:prstGeom prst="rect">
            <a:avLst/>
          </a:prstGeom>
        </p:spPr>
      </p:pic>
      <p:pic>
        <p:nvPicPr>
          <p:cNvPr id="14" name="Picture 13">
            <a:extLst>
              <a:ext uri="{FF2B5EF4-FFF2-40B4-BE49-F238E27FC236}">
                <a16:creationId xmlns:a16="http://schemas.microsoft.com/office/drawing/2014/main" id="{5105D1B7-1574-2A5C-C95D-E2C51FA158A5}"/>
              </a:ext>
            </a:extLst>
          </p:cNvPr>
          <p:cNvPicPr>
            <a:picLocks noChangeAspect="1"/>
          </p:cNvPicPr>
          <p:nvPr/>
        </p:nvPicPr>
        <p:blipFill>
          <a:blip r:embed="rId9">
            <a:extLst>
              <a:ext uri="{28A0092B-C50C-407E-A947-70E740481C1C}">
                <a14:useLocalDpi xmlns:a14="http://schemas.microsoft.com/office/drawing/2010/main" val="0"/>
              </a:ext>
            </a:extLst>
          </a:blip>
          <a:srcRect b="41533"/>
          <a:stretch/>
        </p:blipFill>
        <p:spPr>
          <a:xfrm>
            <a:off x="288085" y="4599384"/>
            <a:ext cx="5948524" cy="2311709"/>
          </a:xfrm>
          <a:prstGeom prst="rect">
            <a:avLst/>
          </a:prstGeom>
        </p:spPr>
      </p:pic>
      <p:sp>
        <p:nvSpPr>
          <p:cNvPr id="15" name="TextBox 14">
            <a:extLst>
              <a:ext uri="{FF2B5EF4-FFF2-40B4-BE49-F238E27FC236}">
                <a16:creationId xmlns:a16="http://schemas.microsoft.com/office/drawing/2014/main" id="{B67A914A-419F-BD2B-14E3-BE75B71DC3BA}"/>
              </a:ext>
            </a:extLst>
          </p:cNvPr>
          <p:cNvSpPr txBox="1"/>
          <p:nvPr/>
        </p:nvSpPr>
        <p:spPr>
          <a:xfrm>
            <a:off x="6893851" y="197737"/>
            <a:ext cx="5948095" cy="4924425"/>
          </a:xfrm>
          <a:prstGeom prst="rect">
            <a:avLst/>
          </a:prstGeom>
          <a:noFill/>
        </p:spPr>
        <p:txBody>
          <a:bodyPr wrap="square" rtlCol="0">
            <a:spAutoFit/>
          </a:bodyPr>
          <a:lstStyle/>
          <a:p>
            <a:r>
              <a:rPr lang="en-IN" sz="4400" i="0" dirty="0">
                <a:solidFill>
                  <a:schemeClr val="bg1"/>
                </a:solidFill>
                <a:effectLst/>
                <a:latin typeface="poppins" panose="00000500000000000000" pitchFamily="2" charset="0"/>
              </a:rPr>
              <a:t>FMCG Market Drivers</a:t>
            </a:r>
          </a:p>
          <a:p>
            <a:endParaRPr lang="en-IN" b="1" i="0" dirty="0">
              <a:solidFill>
                <a:schemeClr val="bg1"/>
              </a:solidFill>
              <a:effectLst/>
              <a:latin typeface="poppins" panose="00000500000000000000" pitchFamily="2" charset="0"/>
            </a:endParaRPr>
          </a:p>
          <a:p>
            <a:pPr>
              <a:buNone/>
            </a:pPr>
            <a:r>
              <a:rPr lang="en-US" b="1" dirty="0">
                <a:solidFill>
                  <a:schemeClr val="bg1"/>
                </a:solidFill>
              </a:rPr>
              <a:t>Changing Consumer Preferences</a:t>
            </a:r>
            <a:br>
              <a:rPr lang="en-US" dirty="0">
                <a:solidFill>
                  <a:schemeClr val="bg1"/>
                </a:solidFill>
              </a:rPr>
            </a:br>
            <a:r>
              <a:rPr lang="en-US" dirty="0">
                <a:solidFill>
                  <a:schemeClr val="bg1"/>
                </a:solidFill>
              </a:rPr>
              <a:t>Consumers are increasingly prioritizing health and sustainability, driving demand for organic, natural, and eco-friendly FMCG products. In response, companies are offering cleaner ingredients, natural personal care items, and sustainable packaging to meet these evolving expectations.</a:t>
            </a:r>
          </a:p>
          <a:p>
            <a:pPr>
              <a:buNone/>
            </a:pPr>
            <a:endParaRPr lang="en-US" dirty="0">
              <a:solidFill>
                <a:schemeClr val="bg1"/>
              </a:solidFill>
            </a:endParaRPr>
          </a:p>
          <a:p>
            <a:r>
              <a:rPr lang="en-US" b="1" dirty="0">
                <a:solidFill>
                  <a:schemeClr val="bg1"/>
                </a:solidFill>
              </a:rPr>
              <a:t>E-commerce Growth</a:t>
            </a:r>
            <a:br>
              <a:rPr lang="en-US" dirty="0">
                <a:solidFill>
                  <a:schemeClr val="bg1"/>
                </a:solidFill>
              </a:rPr>
            </a:br>
            <a:r>
              <a:rPr lang="en-US" dirty="0">
                <a:solidFill>
                  <a:schemeClr val="bg1"/>
                </a:solidFill>
              </a:rPr>
              <a:t>The growth of e-commerce has made FMCG products more accessible and convenient to purchase. This trend, accelerated by the COVID-19 pandemic, has led companies to enhance their digital presence and streamline online shopping experiences to cater to rising consumer demand.</a:t>
            </a:r>
          </a:p>
          <a:p>
            <a:endParaRPr lang="en-IN" dirty="0">
              <a:solidFill>
                <a:schemeClr val="bg1"/>
              </a:solidFill>
            </a:endParaRPr>
          </a:p>
        </p:txBody>
      </p:sp>
    </p:spTree>
    <p:extLst>
      <p:ext uri="{BB962C8B-B14F-4D97-AF65-F5344CB8AC3E}">
        <p14:creationId xmlns:p14="http://schemas.microsoft.com/office/powerpoint/2010/main" val="227326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D5DDB-2488-B11E-355A-76F162B6F12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CA401C2-1CBC-C2BC-7728-96BD3BA1DE86}"/>
              </a:ext>
            </a:extLst>
          </p:cNvPr>
          <p:cNvGraphicFramePr>
            <a:graphicFrameLocks noChangeAspect="1"/>
          </p:cNvGraphicFramePr>
          <p:nvPr>
            <p:custDataLst>
              <p:tags r:id="rId1"/>
            </p:custDataLst>
            <p:extLst>
              <p:ext uri="{D42A27DB-BD31-4B8C-83A1-F6EECF244321}">
                <p14:modId xmlns:p14="http://schemas.microsoft.com/office/powerpoint/2010/main" val="1217580273"/>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DA4188BB-C68B-6EA5-A324-535F96E05AB3}"/>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6" name="Arrow: Pentagon 5">
            <a:extLst>
              <a:ext uri="{FF2B5EF4-FFF2-40B4-BE49-F238E27FC236}">
                <a16:creationId xmlns:a16="http://schemas.microsoft.com/office/drawing/2014/main" id="{CC486F48-9F8D-4649-162D-9D4EC04705D2}"/>
              </a:ext>
            </a:extLst>
          </p:cNvPr>
          <p:cNvSpPr/>
          <p:nvPr/>
        </p:nvSpPr>
        <p:spPr>
          <a:xfrm>
            <a:off x="2" y="2"/>
            <a:ext cx="12336379" cy="944463"/>
          </a:xfrm>
          <a:prstGeom prst="homePlat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4800" i="0" dirty="0">
                <a:solidFill>
                  <a:schemeClr val="bg1"/>
                </a:solidFill>
                <a:effectLst/>
                <a:latin typeface="Cabin-semi-bold"/>
              </a:rPr>
              <a:t>Types of Fast-Moving Consumer Goods</a:t>
            </a:r>
          </a:p>
        </p:txBody>
      </p:sp>
      <p:cxnSp>
        <p:nvCxnSpPr>
          <p:cNvPr id="2" name="Straight Connector 1">
            <a:extLst>
              <a:ext uri="{FF2B5EF4-FFF2-40B4-BE49-F238E27FC236}">
                <a16:creationId xmlns:a16="http://schemas.microsoft.com/office/drawing/2014/main" id="{15276FFD-A214-516F-8E11-2BFB7937AD41}"/>
              </a:ext>
            </a:extLst>
          </p:cNvPr>
          <p:cNvCxnSpPr/>
          <p:nvPr/>
        </p:nvCxnSpPr>
        <p:spPr>
          <a:xfrm>
            <a:off x="221675"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AE129C64-F050-5801-60BF-4C4AEBBFA1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5" y="9545176"/>
            <a:ext cx="1977681" cy="360824"/>
          </a:xfrm>
          <a:prstGeom prst="rect">
            <a:avLst/>
          </a:prstGeom>
        </p:spPr>
      </p:pic>
      <p:sp>
        <p:nvSpPr>
          <p:cNvPr id="7" name="Slide Number Placeholder 6">
            <a:extLst>
              <a:ext uri="{FF2B5EF4-FFF2-40B4-BE49-F238E27FC236}">
                <a16:creationId xmlns:a16="http://schemas.microsoft.com/office/drawing/2014/main" id="{9302FFED-45B5-51FD-5538-FBFD3952B85E}"/>
              </a:ext>
            </a:extLst>
          </p:cNvPr>
          <p:cNvSpPr>
            <a:spLocks noGrp="1"/>
          </p:cNvSpPr>
          <p:nvPr>
            <p:ph type="sldNum" sz="quarter" idx="12"/>
          </p:nvPr>
        </p:nvSpPr>
        <p:spPr>
          <a:xfrm>
            <a:off x="-970881" y="9427078"/>
            <a:ext cx="2971800" cy="527403"/>
          </a:xfrm>
        </p:spPr>
        <p:txBody>
          <a:bodyPr/>
          <a:lstStyle/>
          <a:p>
            <a:r>
              <a:rPr lang="en-IN" dirty="0"/>
              <a:t>3 | FMCG Industry</a:t>
            </a:r>
          </a:p>
        </p:txBody>
      </p:sp>
      <p:sp>
        <p:nvSpPr>
          <p:cNvPr id="8" name="TextBox 7">
            <a:extLst>
              <a:ext uri="{FF2B5EF4-FFF2-40B4-BE49-F238E27FC236}">
                <a16:creationId xmlns:a16="http://schemas.microsoft.com/office/drawing/2014/main" id="{E8C05651-9FA5-D78D-E97D-99E8DDAD908A}"/>
              </a:ext>
            </a:extLst>
          </p:cNvPr>
          <p:cNvSpPr txBox="1"/>
          <p:nvPr/>
        </p:nvSpPr>
        <p:spPr>
          <a:xfrm>
            <a:off x="221674" y="1299411"/>
            <a:ext cx="8296683" cy="3631763"/>
          </a:xfrm>
          <a:prstGeom prst="rect">
            <a:avLst/>
          </a:prstGeom>
          <a:noFill/>
        </p:spPr>
        <p:txBody>
          <a:bodyPr wrap="square" rtlCol="0">
            <a:spAutoFit/>
          </a:bodyPr>
          <a:lstStyle/>
          <a:p>
            <a:pPr algn="l">
              <a:buNone/>
            </a:pPr>
            <a:r>
              <a:rPr lang="en-US" sz="3200" b="0" i="0" dirty="0">
                <a:solidFill>
                  <a:schemeClr val="bg2">
                    <a:lumMod val="50000"/>
                  </a:schemeClr>
                </a:solidFill>
                <a:effectLst/>
                <a:latin typeface="SourceSansPro"/>
              </a:rPr>
              <a:t>FMCGs include several subcategories:</a:t>
            </a:r>
          </a:p>
          <a:p>
            <a:pPr marL="285750" indent="-285750" algn="l">
              <a:buFont typeface="Wingdings" panose="05000000000000000000" pitchFamily="2" charset="2"/>
              <a:buChar char="Ø"/>
            </a:pPr>
            <a:r>
              <a:rPr lang="en-US" b="1" i="0" dirty="0">
                <a:solidFill>
                  <a:schemeClr val="bg2">
                    <a:lumMod val="50000"/>
                  </a:schemeClr>
                </a:solidFill>
                <a:effectLst/>
                <a:latin typeface="Cabin-semi-bold"/>
              </a:rPr>
              <a:t>Processed foods</a:t>
            </a:r>
            <a:r>
              <a:rPr lang="en-US" b="0" i="0" dirty="0">
                <a:solidFill>
                  <a:schemeClr val="bg2">
                    <a:lumMod val="50000"/>
                  </a:schemeClr>
                </a:solidFill>
                <a:effectLst/>
                <a:latin typeface="SourceSansPro"/>
              </a:rPr>
              <a:t>: Cheese products, cereals, and boxed pasta</a:t>
            </a:r>
          </a:p>
          <a:p>
            <a:pPr marL="285750" indent="-285750" algn="l">
              <a:buFont typeface="Wingdings" panose="05000000000000000000" pitchFamily="2" charset="2"/>
              <a:buChar char="Ø"/>
            </a:pPr>
            <a:r>
              <a:rPr lang="en-US" b="1" i="0" dirty="0">
                <a:solidFill>
                  <a:schemeClr val="bg2">
                    <a:lumMod val="50000"/>
                  </a:schemeClr>
                </a:solidFill>
                <a:effectLst/>
                <a:latin typeface="Cabin-semi-bold"/>
              </a:rPr>
              <a:t>Prepared meals</a:t>
            </a:r>
            <a:r>
              <a:rPr lang="en-US" b="0" i="0" dirty="0">
                <a:solidFill>
                  <a:schemeClr val="bg2">
                    <a:lumMod val="50000"/>
                  </a:schemeClr>
                </a:solidFill>
                <a:effectLst/>
                <a:latin typeface="SourceSansPro"/>
              </a:rPr>
              <a:t>:</a:t>
            </a:r>
            <a:r>
              <a:rPr lang="en-US" b="1" i="0" dirty="0">
                <a:solidFill>
                  <a:schemeClr val="bg2">
                    <a:lumMod val="50000"/>
                  </a:schemeClr>
                </a:solidFill>
                <a:effectLst/>
                <a:latin typeface="Cabin-semi-bold"/>
              </a:rPr>
              <a:t> </a:t>
            </a:r>
            <a:r>
              <a:rPr lang="en-US" b="0" i="0" dirty="0">
                <a:solidFill>
                  <a:schemeClr val="bg2">
                    <a:lumMod val="50000"/>
                  </a:schemeClr>
                </a:solidFill>
                <a:effectLst/>
                <a:latin typeface="SourceSansPro"/>
              </a:rPr>
              <a:t>Ready-to-eat meals</a:t>
            </a:r>
          </a:p>
          <a:p>
            <a:pPr marL="285750" indent="-285750" algn="l">
              <a:buFont typeface="Wingdings" panose="05000000000000000000" pitchFamily="2" charset="2"/>
              <a:buChar char="Ø"/>
            </a:pPr>
            <a:r>
              <a:rPr lang="en-US" b="1" i="0" dirty="0">
                <a:solidFill>
                  <a:schemeClr val="bg2">
                    <a:lumMod val="50000"/>
                  </a:schemeClr>
                </a:solidFill>
                <a:effectLst/>
                <a:latin typeface="Cabin-semi-bold"/>
              </a:rPr>
              <a:t>Beverages</a:t>
            </a:r>
            <a:r>
              <a:rPr lang="en-US" b="0" i="0" dirty="0">
                <a:solidFill>
                  <a:schemeClr val="bg2">
                    <a:lumMod val="50000"/>
                  </a:schemeClr>
                </a:solidFill>
                <a:effectLst/>
                <a:latin typeface="SourceSansPro"/>
              </a:rPr>
              <a:t>:</a:t>
            </a:r>
            <a:r>
              <a:rPr lang="en-US" b="1" i="0" dirty="0">
                <a:solidFill>
                  <a:schemeClr val="bg2">
                    <a:lumMod val="50000"/>
                  </a:schemeClr>
                </a:solidFill>
                <a:effectLst/>
                <a:latin typeface="Cabin-semi-bold"/>
              </a:rPr>
              <a:t> </a:t>
            </a:r>
            <a:r>
              <a:rPr lang="en-US" b="0" i="0" dirty="0">
                <a:solidFill>
                  <a:schemeClr val="bg2">
                    <a:lumMod val="50000"/>
                  </a:schemeClr>
                </a:solidFill>
                <a:effectLst/>
                <a:latin typeface="SourceSansPro"/>
              </a:rPr>
              <a:t>Bottled water, energy drinks, and juices</a:t>
            </a:r>
          </a:p>
          <a:p>
            <a:pPr marL="285750" indent="-285750" algn="l">
              <a:buFont typeface="Wingdings" panose="05000000000000000000" pitchFamily="2" charset="2"/>
              <a:buChar char="Ø"/>
            </a:pPr>
            <a:r>
              <a:rPr lang="en-US" b="1" i="0" dirty="0">
                <a:solidFill>
                  <a:schemeClr val="bg2">
                    <a:lumMod val="50000"/>
                  </a:schemeClr>
                </a:solidFill>
                <a:effectLst/>
                <a:latin typeface="Cabin-semi-bold"/>
              </a:rPr>
              <a:t>Baked goods</a:t>
            </a:r>
            <a:r>
              <a:rPr lang="en-US" b="0" i="0" dirty="0">
                <a:solidFill>
                  <a:schemeClr val="bg2">
                    <a:lumMod val="50000"/>
                  </a:schemeClr>
                </a:solidFill>
                <a:effectLst/>
                <a:latin typeface="SourceSansPro"/>
              </a:rPr>
              <a:t>: Cookies, croissants, and bagels</a:t>
            </a:r>
          </a:p>
          <a:p>
            <a:pPr marL="285750" indent="-285750" algn="l">
              <a:buFont typeface="Wingdings" panose="05000000000000000000" pitchFamily="2" charset="2"/>
              <a:buChar char="Ø"/>
            </a:pPr>
            <a:r>
              <a:rPr lang="en-US" b="1" i="0" dirty="0">
                <a:solidFill>
                  <a:schemeClr val="bg2">
                    <a:lumMod val="50000"/>
                  </a:schemeClr>
                </a:solidFill>
                <a:effectLst/>
                <a:latin typeface="Cabin-semi-bold"/>
              </a:rPr>
              <a:t>Fresh foods, frozen foods, and dry goods</a:t>
            </a:r>
            <a:r>
              <a:rPr lang="en-US" b="0" i="0" dirty="0">
                <a:solidFill>
                  <a:schemeClr val="bg2">
                    <a:lumMod val="50000"/>
                  </a:schemeClr>
                </a:solidFill>
                <a:effectLst/>
                <a:latin typeface="SourceSansPro"/>
              </a:rPr>
              <a:t>: Fruits, vegetables, and nuts</a:t>
            </a:r>
          </a:p>
          <a:p>
            <a:pPr marL="285750" indent="-285750" algn="l">
              <a:buFont typeface="Wingdings" panose="05000000000000000000" pitchFamily="2" charset="2"/>
              <a:buChar char="Ø"/>
            </a:pPr>
            <a:r>
              <a:rPr lang="en-US" b="1" i="0" dirty="0">
                <a:solidFill>
                  <a:schemeClr val="bg2">
                    <a:lumMod val="50000"/>
                  </a:schemeClr>
                </a:solidFill>
                <a:effectLst/>
                <a:latin typeface="Cabin-semi-bold"/>
              </a:rPr>
              <a:t>Medicines</a:t>
            </a:r>
            <a:r>
              <a:rPr lang="en-US" b="0" i="0" dirty="0">
                <a:solidFill>
                  <a:schemeClr val="bg2">
                    <a:lumMod val="50000"/>
                  </a:schemeClr>
                </a:solidFill>
                <a:effectLst/>
                <a:latin typeface="SourceSansPro"/>
              </a:rPr>
              <a:t>: Aspirin, pain relievers, and other medications that can be purchased without a prescription</a:t>
            </a:r>
          </a:p>
          <a:p>
            <a:pPr marL="285750" indent="-285750" algn="l">
              <a:buFont typeface="Wingdings" panose="05000000000000000000" pitchFamily="2" charset="2"/>
              <a:buChar char="Ø"/>
            </a:pPr>
            <a:r>
              <a:rPr lang="en-US" b="1" i="0" dirty="0">
                <a:solidFill>
                  <a:schemeClr val="bg2">
                    <a:lumMod val="50000"/>
                  </a:schemeClr>
                </a:solidFill>
                <a:effectLst/>
                <a:latin typeface="Cabin-semi-bold"/>
              </a:rPr>
              <a:t>Cleaning products</a:t>
            </a:r>
            <a:r>
              <a:rPr lang="en-US" b="0" i="0" dirty="0">
                <a:solidFill>
                  <a:schemeClr val="bg2">
                    <a:lumMod val="50000"/>
                  </a:schemeClr>
                </a:solidFill>
                <a:effectLst/>
                <a:latin typeface="SourceSansPro"/>
              </a:rPr>
              <a:t>:</a:t>
            </a:r>
            <a:r>
              <a:rPr lang="en-US" b="1" i="0" dirty="0">
                <a:solidFill>
                  <a:schemeClr val="bg2">
                    <a:lumMod val="50000"/>
                  </a:schemeClr>
                </a:solidFill>
                <a:effectLst/>
                <a:latin typeface="Cabin-semi-bold"/>
              </a:rPr>
              <a:t> </a:t>
            </a:r>
            <a:r>
              <a:rPr lang="en-US" b="0" i="0" dirty="0">
                <a:solidFill>
                  <a:schemeClr val="bg2">
                    <a:lumMod val="50000"/>
                  </a:schemeClr>
                </a:solidFill>
                <a:effectLst/>
                <a:latin typeface="SourceSansPro"/>
              </a:rPr>
              <a:t>Baking soda, oven cleaner, and window and glass cleaner</a:t>
            </a:r>
          </a:p>
          <a:p>
            <a:pPr marL="285750" indent="-285750" algn="l">
              <a:buFont typeface="Wingdings" panose="05000000000000000000" pitchFamily="2" charset="2"/>
              <a:buChar char="Ø"/>
            </a:pPr>
            <a:r>
              <a:rPr lang="en-US" b="1" i="0" dirty="0">
                <a:solidFill>
                  <a:schemeClr val="bg2">
                    <a:lumMod val="50000"/>
                  </a:schemeClr>
                </a:solidFill>
                <a:effectLst/>
                <a:latin typeface="Cabin-semi-bold"/>
              </a:rPr>
              <a:t>Cosmetics and toiletries</a:t>
            </a:r>
            <a:r>
              <a:rPr lang="en-US" b="0" i="0" dirty="0">
                <a:solidFill>
                  <a:schemeClr val="bg2">
                    <a:lumMod val="50000"/>
                  </a:schemeClr>
                </a:solidFill>
                <a:effectLst/>
                <a:latin typeface="SourceSansPro"/>
              </a:rPr>
              <a:t>: Hair care products, concealers, toothpaste, and soap</a:t>
            </a:r>
          </a:p>
          <a:p>
            <a:pPr marL="285750" indent="-285750" algn="l">
              <a:buFont typeface="Wingdings" panose="05000000000000000000" pitchFamily="2" charset="2"/>
              <a:buChar char="Ø"/>
            </a:pPr>
            <a:r>
              <a:rPr lang="en-US" b="1" i="0" dirty="0">
                <a:solidFill>
                  <a:schemeClr val="bg2">
                    <a:lumMod val="50000"/>
                  </a:schemeClr>
                </a:solidFill>
                <a:effectLst/>
                <a:latin typeface="Cabin-semi-bold"/>
              </a:rPr>
              <a:t>Office supplies</a:t>
            </a:r>
            <a:r>
              <a:rPr lang="en-US" b="0" i="0" dirty="0">
                <a:solidFill>
                  <a:schemeClr val="bg2">
                    <a:lumMod val="50000"/>
                  </a:schemeClr>
                </a:solidFill>
                <a:effectLst/>
                <a:latin typeface="SourceSansPro"/>
              </a:rPr>
              <a:t>:</a:t>
            </a:r>
            <a:r>
              <a:rPr lang="en-US" b="1" i="0" dirty="0">
                <a:solidFill>
                  <a:schemeClr val="bg2">
                    <a:lumMod val="50000"/>
                  </a:schemeClr>
                </a:solidFill>
                <a:effectLst/>
                <a:latin typeface="Cabin-semi-bold"/>
              </a:rPr>
              <a:t> </a:t>
            </a:r>
            <a:r>
              <a:rPr lang="en-US" b="0" i="0" dirty="0">
                <a:solidFill>
                  <a:schemeClr val="bg2">
                    <a:lumMod val="50000"/>
                  </a:schemeClr>
                </a:solidFill>
                <a:effectLst/>
                <a:latin typeface="SourceSansPro"/>
              </a:rPr>
              <a:t>Pens, pencils, and markers</a:t>
            </a:r>
          </a:p>
          <a:p>
            <a:endParaRPr lang="en-IN" dirty="0">
              <a:solidFill>
                <a:schemeClr val="bg2">
                  <a:lumMod val="50000"/>
                </a:schemeClr>
              </a:solidFill>
            </a:endParaRPr>
          </a:p>
        </p:txBody>
      </p:sp>
      <p:pic>
        <p:nvPicPr>
          <p:cNvPr id="12" name="Picture 11">
            <a:extLst>
              <a:ext uri="{FF2B5EF4-FFF2-40B4-BE49-F238E27FC236}">
                <a16:creationId xmlns:a16="http://schemas.microsoft.com/office/drawing/2014/main" id="{E5B76983-C271-F078-C60A-5E84BB2AE106}"/>
              </a:ext>
            </a:extLst>
          </p:cNvPr>
          <p:cNvPicPr>
            <a:picLocks noChangeAspect="1"/>
          </p:cNvPicPr>
          <p:nvPr/>
        </p:nvPicPr>
        <p:blipFill>
          <a:blip r:embed="rId6"/>
          <a:stretch>
            <a:fillRect/>
          </a:stretch>
        </p:blipFill>
        <p:spPr>
          <a:xfrm>
            <a:off x="10214822" y="0"/>
            <a:ext cx="2993178" cy="9499264"/>
          </a:xfrm>
          <a:prstGeom prst="rect">
            <a:avLst/>
          </a:prstGeom>
        </p:spPr>
      </p:pic>
      <p:pic>
        <p:nvPicPr>
          <p:cNvPr id="4100" name="Picture 4" descr="ERP for FMCG Sector– A Complete Guide">
            <a:extLst>
              <a:ext uri="{FF2B5EF4-FFF2-40B4-BE49-F238E27FC236}">
                <a16:creationId xmlns:a16="http://schemas.microsoft.com/office/drawing/2014/main" id="{782A42E2-ED1A-B401-9249-AC03A5EA2B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630" y="4936743"/>
            <a:ext cx="9116917" cy="442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01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51463-1E4F-DC1C-A420-68845AEC1AE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C2A537E-FD55-53FF-DD64-5E6F9844B561}"/>
              </a:ext>
            </a:extLst>
          </p:cNvPr>
          <p:cNvGraphicFramePr>
            <a:graphicFrameLocks noChangeAspect="1"/>
          </p:cNvGraphicFramePr>
          <p:nvPr>
            <p:custDataLst>
              <p:tags r:id="rId1"/>
            </p:custDataLst>
            <p:extLst>
              <p:ext uri="{D42A27DB-BD31-4B8C-83A1-F6EECF244321}">
                <p14:modId xmlns:p14="http://schemas.microsoft.com/office/powerpoint/2010/main" val="1862927133"/>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DA4188BB-C68B-6EA5-A324-535F96E05AB3}"/>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16" name="Rectangle 15">
            <a:extLst>
              <a:ext uri="{FF2B5EF4-FFF2-40B4-BE49-F238E27FC236}">
                <a16:creationId xmlns:a16="http://schemas.microsoft.com/office/drawing/2014/main" id="{E1057779-825D-44CB-30B7-C1FA7A081D5F}"/>
              </a:ext>
            </a:extLst>
          </p:cNvPr>
          <p:cNvSpPr/>
          <p:nvPr/>
        </p:nvSpPr>
        <p:spPr>
          <a:xfrm>
            <a:off x="0" y="-45911"/>
            <a:ext cx="13208000" cy="9578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 name="Straight Connector 1">
            <a:extLst>
              <a:ext uri="{FF2B5EF4-FFF2-40B4-BE49-F238E27FC236}">
                <a16:creationId xmlns:a16="http://schemas.microsoft.com/office/drawing/2014/main" id="{DE9D1D3D-10ED-E52E-C309-B212FB8680AE}"/>
              </a:ext>
            </a:extLst>
          </p:cNvPr>
          <p:cNvCxnSpPr/>
          <p:nvPr/>
        </p:nvCxnSpPr>
        <p:spPr>
          <a:xfrm>
            <a:off x="221675"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E11DB0EB-4DCA-4A89-7793-A0701789A8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5" y="9545176"/>
            <a:ext cx="1977681" cy="360824"/>
          </a:xfrm>
          <a:prstGeom prst="rect">
            <a:avLst/>
          </a:prstGeom>
        </p:spPr>
      </p:pic>
      <p:sp>
        <p:nvSpPr>
          <p:cNvPr id="12" name="Slide Number Placeholder 11">
            <a:extLst>
              <a:ext uri="{FF2B5EF4-FFF2-40B4-BE49-F238E27FC236}">
                <a16:creationId xmlns:a16="http://schemas.microsoft.com/office/drawing/2014/main" id="{CB7A0890-2341-02F0-14CC-C1D7860DB521}"/>
              </a:ext>
            </a:extLst>
          </p:cNvPr>
          <p:cNvSpPr>
            <a:spLocks noGrp="1"/>
          </p:cNvSpPr>
          <p:nvPr>
            <p:ph type="sldNum" sz="quarter" idx="12"/>
          </p:nvPr>
        </p:nvSpPr>
        <p:spPr>
          <a:xfrm>
            <a:off x="-997018" y="9432801"/>
            <a:ext cx="2971800" cy="527403"/>
          </a:xfrm>
        </p:spPr>
        <p:txBody>
          <a:bodyPr/>
          <a:lstStyle/>
          <a:p>
            <a:r>
              <a:rPr lang="en-IN" dirty="0"/>
              <a:t>4 | FMCG Industry</a:t>
            </a:r>
          </a:p>
        </p:txBody>
      </p:sp>
      <p:sp>
        <p:nvSpPr>
          <p:cNvPr id="14" name="TextBox 13">
            <a:extLst>
              <a:ext uri="{FF2B5EF4-FFF2-40B4-BE49-F238E27FC236}">
                <a16:creationId xmlns:a16="http://schemas.microsoft.com/office/drawing/2014/main" id="{953C881C-D851-2BE7-383A-BD3E4E990D7A}"/>
              </a:ext>
            </a:extLst>
          </p:cNvPr>
          <p:cNvSpPr txBox="1"/>
          <p:nvPr/>
        </p:nvSpPr>
        <p:spPr>
          <a:xfrm>
            <a:off x="255094" y="-61340"/>
            <a:ext cx="12697811" cy="1200329"/>
          </a:xfrm>
          <a:prstGeom prst="rect">
            <a:avLst/>
          </a:prstGeom>
          <a:noFill/>
        </p:spPr>
        <p:txBody>
          <a:bodyPr wrap="square" rtlCol="0">
            <a:spAutoFit/>
          </a:bodyPr>
          <a:lstStyle/>
          <a:p>
            <a:r>
              <a:rPr lang="en-US" sz="5400" dirty="0">
                <a:solidFill>
                  <a:schemeClr val="bg1"/>
                </a:solidFill>
                <a:effectLst/>
                <a:latin typeface="Cabin-semi-bold"/>
              </a:rPr>
              <a:t>10 Largest FMCG</a:t>
            </a:r>
            <a:r>
              <a:rPr lang="en-US" sz="5400" dirty="0">
                <a:solidFill>
                  <a:schemeClr val="bg1"/>
                </a:solidFill>
                <a:latin typeface="Cabin-semi-bold"/>
              </a:rPr>
              <a:t> Companies by </a:t>
            </a:r>
            <a:r>
              <a:rPr lang="en-US" sz="5400" dirty="0">
                <a:solidFill>
                  <a:schemeClr val="bg1"/>
                </a:solidFill>
                <a:effectLst/>
                <a:latin typeface="Cabin-semi-bold"/>
              </a:rPr>
              <a:t>Revenue</a:t>
            </a:r>
          </a:p>
          <a:p>
            <a:endParaRPr lang="en-IN" dirty="0"/>
          </a:p>
        </p:txBody>
      </p:sp>
      <p:sp>
        <p:nvSpPr>
          <p:cNvPr id="15" name="TextBox 14">
            <a:extLst>
              <a:ext uri="{FF2B5EF4-FFF2-40B4-BE49-F238E27FC236}">
                <a16:creationId xmlns:a16="http://schemas.microsoft.com/office/drawing/2014/main" id="{00EC82BF-263D-80EB-5613-33E3FB39FBFF}"/>
              </a:ext>
            </a:extLst>
          </p:cNvPr>
          <p:cNvSpPr txBox="1"/>
          <p:nvPr/>
        </p:nvSpPr>
        <p:spPr>
          <a:xfrm>
            <a:off x="188255" y="1021175"/>
            <a:ext cx="12988661" cy="4770537"/>
          </a:xfrm>
          <a:prstGeom prst="rect">
            <a:avLst/>
          </a:prstGeom>
          <a:noFill/>
        </p:spPr>
        <p:txBody>
          <a:bodyPr wrap="square" rtlCol="0">
            <a:spAutoFit/>
          </a:bodyPr>
          <a:lstStyle/>
          <a:p>
            <a:pPr algn="l">
              <a:buNone/>
            </a:pPr>
            <a:r>
              <a:rPr lang="en-US" sz="2000" b="1" i="0" dirty="0">
                <a:solidFill>
                  <a:schemeClr val="bg1">
                    <a:lumMod val="50000"/>
                  </a:schemeClr>
                </a:solidFill>
                <a:effectLst/>
                <a:latin typeface="SourceSansPro"/>
              </a:rPr>
              <a:t>The 10 largest FMCG companies in the world are the following (all figures in U.S. dollars, as of mid-2024):</a:t>
            </a:r>
          </a:p>
          <a:p>
            <a:pPr algn="l">
              <a:buNone/>
            </a:pPr>
            <a:endParaRPr lang="en-US" sz="2000" b="1" i="0" dirty="0">
              <a:solidFill>
                <a:schemeClr val="bg1">
                  <a:lumMod val="50000"/>
                </a:schemeClr>
              </a:solidFill>
              <a:effectLst/>
              <a:latin typeface="SourceSansPro"/>
            </a:endParaRPr>
          </a:p>
          <a:p>
            <a:pPr marL="342900" indent="-342900">
              <a:buFont typeface="Wingdings" panose="05000000000000000000" pitchFamily="2" charset="2"/>
              <a:buChar char="ü"/>
            </a:pPr>
            <a:r>
              <a:rPr lang="en-IN" sz="2000" b="1" dirty="0">
                <a:solidFill>
                  <a:schemeClr val="bg1">
                    <a:lumMod val="50000"/>
                  </a:schemeClr>
                </a:solidFill>
              </a:rPr>
              <a:t>Nestlé</a:t>
            </a:r>
            <a:r>
              <a:rPr lang="en-IN" sz="1600" dirty="0">
                <a:solidFill>
                  <a:schemeClr val="bg1">
                    <a:lumMod val="50000"/>
                  </a:schemeClr>
                </a:solidFill>
              </a:rPr>
              <a:t>: Swiss multinational focused on food and beverages—candy, infant formula, bottled water, dairy, cereals. Market cap: </a:t>
            </a:r>
            <a:r>
              <a:rPr lang="en-IN" sz="1600" b="1" dirty="0">
                <a:solidFill>
                  <a:schemeClr val="bg1">
                    <a:lumMod val="50000"/>
                  </a:schemeClr>
                </a:solidFill>
              </a:rPr>
              <a:t>$272.2B</a:t>
            </a:r>
            <a:r>
              <a:rPr lang="en-IN" sz="1600" dirty="0">
                <a:solidFill>
                  <a:schemeClr val="bg1">
                    <a:lumMod val="50000"/>
                  </a:schemeClr>
                </a:solidFill>
              </a:rPr>
              <a:t>, 2024 revenue: </a:t>
            </a:r>
            <a:r>
              <a:rPr lang="en-IN" sz="1600" b="1" dirty="0">
                <a:solidFill>
                  <a:schemeClr val="bg1">
                    <a:lumMod val="50000"/>
                  </a:schemeClr>
                </a:solidFill>
              </a:rPr>
              <a:t>$91.35B</a:t>
            </a:r>
            <a:r>
              <a:rPr lang="en-IN" sz="1600" dirty="0">
                <a:solidFill>
                  <a:schemeClr val="bg1">
                    <a:lumMod val="50000"/>
                  </a:schemeClr>
                </a:solidFill>
              </a:rPr>
              <a:t>.</a:t>
            </a:r>
          </a:p>
          <a:p>
            <a:pPr marL="342900" indent="-342900">
              <a:buFont typeface="Wingdings" panose="05000000000000000000" pitchFamily="2" charset="2"/>
              <a:buChar char="ü"/>
            </a:pPr>
            <a:r>
              <a:rPr lang="en-IN" sz="2000" b="1" dirty="0">
                <a:solidFill>
                  <a:schemeClr val="bg1">
                    <a:lumMod val="50000"/>
                  </a:schemeClr>
                </a:solidFill>
              </a:rPr>
              <a:t>PepsiCo (PEP)</a:t>
            </a:r>
            <a:r>
              <a:rPr lang="en-IN" sz="1600" dirty="0">
                <a:solidFill>
                  <a:schemeClr val="bg1">
                    <a:lumMod val="50000"/>
                  </a:schemeClr>
                </a:solidFill>
              </a:rPr>
              <a:t>: U.S. company producing soft drinks and snacks. Market cap: </a:t>
            </a:r>
            <a:r>
              <a:rPr lang="en-IN" sz="1600" b="1" dirty="0">
                <a:solidFill>
                  <a:schemeClr val="bg1">
                    <a:lumMod val="50000"/>
                  </a:schemeClr>
                </a:solidFill>
              </a:rPr>
              <a:t>$185.66B</a:t>
            </a:r>
            <a:r>
              <a:rPr lang="en-IN" sz="1600" dirty="0">
                <a:solidFill>
                  <a:schemeClr val="bg1">
                    <a:lumMod val="50000"/>
                  </a:schemeClr>
                </a:solidFill>
              </a:rPr>
              <a:t>, 2024 revenue: </a:t>
            </a:r>
            <a:r>
              <a:rPr lang="en-IN" sz="1600" b="1" dirty="0">
                <a:solidFill>
                  <a:schemeClr val="bg1">
                    <a:lumMod val="50000"/>
                  </a:schemeClr>
                </a:solidFill>
              </a:rPr>
              <a:t>$91.85B</a:t>
            </a:r>
            <a:r>
              <a:rPr lang="en-IN" sz="1600" dirty="0">
                <a:solidFill>
                  <a:schemeClr val="bg1">
                    <a:lumMod val="50000"/>
                  </a:schemeClr>
                </a:solidFill>
              </a:rPr>
              <a:t>.</a:t>
            </a:r>
          </a:p>
          <a:p>
            <a:pPr marL="342900" indent="-342900">
              <a:buFont typeface="Wingdings" panose="05000000000000000000" pitchFamily="2" charset="2"/>
              <a:buChar char="ü"/>
            </a:pPr>
            <a:r>
              <a:rPr lang="en-IN" sz="2000" b="1" dirty="0">
                <a:solidFill>
                  <a:schemeClr val="bg1">
                    <a:lumMod val="50000"/>
                  </a:schemeClr>
                </a:solidFill>
              </a:rPr>
              <a:t>Procter &amp; Gamble (PG)</a:t>
            </a:r>
            <a:r>
              <a:rPr lang="en-IN" sz="1600" dirty="0">
                <a:solidFill>
                  <a:schemeClr val="bg1">
                    <a:lumMod val="50000"/>
                  </a:schemeClr>
                </a:solidFill>
              </a:rPr>
              <a:t>: U.S. consumer goods giant making hygiene, personal care, and cleaning products. Market cap: </a:t>
            </a:r>
            <a:r>
              <a:rPr lang="en-IN" sz="1600" b="1" dirty="0">
                <a:solidFill>
                  <a:schemeClr val="bg1">
                    <a:lumMod val="50000"/>
                  </a:schemeClr>
                </a:solidFill>
              </a:rPr>
              <a:t>$374.85B</a:t>
            </a:r>
            <a:r>
              <a:rPr lang="en-IN" sz="1600" dirty="0">
                <a:solidFill>
                  <a:schemeClr val="bg1">
                    <a:lumMod val="50000"/>
                  </a:schemeClr>
                </a:solidFill>
              </a:rPr>
              <a:t>, 2024 revenue: </a:t>
            </a:r>
            <a:r>
              <a:rPr lang="en-IN" sz="1600" b="1" dirty="0">
                <a:solidFill>
                  <a:schemeClr val="bg1">
                    <a:lumMod val="50000"/>
                  </a:schemeClr>
                </a:solidFill>
              </a:rPr>
              <a:t>$84.35B</a:t>
            </a:r>
            <a:r>
              <a:rPr lang="en-IN" sz="1600" dirty="0">
                <a:solidFill>
                  <a:schemeClr val="bg1">
                    <a:lumMod val="50000"/>
                  </a:schemeClr>
                </a:solidFill>
              </a:rPr>
              <a:t>.</a:t>
            </a:r>
          </a:p>
          <a:p>
            <a:pPr marL="342900" indent="-342900">
              <a:buFont typeface="Wingdings" panose="05000000000000000000" pitchFamily="2" charset="2"/>
              <a:buChar char="ü"/>
            </a:pPr>
            <a:r>
              <a:rPr lang="en-IN" sz="2000" b="1" dirty="0">
                <a:solidFill>
                  <a:schemeClr val="bg1">
                    <a:lumMod val="50000"/>
                  </a:schemeClr>
                </a:solidFill>
              </a:rPr>
              <a:t>JBS Foods (JBSAY)</a:t>
            </a:r>
            <a:r>
              <a:rPr lang="en-IN" sz="1600" dirty="0">
                <a:solidFill>
                  <a:schemeClr val="bg1">
                    <a:lumMod val="50000"/>
                  </a:schemeClr>
                </a:solidFill>
              </a:rPr>
              <a:t>: Brazilian meat processor offering beef, pork, poultry, and byproducts. Market cap: </a:t>
            </a:r>
            <a:r>
              <a:rPr lang="en-IN" sz="1600" b="1" dirty="0">
                <a:solidFill>
                  <a:schemeClr val="bg1">
                    <a:lumMod val="50000"/>
                  </a:schemeClr>
                </a:solidFill>
              </a:rPr>
              <a:t>$18.37B</a:t>
            </a:r>
            <a:r>
              <a:rPr lang="en-IN" sz="1600" dirty="0">
                <a:solidFill>
                  <a:schemeClr val="bg1">
                    <a:lumMod val="50000"/>
                  </a:schemeClr>
                </a:solidFill>
              </a:rPr>
              <a:t>, 2024 revenue: </a:t>
            </a:r>
            <a:r>
              <a:rPr lang="en-IN" sz="1600" b="1" dirty="0">
                <a:solidFill>
                  <a:schemeClr val="bg1">
                    <a:lumMod val="50000"/>
                  </a:schemeClr>
                </a:solidFill>
              </a:rPr>
              <a:t>$77.22B</a:t>
            </a:r>
            <a:r>
              <a:rPr lang="en-IN" sz="1600" dirty="0">
                <a:solidFill>
                  <a:schemeClr val="bg1">
                    <a:lumMod val="50000"/>
                  </a:schemeClr>
                </a:solidFill>
              </a:rPr>
              <a:t>.</a:t>
            </a:r>
          </a:p>
          <a:p>
            <a:pPr marL="342900" indent="-342900">
              <a:buFont typeface="Wingdings" panose="05000000000000000000" pitchFamily="2" charset="2"/>
              <a:buChar char="ü"/>
            </a:pPr>
            <a:r>
              <a:rPr lang="en-IN" sz="2000" b="1" dirty="0">
                <a:solidFill>
                  <a:schemeClr val="bg1">
                    <a:lumMod val="50000"/>
                  </a:schemeClr>
                </a:solidFill>
              </a:rPr>
              <a:t>Unilever plc (UL)</a:t>
            </a:r>
            <a:r>
              <a:rPr lang="en-IN" sz="1600" dirty="0">
                <a:solidFill>
                  <a:schemeClr val="bg1">
                    <a:lumMod val="50000"/>
                  </a:schemeClr>
                </a:solidFill>
              </a:rPr>
              <a:t>: British FMCG firm making beauty, food, and healthcare products. Market cap: </a:t>
            </a:r>
            <a:r>
              <a:rPr lang="en-IN" sz="1600" b="1" dirty="0">
                <a:solidFill>
                  <a:schemeClr val="bg1">
                    <a:lumMod val="50000"/>
                  </a:schemeClr>
                </a:solidFill>
              </a:rPr>
              <a:t>$159.76B</a:t>
            </a:r>
            <a:r>
              <a:rPr lang="en-IN" sz="1600" dirty="0">
                <a:solidFill>
                  <a:schemeClr val="bg1">
                    <a:lumMod val="50000"/>
                  </a:schemeClr>
                </a:solidFill>
              </a:rPr>
              <a:t>, 2024 revenue: </a:t>
            </a:r>
            <a:r>
              <a:rPr lang="en-IN" sz="1600" b="1" dirty="0">
                <a:solidFill>
                  <a:schemeClr val="bg1">
                    <a:lumMod val="50000"/>
                  </a:schemeClr>
                </a:solidFill>
              </a:rPr>
              <a:t>$65.72B</a:t>
            </a:r>
            <a:r>
              <a:rPr lang="en-IN" sz="1600" dirty="0">
                <a:solidFill>
                  <a:schemeClr val="bg1">
                    <a:lumMod val="50000"/>
                  </a:schemeClr>
                </a:solidFill>
              </a:rPr>
              <a:t>.</a:t>
            </a:r>
          </a:p>
          <a:p>
            <a:pPr marL="342900" indent="-342900">
              <a:buFont typeface="Wingdings" panose="05000000000000000000" pitchFamily="2" charset="2"/>
              <a:buChar char="ü"/>
            </a:pPr>
            <a:r>
              <a:rPr lang="en-IN" sz="2000" b="1" dirty="0">
                <a:solidFill>
                  <a:schemeClr val="bg1">
                    <a:lumMod val="50000"/>
                  </a:schemeClr>
                </a:solidFill>
              </a:rPr>
              <a:t>Anheuser-Busch InBev (BUD)</a:t>
            </a:r>
            <a:r>
              <a:rPr lang="en-IN" sz="1600" dirty="0">
                <a:solidFill>
                  <a:schemeClr val="bg1">
                    <a:lumMod val="50000"/>
                  </a:schemeClr>
                </a:solidFill>
              </a:rPr>
              <a:t>: Belgian brewing company, known for Budweiser and other beers. Market cap: </a:t>
            </a:r>
            <a:r>
              <a:rPr lang="en-IN" sz="1600" b="1" dirty="0">
                <a:solidFill>
                  <a:schemeClr val="bg1">
                    <a:lumMod val="50000"/>
                  </a:schemeClr>
                </a:solidFill>
              </a:rPr>
              <a:t>$30.95B</a:t>
            </a:r>
            <a:r>
              <a:rPr lang="en-IN" sz="1600" dirty="0">
                <a:solidFill>
                  <a:schemeClr val="bg1">
                    <a:lumMod val="50000"/>
                  </a:schemeClr>
                </a:solidFill>
              </a:rPr>
              <a:t>, 2024 revenue: </a:t>
            </a:r>
            <a:r>
              <a:rPr lang="en-IN" sz="1600" b="1" dirty="0">
                <a:solidFill>
                  <a:schemeClr val="bg1">
                    <a:lumMod val="50000"/>
                  </a:schemeClr>
                </a:solidFill>
              </a:rPr>
              <a:t>$59.75B</a:t>
            </a:r>
            <a:r>
              <a:rPr lang="en-IN" sz="1600" dirty="0">
                <a:solidFill>
                  <a:schemeClr val="bg1">
                    <a:lumMod val="50000"/>
                  </a:schemeClr>
                </a:solidFill>
              </a:rPr>
              <a:t>.</a:t>
            </a:r>
          </a:p>
          <a:p>
            <a:pPr marL="342900" indent="-342900">
              <a:buFont typeface="Wingdings" panose="05000000000000000000" pitchFamily="2" charset="2"/>
              <a:buChar char="ü"/>
            </a:pPr>
            <a:r>
              <a:rPr lang="en-IN" sz="2000" b="1" dirty="0">
                <a:solidFill>
                  <a:schemeClr val="bg1">
                    <a:lumMod val="50000"/>
                  </a:schemeClr>
                </a:solidFill>
              </a:rPr>
              <a:t>Tyson Foods (TSN)</a:t>
            </a:r>
            <a:r>
              <a:rPr lang="en-IN" sz="1600" dirty="0">
                <a:solidFill>
                  <a:schemeClr val="bg1">
                    <a:lumMod val="50000"/>
                  </a:schemeClr>
                </a:solidFill>
              </a:rPr>
              <a:t>: U.S. meat producer behind brands like Jimmy Dean and Hillshire Farm. Market cap: </a:t>
            </a:r>
            <a:r>
              <a:rPr lang="en-IN" sz="1600" b="1" dirty="0">
                <a:solidFill>
                  <a:schemeClr val="bg1">
                    <a:lumMod val="50000"/>
                  </a:schemeClr>
                </a:solidFill>
              </a:rPr>
              <a:t>$21.51B</a:t>
            </a:r>
            <a:r>
              <a:rPr lang="en-IN" sz="1600" dirty="0">
                <a:solidFill>
                  <a:schemeClr val="bg1">
                    <a:lumMod val="50000"/>
                  </a:schemeClr>
                </a:solidFill>
              </a:rPr>
              <a:t>, 2024 revenue: </a:t>
            </a:r>
            <a:r>
              <a:rPr lang="en-IN" sz="1600" b="1" dirty="0">
                <a:solidFill>
                  <a:schemeClr val="bg1">
                    <a:lumMod val="50000"/>
                  </a:schemeClr>
                </a:solidFill>
              </a:rPr>
              <a:t>$53.61B</a:t>
            </a:r>
            <a:r>
              <a:rPr lang="en-IN" sz="1600" dirty="0">
                <a:solidFill>
                  <a:schemeClr val="bg1">
                    <a:lumMod val="50000"/>
                  </a:schemeClr>
                </a:solidFill>
              </a:rPr>
              <a:t>.</a:t>
            </a:r>
          </a:p>
          <a:p>
            <a:pPr marL="342900" indent="-342900">
              <a:buFont typeface="Wingdings" panose="05000000000000000000" pitchFamily="2" charset="2"/>
              <a:buChar char="ü"/>
            </a:pPr>
            <a:r>
              <a:rPr lang="en-IN" sz="2000" b="1" dirty="0">
                <a:solidFill>
                  <a:schemeClr val="bg1">
                    <a:lumMod val="50000"/>
                  </a:schemeClr>
                </a:solidFill>
              </a:rPr>
              <a:t>Coca-Cola Co. (KO)</a:t>
            </a:r>
            <a:r>
              <a:rPr lang="en-IN" sz="1600" dirty="0">
                <a:solidFill>
                  <a:schemeClr val="bg1">
                    <a:lumMod val="50000"/>
                  </a:schemeClr>
                </a:solidFill>
              </a:rPr>
              <a:t>: U.S. beverage leader making sodas, juices, and sports drinks. Market cap: </a:t>
            </a:r>
            <a:r>
              <a:rPr lang="en-IN" sz="1600" b="1" dirty="0">
                <a:solidFill>
                  <a:schemeClr val="bg1">
                    <a:lumMod val="50000"/>
                  </a:schemeClr>
                </a:solidFill>
              </a:rPr>
              <a:t>$311.74B</a:t>
            </a:r>
            <a:r>
              <a:rPr lang="en-IN" sz="1600" dirty="0">
                <a:solidFill>
                  <a:schemeClr val="bg1">
                    <a:lumMod val="50000"/>
                  </a:schemeClr>
                </a:solidFill>
              </a:rPr>
              <a:t>, 2024 revenue: </a:t>
            </a:r>
            <a:r>
              <a:rPr lang="en-IN" sz="1600" b="1" dirty="0">
                <a:solidFill>
                  <a:schemeClr val="bg1">
                    <a:lumMod val="50000"/>
                  </a:schemeClr>
                </a:solidFill>
              </a:rPr>
              <a:t>$46.7B</a:t>
            </a:r>
            <a:r>
              <a:rPr lang="en-IN" sz="1600" dirty="0">
                <a:solidFill>
                  <a:schemeClr val="bg1">
                    <a:lumMod val="50000"/>
                  </a:schemeClr>
                </a:solidFill>
              </a:rPr>
              <a:t>.</a:t>
            </a:r>
          </a:p>
          <a:p>
            <a:pPr marL="342900" indent="-342900">
              <a:buFont typeface="Wingdings" panose="05000000000000000000" pitchFamily="2" charset="2"/>
              <a:buChar char="ü"/>
            </a:pPr>
            <a:r>
              <a:rPr lang="en-IN" sz="2000" b="1" dirty="0">
                <a:solidFill>
                  <a:schemeClr val="bg1">
                    <a:lumMod val="50000"/>
                  </a:schemeClr>
                </a:solidFill>
              </a:rPr>
              <a:t>L'Oréal Co. (LRLCY)</a:t>
            </a:r>
            <a:r>
              <a:rPr lang="en-IN" sz="1600" dirty="0">
                <a:solidFill>
                  <a:schemeClr val="bg1">
                    <a:lumMod val="50000"/>
                  </a:schemeClr>
                </a:solidFill>
              </a:rPr>
              <a:t>: French cosmetics giant—makeup, skincare, fragrance, and haircare. Market cap: </a:t>
            </a:r>
            <a:r>
              <a:rPr lang="en-IN" sz="1600" b="1" dirty="0">
                <a:solidFill>
                  <a:schemeClr val="bg1">
                    <a:lumMod val="50000"/>
                  </a:schemeClr>
                </a:solidFill>
              </a:rPr>
              <a:t>$225.29B</a:t>
            </a:r>
            <a:r>
              <a:rPr lang="en-IN" sz="1600" dirty="0">
                <a:solidFill>
                  <a:schemeClr val="bg1">
                    <a:lumMod val="50000"/>
                  </a:schemeClr>
                </a:solidFill>
              </a:rPr>
              <a:t>, 2024 revenue: </a:t>
            </a:r>
            <a:r>
              <a:rPr lang="en-IN" sz="1600" b="1" dirty="0">
                <a:solidFill>
                  <a:schemeClr val="bg1">
                    <a:lumMod val="50000"/>
                  </a:schemeClr>
                </a:solidFill>
              </a:rPr>
              <a:t>$47.07B</a:t>
            </a:r>
            <a:r>
              <a:rPr lang="en-IN" sz="1600" dirty="0">
                <a:solidFill>
                  <a:schemeClr val="bg1">
                    <a:lumMod val="50000"/>
                  </a:schemeClr>
                </a:solidFill>
              </a:rPr>
              <a:t>.</a:t>
            </a:r>
          </a:p>
          <a:p>
            <a:pPr marL="342900" indent="-342900">
              <a:buFont typeface="Wingdings" panose="05000000000000000000" pitchFamily="2" charset="2"/>
              <a:buChar char="ü"/>
            </a:pPr>
            <a:r>
              <a:rPr lang="en-IN" sz="2000" b="1" dirty="0">
                <a:solidFill>
                  <a:schemeClr val="bg1">
                    <a:lumMod val="50000"/>
                  </a:schemeClr>
                </a:solidFill>
              </a:rPr>
              <a:t>British American Tobacco (BTI)</a:t>
            </a:r>
            <a:r>
              <a:rPr lang="en-IN" sz="1600" dirty="0">
                <a:solidFill>
                  <a:schemeClr val="bg1">
                    <a:lumMod val="50000"/>
                  </a:schemeClr>
                </a:solidFill>
              </a:rPr>
              <a:t>: British tobacco company offering cigarettes and nicotine products. Market cap: </a:t>
            </a:r>
            <a:r>
              <a:rPr lang="en-IN" sz="1600" b="1" dirty="0">
                <a:solidFill>
                  <a:schemeClr val="bg1">
                    <a:lumMod val="50000"/>
                  </a:schemeClr>
                </a:solidFill>
              </a:rPr>
              <a:t>$92.39B</a:t>
            </a:r>
            <a:r>
              <a:rPr lang="en-IN" sz="1600" dirty="0">
                <a:solidFill>
                  <a:schemeClr val="bg1">
                    <a:lumMod val="50000"/>
                  </a:schemeClr>
                </a:solidFill>
              </a:rPr>
              <a:t>, 2024 revenue: </a:t>
            </a:r>
            <a:r>
              <a:rPr lang="en-IN" sz="1600" b="1" dirty="0">
                <a:solidFill>
                  <a:schemeClr val="bg1">
                    <a:lumMod val="50000"/>
                  </a:schemeClr>
                </a:solidFill>
              </a:rPr>
              <a:t>$33.07B</a:t>
            </a:r>
            <a:r>
              <a:rPr lang="en-IN" sz="1600" dirty="0">
                <a:solidFill>
                  <a:schemeClr val="bg1">
                    <a:lumMod val="50000"/>
                  </a:schemeClr>
                </a:solidFill>
              </a:rPr>
              <a:t>.</a:t>
            </a:r>
          </a:p>
          <a:p>
            <a:endParaRPr lang="en-IN" sz="1600" dirty="0">
              <a:solidFill>
                <a:schemeClr val="bg1">
                  <a:lumMod val="50000"/>
                </a:schemeClr>
              </a:solidFill>
            </a:endParaRPr>
          </a:p>
        </p:txBody>
      </p:sp>
      <p:pic>
        <p:nvPicPr>
          <p:cNvPr id="5124" name="Picture 4" descr="TOP 10 FMCG COMPANIES HIRING - V4 Solutions">
            <a:extLst>
              <a:ext uri="{FF2B5EF4-FFF2-40B4-BE49-F238E27FC236}">
                <a16:creationId xmlns:a16="http://schemas.microsoft.com/office/drawing/2014/main" id="{9FF95EB6-4234-0F14-9614-FFEBA1439F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6293" y="5470360"/>
            <a:ext cx="3260624" cy="314429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Output image">
            <a:extLst>
              <a:ext uri="{FF2B5EF4-FFF2-40B4-BE49-F238E27FC236}">
                <a16:creationId xmlns:a16="http://schemas.microsoft.com/office/drawing/2014/main" id="{26ED1FE7-CA46-C5D2-CCCF-7338510127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094" y="5470360"/>
            <a:ext cx="8888906" cy="3962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71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F5A5F-D49B-E9BB-4E68-96DA11E68F3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FF89A72-7873-AD1D-EB16-97579EF5AF46}"/>
              </a:ext>
            </a:extLst>
          </p:cNvPr>
          <p:cNvGraphicFramePr>
            <a:graphicFrameLocks noChangeAspect="1"/>
          </p:cNvGraphicFramePr>
          <p:nvPr>
            <p:custDataLst>
              <p:tags r:id="rId1"/>
            </p:custDataLst>
            <p:extLst>
              <p:ext uri="{D42A27DB-BD31-4B8C-83A1-F6EECF244321}">
                <p14:modId xmlns:p14="http://schemas.microsoft.com/office/powerpoint/2010/main" val="3522359583"/>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think-cell data - do not delete" hidden="1">
                        <a:extLst>
                          <a:ext uri="{FF2B5EF4-FFF2-40B4-BE49-F238E27FC236}">
                            <a16:creationId xmlns:a16="http://schemas.microsoft.com/office/drawing/2014/main" id="{DA4188BB-C68B-6EA5-A324-535F96E05AB3}"/>
                          </a:ext>
                        </a:extLst>
                      </p:cNvPr>
                      <p:cNvPicPr/>
                      <p:nvPr/>
                    </p:nvPicPr>
                    <p:blipFill>
                      <a:blip r:embed="rId5"/>
                      <a:stretch>
                        <a:fillRect/>
                      </a:stretch>
                    </p:blipFill>
                    <p:spPr>
                      <a:xfrm>
                        <a:off x="3176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4E2D5B2F-D533-F5CB-088C-095F876BC3BD}"/>
              </a:ext>
            </a:extLst>
          </p:cNvPr>
          <p:cNvSpPr/>
          <p:nvPr/>
        </p:nvSpPr>
        <p:spPr>
          <a:xfrm>
            <a:off x="6903455" y="-16500"/>
            <a:ext cx="6304545" cy="85158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IN" sz="3200" b="1" i="0" dirty="0">
                <a:solidFill>
                  <a:schemeClr val="bg1"/>
                </a:solidFill>
                <a:effectLst/>
                <a:latin typeface="regular_semibold"/>
              </a:rPr>
              <a:t> Exclusive Customer Landscape</a:t>
            </a:r>
          </a:p>
        </p:txBody>
      </p:sp>
      <p:cxnSp>
        <p:nvCxnSpPr>
          <p:cNvPr id="2" name="Straight Connector 1">
            <a:extLst>
              <a:ext uri="{FF2B5EF4-FFF2-40B4-BE49-F238E27FC236}">
                <a16:creationId xmlns:a16="http://schemas.microsoft.com/office/drawing/2014/main" id="{21929326-4121-C385-5660-8C28097A0651}"/>
              </a:ext>
            </a:extLst>
          </p:cNvPr>
          <p:cNvCxnSpPr/>
          <p:nvPr/>
        </p:nvCxnSpPr>
        <p:spPr>
          <a:xfrm>
            <a:off x="221675"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52D43EDB-AE36-FA84-81FF-7ECB434D4E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1805" y="9545176"/>
            <a:ext cx="1977681" cy="360824"/>
          </a:xfrm>
          <a:prstGeom prst="rect">
            <a:avLst/>
          </a:prstGeom>
        </p:spPr>
      </p:pic>
      <p:sp>
        <p:nvSpPr>
          <p:cNvPr id="10" name="Slide Number Placeholder 9">
            <a:extLst>
              <a:ext uri="{FF2B5EF4-FFF2-40B4-BE49-F238E27FC236}">
                <a16:creationId xmlns:a16="http://schemas.microsoft.com/office/drawing/2014/main" id="{CADD3D26-B7E9-F388-1F03-8C6BC9925782}"/>
              </a:ext>
            </a:extLst>
          </p:cNvPr>
          <p:cNvSpPr>
            <a:spLocks noGrp="1"/>
          </p:cNvSpPr>
          <p:nvPr>
            <p:ph type="sldNum" sz="quarter" idx="12"/>
          </p:nvPr>
        </p:nvSpPr>
        <p:spPr>
          <a:xfrm>
            <a:off x="-990658" y="9445100"/>
            <a:ext cx="2971800" cy="527403"/>
          </a:xfrm>
        </p:spPr>
        <p:txBody>
          <a:bodyPr/>
          <a:lstStyle/>
          <a:p>
            <a:r>
              <a:rPr lang="en-IN" dirty="0"/>
              <a:t>5 | FMCG Industry</a:t>
            </a:r>
          </a:p>
        </p:txBody>
      </p:sp>
      <p:sp>
        <p:nvSpPr>
          <p:cNvPr id="5" name="Rectangle 4">
            <a:extLst>
              <a:ext uri="{FF2B5EF4-FFF2-40B4-BE49-F238E27FC236}">
                <a16:creationId xmlns:a16="http://schemas.microsoft.com/office/drawing/2014/main" id="{BE67B69F-7463-63AF-4A94-B949B574B3E3}"/>
              </a:ext>
            </a:extLst>
          </p:cNvPr>
          <p:cNvSpPr/>
          <p:nvPr/>
        </p:nvSpPr>
        <p:spPr>
          <a:xfrm>
            <a:off x="0" y="0"/>
            <a:ext cx="6917935" cy="9491997"/>
          </a:xfrm>
          <a:prstGeom prst="rect">
            <a:avLst/>
          </a:prstGeom>
          <a:solidFill>
            <a:srgbClr val="3425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TextBox 12">
            <a:extLst>
              <a:ext uri="{FF2B5EF4-FFF2-40B4-BE49-F238E27FC236}">
                <a16:creationId xmlns:a16="http://schemas.microsoft.com/office/drawing/2014/main" id="{9DFD5D3F-5158-36AB-A0D2-CEE27E856C35}"/>
              </a:ext>
            </a:extLst>
          </p:cNvPr>
          <p:cNvSpPr txBox="1"/>
          <p:nvPr/>
        </p:nvSpPr>
        <p:spPr>
          <a:xfrm>
            <a:off x="221675" y="165672"/>
            <a:ext cx="6082872" cy="1046440"/>
          </a:xfrm>
          <a:prstGeom prst="rect">
            <a:avLst/>
          </a:prstGeom>
          <a:noFill/>
        </p:spPr>
        <p:txBody>
          <a:bodyPr wrap="square" rtlCol="0">
            <a:spAutoFit/>
          </a:bodyPr>
          <a:lstStyle/>
          <a:p>
            <a:r>
              <a:rPr lang="en-IN" sz="4400" b="0" i="0" dirty="0">
                <a:solidFill>
                  <a:schemeClr val="bg1"/>
                </a:solidFill>
                <a:effectLst/>
                <a:latin typeface="roboto" panose="02000000000000000000" pitchFamily="2" charset="0"/>
              </a:rPr>
              <a:t>Regional Analysis</a:t>
            </a:r>
          </a:p>
          <a:p>
            <a:endParaRPr lang="en-IN" dirty="0"/>
          </a:p>
        </p:txBody>
      </p:sp>
      <p:sp>
        <p:nvSpPr>
          <p:cNvPr id="14" name="TextBox 13">
            <a:extLst>
              <a:ext uri="{FF2B5EF4-FFF2-40B4-BE49-F238E27FC236}">
                <a16:creationId xmlns:a16="http://schemas.microsoft.com/office/drawing/2014/main" id="{660A5572-5540-FC1E-CD4C-60114F7B6D95}"/>
              </a:ext>
            </a:extLst>
          </p:cNvPr>
          <p:cNvSpPr txBox="1"/>
          <p:nvPr/>
        </p:nvSpPr>
        <p:spPr>
          <a:xfrm>
            <a:off x="221675" y="928134"/>
            <a:ext cx="6681780" cy="4524315"/>
          </a:xfrm>
          <a:prstGeom prst="rect">
            <a:avLst/>
          </a:prstGeom>
          <a:noFill/>
        </p:spPr>
        <p:txBody>
          <a:bodyPr wrap="square" rtlCol="0">
            <a:spAutoFit/>
          </a:bodyPr>
          <a:lstStyle/>
          <a:p>
            <a:r>
              <a:rPr lang="en-US" dirty="0">
                <a:solidFill>
                  <a:schemeClr val="bg1"/>
                </a:solidFill>
              </a:rPr>
              <a:t>The Asia Pacific (APAC) region is expected to contribute 44% to the growth of the global FMCG market during the forecast period, driven by factors such as population growth, rising disposable incomes, and urbanization.</a:t>
            </a:r>
          </a:p>
          <a:p>
            <a:r>
              <a:rPr lang="en-US" dirty="0">
                <a:solidFill>
                  <a:schemeClr val="bg1"/>
                </a:solidFill>
              </a:rPr>
              <a:t> Countries like China, India, Japan, South Korea, Indonesia, Singapore, and Australia are experiencing changing lifestyles due to economic development, with more dual-income households and a growing preference for natural, sustainable, and plant-based products. The expansion of modern retail formats, including supermarkets, hypermarkets, specialty stores, and convenience stores, along with the increasing adoption of e-commerce and mobile shopping, is further boosting market growth across urban, semi-urban, and rural areas. While online platforms are gaining popularity for a wide range of products, from consumer electronics to beauty and health care items, counterfeiting remains a concern, underlining the need for enhanced security and consumer awareness.</a:t>
            </a:r>
            <a:endParaRPr lang="en-IN" dirty="0">
              <a:solidFill>
                <a:schemeClr val="bg1"/>
              </a:solidFill>
            </a:endParaRPr>
          </a:p>
        </p:txBody>
      </p:sp>
      <p:pic>
        <p:nvPicPr>
          <p:cNvPr id="16" name="Picture 15">
            <a:extLst>
              <a:ext uri="{FF2B5EF4-FFF2-40B4-BE49-F238E27FC236}">
                <a16:creationId xmlns:a16="http://schemas.microsoft.com/office/drawing/2014/main" id="{0D7E8887-2F31-F48C-E381-8FAAB985246A}"/>
              </a:ext>
            </a:extLst>
          </p:cNvPr>
          <p:cNvPicPr>
            <a:picLocks noChangeAspect="1"/>
          </p:cNvPicPr>
          <p:nvPr/>
        </p:nvPicPr>
        <p:blipFill>
          <a:blip r:embed="rId7"/>
          <a:srcRect l="5693" r="6052" b="7456"/>
          <a:stretch/>
        </p:blipFill>
        <p:spPr>
          <a:xfrm>
            <a:off x="221675" y="5930934"/>
            <a:ext cx="6716469" cy="3561063"/>
          </a:xfrm>
          <a:prstGeom prst="rect">
            <a:avLst/>
          </a:prstGeom>
        </p:spPr>
      </p:pic>
      <p:sp>
        <p:nvSpPr>
          <p:cNvPr id="18" name="TextBox 17">
            <a:extLst>
              <a:ext uri="{FF2B5EF4-FFF2-40B4-BE49-F238E27FC236}">
                <a16:creationId xmlns:a16="http://schemas.microsoft.com/office/drawing/2014/main" id="{7F883977-4CC7-435F-C19A-50144EB4673F}"/>
              </a:ext>
            </a:extLst>
          </p:cNvPr>
          <p:cNvSpPr txBox="1"/>
          <p:nvPr/>
        </p:nvSpPr>
        <p:spPr>
          <a:xfrm>
            <a:off x="7048982" y="1074821"/>
            <a:ext cx="6159017" cy="2308324"/>
          </a:xfrm>
          <a:prstGeom prst="rect">
            <a:avLst/>
          </a:prstGeom>
          <a:noFill/>
        </p:spPr>
        <p:txBody>
          <a:bodyPr wrap="square" rtlCol="0">
            <a:spAutoFit/>
          </a:bodyPr>
          <a:lstStyle/>
          <a:p>
            <a:r>
              <a:rPr lang="en-US" b="0" i="0" dirty="0">
                <a:solidFill>
                  <a:schemeClr val="bg2">
                    <a:lumMod val="50000"/>
                  </a:schemeClr>
                </a:solidFill>
                <a:effectLst/>
                <a:latin typeface="regular_medium"/>
              </a:rPr>
              <a:t>The FMCG market forecasting report includes the adoption lifecycle of the market, covering from the innovator's stage to the laggard's stage. It focuses on adoption rates in different regions based on penetration. Furthermore, the FMCG market report also includes key purchase criteria and drivers of price sensitivity to help companies evaluate and develop their market growth analysis strategies.</a:t>
            </a:r>
            <a:endParaRPr lang="en-IN" dirty="0">
              <a:solidFill>
                <a:schemeClr val="bg2">
                  <a:lumMod val="50000"/>
                </a:schemeClr>
              </a:solidFill>
            </a:endParaRPr>
          </a:p>
        </p:txBody>
      </p:sp>
      <p:pic>
        <p:nvPicPr>
          <p:cNvPr id="20" name="Picture 19">
            <a:extLst>
              <a:ext uri="{FF2B5EF4-FFF2-40B4-BE49-F238E27FC236}">
                <a16:creationId xmlns:a16="http://schemas.microsoft.com/office/drawing/2014/main" id="{6503B4C0-0546-AB9C-5A15-99B7832FF602}"/>
              </a:ext>
            </a:extLst>
          </p:cNvPr>
          <p:cNvPicPr>
            <a:picLocks noChangeAspect="1"/>
          </p:cNvPicPr>
          <p:nvPr/>
        </p:nvPicPr>
        <p:blipFill>
          <a:blip r:embed="rId8"/>
          <a:stretch>
            <a:fillRect/>
          </a:stretch>
        </p:blipFill>
        <p:spPr>
          <a:xfrm>
            <a:off x="7048982" y="3622885"/>
            <a:ext cx="6159018" cy="5869112"/>
          </a:xfrm>
          <a:prstGeom prst="rect">
            <a:avLst/>
          </a:prstGeom>
        </p:spPr>
      </p:pic>
    </p:spTree>
    <p:extLst>
      <p:ext uri="{BB962C8B-B14F-4D97-AF65-F5344CB8AC3E}">
        <p14:creationId xmlns:p14="http://schemas.microsoft.com/office/powerpoint/2010/main" val="5883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C6597-9974-FD3E-9FD3-8B2A216175B9}"/>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4D48919-DC98-7AD9-92D1-E711872B778B}"/>
              </a:ext>
            </a:extLst>
          </p:cNvPr>
          <p:cNvGraphicFramePr>
            <a:graphicFrameLocks noChangeAspect="1"/>
          </p:cNvGraphicFramePr>
          <p:nvPr>
            <p:custDataLst>
              <p:tags r:id="rId1"/>
            </p:custDataLst>
            <p:extLst>
              <p:ext uri="{D42A27DB-BD31-4B8C-83A1-F6EECF244321}">
                <p14:modId xmlns:p14="http://schemas.microsoft.com/office/powerpoint/2010/main" val="3821064721"/>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AFF89A72-7873-AD1D-EB16-97579EF5AF46}"/>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22E10037-3B6B-717F-CD88-39EBBF589C06}"/>
              </a:ext>
            </a:extLst>
          </p:cNvPr>
          <p:cNvSpPr/>
          <p:nvPr/>
        </p:nvSpPr>
        <p:spPr>
          <a:xfrm>
            <a:off x="6304545" y="0"/>
            <a:ext cx="6903444" cy="9499265"/>
          </a:xfrm>
          <a:prstGeom prst="rect">
            <a:avLst/>
          </a:prstGeom>
          <a:solidFill>
            <a:srgbClr val="3FCC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 name="Straight Connector 1">
            <a:extLst>
              <a:ext uri="{FF2B5EF4-FFF2-40B4-BE49-F238E27FC236}">
                <a16:creationId xmlns:a16="http://schemas.microsoft.com/office/drawing/2014/main" id="{45BC8E23-2A1F-973B-BDC3-98C4EF2F467B}"/>
              </a:ext>
            </a:extLst>
          </p:cNvPr>
          <p:cNvCxnSpPr/>
          <p:nvPr/>
        </p:nvCxnSpPr>
        <p:spPr>
          <a:xfrm>
            <a:off x="221675"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AF866972-18B8-B6E3-DBB2-EEF27833C8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5" y="9545176"/>
            <a:ext cx="1977681" cy="360824"/>
          </a:xfrm>
          <a:prstGeom prst="rect">
            <a:avLst/>
          </a:prstGeom>
        </p:spPr>
      </p:pic>
      <p:sp>
        <p:nvSpPr>
          <p:cNvPr id="19" name="Slide Number Placeholder 18">
            <a:extLst>
              <a:ext uri="{FF2B5EF4-FFF2-40B4-BE49-F238E27FC236}">
                <a16:creationId xmlns:a16="http://schemas.microsoft.com/office/drawing/2014/main" id="{DB2BD7C7-3AD4-788A-C1A4-46CF8A531130}"/>
              </a:ext>
            </a:extLst>
          </p:cNvPr>
          <p:cNvSpPr>
            <a:spLocks noGrp="1"/>
          </p:cNvSpPr>
          <p:nvPr>
            <p:ph type="sldNum" sz="quarter" idx="12"/>
          </p:nvPr>
        </p:nvSpPr>
        <p:spPr>
          <a:xfrm>
            <a:off x="-1002966" y="9435715"/>
            <a:ext cx="2971800" cy="527403"/>
          </a:xfrm>
        </p:spPr>
        <p:txBody>
          <a:bodyPr/>
          <a:lstStyle/>
          <a:p>
            <a:r>
              <a:rPr lang="en-IN" dirty="0"/>
              <a:t>6 | FMCG Industry</a:t>
            </a:r>
          </a:p>
        </p:txBody>
      </p:sp>
      <p:sp>
        <p:nvSpPr>
          <p:cNvPr id="20" name="TextBox 19">
            <a:extLst>
              <a:ext uri="{FF2B5EF4-FFF2-40B4-BE49-F238E27FC236}">
                <a16:creationId xmlns:a16="http://schemas.microsoft.com/office/drawing/2014/main" id="{6C8536E9-85CD-B7E9-666C-12CC24B0B829}"/>
              </a:ext>
            </a:extLst>
          </p:cNvPr>
          <p:cNvSpPr txBox="1"/>
          <p:nvPr/>
        </p:nvSpPr>
        <p:spPr>
          <a:xfrm>
            <a:off x="6304534" y="422159"/>
            <a:ext cx="6753729" cy="5388655"/>
          </a:xfrm>
          <a:prstGeom prst="rect">
            <a:avLst/>
          </a:prstGeom>
          <a:noFill/>
        </p:spPr>
        <p:txBody>
          <a:bodyPr wrap="square" rtlCol="0">
            <a:spAutoFit/>
          </a:bodyPr>
          <a:lstStyle/>
          <a:p>
            <a:pPr marL="285750" indent="-285750" algn="just" fontAlgn="base">
              <a:lnSpc>
                <a:spcPts val="1800"/>
              </a:lnSpc>
              <a:spcAft>
                <a:spcPts val="750"/>
              </a:spcAft>
              <a:buFont typeface="Wingdings" panose="05000000000000000000" pitchFamily="2" charset="2"/>
              <a:buChar char="Ø"/>
            </a:pPr>
            <a:r>
              <a:rPr lang="en-US" sz="2000" b="0" i="0" dirty="0">
                <a:solidFill>
                  <a:schemeClr val="bg1"/>
                </a:solidFill>
                <a:effectLst/>
                <a:latin typeface="poppins" panose="00000500000000000000" pitchFamily="2" charset="0"/>
              </a:rPr>
              <a:t>In January 2023, Unilever released a new line of private care products that are crafted from ninety five% herbal components and are packaged in recyclable substances.</a:t>
            </a:r>
          </a:p>
          <a:p>
            <a:pPr marL="285750" indent="-285750" algn="just" fontAlgn="base">
              <a:lnSpc>
                <a:spcPts val="1800"/>
              </a:lnSpc>
              <a:spcAft>
                <a:spcPts val="750"/>
              </a:spcAft>
              <a:buFont typeface="Wingdings" panose="05000000000000000000" pitchFamily="2" charset="2"/>
              <a:buChar char="Ø"/>
            </a:pPr>
            <a:r>
              <a:rPr lang="en-US" sz="2000" b="0" i="0" dirty="0">
                <a:solidFill>
                  <a:schemeClr val="bg1"/>
                </a:solidFill>
                <a:effectLst/>
                <a:latin typeface="poppins" panose="00000500000000000000" pitchFamily="2" charset="0"/>
              </a:rPr>
              <a:t>In February 2023, Nestlé announced that it is going to be investing $1 billion within the improvement of recent plant-based meals and beverage merchandise.</a:t>
            </a:r>
          </a:p>
          <a:p>
            <a:pPr marL="285750" indent="-285750" algn="just" fontAlgn="base">
              <a:lnSpc>
                <a:spcPts val="1800"/>
              </a:lnSpc>
              <a:spcAft>
                <a:spcPts val="750"/>
              </a:spcAft>
              <a:buFont typeface="Wingdings" panose="05000000000000000000" pitchFamily="2" charset="2"/>
              <a:buChar char="Ø"/>
            </a:pPr>
            <a:r>
              <a:rPr lang="en-US" sz="2000" b="0" i="0" dirty="0">
                <a:solidFill>
                  <a:schemeClr val="bg1"/>
                </a:solidFill>
                <a:effectLst/>
                <a:latin typeface="poppins" panose="00000500000000000000" pitchFamily="2" charset="0"/>
              </a:rPr>
              <a:t>In March 2023, PepsiCo released a brand new line of practical drinks which can be designed to enhance sleep, temper, and cognitive characteristics.</a:t>
            </a:r>
          </a:p>
          <a:p>
            <a:pPr marL="285750" indent="-285750" algn="just" fontAlgn="base">
              <a:lnSpc>
                <a:spcPts val="1800"/>
              </a:lnSpc>
              <a:spcAft>
                <a:spcPts val="750"/>
              </a:spcAft>
              <a:buFont typeface="Wingdings" panose="05000000000000000000" pitchFamily="2" charset="2"/>
              <a:buChar char="Ø"/>
            </a:pPr>
            <a:r>
              <a:rPr lang="en-US" sz="2000" b="0" i="0" dirty="0">
                <a:solidFill>
                  <a:schemeClr val="bg1"/>
                </a:solidFill>
                <a:effectLst/>
                <a:latin typeface="poppins" panose="00000500000000000000" pitchFamily="2" charset="0"/>
              </a:rPr>
              <a:t>In April 2023, Procter &amp; Gamble announced that it is going to be launching a new line of laundry detergent that is crafted from recycled plastic.</a:t>
            </a:r>
          </a:p>
          <a:p>
            <a:pPr marL="285750" indent="-285750" algn="just" fontAlgn="base">
              <a:lnSpc>
                <a:spcPts val="1800"/>
              </a:lnSpc>
              <a:spcAft>
                <a:spcPts val="1500"/>
              </a:spcAft>
              <a:buFont typeface="Wingdings" panose="05000000000000000000" pitchFamily="2" charset="2"/>
              <a:buChar char="Ø"/>
            </a:pPr>
            <a:r>
              <a:rPr lang="en-US" sz="2000" b="0" i="0" dirty="0">
                <a:solidFill>
                  <a:schemeClr val="bg1"/>
                </a:solidFill>
                <a:effectLst/>
                <a:latin typeface="poppins" panose="00000500000000000000" pitchFamily="2" charset="0"/>
              </a:rPr>
              <a:t>In May 2023, Kimberly-Clark announced that it is going to be launching a new line of diapers which are made from sustainable materials and are packaged in recyclable packaging.</a:t>
            </a:r>
          </a:p>
          <a:p>
            <a:pPr marL="285750" indent="-285750">
              <a:buFont typeface="Wingdings" panose="05000000000000000000" pitchFamily="2" charset="2"/>
              <a:buChar char="Ø"/>
            </a:pPr>
            <a:endParaRPr lang="en-IN" sz="2000" dirty="0">
              <a:solidFill>
                <a:schemeClr val="bg1"/>
              </a:solidFill>
            </a:endParaRPr>
          </a:p>
        </p:txBody>
      </p:sp>
      <p:pic>
        <p:nvPicPr>
          <p:cNvPr id="3074" name="Picture 2">
            <a:extLst>
              <a:ext uri="{FF2B5EF4-FFF2-40B4-BE49-F238E27FC236}">
                <a16:creationId xmlns:a16="http://schemas.microsoft.com/office/drawing/2014/main" id="{F6900AF5-545B-B259-1691-A69AC5A416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99624"/>
            <a:ext cx="6154808" cy="80357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he world's 40 largest fast moving consumer goods companies">
            <a:extLst>
              <a:ext uri="{FF2B5EF4-FFF2-40B4-BE49-F238E27FC236}">
                <a16:creationId xmlns:a16="http://schemas.microsoft.com/office/drawing/2014/main" id="{71D27CF9-BEF8-F7C2-14B1-B96098D8CA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000" y="6079958"/>
            <a:ext cx="6604000" cy="34038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D1D5EDF-EE2E-FAD3-7B47-7711362214A1}"/>
              </a:ext>
            </a:extLst>
          </p:cNvPr>
          <p:cNvSpPr/>
          <p:nvPr/>
        </p:nvSpPr>
        <p:spPr>
          <a:xfrm>
            <a:off x="0" y="0"/>
            <a:ext cx="6304545" cy="9996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spcBef>
                <a:spcPts val="1500"/>
              </a:spcBef>
              <a:spcAft>
                <a:spcPts val="1500"/>
              </a:spcAft>
              <a:buNone/>
            </a:pPr>
            <a:r>
              <a:rPr lang="en-IN" sz="4400" b="0" i="0" dirty="0">
                <a:solidFill>
                  <a:schemeClr val="bg1"/>
                </a:solidFill>
                <a:effectLst/>
                <a:latin typeface="Poppins" panose="00000500000000000000" pitchFamily="2" charset="0"/>
              </a:rPr>
              <a:t>FMCG Market News</a:t>
            </a:r>
          </a:p>
        </p:txBody>
      </p:sp>
    </p:spTree>
    <p:extLst>
      <p:ext uri="{BB962C8B-B14F-4D97-AF65-F5344CB8AC3E}">
        <p14:creationId xmlns:p14="http://schemas.microsoft.com/office/powerpoint/2010/main" val="52279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04AB5-93EE-C5DF-0B26-2AD59762E5C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D02DD60-5FA2-0A9E-B9DB-B786332FC45A}"/>
              </a:ext>
            </a:extLst>
          </p:cNvPr>
          <p:cNvGraphicFramePr>
            <a:graphicFrameLocks noChangeAspect="1"/>
          </p:cNvGraphicFramePr>
          <p:nvPr>
            <p:custDataLst>
              <p:tags r:id="rId1"/>
            </p:custDataLst>
            <p:extLst>
              <p:ext uri="{D42A27DB-BD31-4B8C-83A1-F6EECF244321}">
                <p14:modId xmlns:p14="http://schemas.microsoft.com/office/powerpoint/2010/main" val="2989531402"/>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AFF89A72-7873-AD1D-EB16-97579EF5AF46}"/>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CA503C27-7539-AA2C-5904-C9A6E9C14C2C}"/>
              </a:ext>
            </a:extLst>
          </p:cNvPr>
          <p:cNvSpPr/>
          <p:nvPr/>
        </p:nvSpPr>
        <p:spPr>
          <a:xfrm>
            <a:off x="0" y="0"/>
            <a:ext cx="6304545" cy="9996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IN" sz="4400" dirty="0">
                <a:solidFill>
                  <a:schemeClr val="bg1"/>
                </a:solidFill>
                <a:latin typeface="roboto" panose="02000000000000000000" pitchFamily="2" charset="0"/>
              </a:rPr>
              <a:t>  C</a:t>
            </a:r>
            <a:r>
              <a:rPr lang="en-IN" sz="4400" b="0" i="0" dirty="0">
                <a:solidFill>
                  <a:schemeClr val="bg1"/>
                </a:solidFill>
                <a:effectLst/>
                <a:latin typeface="roboto" panose="02000000000000000000" pitchFamily="2" charset="0"/>
              </a:rPr>
              <a:t>hallenges </a:t>
            </a:r>
          </a:p>
        </p:txBody>
      </p:sp>
      <p:sp>
        <p:nvSpPr>
          <p:cNvPr id="17" name="Rectangle 16">
            <a:extLst>
              <a:ext uri="{FF2B5EF4-FFF2-40B4-BE49-F238E27FC236}">
                <a16:creationId xmlns:a16="http://schemas.microsoft.com/office/drawing/2014/main" id="{3FDB611B-3754-1ACF-B880-67DB5C15D1EA}"/>
              </a:ext>
            </a:extLst>
          </p:cNvPr>
          <p:cNvSpPr/>
          <p:nvPr/>
        </p:nvSpPr>
        <p:spPr>
          <a:xfrm>
            <a:off x="6304545" y="-1"/>
            <a:ext cx="6903455" cy="9499265"/>
          </a:xfrm>
          <a:prstGeom prst="rect">
            <a:avLst/>
          </a:prstGeom>
          <a:solidFill>
            <a:srgbClr val="3FCC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56" name="Picture 8" descr="FMCG Companies Target Middle Class with Premium Products - Agro &amp; Food  Processing">
            <a:extLst>
              <a:ext uri="{FF2B5EF4-FFF2-40B4-BE49-F238E27FC236}">
                <a16:creationId xmlns:a16="http://schemas.microsoft.com/office/drawing/2014/main" id="{5D22B233-8CB3-26DE-0DFB-C897814F18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54" t="7987" r="3162" b="3817"/>
          <a:stretch/>
        </p:blipFill>
        <p:spPr bwMode="auto">
          <a:xfrm>
            <a:off x="221673" y="5772430"/>
            <a:ext cx="5152432" cy="3303715"/>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046EFEB6-EE49-B6F4-FDF0-7D31BAD2F362}"/>
              </a:ext>
            </a:extLst>
          </p:cNvPr>
          <p:cNvCxnSpPr/>
          <p:nvPr/>
        </p:nvCxnSpPr>
        <p:spPr>
          <a:xfrm>
            <a:off x="221675"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BCEB0EAA-61BA-EAB0-3BDE-7809F33979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41805" y="9545176"/>
            <a:ext cx="1977681" cy="360824"/>
          </a:xfrm>
          <a:prstGeom prst="rect">
            <a:avLst/>
          </a:prstGeom>
        </p:spPr>
      </p:pic>
      <p:sp>
        <p:nvSpPr>
          <p:cNvPr id="7" name="TextBox 6">
            <a:extLst>
              <a:ext uri="{FF2B5EF4-FFF2-40B4-BE49-F238E27FC236}">
                <a16:creationId xmlns:a16="http://schemas.microsoft.com/office/drawing/2014/main" id="{5737265F-DD8C-B72E-4924-5C30148FD371}"/>
              </a:ext>
            </a:extLst>
          </p:cNvPr>
          <p:cNvSpPr txBox="1"/>
          <p:nvPr/>
        </p:nvSpPr>
        <p:spPr>
          <a:xfrm>
            <a:off x="221673" y="1299411"/>
            <a:ext cx="8136264" cy="369332"/>
          </a:xfrm>
          <a:prstGeom prst="rect">
            <a:avLst/>
          </a:prstGeom>
          <a:noFill/>
        </p:spPr>
        <p:txBody>
          <a:bodyPr wrap="square" rtlCol="0">
            <a:spAutoFit/>
          </a:bodyPr>
          <a:lstStyle/>
          <a:p>
            <a:endParaRPr lang="en-IN" dirty="0"/>
          </a:p>
        </p:txBody>
      </p:sp>
      <p:sp>
        <p:nvSpPr>
          <p:cNvPr id="9" name="Slide Number Placeholder 8">
            <a:extLst>
              <a:ext uri="{FF2B5EF4-FFF2-40B4-BE49-F238E27FC236}">
                <a16:creationId xmlns:a16="http://schemas.microsoft.com/office/drawing/2014/main" id="{FBA96941-4B39-CEB6-BDD0-83DBCA257DF9}"/>
              </a:ext>
            </a:extLst>
          </p:cNvPr>
          <p:cNvSpPr>
            <a:spLocks noGrp="1"/>
          </p:cNvSpPr>
          <p:nvPr>
            <p:ph type="sldNum" sz="quarter" idx="12"/>
          </p:nvPr>
        </p:nvSpPr>
        <p:spPr>
          <a:xfrm>
            <a:off x="-1137026" y="9432384"/>
            <a:ext cx="3126247" cy="527403"/>
          </a:xfrm>
        </p:spPr>
        <p:txBody>
          <a:bodyPr/>
          <a:lstStyle/>
          <a:p>
            <a:r>
              <a:rPr lang="en-IN" dirty="0"/>
              <a:t>7 | FMCG Industry</a:t>
            </a:r>
          </a:p>
        </p:txBody>
      </p:sp>
      <p:sp>
        <p:nvSpPr>
          <p:cNvPr id="5" name="TextBox 4">
            <a:extLst>
              <a:ext uri="{FF2B5EF4-FFF2-40B4-BE49-F238E27FC236}">
                <a16:creationId xmlns:a16="http://schemas.microsoft.com/office/drawing/2014/main" id="{F4380360-6782-542B-945F-2E2780A7EA47}"/>
              </a:ext>
            </a:extLst>
          </p:cNvPr>
          <p:cNvSpPr txBox="1"/>
          <p:nvPr/>
        </p:nvSpPr>
        <p:spPr>
          <a:xfrm>
            <a:off x="6481011" y="1299411"/>
            <a:ext cx="6726975" cy="3724096"/>
          </a:xfrm>
          <a:prstGeom prst="rect">
            <a:avLst/>
          </a:prstGeom>
          <a:noFill/>
        </p:spPr>
        <p:txBody>
          <a:bodyPr wrap="square" rtlCol="0">
            <a:spAutoFit/>
          </a:bodyPr>
          <a:lstStyle/>
          <a:p>
            <a:r>
              <a:rPr lang="en-US" dirty="0">
                <a:solidFill>
                  <a:schemeClr val="bg1"/>
                </a:solidFill>
              </a:rPr>
              <a:t>Distribution channels are key to the FMCG market, shaping how products reach consumers. Supermarkets and hypermarkets remain dominant due to their wide product range, competitive pricing, and one-stop convenience, though they face growing competition from online retail. </a:t>
            </a:r>
          </a:p>
          <a:p>
            <a:r>
              <a:rPr lang="en-US" dirty="0">
                <a:solidFill>
                  <a:schemeClr val="bg1"/>
                </a:solidFill>
              </a:rPr>
              <a:t>Convenience stores thrive in </a:t>
            </a:r>
            <a:r>
              <a:rPr lang="en-US" sz="2000" dirty="0">
                <a:solidFill>
                  <a:schemeClr val="bg1"/>
                </a:solidFill>
              </a:rPr>
              <a:t>urban</a:t>
            </a:r>
            <a:r>
              <a:rPr lang="en-US" dirty="0">
                <a:solidFill>
                  <a:schemeClr val="bg1"/>
                </a:solidFill>
              </a:rPr>
              <a:t> areas, offering quick access to daily essentials and catering to impulse buys. Online platforms have rapidly gained ground, driven by smartphone usage and demand for contactless shopping, especially post-COVID. Specialty stores serve niche markets with curated, high-quality products, appealing to health-conscious and eco-aware consumers. Alternative channels like direct selling and vending machines further support market reach by providing personalized service and instant access in high-traffic areas.</a:t>
            </a:r>
            <a:endParaRPr lang="en-IN" dirty="0">
              <a:solidFill>
                <a:schemeClr val="bg1"/>
              </a:solidFill>
            </a:endParaRPr>
          </a:p>
        </p:txBody>
      </p:sp>
      <p:sp>
        <p:nvSpPr>
          <p:cNvPr id="13" name="TextBox 12">
            <a:extLst>
              <a:ext uri="{FF2B5EF4-FFF2-40B4-BE49-F238E27FC236}">
                <a16:creationId xmlns:a16="http://schemas.microsoft.com/office/drawing/2014/main" id="{4B290526-0483-48A5-F346-279B202B6E58}"/>
              </a:ext>
            </a:extLst>
          </p:cNvPr>
          <p:cNvSpPr txBox="1"/>
          <p:nvPr/>
        </p:nvSpPr>
        <p:spPr>
          <a:xfrm>
            <a:off x="6304545" y="145249"/>
            <a:ext cx="8771376" cy="769441"/>
          </a:xfrm>
          <a:prstGeom prst="rect">
            <a:avLst/>
          </a:prstGeom>
          <a:noFill/>
        </p:spPr>
        <p:txBody>
          <a:bodyPr wrap="square">
            <a:spAutoFit/>
          </a:bodyPr>
          <a:lstStyle/>
          <a:p>
            <a:r>
              <a:rPr lang="en-US" sz="4400" dirty="0">
                <a:solidFill>
                  <a:schemeClr val="bg1"/>
                </a:solidFill>
                <a:effectLst/>
                <a:latin typeface="Cabin-semi-bold"/>
              </a:rPr>
              <a:t>Distribution Channel Analysis</a:t>
            </a:r>
          </a:p>
        </p:txBody>
      </p:sp>
      <p:pic>
        <p:nvPicPr>
          <p:cNvPr id="2054" name="Picture 6" descr="FMCG distribution strategy: Unlocking 10% incremental market share  opportunity through efficient distribution growth ​ - NIQ">
            <a:extLst>
              <a:ext uri="{FF2B5EF4-FFF2-40B4-BE49-F238E27FC236}">
                <a16:creationId xmlns:a16="http://schemas.microsoft.com/office/drawing/2014/main" id="{9AA1B2D5-70D4-C168-2EAD-FF7268ED67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000" y="5531996"/>
            <a:ext cx="6603987" cy="39672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AFD1912-ECA9-9BEC-44C4-FE6FD79938C4}"/>
              </a:ext>
            </a:extLst>
          </p:cNvPr>
          <p:cNvSpPr txBox="1"/>
          <p:nvPr/>
        </p:nvSpPr>
        <p:spPr>
          <a:xfrm>
            <a:off x="0" y="1299411"/>
            <a:ext cx="6082858" cy="4473019"/>
          </a:xfrm>
          <a:prstGeom prst="rect">
            <a:avLst/>
          </a:prstGeom>
          <a:noFill/>
        </p:spPr>
        <p:txBody>
          <a:bodyPr wrap="square" rtlCol="0">
            <a:spAutoFit/>
          </a:bodyPr>
          <a:lstStyle/>
          <a:p>
            <a:pPr marL="285750" indent="-285750" algn="just">
              <a:lnSpc>
                <a:spcPts val="1950"/>
              </a:lnSpc>
              <a:buFont typeface="Wingdings" panose="05000000000000000000" pitchFamily="2" charset="2"/>
              <a:buChar char="v"/>
            </a:pPr>
            <a:r>
              <a:rPr lang="en-US" b="1" i="0" dirty="0">
                <a:solidFill>
                  <a:schemeClr val="bg2">
                    <a:lumMod val="50000"/>
                  </a:schemeClr>
                </a:solidFill>
                <a:effectLst/>
              </a:rPr>
              <a:t>Lack of proper infrastructure in emerging economies</a:t>
            </a:r>
            <a:r>
              <a:rPr lang="en-US" b="0" i="0" dirty="0">
                <a:solidFill>
                  <a:schemeClr val="bg2">
                    <a:lumMod val="50000"/>
                  </a:schemeClr>
                </a:solidFill>
                <a:effectLst/>
              </a:rPr>
              <a:t> is a key challenge affecting the industry growth. The market in emerging economies, particularly in the Asia Pacific region, is experiencing significant growth due to improving economic conditions, urbanization, and increasing health consciousness. This expansion is particularly notable in the food processing industries, which in turn drives demand for FMCG products. However, challenges persist in ensuring proper infrastructure for storing and manufacturing essential food processing ingredients such as preservatives, emulsifiers, and enzymes.</a:t>
            </a:r>
          </a:p>
          <a:p>
            <a:pPr marL="285750" indent="-285750" algn="just">
              <a:lnSpc>
                <a:spcPts val="1950"/>
              </a:lnSpc>
              <a:buFont typeface="Wingdings" panose="05000000000000000000" pitchFamily="2" charset="2"/>
              <a:buChar char="v"/>
            </a:pPr>
            <a:r>
              <a:rPr lang="en-US" b="0" i="0" dirty="0">
                <a:solidFill>
                  <a:schemeClr val="bg2">
                    <a:lumMod val="50000"/>
                  </a:schemeClr>
                </a:solidFill>
                <a:effectLst/>
              </a:rPr>
              <a:t>Proper handling and care, including maintaining specific temperatures and preventing contamination, are crucial to preserve their chemical compositions. Despite these challenges, the market in APAC continues to show promising growth prospects.</a:t>
            </a:r>
          </a:p>
          <a:p>
            <a:pPr marL="285750" indent="-285750">
              <a:buFont typeface="Wingdings" panose="05000000000000000000" pitchFamily="2" charset="2"/>
              <a:buChar char="v"/>
            </a:pPr>
            <a:endParaRPr lang="en-IN" dirty="0">
              <a:solidFill>
                <a:schemeClr val="bg2">
                  <a:lumMod val="50000"/>
                </a:schemeClr>
              </a:solidFill>
            </a:endParaRPr>
          </a:p>
        </p:txBody>
      </p:sp>
    </p:spTree>
    <p:extLst>
      <p:ext uri="{BB962C8B-B14F-4D97-AF65-F5344CB8AC3E}">
        <p14:creationId xmlns:p14="http://schemas.microsoft.com/office/powerpoint/2010/main" val="4043705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E48E6-19CE-662C-A89D-A6BA6D82C369}"/>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904D6B7-E89B-11BD-F6C3-853DF9742662}"/>
              </a:ext>
            </a:extLst>
          </p:cNvPr>
          <p:cNvGraphicFramePr>
            <a:graphicFrameLocks noChangeAspect="1"/>
          </p:cNvGraphicFramePr>
          <p:nvPr>
            <p:custDataLst>
              <p:tags r:id="rId1"/>
            </p:custDataLst>
            <p:extLst>
              <p:ext uri="{D42A27DB-BD31-4B8C-83A1-F6EECF244321}">
                <p14:modId xmlns:p14="http://schemas.microsoft.com/office/powerpoint/2010/main" val="3693018485"/>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AFF89A72-7873-AD1D-EB16-97579EF5AF46}"/>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cxnSp>
        <p:nvCxnSpPr>
          <p:cNvPr id="2" name="Straight Connector 1">
            <a:extLst>
              <a:ext uri="{FF2B5EF4-FFF2-40B4-BE49-F238E27FC236}">
                <a16:creationId xmlns:a16="http://schemas.microsoft.com/office/drawing/2014/main" id="{8576A24F-65AD-1BCC-E7C7-FEBCBB07D1A9}"/>
              </a:ext>
            </a:extLst>
          </p:cNvPr>
          <p:cNvCxnSpPr/>
          <p:nvPr/>
        </p:nvCxnSpPr>
        <p:spPr>
          <a:xfrm>
            <a:off x="221675"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533E51DA-BF38-336F-7B73-3D9116CEE6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5" y="9545176"/>
            <a:ext cx="1977681" cy="360824"/>
          </a:xfrm>
          <a:prstGeom prst="rect">
            <a:avLst/>
          </a:prstGeom>
        </p:spPr>
      </p:pic>
      <p:sp>
        <p:nvSpPr>
          <p:cNvPr id="7" name="TextBox 6">
            <a:extLst>
              <a:ext uri="{FF2B5EF4-FFF2-40B4-BE49-F238E27FC236}">
                <a16:creationId xmlns:a16="http://schemas.microsoft.com/office/drawing/2014/main" id="{FA7D489F-3DB1-B040-A866-7E755E5F5148}"/>
              </a:ext>
            </a:extLst>
          </p:cNvPr>
          <p:cNvSpPr txBox="1"/>
          <p:nvPr/>
        </p:nvSpPr>
        <p:spPr>
          <a:xfrm>
            <a:off x="10893" y="1131801"/>
            <a:ext cx="9368590" cy="4909036"/>
          </a:xfrm>
          <a:prstGeom prst="rect">
            <a:avLst/>
          </a:prstGeom>
          <a:noFill/>
        </p:spPr>
        <p:txBody>
          <a:bodyPr wrap="square" rtlCol="0">
            <a:spAutoFit/>
          </a:bodyPr>
          <a:lstStyle/>
          <a:p>
            <a:pPr algn="l">
              <a:spcAft>
                <a:spcPts val="1500"/>
              </a:spcAft>
              <a:buNone/>
            </a:pPr>
            <a:r>
              <a:rPr lang="en-US" b="0" i="0" dirty="0">
                <a:solidFill>
                  <a:schemeClr val="bg2">
                    <a:lumMod val="50000"/>
                  </a:schemeClr>
                </a:solidFill>
                <a:effectLst/>
                <a:latin typeface="arial" panose="020B0604020202020204" pitchFamily="34" charset="0"/>
              </a:rPr>
              <a:t>Those in the business of fast‑moving consumer goods (“</a:t>
            </a:r>
            <a:r>
              <a:rPr lang="en-US" b="1" i="0" dirty="0">
                <a:solidFill>
                  <a:schemeClr val="bg2">
                    <a:lumMod val="50000"/>
                  </a:schemeClr>
                </a:solidFill>
                <a:effectLst/>
                <a:latin typeface="arial" panose="020B0604020202020204" pitchFamily="34" charset="0"/>
              </a:rPr>
              <a:t>FMCGs”</a:t>
            </a:r>
            <a:r>
              <a:rPr lang="en-US" b="0" i="0" dirty="0">
                <a:solidFill>
                  <a:schemeClr val="bg2">
                    <a:lumMod val="50000"/>
                  </a:schemeClr>
                </a:solidFill>
                <a:effectLst/>
                <a:latin typeface="arial" panose="020B0604020202020204" pitchFamily="34" charset="0"/>
              </a:rPr>
              <a:t>) are likely aware of the plethora of environmental and product stewardship regulations applicable to the FMCG sector.  These laws are set to increase and expand in application.  What FMCG companies also need to get to grips with are a range of broader (and also fast‑moving!) environmental, social and governance (“</a:t>
            </a:r>
            <a:r>
              <a:rPr lang="en-US" b="1" i="0" dirty="0">
                <a:solidFill>
                  <a:schemeClr val="bg2">
                    <a:lumMod val="50000"/>
                  </a:schemeClr>
                </a:solidFill>
                <a:effectLst/>
                <a:latin typeface="arial" panose="020B0604020202020204" pitchFamily="34" charset="0"/>
              </a:rPr>
              <a:t>ESG</a:t>
            </a:r>
            <a:r>
              <a:rPr lang="en-US" b="0" i="0" dirty="0">
                <a:solidFill>
                  <a:schemeClr val="bg2">
                    <a:lumMod val="50000"/>
                  </a:schemeClr>
                </a:solidFill>
                <a:effectLst/>
                <a:latin typeface="arial" panose="020B0604020202020204" pitchFamily="34" charset="0"/>
              </a:rPr>
              <a:t>”) developments and consequent risks and opportunities.  Companies need to understand how the new world of ESG impacts their supply chains, key ingredients and components, consumer choice and confidence, competitive advantage, market accessibility, and marketing. </a:t>
            </a:r>
          </a:p>
          <a:p>
            <a:pPr algn="l">
              <a:spcAft>
                <a:spcPts val="1500"/>
              </a:spcAft>
              <a:buNone/>
            </a:pPr>
            <a:r>
              <a:rPr lang="en-US" b="0" i="0" dirty="0">
                <a:solidFill>
                  <a:schemeClr val="bg2">
                    <a:lumMod val="50000"/>
                  </a:schemeClr>
                </a:solidFill>
                <a:effectLst/>
                <a:latin typeface="arial" panose="020B0604020202020204" pitchFamily="34" charset="0"/>
              </a:rPr>
              <a:t>Designed as a ‘primer’ for FMCG companies, in this piece, we cover a range of key trends in the emerging UK and EU ESG legal landscape as relevant for the FMCG sector, from farmers to Food Business Operators (“</a:t>
            </a:r>
            <a:r>
              <a:rPr lang="en-US" b="1" i="0" dirty="0">
                <a:solidFill>
                  <a:schemeClr val="bg2">
                    <a:lumMod val="50000"/>
                  </a:schemeClr>
                </a:solidFill>
                <a:effectLst/>
                <a:latin typeface="arial" panose="020B0604020202020204" pitchFamily="34" charset="0"/>
              </a:rPr>
              <a:t>FBOs</a:t>
            </a:r>
            <a:r>
              <a:rPr lang="en-US" b="0" i="0" dirty="0">
                <a:solidFill>
                  <a:schemeClr val="bg2">
                    <a:lumMod val="50000"/>
                  </a:schemeClr>
                </a:solidFill>
                <a:effectLst/>
                <a:latin typeface="arial" panose="020B0604020202020204" pitchFamily="34" charset="0"/>
              </a:rPr>
              <a:t>”) and from manufacturers to retailers.  We also discuss some key legal and reputational risks; as well as pointers to help companies decipher and prepare for the ESG storm.</a:t>
            </a:r>
          </a:p>
          <a:p>
            <a:pPr algn="l">
              <a:spcAft>
                <a:spcPts val="1500"/>
              </a:spcAft>
            </a:pPr>
            <a:r>
              <a:rPr lang="en-US" b="0" i="0" dirty="0">
                <a:solidFill>
                  <a:schemeClr val="bg2">
                    <a:lumMod val="50000"/>
                  </a:schemeClr>
                </a:solidFill>
                <a:effectLst/>
                <a:latin typeface="arial" panose="020B0604020202020204" pitchFamily="34" charset="0"/>
              </a:rPr>
              <a:t>We focus on the UK and the EU (first movers on many ESG issues), but the landscape in other jurisdictions (including, for example, the US) is also evolving and becoming more complex.</a:t>
            </a:r>
          </a:p>
        </p:txBody>
      </p:sp>
      <p:sp>
        <p:nvSpPr>
          <p:cNvPr id="12" name="Slide Number Placeholder 11">
            <a:extLst>
              <a:ext uri="{FF2B5EF4-FFF2-40B4-BE49-F238E27FC236}">
                <a16:creationId xmlns:a16="http://schemas.microsoft.com/office/drawing/2014/main" id="{C9462AEC-1838-267C-E9D2-359762D0B513}"/>
              </a:ext>
            </a:extLst>
          </p:cNvPr>
          <p:cNvSpPr>
            <a:spLocks noGrp="1"/>
          </p:cNvSpPr>
          <p:nvPr>
            <p:ph type="sldNum" sz="quarter" idx="12"/>
          </p:nvPr>
        </p:nvSpPr>
        <p:spPr>
          <a:xfrm>
            <a:off x="-986924" y="9414010"/>
            <a:ext cx="2971800" cy="527403"/>
          </a:xfrm>
        </p:spPr>
        <p:txBody>
          <a:bodyPr/>
          <a:lstStyle/>
          <a:p>
            <a:r>
              <a:rPr lang="en-IN" dirty="0"/>
              <a:t>8 | FMCG Industry</a:t>
            </a:r>
          </a:p>
        </p:txBody>
      </p:sp>
      <p:sp>
        <p:nvSpPr>
          <p:cNvPr id="5" name="Rectangle 4">
            <a:extLst>
              <a:ext uri="{FF2B5EF4-FFF2-40B4-BE49-F238E27FC236}">
                <a16:creationId xmlns:a16="http://schemas.microsoft.com/office/drawing/2014/main" id="{35401182-243F-BEDE-3D0B-8155BCED641A}"/>
              </a:ext>
            </a:extLst>
          </p:cNvPr>
          <p:cNvSpPr/>
          <p:nvPr/>
        </p:nvSpPr>
        <p:spPr>
          <a:xfrm>
            <a:off x="0" y="-45911"/>
            <a:ext cx="13208000" cy="9578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5400" dirty="0"/>
              <a:t>Sustainability and ESG Focus</a:t>
            </a:r>
            <a:endParaRPr lang="en-US" sz="5400" dirty="0">
              <a:solidFill>
                <a:schemeClr val="bg1"/>
              </a:solidFill>
              <a:effectLst/>
              <a:latin typeface="Cabin-semi-bold"/>
            </a:endParaRPr>
          </a:p>
        </p:txBody>
      </p:sp>
      <p:pic>
        <p:nvPicPr>
          <p:cNvPr id="4100" name="Picture 4" descr="ESG consulting | Grant Thornton Bharat">
            <a:extLst>
              <a:ext uri="{FF2B5EF4-FFF2-40B4-BE49-F238E27FC236}">
                <a16:creationId xmlns:a16="http://schemas.microsoft.com/office/drawing/2014/main" id="{EF456A5F-F11E-809E-F5B3-0E8325D441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01853"/>
            <a:ext cx="9368589" cy="269741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sian Fast Moving Consumer Goods: SUMMARY">
            <a:extLst>
              <a:ext uri="{FF2B5EF4-FFF2-40B4-BE49-F238E27FC236}">
                <a16:creationId xmlns:a16="http://schemas.microsoft.com/office/drawing/2014/main" id="{DFC24446-F16E-72F0-6EED-BC22367C95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01158" y="-45911"/>
            <a:ext cx="3595950" cy="954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9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0CE62-4A92-CF1D-B078-21ABE95BD1C1}"/>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1B16DA9-0951-17B6-A0B4-27C16D3551D1}"/>
              </a:ext>
            </a:extLst>
          </p:cNvPr>
          <p:cNvGraphicFramePr>
            <a:graphicFrameLocks noChangeAspect="1"/>
          </p:cNvGraphicFramePr>
          <p:nvPr>
            <p:custDataLst>
              <p:tags r:id="rId1"/>
            </p:custDataLst>
            <p:extLst>
              <p:ext uri="{D42A27DB-BD31-4B8C-83A1-F6EECF244321}">
                <p14:modId xmlns:p14="http://schemas.microsoft.com/office/powerpoint/2010/main" val="3905719308"/>
              </p:ext>
            </p:extLst>
          </p:nvPr>
        </p:nvGraphicFramePr>
        <p:xfrm>
          <a:off x="3176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AFF89A72-7873-AD1D-EB16-97579EF5AF46}"/>
                          </a:ext>
                        </a:extLst>
                      </p:cNvPr>
                      <p:cNvPicPr/>
                      <p:nvPr/>
                    </p:nvPicPr>
                    <p:blipFill>
                      <a:blip r:embed="rId4"/>
                      <a:stretch>
                        <a:fillRect/>
                      </a:stretch>
                    </p:blipFill>
                    <p:spPr>
                      <a:xfrm>
                        <a:off x="3176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44C5240C-2427-4CF0-CF52-1B45DC5D8304}"/>
              </a:ext>
            </a:extLst>
          </p:cNvPr>
          <p:cNvSpPr/>
          <p:nvPr/>
        </p:nvSpPr>
        <p:spPr>
          <a:xfrm>
            <a:off x="0" y="-1"/>
            <a:ext cx="13208000" cy="394635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 name="Straight Connector 1">
            <a:extLst>
              <a:ext uri="{FF2B5EF4-FFF2-40B4-BE49-F238E27FC236}">
                <a16:creationId xmlns:a16="http://schemas.microsoft.com/office/drawing/2014/main" id="{9AC3004A-DE78-47CD-15B3-977CBF85249B}"/>
              </a:ext>
            </a:extLst>
          </p:cNvPr>
          <p:cNvCxnSpPr/>
          <p:nvPr/>
        </p:nvCxnSpPr>
        <p:spPr>
          <a:xfrm>
            <a:off x="221675" y="9499265"/>
            <a:ext cx="12697811" cy="0"/>
          </a:xfrm>
          <a:prstGeom prst="line">
            <a:avLst/>
          </a:prstGeom>
          <a:ln w="38100">
            <a:solidFill>
              <a:schemeClr val="tx1"/>
            </a:solidFill>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3D6778F8-12CF-71C2-D57E-1B0958EFC8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1805" y="9545176"/>
            <a:ext cx="1977681" cy="360824"/>
          </a:xfrm>
          <a:prstGeom prst="rect">
            <a:avLst/>
          </a:prstGeom>
        </p:spPr>
      </p:pic>
      <p:sp>
        <p:nvSpPr>
          <p:cNvPr id="6" name="TextBox 5">
            <a:extLst>
              <a:ext uri="{FF2B5EF4-FFF2-40B4-BE49-F238E27FC236}">
                <a16:creationId xmlns:a16="http://schemas.microsoft.com/office/drawing/2014/main" id="{442192AB-B2DC-07ED-355A-5B742A299221}"/>
              </a:ext>
            </a:extLst>
          </p:cNvPr>
          <p:cNvSpPr txBox="1"/>
          <p:nvPr/>
        </p:nvSpPr>
        <p:spPr>
          <a:xfrm>
            <a:off x="221675" y="705855"/>
            <a:ext cx="12288097" cy="7828297"/>
          </a:xfrm>
          <a:prstGeom prst="rect">
            <a:avLst/>
          </a:prstGeom>
          <a:noFill/>
        </p:spPr>
        <p:txBody>
          <a:bodyPr wrap="square" rtlCol="0">
            <a:spAutoFit/>
          </a:bodyPr>
          <a:lstStyle/>
          <a:p>
            <a:pPr>
              <a:lnSpc>
                <a:spcPct val="115000"/>
              </a:lnSpc>
              <a:spcBef>
                <a:spcPts val="2400"/>
              </a:spcBef>
            </a:pPr>
            <a:r>
              <a:rPr lang="en-US" b="1" kern="0" dirty="0">
                <a:solidFill>
                  <a:srgbClr val="365F91"/>
                </a:solidFill>
                <a:latin typeface="Calibri" panose="020F0502020204030204" pitchFamily="34" charset="0"/>
                <a:ea typeface="MS Gothic" panose="020B0609070205080204" pitchFamily="49" charset="-128"/>
                <a:cs typeface="Times New Roman" panose="02020603050405020304" pitchFamily="18" charset="0"/>
              </a:rPr>
              <a:t>About Uniform Capital</a:t>
            </a:r>
            <a:endParaRPr lang="en-IN" b="1" kern="0" dirty="0">
              <a:solidFill>
                <a:srgbClr val="365F91"/>
              </a:solidFill>
              <a:latin typeface="Calibri" panose="020F0502020204030204" pitchFamily="34" charset="0"/>
              <a:ea typeface="MS Gothic" panose="020B0609070205080204" pitchFamily="49" charset="-128"/>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MS Mincho" panose="02020609040205080304" pitchFamily="49" charset="-128"/>
                <a:cs typeface="Times New Roman" panose="02020603050405020304" pitchFamily="18" charset="0"/>
              </a:rPr>
              <a:t>At Uniform Capital, our purpose is to empower businesses by delivering robust financial insights and solutions. We are a specialized corporate finance firm that partners with startups, SMEs, and large enterprises to unlock growth and strategic value. Our expertise spans valuation, financial modelling, market research, fundraising, accounting outsourcing, transaction advisory, due diligence, and strategic consulting.</a:t>
            </a:r>
            <a:br>
              <a:rPr lang="en-US" dirty="0">
                <a:latin typeface="Calibri" panose="020F0502020204030204" pitchFamily="34" charset="0"/>
                <a:ea typeface="MS Mincho" panose="02020609040205080304" pitchFamily="49" charset="-128"/>
                <a:cs typeface="Times New Roman" panose="02020603050405020304" pitchFamily="18" charset="0"/>
              </a:rPr>
            </a:br>
            <a:br>
              <a:rPr lang="en-US" dirty="0">
                <a:latin typeface="Calibri" panose="020F0502020204030204" pitchFamily="34" charset="0"/>
                <a:ea typeface="MS Mincho" panose="02020609040205080304" pitchFamily="49" charset="-128"/>
                <a:cs typeface="Times New Roman" panose="02020603050405020304" pitchFamily="18" charset="0"/>
              </a:rPr>
            </a:br>
            <a:r>
              <a:rPr lang="en-US" dirty="0">
                <a:latin typeface="Calibri" panose="020F0502020204030204" pitchFamily="34" charset="0"/>
                <a:ea typeface="MS Mincho" panose="02020609040205080304" pitchFamily="49" charset="-128"/>
                <a:cs typeface="Times New Roman" panose="02020603050405020304" pitchFamily="18" charset="0"/>
              </a:rPr>
              <a:t>We are committed to excellence, data-driven decision-making, and transparency. Discover more about what we do and how we can support your financial journey at www.uniformcapital.com.</a:t>
            </a:r>
            <a:br>
              <a:rPr lang="en-US" dirty="0">
                <a:latin typeface="Calibri" panose="020F0502020204030204" pitchFamily="34" charset="0"/>
                <a:ea typeface="MS Mincho" panose="02020609040205080304" pitchFamily="49" charset="-128"/>
                <a:cs typeface="Times New Roman" panose="02020603050405020304" pitchFamily="18" charset="0"/>
              </a:rPr>
            </a:br>
            <a:br>
              <a:rPr lang="en-US" dirty="0">
                <a:latin typeface="Calibri" panose="020F0502020204030204" pitchFamily="34" charset="0"/>
                <a:ea typeface="MS Mincho" panose="02020609040205080304" pitchFamily="49" charset="-128"/>
                <a:cs typeface="Times New Roman" panose="02020603050405020304" pitchFamily="18" charset="0"/>
              </a:rPr>
            </a:br>
            <a:r>
              <a:rPr lang="en-US" dirty="0">
                <a:latin typeface="Calibri" panose="020F0502020204030204" pitchFamily="34" charset="0"/>
                <a:ea typeface="MS Mincho" panose="02020609040205080304" pitchFamily="49" charset="-128"/>
                <a:cs typeface="Times New Roman" panose="02020603050405020304" pitchFamily="18" charset="0"/>
              </a:rPr>
              <a:t>© 2025 Uniform Capital. All rights reserved.</a:t>
            </a:r>
            <a:endParaRPr lang="en-IN" dirty="0">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Bef>
                <a:spcPts val="1000"/>
              </a:spcBef>
            </a:pPr>
            <a:r>
              <a:rPr lang="en-US" b="1" dirty="0">
                <a:solidFill>
                  <a:srgbClr val="4F81BD"/>
                </a:solidFill>
                <a:latin typeface="Calibri" panose="020F0502020204030204" pitchFamily="34" charset="0"/>
                <a:ea typeface="MS Gothic" panose="020B0609070205080204" pitchFamily="49" charset="-128"/>
                <a:cs typeface="Times New Roman" panose="02020603050405020304" pitchFamily="18" charset="0"/>
              </a:rPr>
              <a:t>Prepared by</a:t>
            </a:r>
            <a:endParaRPr lang="en-IN" b="1" dirty="0">
              <a:solidFill>
                <a:srgbClr val="4F81BD"/>
              </a:solidFill>
              <a:latin typeface="Calibri" panose="020F0502020204030204" pitchFamily="34" charset="0"/>
              <a:ea typeface="MS Gothic" panose="020B0609070205080204" pitchFamily="49" charset="-128"/>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MS Mincho" panose="02020609040205080304" pitchFamily="49" charset="-128"/>
                <a:cs typeface="Times New Roman" panose="02020603050405020304" pitchFamily="18" charset="0"/>
              </a:rPr>
              <a:t>Uniform Capital</a:t>
            </a:r>
            <a:endParaRPr lang="en-IN" dirty="0">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MS Mincho" panose="02020609040205080304" pitchFamily="49" charset="-128"/>
                <a:cs typeface="Times New Roman" panose="02020603050405020304" pitchFamily="18" charset="0"/>
              </a:rPr>
              <a:t>uniformcapital.in</a:t>
            </a:r>
            <a:endParaRPr lang="en-IN" dirty="0">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MS Mincho" panose="02020609040205080304" pitchFamily="49" charset="-128"/>
                <a:cs typeface="Times New Roman" panose="02020603050405020304" pitchFamily="18" charset="0"/>
              </a:rPr>
              <a:t>Data Classification: Public</a:t>
            </a:r>
            <a:endParaRPr lang="en-IN" dirty="0">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en-US" dirty="0">
                <a:latin typeface="Calibri" panose="020F0502020204030204" pitchFamily="34" charset="0"/>
                <a:ea typeface="MS Mincho" panose="02020609040205080304" pitchFamily="49" charset="-128"/>
                <a:cs typeface="Times New Roman" panose="02020603050405020304" pitchFamily="18" charset="0"/>
              </a:rPr>
              <a:t>This document is for informational purposes only and does not constitute professional advice. The content herein has been developed using publicly available and internal data sources considered reliable, but no warranty is given as to its accuracy or completeness. Readers are advised to consult financial professionals before making any decisions based on this material.</a:t>
            </a:r>
            <a:br>
              <a:rPr lang="en-US" dirty="0">
                <a:latin typeface="Calibri" panose="020F0502020204030204" pitchFamily="34" charset="0"/>
                <a:ea typeface="MS Mincho" panose="02020609040205080304" pitchFamily="49" charset="-128"/>
                <a:cs typeface="Times New Roman" panose="02020603050405020304" pitchFamily="18" charset="0"/>
              </a:rPr>
            </a:br>
            <a:br>
              <a:rPr lang="en-US" dirty="0">
                <a:latin typeface="Calibri" panose="020F0502020204030204" pitchFamily="34" charset="0"/>
                <a:ea typeface="MS Mincho" panose="02020609040205080304" pitchFamily="49" charset="-128"/>
                <a:cs typeface="Times New Roman" panose="02020603050405020304" pitchFamily="18" charset="0"/>
              </a:rPr>
            </a:br>
            <a:r>
              <a:rPr lang="en-US" dirty="0">
                <a:latin typeface="Calibri" panose="020F0502020204030204" pitchFamily="34" charset="0"/>
                <a:ea typeface="MS Mincho" panose="02020609040205080304" pitchFamily="49" charset="-128"/>
                <a:cs typeface="Times New Roman" panose="02020603050405020304" pitchFamily="18" charset="0"/>
              </a:rPr>
              <a:t>Uniform Capital does not assume responsibility or liability for any decisions made based on the information contained herein.</a:t>
            </a:r>
            <a:br>
              <a:rPr lang="en-US" dirty="0">
                <a:latin typeface="Calibri" panose="020F0502020204030204" pitchFamily="34" charset="0"/>
                <a:ea typeface="MS Mincho" panose="02020609040205080304" pitchFamily="49" charset="-128"/>
                <a:cs typeface="Times New Roman" panose="02020603050405020304" pitchFamily="18" charset="0"/>
              </a:rPr>
            </a:br>
            <a:br>
              <a:rPr lang="en-US" dirty="0">
                <a:latin typeface="Calibri" panose="020F0502020204030204" pitchFamily="34" charset="0"/>
                <a:ea typeface="MS Mincho" panose="02020609040205080304" pitchFamily="49" charset="-128"/>
                <a:cs typeface="Times New Roman" panose="02020603050405020304" pitchFamily="18" charset="0"/>
              </a:rPr>
            </a:br>
            <a:r>
              <a:rPr lang="en-US" dirty="0"/>
              <a:t>May 2025 • UC-02</a:t>
            </a:r>
            <a:endParaRPr lang="en-IN" dirty="0">
              <a:latin typeface="Calibri" panose="020F0502020204030204" pitchFamily="34" charset="0"/>
              <a:ea typeface="MS Mincho" panose="02020609040205080304" pitchFamily="49" charset="-128"/>
              <a:cs typeface="Times New Roman" panose="02020603050405020304" pitchFamily="18" charset="0"/>
            </a:endParaRPr>
          </a:p>
          <a:p>
            <a:endParaRPr lang="en-IN" dirty="0"/>
          </a:p>
        </p:txBody>
      </p:sp>
      <p:sp>
        <p:nvSpPr>
          <p:cNvPr id="9" name="Slide Number Placeholder 8">
            <a:extLst>
              <a:ext uri="{FF2B5EF4-FFF2-40B4-BE49-F238E27FC236}">
                <a16:creationId xmlns:a16="http://schemas.microsoft.com/office/drawing/2014/main" id="{C2E39704-8E4A-2BE6-9CB3-22370F7D96CF}"/>
              </a:ext>
            </a:extLst>
          </p:cNvPr>
          <p:cNvSpPr>
            <a:spLocks noGrp="1"/>
          </p:cNvSpPr>
          <p:nvPr>
            <p:ph type="sldNum" sz="quarter" idx="12"/>
          </p:nvPr>
        </p:nvSpPr>
        <p:spPr>
          <a:xfrm>
            <a:off x="-1580892" y="9417696"/>
            <a:ext cx="3605130" cy="535928"/>
          </a:xfrm>
        </p:spPr>
        <p:txBody>
          <a:bodyPr/>
          <a:lstStyle/>
          <a:p>
            <a:r>
              <a:rPr lang="en-IN" dirty="0"/>
              <a:t>9 | FMCG Industry</a:t>
            </a:r>
          </a:p>
        </p:txBody>
      </p:sp>
    </p:spTree>
    <p:extLst>
      <p:ext uri="{BB962C8B-B14F-4D97-AF65-F5344CB8AC3E}">
        <p14:creationId xmlns:p14="http://schemas.microsoft.com/office/powerpoint/2010/main" val="18950821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5561</TotalTime>
  <Words>1778</Words>
  <Application>Microsoft Office PowerPoint</Application>
  <PresentationFormat>Custom</PresentationFormat>
  <Paragraphs>72</Paragraphs>
  <Slides>9</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24" baseType="lpstr">
      <vt:lpstr>Yu Gothic UI Semibold</vt:lpstr>
      <vt:lpstr>Arial</vt:lpstr>
      <vt:lpstr>Arial</vt:lpstr>
      <vt:lpstr>Cabin-semi-bold</vt:lpstr>
      <vt:lpstr>Calibri</vt:lpstr>
      <vt:lpstr>Calibri Light</vt:lpstr>
      <vt:lpstr>Poppins</vt:lpstr>
      <vt:lpstr>Poppins</vt:lpstr>
      <vt:lpstr>regular_medium</vt:lpstr>
      <vt:lpstr>regular_semibold</vt:lpstr>
      <vt:lpstr>roboto</vt:lpstr>
      <vt:lpstr>SourceSansPro</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Maynak Yadav</dc:creator>
  <cp:lastModifiedBy>Maynak Yadav</cp:lastModifiedBy>
  <cp:revision>10</cp:revision>
  <dcterms:created xsi:type="dcterms:W3CDTF">2025-04-27T12:43:03Z</dcterms:created>
  <dcterms:modified xsi:type="dcterms:W3CDTF">2025-05-04T01:26:27Z</dcterms:modified>
</cp:coreProperties>
</file>