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59" r:id="rId4"/>
    <p:sldId id="258" r:id="rId5"/>
    <p:sldId id="260" r:id="rId6"/>
    <p:sldId id="261" r:id="rId7"/>
    <p:sldId id="266" r:id="rId8"/>
    <p:sldId id="262" r:id="rId9"/>
    <p:sldId id="265" r:id="rId10"/>
  </p:sldIdLst>
  <p:sldSz cx="13208000"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CCC9"/>
    <a:srgbClr val="3425A7"/>
    <a:srgbClr val="2C4E8C"/>
    <a:srgbClr val="003A53"/>
    <a:srgbClr val="004053"/>
    <a:srgbClr val="008D8A"/>
    <a:srgbClr val="00373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0456" autoAdjust="0"/>
  </p:normalViewPr>
  <p:slideViewPr>
    <p:cSldViewPr snapToGrid="0">
      <p:cViewPr varScale="1">
        <p:scale>
          <a:sx n="55" d="100"/>
          <a:sy n="55" d="100"/>
        </p:scale>
        <p:origin x="1016" y="28"/>
      </p:cViewPr>
      <p:guideLst/>
    </p:cSldViewPr>
  </p:slid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BF534-3473-4A36-8AB9-428E9F95C74D}" type="datetimeFigureOut">
              <a:rPr lang="en-IN" smtClean="0"/>
              <a:t>07-05-2025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B7D3E-F575-4D87-9D22-8D51A441A87A}" type="slidenum">
              <a:rPr lang="en-IN" smtClean="0"/>
              <a:t>‹#›</a:t>
            </a:fld>
            <a:endParaRPr lang="en-IN"/>
          </a:p>
        </p:txBody>
      </p:sp>
    </p:spTree>
    <p:extLst>
      <p:ext uri="{BB962C8B-B14F-4D97-AF65-F5344CB8AC3E}">
        <p14:creationId xmlns:p14="http://schemas.microsoft.com/office/powerpoint/2010/main" val="88700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04B7D3E-F575-4D87-9D22-8D51A441A87A}" type="slidenum">
              <a:rPr lang="en-IN" smtClean="0"/>
              <a:t>2</a:t>
            </a:fld>
            <a:endParaRPr lang="en-IN"/>
          </a:p>
        </p:txBody>
      </p:sp>
    </p:spTree>
    <p:extLst>
      <p:ext uri="{BB962C8B-B14F-4D97-AF65-F5344CB8AC3E}">
        <p14:creationId xmlns:p14="http://schemas.microsoft.com/office/powerpoint/2010/main" val="413021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04B7D3E-F575-4D87-9D22-8D51A441A87A}" type="slidenum">
              <a:rPr lang="en-IN" smtClean="0"/>
              <a:t>5</a:t>
            </a:fld>
            <a:endParaRPr lang="en-IN"/>
          </a:p>
        </p:txBody>
      </p:sp>
    </p:spTree>
    <p:extLst>
      <p:ext uri="{BB962C8B-B14F-4D97-AF65-F5344CB8AC3E}">
        <p14:creationId xmlns:p14="http://schemas.microsoft.com/office/powerpoint/2010/main" val="290139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2" y="1621191"/>
            <a:ext cx="11226800" cy="3448756"/>
          </a:xfrm>
        </p:spPr>
        <p:txBody>
          <a:bodyPr anchor="b"/>
          <a:lstStyle>
            <a:lvl1pPr algn="ctr">
              <a:defRPr sz="8666"/>
            </a:lvl1pPr>
          </a:lstStyle>
          <a:p>
            <a:r>
              <a:rPr lang="en-US"/>
              <a:t>Click to edit Master title style</a:t>
            </a:r>
            <a:endParaRPr lang="en-US" dirty="0"/>
          </a:p>
        </p:txBody>
      </p:sp>
      <p:sp>
        <p:nvSpPr>
          <p:cNvPr id="3" name="Subtitle 2"/>
          <p:cNvSpPr>
            <a:spLocks noGrp="1"/>
          </p:cNvSpPr>
          <p:nvPr>
            <p:ph type="subTitle" idx="1"/>
          </p:nvPr>
        </p:nvSpPr>
        <p:spPr>
          <a:xfrm>
            <a:off x="1651000" y="5202944"/>
            <a:ext cx="99060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99C5A3-15C1-45B0-B729-97A6D2E7D77F}" type="datetime1">
              <a:rPr lang="en-IN" smtClean="0"/>
              <a:t>07-05-2025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93819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A889A-E385-42E4-AB1A-592B4309C0A8}" type="datetime1">
              <a:rPr lang="en-IN" smtClean="0"/>
              <a:t>07-05-2025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92318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1976" y="527407"/>
            <a:ext cx="2847975"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08053" y="527407"/>
            <a:ext cx="8378825"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7D605-2C24-49FC-B444-626A8F74E940}" type="datetime1">
              <a:rPr lang="en-IN" smtClean="0"/>
              <a:t>07-05-2025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59710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29C0C-9425-4165-BA92-28DA8B4219A1}" type="datetime1">
              <a:rPr lang="en-IN" smtClean="0"/>
              <a:t>07-05-2025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862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172" y="2469624"/>
            <a:ext cx="11391900" cy="4120620"/>
          </a:xfrm>
        </p:spPr>
        <p:txBody>
          <a:bodyPr anchor="b"/>
          <a:lstStyle>
            <a:lvl1pPr>
              <a:defRPr sz="8666"/>
            </a:lvl1pPr>
          </a:lstStyle>
          <a:p>
            <a:r>
              <a:rPr lang="en-US"/>
              <a:t>Click to edit Master title style</a:t>
            </a:r>
            <a:endParaRPr lang="en-US" dirty="0"/>
          </a:p>
        </p:txBody>
      </p:sp>
      <p:sp>
        <p:nvSpPr>
          <p:cNvPr id="3" name="Text Placeholder 2"/>
          <p:cNvSpPr>
            <a:spLocks noGrp="1"/>
          </p:cNvSpPr>
          <p:nvPr>
            <p:ph type="body" idx="1"/>
          </p:nvPr>
        </p:nvSpPr>
        <p:spPr>
          <a:xfrm>
            <a:off x="901172" y="6629230"/>
            <a:ext cx="11391900" cy="2166937"/>
          </a:xfrm>
        </p:spPr>
        <p:txBody>
          <a:bodyPr/>
          <a:lstStyle>
            <a:lvl1pPr marL="0" indent="0">
              <a:buNone/>
              <a:defRPr sz="3467">
                <a:solidFill>
                  <a:schemeClr val="tx1"/>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6A73D2-8ED7-4008-86A1-FFE665171EC6}" type="datetime1">
              <a:rPr lang="en-IN" smtClean="0"/>
              <a:t>07-05-2025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310763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8051" y="2637014"/>
            <a:ext cx="561340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86550" y="2637014"/>
            <a:ext cx="561340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2E993F-2ABC-42F9-B4AD-BE1071C36B03}" type="datetime1">
              <a:rPr lang="en-IN" smtClean="0"/>
              <a:t>07-05-2025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417823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9770" y="527405"/>
            <a:ext cx="11391900"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9772" y="2428351"/>
            <a:ext cx="5587602"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4" name="Content Placeholder 3"/>
          <p:cNvSpPr>
            <a:spLocks noGrp="1"/>
          </p:cNvSpPr>
          <p:nvPr>
            <p:ph sz="half" idx="2"/>
          </p:nvPr>
        </p:nvSpPr>
        <p:spPr>
          <a:xfrm>
            <a:off x="909772" y="3618444"/>
            <a:ext cx="5587602"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6551" y="2428351"/>
            <a:ext cx="5615120"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6" name="Content Placeholder 5"/>
          <p:cNvSpPr>
            <a:spLocks noGrp="1"/>
          </p:cNvSpPr>
          <p:nvPr>
            <p:ph sz="quarter" idx="4"/>
          </p:nvPr>
        </p:nvSpPr>
        <p:spPr>
          <a:xfrm>
            <a:off x="6686551" y="3618444"/>
            <a:ext cx="5615120"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7AC1C3-ED7A-43E8-AF26-5D562C93CA99}" type="datetime1">
              <a:rPr lang="en-IN" smtClean="0"/>
              <a:t>07-05-2025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365851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3F46F2-6995-463A-902C-9F0720971C85}" type="datetime1">
              <a:rPr lang="en-IN" smtClean="0"/>
              <a:t>07-05-2025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40255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A119B-E029-4739-9FF4-1B91FE328610}" type="datetime1">
              <a:rPr lang="en-IN" smtClean="0"/>
              <a:t>07-05-2025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291130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en-US"/>
              <a:t>Click to edit Master title style</a:t>
            </a:r>
            <a:endParaRPr lang="en-US" dirty="0"/>
          </a:p>
        </p:txBody>
      </p:sp>
      <p:sp>
        <p:nvSpPr>
          <p:cNvPr id="3" name="Content Placeholder 2"/>
          <p:cNvSpPr>
            <a:spLocks noGrp="1"/>
          </p:cNvSpPr>
          <p:nvPr>
            <p:ph idx="1"/>
          </p:nvPr>
        </p:nvSpPr>
        <p:spPr>
          <a:xfrm>
            <a:off x="5615120" y="1426287"/>
            <a:ext cx="6686550"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9770" y="2971804"/>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AF28487E-BC23-4162-9314-D03541C0D876}" type="datetime1">
              <a:rPr lang="en-IN" smtClean="0"/>
              <a:t>07-05-2025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218120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120" y="1426287"/>
            <a:ext cx="6686550" cy="7039681"/>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en-US"/>
              <a:t>Click icon to add picture</a:t>
            </a:r>
            <a:endParaRPr lang="en-US" dirty="0"/>
          </a:p>
        </p:txBody>
      </p:sp>
      <p:sp>
        <p:nvSpPr>
          <p:cNvPr id="4" name="Text Placeholder 3"/>
          <p:cNvSpPr>
            <a:spLocks noGrp="1"/>
          </p:cNvSpPr>
          <p:nvPr>
            <p:ph type="body" sz="half" idx="2"/>
          </p:nvPr>
        </p:nvSpPr>
        <p:spPr>
          <a:xfrm>
            <a:off x="909770" y="2971804"/>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D323A451-78A7-4B90-888A-44FACC212A40}" type="datetime1">
              <a:rPr lang="en-IN" smtClean="0"/>
              <a:t>07-05-2025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309705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8050" y="527405"/>
            <a:ext cx="11391900"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8050" y="2637014"/>
            <a:ext cx="11391900"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8050" y="9181401"/>
            <a:ext cx="29718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AE462B01-AC8D-4C83-BBA9-918282742F91}" type="datetime1">
              <a:rPr lang="en-IN" smtClean="0"/>
              <a:t>07-05-2025</a:t>
            </a:fld>
            <a:endParaRPr lang="en-IN"/>
          </a:p>
        </p:txBody>
      </p:sp>
      <p:sp>
        <p:nvSpPr>
          <p:cNvPr id="5" name="Footer Placeholder 4"/>
          <p:cNvSpPr>
            <a:spLocks noGrp="1"/>
          </p:cNvSpPr>
          <p:nvPr>
            <p:ph type="ftr" sz="quarter" idx="3"/>
          </p:nvPr>
        </p:nvSpPr>
        <p:spPr>
          <a:xfrm>
            <a:off x="4375150" y="9181401"/>
            <a:ext cx="4457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9328150" y="9181401"/>
            <a:ext cx="29718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E8094803-DB80-4B63-9F79-79209115D619}" type="slidenum">
              <a:rPr lang="en-IN" smtClean="0"/>
              <a:t>‹#›</a:t>
            </a:fld>
            <a:endParaRPr lang="en-IN"/>
          </a:p>
        </p:txBody>
      </p:sp>
      <p:graphicFrame>
        <p:nvGraphicFramePr>
          <p:cNvPr id="7" name="think-cell data - do not delete" hidden="1">
            <a:extLst>
              <a:ext uri="{FF2B5EF4-FFF2-40B4-BE49-F238E27FC236}">
                <a16:creationId xmlns:a16="http://schemas.microsoft.com/office/drawing/2014/main" id="{EFC81B27-E7F4-4AA7-C82B-0B517FA11193}"/>
              </a:ext>
            </a:extLst>
          </p:cNvPr>
          <p:cNvGraphicFramePr>
            <a:graphicFrameLocks noChangeAspect="1"/>
          </p:cNvGraphicFramePr>
          <p:nvPr userDrawn="1">
            <p:custDataLst>
              <p:tags r:id="rId13"/>
            </p:custDataLst>
            <p:extLst>
              <p:ext uri="{D42A27DB-BD31-4B8C-83A1-F6EECF244321}">
                <p14:modId xmlns:p14="http://schemas.microsoft.com/office/powerpoint/2010/main" val="806695132"/>
              </p:ext>
            </p:extLst>
          </p:nvPr>
        </p:nvGraphicFramePr>
        <p:xfrm>
          <a:off x="3060" y="1588"/>
          <a:ext cx="305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7" name="think-cell data - do not delete" hidden="1">
                        <a:extLst>
                          <a:ext uri="{FF2B5EF4-FFF2-40B4-BE49-F238E27FC236}">
                            <a16:creationId xmlns:a16="http://schemas.microsoft.com/office/drawing/2014/main" id="{37814261-7F30-E03C-41D7-3C987D45695C}"/>
                          </a:ext>
                        </a:extLst>
                      </p:cNvPr>
                      <p:cNvPicPr/>
                      <p:nvPr/>
                    </p:nvPicPr>
                    <p:blipFill>
                      <a:blip r:embed="rId15"/>
                      <a:stretch>
                        <a:fillRect/>
                      </a:stretch>
                    </p:blipFill>
                    <p:spPr>
                      <a:xfrm>
                        <a:off x="3060" y="1588"/>
                        <a:ext cx="3058" cy="1588"/>
                      </a:xfrm>
                      <a:prstGeom prst="rect">
                        <a:avLst/>
                      </a:prstGeom>
                    </p:spPr>
                  </p:pic>
                </p:oleObj>
              </mc:Fallback>
            </mc:AlternateContent>
          </a:graphicData>
        </a:graphic>
      </p:graphicFrame>
    </p:spTree>
    <p:extLst>
      <p:ext uri="{BB962C8B-B14F-4D97-AF65-F5344CB8AC3E}">
        <p14:creationId xmlns:p14="http://schemas.microsoft.com/office/powerpoint/2010/main" val="16029483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A4188BB-C68B-6EA5-A324-535F96E05AB3}"/>
              </a:ext>
            </a:extLst>
          </p:cNvPr>
          <p:cNvGraphicFramePr>
            <a:graphicFrameLocks noChangeAspect="1"/>
          </p:cNvGraphicFramePr>
          <p:nvPr>
            <p:custDataLst>
              <p:tags r:id="rId1"/>
            </p:custDataLst>
            <p:extLst>
              <p:ext uri="{D42A27DB-BD31-4B8C-83A1-F6EECF244321}">
                <p14:modId xmlns:p14="http://schemas.microsoft.com/office/powerpoint/2010/main" val="3179941395"/>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0" name=""/>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3C47F2B-6DE1-3B32-C850-0FABDFFC8DF3}"/>
              </a:ext>
            </a:extLst>
          </p:cNvPr>
          <p:cNvSpPr/>
          <p:nvPr/>
        </p:nvSpPr>
        <p:spPr>
          <a:xfrm>
            <a:off x="6031836" y="8261684"/>
            <a:ext cx="6352673" cy="1409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id="{A962636F-996B-4DC9-4121-6494466174C1}"/>
              </a:ext>
            </a:extLst>
          </p:cNvPr>
          <p:cNvSpPr>
            <a:spLocks noGrp="1"/>
          </p:cNvSpPr>
          <p:nvPr>
            <p:ph type="sldNum" sz="quarter" idx="12"/>
          </p:nvPr>
        </p:nvSpPr>
        <p:spPr>
          <a:xfrm>
            <a:off x="44117" y="9273999"/>
            <a:ext cx="2971800" cy="527403"/>
          </a:xfrm>
        </p:spPr>
        <p:txBody>
          <a:bodyPr/>
          <a:lstStyle/>
          <a:p>
            <a:fld id="{E8094803-DB80-4B63-9F79-79209115D619}" type="slidenum">
              <a:rPr lang="en-IN" smtClean="0"/>
              <a:t>1</a:t>
            </a:fld>
            <a:endParaRPr lang="en-IN" dirty="0"/>
          </a:p>
        </p:txBody>
      </p:sp>
      <p:pic>
        <p:nvPicPr>
          <p:cNvPr id="1026" name="Picture 2" descr="Automotive LiDAR Market Share, Report, Forecast, Size, CAGR">
            <a:extLst>
              <a:ext uri="{FF2B5EF4-FFF2-40B4-BE49-F238E27FC236}">
                <a16:creationId xmlns:a16="http://schemas.microsoft.com/office/drawing/2014/main" id="{07439BCB-EB56-FC60-8358-A1F410160A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1" y="0"/>
            <a:ext cx="13179924" cy="990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4CB253F-D9FE-70E2-3D90-FDA174BE298C}"/>
              </a:ext>
            </a:extLst>
          </p:cNvPr>
          <p:cNvSpPr/>
          <p:nvPr/>
        </p:nvSpPr>
        <p:spPr>
          <a:xfrm>
            <a:off x="352926" y="1138989"/>
            <a:ext cx="5502442" cy="75718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a:extLst>
              <a:ext uri="{FF2B5EF4-FFF2-40B4-BE49-F238E27FC236}">
                <a16:creationId xmlns:a16="http://schemas.microsoft.com/office/drawing/2014/main" id="{20620698-C4E1-A0E3-EF47-24617B425F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725" y="7507705"/>
            <a:ext cx="5209877" cy="1203158"/>
          </a:xfrm>
          <a:prstGeom prst="rect">
            <a:avLst/>
          </a:prstGeom>
        </p:spPr>
      </p:pic>
      <p:sp>
        <p:nvSpPr>
          <p:cNvPr id="3" name="TextBox 2">
            <a:extLst>
              <a:ext uri="{FF2B5EF4-FFF2-40B4-BE49-F238E27FC236}">
                <a16:creationId xmlns:a16="http://schemas.microsoft.com/office/drawing/2014/main" id="{2CC9D559-00BD-7285-1CD7-4D552CBF52BF}"/>
              </a:ext>
            </a:extLst>
          </p:cNvPr>
          <p:cNvSpPr txBox="1"/>
          <p:nvPr/>
        </p:nvSpPr>
        <p:spPr>
          <a:xfrm>
            <a:off x="352926" y="1414859"/>
            <a:ext cx="6352673" cy="1938992"/>
          </a:xfrm>
          <a:prstGeom prst="rect">
            <a:avLst/>
          </a:prstGeom>
          <a:noFill/>
        </p:spPr>
        <p:txBody>
          <a:bodyPr wrap="square" rtlCol="0">
            <a:spAutoFit/>
          </a:bodyPr>
          <a:lstStyle/>
          <a:p>
            <a:r>
              <a:rPr lang="en-IN" sz="6000" b="1" i="1" dirty="0">
                <a:solidFill>
                  <a:schemeClr val="accent1">
                    <a:lumMod val="50000"/>
                  </a:schemeClr>
                </a:solidFill>
              </a:rPr>
              <a:t>Global Automotive report </a:t>
            </a:r>
          </a:p>
        </p:txBody>
      </p:sp>
      <p:pic>
        <p:nvPicPr>
          <p:cNvPr id="1030" name="Picture 6" descr="Automotive Industry Icon Vector Images ...">
            <a:extLst>
              <a:ext uri="{FF2B5EF4-FFF2-40B4-BE49-F238E27FC236}">
                <a16:creationId xmlns:a16="http://schemas.microsoft.com/office/drawing/2014/main" id="{98550F3B-FFBF-C42E-CA9A-8074BE09F9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588" y="3502989"/>
            <a:ext cx="5610149" cy="340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4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0D36C-B6AE-E145-338D-A4448DC4FF9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7A614EC-66A3-8F81-2728-E0C600B0A8B3}"/>
              </a:ext>
            </a:extLst>
          </p:cNvPr>
          <p:cNvGraphicFramePr>
            <a:graphicFrameLocks noChangeAspect="1"/>
          </p:cNvGraphicFramePr>
          <p:nvPr>
            <p:custDataLst>
              <p:tags r:id="rId1"/>
            </p:custDataLst>
            <p:extLst>
              <p:ext uri="{D42A27DB-BD31-4B8C-83A1-F6EECF244321}">
                <p14:modId xmlns:p14="http://schemas.microsoft.com/office/powerpoint/2010/main" val="1835377727"/>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5"/>
                      <a:stretch>
                        <a:fillRect/>
                      </a:stretch>
                    </p:blipFill>
                    <p:spPr>
                      <a:xfrm>
                        <a:off x="3176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F7730923-E0CD-9A6E-5686-E15E3222BA14}"/>
              </a:ext>
            </a:extLst>
          </p:cNvPr>
          <p:cNvSpPr/>
          <p:nvPr/>
        </p:nvSpPr>
        <p:spPr>
          <a:xfrm>
            <a:off x="99351" y="461753"/>
            <a:ext cx="6338454" cy="8700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6C47EB2C-D312-84B8-C6AE-39A3723FADAD}"/>
              </a:ext>
            </a:extLst>
          </p:cNvPr>
          <p:cNvSpPr txBox="1"/>
          <p:nvPr/>
        </p:nvSpPr>
        <p:spPr>
          <a:xfrm>
            <a:off x="145474" y="1278300"/>
            <a:ext cx="6092474" cy="3416320"/>
          </a:xfrm>
          <a:prstGeom prst="rect">
            <a:avLst/>
          </a:prstGeom>
          <a:noFill/>
        </p:spPr>
        <p:txBody>
          <a:bodyPr wrap="square" rtlCol="0">
            <a:spAutoFit/>
          </a:bodyPr>
          <a:lstStyle/>
          <a:p>
            <a:r>
              <a:rPr lang="en-US" dirty="0"/>
              <a:t>The automotive industry is a </a:t>
            </a:r>
            <a:r>
              <a:rPr lang="en-IN" dirty="0"/>
              <a:t>cornerstone</a:t>
            </a:r>
            <a:r>
              <a:rPr lang="en-US" dirty="0"/>
              <a:t> of the global economy, spanning manufacturing, sales, and services across major regions like North America, Europe, and Asia. Leading automakers such as Toyota, Volkswagen, Hyundai, and Stellantis contribute significantly to GDP and employment worldwide.</a:t>
            </a:r>
          </a:p>
          <a:p>
            <a:r>
              <a:rPr lang="en-US" dirty="0"/>
              <a:t> The sector supports vast supply chains involving steel, oil, rubber, and electronics, while also fostering infrastructure development. As the industry shifts toward sustainability, innovations in electric and autonomous vehicles are reshaping its future. Global classification systems, such as NAICS, help track its economic impact and evolving trends.</a:t>
            </a:r>
            <a:endParaRPr lang="en-IN" dirty="0">
              <a:solidFill>
                <a:schemeClr val="bg2">
                  <a:lumMod val="50000"/>
                </a:schemeClr>
              </a:solidFill>
            </a:endParaRPr>
          </a:p>
        </p:txBody>
      </p:sp>
      <p:sp>
        <p:nvSpPr>
          <p:cNvPr id="3" name="Rectangle 2">
            <a:extLst>
              <a:ext uri="{FF2B5EF4-FFF2-40B4-BE49-F238E27FC236}">
                <a16:creationId xmlns:a16="http://schemas.microsoft.com/office/drawing/2014/main" id="{E904474F-CAD1-C64E-7600-6FD4FB61541B}"/>
              </a:ext>
            </a:extLst>
          </p:cNvPr>
          <p:cNvSpPr/>
          <p:nvPr/>
        </p:nvSpPr>
        <p:spPr>
          <a:xfrm>
            <a:off x="1" y="2"/>
            <a:ext cx="6603999" cy="9996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5400" b="1" i="1" dirty="0">
                <a:solidFill>
                  <a:schemeClr val="bg1"/>
                </a:solidFill>
              </a:rPr>
              <a:t>Introduction</a:t>
            </a:r>
            <a:endParaRPr lang="en-IN" sz="4800" b="1" i="1" dirty="0">
              <a:solidFill>
                <a:schemeClr val="bg1"/>
              </a:solidFill>
            </a:endParaRPr>
          </a:p>
        </p:txBody>
      </p:sp>
      <p:cxnSp>
        <p:nvCxnSpPr>
          <p:cNvPr id="18" name="Straight Connector 17">
            <a:extLst>
              <a:ext uri="{FF2B5EF4-FFF2-40B4-BE49-F238E27FC236}">
                <a16:creationId xmlns:a16="http://schemas.microsoft.com/office/drawing/2014/main" id="{2F2BD92D-FB61-5FDB-2562-9254EB695928}"/>
              </a:ext>
            </a:extLst>
          </p:cNvPr>
          <p:cNvCxnSpPr/>
          <p:nvPr/>
        </p:nvCxnSpPr>
        <p:spPr>
          <a:xfrm>
            <a:off x="221677"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20" name="Picture 19">
            <a:extLst>
              <a:ext uri="{FF2B5EF4-FFF2-40B4-BE49-F238E27FC236}">
                <a16:creationId xmlns:a16="http://schemas.microsoft.com/office/drawing/2014/main" id="{A609954D-D007-F9A6-9DED-5228F03BB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1807" y="9545176"/>
            <a:ext cx="1977681" cy="360824"/>
          </a:xfrm>
          <a:prstGeom prst="rect">
            <a:avLst/>
          </a:prstGeom>
        </p:spPr>
      </p:pic>
      <p:sp>
        <p:nvSpPr>
          <p:cNvPr id="5" name="Slide Number Placeholder 4">
            <a:extLst>
              <a:ext uri="{FF2B5EF4-FFF2-40B4-BE49-F238E27FC236}">
                <a16:creationId xmlns:a16="http://schemas.microsoft.com/office/drawing/2014/main" id="{DBDB3E12-B498-6036-8047-6FE2086843EE}"/>
              </a:ext>
            </a:extLst>
          </p:cNvPr>
          <p:cNvSpPr>
            <a:spLocks noGrp="1"/>
          </p:cNvSpPr>
          <p:nvPr>
            <p:ph type="sldNum" sz="quarter" idx="12"/>
          </p:nvPr>
        </p:nvSpPr>
        <p:spPr>
          <a:xfrm>
            <a:off x="-514223" y="9498216"/>
            <a:ext cx="3031412" cy="461753"/>
          </a:xfrm>
        </p:spPr>
        <p:txBody>
          <a:bodyPr/>
          <a:lstStyle/>
          <a:p>
            <a:r>
              <a:rPr lang="en-IN" dirty="0"/>
              <a:t>2 | Automotive Industry</a:t>
            </a:r>
          </a:p>
        </p:txBody>
      </p:sp>
      <p:sp>
        <p:nvSpPr>
          <p:cNvPr id="6" name="Rectangle 5">
            <a:extLst>
              <a:ext uri="{FF2B5EF4-FFF2-40B4-BE49-F238E27FC236}">
                <a16:creationId xmlns:a16="http://schemas.microsoft.com/office/drawing/2014/main" id="{44734550-7B7E-4DCE-96D6-AEC64A601CD7}"/>
              </a:ext>
            </a:extLst>
          </p:cNvPr>
          <p:cNvSpPr/>
          <p:nvPr/>
        </p:nvSpPr>
        <p:spPr>
          <a:xfrm>
            <a:off x="6604000" y="11577"/>
            <a:ext cx="6604000" cy="9499265"/>
          </a:xfrm>
          <a:prstGeom prst="rect">
            <a:avLst/>
          </a:prstGeom>
          <a:solidFill>
            <a:srgbClr val="3425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B67A914A-419F-BD2B-14E3-BE75B71DC3BA}"/>
              </a:ext>
            </a:extLst>
          </p:cNvPr>
          <p:cNvSpPr txBox="1"/>
          <p:nvPr/>
        </p:nvSpPr>
        <p:spPr>
          <a:xfrm>
            <a:off x="6893416" y="108895"/>
            <a:ext cx="6025167" cy="5324535"/>
          </a:xfrm>
          <a:prstGeom prst="rect">
            <a:avLst/>
          </a:prstGeom>
          <a:noFill/>
        </p:spPr>
        <p:txBody>
          <a:bodyPr wrap="square" rtlCol="0">
            <a:spAutoFit/>
          </a:bodyPr>
          <a:lstStyle/>
          <a:p>
            <a:pPr algn="l"/>
            <a:r>
              <a:rPr lang="en-IN" sz="4400" i="0" dirty="0">
                <a:solidFill>
                  <a:schemeClr val="bg2"/>
                </a:solidFill>
                <a:effectLst/>
                <a:latin typeface="Roboto Slab" panose="020F0502020204030204" pitchFamily="2" charset="0"/>
              </a:rPr>
              <a:t>Manufacturing &amp; Technology</a:t>
            </a:r>
          </a:p>
          <a:p>
            <a:endParaRPr lang="en-IN" b="1" dirty="0">
              <a:solidFill>
                <a:schemeClr val="bg1"/>
              </a:solidFill>
              <a:latin typeface="poppins" panose="00000500000000000000" pitchFamily="2" charset="0"/>
            </a:endParaRPr>
          </a:p>
          <a:p>
            <a:pPr>
              <a:buNone/>
            </a:pPr>
            <a:r>
              <a:rPr lang="en-US" dirty="0">
                <a:solidFill>
                  <a:schemeClr val="bg2"/>
                </a:solidFill>
              </a:rPr>
              <a:t>The automobile industry is rapidly evolving with the rise of electric and hybrid vehicles, autonomous technology, and semiconductor advancements. </a:t>
            </a:r>
          </a:p>
          <a:p>
            <a:pPr>
              <a:buNone/>
            </a:pPr>
            <a:r>
              <a:rPr lang="en-US" dirty="0">
                <a:solidFill>
                  <a:schemeClr val="bg2"/>
                </a:solidFill>
              </a:rPr>
              <a:t>Manufacturing involves materials like steel, glass, plastics, and electronics, along with expertise in robotics, logistics, and assembly. Cars are mainly gas-powered, hybrid (HEV), or electric (EV). Gas vehicles use internal combustion engines and gasoline, with fuel prices influenced by oil markets. Hybrids combine gas engines with electric motors, while EVs run solely on batteries, reducing fuel costs and emissions. Both HEVs and EVs require battery charging, with three charging levels based on the vehicle type. </a:t>
            </a:r>
          </a:p>
          <a:p>
            <a:pPr>
              <a:buNone/>
            </a:pPr>
            <a:r>
              <a:rPr lang="en-US" dirty="0">
                <a:solidFill>
                  <a:schemeClr val="bg2"/>
                </a:solidFill>
              </a:rPr>
              <a:t>Automakers are increasingly shifting toward electric mobility.</a:t>
            </a:r>
            <a:endParaRPr lang="en-IN" dirty="0">
              <a:solidFill>
                <a:schemeClr val="bg2"/>
              </a:solidFill>
            </a:endParaRPr>
          </a:p>
        </p:txBody>
      </p:sp>
      <p:pic>
        <p:nvPicPr>
          <p:cNvPr id="2052" name="Picture 4" descr="Tesla no longer has majority EV market share in U.S.">
            <a:extLst>
              <a:ext uri="{FF2B5EF4-FFF2-40B4-BE49-F238E27FC236}">
                <a16:creationId xmlns:a16="http://schemas.microsoft.com/office/drawing/2014/main" id="{752B0255-7908-8141-2BDA-5E5D11F0F8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785" y="5769584"/>
            <a:ext cx="6481215" cy="37296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lobal automotive additive manufacturing market projected to be valued">
            <a:extLst>
              <a:ext uri="{FF2B5EF4-FFF2-40B4-BE49-F238E27FC236}">
                <a16:creationId xmlns:a16="http://schemas.microsoft.com/office/drawing/2014/main" id="{E96B43A7-99E2-8105-3944-DEABE4033F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399" y="5768536"/>
            <a:ext cx="6197599" cy="372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26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51463-1E4F-DC1C-A420-68845AEC1AE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2A537E-FD55-53FF-DD64-5E6F9844B561}"/>
              </a:ext>
            </a:extLst>
          </p:cNvPr>
          <p:cNvGraphicFramePr>
            <a:graphicFrameLocks noChangeAspect="1"/>
          </p:cNvGraphicFramePr>
          <p:nvPr>
            <p:custDataLst>
              <p:tags r:id="rId1"/>
            </p:custDataLst>
            <p:extLst>
              <p:ext uri="{D42A27DB-BD31-4B8C-83A1-F6EECF244321}">
                <p14:modId xmlns:p14="http://schemas.microsoft.com/office/powerpoint/2010/main" val="3974682212"/>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E9BB1DD5-B4D7-1BD9-EDCC-635E4FAEC673}"/>
              </a:ext>
            </a:extLst>
          </p:cNvPr>
          <p:cNvSpPr/>
          <p:nvPr/>
        </p:nvSpPr>
        <p:spPr>
          <a:xfrm>
            <a:off x="6604000" y="2"/>
            <a:ext cx="6604000" cy="9499265"/>
          </a:xfrm>
          <a:prstGeom prst="rect">
            <a:avLst/>
          </a:prstGeom>
          <a:solidFill>
            <a:srgbClr val="3425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E1057779-825D-44CB-30B7-C1FA7A081D5F}"/>
              </a:ext>
            </a:extLst>
          </p:cNvPr>
          <p:cNvSpPr/>
          <p:nvPr/>
        </p:nvSpPr>
        <p:spPr>
          <a:xfrm>
            <a:off x="0" y="-1"/>
            <a:ext cx="6604000" cy="9119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 name="Straight Connector 1">
            <a:extLst>
              <a:ext uri="{FF2B5EF4-FFF2-40B4-BE49-F238E27FC236}">
                <a16:creationId xmlns:a16="http://schemas.microsoft.com/office/drawing/2014/main" id="{DE9D1D3D-10ED-E52E-C309-B212FB8680AE}"/>
              </a:ext>
            </a:extLst>
          </p:cNvPr>
          <p:cNvCxnSpPr/>
          <p:nvPr/>
        </p:nvCxnSpPr>
        <p:spPr>
          <a:xfrm>
            <a:off x="221677"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E11DB0EB-4DCA-4A89-7793-A0701789A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7" y="9545176"/>
            <a:ext cx="1977681" cy="360824"/>
          </a:xfrm>
          <a:prstGeom prst="rect">
            <a:avLst/>
          </a:prstGeom>
        </p:spPr>
      </p:pic>
      <p:sp>
        <p:nvSpPr>
          <p:cNvPr id="12" name="Slide Number Placeholder 11">
            <a:extLst>
              <a:ext uri="{FF2B5EF4-FFF2-40B4-BE49-F238E27FC236}">
                <a16:creationId xmlns:a16="http://schemas.microsoft.com/office/drawing/2014/main" id="{CB7A0890-2341-02F0-14CC-C1D7860DB521}"/>
              </a:ext>
            </a:extLst>
          </p:cNvPr>
          <p:cNvSpPr>
            <a:spLocks noGrp="1"/>
          </p:cNvSpPr>
          <p:nvPr>
            <p:ph type="sldNum" sz="quarter" idx="12"/>
          </p:nvPr>
        </p:nvSpPr>
        <p:spPr>
          <a:xfrm>
            <a:off x="-464583" y="9432803"/>
            <a:ext cx="2971800" cy="527403"/>
          </a:xfrm>
        </p:spPr>
        <p:txBody>
          <a:bodyPr/>
          <a:lstStyle/>
          <a:p>
            <a:r>
              <a:rPr lang="en-IN" dirty="0"/>
              <a:t>3 | Automotive Industry</a:t>
            </a:r>
          </a:p>
        </p:txBody>
      </p:sp>
      <p:sp>
        <p:nvSpPr>
          <p:cNvPr id="14" name="TextBox 13">
            <a:extLst>
              <a:ext uri="{FF2B5EF4-FFF2-40B4-BE49-F238E27FC236}">
                <a16:creationId xmlns:a16="http://schemas.microsoft.com/office/drawing/2014/main" id="{953C881C-D851-2BE7-383A-BD3E4E990D7A}"/>
              </a:ext>
            </a:extLst>
          </p:cNvPr>
          <p:cNvSpPr txBox="1"/>
          <p:nvPr/>
        </p:nvSpPr>
        <p:spPr>
          <a:xfrm>
            <a:off x="175911" y="12786"/>
            <a:ext cx="12524642" cy="1107996"/>
          </a:xfrm>
          <a:prstGeom prst="rect">
            <a:avLst/>
          </a:prstGeom>
          <a:noFill/>
        </p:spPr>
        <p:txBody>
          <a:bodyPr wrap="square" rtlCol="0">
            <a:spAutoFit/>
          </a:bodyPr>
          <a:lstStyle/>
          <a:p>
            <a:r>
              <a:rPr lang="en-US" sz="4800" dirty="0">
                <a:solidFill>
                  <a:schemeClr val="bg1"/>
                </a:solidFill>
                <a:latin typeface="Cabin-semi-bold"/>
              </a:rPr>
              <a:t>Market Size</a:t>
            </a:r>
          </a:p>
          <a:p>
            <a:endParaRPr lang="en-IN" dirty="0"/>
          </a:p>
        </p:txBody>
      </p:sp>
      <p:sp>
        <p:nvSpPr>
          <p:cNvPr id="15" name="TextBox 14">
            <a:extLst>
              <a:ext uri="{FF2B5EF4-FFF2-40B4-BE49-F238E27FC236}">
                <a16:creationId xmlns:a16="http://schemas.microsoft.com/office/drawing/2014/main" id="{00EC82BF-263D-80EB-5613-33E3FB39FBFF}"/>
              </a:ext>
            </a:extLst>
          </p:cNvPr>
          <p:cNvSpPr txBox="1"/>
          <p:nvPr/>
        </p:nvSpPr>
        <p:spPr>
          <a:xfrm>
            <a:off x="188258" y="1021177"/>
            <a:ext cx="6293566" cy="4401205"/>
          </a:xfrm>
          <a:prstGeom prst="rect">
            <a:avLst/>
          </a:prstGeom>
          <a:noFill/>
        </p:spPr>
        <p:txBody>
          <a:bodyPr wrap="square" rtlCol="0">
            <a:spAutoFit/>
          </a:bodyPr>
          <a:lstStyle/>
          <a:p>
            <a:pPr algn="just">
              <a:buNone/>
            </a:pPr>
            <a:r>
              <a:rPr lang="en-US" sz="2000" b="0" i="0" dirty="0">
                <a:solidFill>
                  <a:schemeClr val="bg2">
                    <a:lumMod val="50000"/>
                  </a:schemeClr>
                </a:solidFill>
                <a:effectLst/>
                <a:latin typeface="Istok Web"/>
              </a:rPr>
              <a:t>The </a:t>
            </a:r>
            <a:r>
              <a:rPr lang="en-US" sz="2000" b="1" i="0" dirty="0">
                <a:solidFill>
                  <a:schemeClr val="bg2">
                    <a:lumMod val="50000"/>
                  </a:schemeClr>
                </a:solidFill>
                <a:effectLst/>
                <a:latin typeface="Istok Web"/>
              </a:rPr>
              <a:t>Global Automotive Industry Market </a:t>
            </a:r>
            <a:r>
              <a:rPr lang="en-US" sz="2000" b="0" i="0" dirty="0">
                <a:solidFill>
                  <a:schemeClr val="bg2">
                    <a:lumMod val="50000"/>
                  </a:schemeClr>
                </a:solidFill>
                <a:effectLst/>
                <a:latin typeface="Istok Web"/>
              </a:rPr>
              <a:t>Size is expected to reach USD 6,861.45 Billion by 2033, at a CAGR of 6.77% during the forecast period 2023 to 2033.</a:t>
            </a:r>
          </a:p>
          <a:p>
            <a:pPr algn="just">
              <a:buNone/>
            </a:pPr>
            <a:r>
              <a:rPr lang="en-US" sz="2000" b="0" i="0" dirty="0">
                <a:solidFill>
                  <a:schemeClr val="bg2">
                    <a:lumMod val="50000"/>
                  </a:schemeClr>
                </a:solidFill>
                <a:effectLst/>
                <a:latin typeface="Istok Web"/>
              </a:rPr>
              <a:t> </a:t>
            </a:r>
          </a:p>
          <a:p>
            <a:pPr algn="just"/>
            <a:r>
              <a:rPr lang="en-US" sz="2000" dirty="0">
                <a:solidFill>
                  <a:schemeClr val="bg2">
                    <a:lumMod val="50000"/>
                  </a:schemeClr>
                </a:solidFill>
              </a:rPr>
              <a:t>The industry includes businesses involved in designing, manufacturing, and selling various vehicles like electric cars, SUVs, trucks, and vans. Automakers are heavily investing in </a:t>
            </a:r>
            <a:r>
              <a:rPr lang="en-US" sz="2000" b="1" dirty="0">
                <a:solidFill>
                  <a:schemeClr val="bg2">
                    <a:lumMod val="50000"/>
                  </a:schemeClr>
                </a:solidFill>
              </a:rPr>
              <a:t>battery production</a:t>
            </a:r>
            <a:r>
              <a:rPr lang="en-US" sz="2000" dirty="0">
                <a:solidFill>
                  <a:schemeClr val="bg2">
                    <a:lumMod val="50000"/>
                  </a:schemeClr>
                </a:solidFill>
              </a:rPr>
              <a:t>, </a:t>
            </a:r>
            <a:r>
              <a:rPr lang="en-US" sz="2000" b="1" dirty="0">
                <a:solidFill>
                  <a:schemeClr val="bg2">
                    <a:lumMod val="50000"/>
                  </a:schemeClr>
                </a:solidFill>
              </a:rPr>
              <a:t>charging infrastructure</a:t>
            </a:r>
            <a:r>
              <a:rPr lang="en-US" sz="2000" dirty="0">
                <a:solidFill>
                  <a:schemeClr val="bg2">
                    <a:lumMod val="50000"/>
                  </a:schemeClr>
                </a:solidFill>
              </a:rPr>
              <a:t>, </a:t>
            </a:r>
            <a:r>
              <a:rPr lang="en-US" sz="2000" b="1" dirty="0">
                <a:solidFill>
                  <a:schemeClr val="bg2">
                    <a:lumMod val="50000"/>
                  </a:schemeClr>
                </a:solidFill>
              </a:rPr>
              <a:t>software for EVs</a:t>
            </a:r>
            <a:r>
              <a:rPr lang="en-US" sz="2000" dirty="0">
                <a:solidFill>
                  <a:schemeClr val="bg2">
                    <a:lumMod val="50000"/>
                  </a:schemeClr>
                </a:solidFill>
              </a:rPr>
              <a:t>, and </a:t>
            </a:r>
            <a:r>
              <a:rPr lang="en-US" sz="2000" b="1" dirty="0">
                <a:solidFill>
                  <a:schemeClr val="bg2">
                    <a:lumMod val="50000"/>
                  </a:schemeClr>
                </a:solidFill>
              </a:rPr>
              <a:t>digitalization</a:t>
            </a:r>
            <a:r>
              <a:rPr lang="en-US" sz="2000" dirty="0">
                <a:solidFill>
                  <a:schemeClr val="bg2">
                    <a:lumMod val="50000"/>
                  </a:schemeClr>
                </a:solidFill>
              </a:rPr>
              <a:t>, including features like </a:t>
            </a:r>
            <a:r>
              <a:rPr lang="en-US" sz="2000" b="1" dirty="0">
                <a:solidFill>
                  <a:schemeClr val="bg2">
                    <a:lumMod val="50000"/>
                  </a:schemeClr>
                </a:solidFill>
              </a:rPr>
              <a:t>autonomous driving</a:t>
            </a:r>
            <a:r>
              <a:rPr lang="en-US" sz="2000" dirty="0">
                <a:solidFill>
                  <a:schemeClr val="bg2">
                    <a:lumMod val="50000"/>
                  </a:schemeClr>
                </a:solidFill>
              </a:rPr>
              <a:t> and </a:t>
            </a:r>
            <a:r>
              <a:rPr lang="en-US" sz="2000" b="1" dirty="0">
                <a:solidFill>
                  <a:schemeClr val="bg2">
                    <a:lumMod val="50000"/>
                  </a:schemeClr>
                </a:solidFill>
              </a:rPr>
              <a:t>over-the-air updates</a:t>
            </a:r>
            <a:r>
              <a:rPr lang="en-US" sz="2000" dirty="0">
                <a:solidFill>
                  <a:schemeClr val="bg2">
                    <a:lumMod val="50000"/>
                  </a:schemeClr>
                </a:solidFill>
              </a:rPr>
              <a:t>. Growth is further fueled by </a:t>
            </a:r>
            <a:r>
              <a:rPr lang="en-US" sz="2000" b="1" dirty="0">
                <a:solidFill>
                  <a:schemeClr val="bg2">
                    <a:lumMod val="50000"/>
                  </a:schemeClr>
                </a:solidFill>
              </a:rPr>
              <a:t>e-commerce-driven logistics</a:t>
            </a:r>
            <a:r>
              <a:rPr lang="en-US" sz="2000" dirty="0">
                <a:solidFill>
                  <a:schemeClr val="bg2">
                    <a:lumMod val="50000"/>
                  </a:schemeClr>
                </a:solidFill>
              </a:rPr>
              <a:t>, </a:t>
            </a:r>
            <a:r>
              <a:rPr lang="en-US" sz="2000" b="1" dirty="0">
                <a:solidFill>
                  <a:schemeClr val="bg2">
                    <a:lumMod val="50000"/>
                  </a:schemeClr>
                </a:solidFill>
              </a:rPr>
              <a:t>industrialization</a:t>
            </a:r>
            <a:r>
              <a:rPr lang="en-US" sz="2000" dirty="0">
                <a:solidFill>
                  <a:schemeClr val="bg2">
                    <a:lumMod val="50000"/>
                  </a:schemeClr>
                </a:solidFill>
              </a:rPr>
              <a:t>, </a:t>
            </a:r>
            <a:r>
              <a:rPr lang="en-US" sz="2000" b="1" dirty="0">
                <a:solidFill>
                  <a:schemeClr val="bg2">
                    <a:lumMod val="50000"/>
                  </a:schemeClr>
                </a:solidFill>
              </a:rPr>
              <a:t>shared mobility</a:t>
            </a:r>
            <a:r>
              <a:rPr lang="en-US" sz="2000" dirty="0">
                <a:solidFill>
                  <a:schemeClr val="bg2">
                    <a:lumMod val="50000"/>
                  </a:schemeClr>
                </a:solidFill>
              </a:rPr>
              <a:t>, </a:t>
            </a:r>
            <a:r>
              <a:rPr lang="en-US" sz="2000" b="1" dirty="0">
                <a:solidFill>
                  <a:schemeClr val="bg2">
                    <a:lumMod val="50000"/>
                  </a:schemeClr>
                </a:solidFill>
              </a:rPr>
              <a:t>telematics</a:t>
            </a:r>
            <a:r>
              <a:rPr lang="en-US" sz="2000" dirty="0">
                <a:solidFill>
                  <a:schemeClr val="bg2">
                    <a:lumMod val="50000"/>
                  </a:schemeClr>
                </a:solidFill>
              </a:rPr>
              <a:t>, and increasing demand for </a:t>
            </a:r>
            <a:r>
              <a:rPr lang="en-US" sz="2000" b="1" dirty="0">
                <a:solidFill>
                  <a:schemeClr val="bg2">
                    <a:lumMod val="50000"/>
                  </a:schemeClr>
                </a:solidFill>
              </a:rPr>
              <a:t>connected commercial vehicles</a:t>
            </a:r>
            <a:r>
              <a:rPr lang="en-US" sz="2000" dirty="0">
                <a:solidFill>
                  <a:schemeClr val="bg2">
                    <a:lumMod val="50000"/>
                  </a:schemeClr>
                </a:solidFill>
              </a:rPr>
              <a:t> with features like </a:t>
            </a:r>
            <a:r>
              <a:rPr lang="en-US" sz="2000" b="1" dirty="0">
                <a:solidFill>
                  <a:schemeClr val="bg2">
                    <a:lumMod val="50000"/>
                  </a:schemeClr>
                </a:solidFill>
              </a:rPr>
              <a:t>accident alerts</a:t>
            </a:r>
            <a:r>
              <a:rPr lang="en-US" sz="2000" dirty="0">
                <a:solidFill>
                  <a:schemeClr val="bg2">
                    <a:lumMod val="50000"/>
                  </a:schemeClr>
                </a:solidFill>
              </a:rPr>
              <a:t> and </a:t>
            </a:r>
            <a:r>
              <a:rPr lang="en-US" sz="2000" b="1" dirty="0">
                <a:solidFill>
                  <a:schemeClr val="bg2">
                    <a:lumMod val="50000"/>
                  </a:schemeClr>
                </a:solidFill>
              </a:rPr>
              <a:t>traffic updates</a:t>
            </a:r>
            <a:r>
              <a:rPr lang="en-US" sz="2000" dirty="0">
                <a:solidFill>
                  <a:schemeClr val="bg2">
                    <a:lumMod val="50000"/>
                  </a:schemeClr>
                </a:solidFill>
              </a:rPr>
              <a:t>.</a:t>
            </a:r>
            <a:endParaRPr lang="en-US" sz="2000" b="0" i="0" dirty="0">
              <a:solidFill>
                <a:schemeClr val="bg2">
                  <a:lumMod val="50000"/>
                </a:schemeClr>
              </a:solidFill>
              <a:effectLst/>
              <a:latin typeface="Istok Web"/>
            </a:endParaRPr>
          </a:p>
        </p:txBody>
      </p:sp>
      <p:pic>
        <p:nvPicPr>
          <p:cNvPr id="8" name="Picture 7">
            <a:extLst>
              <a:ext uri="{FF2B5EF4-FFF2-40B4-BE49-F238E27FC236}">
                <a16:creationId xmlns:a16="http://schemas.microsoft.com/office/drawing/2014/main" id="{FDD2F9F8-B095-A9BF-94D4-1C1AC02023F3}"/>
              </a:ext>
            </a:extLst>
          </p:cNvPr>
          <p:cNvPicPr>
            <a:picLocks noChangeAspect="1"/>
          </p:cNvPicPr>
          <p:nvPr/>
        </p:nvPicPr>
        <p:blipFill>
          <a:blip r:embed="rId6"/>
          <a:stretch>
            <a:fillRect/>
          </a:stretch>
        </p:blipFill>
        <p:spPr>
          <a:xfrm>
            <a:off x="-5747" y="5840077"/>
            <a:ext cx="6548659" cy="3592726"/>
          </a:xfrm>
          <a:prstGeom prst="rect">
            <a:avLst/>
          </a:prstGeom>
        </p:spPr>
      </p:pic>
      <p:sp>
        <p:nvSpPr>
          <p:cNvPr id="9" name="TextBox 8">
            <a:extLst>
              <a:ext uri="{FF2B5EF4-FFF2-40B4-BE49-F238E27FC236}">
                <a16:creationId xmlns:a16="http://schemas.microsoft.com/office/drawing/2014/main" id="{F06177C1-698D-E21A-391D-984311C47BE3}"/>
              </a:ext>
            </a:extLst>
          </p:cNvPr>
          <p:cNvSpPr txBox="1"/>
          <p:nvPr/>
        </p:nvSpPr>
        <p:spPr>
          <a:xfrm>
            <a:off x="6686884" y="140804"/>
            <a:ext cx="6604000" cy="1046440"/>
          </a:xfrm>
          <a:prstGeom prst="rect">
            <a:avLst/>
          </a:prstGeom>
          <a:noFill/>
        </p:spPr>
        <p:txBody>
          <a:bodyPr wrap="square" rtlCol="0">
            <a:spAutoFit/>
          </a:bodyPr>
          <a:lstStyle/>
          <a:p>
            <a:r>
              <a:rPr lang="en-US" sz="4400" dirty="0">
                <a:solidFill>
                  <a:schemeClr val="bg2"/>
                </a:solidFill>
              </a:rPr>
              <a:t>Global Automotive Outlook</a:t>
            </a:r>
          </a:p>
          <a:p>
            <a:endParaRPr lang="en-IN" dirty="0"/>
          </a:p>
        </p:txBody>
      </p:sp>
      <p:sp>
        <p:nvSpPr>
          <p:cNvPr id="10" name="TextBox 9">
            <a:extLst>
              <a:ext uri="{FF2B5EF4-FFF2-40B4-BE49-F238E27FC236}">
                <a16:creationId xmlns:a16="http://schemas.microsoft.com/office/drawing/2014/main" id="{B381B653-C198-5DF5-FF13-BF17FDA3AC7E}"/>
              </a:ext>
            </a:extLst>
          </p:cNvPr>
          <p:cNvSpPr txBox="1"/>
          <p:nvPr/>
        </p:nvSpPr>
        <p:spPr>
          <a:xfrm>
            <a:off x="6769768" y="1000538"/>
            <a:ext cx="6438232" cy="5632311"/>
          </a:xfrm>
          <a:prstGeom prst="rect">
            <a:avLst/>
          </a:prstGeom>
          <a:noFill/>
        </p:spPr>
        <p:txBody>
          <a:bodyPr wrap="square" rtlCol="0">
            <a:spAutoFit/>
          </a:bodyPr>
          <a:lstStyle/>
          <a:p>
            <a:pPr algn="l">
              <a:buNone/>
            </a:pPr>
            <a:r>
              <a:rPr lang="en-US" dirty="0">
                <a:ln w="0"/>
                <a:solidFill>
                  <a:schemeClr val="bg1"/>
                </a:solidFill>
                <a:effectLst>
                  <a:outerShdw blurRad="38100" dist="19050" dir="2700000" algn="tl" rotWithShape="0">
                    <a:schemeClr val="dk1">
                      <a:alpha val="40000"/>
                    </a:schemeClr>
                  </a:outerShdw>
                </a:effectLst>
              </a:rPr>
              <a:t>The Global Automotive Outlook indicates that global light vehicle sales were 84.0 million units in 2024 and are projected to reach 85.1 million units in 2025, witnessing a YoY growth of 1.3% from 2024 to 2025. Further, within the regional market, the Asia-Pacific region accounted for almost half of the market share. While Internal Combustion Engine (ICE) Vehicles held the major share, the Hybrid Electric Vehicles (HEV) segment is expected to grow at a high rate of 20-25% over 2024-2025.</a:t>
            </a:r>
          </a:p>
          <a:p>
            <a:pPr algn="l">
              <a:buNone/>
            </a:pPr>
            <a:r>
              <a:rPr lang="en-US" dirty="0">
                <a:ln w="0"/>
                <a:solidFill>
                  <a:schemeClr val="bg1"/>
                </a:solidFill>
                <a:effectLst>
                  <a:outerShdw blurRad="38100" dist="19050" dir="2700000" algn="tl" rotWithShape="0">
                    <a:schemeClr val="dk1">
                      <a:alpha val="40000"/>
                    </a:schemeClr>
                  </a:outerShdw>
                </a:effectLst>
              </a:rPr>
              <a:t>Dedicated to achieving zero emission targets, the OEMs have planned to invest over USD 500 Billion by 2030 for EV production facilities. In 2025, at least 10 new manufacturing plants of various OEMs are expected to commence. Similarly, Hyundai, Kia, Toyota, Tesla, Maruti, Tata Motors and others have invested in new manufacturing facilities especially </a:t>
            </a:r>
            <a:r>
              <a:rPr lang="en-US" dirty="0" err="1">
                <a:ln w="0"/>
                <a:solidFill>
                  <a:schemeClr val="bg1"/>
                </a:solidFill>
                <a:effectLst>
                  <a:outerShdw blurRad="38100" dist="19050" dir="2700000" algn="tl" rotWithShape="0">
                    <a:schemeClr val="dk1">
                      <a:alpha val="40000"/>
                    </a:schemeClr>
                  </a:outerShdw>
                </a:effectLst>
              </a:rPr>
              <a:t>focussed</a:t>
            </a:r>
            <a:r>
              <a:rPr lang="en-US" dirty="0">
                <a:ln w="0"/>
                <a:solidFill>
                  <a:schemeClr val="bg1"/>
                </a:solidFill>
                <a:effectLst>
                  <a:outerShdw blurRad="38100" dist="19050" dir="2700000" algn="tl" rotWithShape="0">
                    <a:schemeClr val="dk1">
                      <a:alpha val="40000"/>
                    </a:schemeClr>
                  </a:outerShdw>
                </a:effectLst>
              </a:rPr>
              <a:t> on producing their upcoming electric vehicles (EV) models. Further, the price of Lithium-ion batteries is expected to fall below USD 100/</a:t>
            </a:r>
            <a:r>
              <a:rPr lang="en-US" dirty="0" err="1">
                <a:ln w="0"/>
                <a:solidFill>
                  <a:schemeClr val="bg1"/>
                </a:solidFill>
                <a:effectLst>
                  <a:outerShdw blurRad="38100" dist="19050" dir="2700000" algn="tl" rotWithShape="0">
                    <a:schemeClr val="dk1">
                      <a:alpha val="40000"/>
                    </a:schemeClr>
                  </a:outerShdw>
                </a:effectLst>
              </a:rPr>
              <a:t>KWh</a:t>
            </a:r>
            <a:r>
              <a:rPr lang="en-US" dirty="0">
                <a:ln w="0"/>
                <a:solidFill>
                  <a:schemeClr val="bg1"/>
                </a:solidFill>
                <a:effectLst>
                  <a:outerShdw blurRad="38100" dist="19050" dir="2700000" algn="tl" rotWithShape="0">
                    <a:schemeClr val="dk1">
                      <a:alpha val="40000"/>
                    </a:schemeClr>
                  </a:outerShdw>
                </a:effectLst>
              </a:rPr>
              <a:t> in 2025. Moreover, OEMs have attempted to diversify the EV battery supply chain to de-risk from any possible supply chain disruption of raw material.</a:t>
            </a:r>
            <a:endParaRPr lang="en-IN" sz="1100" dirty="0">
              <a:ln w="0"/>
              <a:solidFill>
                <a:schemeClr val="bg1"/>
              </a:solidFill>
              <a:effectLst>
                <a:outerShdw blurRad="38100" dist="19050" dir="2700000" algn="tl" rotWithShape="0">
                  <a:schemeClr val="dk1">
                    <a:alpha val="40000"/>
                  </a:schemeClr>
                </a:outerShdw>
              </a:effectLst>
            </a:endParaRPr>
          </a:p>
          <a:p>
            <a:endParaRPr lang="en-IN" dirty="0">
              <a:solidFill>
                <a:schemeClr val="bg1"/>
              </a:solidFill>
            </a:endParaRPr>
          </a:p>
        </p:txBody>
      </p:sp>
      <p:pic>
        <p:nvPicPr>
          <p:cNvPr id="11" name="Picture 10">
            <a:extLst>
              <a:ext uri="{FF2B5EF4-FFF2-40B4-BE49-F238E27FC236}">
                <a16:creationId xmlns:a16="http://schemas.microsoft.com/office/drawing/2014/main" id="{716BCCA6-B2DE-F953-2724-4BA99BE9ACFF}"/>
              </a:ext>
            </a:extLst>
          </p:cNvPr>
          <p:cNvPicPr>
            <a:picLocks noChangeAspect="1"/>
          </p:cNvPicPr>
          <p:nvPr/>
        </p:nvPicPr>
        <p:blipFill>
          <a:blip r:embed="rId7"/>
          <a:srcRect l="3617" r="4759"/>
          <a:stretch/>
        </p:blipFill>
        <p:spPr>
          <a:xfrm>
            <a:off x="6898106" y="6481826"/>
            <a:ext cx="6309894" cy="3003166"/>
          </a:xfrm>
          <a:prstGeom prst="rect">
            <a:avLst/>
          </a:prstGeom>
        </p:spPr>
      </p:pic>
    </p:spTree>
    <p:extLst>
      <p:ext uri="{BB962C8B-B14F-4D97-AF65-F5344CB8AC3E}">
        <p14:creationId xmlns:p14="http://schemas.microsoft.com/office/powerpoint/2010/main" val="37067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D5DDB-2488-B11E-355A-76F162B6F12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CA401C2-1CBC-C2BC-7728-96BD3BA1DE86}"/>
              </a:ext>
            </a:extLst>
          </p:cNvPr>
          <p:cNvGraphicFramePr>
            <a:graphicFrameLocks noChangeAspect="1"/>
          </p:cNvGraphicFramePr>
          <p:nvPr>
            <p:custDataLst>
              <p:tags r:id="rId1"/>
            </p:custDataLst>
            <p:extLst>
              <p:ext uri="{D42A27DB-BD31-4B8C-83A1-F6EECF244321}">
                <p14:modId xmlns:p14="http://schemas.microsoft.com/office/powerpoint/2010/main" val="2193561469"/>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6" name="Arrow: Pentagon 5">
            <a:extLst>
              <a:ext uri="{FF2B5EF4-FFF2-40B4-BE49-F238E27FC236}">
                <a16:creationId xmlns:a16="http://schemas.microsoft.com/office/drawing/2014/main" id="{CC486F48-9F8D-4649-162D-9D4EC04705D2}"/>
              </a:ext>
            </a:extLst>
          </p:cNvPr>
          <p:cNvSpPr/>
          <p:nvPr/>
        </p:nvSpPr>
        <p:spPr>
          <a:xfrm>
            <a:off x="1" y="0"/>
            <a:ext cx="12558056" cy="944463"/>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5400" b="0" i="0" dirty="0">
                <a:solidFill>
                  <a:srgbClr val="EEF0FF"/>
                </a:solidFill>
                <a:effectLst/>
                <a:latin typeface="Google Sans"/>
              </a:rPr>
              <a:t> Key Players in the Automotive Market</a:t>
            </a:r>
            <a:endParaRPr lang="en-US" sz="5400" b="1" dirty="0">
              <a:solidFill>
                <a:schemeClr val="bg2"/>
              </a:solidFill>
            </a:endParaRPr>
          </a:p>
        </p:txBody>
      </p:sp>
      <p:cxnSp>
        <p:nvCxnSpPr>
          <p:cNvPr id="2" name="Straight Connector 1">
            <a:extLst>
              <a:ext uri="{FF2B5EF4-FFF2-40B4-BE49-F238E27FC236}">
                <a16:creationId xmlns:a16="http://schemas.microsoft.com/office/drawing/2014/main" id="{15276FFD-A214-516F-8E11-2BFB7937AD41}"/>
              </a:ext>
            </a:extLst>
          </p:cNvPr>
          <p:cNvCxnSpPr/>
          <p:nvPr/>
        </p:nvCxnSpPr>
        <p:spPr>
          <a:xfrm>
            <a:off x="221677"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AE129C64-F050-5801-60BF-4C4AEBBFA1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7" y="9545176"/>
            <a:ext cx="1977681" cy="360824"/>
          </a:xfrm>
          <a:prstGeom prst="rect">
            <a:avLst/>
          </a:prstGeom>
        </p:spPr>
      </p:pic>
      <p:sp>
        <p:nvSpPr>
          <p:cNvPr id="7" name="Slide Number Placeholder 6">
            <a:extLst>
              <a:ext uri="{FF2B5EF4-FFF2-40B4-BE49-F238E27FC236}">
                <a16:creationId xmlns:a16="http://schemas.microsoft.com/office/drawing/2014/main" id="{9302FFED-45B5-51FD-5538-FBFD3952B85E}"/>
              </a:ext>
            </a:extLst>
          </p:cNvPr>
          <p:cNvSpPr>
            <a:spLocks noGrp="1"/>
          </p:cNvSpPr>
          <p:nvPr>
            <p:ph type="sldNum" sz="quarter" idx="12"/>
          </p:nvPr>
        </p:nvSpPr>
        <p:spPr>
          <a:xfrm>
            <a:off x="-473170" y="9426520"/>
            <a:ext cx="2971800" cy="527403"/>
          </a:xfrm>
        </p:spPr>
        <p:txBody>
          <a:bodyPr/>
          <a:lstStyle/>
          <a:p>
            <a:r>
              <a:rPr lang="en-IN" dirty="0"/>
              <a:t>4 | Automotive Industry</a:t>
            </a:r>
          </a:p>
        </p:txBody>
      </p:sp>
      <p:sp>
        <p:nvSpPr>
          <p:cNvPr id="8" name="TextBox 7">
            <a:extLst>
              <a:ext uri="{FF2B5EF4-FFF2-40B4-BE49-F238E27FC236}">
                <a16:creationId xmlns:a16="http://schemas.microsoft.com/office/drawing/2014/main" id="{E8C05651-9FA5-D78D-E97D-99E8DDAD908A}"/>
              </a:ext>
            </a:extLst>
          </p:cNvPr>
          <p:cNvSpPr txBox="1"/>
          <p:nvPr/>
        </p:nvSpPr>
        <p:spPr>
          <a:xfrm>
            <a:off x="221677" y="1127787"/>
            <a:ext cx="10042358" cy="2964914"/>
          </a:xfrm>
          <a:prstGeom prst="rect">
            <a:avLst/>
          </a:prstGeom>
          <a:noFill/>
        </p:spPr>
        <p:txBody>
          <a:bodyPr wrap="square" rtlCol="0">
            <a:spAutoFit/>
          </a:bodyPr>
          <a:lstStyle/>
          <a:p>
            <a:pPr algn="l">
              <a:spcAft>
                <a:spcPts val="750"/>
              </a:spcAft>
              <a:buNone/>
            </a:pPr>
            <a:r>
              <a:rPr lang="en-US" sz="2000" b="0" i="0" dirty="0">
                <a:solidFill>
                  <a:srgbClr val="153043"/>
                </a:solidFill>
                <a:effectLst/>
              </a:rPr>
              <a:t>The top performing OEMs in 2023 were Toyota Motor Corporation, Volkswagen AG, Hyundai Motor Group, General Motors, Renault-Nissan-Mitsubishi, Stellantis N.V. accounting over 50% of the market share. By 2030, 3 automotive groups will contribute over 10 million units in light vehicle sales. By 2035, market will be led by companies with robust EV portfolios with more Chinese manufacturers in the top 10. Wherein BYD Auto, Tesla and Volkswagen group will lead the EV segment. By 2035, Chinese players such as Geely, Chery, SAIC and Changan will join BYD in top 10.</a:t>
            </a:r>
          </a:p>
          <a:p>
            <a:pPr algn="l">
              <a:spcAft>
                <a:spcPts val="750"/>
              </a:spcAft>
            </a:pPr>
            <a:r>
              <a:rPr lang="en-US" sz="2000" b="0" i="0" dirty="0">
                <a:solidFill>
                  <a:srgbClr val="153043"/>
                </a:solidFill>
                <a:effectLst/>
              </a:rPr>
              <a:t>These companies adopted new product launches, acquisitions, partnerships, collaborations, and other key strategies to gain traction in the automotive market.</a:t>
            </a:r>
          </a:p>
        </p:txBody>
      </p:sp>
      <p:pic>
        <p:nvPicPr>
          <p:cNvPr id="1028" name="Picture 4" descr="10 Brands Are Now Selling Cars Online">
            <a:extLst>
              <a:ext uri="{FF2B5EF4-FFF2-40B4-BE49-F238E27FC236}">
                <a16:creationId xmlns:a16="http://schemas.microsoft.com/office/drawing/2014/main" id="{4632F3FA-AA91-94D5-CC27-D80AC30037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677" y="4812637"/>
            <a:ext cx="8309810" cy="46505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are Different Tests for Automotive Industry?">
            <a:extLst>
              <a:ext uri="{FF2B5EF4-FFF2-40B4-BE49-F238E27FC236}">
                <a16:creationId xmlns:a16="http://schemas.microsoft.com/office/drawing/2014/main" id="{55562D64-4809-EA7A-F29D-2E9E7951BB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7219" y="5513032"/>
            <a:ext cx="4680781" cy="372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01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F5A5F-D49B-E9BB-4E68-96DA11E68F3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FF89A72-7873-AD1D-EB16-97579EF5AF46}"/>
              </a:ext>
            </a:extLst>
          </p:cNvPr>
          <p:cNvGraphicFramePr>
            <a:graphicFrameLocks noChangeAspect="1"/>
          </p:cNvGraphicFramePr>
          <p:nvPr>
            <p:custDataLst>
              <p:tags r:id="rId1"/>
            </p:custDataLst>
            <p:extLst>
              <p:ext uri="{D42A27DB-BD31-4B8C-83A1-F6EECF244321}">
                <p14:modId xmlns:p14="http://schemas.microsoft.com/office/powerpoint/2010/main" val="113432363"/>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5"/>
                      <a:stretch>
                        <a:fillRect/>
                      </a:stretch>
                    </p:blipFill>
                    <p:spPr>
                      <a:xfrm>
                        <a:off x="3176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4E2D5B2F-D533-F5CB-088C-095F876BC3BD}"/>
              </a:ext>
            </a:extLst>
          </p:cNvPr>
          <p:cNvSpPr/>
          <p:nvPr/>
        </p:nvSpPr>
        <p:spPr>
          <a:xfrm>
            <a:off x="6805477" y="-16495"/>
            <a:ext cx="6402524" cy="8917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000"/>
              </a:lnSpc>
            </a:pPr>
            <a:endParaRPr lang="en-IN" sz="3600" b="1" i="0" dirty="0">
              <a:solidFill>
                <a:srgbClr val="FFFFFF"/>
              </a:solidFill>
              <a:effectLst/>
              <a:latin typeface="Open Sans" panose="020B0606030504020204" pitchFamily="34" charset="0"/>
            </a:endParaRPr>
          </a:p>
        </p:txBody>
      </p:sp>
      <p:cxnSp>
        <p:nvCxnSpPr>
          <p:cNvPr id="2" name="Straight Connector 1">
            <a:extLst>
              <a:ext uri="{FF2B5EF4-FFF2-40B4-BE49-F238E27FC236}">
                <a16:creationId xmlns:a16="http://schemas.microsoft.com/office/drawing/2014/main" id="{21929326-4121-C385-5660-8C28097A0651}"/>
              </a:ext>
            </a:extLst>
          </p:cNvPr>
          <p:cNvCxnSpPr/>
          <p:nvPr/>
        </p:nvCxnSpPr>
        <p:spPr>
          <a:xfrm>
            <a:off x="221677"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52D43EDB-AE36-FA84-81FF-7ECB434D4E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1807" y="9545176"/>
            <a:ext cx="1977681" cy="360824"/>
          </a:xfrm>
          <a:prstGeom prst="rect">
            <a:avLst/>
          </a:prstGeom>
        </p:spPr>
      </p:pic>
      <p:sp>
        <p:nvSpPr>
          <p:cNvPr id="10" name="Slide Number Placeholder 9">
            <a:extLst>
              <a:ext uri="{FF2B5EF4-FFF2-40B4-BE49-F238E27FC236}">
                <a16:creationId xmlns:a16="http://schemas.microsoft.com/office/drawing/2014/main" id="{CADD3D26-B7E9-F388-1F03-8C6BC9925782}"/>
              </a:ext>
            </a:extLst>
          </p:cNvPr>
          <p:cNvSpPr>
            <a:spLocks noGrp="1"/>
          </p:cNvSpPr>
          <p:nvPr>
            <p:ph type="sldNum" sz="quarter" idx="12"/>
          </p:nvPr>
        </p:nvSpPr>
        <p:spPr>
          <a:xfrm>
            <a:off x="-492947" y="9439758"/>
            <a:ext cx="2971800" cy="527403"/>
          </a:xfrm>
        </p:spPr>
        <p:txBody>
          <a:bodyPr/>
          <a:lstStyle/>
          <a:p>
            <a:r>
              <a:rPr lang="en-IN" dirty="0"/>
              <a:t>5 | Automotive Industry</a:t>
            </a:r>
          </a:p>
        </p:txBody>
      </p:sp>
      <p:sp>
        <p:nvSpPr>
          <p:cNvPr id="5" name="Rectangle 4">
            <a:extLst>
              <a:ext uri="{FF2B5EF4-FFF2-40B4-BE49-F238E27FC236}">
                <a16:creationId xmlns:a16="http://schemas.microsoft.com/office/drawing/2014/main" id="{BE67B69F-7463-63AF-4A94-B949B574B3E3}"/>
              </a:ext>
            </a:extLst>
          </p:cNvPr>
          <p:cNvSpPr/>
          <p:nvPr/>
        </p:nvSpPr>
        <p:spPr>
          <a:xfrm>
            <a:off x="3" y="2"/>
            <a:ext cx="6805474" cy="9491997"/>
          </a:xfrm>
          <a:prstGeom prst="rect">
            <a:avLst/>
          </a:prstGeom>
          <a:solidFill>
            <a:srgbClr val="3425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9DFD5D3F-5158-36AB-A0D2-CEE27E856C35}"/>
              </a:ext>
            </a:extLst>
          </p:cNvPr>
          <p:cNvSpPr txBox="1"/>
          <p:nvPr/>
        </p:nvSpPr>
        <p:spPr>
          <a:xfrm>
            <a:off x="212419" y="59436"/>
            <a:ext cx="6304545" cy="1785104"/>
          </a:xfrm>
          <a:prstGeom prst="rect">
            <a:avLst/>
          </a:prstGeom>
          <a:noFill/>
        </p:spPr>
        <p:txBody>
          <a:bodyPr wrap="square" rtlCol="0">
            <a:spAutoFit/>
          </a:bodyPr>
          <a:lstStyle/>
          <a:p>
            <a:pPr algn="just">
              <a:buNone/>
            </a:pPr>
            <a:r>
              <a:rPr lang="en-IN" sz="4800" i="0" dirty="0">
                <a:solidFill>
                  <a:schemeClr val="bg1"/>
                </a:solidFill>
                <a:effectLst/>
              </a:rPr>
              <a:t>Regional Insights</a:t>
            </a:r>
          </a:p>
          <a:p>
            <a:pPr>
              <a:buNone/>
            </a:pPr>
            <a:br>
              <a:rPr lang="en-IN" sz="4400" dirty="0"/>
            </a:br>
            <a:endParaRPr lang="en-IN" dirty="0"/>
          </a:p>
        </p:txBody>
      </p:sp>
      <p:sp>
        <p:nvSpPr>
          <p:cNvPr id="14" name="TextBox 13">
            <a:extLst>
              <a:ext uri="{FF2B5EF4-FFF2-40B4-BE49-F238E27FC236}">
                <a16:creationId xmlns:a16="http://schemas.microsoft.com/office/drawing/2014/main" id="{660A5572-5540-FC1E-CD4C-60114F7B6D95}"/>
              </a:ext>
            </a:extLst>
          </p:cNvPr>
          <p:cNvSpPr txBox="1"/>
          <p:nvPr/>
        </p:nvSpPr>
        <p:spPr>
          <a:xfrm>
            <a:off x="221674" y="944166"/>
            <a:ext cx="6082872" cy="4093428"/>
          </a:xfrm>
          <a:prstGeom prst="rect">
            <a:avLst/>
          </a:prstGeom>
          <a:noFill/>
        </p:spPr>
        <p:txBody>
          <a:bodyPr wrap="square" rtlCol="0">
            <a:spAutoFit/>
          </a:bodyPr>
          <a:lstStyle/>
          <a:p>
            <a:r>
              <a:rPr lang="en-US" sz="2000" dirty="0">
                <a:solidFill>
                  <a:schemeClr val="bg1"/>
                </a:solidFill>
              </a:rPr>
              <a:t>Asia Pacific holds the largest market share and is expected to continue dominating the automotive market during the forecast period, driven by government safety mandates and strong demand in countries like China, India, and Japan. </a:t>
            </a:r>
          </a:p>
          <a:p>
            <a:r>
              <a:rPr lang="en-US" sz="2000" dirty="0">
                <a:solidFill>
                  <a:schemeClr val="bg1"/>
                </a:solidFill>
              </a:rPr>
              <a:t>China leads in market share, while India shows the fastest growth, particularly in EV adoption. Japan's established auto industry further supports regional growth. Meanwhile, North America is projected to grow rapidly due to evolving engine technologies, stricter emission norms, and government support for EVs, with the U.S. leading the regional market followed by Canada and Mexico.</a:t>
            </a:r>
            <a:endParaRPr lang="en-IN" sz="2000" dirty="0">
              <a:solidFill>
                <a:schemeClr val="bg1"/>
              </a:solidFill>
            </a:endParaRPr>
          </a:p>
        </p:txBody>
      </p:sp>
      <p:sp>
        <p:nvSpPr>
          <p:cNvPr id="18" name="TextBox 17">
            <a:extLst>
              <a:ext uri="{FF2B5EF4-FFF2-40B4-BE49-F238E27FC236}">
                <a16:creationId xmlns:a16="http://schemas.microsoft.com/office/drawing/2014/main" id="{7F883977-4CC7-435F-C19A-50144EB4673F}"/>
              </a:ext>
            </a:extLst>
          </p:cNvPr>
          <p:cNvSpPr txBox="1"/>
          <p:nvPr/>
        </p:nvSpPr>
        <p:spPr>
          <a:xfrm>
            <a:off x="7017893" y="944166"/>
            <a:ext cx="6159017" cy="6463308"/>
          </a:xfrm>
          <a:prstGeom prst="rect">
            <a:avLst/>
          </a:prstGeom>
          <a:noFill/>
        </p:spPr>
        <p:txBody>
          <a:bodyPr wrap="square" rtlCol="0">
            <a:spAutoFit/>
          </a:bodyPr>
          <a:lstStyle/>
          <a:p>
            <a:pPr marL="285750" indent="-285750" algn="l">
              <a:buFont typeface="Wingdings" panose="05000000000000000000" pitchFamily="2" charset="2"/>
              <a:buChar char="Ø"/>
            </a:pPr>
            <a:r>
              <a:rPr lang="en-US" b="0" i="0" dirty="0">
                <a:solidFill>
                  <a:schemeClr val="bg2">
                    <a:lumMod val="25000"/>
                  </a:schemeClr>
                </a:solidFill>
                <a:effectLst/>
                <a:latin typeface="OpenSans--Regular"/>
              </a:rPr>
              <a:t>Post pandemic, automotive markets in Europe and Asia are experiencing steady growth, while progress in the Americas has been variable, amid prevailing geopolitical crises and resulting supply chain bottlenecks.</a:t>
            </a:r>
          </a:p>
          <a:p>
            <a:pPr marL="285750" indent="-285750" algn="l">
              <a:buFont typeface="Wingdings" panose="05000000000000000000" pitchFamily="2" charset="2"/>
              <a:buChar char="Ø"/>
            </a:pPr>
            <a:r>
              <a:rPr lang="en-US" b="0" i="0" dirty="0">
                <a:solidFill>
                  <a:schemeClr val="bg2">
                    <a:lumMod val="25000"/>
                  </a:schemeClr>
                </a:solidFill>
                <a:effectLst/>
                <a:latin typeface="OpenSans--Regular"/>
              </a:rPr>
              <a:t>Global automakers are building supply chain resilience by vertically integrating into essential raw materials, and diversifying their supplier base.</a:t>
            </a:r>
          </a:p>
          <a:p>
            <a:pPr marL="285750" indent="-285750" algn="l">
              <a:buFont typeface="Wingdings" panose="05000000000000000000" pitchFamily="2" charset="2"/>
              <a:buChar char="Ø"/>
            </a:pPr>
            <a:r>
              <a:rPr lang="en-US" b="0" i="0" dirty="0">
                <a:solidFill>
                  <a:schemeClr val="bg2">
                    <a:lumMod val="25000"/>
                  </a:schemeClr>
                </a:solidFill>
                <a:effectLst/>
                <a:latin typeface="OpenSans--Regular"/>
              </a:rPr>
              <a:t>Automotive companies are also focusing on ESG, including vehicle electrification, sustainable supply chains, and computer-aided software engineering (CASE) technologies to drive the next growth wave.</a:t>
            </a:r>
          </a:p>
          <a:p>
            <a:pPr marL="285750" indent="-285750" algn="l">
              <a:buFont typeface="Wingdings" panose="05000000000000000000" pitchFamily="2" charset="2"/>
              <a:buChar char="Ø"/>
            </a:pPr>
            <a:r>
              <a:rPr lang="en-US" b="0" i="0" dirty="0">
                <a:solidFill>
                  <a:schemeClr val="bg2">
                    <a:lumMod val="25000"/>
                  </a:schemeClr>
                </a:solidFill>
                <a:effectLst/>
                <a:latin typeface="OpenSans--Regular"/>
              </a:rPr>
              <a:t>While supply chain bottlenecks, and scarcity of electronic chips and other raw materials should gradually ease in the near-term, the next phase of growth will depend upon reducing or removing volatility from complex supply chains.</a:t>
            </a:r>
          </a:p>
          <a:p>
            <a:pPr algn="l"/>
            <a:r>
              <a:rPr lang="en-US" b="0" i="0" dirty="0">
                <a:solidFill>
                  <a:schemeClr val="bg2">
                    <a:lumMod val="25000"/>
                  </a:schemeClr>
                </a:solidFill>
                <a:effectLst/>
                <a:latin typeface="OpenSans--Regular"/>
              </a:rPr>
              <a:t>The global automotive industry is seeing a resurgence following a downturn between 2020 and late 2021, primarily due to COVID-19. As we step into 2024, the sector is enjoying a notable uptick in sales across various regions, indicating a promising recovery. Despite this renewed optimism, industry stakeholders should remain vigilant and proactive in addressing emerging supply chain concerns, while also adapting to fast technological disruption without being held back by legacy infrastructure.</a:t>
            </a:r>
          </a:p>
        </p:txBody>
      </p:sp>
      <p:pic>
        <p:nvPicPr>
          <p:cNvPr id="2054" name="Picture 6" descr="Automotive Electronics Market Statistics | 2030">
            <a:extLst>
              <a:ext uri="{FF2B5EF4-FFF2-40B4-BE49-F238E27FC236}">
                <a16:creationId xmlns:a16="http://schemas.microsoft.com/office/drawing/2014/main" id="{A8FA8C99-7B8B-3710-EC00-878D93C31A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516" y="5702334"/>
            <a:ext cx="6492961" cy="37856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B0AB64A-B946-9F66-4138-EDF797C5B255}"/>
              </a:ext>
            </a:extLst>
          </p:cNvPr>
          <p:cNvSpPr txBox="1"/>
          <p:nvPr/>
        </p:nvSpPr>
        <p:spPr>
          <a:xfrm>
            <a:off x="7017893" y="188589"/>
            <a:ext cx="5892340" cy="923330"/>
          </a:xfrm>
          <a:prstGeom prst="rect">
            <a:avLst/>
          </a:prstGeom>
          <a:noFill/>
        </p:spPr>
        <p:txBody>
          <a:bodyPr wrap="square" rtlCol="0">
            <a:spAutoFit/>
          </a:bodyPr>
          <a:lstStyle/>
          <a:p>
            <a:r>
              <a:rPr lang="en-IN" sz="3600" i="0" dirty="0">
                <a:solidFill>
                  <a:srgbClr val="FFFFFF"/>
                </a:solidFill>
                <a:effectLst/>
                <a:latin typeface="Open Sans" panose="020B0606030504020204" pitchFamily="34" charset="0"/>
              </a:rPr>
              <a:t>Supply Chain</a:t>
            </a:r>
          </a:p>
          <a:p>
            <a:endParaRPr lang="en-IN" dirty="0"/>
          </a:p>
        </p:txBody>
      </p:sp>
      <p:pic>
        <p:nvPicPr>
          <p:cNvPr id="2058" name="Picture 10" descr="Supply Chain - ACEA - European Automobile Manufacturers' Association">
            <a:extLst>
              <a:ext uri="{FF2B5EF4-FFF2-40B4-BE49-F238E27FC236}">
                <a16:creationId xmlns:a16="http://schemas.microsoft.com/office/drawing/2014/main" id="{A11A3D00-C716-29A8-B7ED-AC14587712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7148" y="7549211"/>
            <a:ext cx="6159017" cy="193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C6597-9974-FD3E-9FD3-8B2A216175B9}"/>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4D48919-DC98-7AD9-92D1-E711872B778B}"/>
              </a:ext>
            </a:extLst>
          </p:cNvPr>
          <p:cNvGraphicFramePr>
            <a:graphicFrameLocks noChangeAspect="1"/>
          </p:cNvGraphicFramePr>
          <p:nvPr>
            <p:custDataLst>
              <p:tags r:id="rId1"/>
            </p:custDataLst>
            <p:extLst>
              <p:ext uri="{D42A27DB-BD31-4B8C-83A1-F6EECF244321}">
                <p14:modId xmlns:p14="http://schemas.microsoft.com/office/powerpoint/2010/main" val="1122669811"/>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cxnSp>
        <p:nvCxnSpPr>
          <p:cNvPr id="2" name="Straight Connector 1">
            <a:extLst>
              <a:ext uri="{FF2B5EF4-FFF2-40B4-BE49-F238E27FC236}">
                <a16:creationId xmlns:a16="http://schemas.microsoft.com/office/drawing/2014/main" id="{45BC8E23-2A1F-973B-BDC3-98C4EF2F467B}"/>
              </a:ext>
            </a:extLst>
          </p:cNvPr>
          <p:cNvCxnSpPr/>
          <p:nvPr/>
        </p:nvCxnSpPr>
        <p:spPr>
          <a:xfrm>
            <a:off x="221677"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AF866972-18B8-B6E3-DBB2-EEF27833C8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7" y="9545176"/>
            <a:ext cx="1977681" cy="360824"/>
          </a:xfrm>
          <a:prstGeom prst="rect">
            <a:avLst/>
          </a:prstGeom>
        </p:spPr>
      </p:pic>
      <p:sp>
        <p:nvSpPr>
          <p:cNvPr id="19" name="Slide Number Placeholder 18">
            <a:extLst>
              <a:ext uri="{FF2B5EF4-FFF2-40B4-BE49-F238E27FC236}">
                <a16:creationId xmlns:a16="http://schemas.microsoft.com/office/drawing/2014/main" id="{DB2BD7C7-3AD4-788A-C1A4-46CF8A531130}"/>
              </a:ext>
            </a:extLst>
          </p:cNvPr>
          <p:cNvSpPr>
            <a:spLocks noGrp="1"/>
          </p:cNvSpPr>
          <p:nvPr>
            <p:ph type="sldNum" sz="quarter" idx="12"/>
          </p:nvPr>
        </p:nvSpPr>
        <p:spPr>
          <a:xfrm>
            <a:off x="-470530" y="9422967"/>
            <a:ext cx="2971800" cy="527403"/>
          </a:xfrm>
        </p:spPr>
        <p:txBody>
          <a:bodyPr/>
          <a:lstStyle/>
          <a:p>
            <a:r>
              <a:rPr lang="en-IN" dirty="0"/>
              <a:t>6 | Automotive Industry</a:t>
            </a:r>
          </a:p>
        </p:txBody>
      </p:sp>
      <p:sp>
        <p:nvSpPr>
          <p:cNvPr id="6" name="Rectangle 5">
            <a:extLst>
              <a:ext uri="{FF2B5EF4-FFF2-40B4-BE49-F238E27FC236}">
                <a16:creationId xmlns:a16="http://schemas.microsoft.com/office/drawing/2014/main" id="{9D1D5EDF-EE2E-FAD3-7B47-7711362214A1}"/>
              </a:ext>
            </a:extLst>
          </p:cNvPr>
          <p:cNvSpPr/>
          <p:nvPr/>
        </p:nvSpPr>
        <p:spPr>
          <a:xfrm>
            <a:off x="2" y="2"/>
            <a:ext cx="13207998" cy="9996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spcBef>
                <a:spcPts val="1500"/>
              </a:spcBef>
              <a:spcAft>
                <a:spcPts val="1500"/>
              </a:spcAft>
            </a:pPr>
            <a:r>
              <a:rPr lang="en-IN" sz="5400" dirty="0"/>
              <a:t>Consumer Trends and Preferences</a:t>
            </a:r>
            <a:endParaRPr lang="en-IN" sz="5400" dirty="0">
              <a:solidFill>
                <a:schemeClr val="bg1"/>
              </a:solidFill>
              <a:latin typeface="Poppins" panose="00000500000000000000" pitchFamily="2" charset="0"/>
            </a:endParaRPr>
          </a:p>
        </p:txBody>
      </p:sp>
      <p:sp>
        <p:nvSpPr>
          <p:cNvPr id="7" name="Rectangle 1">
            <a:extLst>
              <a:ext uri="{FF2B5EF4-FFF2-40B4-BE49-F238E27FC236}">
                <a16:creationId xmlns:a16="http://schemas.microsoft.com/office/drawing/2014/main" id="{C4257EB4-DADC-D913-FA07-16F6853305C8}"/>
              </a:ext>
            </a:extLst>
          </p:cNvPr>
          <p:cNvSpPr>
            <a:spLocks noChangeArrowheads="1"/>
          </p:cNvSpPr>
          <p:nvPr/>
        </p:nvSpPr>
        <p:spPr bwMode="auto">
          <a:xfrm>
            <a:off x="84299" y="265968"/>
            <a:ext cx="13123699" cy="923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bg2">
                  <a:lumMod val="25000"/>
                </a:schemeClr>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1" i="0" u="none" strike="noStrike" cap="none" normalizeH="0" baseline="0" dirty="0">
              <a:ln>
                <a:noFill/>
              </a:ln>
              <a:solidFill>
                <a:schemeClr val="bg2">
                  <a:lumMod val="25000"/>
                </a:schemeClr>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b="1" dirty="0">
              <a:solidFill>
                <a:schemeClr val="bg2">
                  <a:lumMod val="25000"/>
                </a:schemeClr>
              </a:solidFill>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en-US" b="0" i="0" dirty="0">
                <a:solidFill>
                  <a:schemeClr val="bg2">
                    <a:lumMod val="25000"/>
                  </a:schemeClr>
                </a:solidFill>
                <a:effectLst/>
                <a:latin typeface="Aptos" panose="020B0004020202020204" pitchFamily="34" charset="0"/>
              </a:rPr>
              <a:t>The automotive industry is experiencing a dynamic transformation driven by evolving consumer preferences and technological advancements. Understanding consumer trends for the automotive industry is crucial for automakers and industry stakeholders to stay ahead in this competitive market. From electric vehicles to autonomous driving and smart features, the future of the automotive industry is being reshaped by these trends.</a:t>
            </a:r>
            <a:endParaRPr lang="en-US" b="1" dirty="0">
              <a:solidFill>
                <a:schemeClr val="bg2">
                  <a:lumMod val="25000"/>
                </a:schemeClr>
              </a:solidFill>
              <a:latin typeface="Aptos" panose="020B00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b="1" dirty="0">
              <a:solidFill>
                <a:schemeClr val="bg2">
                  <a:lumMod val="25000"/>
                </a:schemeClr>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Electric Vehicles (EVs):</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Rapidly gaining popularity due to government incentives and increased accessibility from companies like Tesla, Nissan, and Chevrolet.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Autonomous Driving Technology:</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Advancing steadily with companies like Waymo and Uber leading development; ADAS features are common, but full autonomy is still evolving.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Connectivity and Smart Features:</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In-vehicle tech like GPS, Wi-Fi, and mobile integration are standard; automakers are prioritizing innovation in connected features.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Sustainability and Eco-Friendly Options:</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Growing consumer demand for green vehicles is pushing automakers to adopt recyclable materials and low-emission technologies.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Subscription and Shared Mobility Services:</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Alternatives to ownership such as Zipcar and Turo are popular among urban and younger users for their flexibility and cost-efficiency.</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Luxury and Customization Trends:</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High demand for premium vehicles with bespoke customization; brands like Mercedes-Benz and Audi are focusing on personalized experiences.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Digital Retail and Online Sales:</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Online car buying is increasing with virtual showrooms and contactless delivery, prompting dealerships to enhance digital capabilities.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Health and Wellness Features:</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Features like air purifiers and ergonomic seats are being integrated to meet growing consumer interest in health-conscious vehicle design.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Consumer Focus on Safety Features:</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Strong emphasis on safety technologies like emergency braking and lane assist; consumers seek advanced, reliable safety systems.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Financing and Leasing Trends:</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Flexible financing and leasing options are rising in popularity due to economic uncertainties and changing consumer habits.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Influence of Social Media and Online Reviews:</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Platforms like YouTube and Instagram significantly impact purchasing decisions; automakers use digital channels for engagement and branding.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2">
                    <a:lumMod val="25000"/>
                  </a:schemeClr>
                </a:solidFill>
                <a:effectLst/>
                <a:latin typeface="Aptos" panose="020B0004020202020204" pitchFamily="34" charset="0"/>
              </a:rPr>
              <a:t>Emerging Markets and Global Trends:</a:t>
            </a:r>
            <a:r>
              <a:rPr kumimoji="0" lang="en-US" altLang="en-US" sz="1800" b="0" i="0" u="none" strike="noStrike" cap="none" normalizeH="0" baseline="0" dirty="0">
                <a:ln>
                  <a:noFill/>
                </a:ln>
                <a:solidFill>
                  <a:schemeClr val="bg2">
                    <a:lumMod val="25000"/>
                  </a:schemeClr>
                </a:solidFill>
                <a:effectLst/>
                <a:latin typeface="Aptos" panose="020B0004020202020204" pitchFamily="34" charset="0"/>
              </a:rPr>
              <a:t> Markets like China, India, and Brazil are driving growth with distinct preferences; global trends like EVs and smart tech are influencing these regions.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bg2">
                  <a:lumMod val="25000"/>
                </a:schemeClr>
              </a:solidFill>
              <a:effectLst/>
              <a:latin typeface="Arial" panose="020B0604020202020204" pitchFamily="34" charset="0"/>
            </a:endParaRPr>
          </a:p>
        </p:txBody>
      </p:sp>
    </p:spTree>
    <p:extLst>
      <p:ext uri="{BB962C8B-B14F-4D97-AF65-F5344CB8AC3E}">
        <p14:creationId xmlns:p14="http://schemas.microsoft.com/office/powerpoint/2010/main" val="52279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736E7-AAF4-5117-64CB-66F80CE46CE4}"/>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10B4791-DC7F-171B-1A72-5A6B3A9F2980}"/>
              </a:ext>
            </a:extLst>
          </p:cNvPr>
          <p:cNvGraphicFramePr>
            <a:graphicFrameLocks noChangeAspect="1"/>
          </p:cNvGraphicFramePr>
          <p:nvPr>
            <p:custDataLst>
              <p:tags r:id="rId1"/>
            </p:custData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74D48919-DC98-7AD9-92D1-E711872B778B}"/>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cxnSp>
        <p:nvCxnSpPr>
          <p:cNvPr id="2" name="Straight Connector 1">
            <a:extLst>
              <a:ext uri="{FF2B5EF4-FFF2-40B4-BE49-F238E27FC236}">
                <a16:creationId xmlns:a16="http://schemas.microsoft.com/office/drawing/2014/main" id="{D30D0168-C0EA-E80D-8C82-1F8119BBF826}"/>
              </a:ext>
            </a:extLst>
          </p:cNvPr>
          <p:cNvCxnSpPr/>
          <p:nvPr/>
        </p:nvCxnSpPr>
        <p:spPr>
          <a:xfrm>
            <a:off x="221677"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A6122423-F0D6-A4B4-BB5C-9A3A1154E6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7" y="9545176"/>
            <a:ext cx="1977681" cy="360824"/>
          </a:xfrm>
          <a:prstGeom prst="rect">
            <a:avLst/>
          </a:prstGeom>
        </p:spPr>
      </p:pic>
      <p:sp>
        <p:nvSpPr>
          <p:cNvPr id="19" name="Slide Number Placeholder 18">
            <a:extLst>
              <a:ext uri="{FF2B5EF4-FFF2-40B4-BE49-F238E27FC236}">
                <a16:creationId xmlns:a16="http://schemas.microsoft.com/office/drawing/2014/main" id="{7C0D7E17-AFA7-1B5D-C595-17A1F9B07E4F}"/>
              </a:ext>
            </a:extLst>
          </p:cNvPr>
          <p:cNvSpPr>
            <a:spLocks noGrp="1"/>
          </p:cNvSpPr>
          <p:nvPr>
            <p:ph type="sldNum" sz="quarter" idx="12"/>
          </p:nvPr>
        </p:nvSpPr>
        <p:spPr>
          <a:xfrm>
            <a:off x="-493680" y="9461886"/>
            <a:ext cx="2971800" cy="527403"/>
          </a:xfrm>
        </p:spPr>
        <p:txBody>
          <a:bodyPr/>
          <a:lstStyle/>
          <a:p>
            <a:r>
              <a:rPr lang="en-IN" dirty="0"/>
              <a:t>7 | Automotive Industry</a:t>
            </a:r>
          </a:p>
        </p:txBody>
      </p:sp>
      <p:pic>
        <p:nvPicPr>
          <p:cNvPr id="4100" name="Picture 4" descr="2025 Global Automotive Consumer Study | Deloitte US">
            <a:extLst>
              <a:ext uri="{FF2B5EF4-FFF2-40B4-BE49-F238E27FC236}">
                <a16:creationId xmlns:a16="http://schemas.microsoft.com/office/drawing/2014/main" id="{EB70B852-789D-2C4A-D253-C4E3DE5C19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0" y="0"/>
            <a:ext cx="11430000" cy="6667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hy Software-Defined Vehicles Transform the Car from a Tool to an">
            <a:extLst>
              <a:ext uri="{FF2B5EF4-FFF2-40B4-BE49-F238E27FC236}">
                <a16:creationId xmlns:a16="http://schemas.microsoft.com/office/drawing/2014/main" id="{9D296D91-C277-6561-7C41-F404733D8C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982" y="6478716"/>
            <a:ext cx="10363200" cy="297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66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04AB5-93EE-C5DF-0B26-2AD59762E5C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D02DD60-5FA2-0A9E-B9DB-B786332FC45A}"/>
              </a:ext>
            </a:extLst>
          </p:cNvPr>
          <p:cNvGraphicFramePr>
            <a:graphicFrameLocks noChangeAspect="1"/>
          </p:cNvGraphicFramePr>
          <p:nvPr>
            <p:custDataLst>
              <p:tags r:id="rId1"/>
            </p:custDataLst>
            <p:extLst>
              <p:ext uri="{D42A27DB-BD31-4B8C-83A1-F6EECF244321}">
                <p14:modId xmlns:p14="http://schemas.microsoft.com/office/powerpoint/2010/main" val="3217845184"/>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CA503C27-7539-AA2C-5904-C9A6E9C14C2C}"/>
              </a:ext>
            </a:extLst>
          </p:cNvPr>
          <p:cNvSpPr/>
          <p:nvPr/>
        </p:nvSpPr>
        <p:spPr>
          <a:xfrm>
            <a:off x="2" y="2"/>
            <a:ext cx="6304545" cy="9996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0"/>
              </a:lnSpc>
            </a:pPr>
            <a:endParaRPr lang="en-IN" sz="3600" i="0" dirty="0">
              <a:solidFill>
                <a:srgbClr val="FFFFFF"/>
              </a:solidFill>
              <a:effectLst/>
              <a:latin typeface="Open Sans" panose="020B0606030504020204" pitchFamily="34" charset="0"/>
            </a:endParaRPr>
          </a:p>
        </p:txBody>
      </p:sp>
      <p:sp>
        <p:nvSpPr>
          <p:cNvPr id="17" name="Rectangle 16">
            <a:extLst>
              <a:ext uri="{FF2B5EF4-FFF2-40B4-BE49-F238E27FC236}">
                <a16:creationId xmlns:a16="http://schemas.microsoft.com/office/drawing/2014/main" id="{3FDB611B-3754-1ACF-B880-67DB5C15D1EA}"/>
              </a:ext>
            </a:extLst>
          </p:cNvPr>
          <p:cNvSpPr/>
          <p:nvPr/>
        </p:nvSpPr>
        <p:spPr>
          <a:xfrm>
            <a:off x="6304545" y="-1"/>
            <a:ext cx="6903455" cy="9499265"/>
          </a:xfrm>
          <a:prstGeom prst="rect">
            <a:avLst/>
          </a:prstGeom>
          <a:solidFill>
            <a:srgbClr val="3FCC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 name="Straight Connector 1">
            <a:extLst>
              <a:ext uri="{FF2B5EF4-FFF2-40B4-BE49-F238E27FC236}">
                <a16:creationId xmlns:a16="http://schemas.microsoft.com/office/drawing/2014/main" id="{046EFEB6-EE49-B6F4-FDF0-7D31BAD2F362}"/>
              </a:ext>
            </a:extLst>
          </p:cNvPr>
          <p:cNvCxnSpPr/>
          <p:nvPr/>
        </p:nvCxnSpPr>
        <p:spPr>
          <a:xfrm>
            <a:off x="221677"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BCEB0EAA-61BA-EAB0-3BDE-7809F3397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7" y="9545176"/>
            <a:ext cx="1977681" cy="360824"/>
          </a:xfrm>
          <a:prstGeom prst="rect">
            <a:avLst/>
          </a:prstGeom>
        </p:spPr>
      </p:pic>
      <p:sp>
        <p:nvSpPr>
          <p:cNvPr id="7" name="TextBox 6">
            <a:extLst>
              <a:ext uri="{FF2B5EF4-FFF2-40B4-BE49-F238E27FC236}">
                <a16:creationId xmlns:a16="http://schemas.microsoft.com/office/drawing/2014/main" id="{5737265F-DD8C-B72E-4924-5C30148FD371}"/>
              </a:ext>
            </a:extLst>
          </p:cNvPr>
          <p:cNvSpPr txBox="1"/>
          <p:nvPr/>
        </p:nvSpPr>
        <p:spPr>
          <a:xfrm>
            <a:off x="221673" y="1299411"/>
            <a:ext cx="8136264" cy="369332"/>
          </a:xfrm>
          <a:prstGeom prst="rect">
            <a:avLst/>
          </a:prstGeom>
          <a:noFill/>
        </p:spPr>
        <p:txBody>
          <a:bodyPr wrap="square" rtlCol="0">
            <a:spAutoFit/>
          </a:bodyPr>
          <a:lstStyle/>
          <a:p>
            <a:endParaRPr lang="en-IN" dirty="0"/>
          </a:p>
        </p:txBody>
      </p:sp>
      <p:sp>
        <p:nvSpPr>
          <p:cNvPr id="9" name="Slide Number Placeholder 8">
            <a:extLst>
              <a:ext uri="{FF2B5EF4-FFF2-40B4-BE49-F238E27FC236}">
                <a16:creationId xmlns:a16="http://schemas.microsoft.com/office/drawing/2014/main" id="{FBA96941-4B39-CEB6-BDD0-83DBCA257DF9}"/>
              </a:ext>
            </a:extLst>
          </p:cNvPr>
          <p:cNvSpPr>
            <a:spLocks noGrp="1"/>
          </p:cNvSpPr>
          <p:nvPr>
            <p:ph type="sldNum" sz="quarter" idx="12"/>
          </p:nvPr>
        </p:nvSpPr>
        <p:spPr>
          <a:xfrm>
            <a:off x="-639314" y="9461886"/>
            <a:ext cx="3126247" cy="527403"/>
          </a:xfrm>
        </p:spPr>
        <p:txBody>
          <a:bodyPr/>
          <a:lstStyle/>
          <a:p>
            <a:r>
              <a:rPr lang="en-IN" dirty="0"/>
              <a:t>8 | Automotive Industry</a:t>
            </a:r>
          </a:p>
        </p:txBody>
      </p:sp>
      <p:sp>
        <p:nvSpPr>
          <p:cNvPr id="5" name="TextBox 4">
            <a:extLst>
              <a:ext uri="{FF2B5EF4-FFF2-40B4-BE49-F238E27FC236}">
                <a16:creationId xmlns:a16="http://schemas.microsoft.com/office/drawing/2014/main" id="{F4380360-6782-542B-945F-2E2780A7EA47}"/>
              </a:ext>
            </a:extLst>
          </p:cNvPr>
          <p:cNvSpPr txBox="1"/>
          <p:nvPr/>
        </p:nvSpPr>
        <p:spPr>
          <a:xfrm>
            <a:off x="6481013" y="1299411"/>
            <a:ext cx="6726975" cy="4247317"/>
          </a:xfrm>
          <a:prstGeom prst="rect">
            <a:avLst/>
          </a:prstGeom>
          <a:noFill/>
        </p:spPr>
        <p:txBody>
          <a:bodyPr wrap="square" rtlCol="0">
            <a:spAutoFit/>
          </a:bodyPr>
          <a:lstStyle/>
          <a:p>
            <a:r>
              <a:rPr lang="en-US" dirty="0">
                <a:solidFill>
                  <a:schemeClr val="bg1"/>
                </a:solidFill>
              </a:rPr>
              <a:t>The automotive manufacturing industry relies on complex, global supply chains involving thousands of components sourced worldwide. While globalization brings cost and technology advantages, it also increases vulnerability to disruptions. </a:t>
            </a:r>
          </a:p>
          <a:p>
            <a:r>
              <a:rPr lang="en-US" dirty="0">
                <a:solidFill>
                  <a:schemeClr val="bg1"/>
                </a:solidFill>
              </a:rPr>
              <a:t>Geopolitical tensions, trade disputes, and natural disasters can halt production and raise costs. The COVID-19 pandemic exposed severe weaknesses, including factory shutdowns, labor shortages, and logistic delays. Limited supply chain visibility and reliance on just-in-time systems further heighten risk. Raw material shortages, driven by rising demand and geopolitical issues, also impact production. The shift toward electric and autonomous vehicles introduces new supply chain needs and integration challenges. Additionally, labor shortages and regulatory pressures around sustainability and compliance add complexity. Addressing these challenges requires greater transparency, technological adoption, and strategic resilience.</a:t>
            </a:r>
            <a:endParaRPr lang="en-IN" dirty="0">
              <a:solidFill>
                <a:schemeClr val="bg1"/>
              </a:solidFill>
            </a:endParaRPr>
          </a:p>
        </p:txBody>
      </p:sp>
      <p:sp>
        <p:nvSpPr>
          <p:cNvPr id="13" name="TextBox 12">
            <a:extLst>
              <a:ext uri="{FF2B5EF4-FFF2-40B4-BE49-F238E27FC236}">
                <a16:creationId xmlns:a16="http://schemas.microsoft.com/office/drawing/2014/main" id="{4B290526-0483-48A5-F346-279B202B6E58}"/>
              </a:ext>
            </a:extLst>
          </p:cNvPr>
          <p:cNvSpPr txBox="1"/>
          <p:nvPr/>
        </p:nvSpPr>
        <p:spPr>
          <a:xfrm>
            <a:off x="6481013" y="274324"/>
            <a:ext cx="8771376" cy="707886"/>
          </a:xfrm>
          <a:prstGeom prst="rect">
            <a:avLst/>
          </a:prstGeom>
          <a:noFill/>
        </p:spPr>
        <p:txBody>
          <a:bodyPr wrap="square">
            <a:spAutoFit/>
          </a:bodyPr>
          <a:lstStyle/>
          <a:p>
            <a:r>
              <a:rPr lang="en-IN" sz="4000" i="0" dirty="0">
                <a:solidFill>
                  <a:srgbClr val="FFFFFF"/>
                </a:solidFill>
                <a:effectLst/>
                <a:latin typeface="Open Sans" panose="020B0606030504020204" pitchFamily="34" charset="0"/>
              </a:rPr>
              <a:t>Supply Chain Challenges</a:t>
            </a:r>
          </a:p>
        </p:txBody>
      </p:sp>
      <p:sp>
        <p:nvSpPr>
          <p:cNvPr id="20" name="TextBox 19">
            <a:extLst>
              <a:ext uri="{FF2B5EF4-FFF2-40B4-BE49-F238E27FC236}">
                <a16:creationId xmlns:a16="http://schemas.microsoft.com/office/drawing/2014/main" id="{2AFD1912-ECA9-9BEC-44C4-FE6FD79938C4}"/>
              </a:ext>
            </a:extLst>
          </p:cNvPr>
          <p:cNvSpPr txBox="1"/>
          <p:nvPr/>
        </p:nvSpPr>
        <p:spPr>
          <a:xfrm>
            <a:off x="133453" y="1324707"/>
            <a:ext cx="6082858" cy="4196020"/>
          </a:xfrm>
          <a:prstGeom prst="rect">
            <a:avLst/>
          </a:prstGeom>
          <a:noFill/>
        </p:spPr>
        <p:txBody>
          <a:bodyPr wrap="square" rtlCol="0">
            <a:spAutoFit/>
          </a:bodyPr>
          <a:lstStyle/>
          <a:p>
            <a:pPr algn="just">
              <a:lnSpc>
                <a:spcPts val="1950"/>
              </a:lnSpc>
            </a:pPr>
            <a:r>
              <a:rPr lang="en-US" dirty="0">
                <a:solidFill>
                  <a:schemeClr val="bg2">
                    <a:lumMod val="50000"/>
                  </a:schemeClr>
                </a:solidFill>
              </a:rPr>
              <a:t>Government policies play a critical role in shaping the automotive industry by influencing its growth, innovation, and sustainability. Emission and safety regulations push automakers to develop cleaner, safer, and more efficient vehicles through advanced technologies and materials.</a:t>
            </a:r>
          </a:p>
          <a:p>
            <a:pPr algn="just">
              <a:lnSpc>
                <a:spcPts val="1950"/>
              </a:lnSpc>
            </a:pPr>
            <a:endParaRPr lang="en-US" dirty="0">
              <a:solidFill>
                <a:schemeClr val="bg2">
                  <a:lumMod val="50000"/>
                </a:schemeClr>
              </a:solidFill>
            </a:endParaRPr>
          </a:p>
          <a:p>
            <a:pPr algn="just">
              <a:lnSpc>
                <a:spcPts val="1950"/>
              </a:lnSpc>
            </a:pPr>
            <a:r>
              <a:rPr lang="en-US" dirty="0">
                <a:solidFill>
                  <a:schemeClr val="bg2">
                    <a:lumMod val="50000"/>
                  </a:schemeClr>
                </a:solidFill>
              </a:rPr>
              <a:t>Fuel efficiency standards like CAFE encourage the use of hybrid systems, lightweight designs, and electric drivetrains. Incentives for electric vehicles, such as tax breaks and infrastructure support, accelerate the transition to sustainable mobility. Trade policies impact global market access, manufacturing strategies, and supply chains, while government funding for research and development fosters innovation in areas like automation, connectivity, and green energy. Together, these policies drive transformation across the industry.</a:t>
            </a:r>
            <a:endParaRPr lang="en-IN" dirty="0">
              <a:solidFill>
                <a:schemeClr val="bg2">
                  <a:lumMod val="50000"/>
                </a:schemeClr>
              </a:solidFill>
            </a:endParaRPr>
          </a:p>
        </p:txBody>
      </p:sp>
      <p:sp>
        <p:nvSpPr>
          <p:cNvPr id="6" name="TextBox 5">
            <a:extLst>
              <a:ext uri="{FF2B5EF4-FFF2-40B4-BE49-F238E27FC236}">
                <a16:creationId xmlns:a16="http://schemas.microsoft.com/office/drawing/2014/main" id="{38618365-AA2D-FA83-984A-6FDB2292F211}"/>
              </a:ext>
            </a:extLst>
          </p:cNvPr>
          <p:cNvSpPr txBox="1"/>
          <p:nvPr/>
        </p:nvSpPr>
        <p:spPr>
          <a:xfrm>
            <a:off x="0" y="287633"/>
            <a:ext cx="6259328" cy="800219"/>
          </a:xfrm>
          <a:prstGeom prst="rect">
            <a:avLst/>
          </a:prstGeom>
          <a:noFill/>
        </p:spPr>
        <p:txBody>
          <a:bodyPr wrap="square" rtlCol="0">
            <a:spAutoFit/>
          </a:bodyPr>
          <a:lstStyle/>
          <a:p>
            <a:r>
              <a:rPr lang="en-IN" sz="2800" b="1" i="0" dirty="0">
                <a:solidFill>
                  <a:srgbClr val="FFFFFF"/>
                </a:solidFill>
                <a:effectLst/>
                <a:latin typeface="Open Sans" panose="020B0606030504020204" pitchFamily="34" charset="0"/>
              </a:rPr>
              <a:t> Influence of Government Policies</a:t>
            </a:r>
          </a:p>
          <a:p>
            <a:endParaRPr lang="en-IN" dirty="0"/>
          </a:p>
        </p:txBody>
      </p:sp>
      <p:pic>
        <p:nvPicPr>
          <p:cNvPr id="5122" name="Picture 2" descr="Regulatory changes we saw for the automotive industry in 2023 | Autocar  Professional">
            <a:extLst>
              <a:ext uri="{FF2B5EF4-FFF2-40B4-BE49-F238E27FC236}">
                <a16:creationId xmlns:a16="http://schemas.microsoft.com/office/drawing/2014/main" id="{388C96B2-5C2B-F7EC-7237-6DFFC935AB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673" y="5757583"/>
            <a:ext cx="6082871" cy="37416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A0F3A1C-80A9-721C-4A37-762858FF924C}"/>
              </a:ext>
            </a:extLst>
          </p:cNvPr>
          <p:cNvPicPr>
            <a:picLocks noChangeAspect="1"/>
          </p:cNvPicPr>
          <p:nvPr/>
        </p:nvPicPr>
        <p:blipFill>
          <a:blip r:embed="rId7"/>
          <a:srcRect t="9016" r="4083" b="5989"/>
          <a:stretch/>
        </p:blipFill>
        <p:spPr>
          <a:xfrm>
            <a:off x="6603999" y="5814347"/>
            <a:ext cx="6603989" cy="3661964"/>
          </a:xfrm>
          <a:prstGeom prst="rect">
            <a:avLst/>
          </a:prstGeom>
        </p:spPr>
      </p:pic>
    </p:spTree>
    <p:extLst>
      <p:ext uri="{BB962C8B-B14F-4D97-AF65-F5344CB8AC3E}">
        <p14:creationId xmlns:p14="http://schemas.microsoft.com/office/powerpoint/2010/main" val="404370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0CE62-4A92-CF1D-B078-21ABE95BD1C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B16DA9-0951-17B6-A0B4-27C16D3551D1}"/>
              </a:ext>
            </a:extLst>
          </p:cNvPr>
          <p:cNvGraphicFramePr>
            <a:graphicFrameLocks noChangeAspect="1"/>
          </p:cNvGraphicFramePr>
          <p:nvPr>
            <p:custDataLst>
              <p:tags r:id="rId1"/>
            </p:custDataLst>
            <p:extLst>
              <p:ext uri="{D42A27DB-BD31-4B8C-83A1-F6EECF244321}">
                <p14:modId xmlns:p14="http://schemas.microsoft.com/office/powerpoint/2010/main" val="1184116247"/>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44C5240C-2427-4CF0-CF52-1B45DC5D8304}"/>
              </a:ext>
            </a:extLst>
          </p:cNvPr>
          <p:cNvSpPr/>
          <p:nvPr/>
        </p:nvSpPr>
        <p:spPr>
          <a:xfrm>
            <a:off x="0" y="-1"/>
            <a:ext cx="13208000" cy="394635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 name="Straight Connector 1">
            <a:extLst>
              <a:ext uri="{FF2B5EF4-FFF2-40B4-BE49-F238E27FC236}">
                <a16:creationId xmlns:a16="http://schemas.microsoft.com/office/drawing/2014/main" id="{9AC3004A-DE78-47CD-15B3-977CBF85249B}"/>
              </a:ext>
            </a:extLst>
          </p:cNvPr>
          <p:cNvCxnSpPr/>
          <p:nvPr/>
        </p:nvCxnSpPr>
        <p:spPr>
          <a:xfrm>
            <a:off x="221677"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3D6778F8-12CF-71C2-D57E-1B0958EFC8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7" y="9545176"/>
            <a:ext cx="1977681" cy="360824"/>
          </a:xfrm>
          <a:prstGeom prst="rect">
            <a:avLst/>
          </a:prstGeom>
        </p:spPr>
      </p:pic>
      <p:sp>
        <p:nvSpPr>
          <p:cNvPr id="6" name="TextBox 5">
            <a:extLst>
              <a:ext uri="{FF2B5EF4-FFF2-40B4-BE49-F238E27FC236}">
                <a16:creationId xmlns:a16="http://schemas.microsoft.com/office/drawing/2014/main" id="{442192AB-B2DC-07ED-355A-5B742A299221}"/>
              </a:ext>
            </a:extLst>
          </p:cNvPr>
          <p:cNvSpPr txBox="1"/>
          <p:nvPr/>
        </p:nvSpPr>
        <p:spPr>
          <a:xfrm>
            <a:off x="221677" y="705857"/>
            <a:ext cx="12288097" cy="7828297"/>
          </a:xfrm>
          <a:prstGeom prst="rect">
            <a:avLst/>
          </a:prstGeom>
          <a:noFill/>
        </p:spPr>
        <p:txBody>
          <a:bodyPr wrap="square" rtlCol="0">
            <a:spAutoFit/>
          </a:bodyPr>
          <a:lstStyle/>
          <a:p>
            <a:pPr>
              <a:lnSpc>
                <a:spcPct val="115000"/>
              </a:lnSpc>
              <a:spcBef>
                <a:spcPts val="2400"/>
              </a:spcBef>
            </a:pPr>
            <a:r>
              <a:rPr lang="en-US" b="1" kern="0"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About Uniform Capital</a:t>
            </a:r>
            <a:endParaRPr lang="en-IN" b="1" kern="0" dirty="0">
              <a:solidFill>
                <a:srgbClr val="365F91"/>
              </a:solidFill>
              <a:latin typeface="Calibri" panose="020F0502020204030204" pitchFamily="34" charset="0"/>
              <a:ea typeface="MS Gothic" panose="020B0609070205080204" pitchFamily="49" charset="-128"/>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MS Mincho" panose="02020609040205080304" pitchFamily="49" charset="-128"/>
                <a:cs typeface="Times New Roman" panose="02020603050405020304" pitchFamily="18" charset="0"/>
              </a:rPr>
              <a:t>At Uniform Capital, our purpose is to empower businesses by delivering robust financial insights and solutions. We are a specialized corporate finance firm that partners with startups, SMEs, and large enterprises to unlock growth and strategic value. Our expertise spans valuation, financial modelling, market research, fundraising, accounting outsourcing, transaction advisory, due diligence, and strategic consulting.</a:t>
            </a:r>
            <a:br>
              <a:rPr lang="en-US" dirty="0">
                <a:latin typeface="Calibri" panose="020F0502020204030204" pitchFamily="34" charset="0"/>
                <a:ea typeface="MS Mincho" panose="02020609040205080304" pitchFamily="49" charset="-128"/>
                <a:cs typeface="Times New Roman" panose="02020603050405020304" pitchFamily="18" charset="0"/>
              </a:rPr>
            </a:br>
            <a:br>
              <a:rPr lang="en-US" dirty="0">
                <a:latin typeface="Calibri" panose="020F0502020204030204" pitchFamily="34" charset="0"/>
                <a:ea typeface="MS Mincho" panose="02020609040205080304" pitchFamily="49" charset="-128"/>
                <a:cs typeface="Times New Roman" panose="02020603050405020304" pitchFamily="18" charset="0"/>
              </a:rPr>
            </a:br>
            <a:r>
              <a:rPr lang="en-US" dirty="0">
                <a:latin typeface="Calibri" panose="020F0502020204030204" pitchFamily="34" charset="0"/>
                <a:ea typeface="MS Mincho" panose="02020609040205080304" pitchFamily="49" charset="-128"/>
                <a:cs typeface="Times New Roman" panose="02020603050405020304" pitchFamily="18" charset="0"/>
              </a:rPr>
              <a:t>We are committed to excellence, data-driven decision-making, and transparency. Discover more about what we do and how we can support your financial journey at www.uniformcapital.com.</a:t>
            </a:r>
            <a:br>
              <a:rPr lang="en-US" dirty="0">
                <a:latin typeface="Calibri" panose="020F0502020204030204" pitchFamily="34" charset="0"/>
                <a:ea typeface="MS Mincho" panose="02020609040205080304" pitchFamily="49" charset="-128"/>
                <a:cs typeface="Times New Roman" panose="02020603050405020304" pitchFamily="18" charset="0"/>
              </a:rPr>
            </a:br>
            <a:br>
              <a:rPr lang="en-US" dirty="0">
                <a:latin typeface="Calibri" panose="020F0502020204030204" pitchFamily="34" charset="0"/>
                <a:ea typeface="MS Mincho" panose="02020609040205080304" pitchFamily="49" charset="-128"/>
                <a:cs typeface="Times New Roman" panose="02020603050405020304" pitchFamily="18" charset="0"/>
              </a:rPr>
            </a:br>
            <a:r>
              <a:rPr lang="en-US" dirty="0">
                <a:latin typeface="Calibri" panose="020F0502020204030204" pitchFamily="34" charset="0"/>
                <a:ea typeface="MS Mincho" panose="02020609040205080304" pitchFamily="49" charset="-128"/>
                <a:cs typeface="Times New Roman" panose="02020603050405020304" pitchFamily="18" charset="0"/>
              </a:rPr>
              <a:t>© 2025 Uniform Capital. All rights reserved.</a:t>
            </a:r>
            <a:endParaRPr lang="en-IN" dirty="0">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Bef>
                <a:spcPts val="1000"/>
              </a:spcBef>
            </a:pPr>
            <a:r>
              <a:rPr lang="en-US" b="1" dirty="0">
                <a:solidFill>
                  <a:srgbClr val="4F81BD"/>
                </a:solidFill>
                <a:latin typeface="Calibri" panose="020F0502020204030204" pitchFamily="34" charset="0"/>
                <a:ea typeface="MS Gothic" panose="020B0609070205080204" pitchFamily="49" charset="-128"/>
                <a:cs typeface="Times New Roman" panose="02020603050405020304" pitchFamily="18" charset="0"/>
              </a:rPr>
              <a:t>Prepared by</a:t>
            </a:r>
            <a:endParaRPr lang="en-IN" b="1" dirty="0">
              <a:solidFill>
                <a:srgbClr val="4F81BD"/>
              </a:solidFill>
              <a:latin typeface="Calibri" panose="020F0502020204030204" pitchFamily="34" charset="0"/>
              <a:ea typeface="MS Gothic" panose="020B0609070205080204" pitchFamily="49" charset="-128"/>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MS Mincho" panose="02020609040205080304" pitchFamily="49" charset="-128"/>
                <a:cs typeface="Times New Roman" panose="02020603050405020304" pitchFamily="18" charset="0"/>
              </a:rPr>
              <a:t>Uniform Capital</a:t>
            </a:r>
            <a:endParaRPr lang="en-IN" dirty="0">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MS Mincho" panose="02020609040205080304" pitchFamily="49" charset="-128"/>
                <a:cs typeface="Times New Roman" panose="02020603050405020304" pitchFamily="18" charset="0"/>
              </a:rPr>
              <a:t>uniformcapital.in</a:t>
            </a:r>
            <a:endParaRPr lang="en-IN" dirty="0">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MS Mincho" panose="02020609040205080304" pitchFamily="49" charset="-128"/>
                <a:cs typeface="Times New Roman" panose="02020603050405020304" pitchFamily="18" charset="0"/>
              </a:rPr>
              <a:t>Data Classification: Public</a:t>
            </a:r>
            <a:endParaRPr lang="en-IN" dirty="0">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MS Mincho" panose="02020609040205080304" pitchFamily="49" charset="-128"/>
                <a:cs typeface="Times New Roman" panose="02020603050405020304" pitchFamily="18" charset="0"/>
              </a:rPr>
              <a:t>This document is for informational purposes only and does not constitute professional advice. The content herein has been developed using publicly available and internal data sources considered reliable, but no warranty is given as to its accuracy or completeness. Readers are advised to consult financial professionals before making any decisions based on this material.</a:t>
            </a:r>
            <a:br>
              <a:rPr lang="en-US" dirty="0">
                <a:latin typeface="Calibri" panose="020F0502020204030204" pitchFamily="34" charset="0"/>
                <a:ea typeface="MS Mincho" panose="02020609040205080304" pitchFamily="49" charset="-128"/>
                <a:cs typeface="Times New Roman" panose="02020603050405020304" pitchFamily="18" charset="0"/>
              </a:rPr>
            </a:br>
            <a:br>
              <a:rPr lang="en-US" dirty="0">
                <a:latin typeface="Calibri" panose="020F0502020204030204" pitchFamily="34" charset="0"/>
                <a:ea typeface="MS Mincho" panose="02020609040205080304" pitchFamily="49" charset="-128"/>
                <a:cs typeface="Times New Roman" panose="02020603050405020304" pitchFamily="18" charset="0"/>
              </a:rPr>
            </a:br>
            <a:r>
              <a:rPr lang="en-US" dirty="0">
                <a:latin typeface="Calibri" panose="020F0502020204030204" pitchFamily="34" charset="0"/>
                <a:ea typeface="MS Mincho" panose="02020609040205080304" pitchFamily="49" charset="-128"/>
                <a:cs typeface="Times New Roman" panose="02020603050405020304" pitchFamily="18" charset="0"/>
              </a:rPr>
              <a:t>Uniform Capital does not assume responsibility or liability for any decisions made based on the information contained herein.</a:t>
            </a:r>
            <a:br>
              <a:rPr lang="en-US" dirty="0">
                <a:latin typeface="Calibri" panose="020F0502020204030204" pitchFamily="34" charset="0"/>
                <a:ea typeface="MS Mincho" panose="02020609040205080304" pitchFamily="49" charset="-128"/>
                <a:cs typeface="Times New Roman" panose="02020603050405020304" pitchFamily="18" charset="0"/>
              </a:rPr>
            </a:br>
            <a:br>
              <a:rPr lang="en-US" dirty="0">
                <a:latin typeface="Calibri" panose="020F0502020204030204" pitchFamily="34" charset="0"/>
                <a:ea typeface="MS Mincho" panose="02020609040205080304" pitchFamily="49" charset="-128"/>
                <a:cs typeface="Times New Roman" panose="02020603050405020304" pitchFamily="18" charset="0"/>
              </a:rPr>
            </a:br>
            <a:r>
              <a:rPr lang="en-US" dirty="0"/>
              <a:t>May 2025 • UC-04</a:t>
            </a:r>
            <a:endParaRPr lang="en-IN" dirty="0">
              <a:latin typeface="Calibri" panose="020F0502020204030204" pitchFamily="34" charset="0"/>
              <a:ea typeface="MS Mincho" panose="02020609040205080304" pitchFamily="49" charset="-128"/>
              <a:cs typeface="Times New Roman" panose="02020603050405020304" pitchFamily="18" charset="0"/>
            </a:endParaRPr>
          </a:p>
          <a:p>
            <a:endParaRPr lang="en-IN" dirty="0"/>
          </a:p>
        </p:txBody>
      </p:sp>
      <p:sp>
        <p:nvSpPr>
          <p:cNvPr id="9" name="Slide Number Placeholder 8">
            <a:extLst>
              <a:ext uri="{FF2B5EF4-FFF2-40B4-BE49-F238E27FC236}">
                <a16:creationId xmlns:a16="http://schemas.microsoft.com/office/drawing/2014/main" id="{C2E39704-8E4A-2BE6-9CB3-22370F7D96CF}"/>
              </a:ext>
            </a:extLst>
          </p:cNvPr>
          <p:cNvSpPr>
            <a:spLocks noGrp="1"/>
          </p:cNvSpPr>
          <p:nvPr>
            <p:ph type="sldNum" sz="quarter" idx="12"/>
          </p:nvPr>
        </p:nvSpPr>
        <p:spPr>
          <a:xfrm>
            <a:off x="-1117904" y="9457624"/>
            <a:ext cx="3605130" cy="535928"/>
          </a:xfrm>
        </p:spPr>
        <p:txBody>
          <a:bodyPr/>
          <a:lstStyle/>
          <a:p>
            <a:r>
              <a:rPr lang="en-IN" dirty="0"/>
              <a:t>9 | Automotive Industry</a:t>
            </a:r>
          </a:p>
        </p:txBody>
      </p:sp>
    </p:spTree>
    <p:extLst>
      <p:ext uri="{BB962C8B-B14F-4D97-AF65-F5344CB8AC3E}">
        <p14:creationId xmlns:p14="http://schemas.microsoft.com/office/powerpoint/2010/main" val="18950821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10299</TotalTime>
  <Words>1927</Words>
  <Application>Microsoft Office PowerPoint</Application>
  <PresentationFormat>Custom</PresentationFormat>
  <Paragraphs>72</Paragraphs>
  <Slides>9</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24" baseType="lpstr">
      <vt:lpstr>Aptos</vt:lpstr>
      <vt:lpstr>Arial</vt:lpstr>
      <vt:lpstr>Cabin-semi-bold</vt:lpstr>
      <vt:lpstr>Calibri</vt:lpstr>
      <vt:lpstr>Calibri Light</vt:lpstr>
      <vt:lpstr>Google Sans</vt:lpstr>
      <vt:lpstr>Istok Web</vt:lpstr>
      <vt:lpstr>Open Sans</vt:lpstr>
      <vt:lpstr>OpenSans--Regular</vt:lpstr>
      <vt:lpstr>Poppins</vt:lpstr>
      <vt:lpstr>Poppins</vt:lpstr>
      <vt:lpstr>Roboto Slab</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Maynak Yadav</dc:creator>
  <cp:lastModifiedBy>Maynak Yadav</cp:lastModifiedBy>
  <cp:revision>15</cp:revision>
  <dcterms:created xsi:type="dcterms:W3CDTF">2025-04-27T12:43:03Z</dcterms:created>
  <dcterms:modified xsi:type="dcterms:W3CDTF">2025-05-10T03:00:15Z</dcterms:modified>
</cp:coreProperties>
</file>