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8229600" cx="14630400"/>
  <p:notesSz cx="8229600" cy="14630400"/>
  <p:embeddedFontLst>
    <p:embeddedFont>
      <p:font typeface="Barlow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Barlow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Barlow-italic.fntdata"/><Relationship Id="rId14" Type="http://schemas.openxmlformats.org/officeDocument/2006/relationships/font" Target="fonts/Barlow-bold.fntdata"/><Relationship Id="rId16" Type="http://schemas.openxmlformats.org/officeDocument/2006/relationships/font" Target="fonts/Barlow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/>
              <a:t>‹#›</a:t>
            </a:fld>
            <a:endParaRPr b="0" i="0" sz="1200" u="none" cap="none" strike="noStrik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 master">
  <p:cSld name="Slide 1 mast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3" name="Google Shape;13;p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 master">
  <p:cSld name="Slide 2 mast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5" name="Google Shape;1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7" name="Google Shape;17;p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 master">
  <p:cSld name="Slide 3 mast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9" name="Google Shape;1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1" name="Google Shape;21;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 master">
  <p:cSld name="Slide 4 mast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3" name="Google Shape;2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5" name="Google Shape;25;p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 master">
  <p:cSld name="Slide 5 mast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7" name="Google Shape;2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9" name="Google Shape;29;p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 master">
  <p:cSld name="Slide 6 mast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1" name="Google Shape;3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3" name="Google Shape;33;p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 master">
  <p:cSld name="Slide 7 mast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5" name="Google Shape;3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7" name="Google Shape;37;p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 master">
  <p:cSld name="Slide 8 mast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9" name="Google Shape;3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1" name="Google Shape;41;p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Relationship Id="rId4" Type="http://schemas.openxmlformats.org/officeDocument/2006/relationships/image" Target="../media/image23.png"/><Relationship Id="rId5" Type="http://schemas.openxmlformats.org/officeDocument/2006/relationships/image" Target="../media/image22.png"/><Relationship Id="rId6" Type="http://schemas.openxmlformats.org/officeDocument/2006/relationships/image" Target="../media/image21.png"/><Relationship Id="rId7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Relationship Id="rId4" Type="http://schemas.openxmlformats.org/officeDocument/2006/relationships/image" Target="../media/image26.png"/><Relationship Id="rId5" Type="http://schemas.openxmlformats.org/officeDocument/2006/relationships/image" Target="../media/image20.png"/><Relationship Id="rId6" Type="http://schemas.openxmlformats.org/officeDocument/2006/relationships/image" Target="../media/image29.png"/><Relationship Id="rId7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8" name="Google Shape;4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1"/>
          <p:cNvSpPr/>
          <p:nvPr/>
        </p:nvSpPr>
        <p:spPr>
          <a:xfrm>
            <a:off x="6350437" y="1756053"/>
            <a:ext cx="7415927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5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Barlow"/>
              <a:buNone/>
            </a:pPr>
            <a:r>
              <a:rPr b="0" i="0" lang="en-US" sz="43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Vocabulário Essencial da Indústria Petrolífera Offshore (Inglês-Português)</a:t>
            </a:r>
            <a:endParaRPr b="0" i="0" sz="4300" u="none" cap="none" strike="noStrike"/>
          </a:p>
        </p:txBody>
      </p:sp>
      <p:sp>
        <p:nvSpPr>
          <p:cNvPr id="50" name="Google Shape;50;p11"/>
          <p:cNvSpPr/>
          <p:nvPr/>
        </p:nvSpPr>
        <p:spPr>
          <a:xfrm>
            <a:off x="6350437" y="4183737"/>
            <a:ext cx="7415927" cy="1580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157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900"/>
              <a:buFont typeface="Barlow"/>
              <a:buNone/>
            </a:pPr>
            <a:r>
              <a:rPr b="0" i="0" lang="en-US" sz="19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Uma introdução ao vocabulário chave utilizado em plataformas e embarcações offshore. Abrange ferramentas, segurança, plataformas, navios, maquinário, funções e emergências. O objetivo é facilitar a comunicação e compreensão no ambiente de trabalho.</a:t>
            </a:r>
            <a:endParaRPr b="0" i="0" sz="1900" u="none" cap="none" strike="noStrike"/>
          </a:p>
        </p:txBody>
      </p:sp>
      <p:sp>
        <p:nvSpPr>
          <p:cNvPr id="51" name="Google Shape;51;p11"/>
          <p:cNvSpPr/>
          <p:nvPr/>
        </p:nvSpPr>
        <p:spPr>
          <a:xfrm>
            <a:off x="6350437" y="6060043"/>
            <a:ext cx="394930" cy="394930"/>
          </a:xfrm>
          <a:prstGeom prst="roundRect">
            <a:avLst>
              <a:gd fmla="val 23151155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2" name="Google Shape;5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57" y="6067663"/>
            <a:ext cx="379690" cy="37969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/>
          <p:nvPr/>
        </p:nvSpPr>
        <p:spPr>
          <a:xfrm>
            <a:off x="6868716" y="6041588"/>
            <a:ext cx="2379702" cy="4319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400"/>
              <a:buFont typeface="Barlow"/>
              <a:buNone/>
            </a:pPr>
            <a:r>
              <a:rPr b="1" i="0" lang="en-US" sz="24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por Bruna Amaral</a:t>
            </a:r>
            <a:endParaRPr b="0" i="0" sz="2400" u="none" cap="none" strike="noStrik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/>
          <p:nvPr/>
        </p:nvSpPr>
        <p:spPr>
          <a:xfrm>
            <a:off x="864037" y="2267307"/>
            <a:ext cx="11462742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5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Barlow"/>
              <a:buNone/>
            </a:pPr>
            <a:r>
              <a:rPr b="0" i="0" lang="en-US" sz="43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Ferramentas e Equipamentos: Inglês-Português</a:t>
            </a:r>
            <a:endParaRPr b="0" i="0" sz="4300" u="none" cap="none" strike="noStrike"/>
          </a:p>
        </p:txBody>
      </p:sp>
      <p:sp>
        <p:nvSpPr>
          <p:cNvPr id="60" name="Google Shape;60;p12"/>
          <p:cNvSpPr/>
          <p:nvPr/>
        </p:nvSpPr>
        <p:spPr>
          <a:xfrm>
            <a:off x="864037" y="3570208"/>
            <a:ext cx="2743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5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Barlow"/>
              <a:buNone/>
            </a:pPr>
            <a:r>
              <a:rPr b="0" i="0" lang="en-US" sz="215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Wrench</a:t>
            </a:r>
            <a:endParaRPr b="0" i="0" sz="2150" u="none" cap="none" strike="noStrike"/>
          </a:p>
        </p:txBody>
      </p:sp>
      <p:sp>
        <p:nvSpPr>
          <p:cNvPr id="61" name="Google Shape;61;p12"/>
          <p:cNvSpPr/>
          <p:nvPr/>
        </p:nvSpPr>
        <p:spPr>
          <a:xfrm>
            <a:off x="864037" y="4159925"/>
            <a:ext cx="2773918" cy="1580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157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900"/>
              <a:buFont typeface="Barlow"/>
              <a:buNone/>
            </a:pPr>
            <a:r>
              <a:rPr b="0" i="0" lang="en-US" sz="19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(Chave de Boca/Grifo). Ferramenta para apertar ou soltar parafusos e porcas.</a:t>
            </a:r>
            <a:endParaRPr b="0" i="0" sz="1900" u="none" cap="none" strike="noStrike"/>
          </a:p>
        </p:txBody>
      </p:sp>
      <p:sp>
        <p:nvSpPr>
          <p:cNvPr id="62" name="Google Shape;62;p12"/>
          <p:cNvSpPr/>
          <p:nvPr/>
        </p:nvSpPr>
        <p:spPr>
          <a:xfrm>
            <a:off x="4247793" y="3570208"/>
            <a:ext cx="2743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5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Barlow"/>
              <a:buNone/>
            </a:pPr>
            <a:r>
              <a:rPr b="0" i="0" lang="en-US" sz="215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Hammer</a:t>
            </a:r>
            <a:endParaRPr b="0" i="0" sz="2150" u="none" cap="none" strike="noStrike"/>
          </a:p>
        </p:txBody>
      </p:sp>
      <p:sp>
        <p:nvSpPr>
          <p:cNvPr id="63" name="Google Shape;63;p12"/>
          <p:cNvSpPr/>
          <p:nvPr/>
        </p:nvSpPr>
        <p:spPr>
          <a:xfrm>
            <a:off x="4247793" y="4159925"/>
            <a:ext cx="2773918" cy="790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157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900"/>
              <a:buFont typeface="Barlow"/>
              <a:buNone/>
            </a:pPr>
            <a:r>
              <a:rPr b="0" i="0" lang="en-US" sz="19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(Martelo). Utilizado para golpear e fixar objetos.</a:t>
            </a:r>
            <a:endParaRPr b="0" i="0" sz="1900" u="none" cap="none" strike="noStrike"/>
          </a:p>
        </p:txBody>
      </p:sp>
      <p:sp>
        <p:nvSpPr>
          <p:cNvPr id="64" name="Google Shape;64;p12"/>
          <p:cNvSpPr/>
          <p:nvPr/>
        </p:nvSpPr>
        <p:spPr>
          <a:xfrm>
            <a:off x="7631549" y="3570208"/>
            <a:ext cx="2743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5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Barlow"/>
              <a:buNone/>
            </a:pPr>
            <a:r>
              <a:rPr b="0" i="0" lang="en-US" sz="215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Drill</a:t>
            </a:r>
            <a:endParaRPr b="0" i="0" sz="2150" u="none" cap="none" strike="noStrike"/>
          </a:p>
        </p:txBody>
      </p:sp>
      <p:sp>
        <p:nvSpPr>
          <p:cNvPr id="65" name="Google Shape;65;p12"/>
          <p:cNvSpPr/>
          <p:nvPr/>
        </p:nvSpPr>
        <p:spPr>
          <a:xfrm>
            <a:off x="7631549" y="4159925"/>
            <a:ext cx="2773918" cy="790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157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900"/>
              <a:buFont typeface="Barlow"/>
              <a:buNone/>
            </a:pPr>
            <a:r>
              <a:rPr b="0" i="0" lang="en-US" sz="19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(Furadeira). Equipamento para perfurar materiais.</a:t>
            </a:r>
            <a:endParaRPr b="0" i="0" sz="1900" u="none" cap="none" strike="noStrike"/>
          </a:p>
        </p:txBody>
      </p:sp>
      <p:sp>
        <p:nvSpPr>
          <p:cNvPr id="66" name="Google Shape;66;p12"/>
          <p:cNvSpPr/>
          <p:nvPr/>
        </p:nvSpPr>
        <p:spPr>
          <a:xfrm>
            <a:off x="11015305" y="3570208"/>
            <a:ext cx="2743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5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50"/>
              <a:buFont typeface="Barlow"/>
              <a:buNone/>
            </a:pPr>
            <a:r>
              <a:rPr b="0" i="0" lang="en-US" sz="215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Welding Machine</a:t>
            </a:r>
            <a:endParaRPr b="0" i="0" sz="2150" u="none" cap="none" strike="noStrike"/>
          </a:p>
        </p:txBody>
      </p:sp>
      <p:sp>
        <p:nvSpPr>
          <p:cNvPr id="67" name="Google Shape;67;p12"/>
          <p:cNvSpPr/>
          <p:nvPr/>
        </p:nvSpPr>
        <p:spPr>
          <a:xfrm>
            <a:off x="11015305" y="4159925"/>
            <a:ext cx="2773918" cy="11851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157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900"/>
              <a:buFont typeface="Barlow"/>
              <a:buNone/>
            </a:pPr>
            <a:r>
              <a:rPr b="0" i="0" lang="en-US" sz="19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(Máquina de Solda). Usada para unir metais através de soldagem.</a:t>
            </a:r>
            <a:endParaRPr b="0" i="0" sz="1900" u="none" cap="none" strike="noStrik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73" name="Google Shape;7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/>
          <p:nvPr/>
        </p:nvSpPr>
        <p:spPr>
          <a:xfrm>
            <a:off x="734378" y="914519"/>
            <a:ext cx="7675245" cy="11656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6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0"/>
              <a:buFont typeface="Barlow"/>
              <a:buNone/>
            </a:pPr>
            <a:r>
              <a:rPr b="0" i="0" lang="en-US" sz="365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Equipamentos de Segurança Offshore: Inglês-Português</a:t>
            </a:r>
            <a:endParaRPr b="0" i="0" sz="3650" u="none" cap="none" strike="noStrike"/>
          </a:p>
        </p:txBody>
      </p:sp>
      <p:sp>
        <p:nvSpPr>
          <p:cNvPr id="75" name="Google Shape;75;p13"/>
          <p:cNvSpPr/>
          <p:nvPr/>
        </p:nvSpPr>
        <p:spPr>
          <a:xfrm>
            <a:off x="734378" y="2630805"/>
            <a:ext cx="472083" cy="472083"/>
          </a:xfrm>
          <a:prstGeom prst="roundRect">
            <a:avLst>
              <a:gd fmla="val 18668" name="adj"/>
            </a:avLst>
          </a:prstGeom>
          <a:solidFill>
            <a:srgbClr val="790709"/>
          </a:solidFill>
          <a:ln cap="flat" cmpd="sng" w="9525">
            <a:solidFill>
              <a:srgbClr val="9220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830520" y="2691944"/>
            <a:ext cx="279678" cy="349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200"/>
              <a:buFont typeface="Barlow"/>
              <a:buNone/>
            </a:pPr>
            <a:r>
              <a:rPr b="0" i="0" lang="en-US" sz="22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b="0" i="0" sz="2200" u="none" cap="none" strike="noStrike"/>
          </a:p>
        </p:txBody>
      </p:sp>
      <p:sp>
        <p:nvSpPr>
          <p:cNvPr id="77" name="Google Shape;77;p13"/>
          <p:cNvSpPr/>
          <p:nvPr/>
        </p:nvSpPr>
        <p:spPr>
          <a:xfrm>
            <a:off x="1416248" y="2630805"/>
            <a:ext cx="2331363" cy="291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800"/>
              <a:buFont typeface="Barlow"/>
              <a:buNone/>
            </a:pPr>
            <a:r>
              <a:rPr b="0" i="0" lang="en-US" sz="18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Life Vest</a:t>
            </a:r>
            <a:endParaRPr b="0" i="0" sz="1800" u="none" cap="none" strike="noStrike"/>
          </a:p>
        </p:txBody>
      </p:sp>
      <p:sp>
        <p:nvSpPr>
          <p:cNvPr id="78" name="Google Shape;78;p13"/>
          <p:cNvSpPr/>
          <p:nvPr/>
        </p:nvSpPr>
        <p:spPr>
          <a:xfrm>
            <a:off x="1416248" y="3048000"/>
            <a:ext cx="6993374" cy="335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75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650"/>
              <a:buFont typeface="Barlow"/>
              <a:buNone/>
            </a:pPr>
            <a:r>
              <a:rPr b="0" i="0" lang="en-US" sz="165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(Colete Salva-Vidas). Equipamento de flutuação individual para emergências.</a:t>
            </a:r>
            <a:endParaRPr b="0" i="0" sz="1650" u="none" cap="none" strike="noStrike"/>
          </a:p>
        </p:txBody>
      </p:sp>
      <p:sp>
        <p:nvSpPr>
          <p:cNvPr id="79" name="Google Shape;79;p13"/>
          <p:cNvSpPr/>
          <p:nvPr/>
        </p:nvSpPr>
        <p:spPr>
          <a:xfrm>
            <a:off x="734378" y="3829407"/>
            <a:ext cx="472083" cy="472083"/>
          </a:xfrm>
          <a:prstGeom prst="roundRect">
            <a:avLst>
              <a:gd fmla="val 18668" name="adj"/>
            </a:avLst>
          </a:prstGeom>
          <a:solidFill>
            <a:srgbClr val="790709"/>
          </a:solidFill>
          <a:ln cap="flat" cmpd="sng" w="9525">
            <a:solidFill>
              <a:srgbClr val="9220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830520" y="3890546"/>
            <a:ext cx="279678" cy="349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200"/>
              <a:buFont typeface="Barlow"/>
              <a:buNone/>
            </a:pPr>
            <a:r>
              <a:rPr b="0" i="0" lang="en-US" sz="22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2</a:t>
            </a:r>
            <a:endParaRPr b="0" i="0" sz="2200" u="none" cap="none" strike="noStrike"/>
          </a:p>
        </p:txBody>
      </p:sp>
      <p:sp>
        <p:nvSpPr>
          <p:cNvPr id="81" name="Google Shape;81;p13"/>
          <p:cNvSpPr/>
          <p:nvPr/>
        </p:nvSpPr>
        <p:spPr>
          <a:xfrm>
            <a:off x="1416248" y="3829407"/>
            <a:ext cx="2331363" cy="291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800"/>
              <a:buFont typeface="Barlow"/>
              <a:buNone/>
            </a:pPr>
            <a:r>
              <a:rPr b="0" i="0" lang="en-US" sz="18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Hard Hat</a:t>
            </a:r>
            <a:endParaRPr b="0" i="0" sz="1800" u="none" cap="none" strike="noStrike"/>
          </a:p>
        </p:txBody>
      </p:sp>
      <p:sp>
        <p:nvSpPr>
          <p:cNvPr id="82" name="Google Shape;82;p13"/>
          <p:cNvSpPr/>
          <p:nvPr/>
        </p:nvSpPr>
        <p:spPr>
          <a:xfrm>
            <a:off x="1416248" y="4246602"/>
            <a:ext cx="6993374" cy="335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75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650"/>
              <a:buFont typeface="Barlow"/>
              <a:buNone/>
            </a:pPr>
            <a:r>
              <a:rPr b="0" i="0" lang="en-US" sz="165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(Capacete). Proteção para a cabeça contra impactos.</a:t>
            </a:r>
            <a:endParaRPr b="0" i="0" sz="1650" u="none" cap="none" strike="noStrike"/>
          </a:p>
        </p:txBody>
      </p:sp>
      <p:sp>
        <p:nvSpPr>
          <p:cNvPr id="83" name="Google Shape;83;p13"/>
          <p:cNvSpPr/>
          <p:nvPr/>
        </p:nvSpPr>
        <p:spPr>
          <a:xfrm>
            <a:off x="734378" y="5028009"/>
            <a:ext cx="472083" cy="472083"/>
          </a:xfrm>
          <a:prstGeom prst="roundRect">
            <a:avLst>
              <a:gd fmla="val 18668" name="adj"/>
            </a:avLst>
          </a:prstGeom>
          <a:solidFill>
            <a:srgbClr val="790709"/>
          </a:solidFill>
          <a:ln cap="flat" cmpd="sng" w="9525">
            <a:solidFill>
              <a:srgbClr val="9220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830520" y="5089148"/>
            <a:ext cx="279678" cy="349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200"/>
              <a:buFont typeface="Barlow"/>
              <a:buNone/>
            </a:pPr>
            <a:r>
              <a:rPr b="0" i="0" lang="en-US" sz="22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3</a:t>
            </a:r>
            <a:endParaRPr b="0" i="0" sz="2200" u="none" cap="none" strike="noStrike"/>
          </a:p>
        </p:txBody>
      </p:sp>
      <p:sp>
        <p:nvSpPr>
          <p:cNvPr id="85" name="Google Shape;85;p13"/>
          <p:cNvSpPr/>
          <p:nvPr/>
        </p:nvSpPr>
        <p:spPr>
          <a:xfrm>
            <a:off x="1416248" y="5028009"/>
            <a:ext cx="2331363" cy="291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800"/>
              <a:buFont typeface="Barlow"/>
              <a:buNone/>
            </a:pPr>
            <a:r>
              <a:rPr b="0" i="0" lang="en-US" sz="18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Safety Glasses</a:t>
            </a:r>
            <a:endParaRPr b="0" i="0" sz="1800" u="none" cap="none" strike="noStrike"/>
          </a:p>
        </p:txBody>
      </p:sp>
      <p:sp>
        <p:nvSpPr>
          <p:cNvPr id="86" name="Google Shape;86;p13"/>
          <p:cNvSpPr/>
          <p:nvPr/>
        </p:nvSpPr>
        <p:spPr>
          <a:xfrm>
            <a:off x="1416248" y="5445204"/>
            <a:ext cx="6993374" cy="335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75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650"/>
              <a:buFont typeface="Barlow"/>
              <a:buNone/>
            </a:pPr>
            <a:r>
              <a:rPr b="0" i="0" lang="en-US" sz="165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(Óculos de Segurança). Proteção para os olhos contra partículas e respingos.</a:t>
            </a:r>
            <a:endParaRPr b="0" i="0" sz="1650" u="none" cap="none" strike="noStrike"/>
          </a:p>
        </p:txBody>
      </p:sp>
      <p:sp>
        <p:nvSpPr>
          <p:cNvPr id="87" name="Google Shape;87;p13"/>
          <p:cNvSpPr/>
          <p:nvPr/>
        </p:nvSpPr>
        <p:spPr>
          <a:xfrm>
            <a:off x="734378" y="6226612"/>
            <a:ext cx="472083" cy="472083"/>
          </a:xfrm>
          <a:prstGeom prst="roundRect">
            <a:avLst>
              <a:gd fmla="val 18668" name="adj"/>
            </a:avLst>
          </a:prstGeom>
          <a:solidFill>
            <a:srgbClr val="790709"/>
          </a:solidFill>
          <a:ln cap="flat" cmpd="sng" w="9525">
            <a:solidFill>
              <a:srgbClr val="9220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830520" y="6287750"/>
            <a:ext cx="279678" cy="349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200"/>
              <a:buFont typeface="Barlow"/>
              <a:buNone/>
            </a:pPr>
            <a:r>
              <a:rPr b="0" i="0" lang="en-US" sz="22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4</a:t>
            </a:r>
            <a:endParaRPr b="0" i="0" sz="2200" u="none" cap="none" strike="noStrike"/>
          </a:p>
        </p:txBody>
      </p:sp>
      <p:sp>
        <p:nvSpPr>
          <p:cNvPr id="89" name="Google Shape;89;p13"/>
          <p:cNvSpPr/>
          <p:nvPr/>
        </p:nvSpPr>
        <p:spPr>
          <a:xfrm>
            <a:off x="1416248" y="6226612"/>
            <a:ext cx="2331363" cy="291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800"/>
              <a:buFont typeface="Barlow"/>
              <a:buNone/>
            </a:pPr>
            <a:r>
              <a:rPr b="0" i="0" lang="en-US" sz="18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Safety Boots</a:t>
            </a:r>
            <a:endParaRPr b="0" i="0" sz="1800" u="none" cap="none" strike="noStrike"/>
          </a:p>
        </p:txBody>
      </p:sp>
      <p:sp>
        <p:nvSpPr>
          <p:cNvPr id="90" name="Google Shape;90;p13"/>
          <p:cNvSpPr/>
          <p:nvPr/>
        </p:nvSpPr>
        <p:spPr>
          <a:xfrm>
            <a:off x="1416248" y="6643807"/>
            <a:ext cx="6993374" cy="671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75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650"/>
              <a:buFont typeface="Barlow"/>
              <a:buNone/>
            </a:pPr>
            <a:r>
              <a:rPr b="0" i="0" lang="en-US" sz="165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(Botas de Segurança). Proteção para os pés contra quedas de objetos e perfurações.</a:t>
            </a:r>
            <a:endParaRPr b="0" i="0" sz="1650" u="none" cap="none" strike="noStrik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>
            <a:off x="732353" y="693658"/>
            <a:ext cx="7679293" cy="11625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6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0"/>
              <a:buFont typeface="Barlow"/>
              <a:buNone/>
            </a:pPr>
            <a:r>
              <a:rPr b="0" i="0" lang="en-US" sz="365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Tipos de Plataformas e Navios: Inglês-Português</a:t>
            </a:r>
            <a:endParaRPr b="0" i="0" sz="3650" u="none" cap="none" strike="noStrike"/>
          </a:p>
        </p:txBody>
      </p:sp>
      <p:sp>
        <p:nvSpPr>
          <p:cNvPr id="98" name="Google Shape;98;p14"/>
          <p:cNvSpPr/>
          <p:nvPr/>
        </p:nvSpPr>
        <p:spPr>
          <a:xfrm>
            <a:off x="732353" y="2170033"/>
            <a:ext cx="7679293" cy="1184553"/>
          </a:xfrm>
          <a:prstGeom prst="roundRect">
            <a:avLst>
              <a:gd fmla="val 7420" name="adj"/>
            </a:avLst>
          </a:prstGeom>
          <a:solidFill>
            <a:srgbClr val="790709"/>
          </a:solidFill>
          <a:ln cap="flat" cmpd="sng" w="9525">
            <a:solidFill>
              <a:srgbClr val="9220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949166" y="2386846"/>
            <a:ext cx="2325172" cy="290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800"/>
              <a:buFont typeface="Barlow"/>
              <a:buNone/>
            </a:pPr>
            <a:r>
              <a:rPr b="0" i="0" lang="en-US" sz="18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Fixed Platform</a:t>
            </a:r>
            <a:endParaRPr b="0" i="0" sz="1800" u="none" cap="none" strike="noStrike"/>
          </a:p>
        </p:txBody>
      </p:sp>
      <p:sp>
        <p:nvSpPr>
          <p:cNvPr id="100" name="Google Shape;100;p14"/>
          <p:cNvSpPr/>
          <p:nvPr/>
        </p:nvSpPr>
        <p:spPr>
          <a:xfrm>
            <a:off x="949166" y="2802969"/>
            <a:ext cx="7245668" cy="334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600"/>
              <a:buFont typeface="Barlow"/>
              <a:buNone/>
            </a:pPr>
            <a:r>
              <a:rPr b="0" i="0" lang="en-US" sz="16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(Plataforma Fixa). Plataforma apoiada no leito marinho.</a:t>
            </a:r>
            <a:endParaRPr b="0" i="0" sz="1600" u="none" cap="none" strike="noStrike"/>
          </a:p>
        </p:txBody>
      </p:sp>
      <p:sp>
        <p:nvSpPr>
          <p:cNvPr id="101" name="Google Shape;101;p14"/>
          <p:cNvSpPr/>
          <p:nvPr/>
        </p:nvSpPr>
        <p:spPr>
          <a:xfrm>
            <a:off x="732353" y="3563779"/>
            <a:ext cx="7679293" cy="1184553"/>
          </a:xfrm>
          <a:prstGeom prst="roundRect">
            <a:avLst>
              <a:gd fmla="val 7420" name="adj"/>
            </a:avLst>
          </a:prstGeom>
          <a:solidFill>
            <a:srgbClr val="790709"/>
          </a:solidFill>
          <a:ln cap="flat" cmpd="sng" w="9525">
            <a:solidFill>
              <a:srgbClr val="9220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949166" y="3780592"/>
            <a:ext cx="2802255" cy="290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800"/>
              <a:buFont typeface="Barlow"/>
              <a:buNone/>
            </a:pPr>
            <a:r>
              <a:rPr b="0" i="0" lang="en-US" sz="18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Semi-Submersible Platform</a:t>
            </a:r>
            <a:endParaRPr b="0" i="0" sz="1800" u="none" cap="none" strike="noStrike"/>
          </a:p>
        </p:txBody>
      </p:sp>
      <p:sp>
        <p:nvSpPr>
          <p:cNvPr id="103" name="Google Shape;103;p14"/>
          <p:cNvSpPr/>
          <p:nvPr/>
        </p:nvSpPr>
        <p:spPr>
          <a:xfrm>
            <a:off x="949166" y="4196715"/>
            <a:ext cx="7245668" cy="334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600"/>
              <a:buFont typeface="Barlow"/>
              <a:buNone/>
            </a:pPr>
            <a:r>
              <a:rPr b="0" i="0" lang="en-US" sz="16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(Plataforma Semissubmersível). Plataforma flutuante, parcialmente submersa.</a:t>
            </a:r>
            <a:endParaRPr b="0" i="0" sz="1600" u="none" cap="none" strike="noStrike"/>
          </a:p>
        </p:txBody>
      </p:sp>
      <p:sp>
        <p:nvSpPr>
          <p:cNvPr id="104" name="Google Shape;104;p14"/>
          <p:cNvSpPr/>
          <p:nvPr/>
        </p:nvSpPr>
        <p:spPr>
          <a:xfrm>
            <a:off x="732353" y="4957524"/>
            <a:ext cx="7679293" cy="1184553"/>
          </a:xfrm>
          <a:prstGeom prst="roundRect">
            <a:avLst>
              <a:gd fmla="val 7420" name="adj"/>
            </a:avLst>
          </a:prstGeom>
          <a:solidFill>
            <a:srgbClr val="790709"/>
          </a:solidFill>
          <a:ln cap="flat" cmpd="sng" w="9525">
            <a:solidFill>
              <a:srgbClr val="9220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949166" y="5174337"/>
            <a:ext cx="2325172" cy="290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800"/>
              <a:buFont typeface="Barlow"/>
              <a:buNone/>
            </a:pPr>
            <a:r>
              <a:rPr b="0" i="0" lang="en-US" sz="18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Drillship</a:t>
            </a:r>
            <a:endParaRPr b="0" i="0" sz="1800" u="none" cap="none" strike="noStrike"/>
          </a:p>
        </p:txBody>
      </p:sp>
      <p:sp>
        <p:nvSpPr>
          <p:cNvPr id="106" name="Google Shape;106;p14"/>
          <p:cNvSpPr/>
          <p:nvPr/>
        </p:nvSpPr>
        <p:spPr>
          <a:xfrm>
            <a:off x="949166" y="5590461"/>
            <a:ext cx="7245668" cy="334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600"/>
              <a:buFont typeface="Barlow"/>
              <a:buNone/>
            </a:pPr>
            <a:r>
              <a:rPr b="0" i="0" lang="en-US" sz="16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(Navio-Sonda). Navio equipado para perfuração em águas profundas.</a:t>
            </a:r>
            <a:endParaRPr b="0" i="0" sz="1600" u="none" cap="none" strike="noStrike"/>
          </a:p>
        </p:txBody>
      </p:sp>
      <p:sp>
        <p:nvSpPr>
          <p:cNvPr id="107" name="Google Shape;107;p14"/>
          <p:cNvSpPr/>
          <p:nvPr/>
        </p:nvSpPr>
        <p:spPr>
          <a:xfrm>
            <a:off x="732353" y="6351270"/>
            <a:ext cx="7679293" cy="1184553"/>
          </a:xfrm>
          <a:prstGeom prst="roundRect">
            <a:avLst>
              <a:gd fmla="val 7420" name="adj"/>
            </a:avLst>
          </a:prstGeom>
          <a:solidFill>
            <a:srgbClr val="790709"/>
          </a:solidFill>
          <a:ln cap="flat" cmpd="sng" w="9525">
            <a:solidFill>
              <a:srgbClr val="9220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949166" y="6568083"/>
            <a:ext cx="2325172" cy="290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800"/>
              <a:buFont typeface="Barlow"/>
              <a:buNone/>
            </a:pPr>
            <a:r>
              <a:rPr b="0" i="0" lang="en-US" sz="18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Supply Vessel</a:t>
            </a:r>
            <a:endParaRPr b="0" i="0" sz="1800" u="none" cap="none" strike="noStrike"/>
          </a:p>
        </p:txBody>
      </p:sp>
      <p:sp>
        <p:nvSpPr>
          <p:cNvPr id="109" name="Google Shape;109;p14"/>
          <p:cNvSpPr/>
          <p:nvPr/>
        </p:nvSpPr>
        <p:spPr>
          <a:xfrm>
            <a:off x="949166" y="6984206"/>
            <a:ext cx="7245668" cy="334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600"/>
              <a:buFont typeface="Barlow"/>
              <a:buNone/>
            </a:pPr>
            <a:r>
              <a:rPr b="0" i="0" lang="en-US" sz="16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(Navio de Suprimento). Navio para transporte de materiais e equipamentos.</a:t>
            </a:r>
            <a:endParaRPr b="0" i="0" sz="1600" u="none" cap="none" strike="noStrik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15" name="Google Shape;11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4305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/>
          <p:nvPr/>
        </p:nvSpPr>
        <p:spPr>
          <a:xfrm>
            <a:off x="6312218" y="648891"/>
            <a:ext cx="7492365" cy="13108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60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Barlow"/>
              <a:buNone/>
            </a:pPr>
            <a:r>
              <a:rPr b="0" i="0" lang="en-US" sz="41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Maquinário Offshore Comum: Inglês-Português</a:t>
            </a:r>
            <a:endParaRPr b="0" i="0" sz="4100" u="none" cap="none" strike="noStrike"/>
          </a:p>
        </p:txBody>
      </p:sp>
      <p:pic>
        <p:nvPicPr>
          <p:cNvPr descr="preencoded.png" id="117" name="Google Shape;11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2218" y="2313623"/>
            <a:ext cx="540306" cy="54030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/>
          <p:nvPr/>
        </p:nvSpPr>
        <p:spPr>
          <a:xfrm>
            <a:off x="6312218" y="3089791"/>
            <a:ext cx="2261473" cy="15101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9459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850"/>
              <a:buFont typeface="Barlow"/>
              <a:buNone/>
            </a:pPr>
            <a:r>
              <a:rPr b="0" i="0" lang="en-US" sz="185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Crane (Guindaste). Equipamento para movimentação de cargas pesadas.</a:t>
            </a:r>
            <a:endParaRPr b="0" i="0" sz="1850" u="none" cap="none" strike="noStrike"/>
          </a:p>
        </p:txBody>
      </p:sp>
      <p:pic>
        <p:nvPicPr>
          <p:cNvPr descr="preencoded.png" id="119" name="Google Shape;11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27544" y="2313623"/>
            <a:ext cx="540306" cy="54030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/>
          <p:nvPr/>
        </p:nvSpPr>
        <p:spPr>
          <a:xfrm>
            <a:off x="8927544" y="3089791"/>
            <a:ext cx="2261592" cy="11326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9459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850"/>
              <a:buFont typeface="Barlow"/>
              <a:buNone/>
            </a:pPr>
            <a:r>
              <a:rPr b="0" i="0" lang="en-US" sz="185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Pump (Bomba). Utilizada para bombear fluidos.</a:t>
            </a:r>
            <a:endParaRPr b="0" i="0" sz="1850" u="none" cap="none" strike="noStrike"/>
          </a:p>
        </p:txBody>
      </p:sp>
      <p:pic>
        <p:nvPicPr>
          <p:cNvPr descr="preencoded.png" id="121" name="Google Shape;12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542990" y="2313623"/>
            <a:ext cx="540306" cy="54030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/>
          <p:nvPr/>
        </p:nvSpPr>
        <p:spPr>
          <a:xfrm>
            <a:off x="11542990" y="3089791"/>
            <a:ext cx="2261473" cy="15101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9459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850"/>
              <a:buFont typeface="Barlow"/>
              <a:buNone/>
            </a:pPr>
            <a:r>
              <a:rPr b="0" i="0" lang="en-US" sz="185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Generator (Gerador). Equipamento para geração de energia elétrica.</a:t>
            </a:r>
            <a:endParaRPr b="0" i="0" sz="1850" u="none" cap="none" strike="noStrike"/>
          </a:p>
        </p:txBody>
      </p:sp>
      <p:pic>
        <p:nvPicPr>
          <p:cNvPr descr="preencoded.png" id="123" name="Google Shape;123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12218" y="5307806"/>
            <a:ext cx="540306" cy="54030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/>
          <p:nvPr/>
        </p:nvSpPr>
        <p:spPr>
          <a:xfrm>
            <a:off x="6312218" y="6083975"/>
            <a:ext cx="2261473" cy="15101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9459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850"/>
              <a:buFont typeface="Barlow"/>
              <a:buNone/>
            </a:pPr>
            <a:r>
              <a:rPr b="0" i="0" lang="en-US" sz="185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Compressor (Compressor). Usado para comprimir gases.</a:t>
            </a:r>
            <a:endParaRPr b="0" i="0" sz="1850" u="none" cap="none" strike="noStrik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30" name="Google Shape;13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/>
          <p:nvPr/>
        </p:nvSpPr>
        <p:spPr>
          <a:xfrm>
            <a:off x="6249472" y="600075"/>
            <a:ext cx="7617857" cy="12111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Barlow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Funções a Bordo (Profissões): Inglês-Português</a:t>
            </a:r>
            <a:endParaRPr b="0" i="0" sz="3800" u="none" cap="none" strike="noStrike"/>
          </a:p>
        </p:txBody>
      </p:sp>
      <p:pic>
        <p:nvPicPr>
          <p:cNvPr descr="preencoded.png" id="132" name="Google Shape;13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9472" y="2138124"/>
            <a:ext cx="1090017" cy="130814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/>
          <p:nvPr/>
        </p:nvSpPr>
        <p:spPr>
          <a:xfrm>
            <a:off x="7666434" y="2356128"/>
            <a:ext cx="2422446" cy="302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684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900"/>
              <a:buFont typeface="Barlow"/>
              <a:buNone/>
            </a:pPr>
            <a:r>
              <a:rPr b="0" i="0" lang="en-US" sz="19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Roustabout</a:t>
            </a:r>
            <a:endParaRPr b="0" i="0" sz="1900" u="none" cap="none" strike="noStrike"/>
          </a:p>
        </p:txBody>
      </p:sp>
      <p:sp>
        <p:nvSpPr>
          <p:cNvPr id="134" name="Google Shape;134;p16"/>
          <p:cNvSpPr/>
          <p:nvPr/>
        </p:nvSpPr>
        <p:spPr>
          <a:xfrm>
            <a:off x="7666434" y="2789634"/>
            <a:ext cx="6200894" cy="3487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00"/>
              <a:buFont typeface="Barlow"/>
              <a:buNone/>
            </a:pPr>
            <a:r>
              <a:rPr b="0" i="0" lang="en-US" sz="17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(Servente de Bordo). Trabalhador braçal em plataformas.</a:t>
            </a:r>
            <a:endParaRPr b="0" i="0" sz="1700" u="none" cap="none" strike="noStrike"/>
          </a:p>
        </p:txBody>
      </p:sp>
      <p:pic>
        <p:nvPicPr>
          <p:cNvPr descr="preencoded.png" id="135" name="Google Shape;13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9472" y="3446264"/>
            <a:ext cx="1090017" cy="130814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6"/>
          <p:cNvSpPr/>
          <p:nvPr/>
        </p:nvSpPr>
        <p:spPr>
          <a:xfrm>
            <a:off x="7666434" y="3664268"/>
            <a:ext cx="2422446" cy="302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684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900"/>
              <a:buFont typeface="Barlow"/>
              <a:buNone/>
            </a:pPr>
            <a:r>
              <a:rPr b="0" i="0" lang="en-US" sz="19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Roughneck</a:t>
            </a:r>
            <a:endParaRPr b="0" i="0" sz="1900" u="none" cap="none" strike="noStrike"/>
          </a:p>
        </p:txBody>
      </p:sp>
      <p:sp>
        <p:nvSpPr>
          <p:cNvPr id="137" name="Google Shape;137;p16"/>
          <p:cNvSpPr/>
          <p:nvPr/>
        </p:nvSpPr>
        <p:spPr>
          <a:xfrm>
            <a:off x="7666434" y="4097774"/>
            <a:ext cx="6200894" cy="3487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00"/>
              <a:buFont typeface="Barlow"/>
              <a:buNone/>
            </a:pPr>
            <a:r>
              <a:rPr b="0" i="0" lang="en-US" sz="17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(Torrista). Trabalhador na torre de perfuração.</a:t>
            </a:r>
            <a:endParaRPr b="0" i="0" sz="1700" u="none" cap="none" strike="noStrike"/>
          </a:p>
        </p:txBody>
      </p:sp>
      <p:pic>
        <p:nvPicPr>
          <p:cNvPr descr="preencoded.png" id="138" name="Google Shape;13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49472" y="4754404"/>
            <a:ext cx="1090017" cy="130814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/>
          <p:cNvSpPr/>
          <p:nvPr/>
        </p:nvSpPr>
        <p:spPr>
          <a:xfrm>
            <a:off x="7666434" y="4972407"/>
            <a:ext cx="2422446" cy="302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684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900"/>
              <a:buFont typeface="Barlow"/>
              <a:buNone/>
            </a:pPr>
            <a:r>
              <a:rPr b="0" i="0" lang="en-US" sz="19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Driller</a:t>
            </a:r>
            <a:endParaRPr b="0" i="0" sz="1900" u="none" cap="none" strike="noStrike"/>
          </a:p>
        </p:txBody>
      </p:sp>
      <p:sp>
        <p:nvSpPr>
          <p:cNvPr id="140" name="Google Shape;140;p16"/>
          <p:cNvSpPr/>
          <p:nvPr/>
        </p:nvSpPr>
        <p:spPr>
          <a:xfrm>
            <a:off x="7666434" y="5405914"/>
            <a:ext cx="6200894" cy="3487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00"/>
              <a:buFont typeface="Barlow"/>
              <a:buNone/>
            </a:pPr>
            <a:r>
              <a:rPr b="0" i="0" lang="en-US" sz="17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(Perfurador). Responsável pela operação de perfuração.</a:t>
            </a:r>
            <a:endParaRPr b="0" i="0" sz="1700" u="none" cap="none" strike="noStrike"/>
          </a:p>
        </p:txBody>
      </p:sp>
      <p:pic>
        <p:nvPicPr>
          <p:cNvPr descr="preencoded.png" id="141" name="Google Shape;141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49472" y="6062543"/>
            <a:ext cx="1090017" cy="156698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/>
          <p:cNvSpPr/>
          <p:nvPr/>
        </p:nvSpPr>
        <p:spPr>
          <a:xfrm>
            <a:off x="7666434" y="6280547"/>
            <a:ext cx="2422446" cy="302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684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900"/>
              <a:buFont typeface="Barlow"/>
              <a:buNone/>
            </a:pPr>
            <a:r>
              <a:rPr b="0" i="0" lang="en-US" sz="19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Toolpusher</a:t>
            </a:r>
            <a:endParaRPr b="0" i="0" sz="1900" u="none" cap="none" strike="noStrike"/>
          </a:p>
        </p:txBody>
      </p:sp>
      <p:sp>
        <p:nvSpPr>
          <p:cNvPr id="143" name="Google Shape;143;p16"/>
          <p:cNvSpPr/>
          <p:nvPr/>
        </p:nvSpPr>
        <p:spPr>
          <a:xfrm>
            <a:off x="7666434" y="6714053"/>
            <a:ext cx="6200894" cy="6974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00"/>
              <a:buFont typeface="Barlow"/>
              <a:buNone/>
            </a:pPr>
            <a:r>
              <a:rPr b="0" i="0" lang="en-US" sz="17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(Supervisor de Torre). Supervisor geral das operações de perfuração.</a:t>
            </a:r>
            <a:endParaRPr b="0" i="0" sz="1700" u="none" cap="none" strike="noStrik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/>
          <p:nvPr/>
        </p:nvSpPr>
        <p:spPr>
          <a:xfrm>
            <a:off x="864037" y="1134547"/>
            <a:ext cx="9711571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5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Barlow"/>
              <a:buNone/>
            </a:pPr>
            <a:r>
              <a:rPr b="0" i="0" lang="en-US" sz="43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Frases de Emergência: Inglês-Português</a:t>
            </a:r>
            <a:endParaRPr b="0" i="0" sz="4300" u="none" cap="none" strike="noStrike"/>
          </a:p>
        </p:txBody>
      </p:sp>
      <p:sp>
        <p:nvSpPr>
          <p:cNvPr id="150" name="Google Shape;150;p17"/>
          <p:cNvSpPr/>
          <p:nvPr/>
        </p:nvSpPr>
        <p:spPr>
          <a:xfrm>
            <a:off x="864037" y="2314099"/>
            <a:ext cx="2150269" cy="1379696"/>
          </a:xfrm>
          <a:prstGeom prst="roundRect">
            <a:avLst>
              <a:gd fmla="val 7516" name="adj"/>
            </a:avLst>
          </a:prstGeom>
          <a:solidFill>
            <a:srgbClr val="790709"/>
          </a:solidFill>
          <a:ln cap="flat" cmpd="sng" w="15225">
            <a:solidFill>
              <a:srgbClr val="9220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7"/>
          <p:cNvSpPr/>
          <p:nvPr/>
        </p:nvSpPr>
        <p:spPr>
          <a:xfrm>
            <a:off x="1765578" y="2786896"/>
            <a:ext cx="347186" cy="4339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700"/>
              <a:buFont typeface="Barlow"/>
              <a:buNone/>
            </a:pPr>
            <a:r>
              <a:rPr b="0" i="0" lang="en-US" sz="27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b="0" i="0" sz="2700" u="none" cap="none" strike="noStrike"/>
          </a:p>
        </p:txBody>
      </p:sp>
      <p:sp>
        <p:nvSpPr>
          <p:cNvPr id="152" name="Google Shape;152;p17"/>
          <p:cNvSpPr/>
          <p:nvPr/>
        </p:nvSpPr>
        <p:spPr>
          <a:xfrm>
            <a:off x="3261122" y="2560915"/>
            <a:ext cx="2743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581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150"/>
              <a:buFont typeface="Barlow"/>
              <a:buNone/>
            </a:pPr>
            <a:r>
              <a:rPr b="0" i="0" lang="en-US" sz="215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"Man Overboard!"</a:t>
            </a:r>
            <a:endParaRPr b="0" i="0" sz="2150" u="none" cap="none" strike="noStrike"/>
          </a:p>
        </p:txBody>
      </p:sp>
      <p:sp>
        <p:nvSpPr>
          <p:cNvPr id="153" name="Google Shape;153;p17"/>
          <p:cNvSpPr/>
          <p:nvPr/>
        </p:nvSpPr>
        <p:spPr>
          <a:xfrm>
            <a:off x="3261122" y="3051929"/>
            <a:ext cx="6427113" cy="395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157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900"/>
              <a:buFont typeface="Barlow"/>
              <a:buNone/>
            </a:pPr>
            <a:r>
              <a:rPr b="0" i="0" lang="en-US" sz="19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(Homem ao Mar!). Alerta sobre uma pessoa que caiu na água.</a:t>
            </a:r>
            <a:endParaRPr b="0" i="0" sz="1900" u="none" cap="none" strike="noStrike"/>
          </a:p>
        </p:txBody>
      </p:sp>
      <p:sp>
        <p:nvSpPr>
          <p:cNvPr id="154" name="Google Shape;154;p17"/>
          <p:cNvSpPr/>
          <p:nvPr/>
        </p:nvSpPr>
        <p:spPr>
          <a:xfrm>
            <a:off x="3137654" y="3678555"/>
            <a:ext cx="10505361" cy="15240"/>
          </a:xfrm>
          <a:prstGeom prst="roundRect">
            <a:avLst>
              <a:gd fmla="val 680400" name="adj"/>
            </a:avLst>
          </a:prstGeom>
          <a:solidFill>
            <a:srgbClr val="9220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7"/>
          <p:cNvSpPr/>
          <p:nvPr/>
        </p:nvSpPr>
        <p:spPr>
          <a:xfrm>
            <a:off x="864037" y="3817144"/>
            <a:ext cx="4300657" cy="1379696"/>
          </a:xfrm>
          <a:prstGeom prst="roundRect">
            <a:avLst>
              <a:gd fmla="val 7516" name="adj"/>
            </a:avLst>
          </a:prstGeom>
          <a:solidFill>
            <a:srgbClr val="790709"/>
          </a:solidFill>
          <a:ln cap="flat" cmpd="sng" w="15225">
            <a:solidFill>
              <a:srgbClr val="9220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7"/>
          <p:cNvSpPr/>
          <p:nvPr/>
        </p:nvSpPr>
        <p:spPr>
          <a:xfrm>
            <a:off x="2840712" y="4289941"/>
            <a:ext cx="347186" cy="4339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700"/>
              <a:buFont typeface="Barlow"/>
              <a:buNone/>
            </a:pPr>
            <a:r>
              <a:rPr b="0" i="0" lang="en-US" sz="27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2</a:t>
            </a:r>
            <a:endParaRPr b="0" i="0" sz="2700" u="none" cap="none" strike="noStrike"/>
          </a:p>
        </p:txBody>
      </p:sp>
      <p:sp>
        <p:nvSpPr>
          <p:cNvPr id="157" name="Google Shape;157;p17"/>
          <p:cNvSpPr/>
          <p:nvPr/>
        </p:nvSpPr>
        <p:spPr>
          <a:xfrm>
            <a:off x="5411510" y="4063960"/>
            <a:ext cx="2743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581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150"/>
              <a:buFont typeface="Barlow"/>
              <a:buNone/>
            </a:pPr>
            <a:r>
              <a:rPr b="0" i="0" lang="en-US" sz="215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"Fire! Fire!"</a:t>
            </a:r>
            <a:endParaRPr b="0" i="0" sz="2150" u="none" cap="none" strike="noStrike"/>
          </a:p>
        </p:txBody>
      </p:sp>
      <p:sp>
        <p:nvSpPr>
          <p:cNvPr id="158" name="Google Shape;158;p17"/>
          <p:cNvSpPr/>
          <p:nvPr/>
        </p:nvSpPr>
        <p:spPr>
          <a:xfrm>
            <a:off x="5411510" y="4554974"/>
            <a:ext cx="4239816" cy="395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157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900"/>
              <a:buFont typeface="Barlow"/>
              <a:buNone/>
            </a:pPr>
            <a:r>
              <a:rPr b="0" i="0" lang="en-US" sz="19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(Fogo! Fogo!). Alerta sobre um incêndio.</a:t>
            </a:r>
            <a:endParaRPr b="0" i="0" sz="1900" u="none" cap="none" strike="noStrike"/>
          </a:p>
        </p:txBody>
      </p:sp>
      <p:sp>
        <p:nvSpPr>
          <p:cNvPr id="159" name="Google Shape;159;p17"/>
          <p:cNvSpPr/>
          <p:nvPr/>
        </p:nvSpPr>
        <p:spPr>
          <a:xfrm>
            <a:off x="5288042" y="5181600"/>
            <a:ext cx="8354973" cy="15240"/>
          </a:xfrm>
          <a:prstGeom prst="roundRect">
            <a:avLst>
              <a:gd fmla="val 680400" name="adj"/>
            </a:avLst>
          </a:prstGeom>
          <a:solidFill>
            <a:srgbClr val="9220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7"/>
          <p:cNvSpPr/>
          <p:nvPr/>
        </p:nvSpPr>
        <p:spPr>
          <a:xfrm>
            <a:off x="864037" y="5320189"/>
            <a:ext cx="6451163" cy="1774746"/>
          </a:xfrm>
          <a:prstGeom prst="roundRect">
            <a:avLst>
              <a:gd fmla="val 5843" name="adj"/>
            </a:avLst>
          </a:prstGeom>
          <a:solidFill>
            <a:srgbClr val="790709"/>
          </a:solidFill>
          <a:ln cap="flat" cmpd="sng" w="15225">
            <a:solidFill>
              <a:srgbClr val="9220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7"/>
          <p:cNvSpPr/>
          <p:nvPr/>
        </p:nvSpPr>
        <p:spPr>
          <a:xfrm>
            <a:off x="3915966" y="5990511"/>
            <a:ext cx="347186" cy="4339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700"/>
              <a:buFont typeface="Barlow"/>
              <a:buNone/>
            </a:pPr>
            <a:r>
              <a:rPr b="0" i="0" lang="en-US" sz="27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3</a:t>
            </a:r>
            <a:endParaRPr b="0" i="0" sz="2700" u="none" cap="none" strike="noStrike"/>
          </a:p>
        </p:txBody>
      </p:sp>
      <p:sp>
        <p:nvSpPr>
          <p:cNvPr id="162" name="Google Shape;162;p17"/>
          <p:cNvSpPr/>
          <p:nvPr/>
        </p:nvSpPr>
        <p:spPr>
          <a:xfrm>
            <a:off x="7562017" y="5567005"/>
            <a:ext cx="2938582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581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150"/>
              <a:buFont typeface="Barlow"/>
              <a:buNone/>
            </a:pPr>
            <a:r>
              <a:rPr b="0" i="0" lang="en-US" sz="215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"Emergency Shut Down!"</a:t>
            </a:r>
            <a:endParaRPr b="0" i="0" sz="2150" u="none" cap="none" strike="noStrike"/>
          </a:p>
        </p:txBody>
      </p:sp>
      <p:sp>
        <p:nvSpPr>
          <p:cNvPr id="163" name="Google Shape;163;p17"/>
          <p:cNvSpPr/>
          <p:nvPr/>
        </p:nvSpPr>
        <p:spPr>
          <a:xfrm>
            <a:off x="7562017" y="6058019"/>
            <a:ext cx="5957530" cy="790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157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900"/>
              <a:buFont typeface="Barlow"/>
              <a:buNone/>
            </a:pPr>
            <a:r>
              <a:rPr b="0" i="0" lang="en-US" sz="19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(Desligamento de Emergência!). Ordem para desligar equipamentos em caso de emergência.</a:t>
            </a:r>
            <a:endParaRPr b="0" i="0" sz="1900" u="none" cap="none" strike="noStrik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69" name="Google Shape;16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8"/>
          <p:cNvSpPr/>
          <p:nvPr/>
        </p:nvSpPr>
        <p:spPr>
          <a:xfrm>
            <a:off x="864037" y="4734758"/>
            <a:ext cx="7256978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5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Barlow"/>
              <a:buNone/>
            </a:pPr>
            <a:r>
              <a:rPr b="0" i="0" lang="en-US" sz="43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Revisão e Recursos Adicionais</a:t>
            </a:r>
            <a:endParaRPr b="0" i="0" sz="4300" u="none" cap="none" strike="noStrike"/>
          </a:p>
        </p:txBody>
      </p:sp>
      <p:sp>
        <p:nvSpPr>
          <p:cNvPr id="171" name="Google Shape;171;p18"/>
          <p:cNvSpPr/>
          <p:nvPr/>
        </p:nvSpPr>
        <p:spPr>
          <a:xfrm>
            <a:off x="864037" y="5790843"/>
            <a:ext cx="12902327" cy="790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157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900"/>
              <a:buFont typeface="Barlow"/>
              <a:buNone/>
            </a:pPr>
            <a:r>
              <a:rPr b="0" i="0" lang="en-US" sz="19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Recapitulando o vocabulário essencial abordado. Links para dicionários e recursos online sobre a indústria petrolífera. Prática: Questionário rápido para testar o conhecimento adquirido. Dúvidas e perguntas.</a:t>
            </a:r>
            <a:endParaRPr b="0" i="0" sz="1900" u="none" cap="none" strike="noStrik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