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Open Sans Bold" charset="1" panose="00000000000000000000"/>
      <p:regular r:id="rId20"/>
    </p:embeddedFont>
    <p:embeddedFont>
      <p:font typeface="Ahkio Bold" charset="1" panose="00000000000000000000"/>
      <p:regular r:id="rId21"/>
    </p:embeddedFont>
    <p:embeddedFont>
      <p:font typeface="Open Sans"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96203" y="4696275"/>
            <a:ext cx="5502362" cy="1494792"/>
            <a:chOff x="0" y="0"/>
            <a:chExt cx="5217054" cy="1417285"/>
          </a:xfrm>
        </p:grpSpPr>
        <p:sp>
          <p:nvSpPr>
            <p:cNvPr name="Freeform 3" id="3"/>
            <p:cNvSpPr/>
            <p:nvPr/>
          </p:nvSpPr>
          <p:spPr>
            <a:xfrm flipH="false" flipV="false" rot="0">
              <a:off x="0" y="0"/>
              <a:ext cx="5217054" cy="1417285"/>
            </a:xfrm>
            <a:custGeom>
              <a:avLst/>
              <a:gdLst/>
              <a:ahLst/>
              <a:cxnLst/>
              <a:rect r="r" b="b" t="t" l="l"/>
              <a:pathLst>
                <a:path h="1417285" w="5217054">
                  <a:moveTo>
                    <a:pt x="0" y="0"/>
                  </a:moveTo>
                  <a:lnTo>
                    <a:pt x="5217054" y="0"/>
                  </a:lnTo>
                  <a:lnTo>
                    <a:pt x="5217054" y="1417285"/>
                  </a:lnTo>
                  <a:lnTo>
                    <a:pt x="0" y="1417285"/>
                  </a:lnTo>
                  <a:close/>
                </a:path>
              </a:pathLst>
            </a:custGeom>
            <a:solidFill>
              <a:srgbClr val="000000">
                <a:alpha val="0"/>
              </a:srgbClr>
            </a:solidFill>
          </p:spPr>
        </p:sp>
        <p:sp>
          <p:nvSpPr>
            <p:cNvPr name="TextBox 4" id="4"/>
            <p:cNvSpPr txBox="true"/>
            <p:nvPr/>
          </p:nvSpPr>
          <p:spPr>
            <a:xfrm>
              <a:off x="0" y="0"/>
              <a:ext cx="5217054" cy="1417285"/>
            </a:xfrm>
            <a:prstGeom prst="rect">
              <a:avLst/>
            </a:prstGeom>
          </p:spPr>
          <p:txBody>
            <a:bodyPr anchor="t" rtlCol="false" tIns="0" lIns="0" bIns="0" rIns="0"/>
            <a:lstStyle/>
            <a:p>
              <a:pPr algn="l" marL="0" indent="0" lvl="0">
                <a:lnSpc>
                  <a:spcPts val="5039"/>
                </a:lnSpc>
              </a:pPr>
              <a:r>
                <a:rPr lang="en-US" b="true" sz="4199">
                  <a:solidFill>
                    <a:srgbClr val="FFFFFF"/>
                  </a:solidFill>
                  <a:latin typeface="Open Sans Bold"/>
                  <a:ea typeface="Open Sans Bold"/>
                  <a:cs typeface="Open Sans Bold"/>
                  <a:sym typeface="Open Sans Bold"/>
                </a:rPr>
                <a:t>Conscientização sobre saúde mental</a:t>
              </a:r>
            </a:p>
          </p:txBody>
        </p:sp>
      </p:grpSp>
      <p:sp>
        <p:nvSpPr>
          <p:cNvPr name="Freeform 5" id="5"/>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690119" y="4862123"/>
            <a:ext cx="5424877" cy="5424877"/>
          </a:xfrm>
          <a:custGeom>
            <a:avLst/>
            <a:gdLst/>
            <a:ahLst/>
            <a:cxnLst/>
            <a:rect r="r" b="b" t="t" l="l"/>
            <a:pathLst>
              <a:path h="5424877" w="5424877">
                <a:moveTo>
                  <a:pt x="0" y="0"/>
                </a:moveTo>
                <a:lnTo>
                  <a:pt x="5424877" y="0"/>
                </a:lnTo>
                <a:lnTo>
                  <a:pt x="5424877" y="5424877"/>
                </a:lnTo>
                <a:lnTo>
                  <a:pt x="0" y="5424877"/>
                </a:lnTo>
                <a:lnTo>
                  <a:pt x="0" y="0"/>
                </a:lnTo>
                <a:close/>
              </a:path>
            </a:pathLst>
          </a:custGeom>
          <a:blipFill>
            <a:blip r:embed="rId4"/>
            <a:stretch>
              <a:fillRect l="0" t="0" r="0" b="0"/>
            </a:stretch>
          </a:blipFill>
        </p:spPr>
      </p:sp>
      <p:sp>
        <p:nvSpPr>
          <p:cNvPr name="Freeform 7" id="7"/>
          <p:cNvSpPr/>
          <p:nvPr/>
        </p:nvSpPr>
        <p:spPr>
          <a:xfrm flipH="false" flipV="false" rot="0">
            <a:off x="13026692" y="206553"/>
            <a:ext cx="2579420" cy="2579420"/>
          </a:xfrm>
          <a:custGeom>
            <a:avLst/>
            <a:gdLst/>
            <a:ahLst/>
            <a:cxnLst/>
            <a:rect r="r" b="b" t="t" l="l"/>
            <a:pathLst>
              <a:path h="2579420" w="2579420">
                <a:moveTo>
                  <a:pt x="0" y="0"/>
                </a:moveTo>
                <a:lnTo>
                  <a:pt x="2579420" y="0"/>
                </a:lnTo>
                <a:lnTo>
                  <a:pt x="2579420" y="2579420"/>
                </a:lnTo>
                <a:lnTo>
                  <a:pt x="0" y="2579420"/>
                </a:lnTo>
                <a:lnTo>
                  <a:pt x="0" y="0"/>
                </a:lnTo>
                <a:close/>
              </a:path>
            </a:pathLst>
          </a:custGeom>
          <a:blipFill>
            <a:blip r:embed="rId5"/>
            <a:stretch>
              <a:fillRect l="0" t="0" r="0" b="0"/>
            </a:stretch>
          </a:blipFill>
        </p:spPr>
      </p:sp>
      <p:sp>
        <p:nvSpPr>
          <p:cNvPr name="TextBox 8" id="8"/>
          <p:cNvSpPr txBox="true"/>
          <p:nvPr/>
        </p:nvSpPr>
        <p:spPr>
          <a:xfrm rot="0">
            <a:off x="3314700" y="768528"/>
            <a:ext cx="11658600" cy="4945533"/>
          </a:xfrm>
          <a:prstGeom prst="rect">
            <a:avLst/>
          </a:prstGeom>
        </p:spPr>
        <p:txBody>
          <a:bodyPr anchor="t" rtlCol="false" tIns="0" lIns="0" bIns="0" rIns="0">
            <a:spAutoFit/>
          </a:bodyPr>
          <a:lstStyle/>
          <a:p>
            <a:pPr algn="ctr">
              <a:lnSpc>
                <a:spcPts val="9361"/>
              </a:lnSpc>
            </a:pPr>
            <a:r>
              <a:rPr lang="en-US" b="true" sz="13002">
                <a:solidFill>
                  <a:srgbClr val="0171D3"/>
                </a:solidFill>
                <a:latin typeface="Ahkio Bold"/>
                <a:ea typeface="Ahkio Bold"/>
                <a:cs typeface="Ahkio Bold"/>
                <a:sym typeface="Ahkio Bold"/>
              </a:rPr>
              <a:t>SEMANA</a:t>
            </a:r>
          </a:p>
          <a:p>
            <a:pPr algn="ctr">
              <a:lnSpc>
                <a:spcPts val="9361"/>
              </a:lnSpc>
            </a:pPr>
            <a:r>
              <a:rPr lang="en-US" b="true" sz="13002">
                <a:solidFill>
                  <a:srgbClr val="0171D3"/>
                </a:solidFill>
                <a:latin typeface="Ahkio Bold"/>
                <a:ea typeface="Ahkio Bold"/>
                <a:cs typeface="Ahkio Bold"/>
                <a:sym typeface="Ahkio Bold"/>
              </a:rPr>
              <a:t>MUNDIAL</a:t>
            </a:r>
          </a:p>
          <a:p>
            <a:pPr algn="ctr">
              <a:lnSpc>
                <a:spcPts val="9361"/>
              </a:lnSpc>
            </a:pPr>
            <a:r>
              <a:rPr lang="en-US" b="true" sz="13002">
                <a:solidFill>
                  <a:srgbClr val="0171D3"/>
                </a:solidFill>
                <a:latin typeface="Ahkio Bold"/>
                <a:ea typeface="Ahkio Bold"/>
                <a:cs typeface="Ahkio Bold"/>
                <a:sym typeface="Ahkio Bold"/>
              </a:rPr>
              <a:t>DA</a:t>
            </a:r>
          </a:p>
          <a:p>
            <a:pPr algn="ctr">
              <a:lnSpc>
                <a:spcPts val="9361"/>
              </a:lnSpc>
            </a:pPr>
            <a:r>
              <a:rPr lang="en-US" b="true" sz="13002">
                <a:solidFill>
                  <a:srgbClr val="0171D3"/>
                </a:solidFill>
                <a:latin typeface="Ahkio Bold"/>
                <a:ea typeface="Ahkio Bold"/>
                <a:cs typeface="Ahkio Bold"/>
                <a:sym typeface="Ahkio Bold"/>
              </a:rPr>
              <a:t>SAÚDE MENTAL</a:t>
            </a:r>
          </a:p>
        </p:txBody>
      </p:sp>
      <p:sp>
        <p:nvSpPr>
          <p:cNvPr name="TextBox 9" id="9"/>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590544"/>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Apoiando os outros</a:t>
              </a:r>
            </a:p>
          </p:txBody>
        </p:sp>
      </p:grpSp>
      <p:grpSp>
        <p:nvGrpSpPr>
          <p:cNvPr name="Group 5" id="5"/>
          <p:cNvGrpSpPr/>
          <p:nvPr/>
        </p:nvGrpSpPr>
        <p:grpSpPr>
          <a:xfrm rot="0">
            <a:off x="2933700" y="1697166"/>
            <a:ext cx="12420600" cy="7344895"/>
            <a:chOff x="0" y="0"/>
            <a:chExt cx="11776569" cy="6964049"/>
          </a:xfrm>
        </p:grpSpPr>
        <p:sp>
          <p:nvSpPr>
            <p:cNvPr name="Freeform 6" id="6"/>
            <p:cNvSpPr/>
            <p:nvPr/>
          </p:nvSpPr>
          <p:spPr>
            <a:xfrm flipH="false" flipV="false" rot="0">
              <a:off x="0" y="0"/>
              <a:ext cx="11776569" cy="6964049"/>
            </a:xfrm>
            <a:custGeom>
              <a:avLst/>
              <a:gdLst/>
              <a:ahLst/>
              <a:cxnLst/>
              <a:rect r="r" b="b" t="t" l="l"/>
              <a:pathLst>
                <a:path h="6964049" w="11776569">
                  <a:moveTo>
                    <a:pt x="0" y="0"/>
                  </a:moveTo>
                  <a:lnTo>
                    <a:pt x="11776569" y="0"/>
                  </a:lnTo>
                  <a:lnTo>
                    <a:pt x="11776569" y="6964049"/>
                  </a:lnTo>
                  <a:lnTo>
                    <a:pt x="0" y="6964049"/>
                  </a:lnTo>
                  <a:close/>
                </a:path>
              </a:pathLst>
            </a:custGeom>
            <a:solidFill>
              <a:srgbClr val="000000">
                <a:alpha val="0"/>
              </a:srgbClr>
            </a:solidFill>
          </p:spPr>
        </p:sp>
        <p:sp>
          <p:nvSpPr>
            <p:cNvPr name="TextBox 7" id="7"/>
            <p:cNvSpPr txBox="true"/>
            <p:nvPr/>
          </p:nvSpPr>
          <p:spPr>
            <a:xfrm>
              <a:off x="0" y="-38100"/>
              <a:ext cx="11776569" cy="7002149"/>
            </a:xfrm>
            <a:prstGeom prst="rect">
              <a:avLst/>
            </a:prstGeom>
          </p:spPr>
          <p:txBody>
            <a:bodyPr anchor="t" rtlCol="false" tIns="0" lIns="0" bIns="0" rIns="0"/>
            <a:lstStyle/>
            <a:p>
              <a:pPr algn="l" marL="0" indent="0" lvl="0">
                <a:lnSpc>
                  <a:spcPts val="3073"/>
                </a:lnSpc>
              </a:pPr>
              <a:r>
                <a:rPr lang="en-US" sz="2235" spc="27">
                  <a:solidFill>
                    <a:srgbClr val="262626"/>
                  </a:solidFill>
                  <a:latin typeface="Open Sans"/>
                  <a:ea typeface="Open Sans"/>
                  <a:cs typeface="Open Sans"/>
                  <a:sym typeface="Open Sans"/>
                </a:rPr>
                <a:t>Há também algumas coisas que você pode fazer para apoiar outras pessoas com sua saúde mental:</a:t>
              </a:r>
            </a:p>
            <a:p>
              <a:pPr algn="l" marL="0" indent="0" lvl="0">
                <a:lnSpc>
                  <a:spcPts val="3073"/>
                </a:lnSpc>
              </a:pPr>
              <a:r>
                <a:rPr lang="en-US" b="true" sz="2235" spc="27">
                  <a:solidFill>
                    <a:srgbClr val="262626"/>
                  </a:solidFill>
                  <a:latin typeface="Open Sans Bold"/>
                  <a:ea typeface="Open Sans Bold"/>
                  <a:cs typeface="Open Sans Bold"/>
                  <a:sym typeface="Open Sans Bold"/>
                </a:rPr>
                <a:t>Pergunte como eles estão – de acordo com um estudo da OMS³, um adulto diz “Estou bem” 14 vezes por semana, mas apenas 19% das pessoas realmente sentem isso. Embora possa parecer estranho, da próxima vez que perguntar a um amigo como ele está, complete com “Como você realmente está se sentindo?”.</a:t>
              </a:r>
            </a:p>
            <a:p>
              <a:pPr algn="l" marL="0" indent="0" lvl="0">
                <a:lnSpc>
                  <a:spcPts val="3073"/>
                </a:lnSpc>
              </a:pPr>
              <a:r>
                <a:rPr lang="en-US" b="true" sz="2235" spc="27">
                  <a:solidFill>
                    <a:srgbClr val="262626"/>
                  </a:solidFill>
                  <a:latin typeface="Open Sans Bold"/>
                  <a:ea typeface="Open Sans Bold"/>
                  <a:cs typeface="Open Sans Bold"/>
                  <a:sym typeface="Open Sans Bold"/>
                </a:rPr>
                <a:t>Ouça – se alguém estiver com dificuldades, pode ser útil ter alguém com quem conversar. Tente ouvir sem julgamentos e não dê conselhos, a menos que a pessoa peça especificamente. Simplesmente mostrar que você está lá para a pessoa pode ser tudo o que ela precisa naquele momento. </a:t>
              </a:r>
            </a:p>
            <a:p>
              <a:pPr algn="l" marL="0" indent="0" lvl="0">
                <a:lnSpc>
                  <a:spcPts val="3073"/>
                </a:lnSpc>
              </a:pPr>
              <a:r>
                <a:rPr lang="en-US" b="true" sz="2235" spc="27">
                  <a:solidFill>
                    <a:srgbClr val="262626"/>
                  </a:solidFill>
                  <a:latin typeface="Open Sans Bold"/>
                  <a:ea typeface="Open Sans Bold"/>
                  <a:cs typeface="Open Sans Bold"/>
                  <a:sym typeface="Open Sans Bold"/>
                </a:rPr>
                <a:t>Pesquise – se alguém que você conhece tem um transtorno mental diagnosticado, descubra o máximo possível sobre ele. Isso pode ajudar você a se sentir mais preparado para apoiá-lo e mostrar que você se importa com ele. </a:t>
              </a:r>
            </a:p>
            <a:p>
              <a:pPr algn="l" marL="0" indent="0" lvl="0">
                <a:lnSpc>
                  <a:spcPts val="3073"/>
                </a:lnSpc>
              </a:pPr>
              <a:r>
                <a:rPr lang="en-US" b="true" sz="2235" spc="27">
                  <a:solidFill>
                    <a:srgbClr val="262626"/>
                  </a:solidFill>
                  <a:latin typeface="Open Sans Bold"/>
                  <a:ea typeface="Open Sans Bold"/>
                  <a:cs typeface="Open Sans Bold"/>
                  <a:sym typeface="Open Sans Bold"/>
                </a:rPr>
                <a:t>Sinalização – se você estiver preocupado com o bem-estar mental de alguém ou se essa pessoa precisar de mais apoio, certifique-se de que ela saiba onde pode obter ajuda. Se estiver preocupado com a possibilidade de ela estar em perigo, avise um adulto de confiança.</a:t>
              </a:r>
            </a:p>
          </p:txBody>
        </p:sp>
      </p:grpSp>
      <p:grpSp>
        <p:nvGrpSpPr>
          <p:cNvPr name="Group 8" id="8"/>
          <p:cNvGrpSpPr/>
          <p:nvPr/>
        </p:nvGrpSpPr>
        <p:grpSpPr>
          <a:xfrm rot="0">
            <a:off x="2933700" y="9081094"/>
            <a:ext cx="8023602" cy="539860"/>
            <a:chOff x="0" y="0"/>
            <a:chExt cx="7607563" cy="511868"/>
          </a:xfrm>
        </p:grpSpPr>
        <p:sp>
          <p:nvSpPr>
            <p:cNvPr name="Freeform 9" id="9"/>
            <p:cNvSpPr/>
            <p:nvPr/>
          </p:nvSpPr>
          <p:spPr>
            <a:xfrm flipH="false" flipV="false" rot="0">
              <a:off x="0" y="0"/>
              <a:ext cx="7607564" cy="511868"/>
            </a:xfrm>
            <a:custGeom>
              <a:avLst/>
              <a:gdLst/>
              <a:ahLst/>
              <a:cxnLst/>
              <a:rect r="r" b="b" t="t" l="l"/>
              <a:pathLst>
                <a:path h="511868" w="7607564">
                  <a:moveTo>
                    <a:pt x="0" y="0"/>
                  </a:moveTo>
                  <a:lnTo>
                    <a:pt x="7607564" y="0"/>
                  </a:lnTo>
                  <a:lnTo>
                    <a:pt x="7607564" y="511868"/>
                  </a:lnTo>
                  <a:lnTo>
                    <a:pt x="0" y="511868"/>
                  </a:lnTo>
                  <a:close/>
                </a:path>
              </a:pathLst>
            </a:custGeom>
            <a:solidFill>
              <a:srgbClr val="000000">
                <a:alpha val="0"/>
              </a:srgbClr>
            </a:solidFill>
          </p:spPr>
        </p:sp>
        <p:sp>
          <p:nvSpPr>
            <p:cNvPr name="TextBox 10" id="10"/>
            <p:cNvSpPr txBox="true"/>
            <p:nvPr/>
          </p:nvSpPr>
          <p:spPr>
            <a:xfrm>
              <a:off x="0" y="-85725"/>
              <a:ext cx="7607563" cy="597593"/>
            </a:xfrm>
            <a:prstGeom prst="rect">
              <a:avLst/>
            </a:prstGeom>
          </p:spPr>
          <p:txBody>
            <a:bodyPr anchor="t" rtlCol="false" tIns="0" lIns="0" bIns="0" rIns="0"/>
            <a:lstStyle/>
            <a:p>
              <a:pPr algn="l" marL="0" indent="0" lvl="0">
                <a:lnSpc>
                  <a:spcPts val="3450"/>
                </a:lnSpc>
              </a:pPr>
              <a:r>
                <a:rPr lang="en-US" sz="2099" spc="29">
                  <a:solidFill>
                    <a:srgbClr val="262626"/>
                  </a:solidFill>
                  <a:latin typeface="Open Sans"/>
                  <a:ea typeface="Open Sans"/>
                  <a:cs typeface="Open Sans"/>
                  <a:sym typeface="Open Sans"/>
                </a:rPr>
                <a:t>³ Organização Mundial da Saúde</a:t>
              </a:r>
            </a:p>
          </p:txBody>
        </p:sp>
      </p:grpSp>
      <p:sp>
        <p:nvSpPr>
          <p:cNvPr name="Freeform 11" id="11"/>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000" y="0"/>
            <a:ext cx="13716000" cy="10287000"/>
          </a:xfrm>
          <a:custGeom>
            <a:avLst/>
            <a:gdLst/>
            <a:ahLst/>
            <a:cxnLst/>
            <a:rect r="r" b="b" t="t" l="l"/>
            <a:pathLst>
              <a:path h="10287000" w="13716000">
                <a:moveTo>
                  <a:pt x="0" y="0"/>
                </a:moveTo>
                <a:lnTo>
                  <a:pt x="13716000" y="0"/>
                </a:lnTo>
                <a:lnTo>
                  <a:pt x="13716000" y="10287000"/>
                </a:lnTo>
                <a:lnTo>
                  <a:pt x="0" y="10287000"/>
                </a:lnTo>
                <a:lnTo>
                  <a:pt x="0" y="0"/>
                </a:lnTo>
                <a:close/>
              </a:path>
            </a:pathLst>
          </a:custGeom>
          <a:blipFill>
            <a:blip r:embed="rId2"/>
            <a:stretch>
              <a:fillRect l="0" t="-33" r="0" b="-33"/>
            </a:stretch>
          </a:blipFill>
        </p:spPr>
      </p:sp>
      <p:grpSp>
        <p:nvGrpSpPr>
          <p:cNvPr name="Group 3" id="3"/>
          <p:cNvGrpSpPr/>
          <p:nvPr/>
        </p:nvGrpSpPr>
        <p:grpSpPr>
          <a:xfrm rot="0">
            <a:off x="2286000" y="590544"/>
            <a:ext cx="13716000" cy="1120118"/>
            <a:chOff x="0" y="0"/>
            <a:chExt cx="13004800" cy="1062037"/>
          </a:xfrm>
        </p:grpSpPr>
        <p:sp>
          <p:nvSpPr>
            <p:cNvPr name="Freeform 4" id="4"/>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5" id="5"/>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Aumentando a conscientização</a:t>
              </a:r>
            </a:p>
          </p:txBody>
        </p:sp>
      </p:grpSp>
      <p:grpSp>
        <p:nvGrpSpPr>
          <p:cNvPr name="Group 6" id="6"/>
          <p:cNvGrpSpPr/>
          <p:nvPr/>
        </p:nvGrpSpPr>
        <p:grpSpPr>
          <a:xfrm rot="0">
            <a:off x="2933700" y="1646121"/>
            <a:ext cx="12420600" cy="8125302"/>
            <a:chOff x="0" y="0"/>
            <a:chExt cx="11776569" cy="7703990"/>
          </a:xfrm>
        </p:grpSpPr>
        <p:sp>
          <p:nvSpPr>
            <p:cNvPr name="Freeform 7" id="7"/>
            <p:cNvSpPr/>
            <p:nvPr/>
          </p:nvSpPr>
          <p:spPr>
            <a:xfrm flipH="false" flipV="false" rot="0">
              <a:off x="0" y="0"/>
              <a:ext cx="11776569" cy="7703990"/>
            </a:xfrm>
            <a:custGeom>
              <a:avLst/>
              <a:gdLst/>
              <a:ahLst/>
              <a:cxnLst/>
              <a:rect r="r" b="b" t="t" l="l"/>
              <a:pathLst>
                <a:path h="7703990" w="11776569">
                  <a:moveTo>
                    <a:pt x="0" y="0"/>
                  </a:moveTo>
                  <a:lnTo>
                    <a:pt x="11776569" y="0"/>
                  </a:lnTo>
                  <a:lnTo>
                    <a:pt x="11776569" y="7703990"/>
                  </a:lnTo>
                  <a:lnTo>
                    <a:pt x="0" y="7703990"/>
                  </a:lnTo>
                  <a:close/>
                </a:path>
              </a:pathLst>
            </a:custGeom>
            <a:solidFill>
              <a:srgbClr val="000000">
                <a:alpha val="0"/>
              </a:srgbClr>
            </a:solidFill>
          </p:spPr>
        </p:sp>
        <p:sp>
          <p:nvSpPr>
            <p:cNvPr name="TextBox 8" id="8"/>
            <p:cNvSpPr txBox="true"/>
            <p:nvPr/>
          </p:nvSpPr>
          <p:spPr>
            <a:xfrm>
              <a:off x="0" y="-9525"/>
              <a:ext cx="11776569" cy="7713515"/>
            </a:xfrm>
            <a:prstGeom prst="rect">
              <a:avLst/>
            </a:prstGeom>
          </p:spPr>
          <p:txBody>
            <a:bodyPr anchor="t" rtlCol="false" tIns="0" lIns="0" bIns="0" rIns="0"/>
            <a:lstStyle/>
            <a:p>
              <a:pPr algn="l" marL="0" indent="0" lvl="0">
                <a:lnSpc>
                  <a:spcPts val="3240"/>
                </a:lnSpc>
              </a:pPr>
              <a:r>
                <a:rPr lang="en-US" sz="2700" spc="29">
                  <a:solidFill>
                    <a:srgbClr val="262626"/>
                  </a:solidFill>
                  <a:latin typeface="Open Sans"/>
                  <a:ea typeface="Open Sans"/>
                  <a:cs typeface="Open Sans"/>
                  <a:sym typeface="Open Sans"/>
                </a:rPr>
                <a:t>Há várias coisas que você pode fazer para aumentar a conscientização sobre saúde mental:</a:t>
              </a:r>
            </a:p>
            <a:p>
              <a:pPr algn="l" marL="0" indent="0" lvl="0">
                <a:lnSpc>
                  <a:spcPts val="3240"/>
                </a:lnSpc>
              </a:pPr>
              <a:r>
                <a:rPr lang="en-US" b="true" sz="2700" spc="29">
                  <a:solidFill>
                    <a:srgbClr val="262626"/>
                  </a:solidFill>
                  <a:latin typeface="Open Sans Bold"/>
                  <a:ea typeface="Open Sans Bold"/>
                  <a:cs typeface="Open Sans Bold"/>
                  <a:sym typeface="Open Sans Bold"/>
                </a:rPr>
                <a:t>Inicie uma conversa – desenvolver a conscientização sobre saúde mental depende da nossa capacidade de falar livre e abertamente, sem julgamentos ou estigmas. Falar sobre saúde mental ou compartilhar a própria experiência pode encorajar outras pessoas a fazer perguntas ou buscar apoio.</a:t>
              </a:r>
            </a:p>
            <a:p>
              <a:pPr algn="l" marL="0" indent="0" lvl="0">
                <a:lnSpc>
                  <a:spcPts val="3240"/>
                </a:lnSpc>
              </a:pPr>
              <a:r>
                <a:rPr lang="en-US" b="true" sz="2700" spc="29">
                  <a:solidFill>
                    <a:srgbClr val="262626"/>
                  </a:solidFill>
                  <a:latin typeface="Open Sans Bold"/>
                  <a:ea typeface="Open Sans Bold"/>
                  <a:cs typeface="Open Sans Bold"/>
                  <a:sym typeface="Open Sans Bold"/>
                </a:rPr>
                <a:t>Compartilhe informações confiáveis ​​– se você ou alguém que você conhece foi diagnosticado com um transtorno de saúde mental, certifique-se de que as pessoas em sua vida entendam bem o que isso significa e o que podem fazer para ajudar. Existem muitos sites confiáveis onde você pode encontrar informações detalhadas sobre transtornos de saúde mental. </a:t>
              </a:r>
            </a:p>
            <a:p>
              <a:pPr algn="l" marL="0" indent="0" lvl="0">
                <a:lnSpc>
                  <a:spcPts val="3240"/>
                </a:lnSpc>
              </a:pPr>
              <a:r>
                <a:rPr lang="en-US" b="true" sz="2700" spc="29">
                  <a:solidFill>
                    <a:srgbClr val="262626"/>
                  </a:solidFill>
                  <a:latin typeface="Open Sans Bold"/>
                  <a:ea typeface="Open Sans Bold"/>
                  <a:cs typeface="Open Sans Bold"/>
                  <a:sym typeface="Open Sans Bold"/>
                </a:rPr>
                <a:t>Participe de campanhas ou eventos de instituições voltadas à saúde mental. </a:t>
              </a:r>
            </a:p>
            <a:p>
              <a:pPr algn="l" marL="0" indent="0" lvl="0">
                <a:lnSpc>
                  <a:spcPts val="3240"/>
                </a:lnSpc>
              </a:pPr>
              <a:r>
                <a:rPr lang="en-US" b="true" sz="2700" spc="29">
                  <a:solidFill>
                    <a:srgbClr val="262626"/>
                  </a:solidFill>
                  <a:latin typeface="Open Sans Bold"/>
                  <a:ea typeface="Open Sans Bold"/>
                  <a:cs typeface="Open Sans Bold"/>
                  <a:sym typeface="Open Sans Bold"/>
                </a:rPr>
                <a:t>Crie um pôster – informe outras pessoas sobre os fatores que afetam a saúde mental e o que elas podem fazer para apoiar seu próprio bem-estar mental. </a:t>
              </a:r>
            </a:p>
          </p:txBody>
        </p:sp>
      </p:grpSp>
      <p:sp>
        <p:nvSpPr>
          <p:cNvPr name="Freeform 9" id="9"/>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54256" y="1426256"/>
            <a:ext cx="10101949" cy="7029305"/>
            <a:chOff x="0" y="0"/>
            <a:chExt cx="13469266" cy="9372406"/>
          </a:xfrm>
        </p:grpSpPr>
        <p:grpSp>
          <p:nvGrpSpPr>
            <p:cNvPr name="Group 3" id="3"/>
            <p:cNvGrpSpPr/>
            <p:nvPr/>
          </p:nvGrpSpPr>
          <p:grpSpPr>
            <a:xfrm rot="0">
              <a:off x="0" y="0"/>
              <a:ext cx="13469266" cy="9372406"/>
              <a:chOff x="0" y="0"/>
              <a:chExt cx="2660596" cy="1851339"/>
            </a:xfrm>
          </p:grpSpPr>
          <p:sp>
            <p:nvSpPr>
              <p:cNvPr name="Freeform 4" id="4"/>
              <p:cNvSpPr/>
              <p:nvPr/>
            </p:nvSpPr>
            <p:spPr>
              <a:xfrm flipH="false" flipV="false" rot="0">
                <a:off x="0" y="0"/>
                <a:ext cx="2660596" cy="1851340"/>
              </a:xfrm>
              <a:custGeom>
                <a:avLst/>
                <a:gdLst/>
                <a:ahLst/>
                <a:cxnLst/>
                <a:rect r="r" b="b" t="t" l="l"/>
                <a:pathLst>
                  <a:path h="1851340" w="2660596">
                    <a:moveTo>
                      <a:pt x="0" y="0"/>
                    </a:moveTo>
                    <a:lnTo>
                      <a:pt x="2660596" y="0"/>
                    </a:lnTo>
                    <a:lnTo>
                      <a:pt x="2660596" y="1851340"/>
                    </a:lnTo>
                    <a:lnTo>
                      <a:pt x="0" y="1851340"/>
                    </a:lnTo>
                    <a:close/>
                  </a:path>
                </a:pathLst>
              </a:custGeom>
              <a:solidFill>
                <a:srgbClr val="FFFFFF"/>
              </a:solidFill>
              <a:ln w="53578" cap="sq">
                <a:solidFill>
                  <a:srgbClr val="000000"/>
                </a:solidFill>
                <a:prstDash val="solid"/>
                <a:miter/>
              </a:ln>
            </p:spPr>
          </p:sp>
          <p:sp>
            <p:nvSpPr>
              <p:cNvPr name="TextBox 5" id="5"/>
              <p:cNvSpPr txBox="true"/>
              <p:nvPr/>
            </p:nvSpPr>
            <p:spPr>
              <a:xfrm>
                <a:off x="0" y="-85725"/>
                <a:ext cx="2660596" cy="1937064"/>
              </a:xfrm>
              <a:prstGeom prst="rect">
                <a:avLst/>
              </a:prstGeom>
            </p:spPr>
            <p:txBody>
              <a:bodyPr anchor="ctr" rtlCol="false" tIns="74343" lIns="74343" bIns="74343" rIns="74343"/>
              <a:lstStyle/>
              <a:p>
                <a:pPr algn="ctr">
                  <a:lnSpc>
                    <a:spcPts val="3450"/>
                  </a:lnSpc>
                </a:pPr>
              </a:p>
            </p:txBody>
          </p:sp>
        </p:grpSp>
        <p:grpSp>
          <p:nvGrpSpPr>
            <p:cNvPr name="Group 6" id="6"/>
            <p:cNvGrpSpPr>
              <a:grpSpLocks noChangeAspect="true"/>
            </p:cNvGrpSpPr>
            <p:nvPr/>
          </p:nvGrpSpPr>
          <p:grpSpPr>
            <a:xfrm rot="0">
              <a:off x="709011" y="408101"/>
              <a:ext cx="3235714" cy="4628737"/>
              <a:chOff x="0" y="0"/>
              <a:chExt cx="2610002" cy="3733648"/>
            </a:xfrm>
          </p:grpSpPr>
          <p:sp>
            <p:nvSpPr>
              <p:cNvPr name="Freeform 7" id="7"/>
              <p:cNvSpPr/>
              <p:nvPr/>
            </p:nvSpPr>
            <p:spPr>
              <a:xfrm flipH="false" flipV="false" rot="0">
                <a:off x="0" y="0"/>
                <a:ext cx="2609977" cy="3733673"/>
              </a:xfrm>
              <a:custGeom>
                <a:avLst/>
                <a:gdLst/>
                <a:ahLst/>
                <a:cxnLst/>
                <a:rect r="r" b="b" t="t" l="l"/>
                <a:pathLst>
                  <a:path h="3733673" w="2609977">
                    <a:moveTo>
                      <a:pt x="6350" y="3720973"/>
                    </a:moveTo>
                    <a:lnTo>
                      <a:pt x="2603627" y="3720973"/>
                    </a:lnTo>
                    <a:lnTo>
                      <a:pt x="2603627" y="3727323"/>
                    </a:lnTo>
                    <a:lnTo>
                      <a:pt x="2597277" y="3727323"/>
                    </a:lnTo>
                    <a:lnTo>
                      <a:pt x="2597277" y="6350"/>
                    </a:lnTo>
                    <a:lnTo>
                      <a:pt x="2603627" y="6350"/>
                    </a:lnTo>
                    <a:lnTo>
                      <a:pt x="2603627" y="12700"/>
                    </a:lnTo>
                    <a:lnTo>
                      <a:pt x="6350" y="12700"/>
                    </a:lnTo>
                    <a:lnTo>
                      <a:pt x="6350" y="6350"/>
                    </a:lnTo>
                    <a:lnTo>
                      <a:pt x="12700" y="6350"/>
                    </a:lnTo>
                    <a:lnTo>
                      <a:pt x="12700" y="3727323"/>
                    </a:lnTo>
                    <a:lnTo>
                      <a:pt x="6350" y="3727323"/>
                    </a:lnTo>
                    <a:lnTo>
                      <a:pt x="6350" y="3720973"/>
                    </a:lnTo>
                    <a:moveTo>
                      <a:pt x="6350" y="3733673"/>
                    </a:moveTo>
                    <a:lnTo>
                      <a:pt x="0" y="3733673"/>
                    </a:lnTo>
                    <a:lnTo>
                      <a:pt x="0" y="3727323"/>
                    </a:lnTo>
                    <a:lnTo>
                      <a:pt x="0" y="6350"/>
                    </a:lnTo>
                    <a:lnTo>
                      <a:pt x="0" y="0"/>
                    </a:lnTo>
                    <a:lnTo>
                      <a:pt x="6350" y="0"/>
                    </a:lnTo>
                    <a:lnTo>
                      <a:pt x="2603627" y="0"/>
                    </a:lnTo>
                    <a:lnTo>
                      <a:pt x="2609977" y="0"/>
                    </a:lnTo>
                    <a:lnTo>
                      <a:pt x="2609977" y="6350"/>
                    </a:lnTo>
                    <a:lnTo>
                      <a:pt x="2609977" y="3727323"/>
                    </a:lnTo>
                    <a:lnTo>
                      <a:pt x="2609977" y="3733673"/>
                    </a:lnTo>
                    <a:lnTo>
                      <a:pt x="2603627" y="3733673"/>
                    </a:lnTo>
                    <a:lnTo>
                      <a:pt x="6350" y="3733673"/>
                    </a:lnTo>
                    <a:close/>
                  </a:path>
                </a:pathLst>
              </a:custGeom>
              <a:solidFill>
                <a:srgbClr val="231F20"/>
              </a:solidFill>
            </p:spPr>
          </p:sp>
        </p:grpSp>
        <p:grpSp>
          <p:nvGrpSpPr>
            <p:cNvPr name="Group 8" id="8"/>
            <p:cNvGrpSpPr>
              <a:grpSpLocks noChangeAspect="true"/>
            </p:cNvGrpSpPr>
            <p:nvPr/>
          </p:nvGrpSpPr>
          <p:grpSpPr>
            <a:xfrm rot="0">
              <a:off x="709011" y="6669196"/>
              <a:ext cx="3235714" cy="60377"/>
              <a:chOff x="0" y="0"/>
              <a:chExt cx="2610002" cy="48704"/>
            </a:xfrm>
          </p:grpSpPr>
          <p:sp>
            <p:nvSpPr>
              <p:cNvPr name="Freeform 9" id="9"/>
              <p:cNvSpPr/>
              <p:nvPr/>
            </p:nvSpPr>
            <p:spPr>
              <a:xfrm flipH="false" flipV="false" rot="0">
                <a:off x="0" y="0"/>
                <a:ext cx="2609977" cy="48768"/>
              </a:xfrm>
              <a:custGeom>
                <a:avLst/>
                <a:gdLst/>
                <a:ahLst/>
                <a:cxnLst/>
                <a:rect r="r" b="b" t="t" l="l"/>
                <a:pathLst>
                  <a:path h="48768" w="2609977">
                    <a:moveTo>
                      <a:pt x="127" y="0"/>
                    </a:moveTo>
                    <a:lnTo>
                      <a:pt x="2609977" y="36068"/>
                    </a:lnTo>
                    <a:lnTo>
                      <a:pt x="2609850" y="48768"/>
                    </a:lnTo>
                    <a:lnTo>
                      <a:pt x="0" y="12700"/>
                    </a:lnTo>
                    <a:close/>
                  </a:path>
                </a:pathLst>
              </a:custGeom>
              <a:solidFill>
                <a:srgbClr val="231F20"/>
              </a:solidFill>
            </p:spPr>
          </p:sp>
        </p:grpSp>
        <p:grpSp>
          <p:nvGrpSpPr>
            <p:cNvPr name="Group 10" id="10"/>
            <p:cNvGrpSpPr>
              <a:grpSpLocks noChangeAspect="true"/>
            </p:cNvGrpSpPr>
            <p:nvPr/>
          </p:nvGrpSpPr>
          <p:grpSpPr>
            <a:xfrm rot="0">
              <a:off x="709011" y="7174422"/>
              <a:ext cx="3235714" cy="60377"/>
              <a:chOff x="0" y="0"/>
              <a:chExt cx="2610002" cy="48704"/>
            </a:xfrm>
          </p:grpSpPr>
          <p:sp>
            <p:nvSpPr>
              <p:cNvPr name="Freeform 11" id="11"/>
              <p:cNvSpPr/>
              <p:nvPr/>
            </p:nvSpPr>
            <p:spPr>
              <a:xfrm flipH="false" flipV="false" rot="0">
                <a:off x="0" y="0"/>
                <a:ext cx="2609977" cy="48768"/>
              </a:xfrm>
              <a:custGeom>
                <a:avLst/>
                <a:gdLst/>
                <a:ahLst/>
                <a:cxnLst/>
                <a:rect r="r" b="b" t="t" l="l"/>
                <a:pathLst>
                  <a:path h="48768" w="2609977">
                    <a:moveTo>
                      <a:pt x="127" y="0"/>
                    </a:moveTo>
                    <a:lnTo>
                      <a:pt x="2609977" y="36068"/>
                    </a:lnTo>
                    <a:lnTo>
                      <a:pt x="2609850" y="48768"/>
                    </a:lnTo>
                    <a:lnTo>
                      <a:pt x="0" y="12700"/>
                    </a:lnTo>
                    <a:close/>
                  </a:path>
                </a:pathLst>
              </a:custGeom>
              <a:solidFill>
                <a:srgbClr val="231F20"/>
              </a:solidFill>
            </p:spPr>
          </p:sp>
        </p:grpSp>
        <p:grpSp>
          <p:nvGrpSpPr>
            <p:cNvPr name="Group 12" id="12"/>
            <p:cNvGrpSpPr>
              <a:grpSpLocks noChangeAspect="true"/>
            </p:cNvGrpSpPr>
            <p:nvPr/>
          </p:nvGrpSpPr>
          <p:grpSpPr>
            <a:xfrm rot="0">
              <a:off x="630284" y="7619177"/>
              <a:ext cx="3393156" cy="217831"/>
              <a:chOff x="0" y="0"/>
              <a:chExt cx="2737002" cy="175704"/>
            </a:xfrm>
          </p:grpSpPr>
          <p:sp>
            <p:nvSpPr>
              <p:cNvPr name="Freeform 13" id="13"/>
              <p:cNvSpPr/>
              <p:nvPr/>
            </p:nvSpPr>
            <p:spPr>
              <a:xfrm flipH="false" flipV="false" rot="0">
                <a:off x="63500" y="63500"/>
                <a:ext cx="2609977" cy="48641"/>
              </a:xfrm>
              <a:custGeom>
                <a:avLst/>
                <a:gdLst/>
                <a:ahLst/>
                <a:cxnLst/>
                <a:rect r="r" b="b" t="t" l="l"/>
                <a:pathLst>
                  <a:path h="48641" w="2609977">
                    <a:moveTo>
                      <a:pt x="127" y="0"/>
                    </a:moveTo>
                    <a:lnTo>
                      <a:pt x="2609977" y="35941"/>
                    </a:lnTo>
                    <a:lnTo>
                      <a:pt x="2609850" y="48641"/>
                    </a:lnTo>
                    <a:lnTo>
                      <a:pt x="0" y="12700"/>
                    </a:lnTo>
                    <a:close/>
                  </a:path>
                </a:pathLst>
              </a:custGeom>
              <a:solidFill>
                <a:srgbClr val="231F20"/>
              </a:solidFill>
            </p:spPr>
          </p:sp>
          <p:sp>
            <p:nvSpPr>
              <p:cNvPr name="Freeform 14" id="14"/>
              <p:cNvSpPr/>
              <p:nvPr/>
            </p:nvSpPr>
            <p:spPr>
              <a:xfrm flipH="false" flipV="false" rot="0">
                <a:off x="63500" y="63500"/>
                <a:ext cx="2609977" cy="48641"/>
              </a:xfrm>
              <a:custGeom>
                <a:avLst/>
                <a:gdLst/>
                <a:ahLst/>
                <a:cxnLst/>
                <a:rect r="r" b="b" t="t" l="l"/>
                <a:pathLst>
                  <a:path h="48641" w="2609977">
                    <a:moveTo>
                      <a:pt x="127" y="0"/>
                    </a:moveTo>
                    <a:lnTo>
                      <a:pt x="2609977" y="35941"/>
                    </a:lnTo>
                    <a:lnTo>
                      <a:pt x="2609850" y="48641"/>
                    </a:lnTo>
                    <a:lnTo>
                      <a:pt x="0" y="12700"/>
                    </a:lnTo>
                    <a:close/>
                  </a:path>
                </a:pathLst>
              </a:custGeom>
              <a:solidFill>
                <a:srgbClr val="231F20"/>
              </a:solidFill>
            </p:spPr>
          </p:sp>
        </p:grpSp>
        <p:grpSp>
          <p:nvGrpSpPr>
            <p:cNvPr name="Group 15" id="15"/>
            <p:cNvGrpSpPr>
              <a:grpSpLocks noChangeAspect="true"/>
            </p:cNvGrpSpPr>
            <p:nvPr/>
          </p:nvGrpSpPr>
          <p:grpSpPr>
            <a:xfrm rot="0">
              <a:off x="709011" y="8221374"/>
              <a:ext cx="3235714" cy="60377"/>
              <a:chOff x="0" y="0"/>
              <a:chExt cx="2610002" cy="48704"/>
            </a:xfrm>
          </p:grpSpPr>
          <p:sp>
            <p:nvSpPr>
              <p:cNvPr name="Freeform 16" id="16"/>
              <p:cNvSpPr/>
              <p:nvPr/>
            </p:nvSpPr>
            <p:spPr>
              <a:xfrm flipH="false" flipV="false" rot="0">
                <a:off x="0" y="0"/>
                <a:ext cx="2609977" cy="48641"/>
              </a:xfrm>
              <a:custGeom>
                <a:avLst/>
                <a:gdLst/>
                <a:ahLst/>
                <a:cxnLst/>
                <a:rect r="r" b="b" t="t" l="l"/>
                <a:pathLst>
                  <a:path h="48641" w="2609977">
                    <a:moveTo>
                      <a:pt x="127" y="0"/>
                    </a:moveTo>
                    <a:lnTo>
                      <a:pt x="2609977" y="35941"/>
                    </a:lnTo>
                    <a:lnTo>
                      <a:pt x="2609850" y="48641"/>
                    </a:lnTo>
                    <a:lnTo>
                      <a:pt x="0" y="12700"/>
                    </a:lnTo>
                    <a:close/>
                  </a:path>
                </a:pathLst>
              </a:custGeom>
              <a:solidFill>
                <a:srgbClr val="231F20"/>
              </a:solidFill>
            </p:spPr>
          </p:sp>
        </p:grpSp>
        <p:grpSp>
          <p:nvGrpSpPr>
            <p:cNvPr name="Group 17" id="17"/>
            <p:cNvGrpSpPr>
              <a:grpSpLocks noChangeAspect="true"/>
            </p:cNvGrpSpPr>
            <p:nvPr/>
          </p:nvGrpSpPr>
          <p:grpSpPr>
            <a:xfrm rot="0">
              <a:off x="709011" y="8744856"/>
              <a:ext cx="3235714" cy="60377"/>
              <a:chOff x="0" y="0"/>
              <a:chExt cx="2610002" cy="48704"/>
            </a:xfrm>
          </p:grpSpPr>
          <p:sp>
            <p:nvSpPr>
              <p:cNvPr name="Freeform 18" id="18"/>
              <p:cNvSpPr/>
              <p:nvPr/>
            </p:nvSpPr>
            <p:spPr>
              <a:xfrm flipH="false" flipV="false" rot="0">
                <a:off x="0" y="0"/>
                <a:ext cx="2609977" cy="48641"/>
              </a:xfrm>
              <a:custGeom>
                <a:avLst/>
                <a:gdLst/>
                <a:ahLst/>
                <a:cxnLst/>
                <a:rect r="r" b="b" t="t" l="l"/>
                <a:pathLst>
                  <a:path h="48641" w="2609977">
                    <a:moveTo>
                      <a:pt x="127" y="0"/>
                    </a:moveTo>
                    <a:lnTo>
                      <a:pt x="2609977" y="35941"/>
                    </a:lnTo>
                    <a:lnTo>
                      <a:pt x="2609850" y="48641"/>
                    </a:lnTo>
                    <a:lnTo>
                      <a:pt x="0" y="12700"/>
                    </a:lnTo>
                    <a:close/>
                  </a:path>
                </a:pathLst>
              </a:custGeom>
              <a:solidFill>
                <a:srgbClr val="231F20"/>
              </a:solidFill>
            </p:spPr>
          </p:sp>
        </p:grpSp>
        <p:grpSp>
          <p:nvGrpSpPr>
            <p:cNvPr name="Group 19" id="19"/>
            <p:cNvGrpSpPr>
              <a:grpSpLocks noChangeAspect="true"/>
            </p:cNvGrpSpPr>
            <p:nvPr/>
          </p:nvGrpSpPr>
          <p:grpSpPr>
            <a:xfrm rot="0">
              <a:off x="709011" y="5742466"/>
              <a:ext cx="3235702" cy="33820"/>
              <a:chOff x="0" y="0"/>
              <a:chExt cx="2610002" cy="27280"/>
            </a:xfrm>
          </p:grpSpPr>
          <p:sp>
            <p:nvSpPr>
              <p:cNvPr name="Freeform 20" id="20"/>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21" id="21"/>
            <p:cNvGrpSpPr>
              <a:grpSpLocks noChangeAspect="true"/>
            </p:cNvGrpSpPr>
            <p:nvPr/>
          </p:nvGrpSpPr>
          <p:grpSpPr>
            <a:xfrm rot="0">
              <a:off x="709011" y="6206835"/>
              <a:ext cx="3235702" cy="33820"/>
              <a:chOff x="0" y="0"/>
              <a:chExt cx="2610002" cy="27280"/>
            </a:xfrm>
          </p:grpSpPr>
          <p:sp>
            <p:nvSpPr>
              <p:cNvPr name="Freeform 22" id="22"/>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23" id="23"/>
            <p:cNvGrpSpPr>
              <a:grpSpLocks noChangeAspect="true"/>
            </p:cNvGrpSpPr>
            <p:nvPr/>
          </p:nvGrpSpPr>
          <p:grpSpPr>
            <a:xfrm rot="0">
              <a:off x="4520330" y="0"/>
              <a:ext cx="82695" cy="9372406"/>
              <a:chOff x="0" y="0"/>
              <a:chExt cx="66700" cy="7560005"/>
            </a:xfrm>
          </p:grpSpPr>
          <p:sp>
            <p:nvSpPr>
              <p:cNvPr name="Freeform 24" id="24"/>
              <p:cNvSpPr/>
              <p:nvPr/>
            </p:nvSpPr>
            <p:spPr>
              <a:xfrm flipH="false" flipV="false" rot="0">
                <a:off x="2032" y="0"/>
                <a:ext cx="64643" cy="7560056"/>
              </a:xfrm>
              <a:custGeom>
                <a:avLst/>
                <a:gdLst/>
                <a:ahLst/>
                <a:cxnLst/>
                <a:rect r="r" b="b" t="t" l="l"/>
                <a:pathLst>
                  <a:path h="7560056" w="64643">
                    <a:moveTo>
                      <a:pt x="51943" y="0"/>
                    </a:moveTo>
                    <a:lnTo>
                      <a:pt x="0" y="7560056"/>
                    </a:lnTo>
                    <a:lnTo>
                      <a:pt x="12700" y="7560056"/>
                    </a:lnTo>
                    <a:lnTo>
                      <a:pt x="64643" y="0"/>
                    </a:lnTo>
                    <a:lnTo>
                      <a:pt x="57531" y="0"/>
                    </a:lnTo>
                    <a:close/>
                  </a:path>
                </a:pathLst>
              </a:custGeom>
              <a:solidFill>
                <a:srgbClr val="231F20"/>
              </a:solidFill>
            </p:spPr>
          </p:sp>
        </p:grpSp>
        <p:grpSp>
          <p:nvGrpSpPr>
            <p:cNvPr name="Group 25" id="25"/>
            <p:cNvGrpSpPr>
              <a:grpSpLocks noChangeAspect="true"/>
            </p:cNvGrpSpPr>
            <p:nvPr/>
          </p:nvGrpSpPr>
          <p:grpSpPr>
            <a:xfrm rot="0">
              <a:off x="5178629" y="4386628"/>
              <a:ext cx="3235714" cy="4628737"/>
              <a:chOff x="0" y="0"/>
              <a:chExt cx="2610002" cy="3733648"/>
            </a:xfrm>
          </p:grpSpPr>
          <p:sp>
            <p:nvSpPr>
              <p:cNvPr name="Freeform 26" id="26"/>
              <p:cNvSpPr/>
              <p:nvPr/>
            </p:nvSpPr>
            <p:spPr>
              <a:xfrm flipH="false" flipV="false" rot="0">
                <a:off x="0" y="0"/>
                <a:ext cx="2609977" cy="3733673"/>
              </a:xfrm>
              <a:custGeom>
                <a:avLst/>
                <a:gdLst/>
                <a:ahLst/>
                <a:cxnLst/>
                <a:rect r="r" b="b" t="t" l="l"/>
                <a:pathLst>
                  <a:path h="3733673" w="2609977">
                    <a:moveTo>
                      <a:pt x="6350" y="3720973"/>
                    </a:moveTo>
                    <a:lnTo>
                      <a:pt x="2603627" y="3720973"/>
                    </a:lnTo>
                    <a:lnTo>
                      <a:pt x="2603627" y="3727323"/>
                    </a:lnTo>
                    <a:lnTo>
                      <a:pt x="2597277" y="3727323"/>
                    </a:lnTo>
                    <a:lnTo>
                      <a:pt x="2597277" y="6350"/>
                    </a:lnTo>
                    <a:lnTo>
                      <a:pt x="2603627" y="6350"/>
                    </a:lnTo>
                    <a:lnTo>
                      <a:pt x="2603627" y="12700"/>
                    </a:lnTo>
                    <a:lnTo>
                      <a:pt x="6350" y="12700"/>
                    </a:lnTo>
                    <a:lnTo>
                      <a:pt x="6350" y="6350"/>
                    </a:lnTo>
                    <a:lnTo>
                      <a:pt x="12700" y="6350"/>
                    </a:lnTo>
                    <a:lnTo>
                      <a:pt x="12700" y="3727323"/>
                    </a:lnTo>
                    <a:lnTo>
                      <a:pt x="6350" y="3727323"/>
                    </a:lnTo>
                    <a:lnTo>
                      <a:pt x="6350" y="3720973"/>
                    </a:lnTo>
                    <a:moveTo>
                      <a:pt x="6350" y="3733673"/>
                    </a:moveTo>
                    <a:lnTo>
                      <a:pt x="0" y="3733673"/>
                    </a:lnTo>
                    <a:lnTo>
                      <a:pt x="0" y="3727323"/>
                    </a:lnTo>
                    <a:lnTo>
                      <a:pt x="0" y="6350"/>
                    </a:lnTo>
                    <a:lnTo>
                      <a:pt x="0" y="0"/>
                    </a:lnTo>
                    <a:lnTo>
                      <a:pt x="6350" y="0"/>
                    </a:lnTo>
                    <a:lnTo>
                      <a:pt x="2603627" y="0"/>
                    </a:lnTo>
                    <a:lnTo>
                      <a:pt x="2609977" y="0"/>
                    </a:lnTo>
                    <a:lnTo>
                      <a:pt x="2609977" y="6350"/>
                    </a:lnTo>
                    <a:lnTo>
                      <a:pt x="2609977" y="3727323"/>
                    </a:lnTo>
                    <a:lnTo>
                      <a:pt x="2609977" y="3733673"/>
                    </a:lnTo>
                    <a:lnTo>
                      <a:pt x="2603627" y="3733673"/>
                    </a:lnTo>
                    <a:lnTo>
                      <a:pt x="6350" y="3733673"/>
                    </a:lnTo>
                    <a:close/>
                  </a:path>
                </a:pathLst>
              </a:custGeom>
              <a:solidFill>
                <a:srgbClr val="231F20"/>
              </a:solidFill>
            </p:spPr>
          </p:sp>
        </p:grpSp>
        <p:grpSp>
          <p:nvGrpSpPr>
            <p:cNvPr name="Group 27" id="27"/>
            <p:cNvGrpSpPr>
              <a:grpSpLocks noChangeAspect="true"/>
            </p:cNvGrpSpPr>
            <p:nvPr/>
          </p:nvGrpSpPr>
          <p:grpSpPr>
            <a:xfrm rot="0">
              <a:off x="5178629" y="803355"/>
              <a:ext cx="3235702" cy="33820"/>
              <a:chOff x="0" y="0"/>
              <a:chExt cx="2610002" cy="27280"/>
            </a:xfrm>
          </p:grpSpPr>
          <p:sp>
            <p:nvSpPr>
              <p:cNvPr name="Freeform 28" id="28"/>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29" id="29"/>
            <p:cNvGrpSpPr>
              <a:grpSpLocks noChangeAspect="true"/>
            </p:cNvGrpSpPr>
            <p:nvPr/>
          </p:nvGrpSpPr>
          <p:grpSpPr>
            <a:xfrm rot="0">
              <a:off x="5178629" y="1383553"/>
              <a:ext cx="3235702" cy="33820"/>
              <a:chOff x="0" y="0"/>
              <a:chExt cx="2610002" cy="27280"/>
            </a:xfrm>
          </p:grpSpPr>
          <p:sp>
            <p:nvSpPr>
              <p:cNvPr name="Freeform 30" id="30"/>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31" id="31"/>
            <p:cNvGrpSpPr>
              <a:grpSpLocks noChangeAspect="true"/>
            </p:cNvGrpSpPr>
            <p:nvPr/>
          </p:nvGrpSpPr>
          <p:grpSpPr>
            <a:xfrm rot="0">
              <a:off x="5178629" y="1963751"/>
              <a:ext cx="3235702" cy="33820"/>
              <a:chOff x="0" y="0"/>
              <a:chExt cx="2610002" cy="27280"/>
            </a:xfrm>
          </p:grpSpPr>
          <p:sp>
            <p:nvSpPr>
              <p:cNvPr name="Freeform 32" id="32"/>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33" id="33"/>
            <p:cNvGrpSpPr>
              <a:grpSpLocks noChangeAspect="true"/>
            </p:cNvGrpSpPr>
            <p:nvPr/>
          </p:nvGrpSpPr>
          <p:grpSpPr>
            <a:xfrm rot="0">
              <a:off x="5178629" y="2543949"/>
              <a:ext cx="3235702" cy="33820"/>
              <a:chOff x="0" y="0"/>
              <a:chExt cx="2610002" cy="27280"/>
            </a:xfrm>
          </p:grpSpPr>
          <p:sp>
            <p:nvSpPr>
              <p:cNvPr name="Freeform 34" id="34"/>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35" id="35"/>
            <p:cNvGrpSpPr>
              <a:grpSpLocks noChangeAspect="true"/>
            </p:cNvGrpSpPr>
            <p:nvPr/>
          </p:nvGrpSpPr>
          <p:grpSpPr>
            <a:xfrm rot="0">
              <a:off x="5178629" y="3124135"/>
              <a:ext cx="3235702" cy="33820"/>
              <a:chOff x="0" y="0"/>
              <a:chExt cx="2610002" cy="27280"/>
            </a:xfrm>
          </p:grpSpPr>
          <p:sp>
            <p:nvSpPr>
              <p:cNvPr name="Freeform 36" id="36"/>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37" id="37"/>
            <p:cNvGrpSpPr>
              <a:grpSpLocks noChangeAspect="true"/>
            </p:cNvGrpSpPr>
            <p:nvPr/>
          </p:nvGrpSpPr>
          <p:grpSpPr>
            <a:xfrm rot="0">
              <a:off x="5178629" y="3704333"/>
              <a:ext cx="3235702" cy="33820"/>
              <a:chOff x="0" y="0"/>
              <a:chExt cx="2610002" cy="27280"/>
            </a:xfrm>
          </p:grpSpPr>
          <p:sp>
            <p:nvSpPr>
              <p:cNvPr name="Freeform 38" id="38"/>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grpSp>
          <p:nvGrpSpPr>
            <p:cNvPr name="Group 39" id="39"/>
            <p:cNvGrpSpPr>
              <a:grpSpLocks noChangeAspect="true"/>
            </p:cNvGrpSpPr>
            <p:nvPr/>
          </p:nvGrpSpPr>
          <p:grpSpPr>
            <a:xfrm rot="0">
              <a:off x="8841609" y="0"/>
              <a:ext cx="82695" cy="9372406"/>
              <a:chOff x="0" y="0"/>
              <a:chExt cx="66700" cy="7560005"/>
            </a:xfrm>
          </p:grpSpPr>
          <p:sp>
            <p:nvSpPr>
              <p:cNvPr name="Freeform 40" id="40"/>
              <p:cNvSpPr/>
              <p:nvPr/>
            </p:nvSpPr>
            <p:spPr>
              <a:xfrm flipH="false" flipV="false" rot="0">
                <a:off x="2032" y="0"/>
                <a:ext cx="64643" cy="7560056"/>
              </a:xfrm>
              <a:custGeom>
                <a:avLst/>
                <a:gdLst/>
                <a:ahLst/>
                <a:cxnLst/>
                <a:rect r="r" b="b" t="t" l="l"/>
                <a:pathLst>
                  <a:path h="7560056" w="64643">
                    <a:moveTo>
                      <a:pt x="51943" y="0"/>
                    </a:moveTo>
                    <a:lnTo>
                      <a:pt x="0" y="7560056"/>
                    </a:lnTo>
                    <a:lnTo>
                      <a:pt x="12700" y="7560056"/>
                    </a:lnTo>
                    <a:lnTo>
                      <a:pt x="64643" y="0"/>
                    </a:lnTo>
                    <a:lnTo>
                      <a:pt x="57531" y="0"/>
                    </a:lnTo>
                    <a:close/>
                  </a:path>
                </a:pathLst>
              </a:custGeom>
              <a:solidFill>
                <a:srgbClr val="231F20"/>
              </a:solidFill>
            </p:spPr>
          </p:sp>
        </p:grpSp>
        <p:grpSp>
          <p:nvGrpSpPr>
            <p:cNvPr name="Group 41" id="41"/>
            <p:cNvGrpSpPr>
              <a:grpSpLocks noChangeAspect="true"/>
            </p:cNvGrpSpPr>
            <p:nvPr/>
          </p:nvGrpSpPr>
          <p:grpSpPr>
            <a:xfrm rot="0">
              <a:off x="9607579" y="1955284"/>
              <a:ext cx="3173093" cy="4745724"/>
              <a:chOff x="0" y="0"/>
              <a:chExt cx="2559494" cy="3828009"/>
            </a:xfrm>
          </p:grpSpPr>
          <p:sp>
            <p:nvSpPr>
              <p:cNvPr name="Freeform 42" id="42"/>
              <p:cNvSpPr/>
              <p:nvPr/>
            </p:nvSpPr>
            <p:spPr>
              <a:xfrm flipH="false" flipV="false" rot="0">
                <a:off x="0" y="0"/>
                <a:ext cx="2559431" cy="3828034"/>
              </a:xfrm>
              <a:custGeom>
                <a:avLst/>
                <a:gdLst/>
                <a:ahLst/>
                <a:cxnLst/>
                <a:rect r="r" b="b" t="t" l="l"/>
                <a:pathLst>
                  <a:path h="3828034" w="2559431">
                    <a:moveTo>
                      <a:pt x="6350" y="3815334"/>
                    </a:moveTo>
                    <a:lnTo>
                      <a:pt x="2553081" y="3815334"/>
                    </a:lnTo>
                    <a:lnTo>
                      <a:pt x="2553081" y="3821684"/>
                    </a:lnTo>
                    <a:lnTo>
                      <a:pt x="2546731" y="3821684"/>
                    </a:lnTo>
                    <a:lnTo>
                      <a:pt x="2546731" y="6350"/>
                    </a:lnTo>
                    <a:lnTo>
                      <a:pt x="2553081" y="6350"/>
                    </a:lnTo>
                    <a:lnTo>
                      <a:pt x="2553081" y="12700"/>
                    </a:lnTo>
                    <a:lnTo>
                      <a:pt x="6350" y="12700"/>
                    </a:lnTo>
                    <a:lnTo>
                      <a:pt x="6350" y="6350"/>
                    </a:lnTo>
                    <a:lnTo>
                      <a:pt x="12700" y="6350"/>
                    </a:lnTo>
                    <a:lnTo>
                      <a:pt x="12700" y="3821684"/>
                    </a:lnTo>
                    <a:lnTo>
                      <a:pt x="6350" y="3821684"/>
                    </a:lnTo>
                    <a:lnTo>
                      <a:pt x="6350" y="3815334"/>
                    </a:lnTo>
                    <a:moveTo>
                      <a:pt x="6350" y="3828034"/>
                    </a:moveTo>
                    <a:lnTo>
                      <a:pt x="0" y="3828034"/>
                    </a:lnTo>
                    <a:lnTo>
                      <a:pt x="0" y="3821684"/>
                    </a:lnTo>
                    <a:lnTo>
                      <a:pt x="0" y="6350"/>
                    </a:lnTo>
                    <a:lnTo>
                      <a:pt x="0" y="0"/>
                    </a:lnTo>
                    <a:lnTo>
                      <a:pt x="6350" y="0"/>
                    </a:lnTo>
                    <a:lnTo>
                      <a:pt x="2553081" y="0"/>
                    </a:lnTo>
                    <a:lnTo>
                      <a:pt x="2559431" y="0"/>
                    </a:lnTo>
                    <a:lnTo>
                      <a:pt x="2559431" y="6350"/>
                    </a:lnTo>
                    <a:lnTo>
                      <a:pt x="2559431" y="3821684"/>
                    </a:lnTo>
                    <a:lnTo>
                      <a:pt x="2559431" y="3828034"/>
                    </a:lnTo>
                    <a:lnTo>
                      <a:pt x="2553081" y="3828034"/>
                    </a:lnTo>
                    <a:lnTo>
                      <a:pt x="6350" y="3828034"/>
                    </a:lnTo>
                    <a:close/>
                  </a:path>
                </a:pathLst>
              </a:custGeom>
              <a:solidFill>
                <a:srgbClr val="231F20"/>
              </a:solidFill>
            </p:spPr>
          </p:sp>
        </p:grpSp>
        <p:grpSp>
          <p:nvGrpSpPr>
            <p:cNvPr name="Group 43" id="43"/>
            <p:cNvGrpSpPr>
              <a:grpSpLocks noChangeAspect="true"/>
            </p:cNvGrpSpPr>
            <p:nvPr/>
          </p:nvGrpSpPr>
          <p:grpSpPr>
            <a:xfrm rot="0">
              <a:off x="9607590" y="1233916"/>
              <a:ext cx="3173093" cy="60377"/>
              <a:chOff x="0" y="0"/>
              <a:chExt cx="2559494" cy="48704"/>
            </a:xfrm>
          </p:grpSpPr>
          <p:sp>
            <p:nvSpPr>
              <p:cNvPr name="Freeform 44" id="44"/>
              <p:cNvSpPr/>
              <p:nvPr/>
            </p:nvSpPr>
            <p:spPr>
              <a:xfrm flipH="false" flipV="false" rot="0">
                <a:off x="0" y="0"/>
                <a:ext cx="2559558" cy="48768"/>
              </a:xfrm>
              <a:custGeom>
                <a:avLst/>
                <a:gdLst/>
                <a:ahLst/>
                <a:cxnLst/>
                <a:rect r="r" b="b" t="t" l="l"/>
                <a:pathLst>
                  <a:path h="48768" w="2559558">
                    <a:moveTo>
                      <a:pt x="127" y="0"/>
                    </a:moveTo>
                    <a:lnTo>
                      <a:pt x="2559558" y="36068"/>
                    </a:lnTo>
                    <a:lnTo>
                      <a:pt x="2559431" y="48768"/>
                    </a:lnTo>
                    <a:lnTo>
                      <a:pt x="0" y="12700"/>
                    </a:lnTo>
                    <a:close/>
                  </a:path>
                </a:pathLst>
              </a:custGeom>
              <a:solidFill>
                <a:srgbClr val="231F20"/>
              </a:solidFill>
            </p:spPr>
          </p:sp>
        </p:grpSp>
        <p:grpSp>
          <p:nvGrpSpPr>
            <p:cNvPr name="Group 45" id="45"/>
            <p:cNvGrpSpPr>
              <a:grpSpLocks noChangeAspect="true"/>
            </p:cNvGrpSpPr>
            <p:nvPr/>
          </p:nvGrpSpPr>
          <p:grpSpPr>
            <a:xfrm rot="0">
              <a:off x="9607590" y="7697904"/>
              <a:ext cx="3173105" cy="30182"/>
              <a:chOff x="0" y="0"/>
              <a:chExt cx="2559507" cy="24346"/>
            </a:xfrm>
          </p:grpSpPr>
          <p:sp>
            <p:nvSpPr>
              <p:cNvPr name="Freeform 46" id="46"/>
              <p:cNvSpPr/>
              <p:nvPr/>
            </p:nvSpPr>
            <p:spPr>
              <a:xfrm flipH="false" flipV="false" rot="0">
                <a:off x="0" y="0"/>
                <a:ext cx="2559431" cy="24384"/>
              </a:xfrm>
              <a:custGeom>
                <a:avLst/>
                <a:gdLst/>
                <a:ahLst/>
                <a:cxnLst/>
                <a:rect r="r" b="b" t="t" l="l"/>
                <a:pathLst>
                  <a:path h="24384" w="2559431">
                    <a:moveTo>
                      <a:pt x="0" y="11684"/>
                    </a:moveTo>
                    <a:lnTo>
                      <a:pt x="2559431" y="0"/>
                    </a:lnTo>
                    <a:lnTo>
                      <a:pt x="2559431" y="12700"/>
                    </a:lnTo>
                    <a:lnTo>
                      <a:pt x="0" y="24384"/>
                    </a:lnTo>
                    <a:close/>
                  </a:path>
                </a:pathLst>
              </a:custGeom>
              <a:solidFill>
                <a:srgbClr val="231F20"/>
              </a:solidFill>
            </p:spPr>
          </p:sp>
        </p:grpSp>
      </p:grpSp>
      <p:sp>
        <p:nvSpPr>
          <p:cNvPr name="Freeform 47" id="47"/>
          <p:cNvSpPr/>
          <p:nvPr/>
        </p:nvSpPr>
        <p:spPr>
          <a:xfrm flipH="false" flipV="false" rot="10208439">
            <a:off x="13595138" y="1704171"/>
            <a:ext cx="1174238" cy="365482"/>
          </a:xfrm>
          <a:custGeom>
            <a:avLst/>
            <a:gdLst/>
            <a:ahLst/>
            <a:cxnLst/>
            <a:rect r="r" b="b" t="t" l="l"/>
            <a:pathLst>
              <a:path h="365482" w="1174238">
                <a:moveTo>
                  <a:pt x="0" y="0"/>
                </a:moveTo>
                <a:lnTo>
                  <a:pt x="1174238" y="0"/>
                </a:lnTo>
                <a:lnTo>
                  <a:pt x="1174238" y="365482"/>
                </a:lnTo>
                <a:lnTo>
                  <a:pt x="0" y="3654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8" id="48"/>
          <p:cNvSpPr txBox="true"/>
          <p:nvPr/>
        </p:nvSpPr>
        <p:spPr>
          <a:xfrm rot="0">
            <a:off x="14562965" y="1698678"/>
            <a:ext cx="1219477" cy="468809"/>
          </a:xfrm>
          <a:prstGeom prst="rect">
            <a:avLst/>
          </a:prstGeom>
        </p:spPr>
        <p:txBody>
          <a:bodyPr anchor="t" rtlCol="false" tIns="0" lIns="0" bIns="0" rIns="0">
            <a:spAutoFit/>
          </a:bodyPr>
          <a:lstStyle/>
          <a:p>
            <a:pPr algn="ctr">
              <a:lnSpc>
                <a:spcPts val="3780"/>
              </a:lnSpc>
              <a:spcBef>
                <a:spcPct val="0"/>
              </a:spcBef>
            </a:pPr>
            <a:r>
              <a:rPr lang="en-US" b="true" sz="3150">
                <a:solidFill>
                  <a:srgbClr val="000000"/>
                </a:solidFill>
                <a:latin typeface="Open Sans Bold"/>
                <a:ea typeface="Open Sans Bold"/>
                <a:cs typeface="Open Sans Bold"/>
                <a:sym typeface="Open Sans Bold"/>
              </a:rPr>
              <a:t>TEMA</a:t>
            </a:r>
          </a:p>
        </p:txBody>
      </p:sp>
      <p:sp>
        <p:nvSpPr>
          <p:cNvPr name="TextBox 49" id="49"/>
          <p:cNvSpPr txBox="true"/>
          <p:nvPr/>
        </p:nvSpPr>
        <p:spPr>
          <a:xfrm rot="0">
            <a:off x="11818798" y="4235183"/>
            <a:ext cx="1493490"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DESENHO</a:t>
            </a:r>
          </a:p>
        </p:txBody>
      </p:sp>
      <p:sp>
        <p:nvSpPr>
          <p:cNvPr name="TextBox 50" id="50"/>
          <p:cNvSpPr txBox="true"/>
          <p:nvPr/>
        </p:nvSpPr>
        <p:spPr>
          <a:xfrm rot="0">
            <a:off x="8558485" y="6160267"/>
            <a:ext cx="1493490"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DESENHO</a:t>
            </a:r>
          </a:p>
        </p:txBody>
      </p:sp>
      <p:sp>
        <p:nvSpPr>
          <p:cNvPr name="TextBox 51" id="51"/>
          <p:cNvSpPr txBox="true"/>
          <p:nvPr/>
        </p:nvSpPr>
        <p:spPr>
          <a:xfrm rot="0">
            <a:off x="5257554" y="3121397"/>
            <a:ext cx="1493490"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DESENHO</a:t>
            </a:r>
          </a:p>
        </p:txBody>
      </p:sp>
      <p:sp>
        <p:nvSpPr>
          <p:cNvPr name="TextBox 52" id="52"/>
          <p:cNvSpPr txBox="true"/>
          <p:nvPr/>
        </p:nvSpPr>
        <p:spPr>
          <a:xfrm rot="0">
            <a:off x="12344292" y="836901"/>
            <a:ext cx="826108"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CAPA</a:t>
            </a:r>
          </a:p>
        </p:txBody>
      </p:sp>
      <p:sp>
        <p:nvSpPr>
          <p:cNvPr name="TextBox 53" id="53"/>
          <p:cNvSpPr txBox="true"/>
          <p:nvPr/>
        </p:nvSpPr>
        <p:spPr>
          <a:xfrm rot="0">
            <a:off x="5257554" y="836901"/>
            <a:ext cx="1312664"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FOLHA 1</a:t>
            </a:r>
          </a:p>
        </p:txBody>
      </p:sp>
      <p:sp>
        <p:nvSpPr>
          <p:cNvPr name="TextBox 54" id="54"/>
          <p:cNvSpPr txBox="true"/>
          <p:nvPr/>
        </p:nvSpPr>
        <p:spPr>
          <a:xfrm rot="0">
            <a:off x="8648898" y="836901"/>
            <a:ext cx="1312664"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FOLHA 2</a:t>
            </a:r>
          </a:p>
        </p:txBody>
      </p:sp>
      <p:sp>
        <p:nvSpPr>
          <p:cNvPr name="TextBox 55" id="55"/>
          <p:cNvSpPr txBox="true"/>
          <p:nvPr/>
        </p:nvSpPr>
        <p:spPr>
          <a:xfrm rot="0">
            <a:off x="4633955" y="6148261"/>
            <a:ext cx="2740689" cy="762635"/>
          </a:xfrm>
          <a:prstGeom prst="rect">
            <a:avLst/>
          </a:prstGeom>
        </p:spPr>
        <p:txBody>
          <a:bodyPr anchor="t" rtlCol="false" tIns="0" lIns="0" bIns="0" rIns="0">
            <a:spAutoFit/>
          </a:bodyPr>
          <a:lstStyle/>
          <a:p>
            <a:pPr algn="ctr">
              <a:lnSpc>
                <a:spcPts val="3088"/>
              </a:lnSpc>
            </a:pPr>
            <a:r>
              <a:rPr lang="en-US" b="true" sz="2418" spc="26">
                <a:solidFill>
                  <a:srgbClr val="000000"/>
                </a:solidFill>
                <a:latin typeface="Open Sans Bold"/>
                <a:ea typeface="Open Sans Bold"/>
                <a:cs typeface="Open Sans Bold"/>
                <a:sym typeface="Open Sans Bold"/>
              </a:rPr>
              <a:t>O QUE É?</a:t>
            </a:r>
          </a:p>
          <a:p>
            <a:pPr algn="ctr">
              <a:lnSpc>
                <a:spcPts val="3090"/>
              </a:lnSpc>
              <a:spcBef>
                <a:spcPct val="0"/>
              </a:spcBef>
            </a:pPr>
            <a:r>
              <a:rPr lang="en-US" b="true" sz="2418" spc="26">
                <a:solidFill>
                  <a:srgbClr val="000000"/>
                </a:solidFill>
                <a:latin typeface="Open Sans Bold"/>
                <a:ea typeface="Open Sans Bold"/>
                <a:cs typeface="Open Sans Bold"/>
                <a:sym typeface="Open Sans Bold"/>
              </a:rPr>
              <a:t>PARA QUE SERVE?</a:t>
            </a:r>
          </a:p>
        </p:txBody>
      </p:sp>
      <p:sp>
        <p:nvSpPr>
          <p:cNvPr name="TextBox 56" id="56"/>
          <p:cNvSpPr txBox="true"/>
          <p:nvPr/>
        </p:nvSpPr>
        <p:spPr>
          <a:xfrm rot="0">
            <a:off x="8207549" y="2157961"/>
            <a:ext cx="2195364" cy="762635"/>
          </a:xfrm>
          <a:prstGeom prst="rect">
            <a:avLst/>
          </a:prstGeom>
        </p:spPr>
        <p:txBody>
          <a:bodyPr anchor="t" rtlCol="false" tIns="0" lIns="0" bIns="0" rIns="0">
            <a:spAutoFit/>
          </a:bodyPr>
          <a:lstStyle/>
          <a:p>
            <a:pPr algn="ctr">
              <a:lnSpc>
                <a:spcPts val="3088"/>
              </a:lnSpc>
            </a:pPr>
            <a:r>
              <a:rPr lang="en-US" b="true" sz="2418" spc="26">
                <a:solidFill>
                  <a:srgbClr val="000000"/>
                </a:solidFill>
                <a:latin typeface="Open Sans Bold"/>
                <a:ea typeface="Open Sans Bold"/>
                <a:cs typeface="Open Sans Bold"/>
                <a:sym typeface="Open Sans Bold"/>
              </a:rPr>
              <a:t>FATORES QUE </a:t>
            </a:r>
          </a:p>
          <a:p>
            <a:pPr algn="ctr">
              <a:lnSpc>
                <a:spcPts val="3090"/>
              </a:lnSpc>
              <a:spcBef>
                <a:spcPct val="0"/>
              </a:spcBef>
            </a:pPr>
            <a:r>
              <a:rPr lang="en-US" b="true" sz="2418" spc="26">
                <a:solidFill>
                  <a:srgbClr val="000000"/>
                </a:solidFill>
                <a:latin typeface="Open Sans Bold"/>
                <a:ea typeface="Open Sans Bold"/>
                <a:cs typeface="Open Sans Bold"/>
                <a:sym typeface="Open Sans Bold"/>
              </a:rPr>
              <a:t>AFETAM</a:t>
            </a:r>
          </a:p>
        </p:txBody>
      </p:sp>
      <p:sp>
        <p:nvSpPr>
          <p:cNvPr name="Freeform 57" id="57"/>
          <p:cNvSpPr/>
          <p:nvPr/>
        </p:nvSpPr>
        <p:spPr>
          <a:xfrm flipH="false" flipV="false" rot="10208439">
            <a:off x="13595138" y="6632175"/>
            <a:ext cx="1174238" cy="365482"/>
          </a:xfrm>
          <a:custGeom>
            <a:avLst/>
            <a:gdLst/>
            <a:ahLst/>
            <a:cxnLst/>
            <a:rect r="r" b="b" t="t" l="l"/>
            <a:pathLst>
              <a:path h="365482" w="1174238">
                <a:moveTo>
                  <a:pt x="0" y="0"/>
                </a:moveTo>
                <a:lnTo>
                  <a:pt x="1174238" y="0"/>
                </a:lnTo>
                <a:lnTo>
                  <a:pt x="1174238" y="365481"/>
                </a:lnTo>
                <a:lnTo>
                  <a:pt x="0" y="3654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8" id="58"/>
          <p:cNvSpPr txBox="true"/>
          <p:nvPr/>
        </p:nvSpPr>
        <p:spPr>
          <a:xfrm rot="0">
            <a:off x="14562965" y="6676492"/>
            <a:ext cx="1219477" cy="937617"/>
          </a:xfrm>
          <a:prstGeom prst="rect">
            <a:avLst/>
          </a:prstGeom>
        </p:spPr>
        <p:txBody>
          <a:bodyPr anchor="t" rtlCol="false" tIns="0" lIns="0" bIns="0" rIns="0">
            <a:spAutoFit/>
          </a:bodyPr>
          <a:lstStyle/>
          <a:p>
            <a:pPr algn="ctr">
              <a:lnSpc>
                <a:spcPts val="3780"/>
              </a:lnSpc>
              <a:spcBef>
                <a:spcPct val="0"/>
              </a:spcBef>
            </a:pPr>
            <a:r>
              <a:rPr lang="en-US" b="true" sz="3150">
                <a:solidFill>
                  <a:srgbClr val="000000"/>
                </a:solidFill>
                <a:latin typeface="Open Sans Bold"/>
                <a:ea typeface="Open Sans Bold"/>
                <a:cs typeface="Open Sans Bold"/>
                <a:sym typeface="Open Sans Bold"/>
              </a:rPr>
              <a:t>FOCO</a:t>
            </a:r>
          </a:p>
          <a:p>
            <a:pPr algn="ctr">
              <a:lnSpc>
                <a:spcPts val="3780"/>
              </a:lnSpc>
              <a:spcBef>
                <a:spcPct val="0"/>
              </a:spcBef>
            </a:pPr>
            <a:r>
              <a:rPr lang="en-US" b="true" sz="3150">
                <a:solidFill>
                  <a:srgbClr val="000000"/>
                </a:solidFill>
                <a:latin typeface="Open Sans Bold"/>
                <a:ea typeface="Open Sans Bold"/>
                <a:cs typeface="Open Sans Bold"/>
                <a:sym typeface="Open Sans Bold"/>
              </a:rPr>
              <a:t>2025</a:t>
            </a:r>
          </a:p>
        </p:txBody>
      </p:sp>
      <p:sp>
        <p:nvSpPr>
          <p:cNvPr name="TextBox 59" id="59"/>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93025" y="1238549"/>
            <a:ext cx="10101949" cy="7029305"/>
            <a:chOff x="0" y="0"/>
            <a:chExt cx="2660596" cy="1851339"/>
          </a:xfrm>
        </p:grpSpPr>
        <p:sp>
          <p:nvSpPr>
            <p:cNvPr name="Freeform 3" id="3"/>
            <p:cNvSpPr/>
            <p:nvPr/>
          </p:nvSpPr>
          <p:spPr>
            <a:xfrm flipH="false" flipV="false" rot="0">
              <a:off x="0" y="0"/>
              <a:ext cx="2660596" cy="1851340"/>
            </a:xfrm>
            <a:custGeom>
              <a:avLst/>
              <a:gdLst/>
              <a:ahLst/>
              <a:cxnLst/>
              <a:rect r="r" b="b" t="t" l="l"/>
              <a:pathLst>
                <a:path h="1851340" w="2660596">
                  <a:moveTo>
                    <a:pt x="0" y="0"/>
                  </a:moveTo>
                  <a:lnTo>
                    <a:pt x="2660596" y="0"/>
                  </a:lnTo>
                  <a:lnTo>
                    <a:pt x="2660596" y="1851340"/>
                  </a:lnTo>
                  <a:lnTo>
                    <a:pt x="0" y="1851340"/>
                  </a:lnTo>
                  <a:close/>
                </a:path>
              </a:pathLst>
            </a:custGeom>
            <a:solidFill>
              <a:srgbClr val="FFFFFF"/>
            </a:solidFill>
            <a:ln w="53578" cap="sq">
              <a:solidFill>
                <a:srgbClr val="000000"/>
              </a:solidFill>
              <a:prstDash val="solid"/>
              <a:miter/>
            </a:ln>
          </p:spPr>
        </p:sp>
        <p:sp>
          <p:nvSpPr>
            <p:cNvPr name="TextBox 4" id="4"/>
            <p:cNvSpPr txBox="true"/>
            <p:nvPr/>
          </p:nvSpPr>
          <p:spPr>
            <a:xfrm>
              <a:off x="0" y="-85725"/>
              <a:ext cx="2660596" cy="1937064"/>
            </a:xfrm>
            <a:prstGeom prst="rect">
              <a:avLst/>
            </a:prstGeom>
          </p:spPr>
          <p:txBody>
            <a:bodyPr anchor="ctr" rtlCol="false" tIns="50800" lIns="50800" bIns="50800" rIns="50800"/>
            <a:lstStyle/>
            <a:p>
              <a:pPr algn="ctr">
                <a:lnSpc>
                  <a:spcPts val="3450"/>
                </a:lnSpc>
              </a:pPr>
            </a:p>
          </p:txBody>
        </p:sp>
      </p:grpSp>
      <p:grpSp>
        <p:nvGrpSpPr>
          <p:cNvPr name="Group 5" id="5"/>
          <p:cNvGrpSpPr>
            <a:grpSpLocks noChangeAspect="true"/>
          </p:cNvGrpSpPr>
          <p:nvPr/>
        </p:nvGrpSpPr>
        <p:grpSpPr>
          <a:xfrm rot="0">
            <a:off x="7146981" y="2068371"/>
            <a:ext cx="4319238" cy="45145"/>
            <a:chOff x="0" y="0"/>
            <a:chExt cx="2610002" cy="27280"/>
          </a:xfrm>
        </p:grpSpPr>
        <p:sp>
          <p:nvSpPr>
            <p:cNvPr name="Freeform 6" id="6"/>
            <p:cNvSpPr/>
            <p:nvPr/>
          </p:nvSpPr>
          <p:spPr>
            <a:xfrm flipH="false" flipV="false" rot="0">
              <a:off x="0" y="0"/>
              <a:ext cx="2609977" cy="27305"/>
            </a:xfrm>
            <a:custGeom>
              <a:avLst/>
              <a:gdLst/>
              <a:ahLst/>
              <a:cxnLst/>
              <a:rect r="r" b="b" t="t" l="l"/>
              <a:pathLst>
                <a:path h="27305" w="2609977">
                  <a:moveTo>
                    <a:pt x="127" y="0"/>
                  </a:moveTo>
                  <a:lnTo>
                    <a:pt x="2609977" y="14605"/>
                  </a:lnTo>
                  <a:lnTo>
                    <a:pt x="2609850" y="27305"/>
                  </a:lnTo>
                  <a:lnTo>
                    <a:pt x="0" y="12700"/>
                  </a:lnTo>
                  <a:close/>
                </a:path>
              </a:pathLst>
            </a:custGeom>
            <a:solidFill>
              <a:srgbClr val="231F20"/>
            </a:solidFill>
          </p:spPr>
        </p:sp>
      </p:grpSp>
      <p:sp>
        <p:nvSpPr>
          <p:cNvPr name="Freeform 7" id="7"/>
          <p:cNvSpPr/>
          <p:nvPr/>
        </p:nvSpPr>
        <p:spPr>
          <a:xfrm flipH="false" flipV="false" rot="9943649">
            <a:off x="10265051" y="1377653"/>
            <a:ext cx="1174238" cy="365482"/>
          </a:xfrm>
          <a:custGeom>
            <a:avLst/>
            <a:gdLst/>
            <a:ahLst/>
            <a:cxnLst/>
            <a:rect r="r" b="b" t="t" l="l"/>
            <a:pathLst>
              <a:path h="365482" w="1174238">
                <a:moveTo>
                  <a:pt x="0" y="0"/>
                </a:moveTo>
                <a:lnTo>
                  <a:pt x="1174238" y="0"/>
                </a:lnTo>
                <a:lnTo>
                  <a:pt x="1174238" y="365482"/>
                </a:lnTo>
                <a:lnTo>
                  <a:pt x="0" y="3654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1849090" y="1350880"/>
            <a:ext cx="2345885" cy="762635"/>
          </a:xfrm>
          <a:prstGeom prst="rect">
            <a:avLst/>
          </a:prstGeom>
        </p:spPr>
        <p:txBody>
          <a:bodyPr anchor="t" rtlCol="false" tIns="0" lIns="0" bIns="0" rIns="0">
            <a:spAutoFit/>
          </a:bodyPr>
          <a:lstStyle/>
          <a:p>
            <a:pPr algn="ctr">
              <a:lnSpc>
                <a:spcPts val="3088"/>
              </a:lnSpc>
            </a:pPr>
            <a:r>
              <a:rPr lang="en-US" b="true" sz="2418" spc="26">
                <a:solidFill>
                  <a:srgbClr val="000000"/>
                </a:solidFill>
                <a:latin typeface="Open Sans Bold"/>
                <a:ea typeface="Open Sans Bold"/>
                <a:cs typeface="Open Sans Bold"/>
                <a:sym typeface="Open Sans Bold"/>
              </a:rPr>
              <a:t>COMO CUIDAR </a:t>
            </a:r>
          </a:p>
          <a:p>
            <a:pPr algn="ctr">
              <a:lnSpc>
                <a:spcPts val="3090"/>
              </a:lnSpc>
              <a:spcBef>
                <a:spcPct val="0"/>
              </a:spcBef>
            </a:pPr>
            <a:r>
              <a:rPr lang="en-US" b="true" sz="2418" spc="26">
                <a:solidFill>
                  <a:srgbClr val="000000"/>
                </a:solidFill>
                <a:latin typeface="Open Sans Bold"/>
                <a:ea typeface="Open Sans Bold"/>
                <a:cs typeface="Open Sans Bold"/>
                <a:sym typeface="Open Sans Bold"/>
              </a:rPr>
              <a:t>E PREVENIR</a:t>
            </a:r>
          </a:p>
        </p:txBody>
      </p:sp>
      <p:sp>
        <p:nvSpPr>
          <p:cNvPr name="TextBox 9" id="9"/>
          <p:cNvSpPr txBox="true"/>
          <p:nvPr/>
        </p:nvSpPr>
        <p:spPr>
          <a:xfrm rot="0">
            <a:off x="7751662" y="4379127"/>
            <a:ext cx="3109875" cy="374074"/>
          </a:xfrm>
          <a:prstGeom prst="rect">
            <a:avLst/>
          </a:prstGeom>
        </p:spPr>
        <p:txBody>
          <a:bodyPr anchor="t" rtlCol="false" tIns="0" lIns="0" bIns="0" rIns="0">
            <a:spAutoFit/>
          </a:bodyPr>
          <a:lstStyle/>
          <a:p>
            <a:pPr algn="ctr">
              <a:lnSpc>
                <a:spcPts val="3090"/>
              </a:lnSpc>
              <a:spcBef>
                <a:spcPct val="0"/>
              </a:spcBef>
            </a:pPr>
            <a:r>
              <a:rPr lang="en-US" b="true" sz="2418" spc="26">
                <a:solidFill>
                  <a:srgbClr val="000000"/>
                </a:solidFill>
                <a:latin typeface="Open Sans Bold"/>
                <a:ea typeface="Open Sans Bold"/>
                <a:cs typeface="Open Sans Bold"/>
                <a:sym typeface="Open Sans Bold"/>
              </a:rPr>
              <a:t>DESENHE E ESCREVA</a:t>
            </a:r>
          </a:p>
        </p:txBody>
      </p:sp>
      <p:sp>
        <p:nvSpPr>
          <p:cNvPr name="TextBox 10" id="10"/>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314700" y="858569"/>
            <a:ext cx="11658600" cy="4945533"/>
          </a:xfrm>
          <a:prstGeom prst="rect">
            <a:avLst/>
          </a:prstGeom>
        </p:spPr>
        <p:txBody>
          <a:bodyPr anchor="t" rtlCol="false" tIns="0" lIns="0" bIns="0" rIns="0">
            <a:spAutoFit/>
          </a:bodyPr>
          <a:lstStyle/>
          <a:p>
            <a:pPr algn="ctr">
              <a:lnSpc>
                <a:spcPts val="9361"/>
              </a:lnSpc>
            </a:pPr>
            <a:r>
              <a:rPr lang="en-US" b="true" sz="13002">
                <a:solidFill>
                  <a:srgbClr val="0171D3"/>
                </a:solidFill>
                <a:latin typeface="Ahkio Bold"/>
                <a:ea typeface="Ahkio Bold"/>
                <a:cs typeface="Ahkio Bold"/>
                <a:sym typeface="Ahkio Bold"/>
              </a:rPr>
              <a:t>SEMANA</a:t>
            </a:r>
          </a:p>
          <a:p>
            <a:pPr algn="ctr">
              <a:lnSpc>
                <a:spcPts val="9361"/>
              </a:lnSpc>
            </a:pPr>
            <a:r>
              <a:rPr lang="en-US" b="true" sz="13002">
                <a:solidFill>
                  <a:srgbClr val="0171D3"/>
                </a:solidFill>
                <a:latin typeface="Ahkio Bold"/>
                <a:ea typeface="Ahkio Bold"/>
                <a:cs typeface="Ahkio Bold"/>
                <a:sym typeface="Ahkio Bold"/>
              </a:rPr>
              <a:t>MUNDIAL</a:t>
            </a:r>
          </a:p>
          <a:p>
            <a:pPr algn="ctr">
              <a:lnSpc>
                <a:spcPts val="9361"/>
              </a:lnSpc>
            </a:pPr>
            <a:r>
              <a:rPr lang="en-US" b="true" sz="13002">
                <a:solidFill>
                  <a:srgbClr val="0171D3"/>
                </a:solidFill>
                <a:latin typeface="Ahkio Bold"/>
                <a:ea typeface="Ahkio Bold"/>
                <a:cs typeface="Ahkio Bold"/>
                <a:sym typeface="Ahkio Bold"/>
              </a:rPr>
              <a:t>DA</a:t>
            </a:r>
          </a:p>
          <a:p>
            <a:pPr algn="ctr">
              <a:lnSpc>
                <a:spcPts val="9361"/>
              </a:lnSpc>
            </a:pPr>
            <a:r>
              <a:rPr lang="en-US" b="true" sz="13002">
                <a:solidFill>
                  <a:srgbClr val="0171D3"/>
                </a:solidFill>
                <a:latin typeface="Ahkio Bold"/>
                <a:ea typeface="Ahkio Bold"/>
                <a:cs typeface="Ahkio Bold"/>
                <a:sym typeface="Ahkio Bold"/>
              </a:rPr>
              <a:t>SAÚDE MENTAL</a:t>
            </a:r>
          </a:p>
        </p:txBody>
      </p:sp>
      <p:sp>
        <p:nvSpPr>
          <p:cNvPr name="Freeform 4" id="4"/>
          <p:cNvSpPr/>
          <p:nvPr/>
        </p:nvSpPr>
        <p:spPr>
          <a:xfrm flipH="false" flipV="false" rot="0">
            <a:off x="6841333" y="5804101"/>
            <a:ext cx="4605334" cy="4605334"/>
          </a:xfrm>
          <a:custGeom>
            <a:avLst/>
            <a:gdLst/>
            <a:ahLst/>
            <a:cxnLst/>
            <a:rect r="r" b="b" t="t" l="l"/>
            <a:pathLst>
              <a:path h="4605334" w="4605334">
                <a:moveTo>
                  <a:pt x="0" y="0"/>
                </a:moveTo>
                <a:lnTo>
                  <a:pt x="4605334" y="0"/>
                </a:lnTo>
                <a:lnTo>
                  <a:pt x="4605334" y="4605334"/>
                </a:lnTo>
                <a:lnTo>
                  <a:pt x="0" y="4605334"/>
                </a:lnTo>
                <a:lnTo>
                  <a:pt x="0" y="0"/>
                </a:lnTo>
                <a:close/>
              </a:path>
            </a:pathLst>
          </a:custGeom>
          <a:blipFill>
            <a:blip r:embed="rId4"/>
            <a:stretch>
              <a:fillRect l="0" t="0" r="0" b="0"/>
            </a:stretch>
          </a:blipFill>
        </p:spPr>
      </p:sp>
      <p:sp>
        <p:nvSpPr>
          <p:cNvPr name="TextBox 5" id="5"/>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688518"/>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O que é saúde mental?</a:t>
              </a:r>
            </a:p>
          </p:txBody>
        </p:sp>
      </p:grpSp>
      <p:grpSp>
        <p:nvGrpSpPr>
          <p:cNvPr name="Group 5" id="5"/>
          <p:cNvGrpSpPr/>
          <p:nvPr/>
        </p:nvGrpSpPr>
        <p:grpSpPr>
          <a:xfrm rot="0">
            <a:off x="2933700" y="3249550"/>
            <a:ext cx="12420600" cy="5816977"/>
            <a:chOff x="0" y="0"/>
            <a:chExt cx="11776569" cy="5515356"/>
          </a:xfrm>
        </p:grpSpPr>
        <p:sp>
          <p:nvSpPr>
            <p:cNvPr name="Freeform 6" id="6"/>
            <p:cNvSpPr/>
            <p:nvPr/>
          </p:nvSpPr>
          <p:spPr>
            <a:xfrm flipH="false" flipV="false" rot="0">
              <a:off x="0" y="0"/>
              <a:ext cx="11776569" cy="5515356"/>
            </a:xfrm>
            <a:custGeom>
              <a:avLst/>
              <a:gdLst/>
              <a:ahLst/>
              <a:cxnLst/>
              <a:rect r="r" b="b" t="t" l="l"/>
              <a:pathLst>
                <a:path h="5515356" w="11776569">
                  <a:moveTo>
                    <a:pt x="0" y="0"/>
                  </a:moveTo>
                  <a:lnTo>
                    <a:pt x="11776569" y="0"/>
                  </a:lnTo>
                  <a:lnTo>
                    <a:pt x="11776569" y="5515356"/>
                  </a:lnTo>
                  <a:lnTo>
                    <a:pt x="0" y="5515356"/>
                  </a:lnTo>
                  <a:close/>
                </a:path>
              </a:pathLst>
            </a:custGeom>
            <a:solidFill>
              <a:srgbClr val="000000">
                <a:alpha val="0"/>
              </a:srgbClr>
            </a:solidFill>
          </p:spPr>
        </p:sp>
        <p:sp>
          <p:nvSpPr>
            <p:cNvPr name="TextBox 7" id="7"/>
            <p:cNvSpPr txBox="true"/>
            <p:nvPr/>
          </p:nvSpPr>
          <p:spPr>
            <a:xfrm>
              <a:off x="0" y="-9525"/>
              <a:ext cx="11776569" cy="5524881"/>
            </a:xfrm>
            <a:prstGeom prst="rect">
              <a:avLst/>
            </a:prstGeom>
          </p:spPr>
          <p:txBody>
            <a:bodyPr anchor="t" rtlCol="false" tIns="0" lIns="0" bIns="0" rIns="0"/>
            <a:lstStyle/>
            <a:p>
              <a:pPr algn="l" marL="0" indent="0" lvl="0">
                <a:lnSpc>
                  <a:spcPts val="3240"/>
                </a:lnSpc>
              </a:pPr>
              <a:r>
                <a:rPr lang="en-US" sz="2700" spc="29">
                  <a:solidFill>
                    <a:srgbClr val="262626"/>
                  </a:solidFill>
                  <a:latin typeface="Open Sans"/>
                  <a:ea typeface="Open Sans"/>
                  <a:cs typeface="Open Sans"/>
                  <a:sym typeface="Open Sans"/>
                </a:rPr>
                <a:t>Sabemos que é importante cuidar da nossa saúde física, mas é igualmente importante cuidar da nossa saúde mental.</a:t>
              </a:r>
            </a:p>
            <a:p>
              <a:pPr algn="l" marL="0" indent="0" lvl="0">
                <a:lnSpc>
                  <a:spcPts val="3240"/>
                </a:lnSpc>
              </a:pPr>
            </a:p>
            <a:p>
              <a:pPr algn="l" marL="0" indent="0" lvl="0">
                <a:lnSpc>
                  <a:spcPts val="3240"/>
                </a:lnSpc>
              </a:pPr>
              <a:r>
                <a:rPr lang="en-US" sz="2700" spc="29">
                  <a:solidFill>
                    <a:srgbClr val="262626"/>
                  </a:solidFill>
                  <a:latin typeface="Open Sans"/>
                  <a:ea typeface="Open Sans"/>
                  <a:cs typeface="Open Sans"/>
                  <a:sym typeface="Open Sans"/>
                </a:rPr>
                <a:t>Ter uma boa saúde mental permite que você:</a:t>
              </a:r>
            </a:p>
            <a:p>
              <a:pPr algn="l" marL="0" indent="0" lvl="0">
                <a:lnSpc>
                  <a:spcPts val="3240"/>
                </a:lnSpc>
              </a:pPr>
              <a:r>
                <a:rPr lang="en-US" sz="2700" spc="29">
                  <a:solidFill>
                    <a:srgbClr val="262626"/>
                  </a:solidFill>
                  <a:latin typeface="Open Sans"/>
                  <a:ea typeface="Open Sans"/>
                  <a:cs typeface="Open Sans"/>
                  <a:sym typeface="Open Sans"/>
                </a:rPr>
                <a:t>aproveite ao máximo as oportunidades disponíveis para você;</a:t>
              </a:r>
            </a:p>
            <a:p>
              <a:pPr algn="l" marL="0" indent="0" lvl="0">
                <a:lnSpc>
                  <a:spcPts val="3240"/>
                </a:lnSpc>
              </a:pPr>
              <a:r>
                <a:rPr lang="en-US" sz="2700" spc="29">
                  <a:solidFill>
                    <a:srgbClr val="262626"/>
                  </a:solidFill>
                  <a:latin typeface="Open Sans"/>
                  <a:ea typeface="Open Sans"/>
                  <a:cs typeface="Open Sans"/>
                  <a:sym typeface="Open Sans"/>
                </a:rPr>
                <a:t>manter relacionamentos saudáveis ​​com a família, amigos e outras pessoas em sua vida;</a:t>
              </a:r>
            </a:p>
            <a:p>
              <a:pPr algn="l" marL="0" indent="0" lvl="0">
                <a:lnSpc>
                  <a:spcPts val="3240"/>
                </a:lnSpc>
              </a:pPr>
              <a:r>
                <a:rPr lang="en-US" sz="2700" spc="29">
                  <a:solidFill>
                    <a:srgbClr val="262626"/>
                  </a:solidFill>
                  <a:latin typeface="Open Sans"/>
                  <a:ea typeface="Open Sans"/>
                  <a:cs typeface="Open Sans"/>
                  <a:sym typeface="Open Sans"/>
                </a:rPr>
                <a:t>lidar com as mudanças e incertezas da vida.</a:t>
              </a:r>
            </a:p>
            <a:p>
              <a:pPr algn="l" marL="0" indent="0" lvl="0">
                <a:lnSpc>
                  <a:spcPts val="3240"/>
                </a:lnSpc>
              </a:pPr>
            </a:p>
            <a:p>
              <a:pPr algn="l" marL="0" indent="0" lvl="0">
                <a:lnSpc>
                  <a:spcPts val="3240"/>
                </a:lnSpc>
              </a:pPr>
              <a:r>
                <a:rPr lang="en-US" sz="2700" spc="29">
                  <a:solidFill>
                    <a:srgbClr val="262626"/>
                  </a:solidFill>
                  <a:latin typeface="Open Sans"/>
                  <a:ea typeface="Open Sans"/>
                  <a:cs typeface="Open Sans"/>
                  <a:sym typeface="Open Sans"/>
                </a:rPr>
                <a:t>Sua saúde mental pode variar ao longo da vida, dependendo da fase em que você se encontra e das suas circunstâncias pessoais. Muitas pessoas apresentarão problemas de saúde mental em algum momento da vida. </a:t>
              </a:r>
            </a:p>
          </p:txBody>
        </p:sp>
      </p:grpSp>
      <p:grpSp>
        <p:nvGrpSpPr>
          <p:cNvPr name="Group 8" id="8"/>
          <p:cNvGrpSpPr/>
          <p:nvPr/>
        </p:nvGrpSpPr>
        <p:grpSpPr>
          <a:xfrm rot="0">
            <a:off x="2933700" y="1633537"/>
            <a:ext cx="12420600" cy="1464190"/>
            <a:chOff x="0" y="0"/>
            <a:chExt cx="11776569" cy="1388269"/>
          </a:xfrm>
        </p:grpSpPr>
        <p:sp>
          <p:nvSpPr>
            <p:cNvPr name="Freeform 9" id="9"/>
            <p:cNvSpPr/>
            <p:nvPr/>
          </p:nvSpPr>
          <p:spPr>
            <a:xfrm flipH="false" flipV="false" rot="0">
              <a:off x="0" y="0"/>
              <a:ext cx="11776583" cy="1388313"/>
            </a:xfrm>
            <a:custGeom>
              <a:avLst/>
              <a:gdLst/>
              <a:ahLst/>
              <a:cxnLst/>
              <a:rect r="r" b="b" t="t" l="l"/>
              <a:pathLst>
                <a:path h="1388313" w="11776583">
                  <a:moveTo>
                    <a:pt x="0" y="231342"/>
                  </a:moveTo>
                  <a:cubicBezTo>
                    <a:pt x="0" y="103554"/>
                    <a:pt x="99314" y="0"/>
                    <a:pt x="221869" y="0"/>
                  </a:cubicBezTo>
                  <a:lnTo>
                    <a:pt x="11554714" y="0"/>
                  </a:lnTo>
                  <a:cubicBezTo>
                    <a:pt x="11677269" y="0"/>
                    <a:pt x="11776583" y="103554"/>
                    <a:pt x="11776583" y="231342"/>
                  </a:cubicBezTo>
                  <a:lnTo>
                    <a:pt x="11776583" y="1156841"/>
                  </a:lnTo>
                  <a:cubicBezTo>
                    <a:pt x="11776583" y="1284629"/>
                    <a:pt x="11677269" y="1388183"/>
                    <a:pt x="11554714" y="1388183"/>
                  </a:cubicBezTo>
                  <a:lnTo>
                    <a:pt x="221869" y="1388183"/>
                  </a:lnTo>
                  <a:cubicBezTo>
                    <a:pt x="99314" y="1388313"/>
                    <a:pt x="0" y="1284629"/>
                    <a:pt x="0" y="1156841"/>
                  </a:cubicBezTo>
                  <a:close/>
                </a:path>
              </a:pathLst>
            </a:custGeom>
            <a:solidFill>
              <a:srgbClr val="B3A2C7">
                <a:alpha val="63922"/>
              </a:srgbClr>
            </a:solidFill>
          </p:spPr>
        </p:sp>
        <p:sp>
          <p:nvSpPr>
            <p:cNvPr name="TextBox 10" id="10"/>
            <p:cNvSpPr txBox="true"/>
            <p:nvPr/>
          </p:nvSpPr>
          <p:spPr>
            <a:xfrm>
              <a:off x="0" y="-9525"/>
              <a:ext cx="11776569" cy="1397794"/>
            </a:xfrm>
            <a:prstGeom prst="rect">
              <a:avLst/>
            </a:prstGeom>
          </p:spPr>
          <p:txBody>
            <a:bodyPr anchor="ctr" rtlCol="false" tIns="50800" lIns="50800" bIns="50800" rIns="50800"/>
            <a:lstStyle/>
            <a:p>
              <a:pPr algn="ctr" marL="0" indent="0" lvl="0">
                <a:lnSpc>
                  <a:spcPts val="3240"/>
                </a:lnSpc>
              </a:pPr>
              <a:r>
                <a:rPr lang="en-US" b="true" sz="2700" spc="29">
                  <a:solidFill>
                    <a:srgbClr val="262626"/>
                  </a:solidFill>
                  <a:latin typeface="Open Sans Bold"/>
                  <a:ea typeface="Open Sans Bold"/>
                  <a:cs typeface="Open Sans Bold"/>
                  <a:sym typeface="Open Sans Bold"/>
                </a:rPr>
                <a:t>A saúde mental refere-se a qualquer aspecto emocional de uma pessoa, </a:t>
              </a:r>
            </a:p>
            <a:p>
              <a:pPr algn="ctr" marL="0" indent="0" lvl="0">
                <a:lnSpc>
                  <a:spcPts val="3240"/>
                </a:lnSpc>
              </a:pPr>
              <a:r>
                <a:rPr lang="en-US" b="true" sz="2700" spc="29">
                  <a:solidFill>
                    <a:srgbClr val="262626"/>
                  </a:solidFill>
                  <a:latin typeface="Open Sans Bold"/>
                  <a:ea typeface="Open Sans Bold"/>
                  <a:cs typeface="Open Sans Bold"/>
                  <a:sym typeface="Open Sans Bold"/>
                </a:rPr>
                <a:t>bem-estar psicológico e social. </a:t>
              </a:r>
            </a:p>
          </p:txBody>
        </p:sp>
      </p:grpSp>
      <p:sp>
        <p:nvSpPr>
          <p:cNvPr name="Freeform 11" id="11"/>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688518"/>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O que é saúde mental?</a:t>
              </a:r>
            </a:p>
          </p:txBody>
        </p:sp>
      </p:grpSp>
      <p:grpSp>
        <p:nvGrpSpPr>
          <p:cNvPr name="Group 5" id="5"/>
          <p:cNvGrpSpPr/>
          <p:nvPr/>
        </p:nvGrpSpPr>
        <p:grpSpPr>
          <a:xfrm rot="0">
            <a:off x="2946283" y="2077128"/>
            <a:ext cx="12420600" cy="1758869"/>
            <a:chOff x="0" y="0"/>
            <a:chExt cx="11776569" cy="1667669"/>
          </a:xfrm>
        </p:grpSpPr>
        <p:sp>
          <p:nvSpPr>
            <p:cNvPr name="Freeform 6" id="6"/>
            <p:cNvSpPr/>
            <p:nvPr/>
          </p:nvSpPr>
          <p:spPr>
            <a:xfrm flipH="false" flipV="false" rot="0">
              <a:off x="0" y="0"/>
              <a:ext cx="11776569" cy="1667669"/>
            </a:xfrm>
            <a:custGeom>
              <a:avLst/>
              <a:gdLst/>
              <a:ahLst/>
              <a:cxnLst/>
              <a:rect r="r" b="b" t="t" l="l"/>
              <a:pathLst>
                <a:path h="1667669" w="11776569">
                  <a:moveTo>
                    <a:pt x="0" y="0"/>
                  </a:moveTo>
                  <a:lnTo>
                    <a:pt x="11776569" y="0"/>
                  </a:lnTo>
                  <a:lnTo>
                    <a:pt x="11776569" y="1667669"/>
                  </a:lnTo>
                  <a:lnTo>
                    <a:pt x="0" y="1667669"/>
                  </a:lnTo>
                  <a:close/>
                </a:path>
              </a:pathLst>
            </a:custGeom>
            <a:solidFill>
              <a:srgbClr val="000000">
                <a:alpha val="0"/>
              </a:srgbClr>
            </a:solidFill>
          </p:spPr>
        </p:sp>
        <p:sp>
          <p:nvSpPr>
            <p:cNvPr name="TextBox 7" id="7"/>
            <p:cNvSpPr txBox="true"/>
            <p:nvPr/>
          </p:nvSpPr>
          <p:spPr>
            <a:xfrm>
              <a:off x="0" y="-9525"/>
              <a:ext cx="11776569" cy="1677194"/>
            </a:xfrm>
            <a:prstGeom prst="rect">
              <a:avLst/>
            </a:prstGeom>
          </p:spPr>
          <p:txBody>
            <a:bodyPr anchor="t" rtlCol="false" tIns="0" lIns="0" bIns="0" rIns="0"/>
            <a:lstStyle/>
            <a:p>
              <a:pPr algn="l" marL="0" indent="0" lvl="0">
                <a:lnSpc>
                  <a:spcPts val="3240"/>
                </a:lnSpc>
              </a:pPr>
              <a:r>
                <a:rPr lang="en-US" sz="2700" spc="29">
                  <a:solidFill>
                    <a:srgbClr val="262626"/>
                  </a:solidFill>
                  <a:latin typeface="Open Sans"/>
                  <a:ea typeface="Open Sans"/>
                  <a:cs typeface="Open Sans"/>
                  <a:sym typeface="Open Sans"/>
                </a:rPr>
                <a:t>Nossa saúde mental existe em um processo contínuo, variando de excelente saúde mental a gravemente precária. A maioria das pessoas percebe que sua saúde mental varia ao longo desse processo contínuo ao longo da vida. </a:t>
              </a:r>
            </a:p>
          </p:txBody>
        </p:sp>
      </p:grpSp>
      <p:grpSp>
        <p:nvGrpSpPr>
          <p:cNvPr name="Group 8" id="8"/>
          <p:cNvGrpSpPr/>
          <p:nvPr/>
        </p:nvGrpSpPr>
        <p:grpSpPr>
          <a:xfrm rot="0">
            <a:off x="2946284" y="3919663"/>
            <a:ext cx="12420600" cy="1384995"/>
            <a:chOff x="0" y="0"/>
            <a:chExt cx="11776569" cy="1313180"/>
          </a:xfrm>
        </p:grpSpPr>
        <p:sp>
          <p:nvSpPr>
            <p:cNvPr name="Freeform 9" id="9"/>
            <p:cNvSpPr/>
            <p:nvPr/>
          </p:nvSpPr>
          <p:spPr>
            <a:xfrm flipH="false" flipV="false" rot="0">
              <a:off x="0" y="0"/>
              <a:ext cx="11776583" cy="1313180"/>
            </a:xfrm>
            <a:custGeom>
              <a:avLst/>
              <a:gdLst/>
              <a:ahLst/>
              <a:cxnLst/>
              <a:rect r="r" b="b" t="t" l="l"/>
              <a:pathLst>
                <a:path h="1313180" w="11776583">
                  <a:moveTo>
                    <a:pt x="0" y="656590"/>
                  </a:moveTo>
                  <a:lnTo>
                    <a:pt x="656590" y="0"/>
                  </a:lnTo>
                  <a:lnTo>
                    <a:pt x="656590" y="328295"/>
                  </a:lnTo>
                  <a:lnTo>
                    <a:pt x="11119993" y="328295"/>
                  </a:lnTo>
                  <a:lnTo>
                    <a:pt x="11119993" y="0"/>
                  </a:lnTo>
                  <a:lnTo>
                    <a:pt x="11776583" y="656590"/>
                  </a:lnTo>
                  <a:lnTo>
                    <a:pt x="11119993" y="1313180"/>
                  </a:lnTo>
                  <a:lnTo>
                    <a:pt x="11119993" y="984885"/>
                  </a:lnTo>
                  <a:lnTo>
                    <a:pt x="656590" y="984885"/>
                  </a:lnTo>
                  <a:lnTo>
                    <a:pt x="656590" y="1313180"/>
                  </a:lnTo>
                  <a:close/>
                </a:path>
              </a:pathLst>
            </a:custGeom>
            <a:gradFill rotWithShape="true">
              <a:gsLst>
                <a:gs pos="0">
                  <a:srgbClr val="9BBB59">
                    <a:alpha val="100000"/>
                  </a:srgbClr>
                </a:gs>
                <a:gs pos="25000">
                  <a:srgbClr val="C3D69B">
                    <a:alpha val="100000"/>
                  </a:srgbClr>
                </a:gs>
                <a:gs pos="50000">
                  <a:srgbClr val="FAC090">
                    <a:alpha val="100000"/>
                  </a:srgbClr>
                </a:gs>
                <a:gs pos="75000">
                  <a:srgbClr val="FDC24B">
                    <a:alpha val="100000"/>
                  </a:srgbClr>
                </a:gs>
                <a:gs pos="100000">
                  <a:srgbClr val="C0504D">
                    <a:alpha val="100000"/>
                  </a:srgbClr>
                </a:gs>
              </a:gsLst>
              <a:lin ang="10800000"/>
            </a:gradFill>
          </p:spPr>
        </p:sp>
      </p:grpSp>
      <p:grpSp>
        <p:nvGrpSpPr>
          <p:cNvPr name="Group 10" id="10"/>
          <p:cNvGrpSpPr/>
          <p:nvPr/>
        </p:nvGrpSpPr>
        <p:grpSpPr>
          <a:xfrm rot="0">
            <a:off x="2933700" y="5498983"/>
            <a:ext cx="5077786" cy="3233577"/>
            <a:chOff x="0" y="0"/>
            <a:chExt cx="4814494" cy="3065910"/>
          </a:xfrm>
        </p:grpSpPr>
        <p:sp>
          <p:nvSpPr>
            <p:cNvPr name="Freeform 11" id="11"/>
            <p:cNvSpPr/>
            <p:nvPr/>
          </p:nvSpPr>
          <p:spPr>
            <a:xfrm flipH="false" flipV="false" rot="0">
              <a:off x="0" y="0"/>
              <a:ext cx="4814494" cy="3065910"/>
            </a:xfrm>
            <a:custGeom>
              <a:avLst/>
              <a:gdLst/>
              <a:ahLst/>
              <a:cxnLst/>
              <a:rect r="r" b="b" t="t" l="l"/>
              <a:pathLst>
                <a:path h="3065910" w="4814494">
                  <a:moveTo>
                    <a:pt x="0" y="0"/>
                  </a:moveTo>
                  <a:lnTo>
                    <a:pt x="4814494" y="0"/>
                  </a:lnTo>
                  <a:lnTo>
                    <a:pt x="4814494" y="3065910"/>
                  </a:lnTo>
                  <a:lnTo>
                    <a:pt x="0" y="3065910"/>
                  </a:lnTo>
                  <a:close/>
                </a:path>
              </a:pathLst>
            </a:custGeom>
            <a:solidFill>
              <a:srgbClr val="000000">
                <a:alpha val="0"/>
              </a:srgbClr>
            </a:solidFill>
          </p:spPr>
        </p:sp>
        <p:sp>
          <p:nvSpPr>
            <p:cNvPr name="TextBox 12" id="12"/>
            <p:cNvSpPr txBox="true"/>
            <p:nvPr/>
          </p:nvSpPr>
          <p:spPr>
            <a:xfrm>
              <a:off x="0" y="-28575"/>
              <a:ext cx="4814494" cy="3094485"/>
            </a:xfrm>
            <a:prstGeom prst="rect">
              <a:avLst/>
            </a:prstGeom>
          </p:spPr>
          <p:txBody>
            <a:bodyPr anchor="t" rtlCol="false" tIns="0" lIns="0" bIns="0" rIns="0"/>
            <a:lstStyle/>
            <a:p>
              <a:pPr algn="l" marL="0" indent="0" lvl="0">
                <a:lnSpc>
                  <a:spcPts val="3450"/>
                </a:lnSpc>
              </a:pPr>
              <a:r>
                <a:rPr lang="en-US" b="true" sz="2700" spc="29">
                  <a:solidFill>
                    <a:srgbClr val="262626"/>
                  </a:solidFill>
                  <a:latin typeface="Open Sans Bold"/>
                  <a:ea typeface="Open Sans Bold"/>
                  <a:cs typeface="Open Sans Bold"/>
                  <a:sym typeface="Open Sans Bold"/>
                </a:rPr>
                <a:t>Má saúde mental</a:t>
              </a:r>
            </a:p>
            <a:p>
              <a:pPr algn="l" marL="0" indent="0" lvl="0">
                <a:lnSpc>
                  <a:spcPts val="3450"/>
                </a:lnSpc>
              </a:pPr>
              <a:r>
                <a:rPr lang="en-US" b="true" sz="2700" spc="29">
                  <a:solidFill>
                    <a:srgbClr val="262626"/>
                  </a:solidFill>
                  <a:latin typeface="Open Sans Bold"/>
                  <a:ea typeface="Open Sans Bold"/>
                  <a:cs typeface="Open Sans Bold"/>
                  <a:sym typeface="Open Sans Bold"/>
                </a:rPr>
                <a:t>ansioso</a:t>
              </a:r>
            </a:p>
            <a:p>
              <a:pPr algn="l" marL="0" indent="0" lvl="0">
                <a:lnSpc>
                  <a:spcPts val="3450"/>
                </a:lnSpc>
              </a:pPr>
              <a:r>
                <a:rPr lang="en-US" b="true" sz="2700" spc="29">
                  <a:solidFill>
                    <a:srgbClr val="262626"/>
                  </a:solidFill>
                  <a:latin typeface="Open Sans Bold"/>
                  <a:ea typeface="Open Sans Bold"/>
                  <a:cs typeface="Open Sans Bold"/>
                  <a:sym typeface="Open Sans Bold"/>
                </a:rPr>
                <a:t>esgotado</a:t>
              </a:r>
            </a:p>
            <a:p>
              <a:pPr algn="l" marL="0" indent="0" lvl="0">
                <a:lnSpc>
                  <a:spcPts val="3450"/>
                </a:lnSpc>
              </a:pPr>
              <a:r>
                <a:rPr lang="en-US" b="true" sz="2700" spc="29">
                  <a:solidFill>
                    <a:srgbClr val="262626"/>
                  </a:solidFill>
                  <a:latin typeface="Open Sans Bold"/>
                  <a:ea typeface="Open Sans Bold"/>
                  <a:cs typeface="Open Sans Bold"/>
                  <a:sym typeface="Open Sans Bold"/>
                </a:rPr>
                <a:t>sobrecarregado</a:t>
              </a:r>
            </a:p>
            <a:p>
              <a:pPr algn="l" marL="0" indent="0" lvl="0">
                <a:lnSpc>
                  <a:spcPts val="3450"/>
                </a:lnSpc>
              </a:pPr>
              <a:r>
                <a:rPr lang="en-US" b="true" sz="2700" spc="29">
                  <a:solidFill>
                    <a:srgbClr val="262626"/>
                  </a:solidFill>
                  <a:latin typeface="Open Sans Bold"/>
                  <a:ea typeface="Open Sans Bold"/>
                  <a:cs typeface="Open Sans Bold"/>
                  <a:sym typeface="Open Sans Bold"/>
                </a:rPr>
                <a:t>lutando para lidar com as tarefas cotidianas</a:t>
              </a:r>
            </a:p>
          </p:txBody>
        </p:sp>
      </p:grpSp>
      <p:grpSp>
        <p:nvGrpSpPr>
          <p:cNvPr name="Group 13" id="13"/>
          <p:cNvGrpSpPr/>
          <p:nvPr/>
        </p:nvGrpSpPr>
        <p:grpSpPr>
          <a:xfrm rot="0">
            <a:off x="11107024" y="5498983"/>
            <a:ext cx="4247276" cy="3233577"/>
            <a:chOff x="0" y="0"/>
            <a:chExt cx="4027046" cy="3065910"/>
          </a:xfrm>
        </p:grpSpPr>
        <p:sp>
          <p:nvSpPr>
            <p:cNvPr name="Freeform 14" id="14"/>
            <p:cNvSpPr/>
            <p:nvPr/>
          </p:nvSpPr>
          <p:spPr>
            <a:xfrm flipH="false" flipV="false" rot="0">
              <a:off x="0" y="0"/>
              <a:ext cx="4027046" cy="3065910"/>
            </a:xfrm>
            <a:custGeom>
              <a:avLst/>
              <a:gdLst/>
              <a:ahLst/>
              <a:cxnLst/>
              <a:rect r="r" b="b" t="t" l="l"/>
              <a:pathLst>
                <a:path h="3065910" w="4027046">
                  <a:moveTo>
                    <a:pt x="0" y="0"/>
                  </a:moveTo>
                  <a:lnTo>
                    <a:pt x="4027046" y="0"/>
                  </a:lnTo>
                  <a:lnTo>
                    <a:pt x="4027046" y="3065910"/>
                  </a:lnTo>
                  <a:lnTo>
                    <a:pt x="0" y="3065910"/>
                  </a:lnTo>
                  <a:close/>
                </a:path>
              </a:pathLst>
            </a:custGeom>
            <a:solidFill>
              <a:srgbClr val="000000">
                <a:alpha val="0"/>
              </a:srgbClr>
            </a:solidFill>
          </p:spPr>
        </p:sp>
        <p:sp>
          <p:nvSpPr>
            <p:cNvPr name="TextBox 15" id="15"/>
            <p:cNvSpPr txBox="true"/>
            <p:nvPr/>
          </p:nvSpPr>
          <p:spPr>
            <a:xfrm>
              <a:off x="0" y="-28575"/>
              <a:ext cx="4027046" cy="3094485"/>
            </a:xfrm>
            <a:prstGeom prst="rect">
              <a:avLst/>
            </a:prstGeom>
          </p:spPr>
          <p:txBody>
            <a:bodyPr anchor="t" rtlCol="false" tIns="0" lIns="0" bIns="0" rIns="0"/>
            <a:lstStyle/>
            <a:p>
              <a:pPr algn="l" marL="0" indent="0" lvl="0">
                <a:lnSpc>
                  <a:spcPts val="3450"/>
                </a:lnSpc>
              </a:pPr>
              <a:r>
                <a:rPr lang="en-US" b="true" sz="2700" spc="29">
                  <a:solidFill>
                    <a:srgbClr val="262626"/>
                  </a:solidFill>
                  <a:latin typeface="Open Sans Bold"/>
                  <a:ea typeface="Open Sans Bold"/>
                  <a:cs typeface="Open Sans Bold"/>
                  <a:sym typeface="Open Sans Bold"/>
                </a:rPr>
                <a:t>Excelente saúde mental</a:t>
              </a:r>
            </a:p>
            <a:p>
              <a:pPr algn="l" marL="0" indent="0" lvl="0">
                <a:lnSpc>
                  <a:spcPts val="3450"/>
                </a:lnSpc>
              </a:pPr>
              <a:r>
                <a:rPr lang="en-US" b="true" sz="2700" spc="29">
                  <a:solidFill>
                    <a:srgbClr val="262626"/>
                  </a:solidFill>
                  <a:latin typeface="Open Sans Bold"/>
                  <a:ea typeface="Open Sans Bold"/>
                  <a:cs typeface="Open Sans Bold"/>
                  <a:sym typeface="Open Sans Bold"/>
                </a:rPr>
                <a:t>motivado</a:t>
              </a:r>
            </a:p>
            <a:p>
              <a:pPr algn="l" marL="0" indent="0" lvl="0">
                <a:lnSpc>
                  <a:spcPts val="3450"/>
                </a:lnSpc>
              </a:pPr>
              <a:r>
                <a:rPr lang="en-US" b="true" sz="2700" spc="29">
                  <a:solidFill>
                    <a:srgbClr val="262626"/>
                  </a:solidFill>
                  <a:latin typeface="Open Sans Bold"/>
                  <a:ea typeface="Open Sans Bold"/>
                  <a:cs typeface="Open Sans Bold"/>
                  <a:sym typeface="Open Sans Bold"/>
                </a:rPr>
                <a:t>energético</a:t>
              </a:r>
            </a:p>
            <a:p>
              <a:pPr algn="l" marL="0" indent="0" lvl="0">
                <a:lnSpc>
                  <a:spcPts val="3450"/>
                </a:lnSpc>
              </a:pPr>
              <a:r>
                <a:rPr lang="en-US" b="true" sz="2700" spc="29">
                  <a:solidFill>
                    <a:srgbClr val="262626"/>
                  </a:solidFill>
                  <a:latin typeface="Open Sans Bold"/>
                  <a:ea typeface="Open Sans Bold"/>
                  <a:cs typeface="Open Sans Bold"/>
                  <a:sym typeface="Open Sans Bold"/>
                </a:rPr>
                <a:t>alegre</a:t>
              </a:r>
            </a:p>
            <a:p>
              <a:pPr algn="l" marL="0" indent="0" lvl="0">
                <a:lnSpc>
                  <a:spcPts val="3450"/>
                </a:lnSpc>
              </a:pPr>
              <a:r>
                <a:rPr lang="en-US" b="true" sz="2700" spc="29">
                  <a:solidFill>
                    <a:srgbClr val="262626"/>
                  </a:solidFill>
                  <a:latin typeface="Open Sans Bold"/>
                  <a:ea typeface="Open Sans Bold"/>
                  <a:cs typeface="Open Sans Bold"/>
                  <a:sym typeface="Open Sans Bold"/>
                </a:rPr>
                <a:t>capaz de superar desafios</a:t>
              </a:r>
            </a:p>
          </p:txBody>
        </p:sp>
      </p:grpSp>
      <p:sp>
        <p:nvSpPr>
          <p:cNvPr name="Freeform 16" id="16"/>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260825"/>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Está tudo bem não estar bem</a:t>
              </a:r>
            </a:p>
          </p:txBody>
        </p:sp>
      </p:grpSp>
      <p:grpSp>
        <p:nvGrpSpPr>
          <p:cNvPr name="Group 5" id="5"/>
          <p:cNvGrpSpPr/>
          <p:nvPr/>
        </p:nvGrpSpPr>
        <p:grpSpPr>
          <a:xfrm rot="0">
            <a:off x="2933700" y="1212036"/>
            <a:ext cx="12420600" cy="8046264"/>
            <a:chOff x="0" y="0"/>
            <a:chExt cx="11776569" cy="7629050"/>
          </a:xfrm>
        </p:grpSpPr>
        <p:sp>
          <p:nvSpPr>
            <p:cNvPr name="Freeform 6" id="6"/>
            <p:cNvSpPr/>
            <p:nvPr/>
          </p:nvSpPr>
          <p:spPr>
            <a:xfrm flipH="false" flipV="false" rot="0">
              <a:off x="0" y="0"/>
              <a:ext cx="11776569" cy="7629050"/>
            </a:xfrm>
            <a:custGeom>
              <a:avLst/>
              <a:gdLst/>
              <a:ahLst/>
              <a:cxnLst/>
              <a:rect r="r" b="b" t="t" l="l"/>
              <a:pathLst>
                <a:path h="7629050" w="11776569">
                  <a:moveTo>
                    <a:pt x="0" y="0"/>
                  </a:moveTo>
                  <a:lnTo>
                    <a:pt x="11776569" y="0"/>
                  </a:lnTo>
                  <a:lnTo>
                    <a:pt x="11776569" y="7629050"/>
                  </a:lnTo>
                  <a:lnTo>
                    <a:pt x="0" y="7629050"/>
                  </a:lnTo>
                  <a:close/>
                </a:path>
              </a:pathLst>
            </a:custGeom>
            <a:solidFill>
              <a:srgbClr val="000000">
                <a:alpha val="0"/>
              </a:srgbClr>
            </a:solidFill>
          </p:spPr>
        </p:sp>
        <p:sp>
          <p:nvSpPr>
            <p:cNvPr name="TextBox 7" id="7"/>
            <p:cNvSpPr txBox="true"/>
            <p:nvPr/>
          </p:nvSpPr>
          <p:spPr>
            <a:xfrm>
              <a:off x="0" y="-28575"/>
              <a:ext cx="11776569" cy="7657625"/>
            </a:xfrm>
            <a:prstGeom prst="rect">
              <a:avLst/>
            </a:prstGeom>
          </p:spPr>
          <p:txBody>
            <a:bodyPr anchor="t" rtlCol="false" tIns="0" lIns="0" bIns="0" rIns="0"/>
            <a:lstStyle/>
            <a:p>
              <a:pPr algn="l" marL="0" indent="0" lvl="0">
                <a:lnSpc>
                  <a:spcPts val="2903"/>
                </a:lnSpc>
              </a:pPr>
              <a:r>
                <a:rPr lang="en-US" sz="2199" spc="27">
                  <a:solidFill>
                    <a:srgbClr val="262626"/>
                  </a:solidFill>
                  <a:latin typeface="Open Sans"/>
                  <a:ea typeface="Open Sans"/>
                  <a:cs typeface="Open Sans"/>
                  <a:sym typeface="Open Sans"/>
                </a:rPr>
                <a:t>Todos nós passamos por momentos em que nos sentimos chateados, estressados ​​ou preocupados. Na maioria das vezes, conseguimos lidar com esses sentimentos e eles eventualmente passam. No entanto, às vezes, eles podem evoluir para problemas mais sérios.</a:t>
              </a:r>
            </a:p>
            <a:p>
              <a:pPr algn="l" marL="0" indent="0" lvl="0">
                <a:lnSpc>
                  <a:spcPts val="2903"/>
                </a:lnSpc>
              </a:pPr>
              <a:r>
                <a:rPr lang="en-US" sz="2199" spc="26">
                  <a:solidFill>
                    <a:srgbClr val="262626"/>
                  </a:solidFill>
                  <a:latin typeface="Open Sans"/>
                  <a:ea typeface="Open Sans"/>
                  <a:cs typeface="Open Sans"/>
                  <a:sym typeface="Open Sans"/>
                </a:rPr>
                <a:t>Segundo estudos, cerca de 1 em cada 3 adolescentes brasileiros de 13 a 17 anos já relataram sintomas associados a problemas de saúde mental¹, como tristeza frequente, insônia ou sensação de solidão. </a:t>
              </a:r>
            </a:p>
            <a:p>
              <a:pPr algn="l" marL="0" indent="0" lvl="0">
                <a:lnSpc>
                  <a:spcPts val="2903"/>
                </a:lnSpc>
              </a:pPr>
              <a:r>
                <a:rPr lang="en-US" sz="2199" spc="27">
                  <a:solidFill>
                    <a:srgbClr val="262626"/>
                  </a:solidFill>
                  <a:latin typeface="Open Sans"/>
                  <a:ea typeface="Open Sans"/>
                  <a:cs typeface="Open Sans"/>
                  <a:sym typeface="Open Sans"/>
                </a:rPr>
                <a:t>Além disso, indicam que os transtornos de ansiedade são os mais comuns entre os jovens brasileiros, seguidos da depressão e dos transtornos alimentares, especialmente entre meninas adolescentes.</a:t>
              </a:r>
            </a:p>
            <a:p>
              <a:pPr algn="l" marL="0" indent="0" lvl="0">
                <a:lnSpc>
                  <a:spcPts val="2903"/>
                </a:lnSpc>
              </a:pPr>
              <a:r>
                <a:rPr lang="en-US" b="true" sz="2199" spc="27">
                  <a:solidFill>
                    <a:srgbClr val="262626"/>
                  </a:solidFill>
                  <a:latin typeface="Open Sans Bold"/>
                  <a:ea typeface="Open Sans Bold"/>
                  <a:cs typeface="Open Sans Bold"/>
                  <a:sym typeface="Open Sans Bold"/>
                </a:rPr>
                <a:t>Depressão – uma condição comum que pode variar de leve a grave. A depressão leve pode fazer com que a pessoa se sinta deprimida e faça com que as atividades cotidianas pareçam mais difíceis, enquanto a depressão grave pode fazer com que a pessoa se sinta desesperançada ou até mesmo com pensamentos suicidas. </a:t>
              </a:r>
            </a:p>
            <a:p>
              <a:pPr algn="l" marL="0" indent="0" lvl="0">
                <a:lnSpc>
                  <a:spcPts val="2903"/>
                </a:lnSpc>
              </a:pPr>
              <a:r>
                <a:rPr lang="en-US" b="true" sz="2199" spc="27">
                  <a:solidFill>
                    <a:srgbClr val="262626"/>
                  </a:solidFill>
                  <a:latin typeface="Open Sans Bold"/>
                  <a:ea typeface="Open Sans Bold"/>
                  <a:cs typeface="Open Sans Bold"/>
                  <a:sym typeface="Open Sans Bold"/>
                </a:rPr>
                <a:t>Transtornos de ansiedade – são caracterizados por uma intensa sensação de preocupação ou medo. Todos nós nos sentimos ansiosos às vezes, especialmente em situações estressantes, mas isso pode se tornar um problema se esses sentimentos persistirem por muito tempo e forem difíceis de controlar. </a:t>
              </a:r>
            </a:p>
            <a:p>
              <a:pPr algn="l" marL="0" indent="0" lvl="0">
                <a:lnSpc>
                  <a:spcPts val="2903"/>
                </a:lnSpc>
              </a:pPr>
              <a:r>
                <a:rPr lang="en-US" b="true" sz="2199" spc="27">
                  <a:solidFill>
                    <a:srgbClr val="262626"/>
                  </a:solidFill>
                  <a:latin typeface="Open Sans Bold"/>
                  <a:ea typeface="Open Sans Bold"/>
                  <a:cs typeface="Open Sans Bold"/>
                  <a:sym typeface="Open Sans Bold"/>
                </a:rPr>
                <a:t>Transtornos alimentares – envolvem o uso do controle da comida para lidar com sentimentos e situações difíceis. Transtornos alimentares afetam mais comumente adolescentes entre 13 e 17 anos, embora possam afetar pessoas de qualquer idade. Pessoas de qualquer gênero podem ser afetadas por transtornos alimentares. </a:t>
              </a:r>
            </a:p>
          </p:txBody>
        </p:sp>
      </p:grpSp>
      <p:grpSp>
        <p:nvGrpSpPr>
          <p:cNvPr name="Group 8" id="8"/>
          <p:cNvGrpSpPr/>
          <p:nvPr/>
        </p:nvGrpSpPr>
        <p:grpSpPr>
          <a:xfrm rot="0">
            <a:off x="2933700" y="9408601"/>
            <a:ext cx="12233996" cy="539860"/>
            <a:chOff x="0" y="0"/>
            <a:chExt cx="11599641" cy="511868"/>
          </a:xfrm>
        </p:grpSpPr>
        <p:sp>
          <p:nvSpPr>
            <p:cNvPr name="Freeform 9" id="9"/>
            <p:cNvSpPr/>
            <p:nvPr/>
          </p:nvSpPr>
          <p:spPr>
            <a:xfrm flipH="false" flipV="false" rot="0">
              <a:off x="0" y="0"/>
              <a:ext cx="11599641" cy="511868"/>
            </a:xfrm>
            <a:custGeom>
              <a:avLst/>
              <a:gdLst/>
              <a:ahLst/>
              <a:cxnLst/>
              <a:rect r="r" b="b" t="t" l="l"/>
              <a:pathLst>
                <a:path h="511868" w="11599641">
                  <a:moveTo>
                    <a:pt x="0" y="0"/>
                  </a:moveTo>
                  <a:lnTo>
                    <a:pt x="11599641" y="0"/>
                  </a:lnTo>
                  <a:lnTo>
                    <a:pt x="11599641" y="511868"/>
                  </a:lnTo>
                  <a:lnTo>
                    <a:pt x="0" y="511868"/>
                  </a:lnTo>
                  <a:close/>
                </a:path>
              </a:pathLst>
            </a:custGeom>
            <a:solidFill>
              <a:srgbClr val="000000">
                <a:alpha val="0"/>
              </a:srgbClr>
            </a:solidFill>
          </p:spPr>
        </p:sp>
        <p:sp>
          <p:nvSpPr>
            <p:cNvPr name="TextBox 10" id="10"/>
            <p:cNvSpPr txBox="true"/>
            <p:nvPr/>
          </p:nvSpPr>
          <p:spPr>
            <a:xfrm>
              <a:off x="0" y="-66675"/>
              <a:ext cx="11599641" cy="578543"/>
            </a:xfrm>
            <a:prstGeom prst="rect">
              <a:avLst/>
            </a:prstGeom>
          </p:spPr>
          <p:txBody>
            <a:bodyPr anchor="t" rtlCol="false" tIns="0" lIns="0" bIns="0" rIns="0"/>
            <a:lstStyle/>
            <a:p>
              <a:pPr algn="l" marL="0" indent="0" lvl="0">
                <a:lnSpc>
                  <a:spcPts val="2987"/>
                </a:lnSpc>
              </a:pPr>
              <a:r>
                <a:rPr lang="en-US" sz="1818" spc="25">
                  <a:solidFill>
                    <a:srgbClr val="262626"/>
                  </a:solidFill>
                  <a:latin typeface="Open Sans"/>
                  <a:ea typeface="Open Sans"/>
                  <a:cs typeface="Open Sans"/>
                  <a:sym typeface="Open Sans"/>
                </a:rPr>
                <a:t>¹Pesquisa Nacional de Saúde do Escolar (PeNSE), realizada pelo IBGE em parceria com o Ministério da Saúde</a:t>
              </a:r>
            </a:p>
          </p:txBody>
        </p:sp>
      </p:grpSp>
      <p:sp>
        <p:nvSpPr>
          <p:cNvPr name="Freeform 11" id="11"/>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688518"/>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Fatores que afetam a saúde mental</a:t>
              </a:r>
            </a:p>
          </p:txBody>
        </p:sp>
      </p:grpSp>
      <p:grpSp>
        <p:nvGrpSpPr>
          <p:cNvPr name="Group 5" id="5"/>
          <p:cNvGrpSpPr/>
          <p:nvPr/>
        </p:nvGrpSpPr>
        <p:grpSpPr>
          <a:xfrm rot="0">
            <a:off x="2933700" y="1633537"/>
            <a:ext cx="12408016" cy="6786472"/>
            <a:chOff x="0" y="0"/>
            <a:chExt cx="11764638" cy="6434581"/>
          </a:xfrm>
        </p:grpSpPr>
        <p:sp>
          <p:nvSpPr>
            <p:cNvPr name="Freeform 6" id="6"/>
            <p:cNvSpPr/>
            <p:nvPr/>
          </p:nvSpPr>
          <p:spPr>
            <a:xfrm flipH="false" flipV="false" rot="0">
              <a:off x="0" y="0"/>
              <a:ext cx="11764638" cy="6434581"/>
            </a:xfrm>
            <a:custGeom>
              <a:avLst/>
              <a:gdLst/>
              <a:ahLst/>
              <a:cxnLst/>
              <a:rect r="r" b="b" t="t" l="l"/>
              <a:pathLst>
                <a:path h="6434581" w="11764638">
                  <a:moveTo>
                    <a:pt x="0" y="0"/>
                  </a:moveTo>
                  <a:lnTo>
                    <a:pt x="11764638" y="0"/>
                  </a:lnTo>
                  <a:lnTo>
                    <a:pt x="11764638" y="6434581"/>
                  </a:lnTo>
                  <a:lnTo>
                    <a:pt x="0" y="6434581"/>
                  </a:lnTo>
                  <a:close/>
                </a:path>
              </a:pathLst>
            </a:custGeom>
            <a:solidFill>
              <a:srgbClr val="000000">
                <a:alpha val="0"/>
              </a:srgbClr>
            </a:solidFill>
          </p:spPr>
        </p:sp>
        <p:sp>
          <p:nvSpPr>
            <p:cNvPr name="TextBox 7" id="7"/>
            <p:cNvSpPr txBox="true"/>
            <p:nvPr/>
          </p:nvSpPr>
          <p:spPr>
            <a:xfrm>
              <a:off x="0" y="-9525"/>
              <a:ext cx="11764638" cy="6444106"/>
            </a:xfrm>
            <a:prstGeom prst="rect">
              <a:avLst/>
            </a:prstGeom>
          </p:spPr>
          <p:txBody>
            <a:bodyPr anchor="t" rtlCol="false" tIns="0" lIns="0" bIns="0" rIns="0"/>
            <a:lstStyle/>
            <a:p>
              <a:pPr algn="l" marL="0" indent="0" lvl="0">
                <a:lnSpc>
                  <a:spcPts val="3240"/>
                </a:lnSpc>
              </a:pPr>
              <a:r>
                <a:rPr lang="en-US" sz="2700" spc="29">
                  <a:solidFill>
                    <a:srgbClr val="262626"/>
                  </a:solidFill>
                  <a:latin typeface="Open Sans"/>
                  <a:ea typeface="Open Sans"/>
                  <a:cs typeface="Open Sans"/>
                  <a:sym typeface="Open Sans"/>
                </a:rPr>
                <a:t>Muitos fatores podem desempenhar um papel na nossa saúde mental e bem-estar emocional, por exemplo:</a:t>
              </a:r>
            </a:p>
            <a:p>
              <a:pPr algn="l" marL="0" indent="0" lvl="0">
                <a:lnSpc>
                  <a:spcPts val="3240"/>
                </a:lnSpc>
              </a:pPr>
            </a:p>
            <a:p>
              <a:pPr algn="l" marL="0" indent="0" lvl="0">
                <a:lnSpc>
                  <a:spcPts val="3240"/>
                </a:lnSpc>
              </a:pPr>
              <a:r>
                <a:rPr lang="en-US" sz="2700" spc="29">
                  <a:solidFill>
                    <a:srgbClr val="262626"/>
                  </a:solidFill>
                  <a:latin typeface="Open Sans"/>
                  <a:ea typeface="Open Sans"/>
                  <a:cs typeface="Open Sans"/>
                  <a:sym typeface="Open Sans"/>
                </a:rPr>
                <a:t>vivenciar um evento traumático na vida;</a:t>
              </a:r>
            </a:p>
            <a:p>
              <a:pPr algn="l" marL="0" indent="0" lvl="0">
                <a:lnSpc>
                  <a:spcPts val="3240"/>
                </a:lnSpc>
              </a:pPr>
              <a:r>
                <a:rPr lang="en-US" sz="2700" spc="29">
                  <a:solidFill>
                    <a:srgbClr val="262626"/>
                  </a:solidFill>
                  <a:latin typeface="Open Sans"/>
                  <a:ea typeface="Open Sans"/>
                  <a:cs typeface="Open Sans"/>
                  <a:sym typeface="Open Sans"/>
                </a:rPr>
                <a:t>luto (a morte de alguém próximo a você);</a:t>
              </a:r>
            </a:p>
            <a:p>
              <a:pPr algn="l" marL="0" indent="0" lvl="0">
                <a:lnSpc>
                  <a:spcPts val="3240"/>
                </a:lnSpc>
              </a:pPr>
              <a:r>
                <a:rPr lang="en-US" sz="2700" spc="29">
                  <a:solidFill>
                    <a:srgbClr val="262626"/>
                  </a:solidFill>
                  <a:latin typeface="Open Sans"/>
                  <a:ea typeface="Open Sans"/>
                  <a:cs typeface="Open Sans"/>
                  <a:sym typeface="Open Sans"/>
                </a:rPr>
                <a:t>ter uma condição de saúde física ou deficiência de longo prazo;</a:t>
              </a:r>
            </a:p>
            <a:p>
              <a:pPr algn="l" marL="0" indent="0" lvl="0">
                <a:lnSpc>
                  <a:spcPts val="3240"/>
                </a:lnSpc>
              </a:pPr>
              <a:r>
                <a:rPr lang="en-US" sz="2700" spc="29">
                  <a:solidFill>
                    <a:srgbClr val="262626"/>
                  </a:solidFill>
                  <a:latin typeface="Open Sans"/>
                  <a:ea typeface="Open Sans"/>
                  <a:cs typeface="Open Sans"/>
                  <a:sym typeface="Open Sans"/>
                </a:rPr>
                <a:t>sofrer discriminação, intimidação ou assédio;</a:t>
              </a:r>
            </a:p>
            <a:p>
              <a:pPr algn="l" marL="0" indent="0" lvl="0">
                <a:lnSpc>
                  <a:spcPts val="3240"/>
                </a:lnSpc>
              </a:pPr>
              <a:r>
                <a:rPr lang="en-US" sz="2700" spc="29">
                  <a:solidFill>
                    <a:srgbClr val="262626"/>
                  </a:solidFill>
                  <a:latin typeface="Open Sans"/>
                  <a:ea typeface="Open Sans"/>
                  <a:cs typeface="Open Sans"/>
                  <a:sym typeface="Open Sans"/>
                </a:rPr>
                <a:t>estar estressado com trabalhos escolares ou exames;</a:t>
              </a:r>
            </a:p>
            <a:p>
              <a:pPr algn="l" marL="0" indent="0" lvl="0">
                <a:lnSpc>
                  <a:spcPts val="3240"/>
                </a:lnSpc>
              </a:pPr>
              <a:r>
                <a:rPr lang="en-US" sz="2700" spc="29">
                  <a:solidFill>
                    <a:srgbClr val="262626"/>
                  </a:solidFill>
                  <a:latin typeface="Open Sans"/>
                  <a:ea typeface="Open Sans"/>
                  <a:cs typeface="Open Sans"/>
                  <a:sym typeface="Open Sans"/>
                </a:rPr>
                <a:t>isolamento social ou solidão;</a:t>
              </a:r>
            </a:p>
            <a:p>
              <a:pPr algn="l" marL="0" indent="0" lvl="0">
                <a:lnSpc>
                  <a:spcPts val="3240"/>
                </a:lnSpc>
              </a:pPr>
              <a:r>
                <a:rPr lang="en-US" sz="2700" spc="29">
                  <a:solidFill>
                    <a:srgbClr val="262626"/>
                  </a:solidFill>
                  <a:latin typeface="Open Sans"/>
                  <a:ea typeface="Open Sans"/>
                  <a:cs typeface="Open Sans"/>
                  <a:sym typeface="Open Sans"/>
                </a:rPr>
                <a:t>terminar relacionamentos;</a:t>
              </a:r>
            </a:p>
            <a:p>
              <a:pPr algn="l" marL="0" indent="0" lvl="0">
                <a:lnSpc>
                  <a:spcPts val="3240"/>
                </a:lnSpc>
              </a:pPr>
              <a:r>
                <a:rPr lang="en-US" sz="2700" spc="29">
                  <a:solidFill>
                    <a:srgbClr val="262626"/>
                  </a:solidFill>
                  <a:latin typeface="Open Sans"/>
                  <a:ea typeface="Open Sans"/>
                  <a:cs typeface="Open Sans"/>
                  <a:sym typeface="Open Sans"/>
                </a:rPr>
                <a:t>abuso de drogas e álcool;</a:t>
              </a:r>
            </a:p>
            <a:p>
              <a:pPr algn="l" marL="0" indent="0" lvl="0">
                <a:lnSpc>
                  <a:spcPts val="3240"/>
                </a:lnSpc>
              </a:pPr>
              <a:r>
                <a:rPr lang="en-US" sz="2700" spc="29">
                  <a:solidFill>
                    <a:srgbClr val="262626"/>
                  </a:solidFill>
                  <a:latin typeface="Open Sans"/>
                  <a:ea typeface="Open Sans"/>
                  <a:cs typeface="Open Sans"/>
                  <a:sym typeface="Open Sans"/>
                </a:rPr>
                <a:t>circunstâncias domésticas.</a:t>
              </a:r>
            </a:p>
          </p:txBody>
        </p:sp>
      </p:grpSp>
      <p:sp>
        <p:nvSpPr>
          <p:cNvPr name="Freeform 8" id="8"/>
          <p:cNvSpPr/>
          <p:nvPr/>
        </p:nvSpPr>
        <p:spPr>
          <a:xfrm flipH="false" flipV="false" rot="0">
            <a:off x="10798630" y="5335398"/>
            <a:ext cx="4234442" cy="4951602"/>
          </a:xfrm>
          <a:custGeom>
            <a:avLst/>
            <a:gdLst/>
            <a:ahLst/>
            <a:cxnLst/>
            <a:rect r="r" b="b" t="t" l="l"/>
            <a:pathLst>
              <a:path h="4951602" w="4234442">
                <a:moveTo>
                  <a:pt x="0" y="0"/>
                </a:moveTo>
                <a:lnTo>
                  <a:pt x="4234442" y="0"/>
                </a:lnTo>
                <a:lnTo>
                  <a:pt x="4234442" y="4951602"/>
                </a:lnTo>
                <a:lnTo>
                  <a:pt x="0" y="4951602"/>
                </a:lnTo>
                <a:lnTo>
                  <a:pt x="0" y="0"/>
                </a:lnTo>
                <a:close/>
              </a:path>
            </a:pathLst>
          </a:custGeom>
          <a:blipFill>
            <a:blip r:embed="rId2"/>
            <a:stretch>
              <a:fillRect l="0" t="0" r="0" b="0"/>
            </a:stretch>
          </a:blipFill>
        </p:spPr>
      </p:sp>
      <p:sp>
        <p:nvSpPr>
          <p:cNvPr name="Freeform 9" id="9"/>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688518"/>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Fatores que afetam a saúde mental</a:t>
              </a:r>
            </a:p>
          </p:txBody>
        </p:sp>
      </p:grpSp>
      <p:grpSp>
        <p:nvGrpSpPr>
          <p:cNvPr name="Group 5" id="5"/>
          <p:cNvGrpSpPr/>
          <p:nvPr/>
        </p:nvGrpSpPr>
        <p:grpSpPr>
          <a:xfrm rot="0">
            <a:off x="2939991" y="1646121"/>
            <a:ext cx="12408016" cy="7201971"/>
            <a:chOff x="0" y="0"/>
            <a:chExt cx="11764638" cy="6828535"/>
          </a:xfrm>
        </p:grpSpPr>
        <p:sp>
          <p:nvSpPr>
            <p:cNvPr name="Freeform 6" id="6"/>
            <p:cNvSpPr/>
            <p:nvPr/>
          </p:nvSpPr>
          <p:spPr>
            <a:xfrm flipH="false" flipV="false" rot="0">
              <a:off x="0" y="0"/>
              <a:ext cx="11764638" cy="6828535"/>
            </a:xfrm>
            <a:custGeom>
              <a:avLst/>
              <a:gdLst/>
              <a:ahLst/>
              <a:cxnLst/>
              <a:rect r="r" b="b" t="t" l="l"/>
              <a:pathLst>
                <a:path h="6828535" w="11764638">
                  <a:moveTo>
                    <a:pt x="0" y="0"/>
                  </a:moveTo>
                  <a:lnTo>
                    <a:pt x="11764638" y="0"/>
                  </a:lnTo>
                  <a:lnTo>
                    <a:pt x="11764638" y="6828535"/>
                  </a:lnTo>
                  <a:lnTo>
                    <a:pt x="0" y="6828535"/>
                  </a:lnTo>
                  <a:close/>
                </a:path>
              </a:pathLst>
            </a:custGeom>
            <a:solidFill>
              <a:srgbClr val="000000">
                <a:alpha val="0"/>
              </a:srgbClr>
            </a:solidFill>
          </p:spPr>
        </p:sp>
        <p:sp>
          <p:nvSpPr>
            <p:cNvPr name="TextBox 7" id="7"/>
            <p:cNvSpPr txBox="true"/>
            <p:nvPr/>
          </p:nvSpPr>
          <p:spPr>
            <a:xfrm>
              <a:off x="0" y="0"/>
              <a:ext cx="11764638" cy="6828535"/>
            </a:xfrm>
            <a:prstGeom prst="rect">
              <a:avLst/>
            </a:prstGeom>
          </p:spPr>
          <p:txBody>
            <a:bodyPr anchor="t" rtlCol="false" tIns="0" lIns="0" bIns="0" rIns="0"/>
            <a:lstStyle/>
            <a:p>
              <a:pPr algn="l" marL="0" indent="0" lvl="0">
                <a:lnSpc>
                  <a:spcPts val="3199"/>
                </a:lnSpc>
              </a:pPr>
              <a:r>
                <a:rPr lang="en-US" sz="2666" spc="29">
                  <a:solidFill>
                    <a:srgbClr val="262626"/>
                  </a:solidFill>
                  <a:latin typeface="Open Sans"/>
                  <a:ea typeface="Open Sans"/>
                  <a:cs typeface="Open Sans"/>
                  <a:sym typeface="Open Sans"/>
                </a:rPr>
                <a:t>Desigualdades sociais devido a fatores como raça, etnia, orientação sexual, identidade de gênero e deficiência podem ter um impacto profundo na saúde mental das pessoas, e muitas pessoas com problemas de saúde mental não conseguem acessar o apoio e o tratamento aos quais têm direito devido à discriminação e ao estigma, além das barreiras econômicas. </a:t>
              </a:r>
            </a:p>
            <a:p>
              <a:pPr algn="l" marL="0" indent="0" lvl="0">
                <a:lnSpc>
                  <a:spcPts val="3199"/>
                </a:lnSpc>
              </a:pPr>
            </a:p>
            <a:p>
              <a:pPr algn="l" marL="0" indent="0" lvl="0">
                <a:lnSpc>
                  <a:spcPts val="3199"/>
                </a:lnSpc>
              </a:pPr>
              <a:r>
                <a:rPr lang="en-US" sz="2666" spc="29">
                  <a:solidFill>
                    <a:srgbClr val="262626"/>
                  </a:solidFill>
                  <a:latin typeface="Open Sans"/>
                  <a:ea typeface="Open Sans"/>
                  <a:cs typeface="Open Sans"/>
                  <a:sym typeface="Open Sans"/>
                </a:rPr>
                <a:t>Em países de baixa e média renda, mais de 75% das pessoas não conseguem acessar serviços de saúde mental.² Mesmo em países de alta renda, como o Reino Unido, muitas pessoas têm dificuldade para acessar tratamento devido à disparidade de financiamento entre serviços de saúde mental e serviços de saúde física. </a:t>
              </a:r>
            </a:p>
            <a:p>
              <a:pPr algn="l" marL="0" indent="0" lvl="0">
                <a:lnSpc>
                  <a:spcPts val="3199"/>
                </a:lnSpc>
              </a:pPr>
            </a:p>
            <a:p>
              <a:pPr algn="l" marL="0" indent="0" lvl="0">
                <a:lnSpc>
                  <a:spcPts val="3199"/>
                </a:lnSpc>
              </a:pPr>
              <a:r>
                <a:rPr lang="en-US" sz="2666" spc="29">
                  <a:solidFill>
                    <a:srgbClr val="262626"/>
                  </a:solidFill>
                  <a:latin typeface="Open Sans"/>
                  <a:ea typeface="Open Sans"/>
                  <a:cs typeface="Open Sans"/>
                  <a:sym typeface="Open Sans"/>
                </a:rPr>
                <a:t>Muitas pessoas que vivem com problemas de saúde mental escondem seus sentimentos devido ao estigma que cerca os problemas de saúde mental – elas têm medo da reação dos outros. E aqueles com a saúde mental mais precária muitas vezes não recebem o apoio adequado, principalmente se pertencem a vários grupos desfavorecidos de alguma forma. </a:t>
              </a:r>
            </a:p>
          </p:txBody>
        </p:sp>
      </p:grpSp>
      <p:grpSp>
        <p:nvGrpSpPr>
          <p:cNvPr name="Group 8" id="8"/>
          <p:cNvGrpSpPr/>
          <p:nvPr/>
        </p:nvGrpSpPr>
        <p:grpSpPr>
          <a:xfrm rot="0">
            <a:off x="2927407" y="9082836"/>
            <a:ext cx="12420598" cy="539860"/>
            <a:chOff x="0" y="0"/>
            <a:chExt cx="11776567" cy="511868"/>
          </a:xfrm>
        </p:grpSpPr>
        <p:sp>
          <p:nvSpPr>
            <p:cNvPr name="Freeform 9" id="9"/>
            <p:cNvSpPr/>
            <p:nvPr/>
          </p:nvSpPr>
          <p:spPr>
            <a:xfrm flipH="false" flipV="false" rot="0">
              <a:off x="0" y="0"/>
              <a:ext cx="11776567" cy="511868"/>
            </a:xfrm>
            <a:custGeom>
              <a:avLst/>
              <a:gdLst/>
              <a:ahLst/>
              <a:cxnLst/>
              <a:rect r="r" b="b" t="t" l="l"/>
              <a:pathLst>
                <a:path h="511868" w="11776567">
                  <a:moveTo>
                    <a:pt x="0" y="0"/>
                  </a:moveTo>
                  <a:lnTo>
                    <a:pt x="11776567" y="0"/>
                  </a:lnTo>
                  <a:lnTo>
                    <a:pt x="11776567" y="511868"/>
                  </a:lnTo>
                  <a:lnTo>
                    <a:pt x="0" y="511868"/>
                  </a:lnTo>
                  <a:close/>
                </a:path>
              </a:pathLst>
            </a:custGeom>
            <a:solidFill>
              <a:srgbClr val="000000">
                <a:alpha val="0"/>
              </a:srgbClr>
            </a:solidFill>
          </p:spPr>
        </p:sp>
        <p:sp>
          <p:nvSpPr>
            <p:cNvPr name="TextBox 10" id="10"/>
            <p:cNvSpPr txBox="true"/>
            <p:nvPr/>
          </p:nvSpPr>
          <p:spPr>
            <a:xfrm>
              <a:off x="0" y="-85725"/>
              <a:ext cx="11776567" cy="597593"/>
            </a:xfrm>
            <a:prstGeom prst="rect">
              <a:avLst/>
            </a:prstGeom>
          </p:spPr>
          <p:txBody>
            <a:bodyPr anchor="t" rtlCol="false" tIns="0" lIns="0" bIns="0" rIns="0"/>
            <a:lstStyle/>
            <a:p>
              <a:pPr algn="l" marL="0" indent="0" lvl="0">
                <a:lnSpc>
                  <a:spcPts val="3450"/>
                </a:lnSpc>
              </a:pPr>
              <a:r>
                <a:rPr lang="en-US" sz="2099" spc="29">
                  <a:solidFill>
                    <a:srgbClr val="262626"/>
                  </a:solidFill>
                  <a:latin typeface="Open Sans"/>
                  <a:ea typeface="Open Sans"/>
                  <a:cs typeface="Open Sans"/>
                  <a:sym typeface="Open Sans"/>
                </a:rPr>
                <a:t>² Dia Mundial da Saúde Mental (Organização Mundial da Saúde)</a:t>
              </a:r>
            </a:p>
          </p:txBody>
        </p:sp>
      </p:grpSp>
      <p:sp>
        <p:nvSpPr>
          <p:cNvPr name="Freeform 11" id="11"/>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590544"/>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Sinais de saúde mental precária</a:t>
              </a:r>
            </a:p>
          </p:txBody>
        </p:sp>
      </p:grpSp>
      <p:grpSp>
        <p:nvGrpSpPr>
          <p:cNvPr name="Group 5" id="5"/>
          <p:cNvGrpSpPr/>
          <p:nvPr/>
        </p:nvGrpSpPr>
        <p:grpSpPr>
          <a:xfrm rot="0">
            <a:off x="2933700" y="1633537"/>
            <a:ext cx="12408015" cy="7063472"/>
            <a:chOff x="0" y="0"/>
            <a:chExt cx="11764636" cy="6697217"/>
          </a:xfrm>
        </p:grpSpPr>
        <p:sp>
          <p:nvSpPr>
            <p:cNvPr name="Freeform 6" id="6"/>
            <p:cNvSpPr/>
            <p:nvPr/>
          </p:nvSpPr>
          <p:spPr>
            <a:xfrm flipH="false" flipV="false" rot="0">
              <a:off x="0" y="0"/>
              <a:ext cx="11764636" cy="6697218"/>
            </a:xfrm>
            <a:custGeom>
              <a:avLst/>
              <a:gdLst/>
              <a:ahLst/>
              <a:cxnLst/>
              <a:rect r="r" b="b" t="t" l="l"/>
              <a:pathLst>
                <a:path h="6697218" w="11764636">
                  <a:moveTo>
                    <a:pt x="0" y="0"/>
                  </a:moveTo>
                  <a:lnTo>
                    <a:pt x="11764636" y="0"/>
                  </a:lnTo>
                  <a:lnTo>
                    <a:pt x="11764636" y="6697218"/>
                  </a:lnTo>
                  <a:lnTo>
                    <a:pt x="0" y="6697218"/>
                  </a:lnTo>
                  <a:close/>
                </a:path>
              </a:pathLst>
            </a:custGeom>
            <a:solidFill>
              <a:srgbClr val="000000">
                <a:alpha val="0"/>
              </a:srgbClr>
            </a:solidFill>
          </p:spPr>
        </p:sp>
        <p:sp>
          <p:nvSpPr>
            <p:cNvPr name="TextBox 7" id="7"/>
            <p:cNvSpPr txBox="true"/>
            <p:nvPr/>
          </p:nvSpPr>
          <p:spPr>
            <a:xfrm>
              <a:off x="0" y="9525"/>
              <a:ext cx="11764636" cy="6687692"/>
            </a:xfrm>
            <a:prstGeom prst="rect">
              <a:avLst/>
            </a:prstGeom>
          </p:spPr>
          <p:txBody>
            <a:bodyPr anchor="t" rtlCol="false" tIns="0" lIns="0" bIns="0" rIns="0"/>
            <a:lstStyle/>
            <a:p>
              <a:pPr algn="l" marL="0" indent="0" lvl="0">
                <a:lnSpc>
                  <a:spcPts val="2880"/>
                </a:lnSpc>
              </a:pPr>
              <a:r>
                <a:rPr lang="en-US" sz="2400" spc="30">
                  <a:solidFill>
                    <a:srgbClr val="262626"/>
                  </a:solidFill>
                  <a:latin typeface="Open Sans"/>
                  <a:ea typeface="Open Sans"/>
                  <a:cs typeface="Open Sans"/>
                  <a:sym typeface="Open Sans"/>
                </a:rPr>
                <a:t>Geralmente não é tão fácil identificar um problema de saúde mental quanto um problema de saúde física, mas há sinais que você pode observar para saber se alguém está com problemas de saúde mental, por exemplo:</a:t>
              </a:r>
            </a:p>
            <a:p>
              <a:pPr algn="l" marL="0" indent="0" lvl="0">
                <a:lnSpc>
                  <a:spcPts val="2880"/>
                </a:lnSpc>
              </a:pPr>
            </a:p>
            <a:p>
              <a:pPr algn="l" marL="0" indent="0" lvl="0">
                <a:lnSpc>
                  <a:spcPts val="2880"/>
                </a:lnSpc>
              </a:pPr>
              <a:r>
                <a:rPr lang="en-US" sz="2400" spc="30">
                  <a:solidFill>
                    <a:srgbClr val="262626"/>
                  </a:solidFill>
                  <a:latin typeface="Open Sans"/>
                  <a:ea typeface="Open Sans"/>
                  <a:cs typeface="Open Sans"/>
                  <a:sym typeface="Open Sans"/>
                </a:rPr>
                <a:t>afastamento de amigos e familiares;</a:t>
              </a:r>
            </a:p>
            <a:p>
              <a:pPr algn="l" marL="0" indent="0" lvl="0">
                <a:lnSpc>
                  <a:spcPts val="2880"/>
                </a:lnSpc>
              </a:pPr>
              <a:r>
                <a:rPr lang="en-US" sz="2400" spc="30">
                  <a:solidFill>
                    <a:srgbClr val="262626"/>
                  </a:solidFill>
                  <a:latin typeface="Open Sans"/>
                  <a:ea typeface="Open Sans"/>
                  <a:cs typeface="Open Sans"/>
                  <a:sym typeface="Open Sans"/>
                </a:rPr>
                <a:t>perder o interesse em hobbies ou atividades que costumavam gostar;</a:t>
              </a:r>
            </a:p>
            <a:p>
              <a:pPr algn="l" marL="0" indent="0" lvl="0">
                <a:lnSpc>
                  <a:spcPts val="2880"/>
                </a:lnSpc>
              </a:pPr>
              <a:r>
                <a:rPr lang="en-US" sz="2400" spc="30">
                  <a:solidFill>
                    <a:srgbClr val="262626"/>
                  </a:solidFill>
                  <a:latin typeface="Open Sans"/>
                  <a:ea typeface="Open Sans"/>
                  <a:cs typeface="Open Sans"/>
                  <a:sym typeface="Open Sans"/>
                </a:rPr>
                <a:t>cansaço, baixa energia, dificuldade para dormir ou para sair da cama;</a:t>
              </a:r>
            </a:p>
            <a:p>
              <a:pPr algn="l" marL="0" indent="0" lvl="0">
                <a:lnSpc>
                  <a:spcPts val="2880"/>
                </a:lnSpc>
              </a:pPr>
              <a:r>
                <a:rPr lang="en-US" sz="2400" spc="30">
                  <a:solidFill>
                    <a:srgbClr val="262626"/>
                  </a:solidFill>
                  <a:latin typeface="Open Sans"/>
                  <a:ea typeface="Open Sans"/>
                  <a:cs typeface="Open Sans"/>
                  <a:sym typeface="Open Sans"/>
                </a:rPr>
                <a:t>menor confiança ou autoestima;</a:t>
              </a:r>
            </a:p>
            <a:p>
              <a:pPr algn="l" marL="0" indent="0" lvl="0">
                <a:lnSpc>
                  <a:spcPts val="2880"/>
                </a:lnSpc>
              </a:pPr>
              <a:r>
                <a:rPr lang="en-US" sz="2400" spc="30">
                  <a:solidFill>
                    <a:srgbClr val="262626"/>
                  </a:solidFill>
                  <a:latin typeface="Open Sans"/>
                  <a:ea typeface="Open Sans"/>
                  <a:cs typeface="Open Sans"/>
                  <a:sym typeface="Open Sans"/>
                </a:rPr>
                <a:t>mudanças extremas de humor, por exemplo, agindo muito feliz e depois muito triste;</a:t>
              </a:r>
            </a:p>
            <a:p>
              <a:pPr algn="l" marL="0" indent="0" lvl="0">
                <a:lnSpc>
                  <a:spcPts val="2880"/>
                </a:lnSpc>
              </a:pPr>
              <a:r>
                <a:rPr lang="en-US" sz="2400" spc="30">
                  <a:solidFill>
                    <a:srgbClr val="262626"/>
                  </a:solidFill>
                  <a:latin typeface="Open Sans"/>
                  <a:ea typeface="Open Sans"/>
                  <a:cs typeface="Open Sans"/>
                  <a:sym typeface="Open Sans"/>
                </a:rPr>
                <a:t>comportamento incomum para essa pessoa (isso pode incluir ser barulhento e extrovertido, se ela normalmente é quieta e reservada);</a:t>
              </a:r>
            </a:p>
            <a:p>
              <a:pPr algn="l" marL="0" indent="0" lvl="0">
                <a:lnSpc>
                  <a:spcPts val="2880"/>
                </a:lnSpc>
              </a:pPr>
              <a:r>
                <a:rPr lang="en-US" sz="2400" spc="30">
                  <a:solidFill>
                    <a:srgbClr val="262626"/>
                  </a:solidFill>
                  <a:latin typeface="Open Sans"/>
                  <a:ea typeface="Open Sans"/>
                  <a:cs typeface="Open Sans"/>
                  <a:sym typeface="Open Sans"/>
                </a:rPr>
                <a:t>pensamento confuso ou incapacidade de se concentrar em tarefas cotidianas;</a:t>
              </a:r>
            </a:p>
            <a:p>
              <a:pPr algn="l" marL="0" indent="0" lvl="0">
                <a:lnSpc>
                  <a:spcPts val="2880"/>
                </a:lnSpc>
              </a:pPr>
              <a:r>
                <a:rPr lang="en-US" sz="2400" spc="30">
                  <a:solidFill>
                    <a:srgbClr val="262626"/>
                  </a:solidFill>
                  <a:latin typeface="Open Sans"/>
                  <a:ea typeface="Open Sans"/>
                  <a:cs typeface="Open Sans"/>
                  <a:sym typeface="Open Sans"/>
                </a:rPr>
                <a:t>falta de pontualidade ou perda de prazos;</a:t>
              </a:r>
            </a:p>
            <a:p>
              <a:pPr algn="l" marL="0" indent="0" lvl="0">
                <a:lnSpc>
                  <a:spcPts val="2880"/>
                </a:lnSpc>
              </a:pPr>
              <a:r>
                <a:rPr lang="en-US" sz="2400" spc="30">
                  <a:solidFill>
                    <a:srgbClr val="262626"/>
                  </a:solidFill>
                  <a:latin typeface="Open Sans"/>
                  <a:ea typeface="Open Sans"/>
                  <a:cs typeface="Open Sans"/>
                  <a:sym typeface="Open Sans"/>
                </a:rPr>
                <a:t>não se lavar ou cuidar de si mesmo;</a:t>
              </a:r>
            </a:p>
            <a:p>
              <a:pPr algn="l" marL="0" indent="0" lvl="0">
                <a:lnSpc>
                  <a:spcPts val="2880"/>
                </a:lnSpc>
              </a:pPr>
              <a:r>
                <a:rPr lang="en-US" sz="2400" spc="30">
                  <a:solidFill>
                    <a:srgbClr val="262626"/>
                  </a:solidFill>
                  <a:latin typeface="Open Sans"/>
                  <a:ea typeface="Open Sans"/>
                  <a:cs typeface="Open Sans"/>
                  <a:sym typeface="Open Sans"/>
                </a:rPr>
                <a:t>mudanças nos hábitos alimentares;</a:t>
              </a:r>
            </a:p>
            <a:p>
              <a:pPr algn="l" marL="0" indent="0" lvl="0">
                <a:lnSpc>
                  <a:spcPts val="2880"/>
                </a:lnSpc>
              </a:pPr>
              <a:r>
                <a:rPr lang="en-US" sz="2400" spc="30">
                  <a:solidFill>
                    <a:srgbClr val="262626"/>
                  </a:solidFill>
                  <a:latin typeface="Open Sans"/>
                  <a:ea typeface="Open Sans"/>
                  <a:cs typeface="Open Sans"/>
                  <a:sym typeface="Open Sans"/>
                </a:rPr>
                <a:t>automutilação ou pensamentos suicidas.</a:t>
              </a:r>
            </a:p>
          </p:txBody>
        </p:sp>
      </p:grpSp>
      <p:grpSp>
        <p:nvGrpSpPr>
          <p:cNvPr name="Group 8" id="8"/>
          <p:cNvGrpSpPr/>
          <p:nvPr/>
        </p:nvGrpSpPr>
        <p:grpSpPr>
          <a:xfrm rot="0">
            <a:off x="2946285" y="8653462"/>
            <a:ext cx="12408015" cy="1239701"/>
            <a:chOff x="0" y="0"/>
            <a:chExt cx="11764636" cy="1175420"/>
          </a:xfrm>
        </p:grpSpPr>
        <p:sp>
          <p:nvSpPr>
            <p:cNvPr name="Freeform 9" id="9"/>
            <p:cNvSpPr/>
            <p:nvPr/>
          </p:nvSpPr>
          <p:spPr>
            <a:xfrm flipH="false" flipV="false" rot="0">
              <a:off x="0" y="0"/>
              <a:ext cx="11764645" cy="1175479"/>
            </a:xfrm>
            <a:custGeom>
              <a:avLst/>
              <a:gdLst/>
              <a:ahLst/>
              <a:cxnLst/>
              <a:rect r="r" b="b" t="t" l="l"/>
              <a:pathLst>
                <a:path h="1175479" w="11764645">
                  <a:moveTo>
                    <a:pt x="0" y="195868"/>
                  </a:moveTo>
                  <a:cubicBezTo>
                    <a:pt x="0" y="87680"/>
                    <a:pt x="80899" y="0"/>
                    <a:pt x="180721" y="0"/>
                  </a:cubicBezTo>
                  <a:lnTo>
                    <a:pt x="11583924" y="0"/>
                  </a:lnTo>
                  <a:cubicBezTo>
                    <a:pt x="11683746" y="0"/>
                    <a:pt x="11764645" y="87680"/>
                    <a:pt x="11764645" y="195868"/>
                  </a:cubicBezTo>
                  <a:lnTo>
                    <a:pt x="11764645" y="979478"/>
                  </a:lnTo>
                  <a:cubicBezTo>
                    <a:pt x="11764645" y="1087667"/>
                    <a:pt x="11683746" y="1175347"/>
                    <a:pt x="11583924" y="1175347"/>
                  </a:cubicBezTo>
                  <a:lnTo>
                    <a:pt x="180721" y="1175347"/>
                  </a:lnTo>
                  <a:cubicBezTo>
                    <a:pt x="80899" y="1175479"/>
                    <a:pt x="0" y="1087667"/>
                    <a:pt x="0" y="979478"/>
                  </a:cubicBezTo>
                  <a:close/>
                </a:path>
              </a:pathLst>
            </a:custGeom>
            <a:solidFill>
              <a:srgbClr val="CCC1DA">
                <a:alpha val="63922"/>
              </a:srgbClr>
            </a:solidFill>
          </p:spPr>
        </p:sp>
        <p:sp>
          <p:nvSpPr>
            <p:cNvPr name="TextBox 10" id="10"/>
            <p:cNvSpPr txBox="true"/>
            <p:nvPr/>
          </p:nvSpPr>
          <p:spPr>
            <a:xfrm>
              <a:off x="0" y="0"/>
              <a:ext cx="11764636" cy="1175420"/>
            </a:xfrm>
            <a:prstGeom prst="rect">
              <a:avLst/>
            </a:prstGeom>
          </p:spPr>
          <p:txBody>
            <a:bodyPr anchor="ctr" rtlCol="false" tIns="50800" lIns="50800" bIns="50800" rIns="50800"/>
            <a:lstStyle/>
            <a:p>
              <a:pPr algn="l" marL="0" indent="0" lvl="0">
                <a:lnSpc>
                  <a:spcPts val="2736"/>
                </a:lnSpc>
              </a:pPr>
              <a:r>
                <a:rPr lang="en-US" b="true" sz="2280" spc="28">
                  <a:solidFill>
                    <a:srgbClr val="262626"/>
                  </a:solidFill>
                  <a:latin typeface="Open Sans Bold"/>
                  <a:ea typeface="Open Sans Bold"/>
                  <a:cs typeface="Open Sans Bold"/>
                  <a:sym typeface="Open Sans Bold"/>
                </a:rPr>
                <a:t>Se você estiver preocupado com a saúde mental de alguém, diga a essa pessoa que você está ao seu lado e, se achar que ela está em perigo, conte a um adulto de confiança.</a:t>
              </a:r>
            </a:p>
          </p:txBody>
        </p:sp>
      </p:grpSp>
      <p:sp>
        <p:nvSpPr>
          <p:cNvPr name="Freeform 11" id="11"/>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590544"/>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Cuidando da sua saúde mental</a:t>
              </a:r>
            </a:p>
          </p:txBody>
        </p:sp>
      </p:grpSp>
      <p:grpSp>
        <p:nvGrpSpPr>
          <p:cNvPr name="Group 5" id="5"/>
          <p:cNvGrpSpPr/>
          <p:nvPr/>
        </p:nvGrpSpPr>
        <p:grpSpPr>
          <a:xfrm rot="0">
            <a:off x="2933700" y="1646121"/>
            <a:ext cx="12785271" cy="8079135"/>
            <a:chOff x="0" y="0"/>
            <a:chExt cx="12122331" cy="7660217"/>
          </a:xfrm>
        </p:grpSpPr>
        <p:sp>
          <p:nvSpPr>
            <p:cNvPr name="Freeform 6" id="6"/>
            <p:cNvSpPr/>
            <p:nvPr/>
          </p:nvSpPr>
          <p:spPr>
            <a:xfrm flipH="false" flipV="false" rot="0">
              <a:off x="0" y="0"/>
              <a:ext cx="12122331" cy="7660217"/>
            </a:xfrm>
            <a:custGeom>
              <a:avLst/>
              <a:gdLst/>
              <a:ahLst/>
              <a:cxnLst/>
              <a:rect r="r" b="b" t="t" l="l"/>
              <a:pathLst>
                <a:path h="7660217" w="12122331">
                  <a:moveTo>
                    <a:pt x="0" y="0"/>
                  </a:moveTo>
                  <a:lnTo>
                    <a:pt x="12122331" y="0"/>
                  </a:lnTo>
                  <a:lnTo>
                    <a:pt x="12122331" y="7660217"/>
                  </a:lnTo>
                  <a:lnTo>
                    <a:pt x="0" y="7660217"/>
                  </a:lnTo>
                  <a:close/>
                </a:path>
              </a:pathLst>
            </a:custGeom>
            <a:solidFill>
              <a:srgbClr val="000000">
                <a:alpha val="0"/>
              </a:srgbClr>
            </a:solidFill>
          </p:spPr>
        </p:sp>
        <p:sp>
          <p:nvSpPr>
            <p:cNvPr name="TextBox 7" id="7"/>
            <p:cNvSpPr txBox="true"/>
            <p:nvPr/>
          </p:nvSpPr>
          <p:spPr>
            <a:xfrm>
              <a:off x="0" y="9525"/>
              <a:ext cx="12122331" cy="7650692"/>
            </a:xfrm>
            <a:prstGeom prst="rect">
              <a:avLst/>
            </a:prstGeom>
          </p:spPr>
          <p:txBody>
            <a:bodyPr anchor="t" rtlCol="false" tIns="0" lIns="0" bIns="0" rIns="0"/>
            <a:lstStyle/>
            <a:p>
              <a:pPr algn="l" marL="0" indent="0" lvl="0">
                <a:lnSpc>
                  <a:spcPts val="2880"/>
                </a:lnSpc>
              </a:pPr>
              <a:r>
                <a:rPr lang="en-US" sz="2400" spc="30">
                  <a:solidFill>
                    <a:srgbClr val="262626"/>
                  </a:solidFill>
                  <a:latin typeface="Open Sans"/>
                  <a:ea typeface="Open Sans"/>
                  <a:cs typeface="Open Sans"/>
                  <a:sym typeface="Open Sans"/>
                </a:rPr>
                <a:t>Existem diversas maneiras de melhorar e manter sua saúde mental e bem-estar. Elas são chamadas de Cinco Maneiras para o Bem-Estar. </a:t>
              </a:r>
            </a:p>
            <a:p>
              <a:pPr algn="l" marL="0" indent="0" lvl="0">
                <a:lnSpc>
                  <a:spcPts val="2880"/>
                </a:lnSpc>
              </a:pPr>
              <a:r>
                <a:rPr lang="en-US" b="true" sz="2400" spc="30">
                  <a:solidFill>
                    <a:srgbClr val="262626"/>
                  </a:solidFill>
                  <a:latin typeface="Open Sans Bold"/>
                  <a:ea typeface="Open Sans Bold"/>
                  <a:cs typeface="Open Sans Bold"/>
                  <a:sym typeface="Open Sans Bold"/>
                </a:rPr>
                <a:t>1. CONEXÃO – esforce-se para ver e conversar com outras pessoas. Se estiver se sentindo deprimido ou preocupado, converse com alguém em quem confie. Pode ser constrangedor falar sobre nossos sentimentos, mas se abrir pode ajudar você a se sentir apoiado e menos sozinho. </a:t>
              </a:r>
            </a:p>
            <a:p>
              <a:pPr algn="l" marL="0" indent="0" lvl="0">
                <a:lnSpc>
                  <a:spcPts val="2880"/>
                </a:lnSpc>
              </a:pPr>
              <a:r>
                <a:rPr lang="en-US" b="true" sz="2400" spc="30">
                  <a:solidFill>
                    <a:srgbClr val="262626"/>
                  </a:solidFill>
                  <a:latin typeface="Open Sans Bold"/>
                  <a:ea typeface="Open Sans Bold"/>
                  <a:cs typeface="Open Sans Bold"/>
                  <a:sym typeface="Open Sans Bold"/>
                </a:rPr>
                <a:t>2. MOVIMENTO – exercícios regulares podem melhorar sua autoestima e ajudar você a se concentrar e dormir melhor, o que tem um impacto positivo na sua saúde mental. Tente caminhar ao ar livre todos os dias ou pratique um novo esporte ou exercício que você goste. </a:t>
              </a:r>
            </a:p>
            <a:p>
              <a:pPr algn="l" marL="0" indent="0" lvl="0">
                <a:lnSpc>
                  <a:spcPts val="2880"/>
                </a:lnSpc>
              </a:pPr>
              <a:r>
                <a:rPr lang="en-US" b="true" sz="2400" spc="30">
                  <a:solidFill>
                    <a:srgbClr val="262626"/>
                  </a:solidFill>
                  <a:latin typeface="Open Sans Bold"/>
                  <a:ea typeface="Open Sans Bold"/>
                  <a:cs typeface="Open Sans Bold"/>
                  <a:sym typeface="Open Sans Bold"/>
                </a:rPr>
                <a:t>3. INOVAÇÃO – adotar um novo hobby ou trabalhar em um projeto pode ajudar a aumentar sua autoconfiança e autoestima, além de lhe dar um senso de propósito. </a:t>
              </a:r>
            </a:p>
            <a:p>
              <a:pPr algn="l" marL="0" indent="0" lvl="0">
                <a:lnSpc>
                  <a:spcPts val="2880"/>
                </a:lnSpc>
              </a:pPr>
              <a:r>
                <a:rPr lang="en-US" b="true" sz="2400" spc="30">
                  <a:solidFill>
                    <a:srgbClr val="262626"/>
                  </a:solidFill>
                  <a:latin typeface="Open Sans Bold"/>
                  <a:ea typeface="Open Sans Bold"/>
                  <a:cs typeface="Open Sans Bold"/>
                  <a:sym typeface="Open Sans Bold"/>
                </a:rPr>
                <a:t>4. DOAÇÃO – doar seu tempo aos outros pode ser gratificante. Ajudar familiares e amigos ou ser voluntário na sua comunidade local pode ajudá-lo a se sentir conectado aos outros e lhe dar um sentimento de autoestima. </a:t>
              </a:r>
            </a:p>
            <a:p>
              <a:pPr algn="l" marL="0" indent="0" lvl="0">
                <a:lnSpc>
                  <a:spcPts val="2880"/>
                </a:lnSpc>
              </a:pPr>
              <a:r>
                <a:rPr lang="en-US" b="true" sz="2400" spc="30">
                  <a:solidFill>
                    <a:srgbClr val="262626"/>
                  </a:solidFill>
                  <a:latin typeface="Open Sans Bold"/>
                  <a:ea typeface="Open Sans Bold"/>
                  <a:cs typeface="Open Sans Bold"/>
                  <a:sym typeface="Open Sans Bold"/>
                </a:rPr>
                <a:t>5. ATENÇÃO PLENA – isso envolve reservar um tempo para prestar atenção ao momento presente. Isso pode significar fazer exercícios de respiração ou meditação, ou focar em como sua mente e seu corpo se sentem, ou no que você vê ao seu redor, em um determinado momento. </a:t>
              </a:r>
            </a:p>
            <a:p>
              <a:pPr algn="l" marL="0" indent="0" lvl="0">
                <a:lnSpc>
                  <a:spcPts val="2880"/>
                </a:lnSpc>
              </a:pPr>
            </a:p>
          </p:txBody>
        </p:sp>
      </p:grpSp>
      <p:sp>
        <p:nvSpPr>
          <p:cNvPr name="Freeform 8" id="8"/>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86000" y="590544"/>
            <a:ext cx="13716000" cy="1120118"/>
            <a:chOff x="0" y="0"/>
            <a:chExt cx="13004800" cy="1062037"/>
          </a:xfrm>
        </p:grpSpPr>
        <p:sp>
          <p:nvSpPr>
            <p:cNvPr name="Freeform 3" id="3"/>
            <p:cNvSpPr/>
            <p:nvPr/>
          </p:nvSpPr>
          <p:spPr>
            <a:xfrm flipH="false" flipV="false" rot="0">
              <a:off x="0" y="0"/>
              <a:ext cx="13004800" cy="1062038"/>
            </a:xfrm>
            <a:custGeom>
              <a:avLst/>
              <a:gdLst/>
              <a:ahLst/>
              <a:cxnLst/>
              <a:rect r="r" b="b" t="t" l="l"/>
              <a:pathLst>
                <a:path h="1062038" w="13004800">
                  <a:moveTo>
                    <a:pt x="0" y="0"/>
                  </a:moveTo>
                  <a:lnTo>
                    <a:pt x="13004800" y="0"/>
                  </a:lnTo>
                  <a:lnTo>
                    <a:pt x="13004800" y="1062038"/>
                  </a:lnTo>
                  <a:lnTo>
                    <a:pt x="0" y="1062038"/>
                  </a:lnTo>
                  <a:close/>
                </a:path>
              </a:pathLst>
            </a:custGeom>
            <a:solidFill>
              <a:srgbClr val="000000">
                <a:alpha val="0"/>
              </a:srgbClr>
            </a:solidFill>
          </p:spPr>
        </p:sp>
        <p:sp>
          <p:nvSpPr>
            <p:cNvPr name="TextBox 4" id="4"/>
            <p:cNvSpPr txBox="true"/>
            <p:nvPr/>
          </p:nvSpPr>
          <p:spPr>
            <a:xfrm>
              <a:off x="0" y="0"/>
              <a:ext cx="13004800" cy="1062037"/>
            </a:xfrm>
            <a:prstGeom prst="rect">
              <a:avLst/>
            </a:prstGeom>
          </p:spPr>
          <p:txBody>
            <a:bodyPr anchor="t" rtlCol="false" tIns="0" lIns="0" bIns="0" rIns="0"/>
            <a:lstStyle/>
            <a:p>
              <a:pPr algn="ctr" marL="0" indent="0" lvl="0">
                <a:lnSpc>
                  <a:spcPts val="6480"/>
                </a:lnSpc>
              </a:pPr>
              <a:r>
                <a:rPr lang="en-US" b="true" sz="5400">
                  <a:solidFill>
                    <a:srgbClr val="604A7B"/>
                  </a:solidFill>
                  <a:latin typeface="Open Sans Bold"/>
                  <a:ea typeface="Open Sans Bold"/>
                  <a:cs typeface="Open Sans Bold"/>
                  <a:sym typeface="Open Sans Bold"/>
                </a:rPr>
                <a:t>Cuidando da sua saúde mental</a:t>
              </a:r>
            </a:p>
          </p:txBody>
        </p:sp>
      </p:grpSp>
      <p:grpSp>
        <p:nvGrpSpPr>
          <p:cNvPr name="Group 5" id="5"/>
          <p:cNvGrpSpPr/>
          <p:nvPr/>
        </p:nvGrpSpPr>
        <p:grpSpPr>
          <a:xfrm rot="0">
            <a:off x="2933700" y="1646121"/>
            <a:ext cx="12420600" cy="8102218"/>
            <a:chOff x="0" y="0"/>
            <a:chExt cx="11776569" cy="7682103"/>
          </a:xfrm>
        </p:grpSpPr>
        <p:sp>
          <p:nvSpPr>
            <p:cNvPr name="Freeform 6" id="6"/>
            <p:cNvSpPr/>
            <p:nvPr/>
          </p:nvSpPr>
          <p:spPr>
            <a:xfrm flipH="false" flipV="false" rot="0">
              <a:off x="0" y="0"/>
              <a:ext cx="11776569" cy="7682103"/>
            </a:xfrm>
            <a:custGeom>
              <a:avLst/>
              <a:gdLst/>
              <a:ahLst/>
              <a:cxnLst/>
              <a:rect r="r" b="b" t="t" l="l"/>
              <a:pathLst>
                <a:path h="7682103" w="11776569">
                  <a:moveTo>
                    <a:pt x="0" y="0"/>
                  </a:moveTo>
                  <a:lnTo>
                    <a:pt x="11776569" y="0"/>
                  </a:lnTo>
                  <a:lnTo>
                    <a:pt x="11776569" y="7682103"/>
                  </a:lnTo>
                  <a:lnTo>
                    <a:pt x="0" y="7682103"/>
                  </a:lnTo>
                  <a:close/>
                </a:path>
              </a:pathLst>
            </a:custGeom>
            <a:solidFill>
              <a:srgbClr val="000000">
                <a:alpha val="0"/>
              </a:srgbClr>
            </a:solidFill>
          </p:spPr>
        </p:sp>
        <p:sp>
          <p:nvSpPr>
            <p:cNvPr name="TextBox 7" id="7"/>
            <p:cNvSpPr txBox="true"/>
            <p:nvPr/>
          </p:nvSpPr>
          <p:spPr>
            <a:xfrm>
              <a:off x="0" y="0"/>
              <a:ext cx="11776569" cy="7682103"/>
            </a:xfrm>
            <a:prstGeom prst="rect">
              <a:avLst/>
            </a:prstGeom>
          </p:spPr>
          <p:txBody>
            <a:bodyPr anchor="t" rtlCol="false" tIns="0" lIns="0" bIns="0" rIns="0"/>
            <a:lstStyle/>
            <a:p>
              <a:pPr algn="l" marL="0" indent="0" lvl="0">
                <a:lnSpc>
                  <a:spcPts val="2789"/>
                </a:lnSpc>
              </a:pPr>
              <a:r>
                <a:rPr lang="en-US" sz="2324" spc="29">
                  <a:solidFill>
                    <a:srgbClr val="262626"/>
                  </a:solidFill>
                  <a:latin typeface="Open Sans"/>
                  <a:ea typeface="Open Sans"/>
                  <a:cs typeface="Open Sans"/>
                  <a:sym typeface="Open Sans"/>
                </a:rPr>
                <a:t>Embora possamos fazer coisas para cuidar da nossa saúde mental, isso nem sempre é suficiente para prevenir o surgimento de problemas de saúde mental. Isso não significa que falhamos; podemos apenas precisar de mais apoio para melhorar nossa saúde mental. </a:t>
              </a:r>
            </a:p>
            <a:p>
              <a:pPr algn="l" marL="0" indent="0" lvl="0">
                <a:lnSpc>
                  <a:spcPts val="2789"/>
                </a:lnSpc>
              </a:pPr>
              <a:r>
                <a:rPr lang="en-US" sz="2324" spc="29">
                  <a:solidFill>
                    <a:srgbClr val="262626"/>
                  </a:solidFill>
                  <a:latin typeface="Open Sans"/>
                  <a:ea typeface="Open Sans"/>
                  <a:cs typeface="Open Sans"/>
                  <a:sym typeface="Open Sans"/>
                </a:rPr>
                <a:t>Se você estiver se sentindo deprimido, preocupado ou sem esperança, converse com alguém de confiança. Pode ser constrangedor falar sobre nossos sentimentos, mas se abrir pode ajudar você a se sentir apoiado e menos sozinho. </a:t>
              </a:r>
            </a:p>
            <a:p>
              <a:pPr algn="l" marL="0" indent="0" lvl="0">
                <a:lnSpc>
                  <a:spcPts val="2789"/>
                </a:lnSpc>
              </a:pPr>
              <a:r>
                <a:rPr lang="en-US" sz="2324" spc="29">
                  <a:solidFill>
                    <a:srgbClr val="262626"/>
                  </a:solidFill>
                  <a:latin typeface="Open Sans"/>
                  <a:ea typeface="Open Sans"/>
                  <a:cs typeface="Open Sans"/>
                  <a:sym typeface="Open Sans"/>
                </a:rPr>
                <a:t>Conversar com um profissional médico também pode ajudar você a obter o apoio necessário. Ele pode oferecer tratamentos como:</a:t>
              </a:r>
            </a:p>
            <a:p>
              <a:pPr algn="l" marL="0" indent="0" lvl="0">
                <a:lnSpc>
                  <a:spcPts val="2789"/>
                </a:lnSpc>
              </a:pPr>
              <a:r>
                <a:rPr lang="en-US" b="true" sz="2324" spc="29">
                  <a:solidFill>
                    <a:srgbClr val="262626"/>
                  </a:solidFill>
                  <a:latin typeface="Open Sans Bold"/>
                  <a:ea typeface="Open Sans Bold"/>
                  <a:cs typeface="Open Sans Bold"/>
                  <a:sym typeface="Open Sans Bold"/>
                </a:rPr>
                <a:t>Aconselhamento – é aqui que você fala sobre seus sentimentos e experiências com um conselheiro ou terapeuta treinado, que pode ajudá-lo a resolver as coisas e encontrar maneiras de lidar com suas emoções. </a:t>
              </a:r>
            </a:p>
            <a:p>
              <a:pPr algn="l" marL="0" indent="0" lvl="0">
                <a:lnSpc>
                  <a:spcPts val="2789"/>
                </a:lnSpc>
              </a:pPr>
              <a:r>
                <a:rPr lang="en-US" b="true" sz="2324" spc="29">
                  <a:solidFill>
                    <a:srgbClr val="262626"/>
                  </a:solidFill>
                  <a:latin typeface="Open Sans Bold"/>
                  <a:ea typeface="Open Sans Bold"/>
                  <a:cs typeface="Open Sans Bold"/>
                  <a:sym typeface="Open Sans Bold"/>
                </a:rPr>
                <a:t>Terapia cognitivo-comportamental (TCC) – ajuda você a explorar como pensa sobre as coisas e a fazer mudanças positivas em seu comportamento. </a:t>
              </a:r>
            </a:p>
            <a:p>
              <a:pPr algn="l" marL="0" indent="0" lvl="0">
                <a:lnSpc>
                  <a:spcPts val="2789"/>
                </a:lnSpc>
              </a:pPr>
              <a:r>
                <a:rPr lang="en-US" b="true" sz="2324" spc="29">
                  <a:solidFill>
                    <a:srgbClr val="262626"/>
                  </a:solidFill>
                  <a:latin typeface="Open Sans Bold"/>
                  <a:ea typeface="Open Sans Bold"/>
                  <a:cs typeface="Open Sans Bold"/>
                  <a:sym typeface="Open Sans Bold"/>
                </a:rPr>
                <a:t>Terapia de grupo ou apoio de pares – é onde pessoas que podem estar passando por problemas ou sentimentos semelhantes se reúnem para conversar sobre seus sentimentos em grupo. </a:t>
              </a:r>
            </a:p>
            <a:p>
              <a:pPr algn="l" marL="0" indent="0" lvl="0">
                <a:lnSpc>
                  <a:spcPts val="2789"/>
                </a:lnSpc>
              </a:pPr>
              <a:r>
                <a:rPr lang="en-US" b="true" sz="2324" spc="29">
                  <a:solidFill>
                    <a:srgbClr val="262626"/>
                  </a:solidFill>
                  <a:latin typeface="Open Sans Bold"/>
                  <a:ea typeface="Open Sans Bold"/>
                  <a:cs typeface="Open Sans Bold"/>
                  <a:sym typeface="Open Sans Bold"/>
                </a:rPr>
                <a:t>Autoajuda guiada – envolve seguir de forma independente um programa que fornece ferramentas e técnicas úteis para desenvolver estratégias saudáveis ​​para lidar com seus sentimentos. </a:t>
              </a:r>
            </a:p>
            <a:p>
              <a:pPr algn="l" marL="0" indent="0" lvl="0">
                <a:lnSpc>
                  <a:spcPts val="2789"/>
                </a:lnSpc>
              </a:pPr>
              <a:r>
                <a:rPr lang="en-US" b="true" sz="2324" spc="29">
                  <a:solidFill>
                    <a:srgbClr val="262626"/>
                  </a:solidFill>
                  <a:latin typeface="Open Sans Bold"/>
                  <a:ea typeface="Open Sans Bold"/>
                  <a:cs typeface="Open Sans Bold"/>
                  <a:sym typeface="Open Sans Bold"/>
                </a:rPr>
                <a:t>Também existem medicamentos, que podem ser usados ​​para tratar problemas de saúde mental.</a:t>
              </a:r>
            </a:p>
          </p:txBody>
        </p:sp>
      </p:grpSp>
      <p:sp>
        <p:nvSpPr>
          <p:cNvPr name="Freeform 8" id="8"/>
          <p:cNvSpPr/>
          <p:nvPr/>
        </p:nvSpPr>
        <p:spPr>
          <a:xfrm flipH="false" flipV="false" rot="0">
            <a:off x="2286000" y="0"/>
            <a:ext cx="13827932" cy="13827932"/>
          </a:xfrm>
          <a:custGeom>
            <a:avLst/>
            <a:gdLst/>
            <a:ahLst/>
            <a:cxnLst/>
            <a:rect r="r" b="b" t="t" l="l"/>
            <a:pathLst>
              <a:path h="13827932" w="13827932">
                <a:moveTo>
                  <a:pt x="0" y="0"/>
                </a:moveTo>
                <a:lnTo>
                  <a:pt x="13827932" y="0"/>
                </a:lnTo>
                <a:lnTo>
                  <a:pt x="13827932" y="13827932"/>
                </a:lnTo>
                <a:lnTo>
                  <a:pt x="0" y="13827932"/>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1442074" y="9737404"/>
            <a:ext cx="4373862" cy="334206"/>
          </a:xfrm>
          <a:prstGeom prst="rect">
            <a:avLst/>
          </a:prstGeom>
        </p:spPr>
        <p:txBody>
          <a:bodyPr anchor="t" rtlCol="false" tIns="0" lIns="0" bIns="0" rIns="0">
            <a:spAutoFit/>
          </a:bodyPr>
          <a:lstStyle/>
          <a:p>
            <a:pPr algn="ctr">
              <a:lnSpc>
                <a:spcPts val="2705"/>
              </a:lnSpc>
              <a:spcBef>
                <a:spcPct val="0"/>
              </a:spcBef>
            </a:pPr>
            <a:r>
              <a:rPr lang="en-US" b="true" sz="2116" spc="23">
                <a:solidFill>
                  <a:srgbClr val="0171D3"/>
                </a:solidFill>
                <a:latin typeface="Open Sans Bold"/>
                <a:ea typeface="Open Sans Bold"/>
                <a:cs typeface="Open Sans Bold"/>
                <a:sym typeface="Open Sans Bold"/>
              </a:rPr>
              <a:t>www.movimentoescolar.com.br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DAGnVNUlRYQ</dc:identifier>
  <dcterms:modified xsi:type="dcterms:W3CDTF">2011-08-01T06:04:30Z</dcterms:modified>
  <cp:revision>1</cp:revision>
  <dc:title>SEMANA MUNDIAL DA SAÚDE MENTAL</dc:title>
</cp:coreProperties>
</file>