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nva Sans" panose="020B0604020202020204" charset="0"/>
      <p:regular r:id="rId25"/>
    </p:embeddedFont>
    <p:embeddedFont>
      <p:font typeface="CS Rocky sans" panose="020B0604020202020204" charset="0"/>
      <p:regular r:id="rId26"/>
    </p:embeddedFont>
    <p:embeddedFont>
      <p:font typeface="TT Hoves" panose="020B0604020202020204" charset="0"/>
      <p:regular r:id="rId27"/>
    </p:embeddedFont>
    <p:embeddedFont>
      <p:font typeface="TT Hoves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94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svg"/><Relationship Id="rId19" Type="http://schemas.openxmlformats.org/officeDocument/2006/relationships/hyperlink" Target="http://www.movimentoescolar.com.br"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2.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hyperlink" Target="http://www.movimentoescolar.com.b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57.sv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svg"/><Relationship Id="rId7" Type="http://schemas.openxmlformats.org/officeDocument/2006/relationships/image" Target="../media/image61.svg"/><Relationship Id="rId12" Type="http://schemas.openxmlformats.org/officeDocument/2006/relationships/hyperlink" Target="http://www.movimentoescolar.com.br"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2.sv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hyperlink" Target="http://www.movimentoescolar.com.br"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2.sv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hyperlink" Target="http://www.movimentoescolar.com.b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57.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2.sv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5.png"/><Relationship Id="rId9" Type="http://schemas.openxmlformats.org/officeDocument/2006/relationships/hyperlink" Target="http://www.movimentoescolar.com.b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75.sv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75.sv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svg"/><Relationship Id="rId7" Type="http://schemas.openxmlformats.org/officeDocument/2006/relationships/image" Target="../media/image7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svg"/><Relationship Id="rId10" Type="http://schemas.openxmlformats.org/officeDocument/2006/relationships/hyperlink" Target="http://www.movimentoescolar.com.br" TargetMode="External"/><Relationship Id="rId4" Type="http://schemas.openxmlformats.org/officeDocument/2006/relationships/image" Target="../media/image76.png"/><Relationship Id="rId9" Type="http://schemas.openxmlformats.org/officeDocument/2006/relationships/image" Target="../media/image81.svg"/></Relationships>
</file>

<file path=ppt/slides/_rels/slide2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2.svg"/><Relationship Id="rId7"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hyperlink" Target="http://www.movimentoescolar.com.br" TargetMode="External"/><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5.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5.png"/><Relationship Id="rId1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88.png"/><Relationship Id="rId17"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sv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hyperlink" Target="http://www.movimentoescolar.com.br" TargetMode="External"/><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sv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hyperlink" Target="http://www.movimentoescolar.com.b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hyperlink" Target="http://www.movimentoescolar.com.br" TargetMode="External"/><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svg"/><Relationship Id="rId10" Type="http://schemas.openxmlformats.org/officeDocument/2006/relationships/image" Target="../media/image4.svg"/><Relationship Id="rId4" Type="http://schemas.openxmlformats.org/officeDocument/2006/relationships/image" Target="../media/image24.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www.movimentoescolar.com.br" TargetMode="External"/><Relationship Id="rId3" Type="http://schemas.openxmlformats.org/officeDocument/2006/relationships/image" Target="../media/image2.sv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sv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hyperlink" Target="http://www.movimentoescolar.com.br" TargetMode="External"/><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hyperlink" Target="http://www.movimentoescolar.com.br" TargetMode="External"/><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movimentoescolar.com.br" TargetMode="External"/><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889122" flipH="1">
            <a:off x="12181816" y="-39878"/>
            <a:ext cx="4982044" cy="5546810"/>
          </a:xfrm>
          <a:custGeom>
            <a:avLst/>
            <a:gdLst/>
            <a:ahLst/>
            <a:cxnLst/>
            <a:rect l="l" t="t" r="r" b="b"/>
            <a:pathLst>
              <a:path w="4982044" h="5546810">
                <a:moveTo>
                  <a:pt x="4982044" y="0"/>
                </a:moveTo>
                <a:lnTo>
                  <a:pt x="0" y="0"/>
                </a:lnTo>
                <a:lnTo>
                  <a:pt x="0" y="5546810"/>
                </a:lnTo>
                <a:lnTo>
                  <a:pt x="4982044" y="5546810"/>
                </a:lnTo>
                <a:lnTo>
                  <a:pt x="498204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19078" y="-1140917"/>
            <a:ext cx="5249322" cy="5249322"/>
          </a:xfrm>
          <a:custGeom>
            <a:avLst/>
            <a:gdLst/>
            <a:ahLst/>
            <a:cxnLst/>
            <a:rect l="l" t="t" r="r" b="b"/>
            <a:pathLst>
              <a:path w="5249322" h="5249322">
                <a:moveTo>
                  <a:pt x="0" y="0"/>
                </a:moveTo>
                <a:lnTo>
                  <a:pt x="5249322" y="0"/>
                </a:lnTo>
                <a:lnTo>
                  <a:pt x="5249322" y="5249323"/>
                </a:lnTo>
                <a:lnTo>
                  <a:pt x="0" y="5249323"/>
                </a:lnTo>
                <a:lnTo>
                  <a:pt x="0" y="0"/>
                </a:lnTo>
                <a:close/>
              </a:path>
            </a:pathLst>
          </a:custGeom>
          <a:blipFill>
            <a:blip r:embed="rId6"/>
            <a:stretch>
              <a:fillRect/>
            </a:stretch>
          </a:blipFill>
        </p:spPr>
      </p:sp>
      <p:sp>
        <p:nvSpPr>
          <p:cNvPr id="7" name="Freeform 7"/>
          <p:cNvSpPr/>
          <p:nvPr/>
        </p:nvSpPr>
        <p:spPr>
          <a:xfrm rot="-1747549">
            <a:off x="991083" y="200975"/>
            <a:ext cx="2801875" cy="5517798"/>
          </a:xfrm>
          <a:custGeom>
            <a:avLst/>
            <a:gdLst/>
            <a:ahLst/>
            <a:cxnLst/>
            <a:rect l="l" t="t" r="r" b="b"/>
            <a:pathLst>
              <a:path w="2801875" h="5517798">
                <a:moveTo>
                  <a:pt x="0" y="0"/>
                </a:moveTo>
                <a:lnTo>
                  <a:pt x="2801875" y="0"/>
                </a:lnTo>
                <a:lnTo>
                  <a:pt x="2801875" y="5517798"/>
                </a:lnTo>
                <a:lnTo>
                  <a:pt x="0" y="5517798"/>
                </a:lnTo>
                <a:lnTo>
                  <a:pt x="0" y="0"/>
                </a:lnTo>
                <a:close/>
              </a:path>
            </a:pathLst>
          </a:custGeom>
          <a:blipFill>
            <a:blip r:embed="rId7">
              <a:extLst>
                <a:ext uri="{96DAC541-7B7A-43D3-8B79-37D633B846F1}">
                  <asvg:svgBlip xmlns:asvg="http://schemas.microsoft.com/office/drawing/2016/SVG/main" r:embed="rId8"/>
                </a:ext>
              </a:extLst>
            </a:blip>
            <a:stretch>
              <a:fillRect r="-2240" b="-14732"/>
            </a:stretch>
          </a:blipFill>
        </p:spPr>
      </p:sp>
      <p:grpSp>
        <p:nvGrpSpPr>
          <p:cNvPr id="8" name="Group 8"/>
          <p:cNvGrpSpPr/>
          <p:nvPr/>
        </p:nvGrpSpPr>
        <p:grpSpPr>
          <a:xfrm>
            <a:off x="3125645" y="3340331"/>
            <a:ext cx="12210650" cy="3837780"/>
            <a:chOff x="0" y="0"/>
            <a:chExt cx="3215974" cy="1010773"/>
          </a:xfrm>
        </p:grpSpPr>
        <p:sp>
          <p:nvSpPr>
            <p:cNvPr id="9" name="Freeform 9"/>
            <p:cNvSpPr/>
            <p:nvPr/>
          </p:nvSpPr>
          <p:spPr>
            <a:xfrm>
              <a:off x="0" y="0"/>
              <a:ext cx="3215974" cy="1010773"/>
            </a:xfrm>
            <a:custGeom>
              <a:avLst/>
              <a:gdLst/>
              <a:ahLst/>
              <a:cxnLst/>
              <a:rect l="l" t="t" r="r" b="b"/>
              <a:pathLst>
                <a:path w="3215974" h="1010773">
                  <a:moveTo>
                    <a:pt x="32336" y="0"/>
                  </a:moveTo>
                  <a:lnTo>
                    <a:pt x="3183638" y="0"/>
                  </a:lnTo>
                  <a:cubicBezTo>
                    <a:pt x="3201497" y="0"/>
                    <a:pt x="3215974" y="14477"/>
                    <a:pt x="3215974" y="32336"/>
                  </a:cubicBezTo>
                  <a:lnTo>
                    <a:pt x="3215974" y="978438"/>
                  </a:lnTo>
                  <a:cubicBezTo>
                    <a:pt x="3215974" y="996296"/>
                    <a:pt x="3201497" y="1010773"/>
                    <a:pt x="3183638" y="1010773"/>
                  </a:cubicBezTo>
                  <a:lnTo>
                    <a:pt x="32336" y="1010773"/>
                  </a:lnTo>
                  <a:cubicBezTo>
                    <a:pt x="14477" y="1010773"/>
                    <a:pt x="0" y="996296"/>
                    <a:pt x="0" y="978438"/>
                  </a:cubicBezTo>
                  <a:lnTo>
                    <a:pt x="0" y="32336"/>
                  </a:lnTo>
                  <a:cubicBezTo>
                    <a:pt x="0" y="14477"/>
                    <a:pt x="14477" y="0"/>
                    <a:pt x="32336" y="0"/>
                  </a:cubicBezTo>
                  <a:close/>
                </a:path>
              </a:pathLst>
            </a:custGeom>
            <a:solidFill>
              <a:srgbClr val="B2900A"/>
            </a:solidFill>
          </p:spPr>
        </p:sp>
        <p:sp>
          <p:nvSpPr>
            <p:cNvPr id="10" name="TextBox 10"/>
            <p:cNvSpPr txBox="1"/>
            <p:nvPr/>
          </p:nvSpPr>
          <p:spPr>
            <a:xfrm>
              <a:off x="0" y="-38100"/>
              <a:ext cx="3215974" cy="1048873"/>
            </a:xfrm>
            <a:prstGeom prst="rect">
              <a:avLst/>
            </a:prstGeom>
          </p:spPr>
          <p:txBody>
            <a:bodyPr lIns="50800" tIns="50800" rIns="50800" bIns="50800" rtlCol="0" anchor="ctr"/>
            <a:lstStyle/>
            <a:p>
              <a:pPr algn="ctr">
                <a:lnSpc>
                  <a:spcPts val="3360"/>
                </a:lnSpc>
              </a:pPr>
              <a:endParaRPr/>
            </a:p>
          </p:txBody>
        </p:sp>
      </p:grpSp>
      <p:grpSp>
        <p:nvGrpSpPr>
          <p:cNvPr id="11" name="Group 11"/>
          <p:cNvGrpSpPr/>
          <p:nvPr/>
        </p:nvGrpSpPr>
        <p:grpSpPr>
          <a:xfrm>
            <a:off x="3031922" y="3108890"/>
            <a:ext cx="12210650" cy="3837780"/>
            <a:chOff x="0" y="0"/>
            <a:chExt cx="3215974" cy="1010773"/>
          </a:xfrm>
        </p:grpSpPr>
        <p:sp>
          <p:nvSpPr>
            <p:cNvPr id="12" name="Freeform 12"/>
            <p:cNvSpPr/>
            <p:nvPr/>
          </p:nvSpPr>
          <p:spPr>
            <a:xfrm>
              <a:off x="0" y="0"/>
              <a:ext cx="3215974" cy="1010773"/>
            </a:xfrm>
            <a:custGeom>
              <a:avLst/>
              <a:gdLst/>
              <a:ahLst/>
              <a:cxnLst/>
              <a:rect l="l" t="t" r="r" b="b"/>
              <a:pathLst>
                <a:path w="3215974" h="1010773">
                  <a:moveTo>
                    <a:pt x="32336" y="0"/>
                  </a:moveTo>
                  <a:lnTo>
                    <a:pt x="3183638" y="0"/>
                  </a:lnTo>
                  <a:cubicBezTo>
                    <a:pt x="3201497" y="0"/>
                    <a:pt x="3215974" y="14477"/>
                    <a:pt x="3215974" y="32336"/>
                  </a:cubicBezTo>
                  <a:lnTo>
                    <a:pt x="3215974" y="978438"/>
                  </a:lnTo>
                  <a:cubicBezTo>
                    <a:pt x="3215974" y="996296"/>
                    <a:pt x="3201497" y="1010773"/>
                    <a:pt x="3183638" y="1010773"/>
                  </a:cubicBezTo>
                  <a:lnTo>
                    <a:pt x="32336" y="1010773"/>
                  </a:lnTo>
                  <a:cubicBezTo>
                    <a:pt x="14477" y="1010773"/>
                    <a:pt x="0" y="996296"/>
                    <a:pt x="0" y="978438"/>
                  </a:cubicBezTo>
                  <a:lnTo>
                    <a:pt x="0" y="32336"/>
                  </a:lnTo>
                  <a:cubicBezTo>
                    <a:pt x="0" y="14477"/>
                    <a:pt x="14477" y="0"/>
                    <a:pt x="32336" y="0"/>
                  </a:cubicBezTo>
                  <a:close/>
                </a:path>
              </a:pathLst>
            </a:custGeom>
            <a:solidFill>
              <a:srgbClr val="FFCC00"/>
            </a:solidFill>
          </p:spPr>
        </p:sp>
        <p:sp>
          <p:nvSpPr>
            <p:cNvPr id="13" name="TextBox 13"/>
            <p:cNvSpPr txBox="1"/>
            <p:nvPr/>
          </p:nvSpPr>
          <p:spPr>
            <a:xfrm>
              <a:off x="0" y="-38100"/>
              <a:ext cx="3215974" cy="1048873"/>
            </a:xfrm>
            <a:prstGeom prst="rect">
              <a:avLst/>
            </a:prstGeom>
          </p:spPr>
          <p:txBody>
            <a:bodyPr lIns="50800" tIns="50800" rIns="50800" bIns="50800" rtlCol="0" anchor="ctr"/>
            <a:lstStyle/>
            <a:p>
              <a:pPr algn="ctr">
                <a:lnSpc>
                  <a:spcPts val="3360"/>
                </a:lnSpc>
              </a:pPr>
              <a:endParaRPr/>
            </a:p>
          </p:txBody>
        </p:sp>
      </p:grpSp>
      <p:sp>
        <p:nvSpPr>
          <p:cNvPr id="14" name="TextBox 14"/>
          <p:cNvSpPr txBox="1"/>
          <p:nvPr/>
        </p:nvSpPr>
        <p:spPr>
          <a:xfrm>
            <a:off x="2951705" y="4158754"/>
            <a:ext cx="12371084" cy="1460495"/>
          </a:xfrm>
          <a:prstGeom prst="rect">
            <a:avLst/>
          </a:prstGeom>
        </p:spPr>
        <p:txBody>
          <a:bodyPr lIns="0" tIns="0" rIns="0" bIns="0" rtlCol="0" anchor="t">
            <a:spAutoFit/>
          </a:bodyPr>
          <a:lstStyle/>
          <a:p>
            <a:pPr marL="0" lvl="0" indent="0" algn="ctr">
              <a:lnSpc>
                <a:spcPts val="11900"/>
              </a:lnSpc>
            </a:pPr>
            <a:r>
              <a:rPr lang="en-US" sz="8500" spc="680">
                <a:solidFill>
                  <a:srgbClr val="0B2147"/>
                </a:solidFill>
                <a:latin typeface="CS Rocky sans"/>
                <a:ea typeface="CS Rocky sans"/>
                <a:cs typeface="CS Rocky sans"/>
                <a:sym typeface="CS Rocky sans"/>
              </a:rPr>
              <a:t>Mitos e Lendas</a:t>
            </a:r>
          </a:p>
        </p:txBody>
      </p:sp>
      <p:sp>
        <p:nvSpPr>
          <p:cNvPr id="15" name="Freeform 15"/>
          <p:cNvSpPr/>
          <p:nvPr/>
        </p:nvSpPr>
        <p:spPr>
          <a:xfrm flipH="1">
            <a:off x="3898227" y="6048857"/>
            <a:ext cx="7125742" cy="5700594"/>
          </a:xfrm>
          <a:custGeom>
            <a:avLst/>
            <a:gdLst/>
            <a:ahLst/>
            <a:cxnLst/>
            <a:rect l="l" t="t" r="r" b="b"/>
            <a:pathLst>
              <a:path w="7125742" h="5700594">
                <a:moveTo>
                  <a:pt x="7125742" y="0"/>
                </a:moveTo>
                <a:lnTo>
                  <a:pt x="0" y="0"/>
                </a:lnTo>
                <a:lnTo>
                  <a:pt x="0" y="5700594"/>
                </a:lnTo>
                <a:lnTo>
                  <a:pt x="7125742" y="5700594"/>
                </a:lnTo>
                <a:lnTo>
                  <a:pt x="71257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flipH="1">
            <a:off x="-317594" y="5841047"/>
            <a:ext cx="4674760" cy="6654462"/>
          </a:xfrm>
          <a:custGeom>
            <a:avLst/>
            <a:gdLst/>
            <a:ahLst/>
            <a:cxnLst/>
            <a:rect l="l" t="t" r="r" b="b"/>
            <a:pathLst>
              <a:path w="4674760" h="6654462">
                <a:moveTo>
                  <a:pt x="4674760" y="0"/>
                </a:moveTo>
                <a:lnTo>
                  <a:pt x="0" y="0"/>
                </a:lnTo>
                <a:lnTo>
                  <a:pt x="0" y="6654462"/>
                </a:lnTo>
                <a:lnTo>
                  <a:pt x="4674760" y="6654462"/>
                </a:lnTo>
                <a:lnTo>
                  <a:pt x="4674760" y="0"/>
                </a:lnTo>
                <a:close/>
              </a:path>
            </a:pathLst>
          </a:custGeom>
          <a:blipFill>
            <a:blip r:embed="rId11"/>
            <a:stretch>
              <a:fillRect/>
            </a:stretch>
          </a:blipFill>
        </p:spPr>
      </p:sp>
      <p:sp>
        <p:nvSpPr>
          <p:cNvPr id="17" name="Freeform 17"/>
          <p:cNvSpPr/>
          <p:nvPr/>
        </p:nvSpPr>
        <p:spPr>
          <a:xfrm flipH="1">
            <a:off x="11555337" y="5475382"/>
            <a:ext cx="7453160" cy="8807279"/>
          </a:xfrm>
          <a:custGeom>
            <a:avLst/>
            <a:gdLst/>
            <a:ahLst/>
            <a:cxnLst/>
            <a:rect l="l" t="t" r="r" b="b"/>
            <a:pathLst>
              <a:path w="7453160" h="8807279">
                <a:moveTo>
                  <a:pt x="7453160" y="0"/>
                </a:moveTo>
                <a:lnTo>
                  <a:pt x="0" y="0"/>
                </a:lnTo>
                <a:lnTo>
                  <a:pt x="0" y="8807279"/>
                </a:lnTo>
                <a:lnTo>
                  <a:pt x="7453160" y="8807279"/>
                </a:lnTo>
                <a:lnTo>
                  <a:pt x="745316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1189936">
            <a:off x="10147625" y="6667502"/>
            <a:ext cx="3358440" cy="3203112"/>
          </a:xfrm>
          <a:custGeom>
            <a:avLst/>
            <a:gdLst/>
            <a:ahLst/>
            <a:cxnLst/>
            <a:rect l="l" t="t" r="r" b="b"/>
            <a:pathLst>
              <a:path w="3358440" h="3203112">
                <a:moveTo>
                  <a:pt x="0" y="0"/>
                </a:moveTo>
                <a:lnTo>
                  <a:pt x="3358440" y="0"/>
                </a:lnTo>
                <a:lnTo>
                  <a:pt x="3358440" y="3203112"/>
                </a:lnTo>
                <a:lnTo>
                  <a:pt x="0" y="32031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4152906" y="359669"/>
            <a:ext cx="2522709" cy="2109902"/>
          </a:xfrm>
          <a:custGeom>
            <a:avLst/>
            <a:gdLst/>
            <a:ahLst/>
            <a:cxnLst/>
            <a:rect l="l" t="t" r="r" b="b"/>
            <a:pathLst>
              <a:path w="2522709" h="2109902">
                <a:moveTo>
                  <a:pt x="0" y="0"/>
                </a:moveTo>
                <a:lnTo>
                  <a:pt x="2522708" y="0"/>
                </a:lnTo>
                <a:lnTo>
                  <a:pt x="2522708" y="2109902"/>
                </a:lnTo>
                <a:lnTo>
                  <a:pt x="0" y="21099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6780768" y="-920089"/>
            <a:ext cx="4669417" cy="4669417"/>
          </a:xfrm>
          <a:custGeom>
            <a:avLst/>
            <a:gdLst/>
            <a:ahLst/>
            <a:cxnLst/>
            <a:rect l="l" t="t" r="r" b="b"/>
            <a:pathLst>
              <a:path w="4669417" h="4669417">
                <a:moveTo>
                  <a:pt x="0" y="0"/>
                </a:moveTo>
                <a:lnTo>
                  <a:pt x="4669416" y="0"/>
                </a:lnTo>
                <a:lnTo>
                  <a:pt x="4669416" y="4669417"/>
                </a:lnTo>
                <a:lnTo>
                  <a:pt x="0" y="4669417"/>
                </a:lnTo>
                <a:lnTo>
                  <a:pt x="0" y="0"/>
                </a:lnTo>
                <a:close/>
              </a:path>
            </a:pathLst>
          </a:custGeom>
          <a:blipFill>
            <a:blip r:embed="rId18"/>
            <a:stretch>
              <a:fillRect/>
            </a:stretch>
          </a:blipFill>
        </p:spPr>
      </p:sp>
      <p:sp>
        <p:nvSpPr>
          <p:cNvPr id="21" name="TextBox 21"/>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19" tooltip="http://www.movimentoescolar.com.br"/>
              </a:rPr>
              <a:t>www.movimentoescolar.com.br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799311" y="1028700"/>
            <a:ext cx="8689378" cy="1397667"/>
            <a:chOff x="0" y="0"/>
            <a:chExt cx="11585838" cy="1863556"/>
          </a:xfrm>
        </p:grpSpPr>
        <p:grpSp>
          <p:nvGrpSpPr>
            <p:cNvPr id="6" name="Group 6"/>
            <p:cNvGrpSpPr/>
            <p:nvPr/>
          </p:nvGrpSpPr>
          <p:grpSpPr>
            <a:xfrm>
              <a:off x="155838" y="155838"/>
              <a:ext cx="11430000" cy="1707719"/>
              <a:chOff x="0" y="0"/>
              <a:chExt cx="3819827" cy="570708"/>
            </a:xfrm>
          </p:grpSpPr>
          <p:sp>
            <p:nvSpPr>
              <p:cNvPr id="7" name="Freeform 7"/>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8" name="TextBox 8"/>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1430000" cy="1707719"/>
              <a:chOff x="0" y="0"/>
              <a:chExt cx="3819827" cy="570708"/>
            </a:xfrm>
          </p:grpSpPr>
          <p:sp>
            <p:nvSpPr>
              <p:cNvPr id="10" name="Freeform 10"/>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1" name="TextBox 11"/>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grpSp>
        <p:nvGrpSpPr>
          <p:cNvPr id="12" name="Group 12"/>
          <p:cNvGrpSpPr/>
          <p:nvPr/>
        </p:nvGrpSpPr>
        <p:grpSpPr>
          <a:xfrm>
            <a:off x="1181100" y="5015906"/>
            <a:ext cx="7687628" cy="4300156"/>
            <a:chOff x="0" y="0"/>
            <a:chExt cx="2627106" cy="1469499"/>
          </a:xfrm>
        </p:grpSpPr>
        <p:sp>
          <p:nvSpPr>
            <p:cNvPr id="13" name="Freeform 13"/>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C0C0C4"/>
            </a:solidFill>
          </p:spPr>
        </p:sp>
        <p:sp>
          <p:nvSpPr>
            <p:cNvPr id="14" name="TextBox 14"/>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9571672" y="5015906"/>
            <a:ext cx="7687628" cy="4300156"/>
            <a:chOff x="0" y="0"/>
            <a:chExt cx="2627106" cy="1469499"/>
          </a:xfrm>
        </p:grpSpPr>
        <p:sp>
          <p:nvSpPr>
            <p:cNvPr id="16" name="Freeform 16"/>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C0C0C4"/>
            </a:solidFill>
          </p:spPr>
        </p:sp>
        <p:sp>
          <p:nvSpPr>
            <p:cNvPr id="17" name="TextBox 17"/>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9419272" y="4863506"/>
            <a:ext cx="7687628" cy="4300156"/>
            <a:chOff x="0" y="0"/>
            <a:chExt cx="2627106" cy="1469499"/>
          </a:xfrm>
        </p:grpSpPr>
        <p:sp>
          <p:nvSpPr>
            <p:cNvPr id="19" name="Freeform 19"/>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FFFFFF"/>
            </a:solidFill>
          </p:spPr>
        </p:sp>
        <p:sp>
          <p:nvSpPr>
            <p:cNvPr id="20" name="TextBox 20"/>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21" name="Group 21"/>
          <p:cNvGrpSpPr/>
          <p:nvPr/>
        </p:nvGrpSpPr>
        <p:grpSpPr>
          <a:xfrm>
            <a:off x="1028700" y="4863506"/>
            <a:ext cx="7687628" cy="4300156"/>
            <a:chOff x="0" y="0"/>
            <a:chExt cx="2627106" cy="1469499"/>
          </a:xfrm>
        </p:grpSpPr>
        <p:sp>
          <p:nvSpPr>
            <p:cNvPr id="22" name="Freeform 22"/>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FFFFFF"/>
            </a:solidFill>
          </p:spPr>
        </p:sp>
        <p:sp>
          <p:nvSpPr>
            <p:cNvPr id="23" name="TextBox 23"/>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sp>
        <p:nvSpPr>
          <p:cNvPr id="24" name="TextBox 24"/>
          <p:cNvSpPr txBox="1"/>
          <p:nvPr/>
        </p:nvSpPr>
        <p:spPr>
          <a:xfrm>
            <a:off x="9926423" y="6038070"/>
            <a:ext cx="6673325" cy="2955670"/>
          </a:xfrm>
          <a:prstGeom prst="rect">
            <a:avLst/>
          </a:prstGeom>
        </p:spPr>
        <p:txBody>
          <a:bodyPr lIns="0" tIns="0" rIns="0" bIns="0" rtlCol="0" anchor="t">
            <a:spAutoFit/>
          </a:bodyPr>
          <a:lstStyle/>
          <a:p>
            <a:pPr marL="0" lvl="0" indent="0" algn="ctr">
              <a:lnSpc>
                <a:spcPts val="2989"/>
              </a:lnSpc>
            </a:pPr>
            <a:r>
              <a:rPr lang="en-US" sz="2135">
                <a:solidFill>
                  <a:srgbClr val="0B2147"/>
                </a:solidFill>
                <a:latin typeface="TT Hoves"/>
                <a:ea typeface="TT Hoves"/>
                <a:cs typeface="TT Hoves"/>
                <a:sym typeface="TT Hoves"/>
              </a:rPr>
              <a:t>Os mitos frequentemente exploram temas fundamentais da humanidade, como amor, morte, heroísmo e a busca pelo conhecimento. Eles oferecem insights sobre experiências humanas compartilhadas, fomentando a empatia e a compreensão entre culturas. A história de Ícaro, por exemplo, nos alerta contra os perigos do orgulho excessivo e da desconsideração de bons conselhos.</a:t>
            </a:r>
          </a:p>
        </p:txBody>
      </p:sp>
      <p:sp>
        <p:nvSpPr>
          <p:cNvPr id="25" name="TextBox 25"/>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propósito dos mitos</a:t>
            </a:r>
          </a:p>
        </p:txBody>
      </p:sp>
      <p:sp>
        <p:nvSpPr>
          <p:cNvPr id="26" name="TextBox 26"/>
          <p:cNvSpPr txBox="1"/>
          <p:nvPr/>
        </p:nvSpPr>
        <p:spPr>
          <a:xfrm>
            <a:off x="1535852" y="6038070"/>
            <a:ext cx="6673325" cy="2715894"/>
          </a:xfrm>
          <a:prstGeom prst="rect">
            <a:avLst/>
          </a:prstGeom>
        </p:spPr>
        <p:txBody>
          <a:bodyPr lIns="0" tIns="0" rIns="0" bIns="0" rtlCol="0" anchor="t">
            <a:spAutoFit/>
          </a:bodyPr>
          <a:lstStyle/>
          <a:p>
            <a:pPr marL="0" lvl="0" indent="0" algn="ctr">
              <a:lnSpc>
                <a:spcPts val="3080"/>
              </a:lnSpc>
            </a:pPr>
            <a:r>
              <a:rPr lang="en-US" sz="2200">
                <a:solidFill>
                  <a:srgbClr val="0B2147"/>
                </a:solidFill>
                <a:latin typeface="TT Hoves"/>
                <a:ea typeface="TT Hoves"/>
                <a:cs typeface="TT Hoves"/>
                <a:sym typeface="TT Hoves"/>
              </a:rPr>
              <a:t>Muitas práticas, rituais e tradições culturais têm suas raízes em mitos. Os mitos oferecem explicações para as origens de cerimônias, ritos de passagem e costumes, reforçando a importância dessas práticas dentro do contexto cultural. O mito hindu de Diwali, por exemplo, explica a associação do festival com o triunfo da luz sobre as trevas.</a:t>
            </a:r>
          </a:p>
        </p:txBody>
      </p:sp>
      <p:sp>
        <p:nvSpPr>
          <p:cNvPr id="27" name="TextBox 27"/>
          <p:cNvSpPr txBox="1"/>
          <p:nvPr/>
        </p:nvSpPr>
        <p:spPr>
          <a:xfrm>
            <a:off x="1535852" y="51669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explicando práticas culturais</a:t>
            </a:r>
          </a:p>
        </p:txBody>
      </p:sp>
      <p:sp>
        <p:nvSpPr>
          <p:cNvPr id="28" name="TextBox 28"/>
          <p:cNvSpPr txBox="1"/>
          <p:nvPr/>
        </p:nvSpPr>
        <p:spPr>
          <a:xfrm>
            <a:off x="9926423" y="51669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entendendo a humanidade</a:t>
            </a:r>
          </a:p>
        </p:txBody>
      </p:sp>
      <p:grpSp>
        <p:nvGrpSpPr>
          <p:cNvPr id="29" name="Group 29"/>
          <p:cNvGrpSpPr/>
          <p:nvPr/>
        </p:nvGrpSpPr>
        <p:grpSpPr>
          <a:xfrm>
            <a:off x="1181100" y="2974710"/>
            <a:ext cx="16078200" cy="1492853"/>
            <a:chOff x="0" y="0"/>
            <a:chExt cx="5494430" cy="510155"/>
          </a:xfrm>
        </p:grpSpPr>
        <p:sp>
          <p:nvSpPr>
            <p:cNvPr id="30" name="Freeform 30"/>
            <p:cNvSpPr/>
            <p:nvPr/>
          </p:nvSpPr>
          <p:spPr>
            <a:xfrm>
              <a:off x="0" y="0"/>
              <a:ext cx="5494430" cy="510155"/>
            </a:xfrm>
            <a:custGeom>
              <a:avLst/>
              <a:gdLst/>
              <a:ahLst/>
              <a:cxnLst/>
              <a:rect l="l" t="t" r="r" b="b"/>
              <a:pathLst>
                <a:path w="5494430" h="510155">
                  <a:moveTo>
                    <a:pt x="14445" y="0"/>
                  </a:moveTo>
                  <a:lnTo>
                    <a:pt x="5479984" y="0"/>
                  </a:lnTo>
                  <a:cubicBezTo>
                    <a:pt x="5487962" y="0"/>
                    <a:pt x="5494430" y="6467"/>
                    <a:pt x="5494430" y="14445"/>
                  </a:cubicBezTo>
                  <a:lnTo>
                    <a:pt x="5494430" y="495710"/>
                  </a:lnTo>
                  <a:cubicBezTo>
                    <a:pt x="5494430" y="503688"/>
                    <a:pt x="5487962" y="510155"/>
                    <a:pt x="5479984" y="510155"/>
                  </a:cubicBezTo>
                  <a:lnTo>
                    <a:pt x="14445" y="510155"/>
                  </a:lnTo>
                  <a:cubicBezTo>
                    <a:pt x="10614" y="510155"/>
                    <a:pt x="6940" y="508633"/>
                    <a:pt x="4231" y="505924"/>
                  </a:cubicBezTo>
                  <a:cubicBezTo>
                    <a:pt x="1522" y="503215"/>
                    <a:pt x="0" y="499541"/>
                    <a:pt x="0" y="495710"/>
                  </a:cubicBezTo>
                  <a:lnTo>
                    <a:pt x="0" y="14445"/>
                  </a:lnTo>
                  <a:cubicBezTo>
                    <a:pt x="0" y="6467"/>
                    <a:pt x="6467" y="0"/>
                    <a:pt x="14445" y="0"/>
                  </a:cubicBezTo>
                  <a:close/>
                </a:path>
              </a:pathLst>
            </a:custGeom>
            <a:solidFill>
              <a:srgbClr val="C0C0C4"/>
            </a:solidFill>
          </p:spPr>
        </p:sp>
        <p:sp>
          <p:nvSpPr>
            <p:cNvPr id="31" name="TextBox 31"/>
            <p:cNvSpPr txBox="1"/>
            <p:nvPr/>
          </p:nvSpPr>
          <p:spPr>
            <a:xfrm>
              <a:off x="0" y="-38100"/>
              <a:ext cx="5494430" cy="548255"/>
            </a:xfrm>
            <a:prstGeom prst="rect">
              <a:avLst/>
            </a:prstGeom>
          </p:spPr>
          <p:txBody>
            <a:bodyPr lIns="50800" tIns="50800" rIns="50800" bIns="50800" rtlCol="0" anchor="ctr"/>
            <a:lstStyle/>
            <a:p>
              <a:pPr algn="ctr">
                <a:lnSpc>
                  <a:spcPts val="3360"/>
                </a:lnSpc>
              </a:pPr>
              <a:endParaRPr/>
            </a:p>
          </p:txBody>
        </p:sp>
      </p:grpSp>
      <p:grpSp>
        <p:nvGrpSpPr>
          <p:cNvPr id="32" name="Group 32"/>
          <p:cNvGrpSpPr/>
          <p:nvPr/>
        </p:nvGrpSpPr>
        <p:grpSpPr>
          <a:xfrm>
            <a:off x="1028700" y="2822310"/>
            <a:ext cx="16078200" cy="1492853"/>
            <a:chOff x="0" y="0"/>
            <a:chExt cx="5494430" cy="510155"/>
          </a:xfrm>
        </p:grpSpPr>
        <p:sp>
          <p:nvSpPr>
            <p:cNvPr id="33" name="Freeform 33"/>
            <p:cNvSpPr/>
            <p:nvPr/>
          </p:nvSpPr>
          <p:spPr>
            <a:xfrm>
              <a:off x="0" y="0"/>
              <a:ext cx="5494430" cy="510155"/>
            </a:xfrm>
            <a:custGeom>
              <a:avLst/>
              <a:gdLst/>
              <a:ahLst/>
              <a:cxnLst/>
              <a:rect l="l" t="t" r="r" b="b"/>
              <a:pathLst>
                <a:path w="5494430" h="510155">
                  <a:moveTo>
                    <a:pt x="14445" y="0"/>
                  </a:moveTo>
                  <a:lnTo>
                    <a:pt x="5479984" y="0"/>
                  </a:lnTo>
                  <a:cubicBezTo>
                    <a:pt x="5487962" y="0"/>
                    <a:pt x="5494430" y="6467"/>
                    <a:pt x="5494430" y="14445"/>
                  </a:cubicBezTo>
                  <a:lnTo>
                    <a:pt x="5494430" y="495710"/>
                  </a:lnTo>
                  <a:cubicBezTo>
                    <a:pt x="5494430" y="503688"/>
                    <a:pt x="5487962" y="510155"/>
                    <a:pt x="5479984" y="510155"/>
                  </a:cubicBezTo>
                  <a:lnTo>
                    <a:pt x="14445" y="510155"/>
                  </a:lnTo>
                  <a:cubicBezTo>
                    <a:pt x="10614" y="510155"/>
                    <a:pt x="6940" y="508633"/>
                    <a:pt x="4231" y="505924"/>
                  </a:cubicBezTo>
                  <a:cubicBezTo>
                    <a:pt x="1522" y="503215"/>
                    <a:pt x="0" y="499541"/>
                    <a:pt x="0" y="495710"/>
                  </a:cubicBezTo>
                  <a:lnTo>
                    <a:pt x="0" y="14445"/>
                  </a:lnTo>
                  <a:cubicBezTo>
                    <a:pt x="0" y="6467"/>
                    <a:pt x="6467" y="0"/>
                    <a:pt x="14445" y="0"/>
                  </a:cubicBezTo>
                  <a:close/>
                </a:path>
              </a:pathLst>
            </a:custGeom>
            <a:solidFill>
              <a:srgbClr val="FFFFFF"/>
            </a:solidFill>
          </p:spPr>
        </p:sp>
        <p:sp>
          <p:nvSpPr>
            <p:cNvPr id="34" name="TextBox 34"/>
            <p:cNvSpPr txBox="1"/>
            <p:nvPr/>
          </p:nvSpPr>
          <p:spPr>
            <a:xfrm>
              <a:off x="0" y="-38100"/>
              <a:ext cx="5494430" cy="548255"/>
            </a:xfrm>
            <a:prstGeom prst="rect">
              <a:avLst/>
            </a:prstGeom>
          </p:spPr>
          <p:txBody>
            <a:bodyPr lIns="50800" tIns="50800" rIns="50800" bIns="50800" rtlCol="0" anchor="ctr"/>
            <a:lstStyle/>
            <a:p>
              <a:pPr algn="ctr">
                <a:lnSpc>
                  <a:spcPts val="3360"/>
                </a:lnSpc>
              </a:pPr>
              <a:endParaRPr/>
            </a:p>
          </p:txBody>
        </p:sp>
      </p:grpSp>
      <p:sp>
        <p:nvSpPr>
          <p:cNvPr id="35" name="TextBox 35"/>
          <p:cNvSpPr txBox="1"/>
          <p:nvPr/>
        </p:nvSpPr>
        <p:spPr>
          <a:xfrm>
            <a:off x="1693546" y="3132492"/>
            <a:ext cx="14900908" cy="86042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0B2147"/>
                </a:solidFill>
                <a:latin typeface="TT Hoves"/>
                <a:ea typeface="TT Hoves"/>
                <a:cs typeface="TT Hoves"/>
                <a:sym typeface="TT Hoves"/>
              </a:rPr>
              <a:t>Os mitos possuem significado histórico e cultural, refletindo os valores, crenças e tradições da sociedade em que foram criados. Eles possuem significado cultural das seguintes maneiras:</a:t>
            </a:r>
          </a:p>
        </p:txBody>
      </p:sp>
      <p:sp>
        <p:nvSpPr>
          <p:cNvPr id="36" name="Freeform 36"/>
          <p:cNvSpPr/>
          <p:nvPr/>
        </p:nvSpPr>
        <p:spPr>
          <a:xfrm>
            <a:off x="1028700" y="965349"/>
            <a:ext cx="3483356" cy="1461019"/>
          </a:xfrm>
          <a:custGeom>
            <a:avLst/>
            <a:gdLst/>
            <a:ahLst/>
            <a:cxnLst/>
            <a:rect l="l" t="t" r="r" b="b"/>
            <a:pathLst>
              <a:path w="3483356" h="1461019">
                <a:moveTo>
                  <a:pt x="0" y="0"/>
                </a:moveTo>
                <a:lnTo>
                  <a:pt x="3483356" y="0"/>
                </a:lnTo>
                <a:lnTo>
                  <a:pt x="3483356" y="1461018"/>
                </a:lnTo>
                <a:lnTo>
                  <a:pt x="0" y="1461018"/>
                </a:lnTo>
                <a:lnTo>
                  <a:pt x="0"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37" name="Freeform 37"/>
          <p:cNvSpPr/>
          <p:nvPr/>
        </p:nvSpPr>
        <p:spPr>
          <a:xfrm flipH="1">
            <a:off x="13774439" y="997024"/>
            <a:ext cx="3483356" cy="1461019"/>
          </a:xfrm>
          <a:custGeom>
            <a:avLst/>
            <a:gdLst/>
            <a:ahLst/>
            <a:cxnLst/>
            <a:rect l="l" t="t" r="r" b="b"/>
            <a:pathLst>
              <a:path w="3483356" h="1461019">
                <a:moveTo>
                  <a:pt x="3483356" y="0"/>
                </a:moveTo>
                <a:lnTo>
                  <a:pt x="0" y="0"/>
                </a:lnTo>
                <a:lnTo>
                  <a:pt x="0" y="1461019"/>
                </a:lnTo>
                <a:lnTo>
                  <a:pt x="3483356" y="1461019"/>
                </a:lnTo>
                <a:lnTo>
                  <a:pt x="3483356"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38" name="TextBox 38"/>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9067800" y="449273"/>
            <a:ext cx="5643949" cy="7626959"/>
          </a:xfrm>
          <a:custGeom>
            <a:avLst/>
            <a:gdLst/>
            <a:ahLst/>
            <a:cxnLst/>
            <a:rect l="l" t="t" r="r" b="b"/>
            <a:pathLst>
              <a:path w="5643949" h="7626959">
                <a:moveTo>
                  <a:pt x="0" y="0"/>
                </a:moveTo>
                <a:lnTo>
                  <a:pt x="5643949" y="0"/>
                </a:lnTo>
                <a:lnTo>
                  <a:pt x="5643949" y="7626958"/>
                </a:lnTo>
                <a:lnTo>
                  <a:pt x="0" y="7626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3361651" y="1028700"/>
            <a:ext cx="4455557" cy="8006131"/>
          </a:xfrm>
          <a:custGeom>
            <a:avLst/>
            <a:gdLst/>
            <a:ahLst/>
            <a:cxnLst/>
            <a:rect l="l" t="t" r="r" b="b"/>
            <a:pathLst>
              <a:path w="4455557" h="8006131">
                <a:moveTo>
                  <a:pt x="0" y="0"/>
                </a:moveTo>
                <a:lnTo>
                  <a:pt x="4455556" y="0"/>
                </a:lnTo>
                <a:lnTo>
                  <a:pt x="4455556" y="8006131"/>
                </a:lnTo>
                <a:lnTo>
                  <a:pt x="0" y="8006131"/>
                </a:lnTo>
                <a:lnTo>
                  <a:pt x="0" y="0"/>
                </a:lnTo>
                <a:close/>
              </a:path>
            </a:pathLst>
          </a:custGeom>
          <a:blipFill>
            <a:blip r:embed="rId6">
              <a:extLst>
                <a:ext uri="{96DAC541-7B7A-43D3-8B79-37D633B846F1}">
                  <asvg:svgBlip xmlns:asvg="http://schemas.microsoft.com/office/drawing/2016/SVG/main" r:embed="rId7"/>
                </a:ext>
              </a:extLst>
            </a:blip>
            <a:stretch>
              <a:fillRect b="-15640"/>
            </a:stretch>
          </a:blipFill>
        </p:spPr>
      </p:sp>
      <p:sp>
        <p:nvSpPr>
          <p:cNvPr id="7" name="Freeform 7"/>
          <p:cNvSpPr/>
          <p:nvPr/>
        </p:nvSpPr>
        <p:spPr>
          <a:xfrm>
            <a:off x="5354199" y="662998"/>
            <a:ext cx="3512921" cy="7894204"/>
          </a:xfrm>
          <a:custGeom>
            <a:avLst/>
            <a:gdLst/>
            <a:ahLst/>
            <a:cxnLst/>
            <a:rect l="l" t="t" r="r" b="b"/>
            <a:pathLst>
              <a:path w="3512921" h="7894204">
                <a:moveTo>
                  <a:pt x="0" y="0"/>
                </a:moveTo>
                <a:lnTo>
                  <a:pt x="3512921" y="0"/>
                </a:lnTo>
                <a:lnTo>
                  <a:pt x="3512921" y="7894204"/>
                </a:lnTo>
                <a:lnTo>
                  <a:pt x="0" y="7894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398846" y="1028700"/>
            <a:ext cx="5330636" cy="6271337"/>
          </a:xfrm>
          <a:custGeom>
            <a:avLst/>
            <a:gdLst/>
            <a:ahLst/>
            <a:cxnLst/>
            <a:rect l="l" t="t" r="r" b="b"/>
            <a:pathLst>
              <a:path w="5330636" h="6271337">
                <a:moveTo>
                  <a:pt x="5330637" y="0"/>
                </a:moveTo>
                <a:lnTo>
                  <a:pt x="0" y="0"/>
                </a:lnTo>
                <a:lnTo>
                  <a:pt x="0" y="6271337"/>
                </a:lnTo>
                <a:lnTo>
                  <a:pt x="5330637" y="6271337"/>
                </a:lnTo>
                <a:lnTo>
                  <a:pt x="5330637"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9" name="Group 9"/>
          <p:cNvGrpSpPr/>
          <p:nvPr/>
        </p:nvGrpSpPr>
        <p:grpSpPr>
          <a:xfrm>
            <a:off x="-322127" y="5530435"/>
            <a:ext cx="19109575" cy="4158866"/>
            <a:chOff x="0" y="0"/>
            <a:chExt cx="6530347" cy="1421216"/>
          </a:xfrm>
        </p:grpSpPr>
        <p:sp>
          <p:nvSpPr>
            <p:cNvPr id="10" name="Freeform 10"/>
            <p:cNvSpPr/>
            <p:nvPr/>
          </p:nvSpPr>
          <p:spPr>
            <a:xfrm>
              <a:off x="0" y="0"/>
              <a:ext cx="6530347" cy="1421216"/>
            </a:xfrm>
            <a:custGeom>
              <a:avLst/>
              <a:gdLst/>
              <a:ahLst/>
              <a:cxnLst/>
              <a:rect l="l" t="t" r="r" b="b"/>
              <a:pathLst>
                <a:path w="6530347" h="1421216">
                  <a:moveTo>
                    <a:pt x="12154" y="0"/>
                  </a:moveTo>
                  <a:lnTo>
                    <a:pt x="6518193" y="0"/>
                  </a:lnTo>
                  <a:cubicBezTo>
                    <a:pt x="6524906" y="0"/>
                    <a:pt x="6530347" y="5442"/>
                    <a:pt x="6530347" y="12154"/>
                  </a:cubicBezTo>
                  <a:lnTo>
                    <a:pt x="6530347" y="1409062"/>
                  </a:lnTo>
                  <a:cubicBezTo>
                    <a:pt x="6530347" y="1412286"/>
                    <a:pt x="6529067" y="1415377"/>
                    <a:pt x="6526788" y="1417656"/>
                  </a:cubicBezTo>
                  <a:cubicBezTo>
                    <a:pt x="6524508" y="1419936"/>
                    <a:pt x="6521417" y="1421216"/>
                    <a:pt x="6518193" y="1421216"/>
                  </a:cubicBezTo>
                  <a:lnTo>
                    <a:pt x="12154" y="1421216"/>
                  </a:lnTo>
                  <a:cubicBezTo>
                    <a:pt x="8931" y="1421216"/>
                    <a:pt x="5839" y="1419936"/>
                    <a:pt x="3560" y="1417656"/>
                  </a:cubicBezTo>
                  <a:cubicBezTo>
                    <a:pt x="1281" y="1415377"/>
                    <a:pt x="0" y="1412286"/>
                    <a:pt x="0" y="1409062"/>
                  </a:cubicBezTo>
                  <a:lnTo>
                    <a:pt x="0" y="12154"/>
                  </a:lnTo>
                  <a:cubicBezTo>
                    <a:pt x="0" y="8931"/>
                    <a:pt x="1281" y="5839"/>
                    <a:pt x="3560" y="3560"/>
                  </a:cubicBezTo>
                  <a:cubicBezTo>
                    <a:pt x="5839" y="1281"/>
                    <a:pt x="8931" y="0"/>
                    <a:pt x="12154" y="0"/>
                  </a:cubicBezTo>
                  <a:close/>
                </a:path>
              </a:pathLst>
            </a:custGeom>
            <a:solidFill>
              <a:srgbClr val="C0C0C4"/>
            </a:solidFill>
          </p:spPr>
        </p:sp>
        <p:sp>
          <p:nvSpPr>
            <p:cNvPr id="11" name="TextBox 11"/>
            <p:cNvSpPr txBox="1"/>
            <p:nvPr/>
          </p:nvSpPr>
          <p:spPr>
            <a:xfrm>
              <a:off x="0" y="-38100"/>
              <a:ext cx="6530347" cy="1459316"/>
            </a:xfrm>
            <a:prstGeom prst="rect">
              <a:avLst/>
            </a:prstGeom>
          </p:spPr>
          <p:txBody>
            <a:bodyPr lIns="50800" tIns="50800" rIns="50800" bIns="50800" rtlCol="0" anchor="ctr"/>
            <a:lstStyle/>
            <a:p>
              <a:pPr algn="ctr">
                <a:lnSpc>
                  <a:spcPts val="3360"/>
                </a:lnSpc>
              </a:pPr>
              <a:endParaRPr/>
            </a:p>
          </p:txBody>
        </p:sp>
      </p:grpSp>
      <p:grpSp>
        <p:nvGrpSpPr>
          <p:cNvPr id="12" name="Group 12"/>
          <p:cNvGrpSpPr/>
          <p:nvPr/>
        </p:nvGrpSpPr>
        <p:grpSpPr>
          <a:xfrm>
            <a:off x="-474527" y="5378035"/>
            <a:ext cx="19109575" cy="4158866"/>
            <a:chOff x="0" y="0"/>
            <a:chExt cx="6530347" cy="1421216"/>
          </a:xfrm>
        </p:grpSpPr>
        <p:sp>
          <p:nvSpPr>
            <p:cNvPr id="13" name="Freeform 13"/>
            <p:cNvSpPr/>
            <p:nvPr/>
          </p:nvSpPr>
          <p:spPr>
            <a:xfrm>
              <a:off x="0" y="0"/>
              <a:ext cx="6530347" cy="1421216"/>
            </a:xfrm>
            <a:custGeom>
              <a:avLst/>
              <a:gdLst/>
              <a:ahLst/>
              <a:cxnLst/>
              <a:rect l="l" t="t" r="r" b="b"/>
              <a:pathLst>
                <a:path w="6530347" h="1421216">
                  <a:moveTo>
                    <a:pt x="12154" y="0"/>
                  </a:moveTo>
                  <a:lnTo>
                    <a:pt x="6518193" y="0"/>
                  </a:lnTo>
                  <a:cubicBezTo>
                    <a:pt x="6524906" y="0"/>
                    <a:pt x="6530347" y="5442"/>
                    <a:pt x="6530347" y="12154"/>
                  </a:cubicBezTo>
                  <a:lnTo>
                    <a:pt x="6530347" y="1409062"/>
                  </a:lnTo>
                  <a:cubicBezTo>
                    <a:pt x="6530347" y="1412286"/>
                    <a:pt x="6529067" y="1415377"/>
                    <a:pt x="6526788" y="1417656"/>
                  </a:cubicBezTo>
                  <a:cubicBezTo>
                    <a:pt x="6524508" y="1419936"/>
                    <a:pt x="6521417" y="1421216"/>
                    <a:pt x="6518193" y="1421216"/>
                  </a:cubicBezTo>
                  <a:lnTo>
                    <a:pt x="12154" y="1421216"/>
                  </a:lnTo>
                  <a:cubicBezTo>
                    <a:pt x="8931" y="1421216"/>
                    <a:pt x="5839" y="1419936"/>
                    <a:pt x="3560" y="1417656"/>
                  </a:cubicBezTo>
                  <a:cubicBezTo>
                    <a:pt x="1281" y="1415377"/>
                    <a:pt x="0" y="1412286"/>
                    <a:pt x="0" y="1409062"/>
                  </a:cubicBezTo>
                  <a:lnTo>
                    <a:pt x="0" y="12154"/>
                  </a:lnTo>
                  <a:cubicBezTo>
                    <a:pt x="0" y="8931"/>
                    <a:pt x="1281" y="5839"/>
                    <a:pt x="3560" y="3560"/>
                  </a:cubicBezTo>
                  <a:cubicBezTo>
                    <a:pt x="5839" y="1281"/>
                    <a:pt x="8931" y="0"/>
                    <a:pt x="12154" y="0"/>
                  </a:cubicBezTo>
                  <a:close/>
                </a:path>
              </a:pathLst>
            </a:custGeom>
            <a:solidFill>
              <a:srgbClr val="FFFFFF"/>
            </a:solidFill>
          </p:spPr>
        </p:sp>
        <p:sp>
          <p:nvSpPr>
            <p:cNvPr id="14" name="TextBox 14"/>
            <p:cNvSpPr txBox="1"/>
            <p:nvPr/>
          </p:nvSpPr>
          <p:spPr>
            <a:xfrm>
              <a:off x="0" y="-38100"/>
              <a:ext cx="6530347" cy="1459316"/>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4514792" y="4384677"/>
            <a:ext cx="9410816" cy="1670047"/>
            <a:chOff x="0" y="0"/>
            <a:chExt cx="3215974" cy="570708"/>
          </a:xfrm>
        </p:grpSpPr>
        <p:sp>
          <p:nvSpPr>
            <p:cNvPr id="16" name="Freeform 16"/>
            <p:cNvSpPr/>
            <p:nvPr/>
          </p:nvSpPr>
          <p:spPr>
            <a:xfrm>
              <a:off x="0" y="0"/>
              <a:ext cx="3215974" cy="570708"/>
            </a:xfrm>
            <a:custGeom>
              <a:avLst/>
              <a:gdLst/>
              <a:ahLst/>
              <a:cxnLst/>
              <a:rect l="l" t="t" r="r" b="b"/>
              <a:pathLst>
                <a:path w="3215974" h="570708">
                  <a:moveTo>
                    <a:pt x="24680" y="0"/>
                  </a:moveTo>
                  <a:lnTo>
                    <a:pt x="3191294" y="0"/>
                  </a:lnTo>
                  <a:cubicBezTo>
                    <a:pt x="3204924" y="0"/>
                    <a:pt x="3215974" y="11050"/>
                    <a:pt x="3215974" y="24680"/>
                  </a:cubicBezTo>
                  <a:lnTo>
                    <a:pt x="3215974" y="546028"/>
                  </a:lnTo>
                  <a:cubicBezTo>
                    <a:pt x="3215974" y="552573"/>
                    <a:pt x="3213373" y="558851"/>
                    <a:pt x="3208745" y="563479"/>
                  </a:cubicBezTo>
                  <a:cubicBezTo>
                    <a:pt x="3204117" y="568108"/>
                    <a:pt x="3197839" y="570708"/>
                    <a:pt x="3191294" y="570708"/>
                  </a:cubicBezTo>
                  <a:lnTo>
                    <a:pt x="24680" y="570708"/>
                  </a:lnTo>
                  <a:cubicBezTo>
                    <a:pt x="18134" y="570708"/>
                    <a:pt x="11857" y="568108"/>
                    <a:pt x="7229" y="563479"/>
                  </a:cubicBezTo>
                  <a:cubicBezTo>
                    <a:pt x="2600" y="558851"/>
                    <a:pt x="0" y="552573"/>
                    <a:pt x="0" y="546028"/>
                  </a:cubicBezTo>
                  <a:lnTo>
                    <a:pt x="0" y="24680"/>
                  </a:lnTo>
                  <a:cubicBezTo>
                    <a:pt x="0" y="11050"/>
                    <a:pt x="11050" y="0"/>
                    <a:pt x="24680" y="0"/>
                  </a:cubicBezTo>
                  <a:close/>
                </a:path>
              </a:pathLst>
            </a:custGeom>
            <a:solidFill>
              <a:srgbClr val="B2900A"/>
            </a:solidFill>
          </p:spPr>
        </p:sp>
        <p:sp>
          <p:nvSpPr>
            <p:cNvPr id="17" name="TextBox 17"/>
            <p:cNvSpPr txBox="1"/>
            <p:nvPr/>
          </p:nvSpPr>
          <p:spPr>
            <a:xfrm>
              <a:off x="0" y="-38100"/>
              <a:ext cx="3215974" cy="608808"/>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4362392" y="4232277"/>
            <a:ext cx="9410816" cy="1670047"/>
            <a:chOff x="0" y="0"/>
            <a:chExt cx="3215974" cy="570708"/>
          </a:xfrm>
        </p:grpSpPr>
        <p:sp>
          <p:nvSpPr>
            <p:cNvPr id="19" name="Freeform 19"/>
            <p:cNvSpPr/>
            <p:nvPr/>
          </p:nvSpPr>
          <p:spPr>
            <a:xfrm>
              <a:off x="0" y="0"/>
              <a:ext cx="3215974" cy="570708"/>
            </a:xfrm>
            <a:custGeom>
              <a:avLst/>
              <a:gdLst/>
              <a:ahLst/>
              <a:cxnLst/>
              <a:rect l="l" t="t" r="r" b="b"/>
              <a:pathLst>
                <a:path w="3215974" h="570708">
                  <a:moveTo>
                    <a:pt x="24680" y="0"/>
                  </a:moveTo>
                  <a:lnTo>
                    <a:pt x="3191294" y="0"/>
                  </a:lnTo>
                  <a:cubicBezTo>
                    <a:pt x="3204924" y="0"/>
                    <a:pt x="3215974" y="11050"/>
                    <a:pt x="3215974" y="24680"/>
                  </a:cubicBezTo>
                  <a:lnTo>
                    <a:pt x="3215974" y="546028"/>
                  </a:lnTo>
                  <a:cubicBezTo>
                    <a:pt x="3215974" y="552573"/>
                    <a:pt x="3213373" y="558851"/>
                    <a:pt x="3208745" y="563479"/>
                  </a:cubicBezTo>
                  <a:cubicBezTo>
                    <a:pt x="3204117" y="568108"/>
                    <a:pt x="3197839" y="570708"/>
                    <a:pt x="3191294" y="570708"/>
                  </a:cubicBezTo>
                  <a:lnTo>
                    <a:pt x="24680" y="570708"/>
                  </a:lnTo>
                  <a:cubicBezTo>
                    <a:pt x="18134" y="570708"/>
                    <a:pt x="11857" y="568108"/>
                    <a:pt x="7229" y="563479"/>
                  </a:cubicBezTo>
                  <a:cubicBezTo>
                    <a:pt x="2600" y="558851"/>
                    <a:pt x="0" y="552573"/>
                    <a:pt x="0" y="546028"/>
                  </a:cubicBezTo>
                  <a:lnTo>
                    <a:pt x="0" y="24680"/>
                  </a:lnTo>
                  <a:cubicBezTo>
                    <a:pt x="0" y="11050"/>
                    <a:pt x="11050" y="0"/>
                    <a:pt x="24680" y="0"/>
                  </a:cubicBezTo>
                  <a:close/>
                </a:path>
              </a:pathLst>
            </a:custGeom>
            <a:solidFill>
              <a:srgbClr val="FFCC00"/>
            </a:solidFill>
          </p:spPr>
        </p:sp>
        <p:sp>
          <p:nvSpPr>
            <p:cNvPr id="20" name="TextBox 20"/>
            <p:cNvSpPr txBox="1"/>
            <p:nvPr/>
          </p:nvSpPr>
          <p:spPr>
            <a:xfrm>
              <a:off x="0" y="-38100"/>
              <a:ext cx="3215974" cy="608808"/>
            </a:xfrm>
            <a:prstGeom prst="rect">
              <a:avLst/>
            </a:prstGeom>
          </p:spPr>
          <p:txBody>
            <a:bodyPr lIns="50800" tIns="50800" rIns="50800" bIns="50800" rtlCol="0" anchor="ctr"/>
            <a:lstStyle/>
            <a:p>
              <a:pPr algn="ctr">
                <a:lnSpc>
                  <a:spcPts val="3360"/>
                </a:lnSpc>
              </a:pPr>
              <a:endParaRPr/>
            </a:p>
          </p:txBody>
        </p:sp>
      </p:grpSp>
      <p:sp>
        <p:nvSpPr>
          <p:cNvPr id="21" name="TextBox 21"/>
          <p:cNvSpPr txBox="1"/>
          <p:nvPr/>
        </p:nvSpPr>
        <p:spPr>
          <a:xfrm>
            <a:off x="4926349" y="4495800"/>
            <a:ext cx="8435301" cy="1028700"/>
          </a:xfrm>
          <a:prstGeom prst="rect">
            <a:avLst/>
          </a:prstGeom>
        </p:spPr>
        <p:txBody>
          <a:bodyPr lIns="0" tIns="0" rIns="0" bIns="0" rtlCol="0" anchor="t">
            <a:spAutoFit/>
          </a:bodyPr>
          <a:lstStyle/>
          <a:p>
            <a:pPr marL="0" lvl="0" indent="0" algn="ctr">
              <a:lnSpc>
                <a:spcPts val="8400"/>
              </a:lnSpc>
            </a:pPr>
            <a:r>
              <a:rPr lang="en-US" sz="6000">
                <a:solidFill>
                  <a:srgbClr val="0B2147"/>
                </a:solidFill>
                <a:latin typeface="CS Rocky sans"/>
                <a:ea typeface="CS Rocky sans"/>
                <a:cs typeface="CS Rocky sans"/>
                <a:sym typeface="CS Rocky sans"/>
              </a:rPr>
              <a:t>o que são lendas?</a:t>
            </a:r>
          </a:p>
        </p:txBody>
      </p:sp>
      <p:sp>
        <p:nvSpPr>
          <p:cNvPr id="22" name="TextBox 22"/>
          <p:cNvSpPr txBox="1"/>
          <p:nvPr/>
        </p:nvSpPr>
        <p:spPr>
          <a:xfrm>
            <a:off x="1546366" y="6655319"/>
            <a:ext cx="15195269" cy="2267487"/>
          </a:xfrm>
          <a:prstGeom prst="rect">
            <a:avLst/>
          </a:prstGeom>
        </p:spPr>
        <p:txBody>
          <a:bodyPr lIns="0" tIns="0" rIns="0" bIns="0" rtlCol="0" anchor="t">
            <a:spAutoFit/>
          </a:bodyPr>
          <a:lstStyle/>
          <a:p>
            <a:pPr marL="0" lvl="0" indent="0" algn="ctr">
              <a:lnSpc>
                <a:spcPts val="3645"/>
              </a:lnSpc>
            </a:pPr>
            <a:r>
              <a:rPr lang="en-US" sz="2603">
                <a:solidFill>
                  <a:srgbClr val="0B2147"/>
                </a:solidFill>
                <a:latin typeface="TT Hoves"/>
                <a:ea typeface="TT Hoves"/>
                <a:cs typeface="TT Hoves"/>
                <a:sym typeface="TT Hoves"/>
              </a:rPr>
              <a:t>As lendas são histórias antigas que começaram com acontecimentos reais, mas que também têm partes mágicas ou incríveis. Diferente dos mitos, que falam sobre o começo das coisas, as lendas contam sobre heróis, pessoas importantes ou fatos históricos. Elas misturam verdade e imaginação para criar histórias que encantam e que são importantes para o povo que as conta. Essas histórias são passadas de boca em boca e ajudam as pessoas a entender quem elas são e de onde vieram.</a:t>
            </a:r>
          </a:p>
        </p:txBody>
      </p:sp>
      <p:sp>
        <p:nvSpPr>
          <p:cNvPr id="23" name="Freeform 23"/>
          <p:cNvSpPr/>
          <p:nvPr/>
        </p:nvSpPr>
        <p:spPr>
          <a:xfrm>
            <a:off x="8243360" y="662998"/>
            <a:ext cx="1648881" cy="1925700"/>
          </a:xfrm>
          <a:custGeom>
            <a:avLst/>
            <a:gdLst/>
            <a:ahLst/>
            <a:cxnLst/>
            <a:rect l="l" t="t" r="r" b="b"/>
            <a:pathLst>
              <a:path w="1648881" h="1925700">
                <a:moveTo>
                  <a:pt x="0" y="0"/>
                </a:moveTo>
                <a:lnTo>
                  <a:pt x="1648880" y="0"/>
                </a:lnTo>
                <a:lnTo>
                  <a:pt x="1648880" y="1925700"/>
                </a:lnTo>
                <a:lnTo>
                  <a:pt x="0" y="19257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TextBox 24"/>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14" tooltip="http://www.movimentoescolar.com.br"/>
              </a:rPr>
              <a:t>www.movimentoescolar.com.br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5392439" y="4638905"/>
            <a:ext cx="7620000" cy="1280789"/>
            <a:chOff x="0" y="0"/>
            <a:chExt cx="3395402" cy="570708"/>
          </a:xfrm>
        </p:grpSpPr>
        <p:sp>
          <p:nvSpPr>
            <p:cNvPr id="6" name="Freeform 6"/>
            <p:cNvSpPr/>
            <p:nvPr/>
          </p:nvSpPr>
          <p:spPr>
            <a:xfrm>
              <a:off x="0" y="0"/>
              <a:ext cx="3395402" cy="570708"/>
            </a:xfrm>
            <a:custGeom>
              <a:avLst/>
              <a:gdLst/>
              <a:ahLst/>
              <a:cxnLst/>
              <a:rect l="l" t="t" r="r" b="b"/>
              <a:pathLst>
                <a:path w="3395402" h="570708">
                  <a:moveTo>
                    <a:pt x="30480" y="0"/>
                  </a:moveTo>
                  <a:lnTo>
                    <a:pt x="3364922" y="0"/>
                  </a:lnTo>
                  <a:cubicBezTo>
                    <a:pt x="3373006" y="0"/>
                    <a:pt x="3380759" y="3211"/>
                    <a:pt x="3386475" y="8927"/>
                  </a:cubicBezTo>
                  <a:cubicBezTo>
                    <a:pt x="3392191" y="14643"/>
                    <a:pt x="3395402" y="22396"/>
                    <a:pt x="3395402" y="30480"/>
                  </a:cubicBezTo>
                  <a:lnTo>
                    <a:pt x="3395402" y="540228"/>
                  </a:lnTo>
                  <a:cubicBezTo>
                    <a:pt x="3395402" y="557061"/>
                    <a:pt x="3381756" y="570708"/>
                    <a:pt x="3364922" y="570708"/>
                  </a:cubicBezTo>
                  <a:lnTo>
                    <a:pt x="30480" y="570708"/>
                  </a:lnTo>
                  <a:cubicBezTo>
                    <a:pt x="22396" y="570708"/>
                    <a:pt x="14643" y="567497"/>
                    <a:pt x="8927" y="561780"/>
                  </a:cubicBezTo>
                  <a:cubicBezTo>
                    <a:pt x="3211" y="556064"/>
                    <a:pt x="0" y="548312"/>
                    <a:pt x="0" y="540228"/>
                  </a:cubicBezTo>
                  <a:lnTo>
                    <a:pt x="0" y="30480"/>
                  </a:lnTo>
                  <a:cubicBezTo>
                    <a:pt x="0" y="13646"/>
                    <a:pt x="13646" y="0"/>
                    <a:pt x="30480" y="0"/>
                  </a:cubicBezTo>
                  <a:close/>
                </a:path>
              </a:pathLst>
            </a:custGeom>
            <a:solidFill>
              <a:srgbClr val="B2900A"/>
            </a:solidFill>
          </p:spPr>
        </p:sp>
        <p:sp>
          <p:nvSpPr>
            <p:cNvPr id="7" name="TextBox 7"/>
            <p:cNvSpPr txBox="1"/>
            <p:nvPr/>
          </p:nvSpPr>
          <p:spPr>
            <a:xfrm>
              <a:off x="0" y="-38100"/>
              <a:ext cx="3395402" cy="608808"/>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5275561" y="4522027"/>
            <a:ext cx="7620000" cy="1280789"/>
            <a:chOff x="0" y="0"/>
            <a:chExt cx="3395402" cy="570708"/>
          </a:xfrm>
        </p:grpSpPr>
        <p:sp>
          <p:nvSpPr>
            <p:cNvPr id="9" name="Freeform 9"/>
            <p:cNvSpPr/>
            <p:nvPr/>
          </p:nvSpPr>
          <p:spPr>
            <a:xfrm>
              <a:off x="0" y="0"/>
              <a:ext cx="3395402" cy="570708"/>
            </a:xfrm>
            <a:custGeom>
              <a:avLst/>
              <a:gdLst/>
              <a:ahLst/>
              <a:cxnLst/>
              <a:rect l="l" t="t" r="r" b="b"/>
              <a:pathLst>
                <a:path w="3395402" h="570708">
                  <a:moveTo>
                    <a:pt x="30480" y="0"/>
                  </a:moveTo>
                  <a:lnTo>
                    <a:pt x="3364922" y="0"/>
                  </a:lnTo>
                  <a:cubicBezTo>
                    <a:pt x="3373006" y="0"/>
                    <a:pt x="3380759" y="3211"/>
                    <a:pt x="3386475" y="8927"/>
                  </a:cubicBezTo>
                  <a:cubicBezTo>
                    <a:pt x="3392191" y="14643"/>
                    <a:pt x="3395402" y="22396"/>
                    <a:pt x="3395402" y="30480"/>
                  </a:cubicBezTo>
                  <a:lnTo>
                    <a:pt x="3395402" y="540228"/>
                  </a:lnTo>
                  <a:cubicBezTo>
                    <a:pt x="3395402" y="557061"/>
                    <a:pt x="3381756" y="570708"/>
                    <a:pt x="3364922" y="570708"/>
                  </a:cubicBezTo>
                  <a:lnTo>
                    <a:pt x="30480" y="570708"/>
                  </a:lnTo>
                  <a:cubicBezTo>
                    <a:pt x="22396" y="570708"/>
                    <a:pt x="14643" y="567497"/>
                    <a:pt x="8927" y="561780"/>
                  </a:cubicBezTo>
                  <a:cubicBezTo>
                    <a:pt x="3211" y="556064"/>
                    <a:pt x="0" y="548312"/>
                    <a:pt x="0" y="540228"/>
                  </a:cubicBezTo>
                  <a:lnTo>
                    <a:pt x="0" y="30480"/>
                  </a:lnTo>
                  <a:cubicBezTo>
                    <a:pt x="0" y="13646"/>
                    <a:pt x="13646" y="0"/>
                    <a:pt x="30480" y="0"/>
                  </a:cubicBezTo>
                  <a:close/>
                </a:path>
              </a:pathLst>
            </a:custGeom>
            <a:solidFill>
              <a:srgbClr val="FFCC00"/>
            </a:solidFill>
          </p:spPr>
        </p:sp>
        <p:sp>
          <p:nvSpPr>
            <p:cNvPr id="10" name="TextBox 10"/>
            <p:cNvSpPr txBox="1"/>
            <p:nvPr/>
          </p:nvSpPr>
          <p:spPr>
            <a:xfrm>
              <a:off x="0" y="-38100"/>
              <a:ext cx="3395402" cy="608808"/>
            </a:xfrm>
            <a:prstGeom prst="rect">
              <a:avLst/>
            </a:prstGeom>
          </p:spPr>
          <p:txBody>
            <a:bodyPr lIns="50800" tIns="50800" rIns="50800" bIns="50800" rtlCol="0" anchor="ctr"/>
            <a:lstStyle/>
            <a:p>
              <a:pPr algn="ctr">
                <a:lnSpc>
                  <a:spcPts val="3360"/>
                </a:lnSpc>
              </a:pPr>
              <a:endParaRPr/>
            </a:p>
          </p:txBody>
        </p:sp>
      </p:grpSp>
      <p:sp>
        <p:nvSpPr>
          <p:cNvPr id="11" name="TextBox 11"/>
          <p:cNvSpPr txBox="1"/>
          <p:nvPr/>
        </p:nvSpPr>
        <p:spPr>
          <a:xfrm>
            <a:off x="5710848" y="4726190"/>
            <a:ext cx="6749425" cy="604334"/>
          </a:xfrm>
          <a:prstGeom prst="rect">
            <a:avLst/>
          </a:prstGeom>
        </p:spPr>
        <p:txBody>
          <a:bodyPr lIns="0" tIns="0" rIns="0" bIns="0" rtlCol="0" anchor="t">
            <a:spAutoFit/>
          </a:bodyPr>
          <a:lstStyle/>
          <a:p>
            <a:pPr marL="0" lvl="0" indent="0" algn="ctr">
              <a:lnSpc>
                <a:spcPts val="4991"/>
              </a:lnSpc>
            </a:pPr>
            <a:r>
              <a:rPr lang="en-US" sz="3565">
                <a:solidFill>
                  <a:srgbClr val="0B2147"/>
                </a:solidFill>
                <a:latin typeface="CS Rocky sans"/>
                <a:ea typeface="CS Rocky sans"/>
                <a:cs typeface="CS Rocky sans"/>
                <a:sym typeface="CS Rocky sans"/>
              </a:rPr>
              <a:t>características principais</a:t>
            </a:r>
          </a:p>
        </p:txBody>
      </p:sp>
      <p:grpSp>
        <p:nvGrpSpPr>
          <p:cNvPr id="12" name="Group 12"/>
          <p:cNvGrpSpPr/>
          <p:nvPr/>
        </p:nvGrpSpPr>
        <p:grpSpPr>
          <a:xfrm>
            <a:off x="1181100" y="6657119"/>
            <a:ext cx="7618446" cy="2753581"/>
            <a:chOff x="0" y="0"/>
            <a:chExt cx="2603464" cy="940986"/>
          </a:xfrm>
        </p:grpSpPr>
        <p:sp>
          <p:nvSpPr>
            <p:cNvPr id="13" name="Freeform 13"/>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D7D6DC"/>
            </a:solidFill>
          </p:spPr>
        </p:sp>
        <p:sp>
          <p:nvSpPr>
            <p:cNvPr id="14" name="TextBox 14"/>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9580098" y="6657119"/>
            <a:ext cx="7618446" cy="2753581"/>
            <a:chOff x="0" y="0"/>
            <a:chExt cx="2603464" cy="940986"/>
          </a:xfrm>
        </p:grpSpPr>
        <p:sp>
          <p:nvSpPr>
            <p:cNvPr id="16" name="Freeform 16"/>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D7D6DC"/>
            </a:solidFill>
          </p:spPr>
        </p:sp>
        <p:sp>
          <p:nvSpPr>
            <p:cNvPr id="17" name="TextBox 17"/>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1211478" y="1183421"/>
            <a:ext cx="7618446" cy="2753581"/>
            <a:chOff x="0" y="0"/>
            <a:chExt cx="2603464" cy="940986"/>
          </a:xfrm>
        </p:grpSpPr>
        <p:sp>
          <p:nvSpPr>
            <p:cNvPr id="19" name="Freeform 19"/>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D7D6DC"/>
            </a:solidFill>
          </p:spPr>
        </p:sp>
        <p:sp>
          <p:nvSpPr>
            <p:cNvPr id="20" name="TextBox 20"/>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21" name="Group 21"/>
          <p:cNvGrpSpPr/>
          <p:nvPr/>
        </p:nvGrpSpPr>
        <p:grpSpPr>
          <a:xfrm>
            <a:off x="9610476" y="1183421"/>
            <a:ext cx="7618446" cy="2753581"/>
            <a:chOff x="0" y="0"/>
            <a:chExt cx="2603464" cy="940986"/>
          </a:xfrm>
        </p:grpSpPr>
        <p:sp>
          <p:nvSpPr>
            <p:cNvPr id="22" name="Freeform 22"/>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D7D6DC"/>
            </a:solidFill>
          </p:spPr>
        </p:sp>
        <p:sp>
          <p:nvSpPr>
            <p:cNvPr id="23" name="TextBox 23"/>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24" name="Group 24"/>
          <p:cNvGrpSpPr/>
          <p:nvPr/>
        </p:nvGrpSpPr>
        <p:grpSpPr>
          <a:xfrm>
            <a:off x="9427698" y="6504719"/>
            <a:ext cx="7618446" cy="2753581"/>
            <a:chOff x="0" y="0"/>
            <a:chExt cx="2603464" cy="940986"/>
          </a:xfrm>
        </p:grpSpPr>
        <p:sp>
          <p:nvSpPr>
            <p:cNvPr id="25" name="Freeform 25"/>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FFFFFF"/>
            </a:solidFill>
          </p:spPr>
        </p:sp>
        <p:sp>
          <p:nvSpPr>
            <p:cNvPr id="26" name="TextBox 26"/>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27" name="Group 27"/>
          <p:cNvGrpSpPr/>
          <p:nvPr/>
        </p:nvGrpSpPr>
        <p:grpSpPr>
          <a:xfrm>
            <a:off x="1059078" y="1031021"/>
            <a:ext cx="7618446" cy="2753581"/>
            <a:chOff x="0" y="0"/>
            <a:chExt cx="2603464" cy="940986"/>
          </a:xfrm>
        </p:grpSpPr>
        <p:sp>
          <p:nvSpPr>
            <p:cNvPr id="28" name="Freeform 28"/>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FFFFFF"/>
            </a:solidFill>
          </p:spPr>
        </p:sp>
        <p:sp>
          <p:nvSpPr>
            <p:cNvPr id="29" name="TextBox 29"/>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30" name="Group 30"/>
          <p:cNvGrpSpPr/>
          <p:nvPr/>
        </p:nvGrpSpPr>
        <p:grpSpPr>
          <a:xfrm>
            <a:off x="9458076" y="1031021"/>
            <a:ext cx="7618446" cy="2753581"/>
            <a:chOff x="0" y="0"/>
            <a:chExt cx="2603464" cy="940986"/>
          </a:xfrm>
        </p:grpSpPr>
        <p:sp>
          <p:nvSpPr>
            <p:cNvPr id="31" name="Freeform 31"/>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FFFFFF"/>
            </a:solidFill>
          </p:spPr>
        </p:sp>
        <p:sp>
          <p:nvSpPr>
            <p:cNvPr id="32" name="TextBox 32"/>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33" name="Group 33"/>
          <p:cNvGrpSpPr/>
          <p:nvPr/>
        </p:nvGrpSpPr>
        <p:grpSpPr>
          <a:xfrm>
            <a:off x="1028700" y="6504719"/>
            <a:ext cx="7618446" cy="2753581"/>
            <a:chOff x="0" y="0"/>
            <a:chExt cx="2603464" cy="940986"/>
          </a:xfrm>
        </p:grpSpPr>
        <p:sp>
          <p:nvSpPr>
            <p:cNvPr id="34" name="Freeform 34"/>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FFFFFF"/>
            </a:solidFill>
          </p:spPr>
        </p:sp>
        <p:sp>
          <p:nvSpPr>
            <p:cNvPr id="35" name="TextBox 35"/>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sp>
        <p:nvSpPr>
          <p:cNvPr id="36" name="TextBox 36"/>
          <p:cNvSpPr txBox="1"/>
          <p:nvPr/>
        </p:nvSpPr>
        <p:spPr>
          <a:xfrm>
            <a:off x="1504173" y="2131062"/>
            <a:ext cx="6667500" cy="1469694"/>
          </a:xfrm>
          <a:prstGeom prst="rect">
            <a:avLst/>
          </a:prstGeom>
        </p:spPr>
        <p:txBody>
          <a:bodyPr lIns="0" tIns="0" rIns="0" bIns="0" rtlCol="0" anchor="t">
            <a:spAutoFit/>
          </a:bodyPr>
          <a:lstStyle/>
          <a:p>
            <a:pPr marL="0" lvl="0" indent="0" algn="ctr">
              <a:lnSpc>
                <a:spcPts val="2993"/>
              </a:lnSpc>
            </a:pPr>
            <a:r>
              <a:rPr lang="en-US" sz="2138">
                <a:solidFill>
                  <a:srgbClr val="0B2147"/>
                </a:solidFill>
                <a:latin typeface="TT Hoves"/>
                <a:ea typeface="TT Hoves"/>
                <a:cs typeface="TT Hoves"/>
                <a:sym typeface="TT Hoves"/>
              </a:rPr>
              <a:t>As lendas geralmente são baseadas em eventos históricos reais, embora possam ser embelezadas ou distorcidas ao longo do tempo por meio da transmissão oral.</a:t>
            </a:r>
          </a:p>
        </p:txBody>
      </p:sp>
      <p:sp>
        <p:nvSpPr>
          <p:cNvPr id="37" name="TextBox 37"/>
          <p:cNvSpPr txBox="1"/>
          <p:nvPr/>
        </p:nvSpPr>
        <p:spPr>
          <a:xfrm>
            <a:off x="9933549" y="2131062"/>
            <a:ext cx="6667500" cy="1617630"/>
          </a:xfrm>
          <a:prstGeom prst="rect">
            <a:avLst/>
          </a:prstGeom>
        </p:spPr>
        <p:txBody>
          <a:bodyPr lIns="0" tIns="0" rIns="0" bIns="0" rtlCol="0" anchor="t">
            <a:spAutoFit/>
          </a:bodyPr>
          <a:lstStyle/>
          <a:p>
            <a:pPr marL="0" lvl="0" indent="0" algn="ctr">
              <a:lnSpc>
                <a:spcPts val="3239"/>
              </a:lnSpc>
            </a:pPr>
            <a:r>
              <a:rPr lang="en-US" sz="2313">
                <a:solidFill>
                  <a:srgbClr val="0B2147"/>
                </a:solidFill>
                <a:latin typeface="TT Hoves"/>
                <a:ea typeface="TT Hoves"/>
                <a:cs typeface="TT Hoves"/>
                <a:sym typeface="TT Hoves"/>
              </a:rPr>
              <a:t>Eles geralmente apresentam figuras heróicas ou indivíduos extraordinários cujos feitos ou experiências são considerados dignos de nota e inspiradores.</a:t>
            </a:r>
          </a:p>
        </p:txBody>
      </p:sp>
      <p:sp>
        <p:nvSpPr>
          <p:cNvPr id="38" name="TextBox 38"/>
          <p:cNvSpPr txBox="1"/>
          <p:nvPr/>
        </p:nvSpPr>
        <p:spPr>
          <a:xfrm>
            <a:off x="1534551" y="7679688"/>
            <a:ext cx="6667500" cy="1135856"/>
          </a:xfrm>
          <a:prstGeom prst="rect">
            <a:avLst/>
          </a:prstGeom>
        </p:spPr>
        <p:txBody>
          <a:bodyPr lIns="0" tIns="0" rIns="0" bIns="0" rtlCol="0" anchor="t">
            <a:spAutoFit/>
          </a:bodyPr>
          <a:lstStyle/>
          <a:p>
            <a:pPr marL="0" lvl="0" indent="0" algn="ctr">
              <a:lnSpc>
                <a:spcPts val="3018"/>
              </a:lnSpc>
            </a:pPr>
            <a:r>
              <a:rPr lang="en-US" sz="2156">
                <a:solidFill>
                  <a:srgbClr val="0B2147"/>
                </a:solidFill>
                <a:latin typeface="TT Hoves"/>
                <a:ea typeface="TT Hoves"/>
                <a:cs typeface="TT Hoves"/>
                <a:sym typeface="TT Hoves"/>
              </a:rPr>
              <a:t>As lendas geralmente estão ligadas a locais específicos e têm importância cultural, contribuindo para a identidade e a herança de uma comunidade ou grupo.</a:t>
            </a:r>
          </a:p>
        </p:txBody>
      </p:sp>
      <p:sp>
        <p:nvSpPr>
          <p:cNvPr id="39" name="TextBox 39"/>
          <p:cNvSpPr txBox="1"/>
          <p:nvPr/>
        </p:nvSpPr>
        <p:spPr>
          <a:xfrm>
            <a:off x="9933549" y="7679688"/>
            <a:ext cx="6667500" cy="1189354"/>
          </a:xfrm>
          <a:prstGeom prst="rect">
            <a:avLst/>
          </a:prstGeom>
        </p:spPr>
        <p:txBody>
          <a:bodyPr lIns="0" tIns="0" rIns="0" bIns="0" rtlCol="0" anchor="t">
            <a:spAutoFit/>
          </a:bodyPr>
          <a:lstStyle/>
          <a:p>
            <a:pPr marL="0" lvl="0" indent="0" algn="ctr">
              <a:lnSpc>
                <a:spcPts val="3220"/>
              </a:lnSpc>
            </a:pPr>
            <a:r>
              <a:rPr lang="en-US" sz="2300">
                <a:solidFill>
                  <a:srgbClr val="0B2147"/>
                </a:solidFill>
                <a:latin typeface="TT Hoves"/>
                <a:ea typeface="TT Hoves"/>
                <a:cs typeface="TT Hoves"/>
                <a:sym typeface="TT Hoves"/>
              </a:rPr>
              <a:t>As lendas também transmitem lições, no entanto, muitas vezes são mais focadas no caráter individual, na bravura e nas consequências das escolhas.</a:t>
            </a:r>
          </a:p>
        </p:txBody>
      </p:sp>
      <p:sp>
        <p:nvSpPr>
          <p:cNvPr id="40" name="TextBox 40"/>
          <p:cNvSpPr txBox="1"/>
          <p:nvPr/>
        </p:nvSpPr>
        <p:spPr>
          <a:xfrm>
            <a:off x="1504173" y="1315723"/>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base histórica</a:t>
            </a:r>
          </a:p>
        </p:txBody>
      </p:sp>
      <p:sp>
        <p:nvSpPr>
          <p:cNvPr id="41" name="TextBox 41"/>
          <p:cNvSpPr txBox="1"/>
          <p:nvPr/>
        </p:nvSpPr>
        <p:spPr>
          <a:xfrm>
            <a:off x="9933549" y="1315723"/>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figuras heróicas</a:t>
            </a:r>
          </a:p>
        </p:txBody>
      </p:sp>
      <p:sp>
        <p:nvSpPr>
          <p:cNvPr id="42" name="TextBox 42"/>
          <p:cNvSpPr txBox="1"/>
          <p:nvPr/>
        </p:nvSpPr>
        <p:spPr>
          <a:xfrm>
            <a:off x="1534551" y="6873873"/>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significado local e cultural</a:t>
            </a:r>
          </a:p>
        </p:txBody>
      </p:sp>
      <p:sp>
        <p:nvSpPr>
          <p:cNvPr id="43" name="TextBox 43"/>
          <p:cNvSpPr txBox="1"/>
          <p:nvPr/>
        </p:nvSpPr>
        <p:spPr>
          <a:xfrm>
            <a:off x="9933549" y="6873873"/>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lições morais e sociais</a:t>
            </a:r>
          </a:p>
        </p:txBody>
      </p:sp>
      <p:sp>
        <p:nvSpPr>
          <p:cNvPr id="44" name="Freeform 44"/>
          <p:cNvSpPr/>
          <p:nvPr/>
        </p:nvSpPr>
        <p:spPr>
          <a:xfrm>
            <a:off x="1028700" y="4338281"/>
            <a:ext cx="3839601" cy="1610438"/>
          </a:xfrm>
          <a:custGeom>
            <a:avLst/>
            <a:gdLst/>
            <a:ahLst/>
            <a:cxnLst/>
            <a:rect l="l" t="t" r="r" b="b"/>
            <a:pathLst>
              <a:path w="3839601" h="1610438">
                <a:moveTo>
                  <a:pt x="0" y="0"/>
                </a:moveTo>
                <a:lnTo>
                  <a:pt x="3839601" y="0"/>
                </a:lnTo>
                <a:lnTo>
                  <a:pt x="3839601" y="1610438"/>
                </a:lnTo>
                <a:lnTo>
                  <a:pt x="0" y="1610438"/>
                </a:lnTo>
                <a:lnTo>
                  <a:pt x="0"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45" name="Freeform 45"/>
          <p:cNvSpPr/>
          <p:nvPr/>
        </p:nvSpPr>
        <p:spPr>
          <a:xfrm flipH="1">
            <a:off x="13422014" y="4338281"/>
            <a:ext cx="3839601" cy="1610438"/>
          </a:xfrm>
          <a:custGeom>
            <a:avLst/>
            <a:gdLst/>
            <a:ahLst/>
            <a:cxnLst/>
            <a:rect l="l" t="t" r="r" b="b"/>
            <a:pathLst>
              <a:path w="3839601" h="1610438">
                <a:moveTo>
                  <a:pt x="3839601" y="0"/>
                </a:moveTo>
                <a:lnTo>
                  <a:pt x="0" y="0"/>
                </a:lnTo>
                <a:lnTo>
                  <a:pt x="0" y="1610438"/>
                </a:lnTo>
                <a:lnTo>
                  <a:pt x="3839601" y="1610438"/>
                </a:lnTo>
                <a:lnTo>
                  <a:pt x="3839601"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46" name="TextBox 46"/>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5037436" y="1050258"/>
            <a:ext cx="8213128" cy="1397667"/>
            <a:chOff x="0" y="0"/>
            <a:chExt cx="10950838" cy="1863556"/>
          </a:xfrm>
        </p:grpSpPr>
        <p:grpSp>
          <p:nvGrpSpPr>
            <p:cNvPr id="6" name="Group 6"/>
            <p:cNvGrpSpPr/>
            <p:nvPr/>
          </p:nvGrpSpPr>
          <p:grpSpPr>
            <a:xfrm>
              <a:off x="155838" y="155838"/>
              <a:ext cx="10795000" cy="1707719"/>
              <a:chOff x="0" y="0"/>
              <a:chExt cx="3607615" cy="570708"/>
            </a:xfrm>
          </p:grpSpPr>
          <p:sp>
            <p:nvSpPr>
              <p:cNvPr id="7" name="Freeform 7"/>
              <p:cNvSpPr/>
              <p:nvPr/>
            </p:nvSpPr>
            <p:spPr>
              <a:xfrm>
                <a:off x="0" y="0"/>
                <a:ext cx="3607615" cy="570708"/>
              </a:xfrm>
              <a:custGeom>
                <a:avLst/>
                <a:gdLst/>
                <a:ahLst/>
                <a:cxnLst/>
                <a:rect l="l" t="t" r="r" b="b"/>
                <a:pathLst>
                  <a:path w="3607615" h="570708">
                    <a:moveTo>
                      <a:pt x="28687" y="0"/>
                    </a:moveTo>
                    <a:lnTo>
                      <a:pt x="3578928" y="0"/>
                    </a:lnTo>
                    <a:cubicBezTo>
                      <a:pt x="3586536" y="0"/>
                      <a:pt x="3593833" y="3022"/>
                      <a:pt x="3599212" y="8402"/>
                    </a:cubicBezTo>
                    <a:cubicBezTo>
                      <a:pt x="3604592" y="13782"/>
                      <a:pt x="3607615" y="21079"/>
                      <a:pt x="3607615" y="28687"/>
                    </a:cubicBezTo>
                    <a:lnTo>
                      <a:pt x="3607615" y="542021"/>
                    </a:lnTo>
                    <a:cubicBezTo>
                      <a:pt x="3607615" y="557864"/>
                      <a:pt x="3594771" y="570708"/>
                      <a:pt x="3578928" y="570708"/>
                    </a:cubicBezTo>
                    <a:lnTo>
                      <a:pt x="28687" y="570708"/>
                    </a:lnTo>
                    <a:cubicBezTo>
                      <a:pt x="12844" y="570708"/>
                      <a:pt x="0" y="557864"/>
                      <a:pt x="0" y="542021"/>
                    </a:cubicBezTo>
                    <a:lnTo>
                      <a:pt x="0" y="28687"/>
                    </a:lnTo>
                    <a:cubicBezTo>
                      <a:pt x="0" y="12844"/>
                      <a:pt x="12844" y="0"/>
                      <a:pt x="28687" y="0"/>
                    </a:cubicBezTo>
                    <a:close/>
                  </a:path>
                </a:pathLst>
              </a:custGeom>
              <a:solidFill>
                <a:srgbClr val="B2900A"/>
              </a:solidFill>
            </p:spPr>
          </p:sp>
          <p:sp>
            <p:nvSpPr>
              <p:cNvPr id="8" name="TextBox 8"/>
              <p:cNvSpPr txBox="1"/>
              <p:nvPr/>
            </p:nvSpPr>
            <p:spPr>
              <a:xfrm>
                <a:off x="0" y="-38100"/>
                <a:ext cx="3607615"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0795000" cy="1707719"/>
              <a:chOff x="0" y="0"/>
              <a:chExt cx="3607615" cy="570708"/>
            </a:xfrm>
          </p:grpSpPr>
          <p:sp>
            <p:nvSpPr>
              <p:cNvPr id="10" name="Freeform 10"/>
              <p:cNvSpPr/>
              <p:nvPr/>
            </p:nvSpPr>
            <p:spPr>
              <a:xfrm>
                <a:off x="0" y="0"/>
                <a:ext cx="3607615" cy="570708"/>
              </a:xfrm>
              <a:custGeom>
                <a:avLst/>
                <a:gdLst/>
                <a:ahLst/>
                <a:cxnLst/>
                <a:rect l="l" t="t" r="r" b="b"/>
                <a:pathLst>
                  <a:path w="3607615" h="570708">
                    <a:moveTo>
                      <a:pt x="28687" y="0"/>
                    </a:moveTo>
                    <a:lnTo>
                      <a:pt x="3578928" y="0"/>
                    </a:lnTo>
                    <a:cubicBezTo>
                      <a:pt x="3586536" y="0"/>
                      <a:pt x="3593833" y="3022"/>
                      <a:pt x="3599212" y="8402"/>
                    </a:cubicBezTo>
                    <a:cubicBezTo>
                      <a:pt x="3604592" y="13782"/>
                      <a:pt x="3607615" y="21079"/>
                      <a:pt x="3607615" y="28687"/>
                    </a:cubicBezTo>
                    <a:lnTo>
                      <a:pt x="3607615" y="542021"/>
                    </a:lnTo>
                    <a:cubicBezTo>
                      <a:pt x="3607615" y="557864"/>
                      <a:pt x="3594771" y="570708"/>
                      <a:pt x="3578928" y="570708"/>
                    </a:cubicBezTo>
                    <a:lnTo>
                      <a:pt x="28687" y="570708"/>
                    </a:lnTo>
                    <a:cubicBezTo>
                      <a:pt x="12844" y="570708"/>
                      <a:pt x="0" y="557864"/>
                      <a:pt x="0" y="542021"/>
                    </a:cubicBezTo>
                    <a:lnTo>
                      <a:pt x="0" y="28687"/>
                    </a:lnTo>
                    <a:cubicBezTo>
                      <a:pt x="0" y="12844"/>
                      <a:pt x="12844" y="0"/>
                      <a:pt x="28687" y="0"/>
                    </a:cubicBezTo>
                    <a:close/>
                  </a:path>
                </a:pathLst>
              </a:custGeom>
              <a:solidFill>
                <a:srgbClr val="FFCC00"/>
              </a:solidFill>
            </p:spPr>
          </p:sp>
          <p:sp>
            <p:nvSpPr>
              <p:cNvPr id="11" name="TextBox 11"/>
              <p:cNvSpPr txBox="1"/>
              <p:nvPr/>
            </p:nvSpPr>
            <p:spPr>
              <a:xfrm>
                <a:off x="0" y="-38100"/>
                <a:ext cx="3607615" cy="608808"/>
              </a:xfrm>
              <a:prstGeom prst="rect">
                <a:avLst/>
              </a:prstGeom>
            </p:spPr>
            <p:txBody>
              <a:bodyPr lIns="50800" tIns="50800" rIns="50800" bIns="50800" rtlCol="0" anchor="ctr"/>
              <a:lstStyle/>
              <a:p>
                <a:pPr algn="ctr">
                  <a:lnSpc>
                    <a:spcPts val="3360"/>
                  </a:lnSpc>
                </a:pPr>
                <a:endParaRPr/>
              </a:p>
            </p:txBody>
          </p:sp>
        </p:grpSp>
      </p:grpSp>
      <p:grpSp>
        <p:nvGrpSpPr>
          <p:cNvPr id="12" name="Group 12"/>
          <p:cNvGrpSpPr/>
          <p:nvPr/>
        </p:nvGrpSpPr>
        <p:grpSpPr>
          <a:xfrm>
            <a:off x="1181100" y="3124812"/>
            <a:ext cx="4476750" cy="6191250"/>
            <a:chOff x="0" y="0"/>
            <a:chExt cx="1529847" cy="2115746"/>
          </a:xfrm>
        </p:grpSpPr>
        <p:sp>
          <p:nvSpPr>
            <p:cNvPr id="13" name="Freeform 13"/>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14" name="TextBox 14"/>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1028700" y="2972412"/>
            <a:ext cx="4476750" cy="6191250"/>
            <a:chOff x="0" y="0"/>
            <a:chExt cx="1529847" cy="2115746"/>
          </a:xfrm>
        </p:grpSpPr>
        <p:sp>
          <p:nvSpPr>
            <p:cNvPr id="16" name="Freeform 16"/>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17" name="TextBox 17"/>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6981825" y="3067050"/>
            <a:ext cx="4476750" cy="6191250"/>
            <a:chOff x="0" y="0"/>
            <a:chExt cx="1529847" cy="2115746"/>
          </a:xfrm>
        </p:grpSpPr>
        <p:sp>
          <p:nvSpPr>
            <p:cNvPr id="19" name="Freeform 19"/>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20" name="TextBox 20"/>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21" name="Group 21"/>
          <p:cNvGrpSpPr/>
          <p:nvPr/>
        </p:nvGrpSpPr>
        <p:grpSpPr>
          <a:xfrm>
            <a:off x="6829425" y="2914650"/>
            <a:ext cx="4476750" cy="6191250"/>
            <a:chOff x="0" y="0"/>
            <a:chExt cx="1529847" cy="2115746"/>
          </a:xfrm>
        </p:grpSpPr>
        <p:sp>
          <p:nvSpPr>
            <p:cNvPr id="22" name="Freeform 22"/>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23" name="TextBox 23"/>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24" name="Group 24"/>
          <p:cNvGrpSpPr/>
          <p:nvPr/>
        </p:nvGrpSpPr>
        <p:grpSpPr>
          <a:xfrm>
            <a:off x="12782550" y="3067050"/>
            <a:ext cx="4476750" cy="6191250"/>
            <a:chOff x="0" y="0"/>
            <a:chExt cx="1529847" cy="2115746"/>
          </a:xfrm>
        </p:grpSpPr>
        <p:sp>
          <p:nvSpPr>
            <p:cNvPr id="25" name="Freeform 25"/>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26" name="TextBox 26"/>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27" name="Group 27"/>
          <p:cNvGrpSpPr/>
          <p:nvPr/>
        </p:nvGrpSpPr>
        <p:grpSpPr>
          <a:xfrm>
            <a:off x="12630150" y="2914650"/>
            <a:ext cx="4476750" cy="6191250"/>
            <a:chOff x="0" y="0"/>
            <a:chExt cx="1529847" cy="2115746"/>
          </a:xfrm>
        </p:grpSpPr>
        <p:sp>
          <p:nvSpPr>
            <p:cNvPr id="28" name="Freeform 28"/>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29" name="TextBox 29"/>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sp>
        <p:nvSpPr>
          <p:cNvPr id="30" name="TextBox 30"/>
          <p:cNvSpPr txBox="1"/>
          <p:nvPr/>
        </p:nvSpPr>
        <p:spPr>
          <a:xfrm>
            <a:off x="1501548" y="4110967"/>
            <a:ext cx="3531055" cy="4668519"/>
          </a:xfrm>
          <a:prstGeom prst="rect">
            <a:avLst/>
          </a:prstGeom>
        </p:spPr>
        <p:txBody>
          <a:bodyPr lIns="0" tIns="0" rIns="0" bIns="0" rtlCol="0" anchor="t">
            <a:spAutoFit/>
          </a:bodyPr>
          <a:lstStyle/>
          <a:p>
            <a:pPr marL="0" lvl="0" indent="0" algn="ctr">
              <a:lnSpc>
                <a:spcPts val="3080"/>
              </a:lnSpc>
            </a:pPr>
            <a:r>
              <a:rPr lang="en-US" sz="2200">
                <a:solidFill>
                  <a:srgbClr val="0B2147"/>
                </a:solidFill>
                <a:latin typeface="TT Hoves"/>
                <a:ea typeface="TT Hoves"/>
                <a:cs typeface="TT Hoves"/>
                <a:sym typeface="TT Hoves"/>
              </a:rPr>
              <a:t>A lenda gira em torno de um fora-da-lei que rouba dos ricos para dar aos pobres na Floresta de Sherwood. Acompanhado por seu bando de Homens Alegres, Robin Hood se torna um símbolo de resistência contra autoridades opressoras, refletindo temas de justiça social e heroísmo do povo.</a:t>
            </a:r>
          </a:p>
        </p:txBody>
      </p:sp>
      <p:sp>
        <p:nvSpPr>
          <p:cNvPr id="31" name="TextBox 31"/>
          <p:cNvSpPr txBox="1"/>
          <p:nvPr/>
        </p:nvSpPr>
        <p:spPr>
          <a:xfrm>
            <a:off x="1501548" y="3343136"/>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Robin Hood (inglês)</a:t>
            </a:r>
          </a:p>
        </p:txBody>
      </p:sp>
      <p:sp>
        <p:nvSpPr>
          <p:cNvPr id="32" name="Freeform 32"/>
          <p:cNvSpPr/>
          <p:nvPr/>
        </p:nvSpPr>
        <p:spPr>
          <a:xfrm>
            <a:off x="3856329" y="7603213"/>
            <a:ext cx="2352546" cy="2352546"/>
          </a:xfrm>
          <a:custGeom>
            <a:avLst/>
            <a:gdLst/>
            <a:ahLst/>
            <a:cxnLst/>
            <a:rect l="l" t="t" r="r" b="b"/>
            <a:pathLst>
              <a:path w="2352546" h="2352546">
                <a:moveTo>
                  <a:pt x="0" y="0"/>
                </a:moveTo>
                <a:lnTo>
                  <a:pt x="2352547" y="0"/>
                </a:lnTo>
                <a:lnTo>
                  <a:pt x="2352547" y="2352546"/>
                </a:lnTo>
                <a:lnTo>
                  <a:pt x="0" y="2352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3" name="Freeform 33"/>
          <p:cNvSpPr/>
          <p:nvPr/>
        </p:nvSpPr>
        <p:spPr>
          <a:xfrm rot="-991398">
            <a:off x="100531" y="1819772"/>
            <a:ext cx="2492786" cy="1607847"/>
          </a:xfrm>
          <a:custGeom>
            <a:avLst/>
            <a:gdLst/>
            <a:ahLst/>
            <a:cxnLst/>
            <a:rect l="l" t="t" r="r" b="b"/>
            <a:pathLst>
              <a:path w="2492786" h="1607847">
                <a:moveTo>
                  <a:pt x="0" y="0"/>
                </a:moveTo>
                <a:lnTo>
                  <a:pt x="2492786" y="0"/>
                </a:lnTo>
                <a:lnTo>
                  <a:pt x="2492786" y="1607847"/>
                </a:lnTo>
                <a:lnTo>
                  <a:pt x="0" y="1607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rot="1903784">
            <a:off x="15203189" y="2194302"/>
            <a:ext cx="3053144" cy="1196459"/>
          </a:xfrm>
          <a:custGeom>
            <a:avLst/>
            <a:gdLst/>
            <a:ahLst/>
            <a:cxnLst/>
            <a:rect l="l" t="t" r="r" b="b"/>
            <a:pathLst>
              <a:path w="3053144" h="1196459">
                <a:moveTo>
                  <a:pt x="0" y="0"/>
                </a:moveTo>
                <a:lnTo>
                  <a:pt x="3053145" y="0"/>
                </a:lnTo>
                <a:lnTo>
                  <a:pt x="3053145" y="1196459"/>
                </a:lnTo>
                <a:lnTo>
                  <a:pt x="0" y="11964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TextBox 35"/>
          <p:cNvSpPr txBox="1"/>
          <p:nvPr/>
        </p:nvSpPr>
        <p:spPr>
          <a:xfrm>
            <a:off x="7210920" y="4045562"/>
            <a:ext cx="3713761" cy="4389754"/>
          </a:xfrm>
          <a:prstGeom prst="rect">
            <a:avLst/>
          </a:prstGeom>
        </p:spPr>
        <p:txBody>
          <a:bodyPr lIns="0" tIns="0" rIns="0" bIns="0" rtlCol="0" anchor="t">
            <a:spAutoFit/>
          </a:bodyPr>
          <a:lstStyle/>
          <a:p>
            <a:pPr marL="0" lvl="0" indent="0" algn="ctr">
              <a:lnSpc>
                <a:spcPts val="3220"/>
              </a:lnSpc>
            </a:pPr>
            <a:r>
              <a:rPr lang="en-US" sz="2300">
                <a:solidFill>
                  <a:srgbClr val="0B2147"/>
                </a:solidFill>
                <a:latin typeface="TT Hoves"/>
                <a:ea typeface="TT Hoves"/>
                <a:cs typeface="TT Hoves"/>
                <a:sym typeface="TT Hoves"/>
              </a:rPr>
              <a:t>Uma história sobre Hua Mulan, uma jovem que se disfarça de homem para assumir o lugar de seu pai idoso no exército. Sua coragem e destreza militar a levaram a se tornar uma guerreira célebre. A lenda explora temas de papéis de gênero e a força que surge de lugares inesperados.</a:t>
            </a:r>
          </a:p>
        </p:txBody>
      </p:sp>
      <p:sp>
        <p:nvSpPr>
          <p:cNvPr id="36" name="Freeform 36"/>
          <p:cNvSpPr/>
          <p:nvPr/>
        </p:nvSpPr>
        <p:spPr>
          <a:xfrm>
            <a:off x="10833327" y="6818875"/>
            <a:ext cx="2776472" cy="4156914"/>
          </a:xfrm>
          <a:custGeom>
            <a:avLst/>
            <a:gdLst/>
            <a:ahLst/>
            <a:cxnLst/>
            <a:rect l="l" t="t" r="r" b="b"/>
            <a:pathLst>
              <a:path w="2776472" h="4156914">
                <a:moveTo>
                  <a:pt x="0" y="0"/>
                </a:moveTo>
                <a:lnTo>
                  <a:pt x="2776473" y="0"/>
                </a:lnTo>
                <a:lnTo>
                  <a:pt x="2776473" y="4156914"/>
                </a:lnTo>
                <a:lnTo>
                  <a:pt x="0" y="41569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7" name="TextBox 37"/>
          <p:cNvSpPr txBox="1"/>
          <p:nvPr/>
        </p:nvSpPr>
        <p:spPr>
          <a:xfrm>
            <a:off x="5327749" y="1213813"/>
            <a:ext cx="7632502"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exemplos de lendas</a:t>
            </a:r>
          </a:p>
        </p:txBody>
      </p:sp>
      <p:sp>
        <p:nvSpPr>
          <p:cNvPr id="38" name="TextBox 38"/>
          <p:cNvSpPr txBox="1"/>
          <p:nvPr/>
        </p:nvSpPr>
        <p:spPr>
          <a:xfrm>
            <a:off x="7302273" y="3343136"/>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mulan (chinês)</a:t>
            </a:r>
          </a:p>
        </p:txBody>
      </p:sp>
      <p:sp>
        <p:nvSpPr>
          <p:cNvPr id="39" name="TextBox 39"/>
          <p:cNvSpPr txBox="1"/>
          <p:nvPr/>
        </p:nvSpPr>
        <p:spPr>
          <a:xfrm>
            <a:off x="13102998" y="4245587"/>
            <a:ext cx="3531055" cy="3989704"/>
          </a:xfrm>
          <a:prstGeom prst="rect">
            <a:avLst/>
          </a:prstGeom>
        </p:spPr>
        <p:txBody>
          <a:bodyPr lIns="0" tIns="0" rIns="0" bIns="0" rtlCol="0" anchor="t">
            <a:spAutoFit/>
          </a:bodyPr>
          <a:lstStyle/>
          <a:p>
            <a:pPr marL="0" lvl="0" indent="0" algn="ctr">
              <a:lnSpc>
                <a:spcPts val="3220"/>
              </a:lnSpc>
            </a:pPr>
            <a:r>
              <a:rPr lang="en-US" sz="2300">
                <a:solidFill>
                  <a:srgbClr val="0B2147"/>
                </a:solidFill>
                <a:latin typeface="TT Hoves"/>
                <a:ea typeface="TT Hoves"/>
                <a:cs typeface="TT Hoves"/>
                <a:sym typeface="TT Hoves"/>
              </a:rPr>
              <a:t>Drácula, inspirado na figura histórica Vlad III, Príncipe da Valáquia, tornou-se um personagem lendário associado aos vampiros na cultura popular. A lenda explora temas do sobrenatural, da imortalidade e do medo do desconhecido. </a:t>
            </a:r>
          </a:p>
        </p:txBody>
      </p:sp>
      <p:sp>
        <p:nvSpPr>
          <p:cNvPr id="40" name="TextBox 40"/>
          <p:cNvSpPr txBox="1"/>
          <p:nvPr/>
        </p:nvSpPr>
        <p:spPr>
          <a:xfrm>
            <a:off x="13102998" y="3343136"/>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Drácula (romeno)</a:t>
            </a:r>
          </a:p>
        </p:txBody>
      </p:sp>
      <p:sp>
        <p:nvSpPr>
          <p:cNvPr id="41" name="TextBox 41"/>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12" tooltip="http://www.movimentoescolar.com.br"/>
              </a:rPr>
              <a:t>www.movimentoescolar.com.br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13346631" y="2940552"/>
            <a:ext cx="7673435" cy="7673435"/>
          </a:xfrm>
          <a:custGeom>
            <a:avLst/>
            <a:gdLst/>
            <a:ahLst/>
            <a:cxnLst/>
            <a:rect l="l" t="t" r="r" b="b"/>
            <a:pathLst>
              <a:path w="7673435" h="7673435">
                <a:moveTo>
                  <a:pt x="0" y="0"/>
                </a:moveTo>
                <a:lnTo>
                  <a:pt x="7673435" y="0"/>
                </a:lnTo>
                <a:lnTo>
                  <a:pt x="7673435" y="7673435"/>
                </a:lnTo>
                <a:lnTo>
                  <a:pt x="0" y="7673435"/>
                </a:lnTo>
                <a:lnTo>
                  <a:pt x="0" y="0"/>
                </a:lnTo>
                <a:close/>
              </a:path>
            </a:pathLst>
          </a:custGeom>
          <a:blipFill>
            <a:blip r:embed="rId4"/>
            <a:stretch>
              <a:fillRect/>
            </a:stretch>
          </a:blipFill>
        </p:spPr>
      </p:sp>
      <p:sp>
        <p:nvSpPr>
          <p:cNvPr id="6" name="Freeform 6"/>
          <p:cNvSpPr/>
          <p:nvPr/>
        </p:nvSpPr>
        <p:spPr>
          <a:xfrm>
            <a:off x="-2060408" y="-896165"/>
            <a:ext cx="7673435" cy="7673435"/>
          </a:xfrm>
          <a:custGeom>
            <a:avLst/>
            <a:gdLst/>
            <a:ahLst/>
            <a:cxnLst/>
            <a:rect l="l" t="t" r="r" b="b"/>
            <a:pathLst>
              <a:path w="7673435" h="7673435">
                <a:moveTo>
                  <a:pt x="0" y="0"/>
                </a:moveTo>
                <a:lnTo>
                  <a:pt x="7673435" y="0"/>
                </a:lnTo>
                <a:lnTo>
                  <a:pt x="7673435" y="7673435"/>
                </a:lnTo>
                <a:lnTo>
                  <a:pt x="0" y="7673435"/>
                </a:lnTo>
                <a:lnTo>
                  <a:pt x="0" y="0"/>
                </a:lnTo>
                <a:close/>
              </a:path>
            </a:pathLst>
          </a:custGeom>
          <a:blipFill>
            <a:blip r:embed="rId4"/>
            <a:stretch>
              <a:fillRect/>
            </a:stretch>
          </a:blipFill>
        </p:spPr>
      </p:sp>
      <p:grpSp>
        <p:nvGrpSpPr>
          <p:cNvPr id="7" name="Group 7"/>
          <p:cNvGrpSpPr/>
          <p:nvPr/>
        </p:nvGrpSpPr>
        <p:grpSpPr>
          <a:xfrm>
            <a:off x="3370561" y="1028700"/>
            <a:ext cx="11546878" cy="1397667"/>
            <a:chOff x="0" y="0"/>
            <a:chExt cx="15395838" cy="1863556"/>
          </a:xfrm>
        </p:grpSpPr>
        <p:grpSp>
          <p:nvGrpSpPr>
            <p:cNvPr id="8" name="Group 8"/>
            <p:cNvGrpSpPr/>
            <p:nvPr/>
          </p:nvGrpSpPr>
          <p:grpSpPr>
            <a:xfrm>
              <a:off x="155838" y="155838"/>
              <a:ext cx="15240000" cy="1707719"/>
              <a:chOff x="0" y="0"/>
              <a:chExt cx="5093103" cy="570708"/>
            </a:xfrm>
          </p:grpSpPr>
          <p:sp>
            <p:nvSpPr>
              <p:cNvPr id="9" name="Freeform 9"/>
              <p:cNvSpPr/>
              <p:nvPr/>
            </p:nvSpPr>
            <p:spPr>
              <a:xfrm>
                <a:off x="0" y="0"/>
                <a:ext cx="5093103" cy="570708"/>
              </a:xfrm>
              <a:custGeom>
                <a:avLst/>
                <a:gdLst/>
                <a:ahLst/>
                <a:cxnLst/>
                <a:rect l="l" t="t" r="r" b="b"/>
                <a:pathLst>
                  <a:path w="5093103" h="570708">
                    <a:moveTo>
                      <a:pt x="20320" y="0"/>
                    </a:moveTo>
                    <a:lnTo>
                      <a:pt x="5072783" y="0"/>
                    </a:lnTo>
                    <a:cubicBezTo>
                      <a:pt x="5084006" y="0"/>
                      <a:pt x="5093103" y="9098"/>
                      <a:pt x="5093103" y="20320"/>
                    </a:cubicBezTo>
                    <a:lnTo>
                      <a:pt x="5093103" y="550388"/>
                    </a:lnTo>
                    <a:cubicBezTo>
                      <a:pt x="5093103" y="555777"/>
                      <a:pt x="5090962" y="560945"/>
                      <a:pt x="5087152" y="564756"/>
                    </a:cubicBezTo>
                    <a:cubicBezTo>
                      <a:pt x="5083341" y="568567"/>
                      <a:pt x="5078172" y="570708"/>
                      <a:pt x="5072783" y="570708"/>
                    </a:cubicBezTo>
                    <a:lnTo>
                      <a:pt x="20320" y="570708"/>
                    </a:lnTo>
                    <a:cubicBezTo>
                      <a:pt x="14931" y="570708"/>
                      <a:pt x="9762" y="568567"/>
                      <a:pt x="5952" y="564756"/>
                    </a:cubicBezTo>
                    <a:cubicBezTo>
                      <a:pt x="2141" y="560945"/>
                      <a:pt x="0" y="555777"/>
                      <a:pt x="0" y="550388"/>
                    </a:cubicBezTo>
                    <a:lnTo>
                      <a:pt x="0" y="20320"/>
                    </a:lnTo>
                    <a:cubicBezTo>
                      <a:pt x="0" y="9098"/>
                      <a:pt x="9098" y="0"/>
                      <a:pt x="20320" y="0"/>
                    </a:cubicBezTo>
                    <a:close/>
                  </a:path>
                </a:pathLst>
              </a:custGeom>
              <a:solidFill>
                <a:srgbClr val="B2900A"/>
              </a:solidFill>
            </p:spPr>
          </p:sp>
          <p:sp>
            <p:nvSpPr>
              <p:cNvPr id="10" name="TextBox 10"/>
              <p:cNvSpPr txBox="1"/>
              <p:nvPr/>
            </p:nvSpPr>
            <p:spPr>
              <a:xfrm>
                <a:off x="0" y="-38100"/>
                <a:ext cx="5093103" cy="608808"/>
              </a:xfrm>
              <a:prstGeom prst="rect">
                <a:avLst/>
              </a:prstGeom>
            </p:spPr>
            <p:txBody>
              <a:bodyPr lIns="50800" tIns="50800" rIns="50800" bIns="50800" rtlCol="0" anchor="ctr"/>
              <a:lstStyle/>
              <a:p>
                <a:pPr algn="ctr">
                  <a:lnSpc>
                    <a:spcPts val="3360"/>
                  </a:lnSpc>
                </a:pPr>
                <a:endParaRPr/>
              </a:p>
            </p:txBody>
          </p:sp>
        </p:grpSp>
        <p:grpSp>
          <p:nvGrpSpPr>
            <p:cNvPr id="11" name="Group 11"/>
            <p:cNvGrpSpPr/>
            <p:nvPr/>
          </p:nvGrpSpPr>
          <p:grpSpPr>
            <a:xfrm>
              <a:off x="0" y="0"/>
              <a:ext cx="15240000" cy="1707719"/>
              <a:chOff x="0" y="0"/>
              <a:chExt cx="5093103" cy="570708"/>
            </a:xfrm>
          </p:grpSpPr>
          <p:sp>
            <p:nvSpPr>
              <p:cNvPr id="12" name="Freeform 12"/>
              <p:cNvSpPr/>
              <p:nvPr/>
            </p:nvSpPr>
            <p:spPr>
              <a:xfrm>
                <a:off x="0" y="0"/>
                <a:ext cx="5093103" cy="570708"/>
              </a:xfrm>
              <a:custGeom>
                <a:avLst/>
                <a:gdLst/>
                <a:ahLst/>
                <a:cxnLst/>
                <a:rect l="l" t="t" r="r" b="b"/>
                <a:pathLst>
                  <a:path w="5093103" h="570708">
                    <a:moveTo>
                      <a:pt x="20320" y="0"/>
                    </a:moveTo>
                    <a:lnTo>
                      <a:pt x="5072783" y="0"/>
                    </a:lnTo>
                    <a:cubicBezTo>
                      <a:pt x="5084006" y="0"/>
                      <a:pt x="5093103" y="9098"/>
                      <a:pt x="5093103" y="20320"/>
                    </a:cubicBezTo>
                    <a:lnTo>
                      <a:pt x="5093103" y="550388"/>
                    </a:lnTo>
                    <a:cubicBezTo>
                      <a:pt x="5093103" y="555777"/>
                      <a:pt x="5090962" y="560945"/>
                      <a:pt x="5087152" y="564756"/>
                    </a:cubicBezTo>
                    <a:cubicBezTo>
                      <a:pt x="5083341" y="568567"/>
                      <a:pt x="5078172" y="570708"/>
                      <a:pt x="5072783" y="570708"/>
                    </a:cubicBezTo>
                    <a:lnTo>
                      <a:pt x="20320" y="570708"/>
                    </a:lnTo>
                    <a:cubicBezTo>
                      <a:pt x="14931" y="570708"/>
                      <a:pt x="9762" y="568567"/>
                      <a:pt x="5952" y="564756"/>
                    </a:cubicBezTo>
                    <a:cubicBezTo>
                      <a:pt x="2141" y="560945"/>
                      <a:pt x="0" y="555777"/>
                      <a:pt x="0" y="550388"/>
                    </a:cubicBezTo>
                    <a:lnTo>
                      <a:pt x="0" y="20320"/>
                    </a:lnTo>
                    <a:cubicBezTo>
                      <a:pt x="0" y="9098"/>
                      <a:pt x="9098" y="0"/>
                      <a:pt x="20320" y="0"/>
                    </a:cubicBezTo>
                    <a:close/>
                  </a:path>
                </a:pathLst>
              </a:custGeom>
              <a:solidFill>
                <a:srgbClr val="FFCC00"/>
              </a:solidFill>
            </p:spPr>
          </p:sp>
          <p:sp>
            <p:nvSpPr>
              <p:cNvPr id="13" name="TextBox 13"/>
              <p:cNvSpPr txBox="1"/>
              <p:nvPr/>
            </p:nvSpPr>
            <p:spPr>
              <a:xfrm>
                <a:off x="0" y="-38100"/>
                <a:ext cx="5093103" cy="608808"/>
              </a:xfrm>
              <a:prstGeom prst="rect">
                <a:avLst/>
              </a:prstGeom>
            </p:spPr>
            <p:txBody>
              <a:bodyPr lIns="50800" tIns="50800" rIns="50800" bIns="50800" rtlCol="0" anchor="ctr"/>
              <a:lstStyle/>
              <a:p>
                <a:pPr algn="ctr">
                  <a:lnSpc>
                    <a:spcPts val="3360"/>
                  </a:lnSpc>
                </a:pPr>
                <a:endParaRPr/>
              </a:p>
            </p:txBody>
          </p:sp>
        </p:grpSp>
      </p:grpSp>
      <p:grpSp>
        <p:nvGrpSpPr>
          <p:cNvPr id="14" name="Group 14"/>
          <p:cNvGrpSpPr/>
          <p:nvPr/>
        </p:nvGrpSpPr>
        <p:grpSpPr>
          <a:xfrm>
            <a:off x="1104652" y="2972412"/>
            <a:ext cx="16078697" cy="6252297"/>
            <a:chOff x="0" y="0"/>
            <a:chExt cx="21438263" cy="8336396"/>
          </a:xfrm>
        </p:grpSpPr>
        <p:grpSp>
          <p:nvGrpSpPr>
            <p:cNvPr id="15" name="Group 15"/>
            <p:cNvGrpSpPr/>
            <p:nvPr/>
          </p:nvGrpSpPr>
          <p:grpSpPr>
            <a:xfrm>
              <a:off x="203200" y="203200"/>
              <a:ext cx="21235063" cy="8133196"/>
              <a:chOff x="0" y="0"/>
              <a:chExt cx="5442520" cy="2084528"/>
            </a:xfrm>
          </p:grpSpPr>
          <p:sp>
            <p:nvSpPr>
              <p:cNvPr id="16" name="Freeform 16"/>
              <p:cNvSpPr/>
              <p:nvPr/>
            </p:nvSpPr>
            <p:spPr>
              <a:xfrm>
                <a:off x="0" y="0"/>
                <a:ext cx="5442520" cy="2084528"/>
              </a:xfrm>
              <a:custGeom>
                <a:avLst/>
                <a:gdLst/>
                <a:ahLst/>
                <a:cxnLst/>
                <a:rect l="l" t="t" r="r" b="b"/>
                <a:pathLst>
                  <a:path w="5442520" h="2084528">
                    <a:moveTo>
                      <a:pt x="14583" y="0"/>
                    </a:moveTo>
                    <a:lnTo>
                      <a:pt x="5427937" y="0"/>
                    </a:lnTo>
                    <a:cubicBezTo>
                      <a:pt x="5431804" y="0"/>
                      <a:pt x="5435514" y="1536"/>
                      <a:pt x="5438248" y="4271"/>
                    </a:cubicBezTo>
                    <a:cubicBezTo>
                      <a:pt x="5440983" y="7006"/>
                      <a:pt x="5442520" y="10716"/>
                      <a:pt x="5442520" y="14583"/>
                    </a:cubicBezTo>
                    <a:lnTo>
                      <a:pt x="5442520" y="2069945"/>
                    </a:lnTo>
                    <a:cubicBezTo>
                      <a:pt x="5442520" y="2073812"/>
                      <a:pt x="5440983" y="2077522"/>
                      <a:pt x="5438248" y="2080257"/>
                    </a:cubicBezTo>
                    <a:cubicBezTo>
                      <a:pt x="5435514" y="2082991"/>
                      <a:pt x="5431804" y="2084528"/>
                      <a:pt x="5427937" y="2084528"/>
                    </a:cubicBezTo>
                    <a:lnTo>
                      <a:pt x="14583" y="2084528"/>
                    </a:lnTo>
                    <a:cubicBezTo>
                      <a:pt x="10716" y="2084528"/>
                      <a:pt x="7006" y="2082991"/>
                      <a:pt x="4271" y="2080257"/>
                    </a:cubicBezTo>
                    <a:cubicBezTo>
                      <a:pt x="1536" y="2077522"/>
                      <a:pt x="0" y="2073812"/>
                      <a:pt x="0" y="2069945"/>
                    </a:cubicBezTo>
                    <a:lnTo>
                      <a:pt x="0" y="14583"/>
                    </a:lnTo>
                    <a:cubicBezTo>
                      <a:pt x="0" y="10716"/>
                      <a:pt x="1536" y="7006"/>
                      <a:pt x="4271" y="4271"/>
                    </a:cubicBezTo>
                    <a:cubicBezTo>
                      <a:pt x="7006" y="1536"/>
                      <a:pt x="10716" y="0"/>
                      <a:pt x="14583" y="0"/>
                    </a:cubicBezTo>
                    <a:close/>
                  </a:path>
                </a:pathLst>
              </a:custGeom>
              <a:solidFill>
                <a:srgbClr val="D7D6DC"/>
              </a:solidFill>
            </p:spPr>
          </p:sp>
          <p:sp>
            <p:nvSpPr>
              <p:cNvPr id="17" name="TextBox 17"/>
              <p:cNvSpPr txBox="1"/>
              <p:nvPr/>
            </p:nvSpPr>
            <p:spPr>
              <a:xfrm>
                <a:off x="0" y="-38100"/>
                <a:ext cx="5442520" cy="2122628"/>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0" y="0"/>
              <a:ext cx="21235063" cy="8133196"/>
              <a:chOff x="0" y="0"/>
              <a:chExt cx="5442520" cy="2084528"/>
            </a:xfrm>
          </p:grpSpPr>
          <p:sp>
            <p:nvSpPr>
              <p:cNvPr id="19" name="Freeform 19"/>
              <p:cNvSpPr/>
              <p:nvPr/>
            </p:nvSpPr>
            <p:spPr>
              <a:xfrm>
                <a:off x="0" y="0"/>
                <a:ext cx="5442520" cy="2084528"/>
              </a:xfrm>
              <a:custGeom>
                <a:avLst/>
                <a:gdLst/>
                <a:ahLst/>
                <a:cxnLst/>
                <a:rect l="l" t="t" r="r" b="b"/>
                <a:pathLst>
                  <a:path w="5442520" h="2084528">
                    <a:moveTo>
                      <a:pt x="14583" y="0"/>
                    </a:moveTo>
                    <a:lnTo>
                      <a:pt x="5427937" y="0"/>
                    </a:lnTo>
                    <a:cubicBezTo>
                      <a:pt x="5431804" y="0"/>
                      <a:pt x="5435514" y="1536"/>
                      <a:pt x="5438248" y="4271"/>
                    </a:cubicBezTo>
                    <a:cubicBezTo>
                      <a:pt x="5440983" y="7006"/>
                      <a:pt x="5442520" y="10716"/>
                      <a:pt x="5442520" y="14583"/>
                    </a:cubicBezTo>
                    <a:lnTo>
                      <a:pt x="5442520" y="2069945"/>
                    </a:lnTo>
                    <a:cubicBezTo>
                      <a:pt x="5442520" y="2073812"/>
                      <a:pt x="5440983" y="2077522"/>
                      <a:pt x="5438248" y="2080257"/>
                    </a:cubicBezTo>
                    <a:cubicBezTo>
                      <a:pt x="5435514" y="2082991"/>
                      <a:pt x="5431804" y="2084528"/>
                      <a:pt x="5427937" y="2084528"/>
                    </a:cubicBezTo>
                    <a:lnTo>
                      <a:pt x="14583" y="2084528"/>
                    </a:lnTo>
                    <a:cubicBezTo>
                      <a:pt x="10716" y="2084528"/>
                      <a:pt x="7006" y="2082991"/>
                      <a:pt x="4271" y="2080257"/>
                    </a:cubicBezTo>
                    <a:cubicBezTo>
                      <a:pt x="1536" y="2077522"/>
                      <a:pt x="0" y="2073812"/>
                      <a:pt x="0" y="2069945"/>
                    </a:cubicBezTo>
                    <a:lnTo>
                      <a:pt x="0" y="14583"/>
                    </a:lnTo>
                    <a:cubicBezTo>
                      <a:pt x="0" y="10716"/>
                      <a:pt x="1536" y="7006"/>
                      <a:pt x="4271" y="4271"/>
                    </a:cubicBezTo>
                    <a:cubicBezTo>
                      <a:pt x="7006" y="1536"/>
                      <a:pt x="10716" y="0"/>
                      <a:pt x="14583" y="0"/>
                    </a:cubicBezTo>
                    <a:close/>
                  </a:path>
                </a:pathLst>
              </a:custGeom>
              <a:solidFill>
                <a:srgbClr val="FFFFFF"/>
              </a:solidFill>
            </p:spPr>
          </p:sp>
          <p:sp>
            <p:nvSpPr>
              <p:cNvPr id="20" name="TextBox 20"/>
              <p:cNvSpPr txBox="1"/>
              <p:nvPr/>
            </p:nvSpPr>
            <p:spPr>
              <a:xfrm>
                <a:off x="0" y="-38100"/>
                <a:ext cx="5442520" cy="2122628"/>
              </a:xfrm>
              <a:prstGeom prst="rect">
                <a:avLst/>
              </a:prstGeom>
            </p:spPr>
            <p:txBody>
              <a:bodyPr lIns="50800" tIns="50800" rIns="50800" bIns="50800" rtlCol="0" anchor="ctr"/>
              <a:lstStyle/>
              <a:p>
                <a:pPr algn="ctr">
                  <a:lnSpc>
                    <a:spcPts val="3360"/>
                  </a:lnSpc>
                </a:pPr>
                <a:endParaRPr/>
              </a:p>
            </p:txBody>
          </p:sp>
        </p:grpSp>
      </p:grpSp>
      <p:sp>
        <p:nvSpPr>
          <p:cNvPr id="21" name="TextBox 21"/>
          <p:cNvSpPr txBox="1"/>
          <p:nvPr/>
        </p:nvSpPr>
        <p:spPr>
          <a:xfrm>
            <a:off x="1719952" y="3386629"/>
            <a:ext cx="14848096" cy="931545"/>
          </a:xfrm>
          <a:prstGeom prst="rect">
            <a:avLst/>
          </a:prstGeom>
        </p:spPr>
        <p:txBody>
          <a:bodyPr lIns="0" tIns="0" rIns="0" bIns="0" rtlCol="0" anchor="t">
            <a:spAutoFit/>
          </a:bodyPr>
          <a:lstStyle/>
          <a:p>
            <a:pPr marL="0" lvl="0" indent="0" algn="ctr">
              <a:lnSpc>
                <a:spcPts val="4480"/>
              </a:lnSpc>
            </a:pPr>
            <a:r>
              <a:rPr lang="en-US" sz="3200" b="1">
                <a:solidFill>
                  <a:srgbClr val="0B2147"/>
                </a:solidFill>
                <a:latin typeface="TT Hoves Bold"/>
                <a:ea typeface="TT Hoves Bold"/>
                <a:cs typeface="TT Hoves Bold"/>
                <a:sym typeface="TT Hoves Bold"/>
              </a:rPr>
              <a:t>Você sabe onde as seguintes lendas se originaram?</a:t>
            </a:r>
          </a:p>
          <a:p>
            <a:pPr marL="0" lvl="0" indent="0" algn="ctr">
              <a:lnSpc>
                <a:spcPts val="3079"/>
              </a:lnSpc>
            </a:pPr>
            <a:r>
              <a:rPr lang="en-US" sz="2199" b="1">
                <a:solidFill>
                  <a:srgbClr val="0B2147"/>
                </a:solidFill>
                <a:latin typeface="TT Hoves Bold"/>
                <a:ea typeface="TT Hoves Bold"/>
                <a:cs typeface="TT Hoves Bold"/>
                <a:sym typeface="TT Hoves Bold"/>
              </a:rPr>
              <a:t>Tente relacionar os seguintes mitos ao seu local de origem correto.</a:t>
            </a:r>
          </a:p>
        </p:txBody>
      </p:sp>
      <p:sp>
        <p:nvSpPr>
          <p:cNvPr id="22" name="TextBox 22"/>
          <p:cNvSpPr txBox="1"/>
          <p:nvPr/>
        </p:nvSpPr>
        <p:spPr>
          <a:xfrm>
            <a:off x="13933536" y="4609910"/>
            <a:ext cx="1850063" cy="398906"/>
          </a:xfrm>
          <a:prstGeom prst="rect">
            <a:avLst/>
          </a:prstGeom>
        </p:spPr>
        <p:txBody>
          <a:bodyPr lIns="0" tIns="0" rIns="0" bIns="0" rtlCol="0" anchor="t">
            <a:spAutoFit/>
          </a:bodyPr>
          <a:lstStyle/>
          <a:p>
            <a:pPr marL="0" lvl="0" indent="0" algn="l">
              <a:lnSpc>
                <a:spcPts val="3213"/>
              </a:lnSpc>
            </a:pPr>
            <a:r>
              <a:rPr lang="en-US" sz="2295">
                <a:solidFill>
                  <a:srgbClr val="0B2147"/>
                </a:solidFill>
                <a:latin typeface="TT Hoves"/>
                <a:ea typeface="TT Hoves"/>
                <a:cs typeface="TT Hoves"/>
                <a:sym typeface="TT Hoves"/>
              </a:rPr>
              <a:t>   Inglês antigo</a:t>
            </a:r>
          </a:p>
        </p:txBody>
      </p:sp>
      <p:sp>
        <p:nvSpPr>
          <p:cNvPr id="23" name="TextBox 23"/>
          <p:cNvSpPr txBox="1"/>
          <p:nvPr/>
        </p:nvSpPr>
        <p:spPr>
          <a:xfrm>
            <a:off x="13933536" y="6741036"/>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grego</a:t>
            </a:r>
          </a:p>
        </p:txBody>
      </p:sp>
      <p:sp>
        <p:nvSpPr>
          <p:cNvPr id="24" name="TextBox 24"/>
          <p:cNvSpPr txBox="1"/>
          <p:nvPr/>
        </p:nvSpPr>
        <p:spPr>
          <a:xfrm>
            <a:off x="13933536" y="8155437"/>
            <a:ext cx="2446924"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sul-americana</a:t>
            </a:r>
          </a:p>
        </p:txBody>
      </p:sp>
      <p:sp>
        <p:nvSpPr>
          <p:cNvPr id="25" name="TextBox 25"/>
          <p:cNvSpPr txBox="1"/>
          <p:nvPr/>
        </p:nvSpPr>
        <p:spPr>
          <a:xfrm>
            <a:off x="13933536" y="6033836"/>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chinês</a:t>
            </a:r>
          </a:p>
        </p:txBody>
      </p:sp>
      <p:sp>
        <p:nvSpPr>
          <p:cNvPr id="26" name="TextBox 26"/>
          <p:cNvSpPr txBox="1"/>
          <p:nvPr/>
        </p:nvSpPr>
        <p:spPr>
          <a:xfrm>
            <a:off x="13933536" y="7457762"/>
            <a:ext cx="1580535" cy="389000"/>
          </a:xfrm>
          <a:prstGeom prst="rect">
            <a:avLst/>
          </a:prstGeom>
        </p:spPr>
        <p:txBody>
          <a:bodyPr lIns="0" tIns="0" rIns="0" bIns="0" rtlCol="0" anchor="t">
            <a:spAutoFit/>
          </a:bodyPr>
          <a:lstStyle/>
          <a:p>
            <a:pPr marL="0" lvl="0" indent="0" algn="l">
              <a:lnSpc>
                <a:spcPts val="3234"/>
              </a:lnSpc>
            </a:pPr>
            <a:r>
              <a:rPr lang="en-US" sz="2310">
                <a:solidFill>
                  <a:srgbClr val="0B2147"/>
                </a:solidFill>
                <a:latin typeface="TT Hoves"/>
                <a:ea typeface="TT Hoves"/>
                <a:cs typeface="TT Hoves"/>
                <a:sym typeface="TT Hoves"/>
              </a:rPr>
              <a:t>   americano</a:t>
            </a:r>
          </a:p>
        </p:txBody>
      </p:sp>
      <p:sp>
        <p:nvSpPr>
          <p:cNvPr id="27" name="TextBox 27"/>
          <p:cNvSpPr txBox="1"/>
          <p:nvPr/>
        </p:nvSpPr>
        <p:spPr>
          <a:xfrm>
            <a:off x="13933536" y="5326635"/>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Francês</a:t>
            </a:r>
          </a:p>
        </p:txBody>
      </p:sp>
      <p:sp>
        <p:nvSpPr>
          <p:cNvPr id="28" name="TextBox 28"/>
          <p:cNvSpPr txBox="1"/>
          <p:nvPr/>
        </p:nvSpPr>
        <p:spPr>
          <a:xfrm>
            <a:off x="2098223" y="4619435"/>
            <a:ext cx="8752596" cy="390524"/>
          </a:xfrm>
          <a:prstGeom prst="rect">
            <a:avLst/>
          </a:prstGeom>
        </p:spPr>
        <p:txBody>
          <a:bodyPr lIns="0" tIns="0" rIns="0" bIns="0" rtlCol="0" anchor="t">
            <a:spAutoFit/>
          </a:bodyPr>
          <a:lstStyle/>
          <a:p>
            <a:pPr marL="0" lvl="0" indent="0" algn="l">
              <a:lnSpc>
                <a:spcPts val="3150"/>
              </a:lnSpc>
            </a:pPr>
            <a:r>
              <a:rPr lang="en-US" sz="2250">
                <a:solidFill>
                  <a:srgbClr val="0B2147"/>
                </a:solidFill>
                <a:latin typeface="TT Hoves"/>
                <a:ea typeface="TT Hoves"/>
                <a:cs typeface="TT Hoves"/>
                <a:sym typeface="TT Hoves"/>
              </a:rPr>
              <a:t>Atlântida (uma cidade poderosa e avançada que afundou no oceano)</a:t>
            </a:r>
          </a:p>
        </p:txBody>
      </p:sp>
      <p:sp>
        <p:nvSpPr>
          <p:cNvPr id="29" name="TextBox 29"/>
          <p:cNvSpPr txBox="1"/>
          <p:nvPr/>
        </p:nvSpPr>
        <p:spPr>
          <a:xfrm>
            <a:off x="2098223" y="6035766"/>
            <a:ext cx="10371881" cy="347732"/>
          </a:xfrm>
          <a:prstGeom prst="rect">
            <a:avLst/>
          </a:prstGeom>
        </p:spPr>
        <p:txBody>
          <a:bodyPr lIns="0" tIns="0" rIns="0" bIns="0" rtlCol="0" anchor="t">
            <a:spAutoFit/>
          </a:bodyPr>
          <a:lstStyle/>
          <a:p>
            <a:pPr marL="0" lvl="0" indent="0" algn="l">
              <a:lnSpc>
                <a:spcPts val="2883"/>
              </a:lnSpc>
            </a:pPr>
            <a:r>
              <a:rPr lang="en-US" sz="2059">
                <a:solidFill>
                  <a:srgbClr val="0B2147"/>
                </a:solidFill>
                <a:latin typeface="TT Hoves"/>
                <a:ea typeface="TT Hoves"/>
                <a:cs typeface="TT Hoves"/>
                <a:sym typeface="TT Hoves"/>
              </a:rPr>
              <a:t>El Dorado (uma cidade dourada mítica que dizem estar localizada em uma região remota)</a:t>
            </a:r>
          </a:p>
        </p:txBody>
      </p:sp>
      <p:sp>
        <p:nvSpPr>
          <p:cNvPr id="30" name="TextBox 30"/>
          <p:cNvSpPr txBox="1"/>
          <p:nvPr/>
        </p:nvSpPr>
        <p:spPr>
          <a:xfrm>
            <a:off x="2098223" y="6729645"/>
            <a:ext cx="952500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Joana d'Arc (uma camponesa que se tornou uma corajosa líder militar)</a:t>
            </a:r>
          </a:p>
        </p:txBody>
      </p:sp>
      <p:sp>
        <p:nvSpPr>
          <p:cNvPr id="31" name="TextBox 31"/>
          <p:cNvSpPr txBox="1"/>
          <p:nvPr/>
        </p:nvSpPr>
        <p:spPr>
          <a:xfrm>
            <a:off x="2098223" y="5322838"/>
            <a:ext cx="8752596" cy="406526"/>
          </a:xfrm>
          <a:prstGeom prst="rect">
            <a:avLst/>
          </a:prstGeom>
        </p:spPr>
        <p:txBody>
          <a:bodyPr lIns="0" tIns="0" rIns="0" bIns="0" rtlCol="0" anchor="t">
            <a:spAutoFit/>
          </a:bodyPr>
          <a:lstStyle/>
          <a:p>
            <a:pPr marL="0" lvl="0" indent="0" algn="l">
              <a:lnSpc>
                <a:spcPts val="3318"/>
              </a:lnSpc>
            </a:pPr>
            <a:r>
              <a:rPr lang="en-US" sz="2370">
                <a:solidFill>
                  <a:srgbClr val="0B2147"/>
                </a:solidFill>
                <a:latin typeface="TT Hoves"/>
                <a:ea typeface="TT Hoves"/>
                <a:cs typeface="TT Hoves"/>
                <a:sym typeface="TT Hoves"/>
              </a:rPr>
              <a:t>Beowulf (um herói que luta contra um monstro chamado Grendel)</a:t>
            </a:r>
          </a:p>
        </p:txBody>
      </p:sp>
      <p:sp>
        <p:nvSpPr>
          <p:cNvPr id="32" name="TextBox 32"/>
          <p:cNvSpPr txBox="1"/>
          <p:nvPr/>
        </p:nvSpPr>
        <p:spPr>
          <a:xfrm>
            <a:off x="2098223" y="7433048"/>
            <a:ext cx="9656667"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Ching Shih, a Rainha Pirata (uma pirata bem-sucedida e poderosa)</a:t>
            </a:r>
          </a:p>
        </p:txBody>
      </p:sp>
      <p:sp>
        <p:nvSpPr>
          <p:cNvPr id="33" name="TextBox 33"/>
          <p:cNvSpPr txBox="1"/>
          <p:nvPr/>
        </p:nvSpPr>
        <p:spPr>
          <a:xfrm>
            <a:off x="2098223" y="8136451"/>
            <a:ext cx="825871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Paul Bunyan (um lenhador gigante com força sobre-humana)</a:t>
            </a:r>
          </a:p>
        </p:txBody>
      </p:sp>
      <p:sp>
        <p:nvSpPr>
          <p:cNvPr id="34" name="Freeform 34"/>
          <p:cNvSpPr/>
          <p:nvPr/>
        </p:nvSpPr>
        <p:spPr>
          <a:xfrm flipH="1">
            <a:off x="-686335" y="575813"/>
            <a:ext cx="5021227" cy="5156587"/>
          </a:xfrm>
          <a:custGeom>
            <a:avLst/>
            <a:gdLst/>
            <a:ahLst/>
            <a:cxnLst/>
            <a:rect l="l" t="t" r="r" b="b"/>
            <a:pathLst>
              <a:path w="5021227" h="5156587">
                <a:moveTo>
                  <a:pt x="5021227" y="0"/>
                </a:moveTo>
                <a:lnTo>
                  <a:pt x="0" y="0"/>
                </a:lnTo>
                <a:lnTo>
                  <a:pt x="0" y="5156587"/>
                </a:lnTo>
                <a:lnTo>
                  <a:pt x="5021227" y="5156587"/>
                </a:lnTo>
                <a:lnTo>
                  <a:pt x="502122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5" name="TextBox 35"/>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mitos de todo o mundo</a:t>
            </a:r>
          </a:p>
        </p:txBody>
      </p:sp>
      <p:sp>
        <p:nvSpPr>
          <p:cNvPr id="36" name="Freeform 36"/>
          <p:cNvSpPr/>
          <p:nvPr/>
        </p:nvSpPr>
        <p:spPr>
          <a:xfrm rot="-741678">
            <a:off x="16133842" y="3669699"/>
            <a:ext cx="5508565" cy="6386742"/>
          </a:xfrm>
          <a:custGeom>
            <a:avLst/>
            <a:gdLst/>
            <a:ahLst/>
            <a:cxnLst/>
            <a:rect l="l" t="t" r="r" b="b"/>
            <a:pathLst>
              <a:path w="5508565" h="6386742">
                <a:moveTo>
                  <a:pt x="0" y="0"/>
                </a:moveTo>
                <a:lnTo>
                  <a:pt x="5508565" y="0"/>
                </a:lnTo>
                <a:lnTo>
                  <a:pt x="5508565" y="6386743"/>
                </a:lnTo>
                <a:lnTo>
                  <a:pt x="0" y="6386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7" name="TextBox 37"/>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9" tooltip="http://www.movimentoescolar.com.br"/>
              </a:rPr>
              <a:t>www.movimentoescolar.com.br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13346631" y="2940552"/>
            <a:ext cx="7673435" cy="7673435"/>
          </a:xfrm>
          <a:custGeom>
            <a:avLst/>
            <a:gdLst/>
            <a:ahLst/>
            <a:cxnLst/>
            <a:rect l="l" t="t" r="r" b="b"/>
            <a:pathLst>
              <a:path w="7673435" h="7673435">
                <a:moveTo>
                  <a:pt x="0" y="0"/>
                </a:moveTo>
                <a:lnTo>
                  <a:pt x="7673435" y="0"/>
                </a:lnTo>
                <a:lnTo>
                  <a:pt x="7673435" y="7673435"/>
                </a:lnTo>
                <a:lnTo>
                  <a:pt x="0" y="7673435"/>
                </a:lnTo>
                <a:lnTo>
                  <a:pt x="0" y="0"/>
                </a:lnTo>
                <a:close/>
              </a:path>
            </a:pathLst>
          </a:custGeom>
          <a:blipFill>
            <a:blip r:embed="rId4"/>
            <a:stretch>
              <a:fillRect/>
            </a:stretch>
          </a:blipFill>
        </p:spPr>
      </p:sp>
      <p:sp>
        <p:nvSpPr>
          <p:cNvPr id="6" name="Freeform 6"/>
          <p:cNvSpPr/>
          <p:nvPr/>
        </p:nvSpPr>
        <p:spPr>
          <a:xfrm>
            <a:off x="-2060408" y="-896165"/>
            <a:ext cx="7673435" cy="7673435"/>
          </a:xfrm>
          <a:custGeom>
            <a:avLst/>
            <a:gdLst/>
            <a:ahLst/>
            <a:cxnLst/>
            <a:rect l="l" t="t" r="r" b="b"/>
            <a:pathLst>
              <a:path w="7673435" h="7673435">
                <a:moveTo>
                  <a:pt x="0" y="0"/>
                </a:moveTo>
                <a:lnTo>
                  <a:pt x="7673435" y="0"/>
                </a:lnTo>
                <a:lnTo>
                  <a:pt x="7673435" y="7673435"/>
                </a:lnTo>
                <a:lnTo>
                  <a:pt x="0" y="7673435"/>
                </a:lnTo>
                <a:lnTo>
                  <a:pt x="0" y="0"/>
                </a:lnTo>
                <a:close/>
              </a:path>
            </a:pathLst>
          </a:custGeom>
          <a:blipFill>
            <a:blip r:embed="rId4"/>
            <a:stretch>
              <a:fillRect/>
            </a:stretch>
          </a:blipFill>
        </p:spPr>
      </p:sp>
      <p:grpSp>
        <p:nvGrpSpPr>
          <p:cNvPr id="7" name="Group 7"/>
          <p:cNvGrpSpPr/>
          <p:nvPr/>
        </p:nvGrpSpPr>
        <p:grpSpPr>
          <a:xfrm>
            <a:off x="3370561" y="1028700"/>
            <a:ext cx="11546878" cy="1397667"/>
            <a:chOff x="0" y="0"/>
            <a:chExt cx="15395838" cy="1863556"/>
          </a:xfrm>
        </p:grpSpPr>
        <p:grpSp>
          <p:nvGrpSpPr>
            <p:cNvPr id="8" name="Group 8"/>
            <p:cNvGrpSpPr/>
            <p:nvPr/>
          </p:nvGrpSpPr>
          <p:grpSpPr>
            <a:xfrm>
              <a:off x="155838" y="155838"/>
              <a:ext cx="15240000" cy="1707719"/>
              <a:chOff x="0" y="0"/>
              <a:chExt cx="5093103" cy="570708"/>
            </a:xfrm>
          </p:grpSpPr>
          <p:sp>
            <p:nvSpPr>
              <p:cNvPr id="9" name="Freeform 9"/>
              <p:cNvSpPr/>
              <p:nvPr/>
            </p:nvSpPr>
            <p:spPr>
              <a:xfrm>
                <a:off x="0" y="0"/>
                <a:ext cx="5093103" cy="570708"/>
              </a:xfrm>
              <a:custGeom>
                <a:avLst/>
                <a:gdLst/>
                <a:ahLst/>
                <a:cxnLst/>
                <a:rect l="l" t="t" r="r" b="b"/>
                <a:pathLst>
                  <a:path w="5093103" h="570708">
                    <a:moveTo>
                      <a:pt x="20320" y="0"/>
                    </a:moveTo>
                    <a:lnTo>
                      <a:pt x="5072783" y="0"/>
                    </a:lnTo>
                    <a:cubicBezTo>
                      <a:pt x="5084006" y="0"/>
                      <a:pt x="5093103" y="9098"/>
                      <a:pt x="5093103" y="20320"/>
                    </a:cubicBezTo>
                    <a:lnTo>
                      <a:pt x="5093103" y="550388"/>
                    </a:lnTo>
                    <a:cubicBezTo>
                      <a:pt x="5093103" y="555777"/>
                      <a:pt x="5090962" y="560945"/>
                      <a:pt x="5087152" y="564756"/>
                    </a:cubicBezTo>
                    <a:cubicBezTo>
                      <a:pt x="5083341" y="568567"/>
                      <a:pt x="5078172" y="570708"/>
                      <a:pt x="5072783" y="570708"/>
                    </a:cubicBezTo>
                    <a:lnTo>
                      <a:pt x="20320" y="570708"/>
                    </a:lnTo>
                    <a:cubicBezTo>
                      <a:pt x="14931" y="570708"/>
                      <a:pt x="9762" y="568567"/>
                      <a:pt x="5952" y="564756"/>
                    </a:cubicBezTo>
                    <a:cubicBezTo>
                      <a:pt x="2141" y="560945"/>
                      <a:pt x="0" y="555777"/>
                      <a:pt x="0" y="550388"/>
                    </a:cubicBezTo>
                    <a:lnTo>
                      <a:pt x="0" y="20320"/>
                    </a:lnTo>
                    <a:cubicBezTo>
                      <a:pt x="0" y="9098"/>
                      <a:pt x="9098" y="0"/>
                      <a:pt x="20320" y="0"/>
                    </a:cubicBezTo>
                    <a:close/>
                  </a:path>
                </a:pathLst>
              </a:custGeom>
              <a:solidFill>
                <a:srgbClr val="B2900A"/>
              </a:solidFill>
            </p:spPr>
          </p:sp>
          <p:sp>
            <p:nvSpPr>
              <p:cNvPr id="10" name="TextBox 10"/>
              <p:cNvSpPr txBox="1"/>
              <p:nvPr/>
            </p:nvSpPr>
            <p:spPr>
              <a:xfrm>
                <a:off x="0" y="-38100"/>
                <a:ext cx="5093103" cy="608808"/>
              </a:xfrm>
              <a:prstGeom prst="rect">
                <a:avLst/>
              </a:prstGeom>
            </p:spPr>
            <p:txBody>
              <a:bodyPr lIns="50800" tIns="50800" rIns="50800" bIns="50800" rtlCol="0" anchor="ctr"/>
              <a:lstStyle/>
              <a:p>
                <a:pPr algn="ctr">
                  <a:lnSpc>
                    <a:spcPts val="3360"/>
                  </a:lnSpc>
                </a:pPr>
                <a:endParaRPr/>
              </a:p>
            </p:txBody>
          </p:sp>
        </p:grpSp>
        <p:grpSp>
          <p:nvGrpSpPr>
            <p:cNvPr id="11" name="Group 11"/>
            <p:cNvGrpSpPr/>
            <p:nvPr/>
          </p:nvGrpSpPr>
          <p:grpSpPr>
            <a:xfrm>
              <a:off x="0" y="0"/>
              <a:ext cx="15240000" cy="1707719"/>
              <a:chOff x="0" y="0"/>
              <a:chExt cx="5093103" cy="570708"/>
            </a:xfrm>
          </p:grpSpPr>
          <p:sp>
            <p:nvSpPr>
              <p:cNvPr id="12" name="Freeform 12"/>
              <p:cNvSpPr/>
              <p:nvPr/>
            </p:nvSpPr>
            <p:spPr>
              <a:xfrm>
                <a:off x="0" y="0"/>
                <a:ext cx="5093103" cy="570708"/>
              </a:xfrm>
              <a:custGeom>
                <a:avLst/>
                <a:gdLst/>
                <a:ahLst/>
                <a:cxnLst/>
                <a:rect l="l" t="t" r="r" b="b"/>
                <a:pathLst>
                  <a:path w="5093103" h="570708">
                    <a:moveTo>
                      <a:pt x="20320" y="0"/>
                    </a:moveTo>
                    <a:lnTo>
                      <a:pt x="5072783" y="0"/>
                    </a:lnTo>
                    <a:cubicBezTo>
                      <a:pt x="5084006" y="0"/>
                      <a:pt x="5093103" y="9098"/>
                      <a:pt x="5093103" y="20320"/>
                    </a:cubicBezTo>
                    <a:lnTo>
                      <a:pt x="5093103" y="550388"/>
                    </a:lnTo>
                    <a:cubicBezTo>
                      <a:pt x="5093103" y="555777"/>
                      <a:pt x="5090962" y="560945"/>
                      <a:pt x="5087152" y="564756"/>
                    </a:cubicBezTo>
                    <a:cubicBezTo>
                      <a:pt x="5083341" y="568567"/>
                      <a:pt x="5078172" y="570708"/>
                      <a:pt x="5072783" y="570708"/>
                    </a:cubicBezTo>
                    <a:lnTo>
                      <a:pt x="20320" y="570708"/>
                    </a:lnTo>
                    <a:cubicBezTo>
                      <a:pt x="14931" y="570708"/>
                      <a:pt x="9762" y="568567"/>
                      <a:pt x="5952" y="564756"/>
                    </a:cubicBezTo>
                    <a:cubicBezTo>
                      <a:pt x="2141" y="560945"/>
                      <a:pt x="0" y="555777"/>
                      <a:pt x="0" y="550388"/>
                    </a:cubicBezTo>
                    <a:lnTo>
                      <a:pt x="0" y="20320"/>
                    </a:lnTo>
                    <a:cubicBezTo>
                      <a:pt x="0" y="9098"/>
                      <a:pt x="9098" y="0"/>
                      <a:pt x="20320" y="0"/>
                    </a:cubicBezTo>
                    <a:close/>
                  </a:path>
                </a:pathLst>
              </a:custGeom>
              <a:solidFill>
                <a:srgbClr val="FFCC00"/>
              </a:solidFill>
            </p:spPr>
          </p:sp>
          <p:sp>
            <p:nvSpPr>
              <p:cNvPr id="13" name="TextBox 13"/>
              <p:cNvSpPr txBox="1"/>
              <p:nvPr/>
            </p:nvSpPr>
            <p:spPr>
              <a:xfrm>
                <a:off x="0" y="-38100"/>
                <a:ext cx="5093103" cy="608808"/>
              </a:xfrm>
              <a:prstGeom prst="rect">
                <a:avLst/>
              </a:prstGeom>
            </p:spPr>
            <p:txBody>
              <a:bodyPr lIns="50800" tIns="50800" rIns="50800" bIns="50800" rtlCol="0" anchor="ctr"/>
              <a:lstStyle/>
              <a:p>
                <a:pPr algn="ctr">
                  <a:lnSpc>
                    <a:spcPts val="3360"/>
                  </a:lnSpc>
                </a:pPr>
                <a:endParaRPr/>
              </a:p>
            </p:txBody>
          </p:sp>
        </p:grpSp>
      </p:grpSp>
      <p:grpSp>
        <p:nvGrpSpPr>
          <p:cNvPr id="14" name="Group 14"/>
          <p:cNvGrpSpPr/>
          <p:nvPr/>
        </p:nvGrpSpPr>
        <p:grpSpPr>
          <a:xfrm>
            <a:off x="1104652" y="2972412"/>
            <a:ext cx="16078697" cy="6252297"/>
            <a:chOff x="0" y="0"/>
            <a:chExt cx="21438263" cy="8336396"/>
          </a:xfrm>
        </p:grpSpPr>
        <p:grpSp>
          <p:nvGrpSpPr>
            <p:cNvPr id="15" name="Group 15"/>
            <p:cNvGrpSpPr/>
            <p:nvPr/>
          </p:nvGrpSpPr>
          <p:grpSpPr>
            <a:xfrm>
              <a:off x="203200" y="203200"/>
              <a:ext cx="21235063" cy="8133196"/>
              <a:chOff x="0" y="0"/>
              <a:chExt cx="5442520" cy="2084528"/>
            </a:xfrm>
          </p:grpSpPr>
          <p:sp>
            <p:nvSpPr>
              <p:cNvPr id="16" name="Freeform 16"/>
              <p:cNvSpPr/>
              <p:nvPr/>
            </p:nvSpPr>
            <p:spPr>
              <a:xfrm>
                <a:off x="0" y="0"/>
                <a:ext cx="5442520" cy="2084528"/>
              </a:xfrm>
              <a:custGeom>
                <a:avLst/>
                <a:gdLst/>
                <a:ahLst/>
                <a:cxnLst/>
                <a:rect l="l" t="t" r="r" b="b"/>
                <a:pathLst>
                  <a:path w="5442520" h="2084528">
                    <a:moveTo>
                      <a:pt x="14583" y="0"/>
                    </a:moveTo>
                    <a:lnTo>
                      <a:pt x="5427937" y="0"/>
                    </a:lnTo>
                    <a:cubicBezTo>
                      <a:pt x="5431804" y="0"/>
                      <a:pt x="5435514" y="1536"/>
                      <a:pt x="5438248" y="4271"/>
                    </a:cubicBezTo>
                    <a:cubicBezTo>
                      <a:pt x="5440983" y="7006"/>
                      <a:pt x="5442520" y="10716"/>
                      <a:pt x="5442520" y="14583"/>
                    </a:cubicBezTo>
                    <a:lnTo>
                      <a:pt x="5442520" y="2069945"/>
                    </a:lnTo>
                    <a:cubicBezTo>
                      <a:pt x="5442520" y="2073812"/>
                      <a:pt x="5440983" y="2077522"/>
                      <a:pt x="5438248" y="2080257"/>
                    </a:cubicBezTo>
                    <a:cubicBezTo>
                      <a:pt x="5435514" y="2082991"/>
                      <a:pt x="5431804" y="2084528"/>
                      <a:pt x="5427937" y="2084528"/>
                    </a:cubicBezTo>
                    <a:lnTo>
                      <a:pt x="14583" y="2084528"/>
                    </a:lnTo>
                    <a:cubicBezTo>
                      <a:pt x="10716" y="2084528"/>
                      <a:pt x="7006" y="2082991"/>
                      <a:pt x="4271" y="2080257"/>
                    </a:cubicBezTo>
                    <a:cubicBezTo>
                      <a:pt x="1536" y="2077522"/>
                      <a:pt x="0" y="2073812"/>
                      <a:pt x="0" y="2069945"/>
                    </a:cubicBezTo>
                    <a:lnTo>
                      <a:pt x="0" y="14583"/>
                    </a:lnTo>
                    <a:cubicBezTo>
                      <a:pt x="0" y="10716"/>
                      <a:pt x="1536" y="7006"/>
                      <a:pt x="4271" y="4271"/>
                    </a:cubicBezTo>
                    <a:cubicBezTo>
                      <a:pt x="7006" y="1536"/>
                      <a:pt x="10716" y="0"/>
                      <a:pt x="14583" y="0"/>
                    </a:cubicBezTo>
                    <a:close/>
                  </a:path>
                </a:pathLst>
              </a:custGeom>
              <a:solidFill>
                <a:srgbClr val="D7D6DC"/>
              </a:solidFill>
            </p:spPr>
          </p:sp>
          <p:sp>
            <p:nvSpPr>
              <p:cNvPr id="17" name="TextBox 17"/>
              <p:cNvSpPr txBox="1"/>
              <p:nvPr/>
            </p:nvSpPr>
            <p:spPr>
              <a:xfrm>
                <a:off x="0" y="-38100"/>
                <a:ext cx="5442520" cy="2122628"/>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0" y="0"/>
              <a:ext cx="21235063" cy="8133196"/>
              <a:chOff x="0" y="0"/>
              <a:chExt cx="5442520" cy="2084528"/>
            </a:xfrm>
          </p:grpSpPr>
          <p:sp>
            <p:nvSpPr>
              <p:cNvPr id="19" name="Freeform 19"/>
              <p:cNvSpPr/>
              <p:nvPr/>
            </p:nvSpPr>
            <p:spPr>
              <a:xfrm>
                <a:off x="0" y="0"/>
                <a:ext cx="5442520" cy="2084528"/>
              </a:xfrm>
              <a:custGeom>
                <a:avLst/>
                <a:gdLst/>
                <a:ahLst/>
                <a:cxnLst/>
                <a:rect l="l" t="t" r="r" b="b"/>
                <a:pathLst>
                  <a:path w="5442520" h="2084528">
                    <a:moveTo>
                      <a:pt x="14583" y="0"/>
                    </a:moveTo>
                    <a:lnTo>
                      <a:pt x="5427937" y="0"/>
                    </a:lnTo>
                    <a:cubicBezTo>
                      <a:pt x="5431804" y="0"/>
                      <a:pt x="5435514" y="1536"/>
                      <a:pt x="5438248" y="4271"/>
                    </a:cubicBezTo>
                    <a:cubicBezTo>
                      <a:pt x="5440983" y="7006"/>
                      <a:pt x="5442520" y="10716"/>
                      <a:pt x="5442520" y="14583"/>
                    </a:cubicBezTo>
                    <a:lnTo>
                      <a:pt x="5442520" y="2069945"/>
                    </a:lnTo>
                    <a:cubicBezTo>
                      <a:pt x="5442520" y="2073812"/>
                      <a:pt x="5440983" y="2077522"/>
                      <a:pt x="5438248" y="2080257"/>
                    </a:cubicBezTo>
                    <a:cubicBezTo>
                      <a:pt x="5435514" y="2082991"/>
                      <a:pt x="5431804" y="2084528"/>
                      <a:pt x="5427937" y="2084528"/>
                    </a:cubicBezTo>
                    <a:lnTo>
                      <a:pt x="14583" y="2084528"/>
                    </a:lnTo>
                    <a:cubicBezTo>
                      <a:pt x="10716" y="2084528"/>
                      <a:pt x="7006" y="2082991"/>
                      <a:pt x="4271" y="2080257"/>
                    </a:cubicBezTo>
                    <a:cubicBezTo>
                      <a:pt x="1536" y="2077522"/>
                      <a:pt x="0" y="2073812"/>
                      <a:pt x="0" y="2069945"/>
                    </a:cubicBezTo>
                    <a:lnTo>
                      <a:pt x="0" y="14583"/>
                    </a:lnTo>
                    <a:cubicBezTo>
                      <a:pt x="0" y="10716"/>
                      <a:pt x="1536" y="7006"/>
                      <a:pt x="4271" y="4271"/>
                    </a:cubicBezTo>
                    <a:cubicBezTo>
                      <a:pt x="7006" y="1536"/>
                      <a:pt x="10716" y="0"/>
                      <a:pt x="14583" y="0"/>
                    </a:cubicBezTo>
                    <a:close/>
                  </a:path>
                </a:pathLst>
              </a:custGeom>
              <a:solidFill>
                <a:srgbClr val="FFFFFF"/>
              </a:solidFill>
            </p:spPr>
          </p:sp>
          <p:sp>
            <p:nvSpPr>
              <p:cNvPr id="20" name="TextBox 20"/>
              <p:cNvSpPr txBox="1"/>
              <p:nvPr/>
            </p:nvSpPr>
            <p:spPr>
              <a:xfrm>
                <a:off x="0" y="-38100"/>
                <a:ext cx="5442520" cy="2122628"/>
              </a:xfrm>
              <a:prstGeom prst="rect">
                <a:avLst/>
              </a:prstGeom>
            </p:spPr>
            <p:txBody>
              <a:bodyPr lIns="50800" tIns="50800" rIns="50800" bIns="50800" rtlCol="0" anchor="ctr"/>
              <a:lstStyle/>
              <a:p>
                <a:pPr algn="ctr">
                  <a:lnSpc>
                    <a:spcPts val="3360"/>
                  </a:lnSpc>
                </a:pPr>
                <a:endParaRPr/>
              </a:p>
            </p:txBody>
          </p:sp>
        </p:grpSp>
      </p:grpSp>
      <p:sp>
        <p:nvSpPr>
          <p:cNvPr id="21" name="TextBox 21"/>
          <p:cNvSpPr txBox="1"/>
          <p:nvPr/>
        </p:nvSpPr>
        <p:spPr>
          <a:xfrm>
            <a:off x="13933536" y="4609910"/>
            <a:ext cx="1850063" cy="398906"/>
          </a:xfrm>
          <a:prstGeom prst="rect">
            <a:avLst/>
          </a:prstGeom>
        </p:spPr>
        <p:txBody>
          <a:bodyPr lIns="0" tIns="0" rIns="0" bIns="0" rtlCol="0" anchor="t">
            <a:spAutoFit/>
          </a:bodyPr>
          <a:lstStyle/>
          <a:p>
            <a:pPr marL="0" lvl="0" indent="0" algn="l">
              <a:lnSpc>
                <a:spcPts val="3213"/>
              </a:lnSpc>
            </a:pPr>
            <a:r>
              <a:rPr lang="en-US" sz="2295">
                <a:solidFill>
                  <a:srgbClr val="0B2147"/>
                </a:solidFill>
                <a:latin typeface="TT Hoves"/>
                <a:ea typeface="TT Hoves"/>
                <a:cs typeface="TT Hoves"/>
                <a:sym typeface="TT Hoves"/>
              </a:rPr>
              <a:t>   Inglês antigo</a:t>
            </a:r>
          </a:p>
        </p:txBody>
      </p:sp>
      <p:sp>
        <p:nvSpPr>
          <p:cNvPr id="22" name="TextBox 22"/>
          <p:cNvSpPr txBox="1"/>
          <p:nvPr/>
        </p:nvSpPr>
        <p:spPr>
          <a:xfrm>
            <a:off x="13933536" y="6741036"/>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grego</a:t>
            </a:r>
          </a:p>
        </p:txBody>
      </p:sp>
      <p:sp>
        <p:nvSpPr>
          <p:cNvPr id="23" name="TextBox 23"/>
          <p:cNvSpPr txBox="1"/>
          <p:nvPr/>
        </p:nvSpPr>
        <p:spPr>
          <a:xfrm>
            <a:off x="13933536" y="8155437"/>
            <a:ext cx="2446924"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sul-americana</a:t>
            </a:r>
          </a:p>
        </p:txBody>
      </p:sp>
      <p:sp>
        <p:nvSpPr>
          <p:cNvPr id="24" name="TextBox 24"/>
          <p:cNvSpPr txBox="1"/>
          <p:nvPr/>
        </p:nvSpPr>
        <p:spPr>
          <a:xfrm>
            <a:off x="13933536" y="6033836"/>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chinês</a:t>
            </a:r>
          </a:p>
        </p:txBody>
      </p:sp>
      <p:sp>
        <p:nvSpPr>
          <p:cNvPr id="25" name="TextBox 25"/>
          <p:cNvSpPr txBox="1"/>
          <p:nvPr/>
        </p:nvSpPr>
        <p:spPr>
          <a:xfrm>
            <a:off x="13933536" y="7457762"/>
            <a:ext cx="1580535" cy="389000"/>
          </a:xfrm>
          <a:prstGeom prst="rect">
            <a:avLst/>
          </a:prstGeom>
        </p:spPr>
        <p:txBody>
          <a:bodyPr lIns="0" tIns="0" rIns="0" bIns="0" rtlCol="0" anchor="t">
            <a:spAutoFit/>
          </a:bodyPr>
          <a:lstStyle/>
          <a:p>
            <a:pPr marL="0" lvl="0" indent="0" algn="l">
              <a:lnSpc>
                <a:spcPts val="3234"/>
              </a:lnSpc>
            </a:pPr>
            <a:r>
              <a:rPr lang="en-US" sz="2310">
                <a:solidFill>
                  <a:srgbClr val="0B2147"/>
                </a:solidFill>
                <a:latin typeface="TT Hoves"/>
                <a:ea typeface="TT Hoves"/>
                <a:cs typeface="TT Hoves"/>
                <a:sym typeface="TT Hoves"/>
              </a:rPr>
              <a:t>   americano</a:t>
            </a:r>
          </a:p>
        </p:txBody>
      </p:sp>
      <p:sp>
        <p:nvSpPr>
          <p:cNvPr id="26" name="TextBox 26"/>
          <p:cNvSpPr txBox="1"/>
          <p:nvPr/>
        </p:nvSpPr>
        <p:spPr>
          <a:xfrm>
            <a:off x="13933536" y="5326635"/>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Francês</a:t>
            </a:r>
          </a:p>
        </p:txBody>
      </p:sp>
      <p:sp>
        <p:nvSpPr>
          <p:cNvPr id="27" name="TextBox 27"/>
          <p:cNvSpPr txBox="1"/>
          <p:nvPr/>
        </p:nvSpPr>
        <p:spPr>
          <a:xfrm>
            <a:off x="2098223" y="4619435"/>
            <a:ext cx="8752596" cy="390524"/>
          </a:xfrm>
          <a:prstGeom prst="rect">
            <a:avLst/>
          </a:prstGeom>
        </p:spPr>
        <p:txBody>
          <a:bodyPr lIns="0" tIns="0" rIns="0" bIns="0" rtlCol="0" anchor="t">
            <a:spAutoFit/>
          </a:bodyPr>
          <a:lstStyle/>
          <a:p>
            <a:pPr marL="0" lvl="0" indent="0" algn="l">
              <a:lnSpc>
                <a:spcPts val="3150"/>
              </a:lnSpc>
            </a:pPr>
            <a:r>
              <a:rPr lang="en-US" sz="2250">
                <a:solidFill>
                  <a:srgbClr val="0B2147"/>
                </a:solidFill>
                <a:latin typeface="TT Hoves"/>
                <a:ea typeface="TT Hoves"/>
                <a:cs typeface="TT Hoves"/>
                <a:sym typeface="TT Hoves"/>
              </a:rPr>
              <a:t>Atlântida (uma cidade poderosa e avançada que afundou no oceano)</a:t>
            </a:r>
          </a:p>
        </p:txBody>
      </p:sp>
      <p:sp>
        <p:nvSpPr>
          <p:cNvPr id="28" name="TextBox 28"/>
          <p:cNvSpPr txBox="1"/>
          <p:nvPr/>
        </p:nvSpPr>
        <p:spPr>
          <a:xfrm>
            <a:off x="2098223" y="6035766"/>
            <a:ext cx="9781451" cy="331222"/>
          </a:xfrm>
          <a:prstGeom prst="rect">
            <a:avLst/>
          </a:prstGeom>
        </p:spPr>
        <p:txBody>
          <a:bodyPr lIns="0" tIns="0" rIns="0" bIns="0" rtlCol="0" anchor="t">
            <a:spAutoFit/>
          </a:bodyPr>
          <a:lstStyle/>
          <a:p>
            <a:pPr marL="0" lvl="0" indent="0" algn="l">
              <a:lnSpc>
                <a:spcPts val="2743"/>
              </a:lnSpc>
            </a:pPr>
            <a:r>
              <a:rPr lang="en-US" sz="1959">
                <a:solidFill>
                  <a:srgbClr val="0B2147"/>
                </a:solidFill>
                <a:latin typeface="TT Hoves"/>
                <a:ea typeface="TT Hoves"/>
                <a:cs typeface="TT Hoves"/>
                <a:sym typeface="TT Hoves"/>
              </a:rPr>
              <a:t>El Dorado (uma cidade dourada mítica que dizem estar localizada em uma região remota)</a:t>
            </a:r>
          </a:p>
        </p:txBody>
      </p:sp>
      <p:sp>
        <p:nvSpPr>
          <p:cNvPr id="29" name="TextBox 29"/>
          <p:cNvSpPr txBox="1"/>
          <p:nvPr/>
        </p:nvSpPr>
        <p:spPr>
          <a:xfrm>
            <a:off x="2098223" y="6729645"/>
            <a:ext cx="952500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Joana d'Arc (uma camponesa que se tornou uma corajosa líder militar)</a:t>
            </a:r>
          </a:p>
        </p:txBody>
      </p:sp>
      <p:sp>
        <p:nvSpPr>
          <p:cNvPr id="30" name="TextBox 30"/>
          <p:cNvSpPr txBox="1"/>
          <p:nvPr/>
        </p:nvSpPr>
        <p:spPr>
          <a:xfrm>
            <a:off x="2098223" y="5322838"/>
            <a:ext cx="8752596" cy="406526"/>
          </a:xfrm>
          <a:prstGeom prst="rect">
            <a:avLst/>
          </a:prstGeom>
        </p:spPr>
        <p:txBody>
          <a:bodyPr lIns="0" tIns="0" rIns="0" bIns="0" rtlCol="0" anchor="t">
            <a:spAutoFit/>
          </a:bodyPr>
          <a:lstStyle/>
          <a:p>
            <a:pPr marL="0" lvl="0" indent="0" algn="l">
              <a:lnSpc>
                <a:spcPts val="3318"/>
              </a:lnSpc>
            </a:pPr>
            <a:r>
              <a:rPr lang="en-US" sz="2370">
                <a:solidFill>
                  <a:srgbClr val="0B2147"/>
                </a:solidFill>
                <a:latin typeface="TT Hoves"/>
                <a:ea typeface="TT Hoves"/>
                <a:cs typeface="TT Hoves"/>
                <a:sym typeface="TT Hoves"/>
              </a:rPr>
              <a:t>Beowulf (um herói que luta contra um monstro chamado Grendel)</a:t>
            </a:r>
          </a:p>
        </p:txBody>
      </p:sp>
      <p:sp>
        <p:nvSpPr>
          <p:cNvPr id="31" name="TextBox 31"/>
          <p:cNvSpPr txBox="1"/>
          <p:nvPr/>
        </p:nvSpPr>
        <p:spPr>
          <a:xfrm>
            <a:off x="2098223" y="7433048"/>
            <a:ext cx="9656667"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Ching Shih, a Rainha Pirata (uma pirata bem-sucedida e poderosa)</a:t>
            </a:r>
          </a:p>
        </p:txBody>
      </p:sp>
      <p:sp>
        <p:nvSpPr>
          <p:cNvPr id="32" name="TextBox 32"/>
          <p:cNvSpPr txBox="1"/>
          <p:nvPr/>
        </p:nvSpPr>
        <p:spPr>
          <a:xfrm>
            <a:off x="2098223" y="8136451"/>
            <a:ext cx="825871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Paul Bunyan (um lenhador gigante com força sobre-humana)</a:t>
            </a:r>
          </a:p>
        </p:txBody>
      </p:sp>
      <p:sp>
        <p:nvSpPr>
          <p:cNvPr id="33" name="AutoShape 33"/>
          <p:cNvSpPr/>
          <p:nvPr/>
        </p:nvSpPr>
        <p:spPr>
          <a:xfrm>
            <a:off x="10850819" y="4846130"/>
            <a:ext cx="3082717" cy="2121601"/>
          </a:xfrm>
          <a:prstGeom prst="line">
            <a:avLst/>
          </a:prstGeom>
          <a:ln w="38100" cap="flat">
            <a:solidFill>
              <a:srgbClr val="000000"/>
            </a:solidFill>
            <a:prstDash val="solid"/>
            <a:headEnd type="none" w="sm" len="sm"/>
            <a:tailEnd type="none" w="sm" len="sm"/>
          </a:ln>
        </p:spPr>
      </p:sp>
      <p:sp>
        <p:nvSpPr>
          <p:cNvPr id="34" name="AutoShape 34"/>
          <p:cNvSpPr/>
          <p:nvPr/>
        </p:nvSpPr>
        <p:spPr>
          <a:xfrm flipV="1">
            <a:off x="10850819" y="4846130"/>
            <a:ext cx="3082717" cy="703403"/>
          </a:xfrm>
          <a:prstGeom prst="line">
            <a:avLst/>
          </a:prstGeom>
          <a:ln w="38100" cap="flat">
            <a:solidFill>
              <a:srgbClr val="000000"/>
            </a:solidFill>
            <a:prstDash val="solid"/>
            <a:headEnd type="none" w="sm" len="sm"/>
            <a:tailEnd type="none" w="sm" len="sm"/>
          </a:ln>
        </p:spPr>
      </p:sp>
      <p:sp>
        <p:nvSpPr>
          <p:cNvPr id="35" name="AutoShape 35"/>
          <p:cNvSpPr/>
          <p:nvPr/>
        </p:nvSpPr>
        <p:spPr>
          <a:xfrm flipV="1">
            <a:off x="11623223" y="5553330"/>
            <a:ext cx="2310313" cy="1403009"/>
          </a:xfrm>
          <a:prstGeom prst="line">
            <a:avLst/>
          </a:prstGeom>
          <a:ln w="38100" cap="flat">
            <a:solidFill>
              <a:srgbClr val="000000"/>
            </a:solidFill>
            <a:prstDash val="solid"/>
            <a:headEnd type="none" w="sm" len="sm"/>
            <a:tailEnd type="none" w="sm" len="sm"/>
          </a:ln>
        </p:spPr>
      </p:sp>
      <p:sp>
        <p:nvSpPr>
          <p:cNvPr id="36" name="AutoShape 36"/>
          <p:cNvSpPr/>
          <p:nvPr/>
        </p:nvSpPr>
        <p:spPr>
          <a:xfrm flipH="1" flipV="1">
            <a:off x="11879674" y="6252936"/>
            <a:ext cx="2053862" cy="2129196"/>
          </a:xfrm>
          <a:prstGeom prst="line">
            <a:avLst/>
          </a:prstGeom>
          <a:ln w="38100" cap="flat">
            <a:solidFill>
              <a:srgbClr val="000000"/>
            </a:solidFill>
            <a:prstDash val="solid"/>
            <a:headEnd type="none" w="sm" len="sm"/>
            <a:tailEnd type="none" w="sm" len="sm"/>
          </a:ln>
        </p:spPr>
      </p:sp>
      <p:sp>
        <p:nvSpPr>
          <p:cNvPr id="37" name="AutoShape 37"/>
          <p:cNvSpPr/>
          <p:nvPr/>
        </p:nvSpPr>
        <p:spPr>
          <a:xfrm flipV="1">
            <a:off x="11754890" y="6260530"/>
            <a:ext cx="2178646" cy="1399212"/>
          </a:xfrm>
          <a:prstGeom prst="line">
            <a:avLst/>
          </a:prstGeom>
          <a:ln w="38100" cap="flat">
            <a:solidFill>
              <a:srgbClr val="000000"/>
            </a:solidFill>
            <a:prstDash val="solid"/>
            <a:headEnd type="none" w="sm" len="sm"/>
            <a:tailEnd type="none" w="sm" len="sm"/>
          </a:ln>
        </p:spPr>
      </p:sp>
      <p:sp>
        <p:nvSpPr>
          <p:cNvPr id="38" name="AutoShape 38"/>
          <p:cNvSpPr/>
          <p:nvPr/>
        </p:nvSpPr>
        <p:spPr>
          <a:xfrm flipV="1">
            <a:off x="10356933" y="7674931"/>
            <a:ext cx="3576603" cy="688214"/>
          </a:xfrm>
          <a:prstGeom prst="line">
            <a:avLst/>
          </a:prstGeom>
          <a:ln w="38100" cap="flat">
            <a:solidFill>
              <a:srgbClr val="000000"/>
            </a:solidFill>
            <a:prstDash val="solid"/>
            <a:headEnd type="none" w="sm" len="sm"/>
            <a:tailEnd type="none" w="sm" len="sm"/>
          </a:ln>
        </p:spPr>
      </p:sp>
      <p:sp>
        <p:nvSpPr>
          <p:cNvPr id="39" name="TextBox 39"/>
          <p:cNvSpPr txBox="1"/>
          <p:nvPr/>
        </p:nvSpPr>
        <p:spPr>
          <a:xfrm>
            <a:off x="1719952" y="3613595"/>
            <a:ext cx="14848096" cy="240665"/>
          </a:xfrm>
          <a:prstGeom prst="rect">
            <a:avLst/>
          </a:prstGeom>
        </p:spPr>
        <p:txBody>
          <a:bodyPr lIns="0" tIns="0" rIns="0" bIns="0" rtlCol="0" anchor="t">
            <a:spAutoFit/>
          </a:bodyPr>
          <a:lstStyle/>
          <a:p>
            <a:pPr marL="0" lvl="0" indent="0" algn="ctr">
              <a:lnSpc>
                <a:spcPts val="1959"/>
              </a:lnSpc>
            </a:pPr>
            <a:r>
              <a:rPr lang="en-US" sz="1399" b="1">
                <a:solidFill>
                  <a:srgbClr val="0B2147"/>
                </a:solidFill>
                <a:latin typeface="TT Hoves Bold"/>
                <a:ea typeface="TT Hoves Bold"/>
                <a:cs typeface="TT Hoves Bold"/>
                <a:sym typeface="TT Hoves Bold"/>
              </a:rPr>
              <a:t>Quantos você acertou?</a:t>
            </a:r>
          </a:p>
        </p:txBody>
      </p:sp>
      <p:sp>
        <p:nvSpPr>
          <p:cNvPr id="40" name="Freeform 40"/>
          <p:cNvSpPr/>
          <p:nvPr/>
        </p:nvSpPr>
        <p:spPr>
          <a:xfrm flipH="1">
            <a:off x="-686335" y="575813"/>
            <a:ext cx="5021227" cy="5156587"/>
          </a:xfrm>
          <a:custGeom>
            <a:avLst/>
            <a:gdLst/>
            <a:ahLst/>
            <a:cxnLst/>
            <a:rect l="l" t="t" r="r" b="b"/>
            <a:pathLst>
              <a:path w="5021227" h="5156587">
                <a:moveTo>
                  <a:pt x="5021227" y="0"/>
                </a:moveTo>
                <a:lnTo>
                  <a:pt x="0" y="0"/>
                </a:lnTo>
                <a:lnTo>
                  <a:pt x="0" y="5156587"/>
                </a:lnTo>
                <a:lnTo>
                  <a:pt x="5021227" y="5156587"/>
                </a:lnTo>
                <a:lnTo>
                  <a:pt x="502122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TextBox 41"/>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mitos de todo o mundo</a:t>
            </a:r>
          </a:p>
        </p:txBody>
      </p:sp>
      <p:sp>
        <p:nvSpPr>
          <p:cNvPr id="42" name="Freeform 42"/>
          <p:cNvSpPr/>
          <p:nvPr/>
        </p:nvSpPr>
        <p:spPr>
          <a:xfrm rot="-741678">
            <a:off x="16133842" y="3669699"/>
            <a:ext cx="5508565" cy="6386742"/>
          </a:xfrm>
          <a:custGeom>
            <a:avLst/>
            <a:gdLst/>
            <a:ahLst/>
            <a:cxnLst/>
            <a:rect l="l" t="t" r="r" b="b"/>
            <a:pathLst>
              <a:path w="5508565" h="6386742">
                <a:moveTo>
                  <a:pt x="0" y="0"/>
                </a:moveTo>
                <a:lnTo>
                  <a:pt x="5508565" y="0"/>
                </a:lnTo>
                <a:lnTo>
                  <a:pt x="5508565" y="6386743"/>
                </a:lnTo>
                <a:lnTo>
                  <a:pt x="0" y="6386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TextBox 43"/>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9" tooltip="http://www.movimentoescolar.com.br"/>
              </a:rPr>
              <a:t>www.movimentoescolar.com.br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799311" y="1028700"/>
            <a:ext cx="8689378" cy="1397667"/>
            <a:chOff x="0" y="0"/>
            <a:chExt cx="11585838" cy="1863556"/>
          </a:xfrm>
        </p:grpSpPr>
        <p:grpSp>
          <p:nvGrpSpPr>
            <p:cNvPr id="6" name="Group 6"/>
            <p:cNvGrpSpPr/>
            <p:nvPr/>
          </p:nvGrpSpPr>
          <p:grpSpPr>
            <a:xfrm>
              <a:off x="155838" y="155838"/>
              <a:ext cx="11430000" cy="1707719"/>
              <a:chOff x="0" y="0"/>
              <a:chExt cx="3819827" cy="570708"/>
            </a:xfrm>
          </p:grpSpPr>
          <p:sp>
            <p:nvSpPr>
              <p:cNvPr id="7" name="Freeform 7"/>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8" name="TextBox 8"/>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1430000" cy="1707719"/>
              <a:chOff x="0" y="0"/>
              <a:chExt cx="3819827" cy="570708"/>
            </a:xfrm>
          </p:grpSpPr>
          <p:sp>
            <p:nvSpPr>
              <p:cNvPr id="10" name="Freeform 10"/>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1" name="TextBox 11"/>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grpSp>
        <p:nvGrpSpPr>
          <p:cNvPr id="12" name="Group 12"/>
          <p:cNvGrpSpPr/>
          <p:nvPr/>
        </p:nvGrpSpPr>
        <p:grpSpPr>
          <a:xfrm>
            <a:off x="1181100" y="5015906"/>
            <a:ext cx="7687628" cy="4300156"/>
            <a:chOff x="0" y="0"/>
            <a:chExt cx="2627106" cy="1469499"/>
          </a:xfrm>
        </p:grpSpPr>
        <p:sp>
          <p:nvSpPr>
            <p:cNvPr id="13" name="Freeform 13"/>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C0C0C4"/>
            </a:solidFill>
          </p:spPr>
        </p:sp>
        <p:sp>
          <p:nvSpPr>
            <p:cNvPr id="14" name="TextBox 14"/>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9571672" y="5015906"/>
            <a:ext cx="7687628" cy="4300156"/>
            <a:chOff x="0" y="0"/>
            <a:chExt cx="2627106" cy="1469499"/>
          </a:xfrm>
        </p:grpSpPr>
        <p:sp>
          <p:nvSpPr>
            <p:cNvPr id="16" name="Freeform 16"/>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C0C0C4"/>
            </a:solidFill>
          </p:spPr>
        </p:sp>
        <p:sp>
          <p:nvSpPr>
            <p:cNvPr id="17" name="TextBox 17"/>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9419272" y="4863506"/>
            <a:ext cx="7687628" cy="4300156"/>
            <a:chOff x="0" y="0"/>
            <a:chExt cx="2627106" cy="1469499"/>
          </a:xfrm>
        </p:grpSpPr>
        <p:sp>
          <p:nvSpPr>
            <p:cNvPr id="19" name="Freeform 19"/>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FFFFFF"/>
            </a:solidFill>
          </p:spPr>
        </p:sp>
        <p:sp>
          <p:nvSpPr>
            <p:cNvPr id="20" name="TextBox 20"/>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21" name="Group 21"/>
          <p:cNvGrpSpPr/>
          <p:nvPr/>
        </p:nvGrpSpPr>
        <p:grpSpPr>
          <a:xfrm>
            <a:off x="1028700" y="4863506"/>
            <a:ext cx="7687628" cy="4300156"/>
            <a:chOff x="0" y="0"/>
            <a:chExt cx="2627106" cy="1469499"/>
          </a:xfrm>
        </p:grpSpPr>
        <p:sp>
          <p:nvSpPr>
            <p:cNvPr id="22" name="Freeform 22"/>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FFFFFF"/>
            </a:solidFill>
          </p:spPr>
        </p:sp>
        <p:sp>
          <p:nvSpPr>
            <p:cNvPr id="23" name="TextBox 23"/>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sp>
        <p:nvSpPr>
          <p:cNvPr id="24" name="TextBox 24"/>
          <p:cNvSpPr txBox="1"/>
          <p:nvPr/>
        </p:nvSpPr>
        <p:spPr>
          <a:xfrm>
            <a:off x="9926423" y="6038070"/>
            <a:ext cx="6673325" cy="2715894"/>
          </a:xfrm>
          <a:prstGeom prst="rect">
            <a:avLst/>
          </a:prstGeom>
        </p:spPr>
        <p:txBody>
          <a:bodyPr lIns="0" tIns="0" rIns="0" bIns="0" rtlCol="0" anchor="t">
            <a:spAutoFit/>
          </a:bodyPr>
          <a:lstStyle/>
          <a:p>
            <a:pPr marL="0" lvl="0" indent="0" algn="ctr">
              <a:lnSpc>
                <a:spcPts val="3080"/>
              </a:lnSpc>
            </a:pPr>
            <a:r>
              <a:rPr lang="en-US" sz="2200">
                <a:solidFill>
                  <a:srgbClr val="0B2147"/>
                </a:solidFill>
                <a:latin typeface="TT Hoves"/>
                <a:ea typeface="TT Hoves"/>
                <a:cs typeface="TT Hoves"/>
                <a:sym typeface="TT Hoves"/>
              </a:rPr>
              <a:t>Lendas frequentemente refletem eventos, indivíduos ou períodos históricos, embora o façam com elementos de embelezamento. Elas contribuem para a memória coletiva de uma cultura, preservando e celebrando realidades históricas. A lenda de Robin Hood, por exemplo, destaca temas de justiça social e resistência a figuras de autoridade corruptas.</a:t>
            </a:r>
          </a:p>
        </p:txBody>
      </p:sp>
      <p:sp>
        <p:nvSpPr>
          <p:cNvPr id="25" name="TextBox 25"/>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propósito das lendas</a:t>
            </a:r>
          </a:p>
        </p:txBody>
      </p:sp>
      <p:sp>
        <p:nvSpPr>
          <p:cNvPr id="26" name="TextBox 26"/>
          <p:cNvSpPr txBox="1"/>
          <p:nvPr/>
        </p:nvSpPr>
        <p:spPr>
          <a:xfrm>
            <a:off x="1535852" y="6028545"/>
            <a:ext cx="6673325" cy="2890392"/>
          </a:xfrm>
          <a:prstGeom prst="rect">
            <a:avLst/>
          </a:prstGeom>
        </p:spPr>
        <p:txBody>
          <a:bodyPr lIns="0" tIns="0" rIns="0" bIns="0" rtlCol="0" anchor="t">
            <a:spAutoFit/>
          </a:bodyPr>
          <a:lstStyle/>
          <a:p>
            <a:pPr marL="0" lvl="0" indent="0" algn="ctr">
              <a:lnSpc>
                <a:spcPts val="2912"/>
              </a:lnSpc>
            </a:pPr>
            <a:r>
              <a:rPr lang="en-US" sz="2080">
                <a:solidFill>
                  <a:srgbClr val="0B2147"/>
                </a:solidFill>
                <a:latin typeface="TT Hoves"/>
                <a:ea typeface="TT Hoves"/>
                <a:cs typeface="TT Hoves"/>
                <a:sym typeface="TT Hoves"/>
              </a:rPr>
              <a:t>As lendas frequentemente giram em torno de figuras heroicas cujas ações exemplificam os ideais e virtudes culturais valorizados por uma sociedade. A figura lendária do Rei Arthur nas lendas arturianas, por exemplo, personifica o cavalheirismo, a honra e a busca pela justiça, liderando com sucesso os Cavaleiros da Távola Redonda em suas jornadas e defendendo Camelot contra os inimigos.</a:t>
            </a:r>
          </a:p>
        </p:txBody>
      </p:sp>
      <p:sp>
        <p:nvSpPr>
          <p:cNvPr id="27" name="TextBox 27"/>
          <p:cNvSpPr txBox="1"/>
          <p:nvPr/>
        </p:nvSpPr>
        <p:spPr>
          <a:xfrm>
            <a:off x="1535852" y="51669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reforçando ideais culturais</a:t>
            </a:r>
          </a:p>
        </p:txBody>
      </p:sp>
      <p:sp>
        <p:nvSpPr>
          <p:cNvPr id="28" name="TextBox 28"/>
          <p:cNvSpPr txBox="1"/>
          <p:nvPr/>
        </p:nvSpPr>
        <p:spPr>
          <a:xfrm>
            <a:off x="9926423" y="51669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refletindo realidades históricas</a:t>
            </a:r>
          </a:p>
        </p:txBody>
      </p:sp>
      <p:grpSp>
        <p:nvGrpSpPr>
          <p:cNvPr id="29" name="Group 29"/>
          <p:cNvGrpSpPr/>
          <p:nvPr/>
        </p:nvGrpSpPr>
        <p:grpSpPr>
          <a:xfrm>
            <a:off x="1181100" y="2974710"/>
            <a:ext cx="16078200" cy="1492853"/>
            <a:chOff x="0" y="0"/>
            <a:chExt cx="5494430" cy="510155"/>
          </a:xfrm>
        </p:grpSpPr>
        <p:sp>
          <p:nvSpPr>
            <p:cNvPr id="30" name="Freeform 30"/>
            <p:cNvSpPr/>
            <p:nvPr/>
          </p:nvSpPr>
          <p:spPr>
            <a:xfrm>
              <a:off x="0" y="0"/>
              <a:ext cx="5494430" cy="510155"/>
            </a:xfrm>
            <a:custGeom>
              <a:avLst/>
              <a:gdLst/>
              <a:ahLst/>
              <a:cxnLst/>
              <a:rect l="l" t="t" r="r" b="b"/>
              <a:pathLst>
                <a:path w="5494430" h="510155">
                  <a:moveTo>
                    <a:pt x="14445" y="0"/>
                  </a:moveTo>
                  <a:lnTo>
                    <a:pt x="5479984" y="0"/>
                  </a:lnTo>
                  <a:cubicBezTo>
                    <a:pt x="5487962" y="0"/>
                    <a:pt x="5494430" y="6467"/>
                    <a:pt x="5494430" y="14445"/>
                  </a:cubicBezTo>
                  <a:lnTo>
                    <a:pt x="5494430" y="495710"/>
                  </a:lnTo>
                  <a:cubicBezTo>
                    <a:pt x="5494430" y="503688"/>
                    <a:pt x="5487962" y="510155"/>
                    <a:pt x="5479984" y="510155"/>
                  </a:cubicBezTo>
                  <a:lnTo>
                    <a:pt x="14445" y="510155"/>
                  </a:lnTo>
                  <a:cubicBezTo>
                    <a:pt x="10614" y="510155"/>
                    <a:pt x="6940" y="508633"/>
                    <a:pt x="4231" y="505924"/>
                  </a:cubicBezTo>
                  <a:cubicBezTo>
                    <a:pt x="1522" y="503215"/>
                    <a:pt x="0" y="499541"/>
                    <a:pt x="0" y="495710"/>
                  </a:cubicBezTo>
                  <a:lnTo>
                    <a:pt x="0" y="14445"/>
                  </a:lnTo>
                  <a:cubicBezTo>
                    <a:pt x="0" y="6467"/>
                    <a:pt x="6467" y="0"/>
                    <a:pt x="14445" y="0"/>
                  </a:cubicBezTo>
                  <a:close/>
                </a:path>
              </a:pathLst>
            </a:custGeom>
            <a:solidFill>
              <a:srgbClr val="C0C0C4"/>
            </a:solidFill>
          </p:spPr>
        </p:sp>
        <p:sp>
          <p:nvSpPr>
            <p:cNvPr id="31" name="TextBox 31"/>
            <p:cNvSpPr txBox="1"/>
            <p:nvPr/>
          </p:nvSpPr>
          <p:spPr>
            <a:xfrm>
              <a:off x="0" y="-38100"/>
              <a:ext cx="5494430" cy="548255"/>
            </a:xfrm>
            <a:prstGeom prst="rect">
              <a:avLst/>
            </a:prstGeom>
          </p:spPr>
          <p:txBody>
            <a:bodyPr lIns="50800" tIns="50800" rIns="50800" bIns="50800" rtlCol="0" anchor="ctr"/>
            <a:lstStyle/>
            <a:p>
              <a:pPr algn="ctr">
                <a:lnSpc>
                  <a:spcPts val="3360"/>
                </a:lnSpc>
              </a:pPr>
              <a:endParaRPr/>
            </a:p>
          </p:txBody>
        </p:sp>
      </p:grpSp>
      <p:grpSp>
        <p:nvGrpSpPr>
          <p:cNvPr id="32" name="Group 32"/>
          <p:cNvGrpSpPr/>
          <p:nvPr/>
        </p:nvGrpSpPr>
        <p:grpSpPr>
          <a:xfrm>
            <a:off x="1028700" y="2822310"/>
            <a:ext cx="16078200" cy="1492853"/>
            <a:chOff x="0" y="0"/>
            <a:chExt cx="5494430" cy="510155"/>
          </a:xfrm>
        </p:grpSpPr>
        <p:sp>
          <p:nvSpPr>
            <p:cNvPr id="33" name="Freeform 33"/>
            <p:cNvSpPr/>
            <p:nvPr/>
          </p:nvSpPr>
          <p:spPr>
            <a:xfrm>
              <a:off x="0" y="0"/>
              <a:ext cx="5494430" cy="510155"/>
            </a:xfrm>
            <a:custGeom>
              <a:avLst/>
              <a:gdLst/>
              <a:ahLst/>
              <a:cxnLst/>
              <a:rect l="l" t="t" r="r" b="b"/>
              <a:pathLst>
                <a:path w="5494430" h="510155">
                  <a:moveTo>
                    <a:pt x="14445" y="0"/>
                  </a:moveTo>
                  <a:lnTo>
                    <a:pt x="5479984" y="0"/>
                  </a:lnTo>
                  <a:cubicBezTo>
                    <a:pt x="5487962" y="0"/>
                    <a:pt x="5494430" y="6467"/>
                    <a:pt x="5494430" y="14445"/>
                  </a:cubicBezTo>
                  <a:lnTo>
                    <a:pt x="5494430" y="495710"/>
                  </a:lnTo>
                  <a:cubicBezTo>
                    <a:pt x="5494430" y="503688"/>
                    <a:pt x="5487962" y="510155"/>
                    <a:pt x="5479984" y="510155"/>
                  </a:cubicBezTo>
                  <a:lnTo>
                    <a:pt x="14445" y="510155"/>
                  </a:lnTo>
                  <a:cubicBezTo>
                    <a:pt x="10614" y="510155"/>
                    <a:pt x="6940" y="508633"/>
                    <a:pt x="4231" y="505924"/>
                  </a:cubicBezTo>
                  <a:cubicBezTo>
                    <a:pt x="1522" y="503215"/>
                    <a:pt x="0" y="499541"/>
                    <a:pt x="0" y="495710"/>
                  </a:cubicBezTo>
                  <a:lnTo>
                    <a:pt x="0" y="14445"/>
                  </a:lnTo>
                  <a:cubicBezTo>
                    <a:pt x="0" y="6467"/>
                    <a:pt x="6467" y="0"/>
                    <a:pt x="14445" y="0"/>
                  </a:cubicBezTo>
                  <a:close/>
                </a:path>
              </a:pathLst>
            </a:custGeom>
            <a:solidFill>
              <a:srgbClr val="FFFFFF"/>
            </a:solidFill>
          </p:spPr>
        </p:sp>
        <p:sp>
          <p:nvSpPr>
            <p:cNvPr id="34" name="TextBox 34"/>
            <p:cNvSpPr txBox="1"/>
            <p:nvPr/>
          </p:nvSpPr>
          <p:spPr>
            <a:xfrm>
              <a:off x="0" y="-38100"/>
              <a:ext cx="5494430" cy="548255"/>
            </a:xfrm>
            <a:prstGeom prst="rect">
              <a:avLst/>
            </a:prstGeom>
          </p:spPr>
          <p:txBody>
            <a:bodyPr lIns="50800" tIns="50800" rIns="50800" bIns="50800" rtlCol="0" anchor="ctr"/>
            <a:lstStyle/>
            <a:p>
              <a:pPr algn="ctr">
                <a:lnSpc>
                  <a:spcPts val="3360"/>
                </a:lnSpc>
              </a:pPr>
              <a:endParaRPr/>
            </a:p>
          </p:txBody>
        </p:sp>
      </p:grpSp>
      <p:sp>
        <p:nvSpPr>
          <p:cNvPr id="35" name="TextBox 35"/>
          <p:cNvSpPr txBox="1"/>
          <p:nvPr/>
        </p:nvSpPr>
        <p:spPr>
          <a:xfrm>
            <a:off x="1693546" y="3132492"/>
            <a:ext cx="14900908" cy="86042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0B2147"/>
                </a:solidFill>
                <a:latin typeface="TT Hoves"/>
                <a:ea typeface="TT Hoves"/>
                <a:cs typeface="TT Hoves"/>
                <a:sym typeface="TT Hoves"/>
              </a:rPr>
              <a:t>As lendas também possuem significado histórico e cultural, refletindo os valores, crenças e tradições da sociedade em que foram criadas. Elas possuem significado das seguintes maneiras:</a:t>
            </a:r>
          </a:p>
        </p:txBody>
      </p:sp>
      <p:sp>
        <p:nvSpPr>
          <p:cNvPr id="36" name="Freeform 36"/>
          <p:cNvSpPr/>
          <p:nvPr/>
        </p:nvSpPr>
        <p:spPr>
          <a:xfrm>
            <a:off x="1028700" y="965349"/>
            <a:ext cx="3483356" cy="1461019"/>
          </a:xfrm>
          <a:custGeom>
            <a:avLst/>
            <a:gdLst/>
            <a:ahLst/>
            <a:cxnLst/>
            <a:rect l="l" t="t" r="r" b="b"/>
            <a:pathLst>
              <a:path w="3483356" h="1461019">
                <a:moveTo>
                  <a:pt x="0" y="0"/>
                </a:moveTo>
                <a:lnTo>
                  <a:pt x="3483356" y="0"/>
                </a:lnTo>
                <a:lnTo>
                  <a:pt x="3483356" y="1461018"/>
                </a:lnTo>
                <a:lnTo>
                  <a:pt x="0" y="1461018"/>
                </a:lnTo>
                <a:lnTo>
                  <a:pt x="0"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37" name="Freeform 37"/>
          <p:cNvSpPr/>
          <p:nvPr/>
        </p:nvSpPr>
        <p:spPr>
          <a:xfrm flipH="1">
            <a:off x="13774439" y="997024"/>
            <a:ext cx="3483356" cy="1461019"/>
          </a:xfrm>
          <a:custGeom>
            <a:avLst/>
            <a:gdLst/>
            <a:ahLst/>
            <a:cxnLst/>
            <a:rect l="l" t="t" r="r" b="b"/>
            <a:pathLst>
              <a:path w="3483356" h="1461019">
                <a:moveTo>
                  <a:pt x="3483356" y="0"/>
                </a:moveTo>
                <a:lnTo>
                  <a:pt x="0" y="0"/>
                </a:lnTo>
                <a:lnTo>
                  <a:pt x="0" y="1461019"/>
                </a:lnTo>
                <a:lnTo>
                  <a:pt x="3483356" y="1461019"/>
                </a:lnTo>
                <a:lnTo>
                  <a:pt x="3483356"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38" name="TextBox 38"/>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799311" y="1028700"/>
            <a:ext cx="8689378" cy="1397667"/>
            <a:chOff x="0" y="0"/>
            <a:chExt cx="11585838" cy="1863556"/>
          </a:xfrm>
        </p:grpSpPr>
        <p:grpSp>
          <p:nvGrpSpPr>
            <p:cNvPr id="6" name="Group 6"/>
            <p:cNvGrpSpPr/>
            <p:nvPr/>
          </p:nvGrpSpPr>
          <p:grpSpPr>
            <a:xfrm>
              <a:off x="155838" y="155838"/>
              <a:ext cx="11430000" cy="1707719"/>
              <a:chOff x="0" y="0"/>
              <a:chExt cx="3819827" cy="570708"/>
            </a:xfrm>
          </p:grpSpPr>
          <p:sp>
            <p:nvSpPr>
              <p:cNvPr id="7" name="Freeform 7"/>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8" name="TextBox 8"/>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1430000" cy="1707719"/>
              <a:chOff x="0" y="0"/>
              <a:chExt cx="3819827" cy="570708"/>
            </a:xfrm>
          </p:grpSpPr>
          <p:sp>
            <p:nvSpPr>
              <p:cNvPr id="10" name="Freeform 10"/>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1" name="TextBox 11"/>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grpSp>
        <p:nvGrpSpPr>
          <p:cNvPr id="12" name="Group 12"/>
          <p:cNvGrpSpPr/>
          <p:nvPr/>
        </p:nvGrpSpPr>
        <p:grpSpPr>
          <a:xfrm>
            <a:off x="1181100" y="5015906"/>
            <a:ext cx="7687628" cy="4300156"/>
            <a:chOff x="0" y="0"/>
            <a:chExt cx="2627106" cy="1469499"/>
          </a:xfrm>
        </p:grpSpPr>
        <p:sp>
          <p:nvSpPr>
            <p:cNvPr id="13" name="Freeform 13"/>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C0C0C4"/>
            </a:solidFill>
          </p:spPr>
        </p:sp>
        <p:sp>
          <p:nvSpPr>
            <p:cNvPr id="14" name="TextBox 14"/>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9571672" y="5015906"/>
            <a:ext cx="7687628" cy="4300156"/>
            <a:chOff x="0" y="0"/>
            <a:chExt cx="2627106" cy="1469499"/>
          </a:xfrm>
        </p:grpSpPr>
        <p:sp>
          <p:nvSpPr>
            <p:cNvPr id="16" name="Freeform 16"/>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C0C0C4"/>
            </a:solidFill>
          </p:spPr>
        </p:sp>
        <p:sp>
          <p:nvSpPr>
            <p:cNvPr id="17" name="TextBox 17"/>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9419272" y="4863506"/>
            <a:ext cx="7687628" cy="4300156"/>
            <a:chOff x="0" y="0"/>
            <a:chExt cx="2627106" cy="1469499"/>
          </a:xfrm>
        </p:grpSpPr>
        <p:sp>
          <p:nvSpPr>
            <p:cNvPr id="19" name="Freeform 19"/>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FFFFFF"/>
            </a:solidFill>
          </p:spPr>
        </p:sp>
        <p:sp>
          <p:nvSpPr>
            <p:cNvPr id="20" name="TextBox 20"/>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21" name="Group 21"/>
          <p:cNvGrpSpPr/>
          <p:nvPr/>
        </p:nvGrpSpPr>
        <p:grpSpPr>
          <a:xfrm>
            <a:off x="1028700" y="4863506"/>
            <a:ext cx="7687628" cy="4300156"/>
            <a:chOff x="0" y="0"/>
            <a:chExt cx="2627106" cy="1469499"/>
          </a:xfrm>
        </p:grpSpPr>
        <p:sp>
          <p:nvSpPr>
            <p:cNvPr id="22" name="Freeform 22"/>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FFFFFF"/>
            </a:solidFill>
          </p:spPr>
        </p:sp>
        <p:sp>
          <p:nvSpPr>
            <p:cNvPr id="23" name="TextBox 23"/>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sp>
        <p:nvSpPr>
          <p:cNvPr id="24" name="TextBox 24"/>
          <p:cNvSpPr txBox="1"/>
          <p:nvPr/>
        </p:nvSpPr>
        <p:spPr>
          <a:xfrm>
            <a:off x="9838092" y="6038070"/>
            <a:ext cx="6849987" cy="2715894"/>
          </a:xfrm>
          <a:prstGeom prst="rect">
            <a:avLst/>
          </a:prstGeom>
        </p:spPr>
        <p:txBody>
          <a:bodyPr lIns="0" tIns="0" rIns="0" bIns="0" rtlCol="0" anchor="t">
            <a:spAutoFit/>
          </a:bodyPr>
          <a:lstStyle/>
          <a:p>
            <a:pPr marL="0" lvl="0" indent="0" algn="ctr">
              <a:lnSpc>
                <a:spcPts val="3080"/>
              </a:lnSpc>
            </a:pPr>
            <a:r>
              <a:rPr lang="en-US" sz="2200">
                <a:solidFill>
                  <a:srgbClr val="0B2147"/>
                </a:solidFill>
                <a:latin typeface="TT Hoves"/>
                <a:ea typeface="TT Hoves"/>
                <a:cs typeface="TT Hoves"/>
                <a:sym typeface="TT Hoves"/>
              </a:rPr>
              <a:t>Lendas reforçam lições morais e éticas, explorando as consequências das escolhas feitas por figuras heroicas, fornecendo orientações sobre a conduta adequada e mostrando o impacto das ações individuais na sociedade. A lenda de Hércules, na mitologia grega, por exemplo, nos ensina sobre a importância da redenção e as consequências de agir impulsivamente.</a:t>
            </a:r>
          </a:p>
        </p:txBody>
      </p:sp>
      <p:sp>
        <p:nvSpPr>
          <p:cNvPr id="25" name="TextBox 25"/>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propósito das lendas</a:t>
            </a:r>
          </a:p>
        </p:txBody>
      </p:sp>
      <p:sp>
        <p:nvSpPr>
          <p:cNvPr id="26" name="TextBox 26"/>
          <p:cNvSpPr txBox="1"/>
          <p:nvPr/>
        </p:nvSpPr>
        <p:spPr>
          <a:xfrm>
            <a:off x="1535852" y="6038070"/>
            <a:ext cx="6673325" cy="2715894"/>
          </a:xfrm>
          <a:prstGeom prst="rect">
            <a:avLst/>
          </a:prstGeom>
        </p:spPr>
        <p:txBody>
          <a:bodyPr lIns="0" tIns="0" rIns="0" bIns="0" rtlCol="0" anchor="t">
            <a:spAutoFit/>
          </a:bodyPr>
          <a:lstStyle/>
          <a:p>
            <a:pPr marL="0" lvl="0" indent="0" algn="ctr">
              <a:lnSpc>
                <a:spcPts val="3080"/>
              </a:lnSpc>
            </a:pPr>
            <a:r>
              <a:rPr lang="en-US" sz="2200">
                <a:solidFill>
                  <a:srgbClr val="0B2147"/>
                </a:solidFill>
                <a:latin typeface="TT Hoves"/>
                <a:ea typeface="TT Hoves"/>
                <a:cs typeface="TT Hoves"/>
                <a:sym typeface="TT Hoves"/>
              </a:rPr>
              <a:t>Por meio de narrativas e tradições orais, as lendas garantem que eventos e figuras históricas importantes sejam lembrados e celebrados ao longo das gerações. A lenda de Mulan, originária do folclore chinês, é um exemplo de história que continua a ser acolhida como parte da herança cultural chinesa por incorporar virtudes como coragem e autossacrifício.</a:t>
            </a:r>
          </a:p>
        </p:txBody>
      </p:sp>
      <p:sp>
        <p:nvSpPr>
          <p:cNvPr id="27" name="TextBox 27"/>
          <p:cNvSpPr txBox="1"/>
          <p:nvPr/>
        </p:nvSpPr>
        <p:spPr>
          <a:xfrm>
            <a:off x="1535852" y="51669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transmissão do patrimônio cultural</a:t>
            </a:r>
          </a:p>
        </p:txBody>
      </p:sp>
      <p:sp>
        <p:nvSpPr>
          <p:cNvPr id="28" name="TextBox 28"/>
          <p:cNvSpPr txBox="1"/>
          <p:nvPr/>
        </p:nvSpPr>
        <p:spPr>
          <a:xfrm>
            <a:off x="9926423" y="51669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ensinando lições morais e éticas</a:t>
            </a:r>
          </a:p>
        </p:txBody>
      </p:sp>
      <p:grpSp>
        <p:nvGrpSpPr>
          <p:cNvPr id="29" name="Group 29"/>
          <p:cNvGrpSpPr/>
          <p:nvPr/>
        </p:nvGrpSpPr>
        <p:grpSpPr>
          <a:xfrm>
            <a:off x="1181100" y="2974710"/>
            <a:ext cx="16078200" cy="1492853"/>
            <a:chOff x="0" y="0"/>
            <a:chExt cx="5494430" cy="510155"/>
          </a:xfrm>
        </p:grpSpPr>
        <p:sp>
          <p:nvSpPr>
            <p:cNvPr id="30" name="Freeform 30"/>
            <p:cNvSpPr/>
            <p:nvPr/>
          </p:nvSpPr>
          <p:spPr>
            <a:xfrm>
              <a:off x="0" y="0"/>
              <a:ext cx="5494430" cy="510155"/>
            </a:xfrm>
            <a:custGeom>
              <a:avLst/>
              <a:gdLst/>
              <a:ahLst/>
              <a:cxnLst/>
              <a:rect l="l" t="t" r="r" b="b"/>
              <a:pathLst>
                <a:path w="5494430" h="510155">
                  <a:moveTo>
                    <a:pt x="14445" y="0"/>
                  </a:moveTo>
                  <a:lnTo>
                    <a:pt x="5479984" y="0"/>
                  </a:lnTo>
                  <a:cubicBezTo>
                    <a:pt x="5487962" y="0"/>
                    <a:pt x="5494430" y="6467"/>
                    <a:pt x="5494430" y="14445"/>
                  </a:cubicBezTo>
                  <a:lnTo>
                    <a:pt x="5494430" y="495710"/>
                  </a:lnTo>
                  <a:cubicBezTo>
                    <a:pt x="5494430" y="503688"/>
                    <a:pt x="5487962" y="510155"/>
                    <a:pt x="5479984" y="510155"/>
                  </a:cubicBezTo>
                  <a:lnTo>
                    <a:pt x="14445" y="510155"/>
                  </a:lnTo>
                  <a:cubicBezTo>
                    <a:pt x="10614" y="510155"/>
                    <a:pt x="6940" y="508633"/>
                    <a:pt x="4231" y="505924"/>
                  </a:cubicBezTo>
                  <a:cubicBezTo>
                    <a:pt x="1522" y="503215"/>
                    <a:pt x="0" y="499541"/>
                    <a:pt x="0" y="495710"/>
                  </a:cubicBezTo>
                  <a:lnTo>
                    <a:pt x="0" y="14445"/>
                  </a:lnTo>
                  <a:cubicBezTo>
                    <a:pt x="0" y="6467"/>
                    <a:pt x="6467" y="0"/>
                    <a:pt x="14445" y="0"/>
                  </a:cubicBezTo>
                  <a:close/>
                </a:path>
              </a:pathLst>
            </a:custGeom>
            <a:solidFill>
              <a:srgbClr val="C0C0C4"/>
            </a:solidFill>
          </p:spPr>
        </p:sp>
        <p:sp>
          <p:nvSpPr>
            <p:cNvPr id="31" name="TextBox 31"/>
            <p:cNvSpPr txBox="1"/>
            <p:nvPr/>
          </p:nvSpPr>
          <p:spPr>
            <a:xfrm>
              <a:off x="0" y="-38100"/>
              <a:ext cx="5494430" cy="548255"/>
            </a:xfrm>
            <a:prstGeom prst="rect">
              <a:avLst/>
            </a:prstGeom>
          </p:spPr>
          <p:txBody>
            <a:bodyPr lIns="50800" tIns="50800" rIns="50800" bIns="50800" rtlCol="0" anchor="ctr"/>
            <a:lstStyle/>
            <a:p>
              <a:pPr algn="ctr">
                <a:lnSpc>
                  <a:spcPts val="3360"/>
                </a:lnSpc>
              </a:pPr>
              <a:endParaRPr/>
            </a:p>
          </p:txBody>
        </p:sp>
      </p:grpSp>
      <p:grpSp>
        <p:nvGrpSpPr>
          <p:cNvPr id="32" name="Group 32"/>
          <p:cNvGrpSpPr/>
          <p:nvPr/>
        </p:nvGrpSpPr>
        <p:grpSpPr>
          <a:xfrm>
            <a:off x="1028700" y="2822310"/>
            <a:ext cx="16078200" cy="1492853"/>
            <a:chOff x="0" y="0"/>
            <a:chExt cx="5494430" cy="510155"/>
          </a:xfrm>
        </p:grpSpPr>
        <p:sp>
          <p:nvSpPr>
            <p:cNvPr id="33" name="Freeform 33"/>
            <p:cNvSpPr/>
            <p:nvPr/>
          </p:nvSpPr>
          <p:spPr>
            <a:xfrm>
              <a:off x="0" y="0"/>
              <a:ext cx="5494430" cy="510155"/>
            </a:xfrm>
            <a:custGeom>
              <a:avLst/>
              <a:gdLst/>
              <a:ahLst/>
              <a:cxnLst/>
              <a:rect l="l" t="t" r="r" b="b"/>
              <a:pathLst>
                <a:path w="5494430" h="510155">
                  <a:moveTo>
                    <a:pt x="14445" y="0"/>
                  </a:moveTo>
                  <a:lnTo>
                    <a:pt x="5479984" y="0"/>
                  </a:lnTo>
                  <a:cubicBezTo>
                    <a:pt x="5487962" y="0"/>
                    <a:pt x="5494430" y="6467"/>
                    <a:pt x="5494430" y="14445"/>
                  </a:cubicBezTo>
                  <a:lnTo>
                    <a:pt x="5494430" y="495710"/>
                  </a:lnTo>
                  <a:cubicBezTo>
                    <a:pt x="5494430" y="503688"/>
                    <a:pt x="5487962" y="510155"/>
                    <a:pt x="5479984" y="510155"/>
                  </a:cubicBezTo>
                  <a:lnTo>
                    <a:pt x="14445" y="510155"/>
                  </a:lnTo>
                  <a:cubicBezTo>
                    <a:pt x="10614" y="510155"/>
                    <a:pt x="6940" y="508633"/>
                    <a:pt x="4231" y="505924"/>
                  </a:cubicBezTo>
                  <a:cubicBezTo>
                    <a:pt x="1522" y="503215"/>
                    <a:pt x="0" y="499541"/>
                    <a:pt x="0" y="495710"/>
                  </a:cubicBezTo>
                  <a:lnTo>
                    <a:pt x="0" y="14445"/>
                  </a:lnTo>
                  <a:cubicBezTo>
                    <a:pt x="0" y="6467"/>
                    <a:pt x="6467" y="0"/>
                    <a:pt x="14445" y="0"/>
                  </a:cubicBezTo>
                  <a:close/>
                </a:path>
              </a:pathLst>
            </a:custGeom>
            <a:solidFill>
              <a:srgbClr val="FFFFFF"/>
            </a:solidFill>
          </p:spPr>
        </p:sp>
        <p:sp>
          <p:nvSpPr>
            <p:cNvPr id="34" name="TextBox 34"/>
            <p:cNvSpPr txBox="1"/>
            <p:nvPr/>
          </p:nvSpPr>
          <p:spPr>
            <a:xfrm>
              <a:off x="0" y="-38100"/>
              <a:ext cx="5494430" cy="548255"/>
            </a:xfrm>
            <a:prstGeom prst="rect">
              <a:avLst/>
            </a:prstGeom>
          </p:spPr>
          <p:txBody>
            <a:bodyPr lIns="50800" tIns="50800" rIns="50800" bIns="50800" rtlCol="0" anchor="ctr"/>
            <a:lstStyle/>
            <a:p>
              <a:pPr algn="ctr">
                <a:lnSpc>
                  <a:spcPts val="3360"/>
                </a:lnSpc>
              </a:pPr>
              <a:endParaRPr/>
            </a:p>
          </p:txBody>
        </p:sp>
      </p:grpSp>
      <p:sp>
        <p:nvSpPr>
          <p:cNvPr id="35" name="TextBox 35"/>
          <p:cNvSpPr txBox="1"/>
          <p:nvPr/>
        </p:nvSpPr>
        <p:spPr>
          <a:xfrm>
            <a:off x="1693546" y="3132492"/>
            <a:ext cx="14900908" cy="86042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0B2147"/>
                </a:solidFill>
                <a:latin typeface="TT Hoves"/>
                <a:ea typeface="TT Hoves"/>
                <a:cs typeface="TT Hoves"/>
                <a:sym typeface="TT Hoves"/>
              </a:rPr>
              <a:t>As lendas também possuem significado histórico e cultural, refletindo os valores, crenças e tradições da sociedade em que foram criadas. Elas possuem significado das seguintes maneiras:</a:t>
            </a:r>
          </a:p>
        </p:txBody>
      </p:sp>
      <p:sp>
        <p:nvSpPr>
          <p:cNvPr id="36" name="Freeform 36"/>
          <p:cNvSpPr/>
          <p:nvPr/>
        </p:nvSpPr>
        <p:spPr>
          <a:xfrm>
            <a:off x="1028700" y="965349"/>
            <a:ext cx="3483356" cy="1461019"/>
          </a:xfrm>
          <a:custGeom>
            <a:avLst/>
            <a:gdLst/>
            <a:ahLst/>
            <a:cxnLst/>
            <a:rect l="l" t="t" r="r" b="b"/>
            <a:pathLst>
              <a:path w="3483356" h="1461019">
                <a:moveTo>
                  <a:pt x="0" y="0"/>
                </a:moveTo>
                <a:lnTo>
                  <a:pt x="3483356" y="0"/>
                </a:lnTo>
                <a:lnTo>
                  <a:pt x="3483356" y="1461018"/>
                </a:lnTo>
                <a:lnTo>
                  <a:pt x="0" y="1461018"/>
                </a:lnTo>
                <a:lnTo>
                  <a:pt x="0"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37" name="Freeform 37"/>
          <p:cNvSpPr/>
          <p:nvPr/>
        </p:nvSpPr>
        <p:spPr>
          <a:xfrm flipH="1">
            <a:off x="13774439" y="997024"/>
            <a:ext cx="3483356" cy="1461019"/>
          </a:xfrm>
          <a:custGeom>
            <a:avLst/>
            <a:gdLst/>
            <a:ahLst/>
            <a:cxnLst/>
            <a:rect l="l" t="t" r="r" b="b"/>
            <a:pathLst>
              <a:path w="3483356" h="1461019">
                <a:moveTo>
                  <a:pt x="3483356" y="0"/>
                </a:moveTo>
                <a:lnTo>
                  <a:pt x="0" y="0"/>
                </a:lnTo>
                <a:lnTo>
                  <a:pt x="0" y="1461019"/>
                </a:lnTo>
                <a:lnTo>
                  <a:pt x="3483356" y="1461019"/>
                </a:lnTo>
                <a:lnTo>
                  <a:pt x="3483356"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38" name="TextBox 38"/>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1003769" y="0"/>
            <a:ext cx="7673435" cy="7673435"/>
          </a:xfrm>
          <a:custGeom>
            <a:avLst/>
            <a:gdLst/>
            <a:ahLst/>
            <a:cxnLst/>
            <a:rect l="l" t="t" r="r" b="b"/>
            <a:pathLst>
              <a:path w="7673435" h="7673435">
                <a:moveTo>
                  <a:pt x="0" y="0"/>
                </a:moveTo>
                <a:lnTo>
                  <a:pt x="7673435" y="0"/>
                </a:lnTo>
                <a:lnTo>
                  <a:pt x="7673435" y="7673435"/>
                </a:lnTo>
                <a:lnTo>
                  <a:pt x="0" y="7673435"/>
                </a:lnTo>
                <a:lnTo>
                  <a:pt x="0" y="0"/>
                </a:lnTo>
                <a:close/>
              </a:path>
            </a:pathLst>
          </a:custGeom>
          <a:blipFill>
            <a:blip r:embed="rId4"/>
            <a:stretch>
              <a:fillRect/>
            </a:stretch>
          </a:blipFill>
        </p:spPr>
      </p:sp>
      <p:sp>
        <p:nvSpPr>
          <p:cNvPr id="6" name="Freeform 6"/>
          <p:cNvSpPr/>
          <p:nvPr/>
        </p:nvSpPr>
        <p:spPr>
          <a:xfrm>
            <a:off x="12104262" y="-362743"/>
            <a:ext cx="7673435" cy="7673435"/>
          </a:xfrm>
          <a:custGeom>
            <a:avLst/>
            <a:gdLst/>
            <a:ahLst/>
            <a:cxnLst/>
            <a:rect l="l" t="t" r="r" b="b"/>
            <a:pathLst>
              <a:path w="7673435" h="7673435">
                <a:moveTo>
                  <a:pt x="0" y="0"/>
                </a:moveTo>
                <a:lnTo>
                  <a:pt x="7673435" y="0"/>
                </a:lnTo>
                <a:lnTo>
                  <a:pt x="7673435" y="7673435"/>
                </a:lnTo>
                <a:lnTo>
                  <a:pt x="0" y="7673435"/>
                </a:lnTo>
                <a:lnTo>
                  <a:pt x="0" y="0"/>
                </a:lnTo>
                <a:close/>
              </a:path>
            </a:pathLst>
          </a:custGeom>
          <a:blipFill>
            <a:blip r:embed="rId4"/>
            <a:stretch>
              <a:fillRect/>
            </a:stretch>
          </a:blipFill>
        </p:spPr>
      </p:sp>
      <p:grpSp>
        <p:nvGrpSpPr>
          <p:cNvPr id="7" name="Group 7"/>
          <p:cNvGrpSpPr/>
          <p:nvPr/>
        </p:nvGrpSpPr>
        <p:grpSpPr>
          <a:xfrm>
            <a:off x="4781550" y="1651528"/>
            <a:ext cx="8724900" cy="1822447"/>
            <a:chOff x="0" y="0"/>
            <a:chExt cx="11633200" cy="2429929"/>
          </a:xfrm>
        </p:grpSpPr>
        <p:grpSp>
          <p:nvGrpSpPr>
            <p:cNvPr id="8" name="Group 8"/>
            <p:cNvGrpSpPr/>
            <p:nvPr/>
          </p:nvGrpSpPr>
          <p:grpSpPr>
            <a:xfrm>
              <a:off x="203200" y="203200"/>
              <a:ext cx="11430000" cy="2226729"/>
              <a:chOff x="0" y="0"/>
              <a:chExt cx="2929495" cy="570708"/>
            </a:xfrm>
          </p:grpSpPr>
          <p:sp>
            <p:nvSpPr>
              <p:cNvPr id="9" name="Freeform 9"/>
              <p:cNvSpPr/>
              <p:nvPr/>
            </p:nvSpPr>
            <p:spPr>
              <a:xfrm>
                <a:off x="0" y="0"/>
                <a:ext cx="2929495" cy="570708"/>
              </a:xfrm>
              <a:custGeom>
                <a:avLst/>
                <a:gdLst/>
                <a:ahLst/>
                <a:cxnLst/>
                <a:rect l="l" t="t" r="r" b="b"/>
                <a:pathLst>
                  <a:path w="2929495" h="570708">
                    <a:moveTo>
                      <a:pt x="27093" y="0"/>
                    </a:moveTo>
                    <a:lnTo>
                      <a:pt x="2902401" y="0"/>
                    </a:lnTo>
                    <a:cubicBezTo>
                      <a:pt x="2909587" y="0"/>
                      <a:pt x="2916478" y="2854"/>
                      <a:pt x="2921559" y="7935"/>
                    </a:cubicBezTo>
                    <a:cubicBezTo>
                      <a:pt x="2926640" y="13016"/>
                      <a:pt x="2929495" y="19908"/>
                      <a:pt x="2929495" y="27093"/>
                    </a:cubicBezTo>
                    <a:lnTo>
                      <a:pt x="2929495" y="543614"/>
                    </a:lnTo>
                    <a:cubicBezTo>
                      <a:pt x="2929495" y="550800"/>
                      <a:pt x="2926640" y="557691"/>
                      <a:pt x="2921559" y="562772"/>
                    </a:cubicBezTo>
                    <a:cubicBezTo>
                      <a:pt x="2916478" y="567853"/>
                      <a:pt x="2909587" y="570708"/>
                      <a:pt x="2902401"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10" name="TextBox 10"/>
              <p:cNvSpPr txBox="1"/>
              <p:nvPr/>
            </p:nvSpPr>
            <p:spPr>
              <a:xfrm>
                <a:off x="0" y="-38100"/>
                <a:ext cx="2929495" cy="608808"/>
              </a:xfrm>
              <a:prstGeom prst="rect">
                <a:avLst/>
              </a:prstGeom>
            </p:spPr>
            <p:txBody>
              <a:bodyPr lIns="50800" tIns="50800" rIns="50800" bIns="50800" rtlCol="0" anchor="ctr"/>
              <a:lstStyle/>
              <a:p>
                <a:pPr algn="ctr">
                  <a:lnSpc>
                    <a:spcPts val="3360"/>
                  </a:lnSpc>
                </a:pPr>
                <a:endParaRPr/>
              </a:p>
            </p:txBody>
          </p:sp>
        </p:grpSp>
        <p:grpSp>
          <p:nvGrpSpPr>
            <p:cNvPr id="11" name="Group 11"/>
            <p:cNvGrpSpPr/>
            <p:nvPr/>
          </p:nvGrpSpPr>
          <p:grpSpPr>
            <a:xfrm>
              <a:off x="0" y="0"/>
              <a:ext cx="11430000" cy="2226729"/>
              <a:chOff x="0" y="0"/>
              <a:chExt cx="2929495" cy="570708"/>
            </a:xfrm>
          </p:grpSpPr>
          <p:sp>
            <p:nvSpPr>
              <p:cNvPr id="12" name="Freeform 12"/>
              <p:cNvSpPr/>
              <p:nvPr/>
            </p:nvSpPr>
            <p:spPr>
              <a:xfrm>
                <a:off x="0" y="0"/>
                <a:ext cx="2929495" cy="570708"/>
              </a:xfrm>
              <a:custGeom>
                <a:avLst/>
                <a:gdLst/>
                <a:ahLst/>
                <a:cxnLst/>
                <a:rect l="l" t="t" r="r" b="b"/>
                <a:pathLst>
                  <a:path w="2929495" h="570708">
                    <a:moveTo>
                      <a:pt x="27093" y="0"/>
                    </a:moveTo>
                    <a:lnTo>
                      <a:pt x="2902401" y="0"/>
                    </a:lnTo>
                    <a:cubicBezTo>
                      <a:pt x="2909587" y="0"/>
                      <a:pt x="2916478" y="2854"/>
                      <a:pt x="2921559" y="7935"/>
                    </a:cubicBezTo>
                    <a:cubicBezTo>
                      <a:pt x="2926640" y="13016"/>
                      <a:pt x="2929495" y="19908"/>
                      <a:pt x="2929495" y="27093"/>
                    </a:cubicBezTo>
                    <a:lnTo>
                      <a:pt x="2929495" y="543614"/>
                    </a:lnTo>
                    <a:cubicBezTo>
                      <a:pt x="2929495" y="550800"/>
                      <a:pt x="2926640" y="557691"/>
                      <a:pt x="2921559" y="562772"/>
                    </a:cubicBezTo>
                    <a:cubicBezTo>
                      <a:pt x="2916478" y="567853"/>
                      <a:pt x="2909587" y="570708"/>
                      <a:pt x="2902401"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3" name="TextBox 13"/>
              <p:cNvSpPr txBox="1"/>
              <p:nvPr/>
            </p:nvSpPr>
            <p:spPr>
              <a:xfrm>
                <a:off x="0" y="-38100"/>
                <a:ext cx="2929495" cy="608808"/>
              </a:xfrm>
              <a:prstGeom prst="rect">
                <a:avLst/>
              </a:prstGeom>
            </p:spPr>
            <p:txBody>
              <a:bodyPr lIns="50800" tIns="50800" rIns="50800" bIns="50800" rtlCol="0" anchor="ctr"/>
              <a:lstStyle/>
              <a:p>
                <a:pPr algn="ctr">
                  <a:lnSpc>
                    <a:spcPts val="3360"/>
                  </a:lnSpc>
                </a:pPr>
                <a:endParaRPr/>
              </a:p>
            </p:txBody>
          </p:sp>
        </p:grpSp>
      </p:grpSp>
      <p:sp>
        <p:nvSpPr>
          <p:cNvPr id="14" name="TextBox 14"/>
          <p:cNvSpPr txBox="1"/>
          <p:nvPr/>
        </p:nvSpPr>
        <p:spPr>
          <a:xfrm>
            <a:off x="6287433" y="1915051"/>
            <a:ext cx="5713135" cy="1028700"/>
          </a:xfrm>
          <a:prstGeom prst="rect">
            <a:avLst/>
          </a:prstGeom>
        </p:spPr>
        <p:txBody>
          <a:bodyPr lIns="0" tIns="0" rIns="0" bIns="0" rtlCol="0" anchor="t">
            <a:spAutoFit/>
          </a:bodyPr>
          <a:lstStyle/>
          <a:p>
            <a:pPr marL="0" lvl="0" indent="0" algn="ctr">
              <a:lnSpc>
                <a:spcPts val="8400"/>
              </a:lnSpc>
            </a:pPr>
            <a:r>
              <a:rPr lang="en-US" sz="6000">
                <a:solidFill>
                  <a:srgbClr val="0B2147"/>
                </a:solidFill>
                <a:latin typeface="CS Rocky sans"/>
                <a:ea typeface="CS Rocky sans"/>
                <a:cs typeface="CS Rocky sans"/>
                <a:sym typeface="CS Rocky sans"/>
              </a:rPr>
              <a:t>sua vez</a:t>
            </a:r>
          </a:p>
        </p:txBody>
      </p:sp>
      <p:grpSp>
        <p:nvGrpSpPr>
          <p:cNvPr id="15" name="Group 15"/>
          <p:cNvGrpSpPr/>
          <p:nvPr/>
        </p:nvGrpSpPr>
        <p:grpSpPr>
          <a:xfrm>
            <a:off x="3505200" y="4349222"/>
            <a:ext cx="11430000" cy="4286250"/>
            <a:chOff x="0" y="0"/>
            <a:chExt cx="3905993" cy="1464747"/>
          </a:xfrm>
        </p:grpSpPr>
        <p:sp>
          <p:nvSpPr>
            <p:cNvPr id="16" name="Freeform 16"/>
            <p:cNvSpPr/>
            <p:nvPr/>
          </p:nvSpPr>
          <p:spPr>
            <a:xfrm>
              <a:off x="0" y="0"/>
              <a:ext cx="3905993" cy="1464747"/>
            </a:xfrm>
            <a:custGeom>
              <a:avLst/>
              <a:gdLst/>
              <a:ahLst/>
              <a:cxnLst/>
              <a:rect l="l" t="t" r="r" b="b"/>
              <a:pathLst>
                <a:path w="3905993" h="1464747">
                  <a:moveTo>
                    <a:pt x="20320" y="0"/>
                  </a:moveTo>
                  <a:lnTo>
                    <a:pt x="3885673" y="0"/>
                  </a:lnTo>
                  <a:cubicBezTo>
                    <a:pt x="3891062" y="0"/>
                    <a:pt x="3896231" y="2141"/>
                    <a:pt x="3900041" y="5952"/>
                  </a:cubicBezTo>
                  <a:cubicBezTo>
                    <a:pt x="3903852" y="9762"/>
                    <a:pt x="3905993" y="14931"/>
                    <a:pt x="3905993" y="20320"/>
                  </a:cubicBezTo>
                  <a:lnTo>
                    <a:pt x="3905993" y="1444427"/>
                  </a:lnTo>
                  <a:cubicBezTo>
                    <a:pt x="3905993" y="1455650"/>
                    <a:pt x="3896895" y="1464747"/>
                    <a:pt x="3885673" y="1464747"/>
                  </a:cubicBezTo>
                  <a:lnTo>
                    <a:pt x="20320" y="1464747"/>
                  </a:lnTo>
                  <a:cubicBezTo>
                    <a:pt x="9098" y="1464747"/>
                    <a:pt x="0" y="1455650"/>
                    <a:pt x="0" y="1444427"/>
                  </a:cubicBezTo>
                  <a:lnTo>
                    <a:pt x="0" y="20320"/>
                  </a:lnTo>
                  <a:cubicBezTo>
                    <a:pt x="0" y="9098"/>
                    <a:pt x="9098" y="0"/>
                    <a:pt x="20320" y="0"/>
                  </a:cubicBezTo>
                  <a:close/>
                </a:path>
              </a:pathLst>
            </a:custGeom>
            <a:solidFill>
              <a:srgbClr val="D7D6DC"/>
            </a:solidFill>
          </p:spPr>
        </p:sp>
        <p:sp>
          <p:nvSpPr>
            <p:cNvPr id="17" name="TextBox 17"/>
            <p:cNvSpPr txBox="1"/>
            <p:nvPr/>
          </p:nvSpPr>
          <p:spPr>
            <a:xfrm>
              <a:off x="0" y="-38100"/>
              <a:ext cx="3905993" cy="1502847"/>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3352800" y="4196822"/>
            <a:ext cx="11430000" cy="4286250"/>
            <a:chOff x="0" y="0"/>
            <a:chExt cx="3905993" cy="1464747"/>
          </a:xfrm>
        </p:grpSpPr>
        <p:sp>
          <p:nvSpPr>
            <p:cNvPr id="19" name="Freeform 19"/>
            <p:cNvSpPr/>
            <p:nvPr/>
          </p:nvSpPr>
          <p:spPr>
            <a:xfrm>
              <a:off x="0" y="0"/>
              <a:ext cx="3905993" cy="1464747"/>
            </a:xfrm>
            <a:custGeom>
              <a:avLst/>
              <a:gdLst/>
              <a:ahLst/>
              <a:cxnLst/>
              <a:rect l="l" t="t" r="r" b="b"/>
              <a:pathLst>
                <a:path w="3905993" h="1464747">
                  <a:moveTo>
                    <a:pt x="20320" y="0"/>
                  </a:moveTo>
                  <a:lnTo>
                    <a:pt x="3885673" y="0"/>
                  </a:lnTo>
                  <a:cubicBezTo>
                    <a:pt x="3891062" y="0"/>
                    <a:pt x="3896231" y="2141"/>
                    <a:pt x="3900041" y="5952"/>
                  </a:cubicBezTo>
                  <a:cubicBezTo>
                    <a:pt x="3903852" y="9762"/>
                    <a:pt x="3905993" y="14931"/>
                    <a:pt x="3905993" y="20320"/>
                  </a:cubicBezTo>
                  <a:lnTo>
                    <a:pt x="3905993" y="1444427"/>
                  </a:lnTo>
                  <a:cubicBezTo>
                    <a:pt x="3905993" y="1455650"/>
                    <a:pt x="3896895" y="1464747"/>
                    <a:pt x="3885673" y="1464747"/>
                  </a:cubicBezTo>
                  <a:lnTo>
                    <a:pt x="20320" y="1464747"/>
                  </a:lnTo>
                  <a:cubicBezTo>
                    <a:pt x="9098" y="1464747"/>
                    <a:pt x="0" y="1455650"/>
                    <a:pt x="0" y="1444427"/>
                  </a:cubicBezTo>
                  <a:lnTo>
                    <a:pt x="0" y="20320"/>
                  </a:lnTo>
                  <a:cubicBezTo>
                    <a:pt x="0" y="9098"/>
                    <a:pt x="9098" y="0"/>
                    <a:pt x="20320" y="0"/>
                  </a:cubicBezTo>
                  <a:close/>
                </a:path>
              </a:pathLst>
            </a:custGeom>
            <a:solidFill>
              <a:srgbClr val="FFFFFF"/>
            </a:solidFill>
          </p:spPr>
        </p:sp>
        <p:sp>
          <p:nvSpPr>
            <p:cNvPr id="20" name="TextBox 20"/>
            <p:cNvSpPr txBox="1"/>
            <p:nvPr/>
          </p:nvSpPr>
          <p:spPr>
            <a:xfrm>
              <a:off x="0" y="-38100"/>
              <a:ext cx="3905993" cy="1502847"/>
            </a:xfrm>
            <a:prstGeom prst="rect">
              <a:avLst/>
            </a:prstGeom>
          </p:spPr>
          <p:txBody>
            <a:bodyPr lIns="50800" tIns="50800" rIns="50800" bIns="50800" rtlCol="0" anchor="ctr"/>
            <a:lstStyle/>
            <a:p>
              <a:pPr algn="ctr">
                <a:lnSpc>
                  <a:spcPts val="3360"/>
                </a:lnSpc>
              </a:pPr>
              <a:endParaRPr/>
            </a:p>
          </p:txBody>
        </p:sp>
      </p:grpSp>
      <p:sp>
        <p:nvSpPr>
          <p:cNvPr id="21" name="TextBox 21"/>
          <p:cNvSpPr txBox="1"/>
          <p:nvPr/>
        </p:nvSpPr>
        <p:spPr>
          <a:xfrm>
            <a:off x="4507612" y="4655928"/>
            <a:ext cx="9272776" cy="3254882"/>
          </a:xfrm>
          <a:prstGeom prst="rect">
            <a:avLst/>
          </a:prstGeom>
        </p:spPr>
        <p:txBody>
          <a:bodyPr lIns="0" tIns="0" rIns="0" bIns="0" rtlCol="0" anchor="t">
            <a:spAutoFit/>
          </a:bodyPr>
          <a:lstStyle/>
          <a:p>
            <a:pPr marL="0" lvl="0" indent="0" algn="ctr">
              <a:lnSpc>
                <a:spcPts val="3297"/>
              </a:lnSpc>
            </a:pPr>
            <a:r>
              <a:rPr lang="en-US" sz="2355">
                <a:solidFill>
                  <a:srgbClr val="0B2147"/>
                </a:solidFill>
                <a:latin typeface="TT Hoves"/>
                <a:ea typeface="TT Hoves"/>
                <a:cs typeface="TT Hoves"/>
                <a:sym typeface="TT Hoves"/>
              </a:rPr>
              <a:t>Tanto mitos quanto lendas muitas vezes se sobrepõem, especialmente em culturas onde a distinção entre os dois pode ser fluida. </a:t>
            </a:r>
          </a:p>
          <a:p>
            <a:pPr marL="0" lvl="0" indent="0" algn="ctr">
              <a:lnSpc>
                <a:spcPts val="3297"/>
              </a:lnSpc>
            </a:pPr>
            <a:endParaRPr lang="en-US" sz="2355">
              <a:solidFill>
                <a:srgbClr val="0B2147"/>
              </a:solidFill>
              <a:latin typeface="TT Hoves"/>
              <a:ea typeface="TT Hoves"/>
              <a:cs typeface="TT Hoves"/>
              <a:sym typeface="TT Hoves"/>
            </a:endParaRPr>
          </a:p>
          <a:p>
            <a:pPr marL="0" lvl="0" indent="0" algn="ctr">
              <a:lnSpc>
                <a:spcPts val="3297"/>
              </a:lnSpc>
            </a:pPr>
            <a:r>
              <a:rPr lang="en-US" sz="2355">
                <a:solidFill>
                  <a:srgbClr val="0B2147"/>
                </a:solidFill>
                <a:latin typeface="TT Hoves"/>
                <a:ea typeface="TT Hoves"/>
                <a:cs typeface="TT Hoves"/>
                <a:sym typeface="TT Hoves"/>
              </a:rPr>
              <a:t>Com base no que você acabou de aprender, crie uma tabela ou diagrama de Venn para ilustrar as semelhanças e diferenças entre mitos e lendas. Sinta-se à vontade para pesquisar mais, se necessário.</a:t>
            </a:r>
          </a:p>
          <a:p>
            <a:pPr marL="0" lvl="0" indent="0" algn="ctr">
              <a:lnSpc>
                <a:spcPts val="3297"/>
              </a:lnSpc>
            </a:pPr>
            <a:endParaRPr lang="en-US" sz="2355">
              <a:solidFill>
                <a:srgbClr val="0B2147"/>
              </a:solidFill>
              <a:latin typeface="TT Hoves"/>
              <a:ea typeface="TT Hoves"/>
              <a:cs typeface="TT Hoves"/>
              <a:sym typeface="TT Hoves"/>
            </a:endParaRPr>
          </a:p>
          <a:p>
            <a:pPr marL="0" lvl="0" indent="0" algn="ctr">
              <a:lnSpc>
                <a:spcPts val="3297"/>
              </a:lnSpc>
            </a:pPr>
            <a:r>
              <a:rPr lang="en-US" sz="2355">
                <a:solidFill>
                  <a:srgbClr val="0B2147"/>
                </a:solidFill>
                <a:latin typeface="TT Hoves"/>
                <a:ea typeface="TT Hoves"/>
                <a:cs typeface="TT Hoves"/>
                <a:sym typeface="TT Hoves"/>
              </a:rPr>
              <a:t>Não se esqueça de incluir exemplos para ilustrar!</a:t>
            </a:r>
          </a:p>
        </p:txBody>
      </p:sp>
      <p:sp>
        <p:nvSpPr>
          <p:cNvPr id="22" name="Freeform 22"/>
          <p:cNvSpPr/>
          <p:nvPr/>
        </p:nvSpPr>
        <p:spPr>
          <a:xfrm>
            <a:off x="14206726" y="1028700"/>
            <a:ext cx="5077574" cy="8239471"/>
          </a:xfrm>
          <a:custGeom>
            <a:avLst/>
            <a:gdLst/>
            <a:ahLst/>
            <a:cxnLst/>
            <a:rect l="l" t="t" r="r" b="b"/>
            <a:pathLst>
              <a:path w="5077574" h="8239471">
                <a:moveTo>
                  <a:pt x="0" y="0"/>
                </a:moveTo>
                <a:lnTo>
                  <a:pt x="5077574" y="0"/>
                </a:lnTo>
                <a:lnTo>
                  <a:pt x="5077574" y="8239471"/>
                </a:lnTo>
                <a:lnTo>
                  <a:pt x="0" y="82394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a:off x="619507" y="1513433"/>
            <a:ext cx="3310930" cy="7744867"/>
          </a:xfrm>
          <a:custGeom>
            <a:avLst/>
            <a:gdLst/>
            <a:ahLst/>
            <a:cxnLst/>
            <a:rect l="l" t="t" r="r" b="b"/>
            <a:pathLst>
              <a:path w="3310930" h="7744867">
                <a:moveTo>
                  <a:pt x="0" y="0"/>
                </a:moveTo>
                <a:lnTo>
                  <a:pt x="3310931" y="0"/>
                </a:lnTo>
                <a:lnTo>
                  <a:pt x="3310931" y="7744867"/>
                </a:lnTo>
                <a:lnTo>
                  <a:pt x="0" y="77448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a:solidFill>
                  <a:srgbClr val="FFFFFF"/>
                </a:solidFill>
                <a:latin typeface="Canva Sans"/>
                <a:ea typeface="Canva Sans"/>
                <a:cs typeface="Canva Sans"/>
                <a:sym typeface="Canva Sans"/>
                <a:hlinkClick r:id="rId9" tooltip="http://www.movimentoescolar.com.br"/>
              </a:rPr>
              <a:t>www.movimentoescolar.com.br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799311" y="1028700"/>
            <a:ext cx="8689378" cy="1397667"/>
            <a:chOff x="0" y="0"/>
            <a:chExt cx="11585838" cy="1863556"/>
          </a:xfrm>
        </p:grpSpPr>
        <p:grpSp>
          <p:nvGrpSpPr>
            <p:cNvPr id="6" name="Group 6"/>
            <p:cNvGrpSpPr/>
            <p:nvPr/>
          </p:nvGrpSpPr>
          <p:grpSpPr>
            <a:xfrm>
              <a:off x="155838" y="155838"/>
              <a:ext cx="11430000" cy="1707719"/>
              <a:chOff x="0" y="0"/>
              <a:chExt cx="3819827" cy="570708"/>
            </a:xfrm>
          </p:grpSpPr>
          <p:sp>
            <p:nvSpPr>
              <p:cNvPr id="7" name="Freeform 7"/>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8" name="TextBox 8"/>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1430000" cy="1707719"/>
              <a:chOff x="0" y="0"/>
              <a:chExt cx="3819827" cy="570708"/>
            </a:xfrm>
          </p:grpSpPr>
          <p:sp>
            <p:nvSpPr>
              <p:cNvPr id="10" name="Freeform 10"/>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1" name="TextBox 11"/>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sp>
        <p:nvSpPr>
          <p:cNvPr id="12" name="TextBox 12"/>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semelhanças</a:t>
            </a:r>
          </a:p>
        </p:txBody>
      </p:sp>
      <p:sp>
        <p:nvSpPr>
          <p:cNvPr id="13" name="TextBox 13"/>
          <p:cNvSpPr txBox="1"/>
          <p:nvPr/>
        </p:nvSpPr>
        <p:spPr>
          <a:xfrm>
            <a:off x="1541146" y="52431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reforçando ideais culturais</a:t>
            </a:r>
          </a:p>
        </p:txBody>
      </p:sp>
      <p:sp>
        <p:nvSpPr>
          <p:cNvPr id="14" name="TextBox 14"/>
          <p:cNvSpPr txBox="1"/>
          <p:nvPr/>
        </p:nvSpPr>
        <p:spPr>
          <a:xfrm>
            <a:off x="9931718" y="52431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refletindo realidades históricas</a:t>
            </a:r>
          </a:p>
        </p:txBody>
      </p:sp>
      <p:grpSp>
        <p:nvGrpSpPr>
          <p:cNvPr id="15" name="Group 15"/>
          <p:cNvGrpSpPr/>
          <p:nvPr/>
        </p:nvGrpSpPr>
        <p:grpSpPr>
          <a:xfrm>
            <a:off x="1181100" y="2974710"/>
            <a:ext cx="16078200" cy="952500"/>
            <a:chOff x="0" y="0"/>
            <a:chExt cx="5494430" cy="325499"/>
          </a:xfrm>
        </p:grpSpPr>
        <p:sp>
          <p:nvSpPr>
            <p:cNvPr id="16" name="Freeform 16"/>
            <p:cNvSpPr/>
            <p:nvPr/>
          </p:nvSpPr>
          <p:spPr>
            <a:xfrm>
              <a:off x="0" y="0"/>
              <a:ext cx="5494430" cy="325499"/>
            </a:xfrm>
            <a:custGeom>
              <a:avLst/>
              <a:gdLst/>
              <a:ahLst/>
              <a:cxnLst/>
              <a:rect l="l" t="t" r="r" b="b"/>
              <a:pathLst>
                <a:path w="5494430" h="325499">
                  <a:moveTo>
                    <a:pt x="14445" y="0"/>
                  </a:moveTo>
                  <a:lnTo>
                    <a:pt x="5479984" y="0"/>
                  </a:lnTo>
                  <a:cubicBezTo>
                    <a:pt x="5487962" y="0"/>
                    <a:pt x="5494430" y="6467"/>
                    <a:pt x="5494430" y="14445"/>
                  </a:cubicBezTo>
                  <a:lnTo>
                    <a:pt x="5494430" y="311054"/>
                  </a:lnTo>
                  <a:cubicBezTo>
                    <a:pt x="5494430" y="319032"/>
                    <a:pt x="5487962" y="325499"/>
                    <a:pt x="5479984" y="325499"/>
                  </a:cubicBezTo>
                  <a:lnTo>
                    <a:pt x="14445" y="325499"/>
                  </a:lnTo>
                  <a:cubicBezTo>
                    <a:pt x="6467" y="325499"/>
                    <a:pt x="0" y="319032"/>
                    <a:pt x="0" y="311054"/>
                  </a:cubicBezTo>
                  <a:lnTo>
                    <a:pt x="0" y="14445"/>
                  </a:lnTo>
                  <a:cubicBezTo>
                    <a:pt x="0" y="6467"/>
                    <a:pt x="6467" y="0"/>
                    <a:pt x="14445" y="0"/>
                  </a:cubicBezTo>
                  <a:close/>
                </a:path>
              </a:pathLst>
            </a:custGeom>
            <a:solidFill>
              <a:srgbClr val="C0C0C4"/>
            </a:solidFill>
          </p:spPr>
        </p:sp>
        <p:sp>
          <p:nvSpPr>
            <p:cNvPr id="17" name="TextBox 17"/>
            <p:cNvSpPr txBox="1"/>
            <p:nvPr/>
          </p:nvSpPr>
          <p:spPr>
            <a:xfrm>
              <a:off x="0" y="-38100"/>
              <a:ext cx="5494430" cy="363599"/>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1028700" y="2822310"/>
            <a:ext cx="16078200" cy="952500"/>
            <a:chOff x="0" y="0"/>
            <a:chExt cx="5494430" cy="325499"/>
          </a:xfrm>
        </p:grpSpPr>
        <p:sp>
          <p:nvSpPr>
            <p:cNvPr id="19" name="Freeform 19"/>
            <p:cNvSpPr/>
            <p:nvPr/>
          </p:nvSpPr>
          <p:spPr>
            <a:xfrm>
              <a:off x="0" y="0"/>
              <a:ext cx="5494430" cy="325499"/>
            </a:xfrm>
            <a:custGeom>
              <a:avLst/>
              <a:gdLst/>
              <a:ahLst/>
              <a:cxnLst/>
              <a:rect l="l" t="t" r="r" b="b"/>
              <a:pathLst>
                <a:path w="5494430" h="325499">
                  <a:moveTo>
                    <a:pt x="14445" y="0"/>
                  </a:moveTo>
                  <a:lnTo>
                    <a:pt x="5479984" y="0"/>
                  </a:lnTo>
                  <a:cubicBezTo>
                    <a:pt x="5487962" y="0"/>
                    <a:pt x="5494430" y="6467"/>
                    <a:pt x="5494430" y="14445"/>
                  </a:cubicBezTo>
                  <a:lnTo>
                    <a:pt x="5494430" y="311054"/>
                  </a:lnTo>
                  <a:cubicBezTo>
                    <a:pt x="5494430" y="319032"/>
                    <a:pt x="5487962" y="325499"/>
                    <a:pt x="5479984" y="325499"/>
                  </a:cubicBezTo>
                  <a:lnTo>
                    <a:pt x="14445" y="325499"/>
                  </a:lnTo>
                  <a:cubicBezTo>
                    <a:pt x="6467" y="325499"/>
                    <a:pt x="0" y="319032"/>
                    <a:pt x="0" y="311054"/>
                  </a:cubicBezTo>
                  <a:lnTo>
                    <a:pt x="0" y="14445"/>
                  </a:lnTo>
                  <a:cubicBezTo>
                    <a:pt x="0" y="6467"/>
                    <a:pt x="6467" y="0"/>
                    <a:pt x="14445" y="0"/>
                  </a:cubicBezTo>
                  <a:close/>
                </a:path>
              </a:pathLst>
            </a:custGeom>
            <a:solidFill>
              <a:srgbClr val="FFFFFF"/>
            </a:solidFill>
          </p:spPr>
        </p:sp>
        <p:sp>
          <p:nvSpPr>
            <p:cNvPr id="20" name="TextBox 20"/>
            <p:cNvSpPr txBox="1"/>
            <p:nvPr/>
          </p:nvSpPr>
          <p:spPr>
            <a:xfrm>
              <a:off x="0" y="-38100"/>
              <a:ext cx="5494430" cy="363599"/>
            </a:xfrm>
            <a:prstGeom prst="rect">
              <a:avLst/>
            </a:prstGeom>
          </p:spPr>
          <p:txBody>
            <a:bodyPr lIns="50800" tIns="50800" rIns="50800" bIns="50800" rtlCol="0" anchor="ctr"/>
            <a:lstStyle/>
            <a:p>
              <a:pPr algn="ctr">
                <a:lnSpc>
                  <a:spcPts val="3360"/>
                </a:lnSpc>
              </a:pPr>
              <a:endParaRPr/>
            </a:p>
          </p:txBody>
        </p:sp>
      </p:grpSp>
      <p:sp>
        <p:nvSpPr>
          <p:cNvPr id="21" name="TextBox 21"/>
          <p:cNvSpPr txBox="1"/>
          <p:nvPr/>
        </p:nvSpPr>
        <p:spPr>
          <a:xfrm>
            <a:off x="1698841" y="3063610"/>
            <a:ext cx="14900908" cy="42227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0B2147"/>
                </a:solidFill>
                <a:latin typeface="TT Hoves"/>
                <a:ea typeface="TT Hoves"/>
                <a:cs typeface="TT Hoves"/>
                <a:sym typeface="TT Hoves"/>
              </a:rPr>
              <a:t>Algumas semelhanças que você pode ter notado:</a:t>
            </a:r>
          </a:p>
        </p:txBody>
      </p:sp>
      <p:grpSp>
        <p:nvGrpSpPr>
          <p:cNvPr id="22" name="Group 22"/>
          <p:cNvGrpSpPr/>
          <p:nvPr/>
        </p:nvGrpSpPr>
        <p:grpSpPr>
          <a:xfrm>
            <a:off x="1186394" y="4555860"/>
            <a:ext cx="7618446" cy="2000250"/>
            <a:chOff x="0" y="0"/>
            <a:chExt cx="2603464" cy="683549"/>
          </a:xfrm>
        </p:grpSpPr>
        <p:sp>
          <p:nvSpPr>
            <p:cNvPr id="23" name="Freeform 23"/>
            <p:cNvSpPr/>
            <p:nvPr/>
          </p:nvSpPr>
          <p:spPr>
            <a:xfrm>
              <a:off x="0" y="0"/>
              <a:ext cx="2603464" cy="683549"/>
            </a:xfrm>
            <a:custGeom>
              <a:avLst/>
              <a:gdLst/>
              <a:ahLst/>
              <a:cxnLst/>
              <a:rect l="l" t="t" r="r" b="b"/>
              <a:pathLst>
                <a:path w="2603464" h="683549">
                  <a:moveTo>
                    <a:pt x="30486" y="0"/>
                  </a:moveTo>
                  <a:lnTo>
                    <a:pt x="2572978" y="0"/>
                  </a:lnTo>
                  <a:cubicBezTo>
                    <a:pt x="2581063" y="0"/>
                    <a:pt x="2588818" y="3212"/>
                    <a:pt x="2594535" y="8929"/>
                  </a:cubicBezTo>
                  <a:cubicBezTo>
                    <a:pt x="2600252" y="14646"/>
                    <a:pt x="2603464" y="22401"/>
                    <a:pt x="2603464" y="30486"/>
                  </a:cubicBezTo>
                  <a:lnTo>
                    <a:pt x="2603464" y="653063"/>
                  </a:lnTo>
                  <a:cubicBezTo>
                    <a:pt x="2603464" y="669900"/>
                    <a:pt x="2589815" y="683549"/>
                    <a:pt x="2572978" y="683549"/>
                  </a:cubicBezTo>
                  <a:lnTo>
                    <a:pt x="30486" y="683549"/>
                  </a:lnTo>
                  <a:cubicBezTo>
                    <a:pt x="22401" y="683549"/>
                    <a:pt x="14646" y="680337"/>
                    <a:pt x="8929" y="674620"/>
                  </a:cubicBezTo>
                  <a:cubicBezTo>
                    <a:pt x="3212" y="668902"/>
                    <a:pt x="0" y="661148"/>
                    <a:pt x="0" y="653063"/>
                  </a:cubicBezTo>
                  <a:lnTo>
                    <a:pt x="0" y="30486"/>
                  </a:lnTo>
                  <a:cubicBezTo>
                    <a:pt x="0" y="13649"/>
                    <a:pt x="13649" y="0"/>
                    <a:pt x="30486" y="0"/>
                  </a:cubicBezTo>
                  <a:close/>
                </a:path>
              </a:pathLst>
            </a:custGeom>
            <a:solidFill>
              <a:srgbClr val="D7D6DC"/>
            </a:solidFill>
          </p:spPr>
        </p:sp>
        <p:sp>
          <p:nvSpPr>
            <p:cNvPr id="24" name="TextBox 24"/>
            <p:cNvSpPr txBox="1"/>
            <p:nvPr/>
          </p:nvSpPr>
          <p:spPr>
            <a:xfrm>
              <a:off x="0" y="-38100"/>
              <a:ext cx="2603464" cy="721649"/>
            </a:xfrm>
            <a:prstGeom prst="rect">
              <a:avLst/>
            </a:prstGeom>
          </p:spPr>
          <p:txBody>
            <a:bodyPr lIns="50800" tIns="50800" rIns="50800" bIns="50800" rtlCol="0" anchor="ctr"/>
            <a:lstStyle/>
            <a:p>
              <a:pPr algn="ctr">
                <a:lnSpc>
                  <a:spcPts val="3360"/>
                </a:lnSpc>
              </a:pPr>
              <a:endParaRPr/>
            </a:p>
          </p:txBody>
        </p:sp>
      </p:grpSp>
      <p:grpSp>
        <p:nvGrpSpPr>
          <p:cNvPr id="25" name="Group 25"/>
          <p:cNvGrpSpPr/>
          <p:nvPr/>
        </p:nvGrpSpPr>
        <p:grpSpPr>
          <a:xfrm>
            <a:off x="1033994" y="4403460"/>
            <a:ext cx="7618446" cy="2000250"/>
            <a:chOff x="0" y="0"/>
            <a:chExt cx="2603464" cy="683549"/>
          </a:xfrm>
        </p:grpSpPr>
        <p:sp>
          <p:nvSpPr>
            <p:cNvPr id="26" name="Freeform 26"/>
            <p:cNvSpPr/>
            <p:nvPr/>
          </p:nvSpPr>
          <p:spPr>
            <a:xfrm>
              <a:off x="0" y="0"/>
              <a:ext cx="2603464" cy="683549"/>
            </a:xfrm>
            <a:custGeom>
              <a:avLst/>
              <a:gdLst/>
              <a:ahLst/>
              <a:cxnLst/>
              <a:rect l="l" t="t" r="r" b="b"/>
              <a:pathLst>
                <a:path w="2603464" h="683549">
                  <a:moveTo>
                    <a:pt x="30486" y="0"/>
                  </a:moveTo>
                  <a:lnTo>
                    <a:pt x="2572978" y="0"/>
                  </a:lnTo>
                  <a:cubicBezTo>
                    <a:pt x="2581063" y="0"/>
                    <a:pt x="2588818" y="3212"/>
                    <a:pt x="2594535" y="8929"/>
                  </a:cubicBezTo>
                  <a:cubicBezTo>
                    <a:pt x="2600252" y="14646"/>
                    <a:pt x="2603464" y="22401"/>
                    <a:pt x="2603464" y="30486"/>
                  </a:cubicBezTo>
                  <a:lnTo>
                    <a:pt x="2603464" y="653063"/>
                  </a:lnTo>
                  <a:cubicBezTo>
                    <a:pt x="2603464" y="669900"/>
                    <a:pt x="2589815" y="683549"/>
                    <a:pt x="2572978" y="683549"/>
                  </a:cubicBezTo>
                  <a:lnTo>
                    <a:pt x="30486" y="683549"/>
                  </a:lnTo>
                  <a:cubicBezTo>
                    <a:pt x="22401" y="683549"/>
                    <a:pt x="14646" y="680337"/>
                    <a:pt x="8929" y="674620"/>
                  </a:cubicBezTo>
                  <a:cubicBezTo>
                    <a:pt x="3212" y="668902"/>
                    <a:pt x="0" y="661148"/>
                    <a:pt x="0" y="653063"/>
                  </a:cubicBezTo>
                  <a:lnTo>
                    <a:pt x="0" y="30486"/>
                  </a:lnTo>
                  <a:cubicBezTo>
                    <a:pt x="0" y="13649"/>
                    <a:pt x="13649" y="0"/>
                    <a:pt x="30486" y="0"/>
                  </a:cubicBezTo>
                  <a:close/>
                </a:path>
              </a:pathLst>
            </a:custGeom>
            <a:solidFill>
              <a:srgbClr val="FFFFFF"/>
            </a:solidFill>
          </p:spPr>
        </p:sp>
        <p:sp>
          <p:nvSpPr>
            <p:cNvPr id="27" name="TextBox 27"/>
            <p:cNvSpPr txBox="1"/>
            <p:nvPr/>
          </p:nvSpPr>
          <p:spPr>
            <a:xfrm>
              <a:off x="0" y="-38100"/>
              <a:ext cx="2603464" cy="721649"/>
            </a:xfrm>
            <a:prstGeom prst="rect">
              <a:avLst/>
            </a:prstGeom>
          </p:spPr>
          <p:txBody>
            <a:bodyPr lIns="50800" tIns="50800" rIns="50800" bIns="50800" rtlCol="0" anchor="ctr"/>
            <a:lstStyle/>
            <a:p>
              <a:pPr algn="ctr">
                <a:lnSpc>
                  <a:spcPts val="3360"/>
                </a:lnSpc>
              </a:pPr>
              <a:endParaRPr/>
            </a:p>
          </p:txBody>
        </p:sp>
      </p:grpSp>
      <p:sp>
        <p:nvSpPr>
          <p:cNvPr id="28" name="TextBox 28"/>
          <p:cNvSpPr txBox="1"/>
          <p:nvPr/>
        </p:nvSpPr>
        <p:spPr>
          <a:xfrm>
            <a:off x="1544059" y="5252634"/>
            <a:ext cx="6667500" cy="709612"/>
          </a:xfrm>
          <a:prstGeom prst="rect">
            <a:avLst/>
          </a:prstGeom>
        </p:spPr>
        <p:txBody>
          <a:bodyPr lIns="0" tIns="0" rIns="0" bIns="0" rtlCol="0" anchor="t">
            <a:spAutoFit/>
          </a:bodyPr>
          <a:lstStyle/>
          <a:p>
            <a:pPr marL="0" lvl="0" indent="0" algn="ctr">
              <a:lnSpc>
                <a:spcPts val="2887"/>
              </a:lnSpc>
            </a:pPr>
            <a:r>
              <a:rPr lang="en-US" sz="2062">
                <a:solidFill>
                  <a:srgbClr val="0B2147"/>
                </a:solidFill>
                <a:latin typeface="TT Hoves"/>
                <a:ea typeface="TT Hoves"/>
                <a:cs typeface="TT Hoves"/>
                <a:sym typeface="TT Hoves"/>
              </a:rPr>
              <a:t>Ambas geralmente se originam de tradições orais, transmitidas por meio de contação e reconto de histórias.</a:t>
            </a:r>
          </a:p>
        </p:txBody>
      </p:sp>
      <p:sp>
        <p:nvSpPr>
          <p:cNvPr id="29" name="TextBox 29"/>
          <p:cNvSpPr txBox="1"/>
          <p:nvPr/>
        </p:nvSpPr>
        <p:spPr>
          <a:xfrm>
            <a:off x="1479089" y="4688162"/>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tradições orais</a:t>
            </a:r>
          </a:p>
        </p:txBody>
      </p:sp>
      <p:sp>
        <p:nvSpPr>
          <p:cNvPr id="30" name="TextBox 30"/>
          <p:cNvSpPr txBox="1"/>
          <p:nvPr/>
        </p:nvSpPr>
        <p:spPr>
          <a:xfrm>
            <a:off x="10000900" y="52431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reforçando ideais culturais</a:t>
            </a:r>
          </a:p>
        </p:txBody>
      </p:sp>
      <p:grpSp>
        <p:nvGrpSpPr>
          <p:cNvPr id="31" name="Group 31"/>
          <p:cNvGrpSpPr/>
          <p:nvPr/>
        </p:nvGrpSpPr>
        <p:grpSpPr>
          <a:xfrm>
            <a:off x="9646149" y="4555860"/>
            <a:ext cx="7618446" cy="2000250"/>
            <a:chOff x="0" y="0"/>
            <a:chExt cx="2603464" cy="683549"/>
          </a:xfrm>
        </p:grpSpPr>
        <p:sp>
          <p:nvSpPr>
            <p:cNvPr id="32" name="Freeform 32"/>
            <p:cNvSpPr/>
            <p:nvPr/>
          </p:nvSpPr>
          <p:spPr>
            <a:xfrm>
              <a:off x="0" y="0"/>
              <a:ext cx="2603464" cy="683549"/>
            </a:xfrm>
            <a:custGeom>
              <a:avLst/>
              <a:gdLst/>
              <a:ahLst/>
              <a:cxnLst/>
              <a:rect l="l" t="t" r="r" b="b"/>
              <a:pathLst>
                <a:path w="2603464" h="683549">
                  <a:moveTo>
                    <a:pt x="30486" y="0"/>
                  </a:moveTo>
                  <a:lnTo>
                    <a:pt x="2572978" y="0"/>
                  </a:lnTo>
                  <a:cubicBezTo>
                    <a:pt x="2581063" y="0"/>
                    <a:pt x="2588818" y="3212"/>
                    <a:pt x="2594535" y="8929"/>
                  </a:cubicBezTo>
                  <a:cubicBezTo>
                    <a:pt x="2600252" y="14646"/>
                    <a:pt x="2603464" y="22401"/>
                    <a:pt x="2603464" y="30486"/>
                  </a:cubicBezTo>
                  <a:lnTo>
                    <a:pt x="2603464" y="653063"/>
                  </a:lnTo>
                  <a:cubicBezTo>
                    <a:pt x="2603464" y="669900"/>
                    <a:pt x="2589815" y="683549"/>
                    <a:pt x="2572978" y="683549"/>
                  </a:cubicBezTo>
                  <a:lnTo>
                    <a:pt x="30486" y="683549"/>
                  </a:lnTo>
                  <a:cubicBezTo>
                    <a:pt x="22401" y="683549"/>
                    <a:pt x="14646" y="680337"/>
                    <a:pt x="8929" y="674620"/>
                  </a:cubicBezTo>
                  <a:cubicBezTo>
                    <a:pt x="3212" y="668902"/>
                    <a:pt x="0" y="661148"/>
                    <a:pt x="0" y="653063"/>
                  </a:cubicBezTo>
                  <a:lnTo>
                    <a:pt x="0" y="30486"/>
                  </a:lnTo>
                  <a:cubicBezTo>
                    <a:pt x="0" y="13649"/>
                    <a:pt x="13649" y="0"/>
                    <a:pt x="30486" y="0"/>
                  </a:cubicBezTo>
                  <a:close/>
                </a:path>
              </a:pathLst>
            </a:custGeom>
            <a:solidFill>
              <a:srgbClr val="D7D6DC"/>
            </a:solidFill>
          </p:spPr>
        </p:sp>
        <p:sp>
          <p:nvSpPr>
            <p:cNvPr id="33" name="TextBox 33"/>
            <p:cNvSpPr txBox="1"/>
            <p:nvPr/>
          </p:nvSpPr>
          <p:spPr>
            <a:xfrm>
              <a:off x="0" y="-38100"/>
              <a:ext cx="2603464" cy="721649"/>
            </a:xfrm>
            <a:prstGeom prst="rect">
              <a:avLst/>
            </a:prstGeom>
          </p:spPr>
          <p:txBody>
            <a:bodyPr lIns="50800" tIns="50800" rIns="50800" bIns="50800" rtlCol="0" anchor="ctr"/>
            <a:lstStyle/>
            <a:p>
              <a:pPr algn="ctr">
                <a:lnSpc>
                  <a:spcPts val="3360"/>
                </a:lnSpc>
              </a:pPr>
              <a:endParaRPr/>
            </a:p>
          </p:txBody>
        </p:sp>
      </p:grpSp>
      <p:grpSp>
        <p:nvGrpSpPr>
          <p:cNvPr id="34" name="Group 34"/>
          <p:cNvGrpSpPr/>
          <p:nvPr/>
        </p:nvGrpSpPr>
        <p:grpSpPr>
          <a:xfrm>
            <a:off x="9493749" y="4403460"/>
            <a:ext cx="7618446" cy="2000250"/>
            <a:chOff x="0" y="0"/>
            <a:chExt cx="2603464" cy="683549"/>
          </a:xfrm>
        </p:grpSpPr>
        <p:sp>
          <p:nvSpPr>
            <p:cNvPr id="35" name="Freeform 35"/>
            <p:cNvSpPr/>
            <p:nvPr/>
          </p:nvSpPr>
          <p:spPr>
            <a:xfrm>
              <a:off x="0" y="0"/>
              <a:ext cx="2603464" cy="683549"/>
            </a:xfrm>
            <a:custGeom>
              <a:avLst/>
              <a:gdLst/>
              <a:ahLst/>
              <a:cxnLst/>
              <a:rect l="l" t="t" r="r" b="b"/>
              <a:pathLst>
                <a:path w="2603464" h="683549">
                  <a:moveTo>
                    <a:pt x="30486" y="0"/>
                  </a:moveTo>
                  <a:lnTo>
                    <a:pt x="2572978" y="0"/>
                  </a:lnTo>
                  <a:cubicBezTo>
                    <a:pt x="2581063" y="0"/>
                    <a:pt x="2588818" y="3212"/>
                    <a:pt x="2594535" y="8929"/>
                  </a:cubicBezTo>
                  <a:cubicBezTo>
                    <a:pt x="2600252" y="14646"/>
                    <a:pt x="2603464" y="22401"/>
                    <a:pt x="2603464" y="30486"/>
                  </a:cubicBezTo>
                  <a:lnTo>
                    <a:pt x="2603464" y="653063"/>
                  </a:lnTo>
                  <a:cubicBezTo>
                    <a:pt x="2603464" y="669900"/>
                    <a:pt x="2589815" y="683549"/>
                    <a:pt x="2572978" y="683549"/>
                  </a:cubicBezTo>
                  <a:lnTo>
                    <a:pt x="30486" y="683549"/>
                  </a:lnTo>
                  <a:cubicBezTo>
                    <a:pt x="22401" y="683549"/>
                    <a:pt x="14646" y="680337"/>
                    <a:pt x="8929" y="674620"/>
                  </a:cubicBezTo>
                  <a:cubicBezTo>
                    <a:pt x="3212" y="668902"/>
                    <a:pt x="0" y="661148"/>
                    <a:pt x="0" y="653063"/>
                  </a:cubicBezTo>
                  <a:lnTo>
                    <a:pt x="0" y="30486"/>
                  </a:lnTo>
                  <a:cubicBezTo>
                    <a:pt x="0" y="13649"/>
                    <a:pt x="13649" y="0"/>
                    <a:pt x="30486" y="0"/>
                  </a:cubicBezTo>
                  <a:close/>
                </a:path>
              </a:pathLst>
            </a:custGeom>
            <a:solidFill>
              <a:srgbClr val="FFFFFF"/>
            </a:solidFill>
          </p:spPr>
        </p:sp>
        <p:sp>
          <p:nvSpPr>
            <p:cNvPr id="36" name="TextBox 36"/>
            <p:cNvSpPr txBox="1"/>
            <p:nvPr/>
          </p:nvSpPr>
          <p:spPr>
            <a:xfrm>
              <a:off x="0" y="-38100"/>
              <a:ext cx="2603464" cy="721649"/>
            </a:xfrm>
            <a:prstGeom prst="rect">
              <a:avLst/>
            </a:prstGeom>
          </p:spPr>
          <p:txBody>
            <a:bodyPr lIns="50800" tIns="50800" rIns="50800" bIns="50800" rtlCol="0" anchor="ctr"/>
            <a:lstStyle/>
            <a:p>
              <a:pPr algn="ctr">
                <a:lnSpc>
                  <a:spcPts val="3360"/>
                </a:lnSpc>
              </a:pPr>
              <a:endParaRPr/>
            </a:p>
          </p:txBody>
        </p:sp>
      </p:grpSp>
      <p:sp>
        <p:nvSpPr>
          <p:cNvPr id="37" name="TextBox 37"/>
          <p:cNvSpPr txBox="1"/>
          <p:nvPr/>
        </p:nvSpPr>
        <p:spPr>
          <a:xfrm>
            <a:off x="9748781" y="5252634"/>
            <a:ext cx="7108382" cy="639393"/>
          </a:xfrm>
          <a:prstGeom prst="rect">
            <a:avLst/>
          </a:prstGeom>
        </p:spPr>
        <p:txBody>
          <a:bodyPr lIns="0" tIns="0" rIns="0" bIns="0" rtlCol="0" anchor="t">
            <a:spAutoFit/>
          </a:bodyPr>
          <a:lstStyle/>
          <a:p>
            <a:pPr marL="0" lvl="0" indent="0" algn="ctr">
              <a:lnSpc>
                <a:spcPts val="2557"/>
              </a:lnSpc>
            </a:pPr>
            <a:r>
              <a:rPr lang="en-US" sz="1827">
                <a:solidFill>
                  <a:srgbClr val="0B2147"/>
                </a:solidFill>
                <a:latin typeface="TT Hoves"/>
                <a:ea typeface="TT Hoves"/>
                <a:cs typeface="TT Hoves"/>
                <a:sym typeface="TT Hoves"/>
              </a:rPr>
              <a:t>Tanto os mitos quanto as lendas têm significado cultural e expressam as crenças, os valores e a identidade de uma comunidade.</a:t>
            </a:r>
          </a:p>
        </p:txBody>
      </p:sp>
      <p:sp>
        <p:nvSpPr>
          <p:cNvPr id="38" name="TextBox 38"/>
          <p:cNvSpPr txBox="1"/>
          <p:nvPr/>
        </p:nvSpPr>
        <p:spPr>
          <a:xfrm>
            <a:off x="9938843" y="4688162"/>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significado cultural</a:t>
            </a:r>
          </a:p>
        </p:txBody>
      </p:sp>
      <p:sp>
        <p:nvSpPr>
          <p:cNvPr id="39" name="TextBox 39"/>
          <p:cNvSpPr txBox="1"/>
          <p:nvPr/>
        </p:nvSpPr>
        <p:spPr>
          <a:xfrm>
            <a:off x="1535852" y="78720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reforçando ideais culturais</a:t>
            </a:r>
          </a:p>
        </p:txBody>
      </p:sp>
      <p:sp>
        <p:nvSpPr>
          <p:cNvPr id="40" name="TextBox 40"/>
          <p:cNvSpPr txBox="1"/>
          <p:nvPr/>
        </p:nvSpPr>
        <p:spPr>
          <a:xfrm>
            <a:off x="9926423" y="78720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refletindo realidades históricas</a:t>
            </a:r>
          </a:p>
        </p:txBody>
      </p:sp>
      <p:grpSp>
        <p:nvGrpSpPr>
          <p:cNvPr id="41" name="Group 41"/>
          <p:cNvGrpSpPr/>
          <p:nvPr/>
        </p:nvGrpSpPr>
        <p:grpSpPr>
          <a:xfrm>
            <a:off x="1181100" y="7184760"/>
            <a:ext cx="7618446" cy="2000250"/>
            <a:chOff x="0" y="0"/>
            <a:chExt cx="2603464" cy="683549"/>
          </a:xfrm>
        </p:grpSpPr>
        <p:sp>
          <p:nvSpPr>
            <p:cNvPr id="42" name="Freeform 42"/>
            <p:cNvSpPr/>
            <p:nvPr/>
          </p:nvSpPr>
          <p:spPr>
            <a:xfrm>
              <a:off x="0" y="0"/>
              <a:ext cx="2603464" cy="683549"/>
            </a:xfrm>
            <a:custGeom>
              <a:avLst/>
              <a:gdLst/>
              <a:ahLst/>
              <a:cxnLst/>
              <a:rect l="l" t="t" r="r" b="b"/>
              <a:pathLst>
                <a:path w="2603464" h="683549">
                  <a:moveTo>
                    <a:pt x="30486" y="0"/>
                  </a:moveTo>
                  <a:lnTo>
                    <a:pt x="2572978" y="0"/>
                  </a:lnTo>
                  <a:cubicBezTo>
                    <a:pt x="2581063" y="0"/>
                    <a:pt x="2588818" y="3212"/>
                    <a:pt x="2594535" y="8929"/>
                  </a:cubicBezTo>
                  <a:cubicBezTo>
                    <a:pt x="2600252" y="14646"/>
                    <a:pt x="2603464" y="22401"/>
                    <a:pt x="2603464" y="30486"/>
                  </a:cubicBezTo>
                  <a:lnTo>
                    <a:pt x="2603464" y="653063"/>
                  </a:lnTo>
                  <a:cubicBezTo>
                    <a:pt x="2603464" y="669900"/>
                    <a:pt x="2589815" y="683549"/>
                    <a:pt x="2572978" y="683549"/>
                  </a:cubicBezTo>
                  <a:lnTo>
                    <a:pt x="30486" y="683549"/>
                  </a:lnTo>
                  <a:cubicBezTo>
                    <a:pt x="22401" y="683549"/>
                    <a:pt x="14646" y="680337"/>
                    <a:pt x="8929" y="674620"/>
                  </a:cubicBezTo>
                  <a:cubicBezTo>
                    <a:pt x="3212" y="668902"/>
                    <a:pt x="0" y="661148"/>
                    <a:pt x="0" y="653063"/>
                  </a:cubicBezTo>
                  <a:lnTo>
                    <a:pt x="0" y="30486"/>
                  </a:lnTo>
                  <a:cubicBezTo>
                    <a:pt x="0" y="13649"/>
                    <a:pt x="13649" y="0"/>
                    <a:pt x="30486" y="0"/>
                  </a:cubicBezTo>
                  <a:close/>
                </a:path>
              </a:pathLst>
            </a:custGeom>
            <a:solidFill>
              <a:srgbClr val="D7D6DC"/>
            </a:solidFill>
          </p:spPr>
        </p:sp>
        <p:sp>
          <p:nvSpPr>
            <p:cNvPr id="43" name="TextBox 43"/>
            <p:cNvSpPr txBox="1"/>
            <p:nvPr/>
          </p:nvSpPr>
          <p:spPr>
            <a:xfrm>
              <a:off x="0" y="-38100"/>
              <a:ext cx="2603464" cy="721649"/>
            </a:xfrm>
            <a:prstGeom prst="rect">
              <a:avLst/>
            </a:prstGeom>
          </p:spPr>
          <p:txBody>
            <a:bodyPr lIns="50800" tIns="50800" rIns="50800" bIns="50800" rtlCol="0" anchor="ctr"/>
            <a:lstStyle/>
            <a:p>
              <a:pPr algn="ctr">
                <a:lnSpc>
                  <a:spcPts val="3360"/>
                </a:lnSpc>
              </a:pPr>
              <a:endParaRPr/>
            </a:p>
          </p:txBody>
        </p:sp>
      </p:grpSp>
      <p:grpSp>
        <p:nvGrpSpPr>
          <p:cNvPr id="44" name="Group 44"/>
          <p:cNvGrpSpPr/>
          <p:nvPr/>
        </p:nvGrpSpPr>
        <p:grpSpPr>
          <a:xfrm>
            <a:off x="1028700" y="7032360"/>
            <a:ext cx="7618446" cy="2000250"/>
            <a:chOff x="0" y="0"/>
            <a:chExt cx="2603464" cy="683549"/>
          </a:xfrm>
        </p:grpSpPr>
        <p:sp>
          <p:nvSpPr>
            <p:cNvPr id="45" name="Freeform 45"/>
            <p:cNvSpPr/>
            <p:nvPr/>
          </p:nvSpPr>
          <p:spPr>
            <a:xfrm>
              <a:off x="0" y="0"/>
              <a:ext cx="2603464" cy="683549"/>
            </a:xfrm>
            <a:custGeom>
              <a:avLst/>
              <a:gdLst/>
              <a:ahLst/>
              <a:cxnLst/>
              <a:rect l="l" t="t" r="r" b="b"/>
              <a:pathLst>
                <a:path w="2603464" h="683549">
                  <a:moveTo>
                    <a:pt x="30486" y="0"/>
                  </a:moveTo>
                  <a:lnTo>
                    <a:pt x="2572978" y="0"/>
                  </a:lnTo>
                  <a:cubicBezTo>
                    <a:pt x="2581063" y="0"/>
                    <a:pt x="2588818" y="3212"/>
                    <a:pt x="2594535" y="8929"/>
                  </a:cubicBezTo>
                  <a:cubicBezTo>
                    <a:pt x="2600252" y="14646"/>
                    <a:pt x="2603464" y="22401"/>
                    <a:pt x="2603464" y="30486"/>
                  </a:cubicBezTo>
                  <a:lnTo>
                    <a:pt x="2603464" y="653063"/>
                  </a:lnTo>
                  <a:cubicBezTo>
                    <a:pt x="2603464" y="669900"/>
                    <a:pt x="2589815" y="683549"/>
                    <a:pt x="2572978" y="683549"/>
                  </a:cubicBezTo>
                  <a:lnTo>
                    <a:pt x="30486" y="683549"/>
                  </a:lnTo>
                  <a:cubicBezTo>
                    <a:pt x="22401" y="683549"/>
                    <a:pt x="14646" y="680337"/>
                    <a:pt x="8929" y="674620"/>
                  </a:cubicBezTo>
                  <a:cubicBezTo>
                    <a:pt x="3212" y="668902"/>
                    <a:pt x="0" y="661148"/>
                    <a:pt x="0" y="653063"/>
                  </a:cubicBezTo>
                  <a:lnTo>
                    <a:pt x="0" y="30486"/>
                  </a:lnTo>
                  <a:cubicBezTo>
                    <a:pt x="0" y="13649"/>
                    <a:pt x="13649" y="0"/>
                    <a:pt x="30486" y="0"/>
                  </a:cubicBezTo>
                  <a:close/>
                </a:path>
              </a:pathLst>
            </a:custGeom>
            <a:solidFill>
              <a:srgbClr val="FFFFFF"/>
            </a:solidFill>
          </p:spPr>
        </p:sp>
        <p:sp>
          <p:nvSpPr>
            <p:cNvPr id="46" name="TextBox 46"/>
            <p:cNvSpPr txBox="1"/>
            <p:nvPr/>
          </p:nvSpPr>
          <p:spPr>
            <a:xfrm>
              <a:off x="0" y="-38100"/>
              <a:ext cx="2603464" cy="721649"/>
            </a:xfrm>
            <a:prstGeom prst="rect">
              <a:avLst/>
            </a:prstGeom>
          </p:spPr>
          <p:txBody>
            <a:bodyPr lIns="50800" tIns="50800" rIns="50800" bIns="50800" rtlCol="0" anchor="ctr"/>
            <a:lstStyle/>
            <a:p>
              <a:pPr algn="ctr">
                <a:lnSpc>
                  <a:spcPts val="3360"/>
                </a:lnSpc>
              </a:pPr>
              <a:endParaRPr/>
            </a:p>
          </p:txBody>
        </p:sp>
      </p:grpSp>
      <p:sp>
        <p:nvSpPr>
          <p:cNvPr id="47" name="TextBox 47"/>
          <p:cNvSpPr txBox="1"/>
          <p:nvPr/>
        </p:nvSpPr>
        <p:spPr>
          <a:xfrm>
            <a:off x="1283732" y="7881534"/>
            <a:ext cx="7108382" cy="763269"/>
          </a:xfrm>
          <a:prstGeom prst="rect">
            <a:avLst/>
          </a:prstGeom>
        </p:spPr>
        <p:txBody>
          <a:bodyPr lIns="0" tIns="0" rIns="0" bIns="0" rtlCol="0" anchor="t">
            <a:spAutoFit/>
          </a:bodyPr>
          <a:lstStyle/>
          <a:p>
            <a:pPr marL="0" lvl="0" indent="0" algn="ctr">
              <a:lnSpc>
                <a:spcPts val="3080"/>
              </a:lnSpc>
            </a:pPr>
            <a:r>
              <a:rPr lang="en-US" sz="2200">
                <a:solidFill>
                  <a:srgbClr val="0B2147"/>
                </a:solidFill>
                <a:latin typeface="TT Hoves"/>
                <a:ea typeface="TT Hoves"/>
                <a:cs typeface="TT Hoves"/>
                <a:sym typeface="TT Hoves"/>
              </a:rPr>
              <a:t>Ambos contêm uma mistura de elementos factuais e fictícios, tornando difícil reconhecer a realidade histórica.</a:t>
            </a:r>
          </a:p>
        </p:txBody>
      </p:sp>
      <p:sp>
        <p:nvSpPr>
          <p:cNvPr id="48" name="TextBox 48"/>
          <p:cNvSpPr txBox="1"/>
          <p:nvPr/>
        </p:nvSpPr>
        <p:spPr>
          <a:xfrm>
            <a:off x="1473795" y="7317062"/>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confusão entre fato e ficção</a:t>
            </a:r>
          </a:p>
        </p:txBody>
      </p:sp>
      <p:sp>
        <p:nvSpPr>
          <p:cNvPr id="49" name="TextBox 49"/>
          <p:cNvSpPr txBox="1"/>
          <p:nvPr/>
        </p:nvSpPr>
        <p:spPr>
          <a:xfrm>
            <a:off x="9995606" y="78720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reforçando ideais culturais</a:t>
            </a:r>
          </a:p>
        </p:txBody>
      </p:sp>
      <p:grpSp>
        <p:nvGrpSpPr>
          <p:cNvPr id="50" name="Group 50"/>
          <p:cNvGrpSpPr/>
          <p:nvPr/>
        </p:nvGrpSpPr>
        <p:grpSpPr>
          <a:xfrm>
            <a:off x="9640854" y="7184760"/>
            <a:ext cx="7618446" cy="2000250"/>
            <a:chOff x="0" y="0"/>
            <a:chExt cx="2603464" cy="683549"/>
          </a:xfrm>
        </p:grpSpPr>
        <p:sp>
          <p:nvSpPr>
            <p:cNvPr id="51" name="Freeform 51"/>
            <p:cNvSpPr/>
            <p:nvPr/>
          </p:nvSpPr>
          <p:spPr>
            <a:xfrm>
              <a:off x="0" y="0"/>
              <a:ext cx="2603464" cy="683549"/>
            </a:xfrm>
            <a:custGeom>
              <a:avLst/>
              <a:gdLst/>
              <a:ahLst/>
              <a:cxnLst/>
              <a:rect l="l" t="t" r="r" b="b"/>
              <a:pathLst>
                <a:path w="2603464" h="683549">
                  <a:moveTo>
                    <a:pt x="30486" y="0"/>
                  </a:moveTo>
                  <a:lnTo>
                    <a:pt x="2572978" y="0"/>
                  </a:lnTo>
                  <a:cubicBezTo>
                    <a:pt x="2581063" y="0"/>
                    <a:pt x="2588818" y="3212"/>
                    <a:pt x="2594535" y="8929"/>
                  </a:cubicBezTo>
                  <a:cubicBezTo>
                    <a:pt x="2600252" y="14646"/>
                    <a:pt x="2603464" y="22401"/>
                    <a:pt x="2603464" y="30486"/>
                  </a:cubicBezTo>
                  <a:lnTo>
                    <a:pt x="2603464" y="653063"/>
                  </a:lnTo>
                  <a:cubicBezTo>
                    <a:pt x="2603464" y="669900"/>
                    <a:pt x="2589815" y="683549"/>
                    <a:pt x="2572978" y="683549"/>
                  </a:cubicBezTo>
                  <a:lnTo>
                    <a:pt x="30486" y="683549"/>
                  </a:lnTo>
                  <a:cubicBezTo>
                    <a:pt x="22401" y="683549"/>
                    <a:pt x="14646" y="680337"/>
                    <a:pt x="8929" y="674620"/>
                  </a:cubicBezTo>
                  <a:cubicBezTo>
                    <a:pt x="3212" y="668902"/>
                    <a:pt x="0" y="661148"/>
                    <a:pt x="0" y="653063"/>
                  </a:cubicBezTo>
                  <a:lnTo>
                    <a:pt x="0" y="30486"/>
                  </a:lnTo>
                  <a:cubicBezTo>
                    <a:pt x="0" y="13649"/>
                    <a:pt x="13649" y="0"/>
                    <a:pt x="30486" y="0"/>
                  </a:cubicBezTo>
                  <a:close/>
                </a:path>
              </a:pathLst>
            </a:custGeom>
            <a:solidFill>
              <a:srgbClr val="D7D6DC"/>
            </a:solidFill>
          </p:spPr>
        </p:sp>
        <p:sp>
          <p:nvSpPr>
            <p:cNvPr id="52" name="TextBox 52"/>
            <p:cNvSpPr txBox="1"/>
            <p:nvPr/>
          </p:nvSpPr>
          <p:spPr>
            <a:xfrm>
              <a:off x="0" y="-38100"/>
              <a:ext cx="2603464" cy="721649"/>
            </a:xfrm>
            <a:prstGeom prst="rect">
              <a:avLst/>
            </a:prstGeom>
          </p:spPr>
          <p:txBody>
            <a:bodyPr lIns="50800" tIns="50800" rIns="50800" bIns="50800" rtlCol="0" anchor="ctr"/>
            <a:lstStyle/>
            <a:p>
              <a:pPr algn="ctr">
                <a:lnSpc>
                  <a:spcPts val="3360"/>
                </a:lnSpc>
              </a:pPr>
              <a:endParaRPr/>
            </a:p>
          </p:txBody>
        </p:sp>
      </p:grpSp>
      <p:grpSp>
        <p:nvGrpSpPr>
          <p:cNvPr id="53" name="Group 53"/>
          <p:cNvGrpSpPr/>
          <p:nvPr/>
        </p:nvGrpSpPr>
        <p:grpSpPr>
          <a:xfrm>
            <a:off x="9488454" y="7032360"/>
            <a:ext cx="7618446" cy="2000250"/>
            <a:chOff x="0" y="0"/>
            <a:chExt cx="2603464" cy="683549"/>
          </a:xfrm>
        </p:grpSpPr>
        <p:sp>
          <p:nvSpPr>
            <p:cNvPr id="54" name="Freeform 54"/>
            <p:cNvSpPr/>
            <p:nvPr/>
          </p:nvSpPr>
          <p:spPr>
            <a:xfrm>
              <a:off x="0" y="0"/>
              <a:ext cx="2603464" cy="683549"/>
            </a:xfrm>
            <a:custGeom>
              <a:avLst/>
              <a:gdLst/>
              <a:ahLst/>
              <a:cxnLst/>
              <a:rect l="l" t="t" r="r" b="b"/>
              <a:pathLst>
                <a:path w="2603464" h="683549">
                  <a:moveTo>
                    <a:pt x="30486" y="0"/>
                  </a:moveTo>
                  <a:lnTo>
                    <a:pt x="2572978" y="0"/>
                  </a:lnTo>
                  <a:cubicBezTo>
                    <a:pt x="2581063" y="0"/>
                    <a:pt x="2588818" y="3212"/>
                    <a:pt x="2594535" y="8929"/>
                  </a:cubicBezTo>
                  <a:cubicBezTo>
                    <a:pt x="2600252" y="14646"/>
                    <a:pt x="2603464" y="22401"/>
                    <a:pt x="2603464" y="30486"/>
                  </a:cubicBezTo>
                  <a:lnTo>
                    <a:pt x="2603464" y="653063"/>
                  </a:lnTo>
                  <a:cubicBezTo>
                    <a:pt x="2603464" y="669900"/>
                    <a:pt x="2589815" y="683549"/>
                    <a:pt x="2572978" y="683549"/>
                  </a:cubicBezTo>
                  <a:lnTo>
                    <a:pt x="30486" y="683549"/>
                  </a:lnTo>
                  <a:cubicBezTo>
                    <a:pt x="22401" y="683549"/>
                    <a:pt x="14646" y="680337"/>
                    <a:pt x="8929" y="674620"/>
                  </a:cubicBezTo>
                  <a:cubicBezTo>
                    <a:pt x="3212" y="668902"/>
                    <a:pt x="0" y="661148"/>
                    <a:pt x="0" y="653063"/>
                  </a:cubicBezTo>
                  <a:lnTo>
                    <a:pt x="0" y="30486"/>
                  </a:lnTo>
                  <a:cubicBezTo>
                    <a:pt x="0" y="13649"/>
                    <a:pt x="13649" y="0"/>
                    <a:pt x="30486" y="0"/>
                  </a:cubicBezTo>
                  <a:close/>
                </a:path>
              </a:pathLst>
            </a:custGeom>
            <a:solidFill>
              <a:srgbClr val="FFFFFF"/>
            </a:solidFill>
          </p:spPr>
        </p:sp>
        <p:sp>
          <p:nvSpPr>
            <p:cNvPr id="55" name="TextBox 55"/>
            <p:cNvSpPr txBox="1"/>
            <p:nvPr/>
          </p:nvSpPr>
          <p:spPr>
            <a:xfrm>
              <a:off x="0" y="-38100"/>
              <a:ext cx="2603464" cy="721649"/>
            </a:xfrm>
            <a:prstGeom prst="rect">
              <a:avLst/>
            </a:prstGeom>
          </p:spPr>
          <p:txBody>
            <a:bodyPr lIns="50800" tIns="50800" rIns="50800" bIns="50800" rtlCol="0" anchor="ctr"/>
            <a:lstStyle/>
            <a:p>
              <a:pPr algn="ctr">
                <a:lnSpc>
                  <a:spcPts val="3360"/>
                </a:lnSpc>
              </a:pPr>
              <a:endParaRPr/>
            </a:p>
          </p:txBody>
        </p:sp>
      </p:grpSp>
      <p:sp>
        <p:nvSpPr>
          <p:cNvPr id="56" name="TextBox 56"/>
          <p:cNvSpPr txBox="1"/>
          <p:nvPr/>
        </p:nvSpPr>
        <p:spPr>
          <a:xfrm>
            <a:off x="9707439" y="7881534"/>
            <a:ext cx="7180477" cy="620731"/>
          </a:xfrm>
          <a:prstGeom prst="rect">
            <a:avLst/>
          </a:prstGeom>
        </p:spPr>
        <p:txBody>
          <a:bodyPr lIns="0" tIns="0" rIns="0" bIns="0" rtlCol="0" anchor="t">
            <a:spAutoFit/>
          </a:bodyPr>
          <a:lstStyle/>
          <a:p>
            <a:pPr marL="0" lvl="0" indent="0" algn="ctr">
              <a:lnSpc>
                <a:spcPts val="2536"/>
              </a:lnSpc>
            </a:pPr>
            <a:r>
              <a:rPr lang="en-US" sz="1811">
                <a:solidFill>
                  <a:srgbClr val="0B2147"/>
                </a:solidFill>
                <a:latin typeface="TT Hoves"/>
                <a:ea typeface="TT Hoves"/>
                <a:cs typeface="TT Hoves"/>
                <a:sym typeface="TT Hoves"/>
              </a:rPr>
              <a:t>Ambos usam frequentemente o simbolismo para transmitir significados mais profundos, lições ou explicações de fenômenos naturais.</a:t>
            </a:r>
          </a:p>
        </p:txBody>
      </p:sp>
      <p:sp>
        <p:nvSpPr>
          <p:cNvPr id="57" name="TextBox 57"/>
          <p:cNvSpPr txBox="1"/>
          <p:nvPr/>
        </p:nvSpPr>
        <p:spPr>
          <a:xfrm>
            <a:off x="9933549" y="7317062"/>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simbolismo</a:t>
            </a:r>
          </a:p>
        </p:txBody>
      </p:sp>
      <p:sp>
        <p:nvSpPr>
          <p:cNvPr id="58" name="Freeform 58"/>
          <p:cNvSpPr/>
          <p:nvPr/>
        </p:nvSpPr>
        <p:spPr>
          <a:xfrm>
            <a:off x="1028700" y="965349"/>
            <a:ext cx="3483356" cy="1461019"/>
          </a:xfrm>
          <a:custGeom>
            <a:avLst/>
            <a:gdLst/>
            <a:ahLst/>
            <a:cxnLst/>
            <a:rect l="l" t="t" r="r" b="b"/>
            <a:pathLst>
              <a:path w="3483356" h="1461019">
                <a:moveTo>
                  <a:pt x="0" y="0"/>
                </a:moveTo>
                <a:lnTo>
                  <a:pt x="3483356" y="0"/>
                </a:lnTo>
                <a:lnTo>
                  <a:pt x="3483356" y="1461018"/>
                </a:lnTo>
                <a:lnTo>
                  <a:pt x="0" y="1461018"/>
                </a:lnTo>
                <a:lnTo>
                  <a:pt x="0"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59" name="Freeform 59"/>
          <p:cNvSpPr/>
          <p:nvPr/>
        </p:nvSpPr>
        <p:spPr>
          <a:xfrm flipH="1">
            <a:off x="13774439" y="997024"/>
            <a:ext cx="3483356" cy="1461019"/>
          </a:xfrm>
          <a:custGeom>
            <a:avLst/>
            <a:gdLst/>
            <a:ahLst/>
            <a:cxnLst/>
            <a:rect l="l" t="t" r="r" b="b"/>
            <a:pathLst>
              <a:path w="3483356" h="1461019">
                <a:moveTo>
                  <a:pt x="3483356" y="0"/>
                </a:moveTo>
                <a:lnTo>
                  <a:pt x="0" y="0"/>
                </a:lnTo>
                <a:lnTo>
                  <a:pt x="0" y="1461019"/>
                </a:lnTo>
                <a:lnTo>
                  <a:pt x="3483356" y="1461019"/>
                </a:lnTo>
                <a:lnTo>
                  <a:pt x="3483356"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60" name="TextBox 60"/>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1181100" y="4972050"/>
            <a:ext cx="4476750" cy="4286250"/>
            <a:chOff x="0" y="0"/>
            <a:chExt cx="1529847" cy="1464747"/>
          </a:xfrm>
        </p:grpSpPr>
        <p:sp>
          <p:nvSpPr>
            <p:cNvPr id="6" name="Freeform 6"/>
            <p:cNvSpPr/>
            <p:nvPr/>
          </p:nvSpPr>
          <p:spPr>
            <a:xfrm>
              <a:off x="0" y="0"/>
              <a:ext cx="1529847" cy="1464747"/>
            </a:xfrm>
            <a:custGeom>
              <a:avLst/>
              <a:gdLst/>
              <a:ahLst/>
              <a:cxnLst/>
              <a:rect l="l" t="t" r="r" b="b"/>
              <a:pathLst>
                <a:path w="1529847" h="1464747">
                  <a:moveTo>
                    <a:pt x="51881" y="0"/>
                  </a:moveTo>
                  <a:lnTo>
                    <a:pt x="1477966" y="0"/>
                  </a:lnTo>
                  <a:cubicBezTo>
                    <a:pt x="1491726" y="0"/>
                    <a:pt x="1504922" y="5466"/>
                    <a:pt x="1514652" y="15196"/>
                  </a:cubicBezTo>
                  <a:cubicBezTo>
                    <a:pt x="1524381" y="24925"/>
                    <a:pt x="1529847" y="38121"/>
                    <a:pt x="1529847" y="51881"/>
                  </a:cubicBezTo>
                  <a:lnTo>
                    <a:pt x="1529847" y="1412866"/>
                  </a:lnTo>
                  <a:cubicBezTo>
                    <a:pt x="1529847" y="1426626"/>
                    <a:pt x="1524381" y="1439822"/>
                    <a:pt x="1514652" y="1449552"/>
                  </a:cubicBezTo>
                  <a:cubicBezTo>
                    <a:pt x="1504922" y="1459281"/>
                    <a:pt x="1491726" y="1464747"/>
                    <a:pt x="1477966" y="1464747"/>
                  </a:cubicBezTo>
                  <a:lnTo>
                    <a:pt x="51881" y="1464747"/>
                  </a:lnTo>
                  <a:cubicBezTo>
                    <a:pt x="38121" y="1464747"/>
                    <a:pt x="24925" y="1459281"/>
                    <a:pt x="15196" y="1449552"/>
                  </a:cubicBezTo>
                  <a:cubicBezTo>
                    <a:pt x="5466" y="1439822"/>
                    <a:pt x="0" y="1426626"/>
                    <a:pt x="0" y="1412866"/>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7" name="TextBox 7"/>
            <p:cNvSpPr txBox="1"/>
            <p:nvPr/>
          </p:nvSpPr>
          <p:spPr>
            <a:xfrm>
              <a:off x="0" y="-38100"/>
              <a:ext cx="1529847" cy="1502847"/>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1028700" y="4819650"/>
            <a:ext cx="4476750" cy="4286250"/>
            <a:chOff x="0" y="0"/>
            <a:chExt cx="1529847" cy="1464747"/>
          </a:xfrm>
        </p:grpSpPr>
        <p:sp>
          <p:nvSpPr>
            <p:cNvPr id="9" name="Freeform 9"/>
            <p:cNvSpPr/>
            <p:nvPr/>
          </p:nvSpPr>
          <p:spPr>
            <a:xfrm>
              <a:off x="0" y="0"/>
              <a:ext cx="1529847" cy="1464747"/>
            </a:xfrm>
            <a:custGeom>
              <a:avLst/>
              <a:gdLst/>
              <a:ahLst/>
              <a:cxnLst/>
              <a:rect l="l" t="t" r="r" b="b"/>
              <a:pathLst>
                <a:path w="1529847" h="1464747">
                  <a:moveTo>
                    <a:pt x="51881" y="0"/>
                  </a:moveTo>
                  <a:lnTo>
                    <a:pt x="1477966" y="0"/>
                  </a:lnTo>
                  <a:cubicBezTo>
                    <a:pt x="1491726" y="0"/>
                    <a:pt x="1504922" y="5466"/>
                    <a:pt x="1514652" y="15196"/>
                  </a:cubicBezTo>
                  <a:cubicBezTo>
                    <a:pt x="1524381" y="24925"/>
                    <a:pt x="1529847" y="38121"/>
                    <a:pt x="1529847" y="51881"/>
                  </a:cubicBezTo>
                  <a:lnTo>
                    <a:pt x="1529847" y="1412866"/>
                  </a:lnTo>
                  <a:cubicBezTo>
                    <a:pt x="1529847" y="1426626"/>
                    <a:pt x="1524381" y="1439822"/>
                    <a:pt x="1514652" y="1449552"/>
                  </a:cubicBezTo>
                  <a:cubicBezTo>
                    <a:pt x="1504922" y="1459281"/>
                    <a:pt x="1491726" y="1464747"/>
                    <a:pt x="1477966" y="1464747"/>
                  </a:cubicBezTo>
                  <a:lnTo>
                    <a:pt x="51881" y="1464747"/>
                  </a:lnTo>
                  <a:cubicBezTo>
                    <a:pt x="38121" y="1464747"/>
                    <a:pt x="24925" y="1459281"/>
                    <a:pt x="15196" y="1449552"/>
                  </a:cubicBezTo>
                  <a:cubicBezTo>
                    <a:pt x="5466" y="1439822"/>
                    <a:pt x="0" y="1426626"/>
                    <a:pt x="0" y="1412866"/>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10" name="TextBox 10"/>
            <p:cNvSpPr txBox="1"/>
            <p:nvPr/>
          </p:nvSpPr>
          <p:spPr>
            <a:xfrm>
              <a:off x="0" y="-38100"/>
              <a:ext cx="1529847" cy="1502847"/>
            </a:xfrm>
            <a:prstGeom prst="rect">
              <a:avLst/>
            </a:prstGeom>
          </p:spPr>
          <p:txBody>
            <a:bodyPr lIns="50800" tIns="50800" rIns="50800" bIns="50800" rtlCol="0" anchor="ctr"/>
            <a:lstStyle/>
            <a:p>
              <a:pPr algn="ctr">
                <a:lnSpc>
                  <a:spcPts val="3360"/>
                </a:lnSpc>
              </a:pPr>
              <a:endParaRPr/>
            </a:p>
          </p:txBody>
        </p:sp>
      </p:grpSp>
      <p:grpSp>
        <p:nvGrpSpPr>
          <p:cNvPr id="11" name="Group 11"/>
          <p:cNvGrpSpPr/>
          <p:nvPr/>
        </p:nvGrpSpPr>
        <p:grpSpPr>
          <a:xfrm>
            <a:off x="6981825" y="4914288"/>
            <a:ext cx="4476750" cy="4286250"/>
            <a:chOff x="0" y="0"/>
            <a:chExt cx="1529847" cy="1464747"/>
          </a:xfrm>
        </p:grpSpPr>
        <p:sp>
          <p:nvSpPr>
            <p:cNvPr id="12" name="Freeform 12"/>
            <p:cNvSpPr/>
            <p:nvPr/>
          </p:nvSpPr>
          <p:spPr>
            <a:xfrm>
              <a:off x="0" y="0"/>
              <a:ext cx="1529847" cy="1464747"/>
            </a:xfrm>
            <a:custGeom>
              <a:avLst/>
              <a:gdLst/>
              <a:ahLst/>
              <a:cxnLst/>
              <a:rect l="l" t="t" r="r" b="b"/>
              <a:pathLst>
                <a:path w="1529847" h="1464747">
                  <a:moveTo>
                    <a:pt x="51881" y="0"/>
                  </a:moveTo>
                  <a:lnTo>
                    <a:pt x="1477966" y="0"/>
                  </a:lnTo>
                  <a:cubicBezTo>
                    <a:pt x="1491726" y="0"/>
                    <a:pt x="1504922" y="5466"/>
                    <a:pt x="1514652" y="15196"/>
                  </a:cubicBezTo>
                  <a:cubicBezTo>
                    <a:pt x="1524381" y="24925"/>
                    <a:pt x="1529847" y="38121"/>
                    <a:pt x="1529847" y="51881"/>
                  </a:cubicBezTo>
                  <a:lnTo>
                    <a:pt x="1529847" y="1412866"/>
                  </a:lnTo>
                  <a:cubicBezTo>
                    <a:pt x="1529847" y="1426626"/>
                    <a:pt x="1524381" y="1439822"/>
                    <a:pt x="1514652" y="1449552"/>
                  </a:cubicBezTo>
                  <a:cubicBezTo>
                    <a:pt x="1504922" y="1459281"/>
                    <a:pt x="1491726" y="1464747"/>
                    <a:pt x="1477966" y="1464747"/>
                  </a:cubicBezTo>
                  <a:lnTo>
                    <a:pt x="51881" y="1464747"/>
                  </a:lnTo>
                  <a:cubicBezTo>
                    <a:pt x="38121" y="1464747"/>
                    <a:pt x="24925" y="1459281"/>
                    <a:pt x="15196" y="1449552"/>
                  </a:cubicBezTo>
                  <a:cubicBezTo>
                    <a:pt x="5466" y="1439822"/>
                    <a:pt x="0" y="1426626"/>
                    <a:pt x="0" y="1412866"/>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13" name="TextBox 13"/>
            <p:cNvSpPr txBox="1"/>
            <p:nvPr/>
          </p:nvSpPr>
          <p:spPr>
            <a:xfrm>
              <a:off x="0" y="-38100"/>
              <a:ext cx="1529847" cy="1502847"/>
            </a:xfrm>
            <a:prstGeom prst="rect">
              <a:avLst/>
            </a:prstGeom>
          </p:spPr>
          <p:txBody>
            <a:bodyPr lIns="50800" tIns="50800" rIns="50800" bIns="50800" rtlCol="0" anchor="ctr"/>
            <a:lstStyle/>
            <a:p>
              <a:pPr algn="ctr">
                <a:lnSpc>
                  <a:spcPts val="3360"/>
                </a:lnSpc>
              </a:pPr>
              <a:endParaRPr/>
            </a:p>
          </p:txBody>
        </p:sp>
      </p:grpSp>
      <p:grpSp>
        <p:nvGrpSpPr>
          <p:cNvPr id="14" name="Group 14"/>
          <p:cNvGrpSpPr/>
          <p:nvPr/>
        </p:nvGrpSpPr>
        <p:grpSpPr>
          <a:xfrm>
            <a:off x="6829425" y="4761888"/>
            <a:ext cx="4476750" cy="4286250"/>
            <a:chOff x="0" y="0"/>
            <a:chExt cx="1529847" cy="1464747"/>
          </a:xfrm>
        </p:grpSpPr>
        <p:sp>
          <p:nvSpPr>
            <p:cNvPr id="15" name="Freeform 15"/>
            <p:cNvSpPr/>
            <p:nvPr/>
          </p:nvSpPr>
          <p:spPr>
            <a:xfrm>
              <a:off x="0" y="0"/>
              <a:ext cx="1529847" cy="1464747"/>
            </a:xfrm>
            <a:custGeom>
              <a:avLst/>
              <a:gdLst/>
              <a:ahLst/>
              <a:cxnLst/>
              <a:rect l="l" t="t" r="r" b="b"/>
              <a:pathLst>
                <a:path w="1529847" h="1464747">
                  <a:moveTo>
                    <a:pt x="51881" y="0"/>
                  </a:moveTo>
                  <a:lnTo>
                    <a:pt x="1477966" y="0"/>
                  </a:lnTo>
                  <a:cubicBezTo>
                    <a:pt x="1491726" y="0"/>
                    <a:pt x="1504922" y="5466"/>
                    <a:pt x="1514652" y="15196"/>
                  </a:cubicBezTo>
                  <a:cubicBezTo>
                    <a:pt x="1524381" y="24925"/>
                    <a:pt x="1529847" y="38121"/>
                    <a:pt x="1529847" y="51881"/>
                  </a:cubicBezTo>
                  <a:lnTo>
                    <a:pt x="1529847" y="1412866"/>
                  </a:lnTo>
                  <a:cubicBezTo>
                    <a:pt x="1529847" y="1426626"/>
                    <a:pt x="1524381" y="1439822"/>
                    <a:pt x="1514652" y="1449552"/>
                  </a:cubicBezTo>
                  <a:cubicBezTo>
                    <a:pt x="1504922" y="1459281"/>
                    <a:pt x="1491726" y="1464747"/>
                    <a:pt x="1477966" y="1464747"/>
                  </a:cubicBezTo>
                  <a:lnTo>
                    <a:pt x="51881" y="1464747"/>
                  </a:lnTo>
                  <a:cubicBezTo>
                    <a:pt x="38121" y="1464747"/>
                    <a:pt x="24925" y="1459281"/>
                    <a:pt x="15196" y="1449552"/>
                  </a:cubicBezTo>
                  <a:cubicBezTo>
                    <a:pt x="5466" y="1439822"/>
                    <a:pt x="0" y="1426626"/>
                    <a:pt x="0" y="1412866"/>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16" name="TextBox 16"/>
            <p:cNvSpPr txBox="1"/>
            <p:nvPr/>
          </p:nvSpPr>
          <p:spPr>
            <a:xfrm>
              <a:off x="0" y="-38100"/>
              <a:ext cx="1529847" cy="1502847"/>
            </a:xfrm>
            <a:prstGeom prst="rect">
              <a:avLst/>
            </a:prstGeom>
          </p:spPr>
          <p:txBody>
            <a:bodyPr lIns="50800" tIns="50800" rIns="50800" bIns="50800" rtlCol="0" anchor="ctr"/>
            <a:lstStyle/>
            <a:p>
              <a:pPr algn="ctr">
                <a:lnSpc>
                  <a:spcPts val="3360"/>
                </a:lnSpc>
              </a:pPr>
              <a:endParaRPr/>
            </a:p>
          </p:txBody>
        </p:sp>
      </p:grpSp>
      <p:grpSp>
        <p:nvGrpSpPr>
          <p:cNvPr id="17" name="Group 17"/>
          <p:cNvGrpSpPr/>
          <p:nvPr/>
        </p:nvGrpSpPr>
        <p:grpSpPr>
          <a:xfrm>
            <a:off x="12782550" y="4914288"/>
            <a:ext cx="4476750" cy="4286250"/>
            <a:chOff x="0" y="0"/>
            <a:chExt cx="1529847" cy="1464747"/>
          </a:xfrm>
        </p:grpSpPr>
        <p:sp>
          <p:nvSpPr>
            <p:cNvPr id="18" name="Freeform 18"/>
            <p:cNvSpPr/>
            <p:nvPr/>
          </p:nvSpPr>
          <p:spPr>
            <a:xfrm>
              <a:off x="0" y="0"/>
              <a:ext cx="1529847" cy="1464747"/>
            </a:xfrm>
            <a:custGeom>
              <a:avLst/>
              <a:gdLst/>
              <a:ahLst/>
              <a:cxnLst/>
              <a:rect l="l" t="t" r="r" b="b"/>
              <a:pathLst>
                <a:path w="1529847" h="1464747">
                  <a:moveTo>
                    <a:pt x="51881" y="0"/>
                  </a:moveTo>
                  <a:lnTo>
                    <a:pt x="1477966" y="0"/>
                  </a:lnTo>
                  <a:cubicBezTo>
                    <a:pt x="1491726" y="0"/>
                    <a:pt x="1504922" y="5466"/>
                    <a:pt x="1514652" y="15196"/>
                  </a:cubicBezTo>
                  <a:cubicBezTo>
                    <a:pt x="1524381" y="24925"/>
                    <a:pt x="1529847" y="38121"/>
                    <a:pt x="1529847" y="51881"/>
                  </a:cubicBezTo>
                  <a:lnTo>
                    <a:pt x="1529847" y="1412866"/>
                  </a:lnTo>
                  <a:cubicBezTo>
                    <a:pt x="1529847" y="1426626"/>
                    <a:pt x="1524381" y="1439822"/>
                    <a:pt x="1514652" y="1449552"/>
                  </a:cubicBezTo>
                  <a:cubicBezTo>
                    <a:pt x="1504922" y="1459281"/>
                    <a:pt x="1491726" y="1464747"/>
                    <a:pt x="1477966" y="1464747"/>
                  </a:cubicBezTo>
                  <a:lnTo>
                    <a:pt x="51881" y="1464747"/>
                  </a:lnTo>
                  <a:cubicBezTo>
                    <a:pt x="38121" y="1464747"/>
                    <a:pt x="24925" y="1459281"/>
                    <a:pt x="15196" y="1449552"/>
                  </a:cubicBezTo>
                  <a:cubicBezTo>
                    <a:pt x="5466" y="1439822"/>
                    <a:pt x="0" y="1426626"/>
                    <a:pt x="0" y="1412866"/>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19" name="TextBox 19"/>
            <p:cNvSpPr txBox="1"/>
            <p:nvPr/>
          </p:nvSpPr>
          <p:spPr>
            <a:xfrm>
              <a:off x="0" y="-38100"/>
              <a:ext cx="1529847" cy="1502847"/>
            </a:xfrm>
            <a:prstGeom prst="rect">
              <a:avLst/>
            </a:prstGeom>
          </p:spPr>
          <p:txBody>
            <a:bodyPr lIns="50800" tIns="50800" rIns="50800" bIns="50800" rtlCol="0" anchor="ctr"/>
            <a:lstStyle/>
            <a:p>
              <a:pPr algn="ctr">
                <a:lnSpc>
                  <a:spcPts val="3360"/>
                </a:lnSpc>
              </a:pPr>
              <a:endParaRPr/>
            </a:p>
          </p:txBody>
        </p:sp>
      </p:grpSp>
      <p:grpSp>
        <p:nvGrpSpPr>
          <p:cNvPr id="20" name="Group 20"/>
          <p:cNvGrpSpPr/>
          <p:nvPr/>
        </p:nvGrpSpPr>
        <p:grpSpPr>
          <a:xfrm>
            <a:off x="12630150" y="4761888"/>
            <a:ext cx="4476750" cy="4286250"/>
            <a:chOff x="0" y="0"/>
            <a:chExt cx="1529847" cy="1464747"/>
          </a:xfrm>
        </p:grpSpPr>
        <p:sp>
          <p:nvSpPr>
            <p:cNvPr id="21" name="Freeform 21"/>
            <p:cNvSpPr/>
            <p:nvPr/>
          </p:nvSpPr>
          <p:spPr>
            <a:xfrm>
              <a:off x="0" y="0"/>
              <a:ext cx="1529847" cy="1464747"/>
            </a:xfrm>
            <a:custGeom>
              <a:avLst/>
              <a:gdLst/>
              <a:ahLst/>
              <a:cxnLst/>
              <a:rect l="l" t="t" r="r" b="b"/>
              <a:pathLst>
                <a:path w="1529847" h="1464747">
                  <a:moveTo>
                    <a:pt x="51881" y="0"/>
                  </a:moveTo>
                  <a:lnTo>
                    <a:pt x="1477966" y="0"/>
                  </a:lnTo>
                  <a:cubicBezTo>
                    <a:pt x="1491726" y="0"/>
                    <a:pt x="1504922" y="5466"/>
                    <a:pt x="1514652" y="15196"/>
                  </a:cubicBezTo>
                  <a:cubicBezTo>
                    <a:pt x="1524381" y="24925"/>
                    <a:pt x="1529847" y="38121"/>
                    <a:pt x="1529847" y="51881"/>
                  </a:cubicBezTo>
                  <a:lnTo>
                    <a:pt x="1529847" y="1412866"/>
                  </a:lnTo>
                  <a:cubicBezTo>
                    <a:pt x="1529847" y="1426626"/>
                    <a:pt x="1524381" y="1439822"/>
                    <a:pt x="1514652" y="1449552"/>
                  </a:cubicBezTo>
                  <a:cubicBezTo>
                    <a:pt x="1504922" y="1459281"/>
                    <a:pt x="1491726" y="1464747"/>
                    <a:pt x="1477966" y="1464747"/>
                  </a:cubicBezTo>
                  <a:lnTo>
                    <a:pt x="51881" y="1464747"/>
                  </a:lnTo>
                  <a:cubicBezTo>
                    <a:pt x="38121" y="1464747"/>
                    <a:pt x="24925" y="1459281"/>
                    <a:pt x="15196" y="1449552"/>
                  </a:cubicBezTo>
                  <a:cubicBezTo>
                    <a:pt x="5466" y="1439822"/>
                    <a:pt x="0" y="1426626"/>
                    <a:pt x="0" y="1412866"/>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22" name="TextBox 22"/>
            <p:cNvSpPr txBox="1"/>
            <p:nvPr/>
          </p:nvSpPr>
          <p:spPr>
            <a:xfrm>
              <a:off x="0" y="-38100"/>
              <a:ext cx="1529847" cy="1502847"/>
            </a:xfrm>
            <a:prstGeom prst="rect">
              <a:avLst/>
            </a:prstGeom>
          </p:spPr>
          <p:txBody>
            <a:bodyPr lIns="50800" tIns="50800" rIns="50800" bIns="50800" rtlCol="0" anchor="ctr"/>
            <a:lstStyle/>
            <a:p>
              <a:pPr algn="ctr">
                <a:lnSpc>
                  <a:spcPts val="3360"/>
                </a:lnSpc>
              </a:pPr>
              <a:endParaRPr/>
            </a:p>
          </p:txBody>
        </p:sp>
      </p:grpSp>
      <p:grpSp>
        <p:nvGrpSpPr>
          <p:cNvPr id="23" name="Group 23"/>
          <p:cNvGrpSpPr/>
          <p:nvPr/>
        </p:nvGrpSpPr>
        <p:grpSpPr>
          <a:xfrm>
            <a:off x="4365334" y="1181100"/>
            <a:ext cx="9410816" cy="1670047"/>
            <a:chOff x="0" y="0"/>
            <a:chExt cx="3215974" cy="570708"/>
          </a:xfrm>
        </p:grpSpPr>
        <p:sp>
          <p:nvSpPr>
            <p:cNvPr id="24" name="Freeform 24"/>
            <p:cNvSpPr/>
            <p:nvPr/>
          </p:nvSpPr>
          <p:spPr>
            <a:xfrm>
              <a:off x="0" y="0"/>
              <a:ext cx="3215974" cy="570708"/>
            </a:xfrm>
            <a:custGeom>
              <a:avLst/>
              <a:gdLst/>
              <a:ahLst/>
              <a:cxnLst/>
              <a:rect l="l" t="t" r="r" b="b"/>
              <a:pathLst>
                <a:path w="3215974" h="570708">
                  <a:moveTo>
                    <a:pt x="24680" y="0"/>
                  </a:moveTo>
                  <a:lnTo>
                    <a:pt x="3191294" y="0"/>
                  </a:lnTo>
                  <a:cubicBezTo>
                    <a:pt x="3204924" y="0"/>
                    <a:pt x="3215974" y="11050"/>
                    <a:pt x="3215974" y="24680"/>
                  </a:cubicBezTo>
                  <a:lnTo>
                    <a:pt x="3215974" y="546028"/>
                  </a:lnTo>
                  <a:cubicBezTo>
                    <a:pt x="3215974" y="552573"/>
                    <a:pt x="3213373" y="558851"/>
                    <a:pt x="3208745" y="563479"/>
                  </a:cubicBezTo>
                  <a:cubicBezTo>
                    <a:pt x="3204117" y="568108"/>
                    <a:pt x="3197839" y="570708"/>
                    <a:pt x="3191294" y="570708"/>
                  </a:cubicBezTo>
                  <a:lnTo>
                    <a:pt x="24680" y="570708"/>
                  </a:lnTo>
                  <a:cubicBezTo>
                    <a:pt x="18134" y="570708"/>
                    <a:pt x="11857" y="568108"/>
                    <a:pt x="7229" y="563479"/>
                  </a:cubicBezTo>
                  <a:cubicBezTo>
                    <a:pt x="2600" y="558851"/>
                    <a:pt x="0" y="552573"/>
                    <a:pt x="0" y="546028"/>
                  </a:cubicBezTo>
                  <a:lnTo>
                    <a:pt x="0" y="24680"/>
                  </a:lnTo>
                  <a:cubicBezTo>
                    <a:pt x="0" y="11050"/>
                    <a:pt x="11050" y="0"/>
                    <a:pt x="24680" y="0"/>
                  </a:cubicBezTo>
                  <a:close/>
                </a:path>
              </a:pathLst>
            </a:custGeom>
            <a:solidFill>
              <a:srgbClr val="B2900A"/>
            </a:solidFill>
          </p:spPr>
        </p:sp>
        <p:sp>
          <p:nvSpPr>
            <p:cNvPr id="25" name="TextBox 25"/>
            <p:cNvSpPr txBox="1"/>
            <p:nvPr/>
          </p:nvSpPr>
          <p:spPr>
            <a:xfrm>
              <a:off x="0" y="-38100"/>
              <a:ext cx="3215974" cy="608808"/>
            </a:xfrm>
            <a:prstGeom prst="rect">
              <a:avLst/>
            </a:prstGeom>
          </p:spPr>
          <p:txBody>
            <a:bodyPr lIns="50800" tIns="50800" rIns="50800" bIns="50800" rtlCol="0" anchor="ctr"/>
            <a:lstStyle/>
            <a:p>
              <a:pPr algn="ctr">
                <a:lnSpc>
                  <a:spcPts val="3360"/>
                </a:lnSpc>
              </a:pPr>
              <a:endParaRPr/>
            </a:p>
          </p:txBody>
        </p:sp>
      </p:grpSp>
      <p:grpSp>
        <p:nvGrpSpPr>
          <p:cNvPr id="26" name="Group 26"/>
          <p:cNvGrpSpPr/>
          <p:nvPr/>
        </p:nvGrpSpPr>
        <p:grpSpPr>
          <a:xfrm>
            <a:off x="4212934" y="1028700"/>
            <a:ext cx="9410816" cy="1670047"/>
            <a:chOff x="0" y="0"/>
            <a:chExt cx="3215974" cy="570708"/>
          </a:xfrm>
        </p:grpSpPr>
        <p:sp>
          <p:nvSpPr>
            <p:cNvPr id="27" name="Freeform 27"/>
            <p:cNvSpPr/>
            <p:nvPr/>
          </p:nvSpPr>
          <p:spPr>
            <a:xfrm>
              <a:off x="0" y="0"/>
              <a:ext cx="3215974" cy="570708"/>
            </a:xfrm>
            <a:custGeom>
              <a:avLst/>
              <a:gdLst/>
              <a:ahLst/>
              <a:cxnLst/>
              <a:rect l="l" t="t" r="r" b="b"/>
              <a:pathLst>
                <a:path w="3215974" h="570708">
                  <a:moveTo>
                    <a:pt x="24680" y="0"/>
                  </a:moveTo>
                  <a:lnTo>
                    <a:pt x="3191294" y="0"/>
                  </a:lnTo>
                  <a:cubicBezTo>
                    <a:pt x="3204924" y="0"/>
                    <a:pt x="3215974" y="11050"/>
                    <a:pt x="3215974" y="24680"/>
                  </a:cubicBezTo>
                  <a:lnTo>
                    <a:pt x="3215974" y="546028"/>
                  </a:lnTo>
                  <a:cubicBezTo>
                    <a:pt x="3215974" y="552573"/>
                    <a:pt x="3213373" y="558851"/>
                    <a:pt x="3208745" y="563479"/>
                  </a:cubicBezTo>
                  <a:cubicBezTo>
                    <a:pt x="3204117" y="568108"/>
                    <a:pt x="3197839" y="570708"/>
                    <a:pt x="3191294" y="570708"/>
                  </a:cubicBezTo>
                  <a:lnTo>
                    <a:pt x="24680" y="570708"/>
                  </a:lnTo>
                  <a:cubicBezTo>
                    <a:pt x="18134" y="570708"/>
                    <a:pt x="11857" y="568108"/>
                    <a:pt x="7229" y="563479"/>
                  </a:cubicBezTo>
                  <a:cubicBezTo>
                    <a:pt x="2600" y="558851"/>
                    <a:pt x="0" y="552573"/>
                    <a:pt x="0" y="546028"/>
                  </a:cubicBezTo>
                  <a:lnTo>
                    <a:pt x="0" y="24680"/>
                  </a:lnTo>
                  <a:cubicBezTo>
                    <a:pt x="0" y="11050"/>
                    <a:pt x="11050" y="0"/>
                    <a:pt x="24680" y="0"/>
                  </a:cubicBezTo>
                  <a:close/>
                </a:path>
              </a:pathLst>
            </a:custGeom>
            <a:solidFill>
              <a:srgbClr val="FFCC00"/>
            </a:solidFill>
          </p:spPr>
        </p:sp>
        <p:sp>
          <p:nvSpPr>
            <p:cNvPr id="28" name="TextBox 28"/>
            <p:cNvSpPr txBox="1"/>
            <p:nvPr/>
          </p:nvSpPr>
          <p:spPr>
            <a:xfrm>
              <a:off x="0" y="-38100"/>
              <a:ext cx="3215974" cy="608808"/>
            </a:xfrm>
            <a:prstGeom prst="rect">
              <a:avLst/>
            </a:prstGeom>
          </p:spPr>
          <p:txBody>
            <a:bodyPr lIns="50800" tIns="50800" rIns="50800" bIns="50800" rtlCol="0" anchor="ctr"/>
            <a:lstStyle/>
            <a:p>
              <a:pPr algn="ctr">
                <a:lnSpc>
                  <a:spcPts val="3360"/>
                </a:lnSpc>
              </a:pPr>
              <a:endParaRPr/>
            </a:p>
          </p:txBody>
        </p:sp>
      </p:grpSp>
      <p:grpSp>
        <p:nvGrpSpPr>
          <p:cNvPr id="29" name="Group 29"/>
          <p:cNvGrpSpPr/>
          <p:nvPr/>
        </p:nvGrpSpPr>
        <p:grpSpPr>
          <a:xfrm>
            <a:off x="2390889" y="3458094"/>
            <a:ext cx="1685406" cy="1685406"/>
            <a:chOff x="0" y="0"/>
            <a:chExt cx="2247208" cy="2247208"/>
          </a:xfrm>
        </p:grpSpPr>
        <p:grpSp>
          <p:nvGrpSpPr>
            <p:cNvPr id="30" name="Group 30"/>
            <p:cNvGrpSpPr/>
            <p:nvPr/>
          </p:nvGrpSpPr>
          <p:grpSpPr>
            <a:xfrm>
              <a:off x="105751" y="105751"/>
              <a:ext cx="2141457" cy="214145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900A"/>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360"/>
                  </a:lnSpc>
                </a:pPr>
                <a:endParaRPr/>
              </a:p>
            </p:txBody>
          </p:sp>
        </p:grpSp>
        <p:grpSp>
          <p:nvGrpSpPr>
            <p:cNvPr id="33" name="Group 33"/>
            <p:cNvGrpSpPr/>
            <p:nvPr/>
          </p:nvGrpSpPr>
          <p:grpSpPr>
            <a:xfrm>
              <a:off x="0" y="0"/>
              <a:ext cx="2141457" cy="2141457"/>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00"/>
              </a:solidFill>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3360"/>
                  </a:lnSpc>
                </a:pPr>
                <a:endParaRPr/>
              </a:p>
            </p:txBody>
          </p:sp>
        </p:grpSp>
        <p:sp>
          <p:nvSpPr>
            <p:cNvPr id="36" name="TextBox 36"/>
            <p:cNvSpPr txBox="1"/>
            <p:nvPr/>
          </p:nvSpPr>
          <p:spPr>
            <a:xfrm>
              <a:off x="955924" y="322687"/>
              <a:ext cx="335359" cy="1333500"/>
            </a:xfrm>
            <a:prstGeom prst="rect">
              <a:avLst/>
            </a:prstGeom>
          </p:spPr>
          <p:txBody>
            <a:bodyPr lIns="0" tIns="0" rIns="0" bIns="0" rtlCol="0" anchor="t">
              <a:spAutoFit/>
            </a:bodyPr>
            <a:lstStyle/>
            <a:p>
              <a:pPr marL="0" lvl="0" indent="0" algn="ctr">
                <a:lnSpc>
                  <a:spcPts val="8400"/>
                </a:lnSpc>
              </a:pPr>
              <a:r>
                <a:rPr lang="en-US" sz="6000">
                  <a:solidFill>
                    <a:srgbClr val="0B2147"/>
                  </a:solidFill>
                  <a:latin typeface="CS Rocky sans"/>
                  <a:ea typeface="CS Rocky sans"/>
                  <a:cs typeface="CS Rocky sans"/>
                  <a:sym typeface="CS Rocky sans"/>
                </a:rPr>
                <a:t>1</a:t>
              </a:r>
            </a:p>
          </p:txBody>
        </p:sp>
      </p:grpSp>
      <p:sp>
        <p:nvSpPr>
          <p:cNvPr id="37" name="TextBox 37"/>
          <p:cNvSpPr txBox="1"/>
          <p:nvPr/>
        </p:nvSpPr>
        <p:spPr>
          <a:xfrm>
            <a:off x="4569973" y="1320798"/>
            <a:ext cx="9148055" cy="812185"/>
          </a:xfrm>
          <a:prstGeom prst="rect">
            <a:avLst/>
          </a:prstGeom>
        </p:spPr>
        <p:txBody>
          <a:bodyPr lIns="0" tIns="0" rIns="0" bIns="0" rtlCol="0" anchor="t">
            <a:spAutoFit/>
          </a:bodyPr>
          <a:lstStyle/>
          <a:p>
            <a:pPr marL="0" lvl="0" indent="0" algn="ctr">
              <a:lnSpc>
                <a:spcPts val="6683"/>
              </a:lnSpc>
            </a:pPr>
            <a:r>
              <a:rPr lang="en-US" sz="4774">
                <a:solidFill>
                  <a:srgbClr val="0B2147"/>
                </a:solidFill>
                <a:latin typeface="CS Rocky sans"/>
                <a:ea typeface="CS Rocky sans"/>
                <a:cs typeface="CS Rocky sans"/>
                <a:sym typeface="CS Rocky sans"/>
              </a:rPr>
              <a:t>objetivos de aprendizagem</a:t>
            </a:r>
          </a:p>
        </p:txBody>
      </p:sp>
      <p:sp>
        <p:nvSpPr>
          <p:cNvPr id="38" name="TextBox 38"/>
          <p:cNvSpPr txBox="1"/>
          <p:nvPr/>
        </p:nvSpPr>
        <p:spPr>
          <a:xfrm>
            <a:off x="1835501" y="5626885"/>
            <a:ext cx="2717449" cy="2453005"/>
          </a:xfrm>
          <a:prstGeom prst="rect">
            <a:avLst/>
          </a:prstGeom>
        </p:spPr>
        <p:txBody>
          <a:bodyPr lIns="0" tIns="0" rIns="0" bIns="0" rtlCol="0" anchor="t">
            <a:spAutoFit/>
          </a:bodyPr>
          <a:lstStyle/>
          <a:p>
            <a:pPr marL="0" lvl="0" indent="0" algn="ctr">
              <a:lnSpc>
                <a:spcPts val="3920"/>
              </a:lnSpc>
            </a:pPr>
            <a:r>
              <a:rPr lang="en-US" sz="2800">
                <a:solidFill>
                  <a:srgbClr val="0B2147"/>
                </a:solidFill>
                <a:latin typeface="TT Hoves"/>
                <a:ea typeface="TT Hoves"/>
                <a:cs typeface="TT Hoves"/>
                <a:sym typeface="TT Hoves"/>
              </a:rPr>
              <a:t>Definir mitos e lendas e listar algumas de suas principais características.</a:t>
            </a:r>
          </a:p>
        </p:txBody>
      </p:sp>
      <p:sp>
        <p:nvSpPr>
          <p:cNvPr id="39" name="TextBox 39"/>
          <p:cNvSpPr txBox="1"/>
          <p:nvPr/>
        </p:nvSpPr>
        <p:spPr>
          <a:xfrm>
            <a:off x="7785275" y="5626885"/>
            <a:ext cx="2717449" cy="2453005"/>
          </a:xfrm>
          <a:prstGeom prst="rect">
            <a:avLst/>
          </a:prstGeom>
        </p:spPr>
        <p:txBody>
          <a:bodyPr lIns="0" tIns="0" rIns="0" bIns="0" rtlCol="0" anchor="t">
            <a:spAutoFit/>
          </a:bodyPr>
          <a:lstStyle/>
          <a:p>
            <a:pPr marL="0" lvl="0" indent="0" algn="ctr">
              <a:lnSpc>
                <a:spcPts val="3920"/>
              </a:lnSpc>
            </a:pPr>
            <a:r>
              <a:rPr lang="en-US" sz="2800">
                <a:solidFill>
                  <a:srgbClr val="0B2147"/>
                </a:solidFill>
                <a:latin typeface="TT Hoves"/>
                <a:ea typeface="TT Hoves"/>
                <a:cs typeface="TT Hoves"/>
                <a:sym typeface="TT Hoves"/>
              </a:rPr>
              <a:t>Explicar o propósito e o significado cultural dos mitos e lendas.</a:t>
            </a:r>
          </a:p>
        </p:txBody>
      </p:sp>
      <p:sp>
        <p:nvSpPr>
          <p:cNvPr id="40" name="TextBox 40"/>
          <p:cNvSpPr txBox="1"/>
          <p:nvPr/>
        </p:nvSpPr>
        <p:spPr>
          <a:xfrm>
            <a:off x="13662200" y="5626885"/>
            <a:ext cx="2717449" cy="2948305"/>
          </a:xfrm>
          <a:prstGeom prst="rect">
            <a:avLst/>
          </a:prstGeom>
        </p:spPr>
        <p:txBody>
          <a:bodyPr lIns="0" tIns="0" rIns="0" bIns="0" rtlCol="0" anchor="t">
            <a:spAutoFit/>
          </a:bodyPr>
          <a:lstStyle/>
          <a:p>
            <a:pPr marL="0" lvl="0" indent="0" algn="ctr">
              <a:lnSpc>
                <a:spcPts val="3920"/>
              </a:lnSpc>
            </a:pPr>
            <a:r>
              <a:rPr lang="en-US" sz="2800">
                <a:solidFill>
                  <a:srgbClr val="0B2147"/>
                </a:solidFill>
                <a:latin typeface="TT Hoves"/>
                <a:ea typeface="TT Hoves"/>
                <a:cs typeface="TT Hoves"/>
                <a:sym typeface="TT Hoves"/>
              </a:rPr>
              <a:t>Identificar algumas das principais semelhanças e diferenças entre mitos e lendas.</a:t>
            </a:r>
          </a:p>
        </p:txBody>
      </p:sp>
      <p:grpSp>
        <p:nvGrpSpPr>
          <p:cNvPr id="41" name="Group 41"/>
          <p:cNvGrpSpPr/>
          <p:nvPr/>
        </p:nvGrpSpPr>
        <p:grpSpPr>
          <a:xfrm>
            <a:off x="8228039" y="3458094"/>
            <a:ext cx="1685406" cy="1685406"/>
            <a:chOff x="0" y="0"/>
            <a:chExt cx="2247208" cy="2247208"/>
          </a:xfrm>
        </p:grpSpPr>
        <p:grpSp>
          <p:nvGrpSpPr>
            <p:cNvPr id="42" name="Group 42"/>
            <p:cNvGrpSpPr/>
            <p:nvPr/>
          </p:nvGrpSpPr>
          <p:grpSpPr>
            <a:xfrm>
              <a:off x="105751" y="105751"/>
              <a:ext cx="2141457" cy="2141457"/>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900A"/>
              </a:solidFill>
            </p:spPr>
          </p:sp>
          <p:sp>
            <p:nvSpPr>
              <p:cNvPr id="44" name="TextBox 44"/>
              <p:cNvSpPr txBox="1"/>
              <p:nvPr/>
            </p:nvSpPr>
            <p:spPr>
              <a:xfrm>
                <a:off x="76200" y="38100"/>
                <a:ext cx="660400" cy="698500"/>
              </a:xfrm>
              <a:prstGeom prst="rect">
                <a:avLst/>
              </a:prstGeom>
            </p:spPr>
            <p:txBody>
              <a:bodyPr lIns="50800" tIns="50800" rIns="50800" bIns="50800" rtlCol="0" anchor="ctr"/>
              <a:lstStyle/>
              <a:p>
                <a:pPr algn="ctr">
                  <a:lnSpc>
                    <a:spcPts val="3360"/>
                  </a:lnSpc>
                </a:pPr>
                <a:endParaRPr/>
              </a:p>
            </p:txBody>
          </p:sp>
        </p:grpSp>
        <p:grpSp>
          <p:nvGrpSpPr>
            <p:cNvPr id="45" name="Group 45"/>
            <p:cNvGrpSpPr/>
            <p:nvPr/>
          </p:nvGrpSpPr>
          <p:grpSpPr>
            <a:xfrm>
              <a:off x="0" y="0"/>
              <a:ext cx="2141457" cy="2141457"/>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00"/>
              </a:solidFill>
            </p:spPr>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3360"/>
                  </a:lnSpc>
                </a:pPr>
                <a:endParaRPr/>
              </a:p>
            </p:txBody>
          </p:sp>
        </p:grpSp>
        <p:sp>
          <p:nvSpPr>
            <p:cNvPr id="48" name="TextBox 48"/>
            <p:cNvSpPr txBox="1"/>
            <p:nvPr/>
          </p:nvSpPr>
          <p:spPr>
            <a:xfrm>
              <a:off x="530838" y="322687"/>
              <a:ext cx="1185533" cy="1333500"/>
            </a:xfrm>
            <a:prstGeom prst="rect">
              <a:avLst/>
            </a:prstGeom>
          </p:spPr>
          <p:txBody>
            <a:bodyPr lIns="0" tIns="0" rIns="0" bIns="0" rtlCol="0" anchor="t">
              <a:spAutoFit/>
            </a:bodyPr>
            <a:lstStyle/>
            <a:p>
              <a:pPr marL="0" lvl="0" indent="0" algn="ctr">
                <a:lnSpc>
                  <a:spcPts val="8400"/>
                </a:lnSpc>
              </a:pPr>
              <a:r>
                <a:rPr lang="en-US" sz="6000">
                  <a:solidFill>
                    <a:srgbClr val="0B2147"/>
                  </a:solidFill>
                  <a:latin typeface="CS Rocky sans"/>
                  <a:ea typeface="CS Rocky sans"/>
                  <a:cs typeface="CS Rocky sans"/>
                  <a:sym typeface="CS Rocky sans"/>
                </a:rPr>
                <a:t>2</a:t>
              </a:r>
            </a:p>
          </p:txBody>
        </p:sp>
      </p:grpSp>
      <p:grpSp>
        <p:nvGrpSpPr>
          <p:cNvPr id="49" name="Group 49"/>
          <p:cNvGrpSpPr/>
          <p:nvPr/>
        </p:nvGrpSpPr>
        <p:grpSpPr>
          <a:xfrm>
            <a:off x="14065189" y="3458094"/>
            <a:ext cx="1685406" cy="1685406"/>
            <a:chOff x="0" y="0"/>
            <a:chExt cx="2247208" cy="2247208"/>
          </a:xfrm>
        </p:grpSpPr>
        <p:grpSp>
          <p:nvGrpSpPr>
            <p:cNvPr id="50" name="Group 50"/>
            <p:cNvGrpSpPr/>
            <p:nvPr/>
          </p:nvGrpSpPr>
          <p:grpSpPr>
            <a:xfrm>
              <a:off x="105751" y="105751"/>
              <a:ext cx="2141457" cy="2141457"/>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900A"/>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3360"/>
                  </a:lnSpc>
                </a:pPr>
                <a:endParaRPr/>
              </a:p>
            </p:txBody>
          </p:sp>
        </p:grpSp>
        <p:grpSp>
          <p:nvGrpSpPr>
            <p:cNvPr id="53" name="Group 53"/>
            <p:cNvGrpSpPr/>
            <p:nvPr/>
          </p:nvGrpSpPr>
          <p:grpSpPr>
            <a:xfrm>
              <a:off x="0" y="0"/>
              <a:ext cx="2141457" cy="2141457"/>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C00"/>
              </a:solidFill>
            </p:spPr>
          </p:sp>
          <p:sp>
            <p:nvSpPr>
              <p:cNvPr id="55" name="TextBox 55"/>
              <p:cNvSpPr txBox="1"/>
              <p:nvPr/>
            </p:nvSpPr>
            <p:spPr>
              <a:xfrm>
                <a:off x="76200" y="38100"/>
                <a:ext cx="660400" cy="698500"/>
              </a:xfrm>
              <a:prstGeom prst="rect">
                <a:avLst/>
              </a:prstGeom>
            </p:spPr>
            <p:txBody>
              <a:bodyPr lIns="50800" tIns="50800" rIns="50800" bIns="50800" rtlCol="0" anchor="ctr"/>
              <a:lstStyle/>
              <a:p>
                <a:pPr algn="ctr">
                  <a:lnSpc>
                    <a:spcPts val="3360"/>
                  </a:lnSpc>
                </a:pPr>
                <a:endParaRPr/>
              </a:p>
            </p:txBody>
          </p:sp>
        </p:grpSp>
        <p:sp>
          <p:nvSpPr>
            <p:cNvPr id="56" name="TextBox 56"/>
            <p:cNvSpPr txBox="1"/>
            <p:nvPr/>
          </p:nvSpPr>
          <p:spPr>
            <a:xfrm>
              <a:off x="477962" y="322687"/>
              <a:ext cx="1185533" cy="1333500"/>
            </a:xfrm>
            <a:prstGeom prst="rect">
              <a:avLst/>
            </a:prstGeom>
          </p:spPr>
          <p:txBody>
            <a:bodyPr lIns="0" tIns="0" rIns="0" bIns="0" rtlCol="0" anchor="t">
              <a:spAutoFit/>
            </a:bodyPr>
            <a:lstStyle/>
            <a:p>
              <a:pPr marL="0" lvl="0" indent="0" algn="ctr">
                <a:lnSpc>
                  <a:spcPts val="8400"/>
                </a:lnSpc>
              </a:pPr>
              <a:r>
                <a:rPr lang="en-US" sz="6000">
                  <a:solidFill>
                    <a:srgbClr val="0B2147"/>
                  </a:solidFill>
                  <a:latin typeface="CS Rocky sans"/>
                  <a:ea typeface="CS Rocky sans"/>
                  <a:cs typeface="CS Rocky sans"/>
                  <a:sym typeface="CS Rocky sans"/>
                </a:rPr>
                <a:t>3</a:t>
              </a:r>
            </a:p>
          </p:txBody>
        </p:sp>
      </p:grpSp>
      <p:sp>
        <p:nvSpPr>
          <p:cNvPr id="57" name="Freeform 57"/>
          <p:cNvSpPr/>
          <p:nvPr/>
        </p:nvSpPr>
        <p:spPr>
          <a:xfrm>
            <a:off x="14119050" y="412882"/>
            <a:ext cx="3636075" cy="3045213"/>
          </a:xfrm>
          <a:custGeom>
            <a:avLst/>
            <a:gdLst/>
            <a:ahLst/>
            <a:cxnLst/>
            <a:rect l="l" t="t" r="r" b="b"/>
            <a:pathLst>
              <a:path w="3636075" h="3045213">
                <a:moveTo>
                  <a:pt x="0" y="0"/>
                </a:moveTo>
                <a:lnTo>
                  <a:pt x="3636075" y="0"/>
                </a:lnTo>
                <a:lnTo>
                  <a:pt x="3636075" y="3045212"/>
                </a:lnTo>
                <a:lnTo>
                  <a:pt x="0" y="3045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8" name="Freeform 58"/>
          <p:cNvSpPr/>
          <p:nvPr/>
        </p:nvSpPr>
        <p:spPr>
          <a:xfrm flipH="1">
            <a:off x="384297" y="412882"/>
            <a:ext cx="3636075" cy="3045213"/>
          </a:xfrm>
          <a:custGeom>
            <a:avLst/>
            <a:gdLst/>
            <a:ahLst/>
            <a:cxnLst/>
            <a:rect l="l" t="t" r="r" b="b"/>
            <a:pathLst>
              <a:path w="3636075" h="3045213">
                <a:moveTo>
                  <a:pt x="3636075" y="0"/>
                </a:moveTo>
                <a:lnTo>
                  <a:pt x="0" y="0"/>
                </a:lnTo>
                <a:lnTo>
                  <a:pt x="0" y="3045212"/>
                </a:lnTo>
                <a:lnTo>
                  <a:pt x="3636075" y="3045212"/>
                </a:lnTo>
                <a:lnTo>
                  <a:pt x="363607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9" name="TextBox 59"/>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799311" y="769764"/>
            <a:ext cx="8689378" cy="1397667"/>
            <a:chOff x="0" y="0"/>
            <a:chExt cx="11585838" cy="1863556"/>
          </a:xfrm>
        </p:grpSpPr>
        <p:grpSp>
          <p:nvGrpSpPr>
            <p:cNvPr id="6" name="Group 6"/>
            <p:cNvGrpSpPr/>
            <p:nvPr/>
          </p:nvGrpSpPr>
          <p:grpSpPr>
            <a:xfrm>
              <a:off x="155838" y="155838"/>
              <a:ext cx="11430000" cy="1707719"/>
              <a:chOff x="0" y="0"/>
              <a:chExt cx="3819827" cy="570708"/>
            </a:xfrm>
          </p:grpSpPr>
          <p:sp>
            <p:nvSpPr>
              <p:cNvPr id="7" name="Freeform 7"/>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8" name="TextBox 8"/>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1430000" cy="1707719"/>
              <a:chOff x="0" y="0"/>
              <a:chExt cx="3819827" cy="570708"/>
            </a:xfrm>
          </p:grpSpPr>
          <p:sp>
            <p:nvSpPr>
              <p:cNvPr id="10" name="Freeform 10"/>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1" name="TextBox 11"/>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sp>
        <p:nvSpPr>
          <p:cNvPr id="12" name="TextBox 12"/>
          <p:cNvSpPr txBox="1"/>
          <p:nvPr/>
        </p:nvSpPr>
        <p:spPr>
          <a:xfrm>
            <a:off x="3845377" y="954877"/>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diferenças</a:t>
            </a:r>
          </a:p>
        </p:txBody>
      </p:sp>
      <p:grpSp>
        <p:nvGrpSpPr>
          <p:cNvPr id="13" name="Group 13"/>
          <p:cNvGrpSpPr/>
          <p:nvPr/>
        </p:nvGrpSpPr>
        <p:grpSpPr>
          <a:xfrm>
            <a:off x="1181100" y="2715774"/>
            <a:ext cx="16078200" cy="952500"/>
            <a:chOff x="0" y="0"/>
            <a:chExt cx="5494430" cy="325499"/>
          </a:xfrm>
        </p:grpSpPr>
        <p:sp>
          <p:nvSpPr>
            <p:cNvPr id="14" name="Freeform 14"/>
            <p:cNvSpPr/>
            <p:nvPr/>
          </p:nvSpPr>
          <p:spPr>
            <a:xfrm>
              <a:off x="0" y="0"/>
              <a:ext cx="5494430" cy="325499"/>
            </a:xfrm>
            <a:custGeom>
              <a:avLst/>
              <a:gdLst/>
              <a:ahLst/>
              <a:cxnLst/>
              <a:rect l="l" t="t" r="r" b="b"/>
              <a:pathLst>
                <a:path w="5494430" h="325499">
                  <a:moveTo>
                    <a:pt x="14445" y="0"/>
                  </a:moveTo>
                  <a:lnTo>
                    <a:pt x="5479984" y="0"/>
                  </a:lnTo>
                  <a:cubicBezTo>
                    <a:pt x="5487962" y="0"/>
                    <a:pt x="5494430" y="6467"/>
                    <a:pt x="5494430" y="14445"/>
                  </a:cubicBezTo>
                  <a:lnTo>
                    <a:pt x="5494430" y="311054"/>
                  </a:lnTo>
                  <a:cubicBezTo>
                    <a:pt x="5494430" y="319032"/>
                    <a:pt x="5487962" y="325499"/>
                    <a:pt x="5479984" y="325499"/>
                  </a:cubicBezTo>
                  <a:lnTo>
                    <a:pt x="14445" y="325499"/>
                  </a:lnTo>
                  <a:cubicBezTo>
                    <a:pt x="6467" y="325499"/>
                    <a:pt x="0" y="319032"/>
                    <a:pt x="0" y="311054"/>
                  </a:cubicBezTo>
                  <a:lnTo>
                    <a:pt x="0" y="14445"/>
                  </a:lnTo>
                  <a:cubicBezTo>
                    <a:pt x="0" y="6467"/>
                    <a:pt x="6467" y="0"/>
                    <a:pt x="14445" y="0"/>
                  </a:cubicBezTo>
                  <a:close/>
                </a:path>
              </a:pathLst>
            </a:custGeom>
            <a:solidFill>
              <a:srgbClr val="C0C0C4"/>
            </a:solidFill>
          </p:spPr>
        </p:sp>
        <p:sp>
          <p:nvSpPr>
            <p:cNvPr id="15" name="TextBox 15"/>
            <p:cNvSpPr txBox="1"/>
            <p:nvPr/>
          </p:nvSpPr>
          <p:spPr>
            <a:xfrm>
              <a:off x="0" y="-38100"/>
              <a:ext cx="5494430" cy="363599"/>
            </a:xfrm>
            <a:prstGeom prst="rect">
              <a:avLst/>
            </a:prstGeom>
          </p:spPr>
          <p:txBody>
            <a:bodyPr lIns="50800" tIns="50800" rIns="50800" bIns="50800" rtlCol="0" anchor="ctr"/>
            <a:lstStyle/>
            <a:p>
              <a:pPr algn="ctr">
                <a:lnSpc>
                  <a:spcPts val="3360"/>
                </a:lnSpc>
              </a:pPr>
              <a:endParaRPr/>
            </a:p>
          </p:txBody>
        </p:sp>
      </p:grpSp>
      <p:grpSp>
        <p:nvGrpSpPr>
          <p:cNvPr id="16" name="Group 16"/>
          <p:cNvGrpSpPr/>
          <p:nvPr/>
        </p:nvGrpSpPr>
        <p:grpSpPr>
          <a:xfrm>
            <a:off x="1028700" y="2563374"/>
            <a:ext cx="16078200" cy="952500"/>
            <a:chOff x="0" y="0"/>
            <a:chExt cx="5494430" cy="325499"/>
          </a:xfrm>
        </p:grpSpPr>
        <p:sp>
          <p:nvSpPr>
            <p:cNvPr id="17" name="Freeform 17"/>
            <p:cNvSpPr/>
            <p:nvPr/>
          </p:nvSpPr>
          <p:spPr>
            <a:xfrm>
              <a:off x="0" y="0"/>
              <a:ext cx="5494430" cy="325499"/>
            </a:xfrm>
            <a:custGeom>
              <a:avLst/>
              <a:gdLst/>
              <a:ahLst/>
              <a:cxnLst/>
              <a:rect l="l" t="t" r="r" b="b"/>
              <a:pathLst>
                <a:path w="5494430" h="325499">
                  <a:moveTo>
                    <a:pt x="14445" y="0"/>
                  </a:moveTo>
                  <a:lnTo>
                    <a:pt x="5479984" y="0"/>
                  </a:lnTo>
                  <a:cubicBezTo>
                    <a:pt x="5487962" y="0"/>
                    <a:pt x="5494430" y="6467"/>
                    <a:pt x="5494430" y="14445"/>
                  </a:cubicBezTo>
                  <a:lnTo>
                    <a:pt x="5494430" y="311054"/>
                  </a:lnTo>
                  <a:cubicBezTo>
                    <a:pt x="5494430" y="319032"/>
                    <a:pt x="5487962" y="325499"/>
                    <a:pt x="5479984" y="325499"/>
                  </a:cubicBezTo>
                  <a:lnTo>
                    <a:pt x="14445" y="325499"/>
                  </a:lnTo>
                  <a:cubicBezTo>
                    <a:pt x="6467" y="325499"/>
                    <a:pt x="0" y="319032"/>
                    <a:pt x="0" y="311054"/>
                  </a:cubicBezTo>
                  <a:lnTo>
                    <a:pt x="0" y="14445"/>
                  </a:lnTo>
                  <a:cubicBezTo>
                    <a:pt x="0" y="6467"/>
                    <a:pt x="6467" y="0"/>
                    <a:pt x="14445" y="0"/>
                  </a:cubicBezTo>
                  <a:close/>
                </a:path>
              </a:pathLst>
            </a:custGeom>
            <a:solidFill>
              <a:srgbClr val="FFFFFF"/>
            </a:solidFill>
          </p:spPr>
        </p:sp>
        <p:sp>
          <p:nvSpPr>
            <p:cNvPr id="18" name="TextBox 18"/>
            <p:cNvSpPr txBox="1"/>
            <p:nvPr/>
          </p:nvSpPr>
          <p:spPr>
            <a:xfrm>
              <a:off x="0" y="-38100"/>
              <a:ext cx="5494430" cy="363599"/>
            </a:xfrm>
            <a:prstGeom prst="rect">
              <a:avLst/>
            </a:prstGeom>
          </p:spPr>
          <p:txBody>
            <a:bodyPr lIns="50800" tIns="50800" rIns="50800" bIns="50800" rtlCol="0" anchor="ctr"/>
            <a:lstStyle/>
            <a:p>
              <a:pPr algn="ctr">
                <a:lnSpc>
                  <a:spcPts val="3360"/>
                </a:lnSpc>
              </a:pPr>
              <a:endParaRPr/>
            </a:p>
          </p:txBody>
        </p:sp>
      </p:grpSp>
      <p:sp>
        <p:nvSpPr>
          <p:cNvPr id="19" name="TextBox 19"/>
          <p:cNvSpPr txBox="1"/>
          <p:nvPr/>
        </p:nvSpPr>
        <p:spPr>
          <a:xfrm>
            <a:off x="1698841" y="2804674"/>
            <a:ext cx="14900908" cy="42227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0B2147"/>
                </a:solidFill>
                <a:latin typeface="TT Hoves"/>
                <a:ea typeface="TT Hoves"/>
                <a:cs typeface="TT Hoves"/>
                <a:sym typeface="TT Hoves"/>
              </a:rPr>
              <a:t>Algumas diferenças que você pode ter notado:</a:t>
            </a:r>
          </a:p>
        </p:txBody>
      </p:sp>
      <p:grpSp>
        <p:nvGrpSpPr>
          <p:cNvPr id="20" name="Group 20"/>
          <p:cNvGrpSpPr/>
          <p:nvPr/>
        </p:nvGrpSpPr>
        <p:grpSpPr>
          <a:xfrm>
            <a:off x="1181100" y="4278486"/>
            <a:ext cx="4762500" cy="5238750"/>
            <a:chOff x="0" y="0"/>
            <a:chExt cx="1627497" cy="1790247"/>
          </a:xfrm>
        </p:grpSpPr>
        <p:sp>
          <p:nvSpPr>
            <p:cNvPr id="21" name="Freeform 21"/>
            <p:cNvSpPr/>
            <p:nvPr/>
          </p:nvSpPr>
          <p:spPr>
            <a:xfrm>
              <a:off x="0" y="0"/>
              <a:ext cx="1627497" cy="1790247"/>
            </a:xfrm>
            <a:custGeom>
              <a:avLst/>
              <a:gdLst/>
              <a:ahLst/>
              <a:cxnLst/>
              <a:rect l="l" t="t" r="r" b="b"/>
              <a:pathLst>
                <a:path w="1627497" h="1790247">
                  <a:moveTo>
                    <a:pt x="48768" y="0"/>
                  </a:moveTo>
                  <a:lnTo>
                    <a:pt x="1578729" y="0"/>
                  </a:lnTo>
                  <a:cubicBezTo>
                    <a:pt x="1591663" y="0"/>
                    <a:pt x="1604067" y="5138"/>
                    <a:pt x="1613213" y="14284"/>
                  </a:cubicBezTo>
                  <a:cubicBezTo>
                    <a:pt x="1622359" y="23430"/>
                    <a:pt x="1627497" y="35834"/>
                    <a:pt x="1627497" y="48768"/>
                  </a:cubicBezTo>
                  <a:lnTo>
                    <a:pt x="1627497" y="1741479"/>
                  </a:lnTo>
                  <a:cubicBezTo>
                    <a:pt x="1627497" y="1768413"/>
                    <a:pt x="1605663" y="1790247"/>
                    <a:pt x="1578729" y="1790247"/>
                  </a:cubicBezTo>
                  <a:lnTo>
                    <a:pt x="48768" y="1790247"/>
                  </a:lnTo>
                  <a:cubicBezTo>
                    <a:pt x="35834" y="1790247"/>
                    <a:pt x="23430" y="1785109"/>
                    <a:pt x="14284" y="1775963"/>
                  </a:cubicBezTo>
                  <a:cubicBezTo>
                    <a:pt x="5138" y="1766817"/>
                    <a:pt x="0" y="1754413"/>
                    <a:pt x="0" y="1741479"/>
                  </a:cubicBezTo>
                  <a:lnTo>
                    <a:pt x="0" y="48768"/>
                  </a:lnTo>
                  <a:cubicBezTo>
                    <a:pt x="0" y="21834"/>
                    <a:pt x="21834" y="0"/>
                    <a:pt x="48768" y="0"/>
                  </a:cubicBezTo>
                  <a:close/>
                </a:path>
              </a:pathLst>
            </a:custGeom>
            <a:solidFill>
              <a:srgbClr val="D7D6DC"/>
            </a:solidFill>
          </p:spPr>
        </p:sp>
        <p:sp>
          <p:nvSpPr>
            <p:cNvPr id="22" name="TextBox 22"/>
            <p:cNvSpPr txBox="1"/>
            <p:nvPr/>
          </p:nvSpPr>
          <p:spPr>
            <a:xfrm>
              <a:off x="0" y="-38100"/>
              <a:ext cx="1627497" cy="1828347"/>
            </a:xfrm>
            <a:prstGeom prst="rect">
              <a:avLst/>
            </a:prstGeom>
          </p:spPr>
          <p:txBody>
            <a:bodyPr lIns="50800" tIns="50800" rIns="50800" bIns="50800" rtlCol="0" anchor="ctr"/>
            <a:lstStyle/>
            <a:p>
              <a:pPr algn="ctr">
                <a:lnSpc>
                  <a:spcPts val="3360"/>
                </a:lnSpc>
              </a:pPr>
              <a:endParaRPr/>
            </a:p>
          </p:txBody>
        </p:sp>
      </p:grpSp>
      <p:grpSp>
        <p:nvGrpSpPr>
          <p:cNvPr id="23" name="Group 23"/>
          <p:cNvGrpSpPr/>
          <p:nvPr/>
        </p:nvGrpSpPr>
        <p:grpSpPr>
          <a:xfrm>
            <a:off x="1028700" y="4126086"/>
            <a:ext cx="4762500" cy="5238750"/>
            <a:chOff x="0" y="0"/>
            <a:chExt cx="1627497" cy="1790247"/>
          </a:xfrm>
        </p:grpSpPr>
        <p:sp>
          <p:nvSpPr>
            <p:cNvPr id="24" name="Freeform 24"/>
            <p:cNvSpPr/>
            <p:nvPr/>
          </p:nvSpPr>
          <p:spPr>
            <a:xfrm>
              <a:off x="0" y="0"/>
              <a:ext cx="1627497" cy="1790247"/>
            </a:xfrm>
            <a:custGeom>
              <a:avLst/>
              <a:gdLst/>
              <a:ahLst/>
              <a:cxnLst/>
              <a:rect l="l" t="t" r="r" b="b"/>
              <a:pathLst>
                <a:path w="1627497" h="1790247">
                  <a:moveTo>
                    <a:pt x="48768" y="0"/>
                  </a:moveTo>
                  <a:lnTo>
                    <a:pt x="1578729" y="0"/>
                  </a:lnTo>
                  <a:cubicBezTo>
                    <a:pt x="1591663" y="0"/>
                    <a:pt x="1604067" y="5138"/>
                    <a:pt x="1613213" y="14284"/>
                  </a:cubicBezTo>
                  <a:cubicBezTo>
                    <a:pt x="1622359" y="23430"/>
                    <a:pt x="1627497" y="35834"/>
                    <a:pt x="1627497" y="48768"/>
                  </a:cubicBezTo>
                  <a:lnTo>
                    <a:pt x="1627497" y="1741479"/>
                  </a:lnTo>
                  <a:cubicBezTo>
                    <a:pt x="1627497" y="1768413"/>
                    <a:pt x="1605663" y="1790247"/>
                    <a:pt x="1578729" y="1790247"/>
                  </a:cubicBezTo>
                  <a:lnTo>
                    <a:pt x="48768" y="1790247"/>
                  </a:lnTo>
                  <a:cubicBezTo>
                    <a:pt x="35834" y="1790247"/>
                    <a:pt x="23430" y="1785109"/>
                    <a:pt x="14284" y="1775963"/>
                  </a:cubicBezTo>
                  <a:cubicBezTo>
                    <a:pt x="5138" y="1766817"/>
                    <a:pt x="0" y="1754413"/>
                    <a:pt x="0" y="1741479"/>
                  </a:cubicBezTo>
                  <a:lnTo>
                    <a:pt x="0" y="48768"/>
                  </a:lnTo>
                  <a:cubicBezTo>
                    <a:pt x="0" y="21834"/>
                    <a:pt x="21834" y="0"/>
                    <a:pt x="48768" y="0"/>
                  </a:cubicBezTo>
                  <a:close/>
                </a:path>
              </a:pathLst>
            </a:custGeom>
            <a:solidFill>
              <a:srgbClr val="FFFFFF"/>
            </a:solidFill>
          </p:spPr>
        </p:sp>
        <p:sp>
          <p:nvSpPr>
            <p:cNvPr id="25" name="TextBox 25"/>
            <p:cNvSpPr txBox="1"/>
            <p:nvPr/>
          </p:nvSpPr>
          <p:spPr>
            <a:xfrm>
              <a:off x="0" y="-38100"/>
              <a:ext cx="1627497" cy="1828347"/>
            </a:xfrm>
            <a:prstGeom prst="rect">
              <a:avLst/>
            </a:prstGeom>
          </p:spPr>
          <p:txBody>
            <a:bodyPr lIns="50800" tIns="50800" rIns="50800" bIns="50800" rtlCol="0" anchor="ctr"/>
            <a:lstStyle/>
            <a:p>
              <a:pPr algn="ctr">
                <a:lnSpc>
                  <a:spcPts val="3360"/>
                </a:lnSpc>
              </a:pPr>
              <a:endParaRPr/>
            </a:p>
          </p:txBody>
        </p:sp>
      </p:grpSp>
      <p:sp>
        <p:nvSpPr>
          <p:cNvPr id="26" name="TextBox 26"/>
          <p:cNvSpPr txBox="1"/>
          <p:nvPr/>
        </p:nvSpPr>
        <p:spPr>
          <a:xfrm>
            <a:off x="1527061" y="5089847"/>
            <a:ext cx="3765777" cy="3864133"/>
          </a:xfrm>
          <a:prstGeom prst="rect">
            <a:avLst/>
          </a:prstGeom>
        </p:spPr>
        <p:txBody>
          <a:bodyPr lIns="0" tIns="0" rIns="0" bIns="0" rtlCol="0" anchor="t">
            <a:spAutoFit/>
          </a:bodyPr>
          <a:lstStyle/>
          <a:p>
            <a:pPr marL="0" lvl="0" indent="0" algn="ctr">
              <a:lnSpc>
                <a:spcPts val="2791"/>
              </a:lnSpc>
            </a:pPr>
            <a:r>
              <a:rPr lang="en-US" sz="1993">
                <a:solidFill>
                  <a:srgbClr val="0B2147"/>
                </a:solidFill>
                <a:latin typeface="TT Hoves"/>
                <a:ea typeface="TT Hoves"/>
                <a:cs typeface="TT Hoves"/>
                <a:sym typeface="TT Hoves"/>
              </a:rPr>
              <a:t>Os mitos geralmente envolvem deuses, deusas e seres sobrenaturais, com personagens que personificam forças cósmicas ou elementos sobrenaturais. Já as lendas frequentemente apresentam heróis ou figuras humanas cujos feitos são ampliados ou exagerados à medida que as histórias são contadas.</a:t>
            </a:r>
          </a:p>
        </p:txBody>
      </p:sp>
      <p:sp>
        <p:nvSpPr>
          <p:cNvPr id="27" name="TextBox 27"/>
          <p:cNvSpPr txBox="1"/>
          <p:nvPr/>
        </p:nvSpPr>
        <p:spPr>
          <a:xfrm>
            <a:off x="1679461" y="4465982"/>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personagens</a:t>
            </a:r>
          </a:p>
        </p:txBody>
      </p:sp>
      <p:grpSp>
        <p:nvGrpSpPr>
          <p:cNvPr id="28" name="Group 28"/>
          <p:cNvGrpSpPr/>
          <p:nvPr/>
        </p:nvGrpSpPr>
        <p:grpSpPr>
          <a:xfrm>
            <a:off x="12496800" y="4278486"/>
            <a:ext cx="4762500" cy="5238750"/>
            <a:chOff x="0" y="0"/>
            <a:chExt cx="1627497" cy="1790247"/>
          </a:xfrm>
        </p:grpSpPr>
        <p:sp>
          <p:nvSpPr>
            <p:cNvPr id="29" name="Freeform 29"/>
            <p:cNvSpPr/>
            <p:nvPr/>
          </p:nvSpPr>
          <p:spPr>
            <a:xfrm>
              <a:off x="0" y="0"/>
              <a:ext cx="1627497" cy="1790247"/>
            </a:xfrm>
            <a:custGeom>
              <a:avLst/>
              <a:gdLst/>
              <a:ahLst/>
              <a:cxnLst/>
              <a:rect l="l" t="t" r="r" b="b"/>
              <a:pathLst>
                <a:path w="1627497" h="1790247">
                  <a:moveTo>
                    <a:pt x="48768" y="0"/>
                  </a:moveTo>
                  <a:lnTo>
                    <a:pt x="1578729" y="0"/>
                  </a:lnTo>
                  <a:cubicBezTo>
                    <a:pt x="1591663" y="0"/>
                    <a:pt x="1604067" y="5138"/>
                    <a:pt x="1613213" y="14284"/>
                  </a:cubicBezTo>
                  <a:cubicBezTo>
                    <a:pt x="1622359" y="23430"/>
                    <a:pt x="1627497" y="35834"/>
                    <a:pt x="1627497" y="48768"/>
                  </a:cubicBezTo>
                  <a:lnTo>
                    <a:pt x="1627497" y="1741479"/>
                  </a:lnTo>
                  <a:cubicBezTo>
                    <a:pt x="1627497" y="1768413"/>
                    <a:pt x="1605663" y="1790247"/>
                    <a:pt x="1578729" y="1790247"/>
                  </a:cubicBezTo>
                  <a:lnTo>
                    <a:pt x="48768" y="1790247"/>
                  </a:lnTo>
                  <a:cubicBezTo>
                    <a:pt x="35834" y="1790247"/>
                    <a:pt x="23430" y="1785109"/>
                    <a:pt x="14284" y="1775963"/>
                  </a:cubicBezTo>
                  <a:cubicBezTo>
                    <a:pt x="5138" y="1766817"/>
                    <a:pt x="0" y="1754413"/>
                    <a:pt x="0" y="1741479"/>
                  </a:cubicBezTo>
                  <a:lnTo>
                    <a:pt x="0" y="48768"/>
                  </a:lnTo>
                  <a:cubicBezTo>
                    <a:pt x="0" y="21834"/>
                    <a:pt x="21834" y="0"/>
                    <a:pt x="48768" y="0"/>
                  </a:cubicBezTo>
                  <a:close/>
                </a:path>
              </a:pathLst>
            </a:custGeom>
            <a:solidFill>
              <a:srgbClr val="D7D6DC"/>
            </a:solidFill>
          </p:spPr>
        </p:sp>
        <p:sp>
          <p:nvSpPr>
            <p:cNvPr id="30" name="TextBox 30"/>
            <p:cNvSpPr txBox="1"/>
            <p:nvPr/>
          </p:nvSpPr>
          <p:spPr>
            <a:xfrm>
              <a:off x="0" y="-38100"/>
              <a:ext cx="1627497" cy="1828347"/>
            </a:xfrm>
            <a:prstGeom prst="rect">
              <a:avLst/>
            </a:prstGeom>
          </p:spPr>
          <p:txBody>
            <a:bodyPr lIns="50800" tIns="50800" rIns="50800" bIns="50800" rtlCol="0" anchor="ctr"/>
            <a:lstStyle/>
            <a:p>
              <a:pPr algn="ctr">
                <a:lnSpc>
                  <a:spcPts val="3360"/>
                </a:lnSpc>
              </a:pPr>
              <a:endParaRPr/>
            </a:p>
          </p:txBody>
        </p:sp>
      </p:grpSp>
      <p:grpSp>
        <p:nvGrpSpPr>
          <p:cNvPr id="31" name="Group 31"/>
          <p:cNvGrpSpPr/>
          <p:nvPr/>
        </p:nvGrpSpPr>
        <p:grpSpPr>
          <a:xfrm>
            <a:off x="12344400" y="4126086"/>
            <a:ext cx="4762500" cy="5238750"/>
            <a:chOff x="0" y="0"/>
            <a:chExt cx="1627497" cy="1790247"/>
          </a:xfrm>
        </p:grpSpPr>
        <p:sp>
          <p:nvSpPr>
            <p:cNvPr id="32" name="Freeform 32"/>
            <p:cNvSpPr/>
            <p:nvPr/>
          </p:nvSpPr>
          <p:spPr>
            <a:xfrm>
              <a:off x="0" y="0"/>
              <a:ext cx="1627497" cy="1790247"/>
            </a:xfrm>
            <a:custGeom>
              <a:avLst/>
              <a:gdLst/>
              <a:ahLst/>
              <a:cxnLst/>
              <a:rect l="l" t="t" r="r" b="b"/>
              <a:pathLst>
                <a:path w="1627497" h="1790247">
                  <a:moveTo>
                    <a:pt x="48768" y="0"/>
                  </a:moveTo>
                  <a:lnTo>
                    <a:pt x="1578729" y="0"/>
                  </a:lnTo>
                  <a:cubicBezTo>
                    <a:pt x="1591663" y="0"/>
                    <a:pt x="1604067" y="5138"/>
                    <a:pt x="1613213" y="14284"/>
                  </a:cubicBezTo>
                  <a:cubicBezTo>
                    <a:pt x="1622359" y="23430"/>
                    <a:pt x="1627497" y="35834"/>
                    <a:pt x="1627497" y="48768"/>
                  </a:cubicBezTo>
                  <a:lnTo>
                    <a:pt x="1627497" y="1741479"/>
                  </a:lnTo>
                  <a:cubicBezTo>
                    <a:pt x="1627497" y="1768413"/>
                    <a:pt x="1605663" y="1790247"/>
                    <a:pt x="1578729" y="1790247"/>
                  </a:cubicBezTo>
                  <a:lnTo>
                    <a:pt x="48768" y="1790247"/>
                  </a:lnTo>
                  <a:cubicBezTo>
                    <a:pt x="35834" y="1790247"/>
                    <a:pt x="23430" y="1785109"/>
                    <a:pt x="14284" y="1775963"/>
                  </a:cubicBezTo>
                  <a:cubicBezTo>
                    <a:pt x="5138" y="1766817"/>
                    <a:pt x="0" y="1754413"/>
                    <a:pt x="0" y="1741479"/>
                  </a:cubicBezTo>
                  <a:lnTo>
                    <a:pt x="0" y="48768"/>
                  </a:lnTo>
                  <a:cubicBezTo>
                    <a:pt x="0" y="21834"/>
                    <a:pt x="21834" y="0"/>
                    <a:pt x="48768" y="0"/>
                  </a:cubicBezTo>
                  <a:close/>
                </a:path>
              </a:pathLst>
            </a:custGeom>
            <a:solidFill>
              <a:srgbClr val="FFFFFF"/>
            </a:solidFill>
          </p:spPr>
        </p:sp>
        <p:sp>
          <p:nvSpPr>
            <p:cNvPr id="33" name="TextBox 33"/>
            <p:cNvSpPr txBox="1"/>
            <p:nvPr/>
          </p:nvSpPr>
          <p:spPr>
            <a:xfrm>
              <a:off x="0" y="-38100"/>
              <a:ext cx="1627497" cy="1828347"/>
            </a:xfrm>
            <a:prstGeom prst="rect">
              <a:avLst/>
            </a:prstGeom>
          </p:spPr>
          <p:txBody>
            <a:bodyPr lIns="50800" tIns="50800" rIns="50800" bIns="50800" rtlCol="0" anchor="ctr"/>
            <a:lstStyle/>
            <a:p>
              <a:pPr algn="ctr">
                <a:lnSpc>
                  <a:spcPts val="3360"/>
                </a:lnSpc>
              </a:pPr>
              <a:endParaRPr/>
            </a:p>
          </p:txBody>
        </p:sp>
      </p:grpSp>
      <p:sp>
        <p:nvSpPr>
          <p:cNvPr id="34" name="TextBox 34"/>
          <p:cNvSpPr txBox="1"/>
          <p:nvPr/>
        </p:nvSpPr>
        <p:spPr>
          <a:xfrm>
            <a:off x="12842761" y="5089847"/>
            <a:ext cx="3765777" cy="3864133"/>
          </a:xfrm>
          <a:prstGeom prst="rect">
            <a:avLst/>
          </a:prstGeom>
        </p:spPr>
        <p:txBody>
          <a:bodyPr lIns="0" tIns="0" rIns="0" bIns="0" rtlCol="0" anchor="t">
            <a:spAutoFit/>
          </a:bodyPr>
          <a:lstStyle/>
          <a:p>
            <a:pPr marL="0" lvl="0" indent="0" algn="ctr">
              <a:lnSpc>
                <a:spcPts val="2791"/>
              </a:lnSpc>
            </a:pPr>
            <a:r>
              <a:rPr lang="en-US" sz="1993">
                <a:solidFill>
                  <a:srgbClr val="0B2147"/>
                </a:solidFill>
                <a:latin typeface="TT Hoves"/>
                <a:ea typeface="TT Hoves"/>
                <a:cs typeface="TT Hoves"/>
                <a:sym typeface="TT Hoves"/>
              </a:rPr>
              <a:t>Os mitos frequentemente servem para explicar os mistérios da existência, estabelecer crenças culturais e religiosas e fornecer uma estrutura para a compreensão do mundo. Já as lendas podem servir para inspirar, entreter ou fornecer lições morais por meio de feitos ou experiências heroicas de indivíduos.</a:t>
            </a:r>
          </a:p>
        </p:txBody>
      </p:sp>
      <p:sp>
        <p:nvSpPr>
          <p:cNvPr id="35" name="TextBox 35"/>
          <p:cNvSpPr txBox="1"/>
          <p:nvPr/>
        </p:nvSpPr>
        <p:spPr>
          <a:xfrm>
            <a:off x="12995161" y="4465982"/>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propósito</a:t>
            </a:r>
          </a:p>
        </p:txBody>
      </p:sp>
      <p:grpSp>
        <p:nvGrpSpPr>
          <p:cNvPr id="36" name="Group 36"/>
          <p:cNvGrpSpPr/>
          <p:nvPr/>
        </p:nvGrpSpPr>
        <p:grpSpPr>
          <a:xfrm>
            <a:off x="6838950" y="4278486"/>
            <a:ext cx="4762500" cy="5238750"/>
            <a:chOff x="0" y="0"/>
            <a:chExt cx="1627497" cy="1790247"/>
          </a:xfrm>
        </p:grpSpPr>
        <p:sp>
          <p:nvSpPr>
            <p:cNvPr id="37" name="Freeform 37"/>
            <p:cNvSpPr/>
            <p:nvPr/>
          </p:nvSpPr>
          <p:spPr>
            <a:xfrm>
              <a:off x="0" y="0"/>
              <a:ext cx="1627497" cy="1790247"/>
            </a:xfrm>
            <a:custGeom>
              <a:avLst/>
              <a:gdLst/>
              <a:ahLst/>
              <a:cxnLst/>
              <a:rect l="l" t="t" r="r" b="b"/>
              <a:pathLst>
                <a:path w="1627497" h="1790247">
                  <a:moveTo>
                    <a:pt x="48768" y="0"/>
                  </a:moveTo>
                  <a:lnTo>
                    <a:pt x="1578729" y="0"/>
                  </a:lnTo>
                  <a:cubicBezTo>
                    <a:pt x="1591663" y="0"/>
                    <a:pt x="1604067" y="5138"/>
                    <a:pt x="1613213" y="14284"/>
                  </a:cubicBezTo>
                  <a:cubicBezTo>
                    <a:pt x="1622359" y="23430"/>
                    <a:pt x="1627497" y="35834"/>
                    <a:pt x="1627497" y="48768"/>
                  </a:cubicBezTo>
                  <a:lnTo>
                    <a:pt x="1627497" y="1741479"/>
                  </a:lnTo>
                  <a:cubicBezTo>
                    <a:pt x="1627497" y="1768413"/>
                    <a:pt x="1605663" y="1790247"/>
                    <a:pt x="1578729" y="1790247"/>
                  </a:cubicBezTo>
                  <a:lnTo>
                    <a:pt x="48768" y="1790247"/>
                  </a:lnTo>
                  <a:cubicBezTo>
                    <a:pt x="35834" y="1790247"/>
                    <a:pt x="23430" y="1785109"/>
                    <a:pt x="14284" y="1775963"/>
                  </a:cubicBezTo>
                  <a:cubicBezTo>
                    <a:pt x="5138" y="1766817"/>
                    <a:pt x="0" y="1754413"/>
                    <a:pt x="0" y="1741479"/>
                  </a:cubicBezTo>
                  <a:lnTo>
                    <a:pt x="0" y="48768"/>
                  </a:lnTo>
                  <a:cubicBezTo>
                    <a:pt x="0" y="21834"/>
                    <a:pt x="21834" y="0"/>
                    <a:pt x="48768" y="0"/>
                  </a:cubicBezTo>
                  <a:close/>
                </a:path>
              </a:pathLst>
            </a:custGeom>
            <a:solidFill>
              <a:srgbClr val="D7D6DC"/>
            </a:solidFill>
          </p:spPr>
        </p:sp>
        <p:sp>
          <p:nvSpPr>
            <p:cNvPr id="38" name="TextBox 38"/>
            <p:cNvSpPr txBox="1"/>
            <p:nvPr/>
          </p:nvSpPr>
          <p:spPr>
            <a:xfrm>
              <a:off x="0" y="-38100"/>
              <a:ext cx="1627497" cy="1828347"/>
            </a:xfrm>
            <a:prstGeom prst="rect">
              <a:avLst/>
            </a:prstGeom>
          </p:spPr>
          <p:txBody>
            <a:bodyPr lIns="50800" tIns="50800" rIns="50800" bIns="50800" rtlCol="0" anchor="ctr"/>
            <a:lstStyle/>
            <a:p>
              <a:pPr algn="ctr">
                <a:lnSpc>
                  <a:spcPts val="3360"/>
                </a:lnSpc>
              </a:pPr>
              <a:endParaRPr/>
            </a:p>
          </p:txBody>
        </p:sp>
      </p:grpSp>
      <p:grpSp>
        <p:nvGrpSpPr>
          <p:cNvPr id="39" name="Group 39"/>
          <p:cNvGrpSpPr/>
          <p:nvPr/>
        </p:nvGrpSpPr>
        <p:grpSpPr>
          <a:xfrm>
            <a:off x="6686550" y="4126086"/>
            <a:ext cx="4762500" cy="5238750"/>
            <a:chOff x="0" y="0"/>
            <a:chExt cx="1627497" cy="1790247"/>
          </a:xfrm>
        </p:grpSpPr>
        <p:sp>
          <p:nvSpPr>
            <p:cNvPr id="40" name="Freeform 40"/>
            <p:cNvSpPr/>
            <p:nvPr/>
          </p:nvSpPr>
          <p:spPr>
            <a:xfrm>
              <a:off x="0" y="0"/>
              <a:ext cx="1627497" cy="1790247"/>
            </a:xfrm>
            <a:custGeom>
              <a:avLst/>
              <a:gdLst/>
              <a:ahLst/>
              <a:cxnLst/>
              <a:rect l="l" t="t" r="r" b="b"/>
              <a:pathLst>
                <a:path w="1627497" h="1790247">
                  <a:moveTo>
                    <a:pt x="48768" y="0"/>
                  </a:moveTo>
                  <a:lnTo>
                    <a:pt x="1578729" y="0"/>
                  </a:lnTo>
                  <a:cubicBezTo>
                    <a:pt x="1591663" y="0"/>
                    <a:pt x="1604067" y="5138"/>
                    <a:pt x="1613213" y="14284"/>
                  </a:cubicBezTo>
                  <a:cubicBezTo>
                    <a:pt x="1622359" y="23430"/>
                    <a:pt x="1627497" y="35834"/>
                    <a:pt x="1627497" y="48768"/>
                  </a:cubicBezTo>
                  <a:lnTo>
                    <a:pt x="1627497" y="1741479"/>
                  </a:lnTo>
                  <a:cubicBezTo>
                    <a:pt x="1627497" y="1768413"/>
                    <a:pt x="1605663" y="1790247"/>
                    <a:pt x="1578729" y="1790247"/>
                  </a:cubicBezTo>
                  <a:lnTo>
                    <a:pt x="48768" y="1790247"/>
                  </a:lnTo>
                  <a:cubicBezTo>
                    <a:pt x="35834" y="1790247"/>
                    <a:pt x="23430" y="1785109"/>
                    <a:pt x="14284" y="1775963"/>
                  </a:cubicBezTo>
                  <a:cubicBezTo>
                    <a:pt x="5138" y="1766817"/>
                    <a:pt x="0" y="1754413"/>
                    <a:pt x="0" y="1741479"/>
                  </a:cubicBezTo>
                  <a:lnTo>
                    <a:pt x="0" y="48768"/>
                  </a:lnTo>
                  <a:cubicBezTo>
                    <a:pt x="0" y="21834"/>
                    <a:pt x="21834" y="0"/>
                    <a:pt x="48768" y="0"/>
                  </a:cubicBezTo>
                  <a:close/>
                </a:path>
              </a:pathLst>
            </a:custGeom>
            <a:solidFill>
              <a:srgbClr val="FFFFFF"/>
            </a:solidFill>
          </p:spPr>
        </p:sp>
        <p:sp>
          <p:nvSpPr>
            <p:cNvPr id="41" name="TextBox 41"/>
            <p:cNvSpPr txBox="1"/>
            <p:nvPr/>
          </p:nvSpPr>
          <p:spPr>
            <a:xfrm>
              <a:off x="0" y="-38100"/>
              <a:ext cx="1627497" cy="1828347"/>
            </a:xfrm>
            <a:prstGeom prst="rect">
              <a:avLst/>
            </a:prstGeom>
          </p:spPr>
          <p:txBody>
            <a:bodyPr lIns="50800" tIns="50800" rIns="50800" bIns="50800" rtlCol="0" anchor="ctr"/>
            <a:lstStyle/>
            <a:p>
              <a:pPr algn="ctr">
                <a:lnSpc>
                  <a:spcPts val="3360"/>
                </a:lnSpc>
              </a:pPr>
              <a:endParaRPr/>
            </a:p>
          </p:txBody>
        </p:sp>
      </p:grpSp>
      <p:sp>
        <p:nvSpPr>
          <p:cNvPr id="42" name="TextBox 42"/>
          <p:cNvSpPr txBox="1"/>
          <p:nvPr/>
        </p:nvSpPr>
        <p:spPr>
          <a:xfrm>
            <a:off x="7195309" y="5080322"/>
            <a:ext cx="3897383" cy="3802792"/>
          </a:xfrm>
          <a:prstGeom prst="rect">
            <a:avLst/>
          </a:prstGeom>
        </p:spPr>
        <p:txBody>
          <a:bodyPr lIns="0" tIns="0" rIns="0" bIns="0" rtlCol="0" anchor="t">
            <a:spAutoFit/>
          </a:bodyPr>
          <a:lstStyle/>
          <a:p>
            <a:pPr marL="0" lvl="0" indent="0" algn="ctr">
              <a:lnSpc>
                <a:spcPts val="3022"/>
              </a:lnSpc>
            </a:pPr>
            <a:r>
              <a:rPr lang="en-US" sz="2158">
                <a:solidFill>
                  <a:srgbClr val="0B2147"/>
                </a:solidFill>
                <a:latin typeface="TT Hoves"/>
                <a:ea typeface="TT Hoves"/>
                <a:cs typeface="TT Hoves"/>
                <a:sym typeface="TT Hoves"/>
              </a:rPr>
              <a:t>Os mitos se preocupam menos com a precisão histórica ou com períodos específicos e mais com a transmissão de verdades simbólicas ou lições espirituais. Já as lendas podem ter raízes históricas ou estar associadas a lugares e épocas específicos, mesmo que os elementos sejam exagerados ou ficcionalizados.</a:t>
            </a:r>
          </a:p>
        </p:txBody>
      </p:sp>
      <p:sp>
        <p:nvSpPr>
          <p:cNvPr id="43" name="TextBox 43"/>
          <p:cNvSpPr txBox="1"/>
          <p:nvPr/>
        </p:nvSpPr>
        <p:spPr>
          <a:xfrm>
            <a:off x="7337311" y="4465982"/>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realismo e história</a:t>
            </a:r>
          </a:p>
        </p:txBody>
      </p:sp>
      <p:sp>
        <p:nvSpPr>
          <p:cNvPr id="44" name="Freeform 44"/>
          <p:cNvSpPr/>
          <p:nvPr/>
        </p:nvSpPr>
        <p:spPr>
          <a:xfrm>
            <a:off x="1028700" y="965349"/>
            <a:ext cx="3483356" cy="1461019"/>
          </a:xfrm>
          <a:custGeom>
            <a:avLst/>
            <a:gdLst/>
            <a:ahLst/>
            <a:cxnLst/>
            <a:rect l="l" t="t" r="r" b="b"/>
            <a:pathLst>
              <a:path w="3483356" h="1461019">
                <a:moveTo>
                  <a:pt x="0" y="0"/>
                </a:moveTo>
                <a:lnTo>
                  <a:pt x="3483356" y="0"/>
                </a:lnTo>
                <a:lnTo>
                  <a:pt x="3483356" y="1461018"/>
                </a:lnTo>
                <a:lnTo>
                  <a:pt x="0" y="1461018"/>
                </a:lnTo>
                <a:lnTo>
                  <a:pt x="0"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45" name="Freeform 45"/>
          <p:cNvSpPr/>
          <p:nvPr/>
        </p:nvSpPr>
        <p:spPr>
          <a:xfrm flipH="1">
            <a:off x="13774439" y="997024"/>
            <a:ext cx="3483356" cy="1461019"/>
          </a:xfrm>
          <a:custGeom>
            <a:avLst/>
            <a:gdLst/>
            <a:ahLst/>
            <a:cxnLst/>
            <a:rect l="l" t="t" r="r" b="b"/>
            <a:pathLst>
              <a:path w="3483356" h="1461019">
                <a:moveTo>
                  <a:pt x="3483356" y="0"/>
                </a:moveTo>
                <a:lnTo>
                  <a:pt x="0" y="0"/>
                </a:lnTo>
                <a:lnTo>
                  <a:pt x="0" y="1461019"/>
                </a:lnTo>
                <a:lnTo>
                  <a:pt x="3483356" y="1461019"/>
                </a:lnTo>
                <a:lnTo>
                  <a:pt x="3483356"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46" name="TextBox 46"/>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14163239" y="5984886"/>
            <a:ext cx="3314801" cy="11612361"/>
          </a:xfrm>
          <a:custGeom>
            <a:avLst/>
            <a:gdLst/>
            <a:ahLst/>
            <a:cxnLst/>
            <a:rect l="l" t="t" r="r" b="b"/>
            <a:pathLst>
              <a:path w="3314801" h="11612361">
                <a:moveTo>
                  <a:pt x="0" y="0"/>
                </a:moveTo>
                <a:lnTo>
                  <a:pt x="3314802" y="0"/>
                </a:lnTo>
                <a:lnTo>
                  <a:pt x="3314802" y="11612361"/>
                </a:lnTo>
                <a:lnTo>
                  <a:pt x="0" y="11612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4781550" y="2273289"/>
            <a:ext cx="8724900" cy="1822447"/>
            <a:chOff x="0" y="0"/>
            <a:chExt cx="11633200" cy="2429929"/>
          </a:xfrm>
        </p:grpSpPr>
        <p:grpSp>
          <p:nvGrpSpPr>
            <p:cNvPr id="7" name="Group 7"/>
            <p:cNvGrpSpPr/>
            <p:nvPr/>
          </p:nvGrpSpPr>
          <p:grpSpPr>
            <a:xfrm>
              <a:off x="203200" y="203200"/>
              <a:ext cx="11430000" cy="2226729"/>
              <a:chOff x="0" y="0"/>
              <a:chExt cx="2929495" cy="570708"/>
            </a:xfrm>
          </p:grpSpPr>
          <p:sp>
            <p:nvSpPr>
              <p:cNvPr id="8" name="Freeform 8"/>
              <p:cNvSpPr/>
              <p:nvPr/>
            </p:nvSpPr>
            <p:spPr>
              <a:xfrm>
                <a:off x="0" y="0"/>
                <a:ext cx="2929495" cy="570708"/>
              </a:xfrm>
              <a:custGeom>
                <a:avLst/>
                <a:gdLst/>
                <a:ahLst/>
                <a:cxnLst/>
                <a:rect l="l" t="t" r="r" b="b"/>
                <a:pathLst>
                  <a:path w="2929495" h="570708">
                    <a:moveTo>
                      <a:pt x="27093" y="0"/>
                    </a:moveTo>
                    <a:lnTo>
                      <a:pt x="2902401" y="0"/>
                    </a:lnTo>
                    <a:cubicBezTo>
                      <a:pt x="2909587" y="0"/>
                      <a:pt x="2916478" y="2854"/>
                      <a:pt x="2921559" y="7935"/>
                    </a:cubicBezTo>
                    <a:cubicBezTo>
                      <a:pt x="2926640" y="13016"/>
                      <a:pt x="2929495" y="19908"/>
                      <a:pt x="2929495" y="27093"/>
                    </a:cubicBezTo>
                    <a:lnTo>
                      <a:pt x="2929495" y="543614"/>
                    </a:lnTo>
                    <a:cubicBezTo>
                      <a:pt x="2929495" y="550800"/>
                      <a:pt x="2926640" y="557691"/>
                      <a:pt x="2921559" y="562772"/>
                    </a:cubicBezTo>
                    <a:cubicBezTo>
                      <a:pt x="2916478" y="567853"/>
                      <a:pt x="2909587" y="570708"/>
                      <a:pt x="2902401"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9" name="TextBox 9"/>
              <p:cNvSpPr txBox="1"/>
              <p:nvPr/>
            </p:nvSpPr>
            <p:spPr>
              <a:xfrm>
                <a:off x="0" y="-38100"/>
                <a:ext cx="2929495" cy="608808"/>
              </a:xfrm>
              <a:prstGeom prst="rect">
                <a:avLst/>
              </a:prstGeom>
            </p:spPr>
            <p:txBody>
              <a:bodyPr lIns="50800" tIns="50800" rIns="50800" bIns="50800" rtlCol="0" anchor="ctr"/>
              <a:lstStyle/>
              <a:p>
                <a:pPr algn="ctr">
                  <a:lnSpc>
                    <a:spcPts val="3360"/>
                  </a:lnSpc>
                </a:pPr>
                <a:endParaRPr/>
              </a:p>
            </p:txBody>
          </p:sp>
        </p:grpSp>
        <p:grpSp>
          <p:nvGrpSpPr>
            <p:cNvPr id="10" name="Group 10"/>
            <p:cNvGrpSpPr/>
            <p:nvPr/>
          </p:nvGrpSpPr>
          <p:grpSpPr>
            <a:xfrm>
              <a:off x="0" y="0"/>
              <a:ext cx="11430000" cy="2226729"/>
              <a:chOff x="0" y="0"/>
              <a:chExt cx="2929495" cy="570708"/>
            </a:xfrm>
          </p:grpSpPr>
          <p:sp>
            <p:nvSpPr>
              <p:cNvPr id="11" name="Freeform 11"/>
              <p:cNvSpPr/>
              <p:nvPr/>
            </p:nvSpPr>
            <p:spPr>
              <a:xfrm>
                <a:off x="0" y="0"/>
                <a:ext cx="2929495" cy="570708"/>
              </a:xfrm>
              <a:custGeom>
                <a:avLst/>
                <a:gdLst/>
                <a:ahLst/>
                <a:cxnLst/>
                <a:rect l="l" t="t" r="r" b="b"/>
                <a:pathLst>
                  <a:path w="2929495" h="570708">
                    <a:moveTo>
                      <a:pt x="27093" y="0"/>
                    </a:moveTo>
                    <a:lnTo>
                      <a:pt x="2902401" y="0"/>
                    </a:lnTo>
                    <a:cubicBezTo>
                      <a:pt x="2909587" y="0"/>
                      <a:pt x="2916478" y="2854"/>
                      <a:pt x="2921559" y="7935"/>
                    </a:cubicBezTo>
                    <a:cubicBezTo>
                      <a:pt x="2926640" y="13016"/>
                      <a:pt x="2929495" y="19908"/>
                      <a:pt x="2929495" y="27093"/>
                    </a:cubicBezTo>
                    <a:lnTo>
                      <a:pt x="2929495" y="543614"/>
                    </a:lnTo>
                    <a:cubicBezTo>
                      <a:pt x="2929495" y="550800"/>
                      <a:pt x="2926640" y="557691"/>
                      <a:pt x="2921559" y="562772"/>
                    </a:cubicBezTo>
                    <a:cubicBezTo>
                      <a:pt x="2916478" y="567853"/>
                      <a:pt x="2909587" y="570708"/>
                      <a:pt x="2902401"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2" name="TextBox 12"/>
              <p:cNvSpPr txBox="1"/>
              <p:nvPr/>
            </p:nvSpPr>
            <p:spPr>
              <a:xfrm>
                <a:off x="0" y="-38100"/>
                <a:ext cx="2929495" cy="608808"/>
              </a:xfrm>
              <a:prstGeom prst="rect">
                <a:avLst/>
              </a:prstGeom>
            </p:spPr>
            <p:txBody>
              <a:bodyPr lIns="50800" tIns="50800" rIns="50800" bIns="50800" rtlCol="0" anchor="ctr"/>
              <a:lstStyle/>
              <a:p>
                <a:pPr algn="ctr">
                  <a:lnSpc>
                    <a:spcPts val="3360"/>
                  </a:lnSpc>
                </a:pPr>
                <a:endParaRPr/>
              </a:p>
            </p:txBody>
          </p:sp>
        </p:grpSp>
      </p:grpSp>
      <p:grpSp>
        <p:nvGrpSpPr>
          <p:cNvPr id="13" name="Group 13"/>
          <p:cNvGrpSpPr/>
          <p:nvPr/>
        </p:nvGrpSpPr>
        <p:grpSpPr>
          <a:xfrm>
            <a:off x="4305300" y="4527561"/>
            <a:ext cx="9677400" cy="3486150"/>
            <a:chOff x="0" y="0"/>
            <a:chExt cx="12903200" cy="4648200"/>
          </a:xfrm>
        </p:grpSpPr>
        <p:grpSp>
          <p:nvGrpSpPr>
            <p:cNvPr id="14" name="Group 14"/>
            <p:cNvGrpSpPr/>
            <p:nvPr/>
          </p:nvGrpSpPr>
          <p:grpSpPr>
            <a:xfrm>
              <a:off x="203200" y="203200"/>
              <a:ext cx="12700000" cy="4445000"/>
              <a:chOff x="0" y="0"/>
              <a:chExt cx="3254994" cy="1139248"/>
            </a:xfrm>
          </p:grpSpPr>
          <p:sp>
            <p:nvSpPr>
              <p:cNvPr id="15" name="Freeform 15"/>
              <p:cNvSpPr/>
              <p:nvPr/>
            </p:nvSpPr>
            <p:spPr>
              <a:xfrm>
                <a:off x="0" y="0"/>
                <a:ext cx="3254994" cy="1139248"/>
              </a:xfrm>
              <a:custGeom>
                <a:avLst/>
                <a:gdLst/>
                <a:ahLst/>
                <a:cxnLst/>
                <a:rect l="l" t="t" r="r" b="b"/>
                <a:pathLst>
                  <a:path w="3254994" h="1139248">
                    <a:moveTo>
                      <a:pt x="24384" y="0"/>
                    </a:moveTo>
                    <a:lnTo>
                      <a:pt x="3230610" y="0"/>
                    </a:lnTo>
                    <a:cubicBezTo>
                      <a:pt x="3244077" y="0"/>
                      <a:pt x="3254994" y="10917"/>
                      <a:pt x="3254994" y="24384"/>
                    </a:cubicBezTo>
                    <a:lnTo>
                      <a:pt x="3254994" y="1114864"/>
                    </a:lnTo>
                    <a:cubicBezTo>
                      <a:pt x="3254994" y="1121331"/>
                      <a:pt x="3252425" y="1127533"/>
                      <a:pt x="3247852" y="1132106"/>
                    </a:cubicBezTo>
                    <a:cubicBezTo>
                      <a:pt x="3243279" y="1136679"/>
                      <a:pt x="3237077" y="1139248"/>
                      <a:pt x="3230610" y="1139248"/>
                    </a:cubicBezTo>
                    <a:lnTo>
                      <a:pt x="24384" y="1139248"/>
                    </a:lnTo>
                    <a:cubicBezTo>
                      <a:pt x="10917" y="1139248"/>
                      <a:pt x="0" y="1128331"/>
                      <a:pt x="0" y="1114864"/>
                    </a:cubicBezTo>
                    <a:lnTo>
                      <a:pt x="0" y="24384"/>
                    </a:lnTo>
                    <a:cubicBezTo>
                      <a:pt x="0" y="10917"/>
                      <a:pt x="10917" y="0"/>
                      <a:pt x="24384" y="0"/>
                    </a:cubicBezTo>
                    <a:close/>
                  </a:path>
                </a:pathLst>
              </a:custGeom>
              <a:solidFill>
                <a:srgbClr val="D7D6DC"/>
              </a:solidFill>
            </p:spPr>
          </p:sp>
          <p:sp>
            <p:nvSpPr>
              <p:cNvPr id="16" name="TextBox 16"/>
              <p:cNvSpPr txBox="1"/>
              <p:nvPr/>
            </p:nvSpPr>
            <p:spPr>
              <a:xfrm>
                <a:off x="0" y="-38100"/>
                <a:ext cx="3254994" cy="1177348"/>
              </a:xfrm>
              <a:prstGeom prst="rect">
                <a:avLst/>
              </a:prstGeom>
            </p:spPr>
            <p:txBody>
              <a:bodyPr lIns="50800" tIns="50800" rIns="50800" bIns="50800" rtlCol="0" anchor="ctr"/>
              <a:lstStyle/>
              <a:p>
                <a:pPr algn="ctr">
                  <a:lnSpc>
                    <a:spcPts val="3360"/>
                  </a:lnSpc>
                </a:pPr>
                <a:endParaRPr/>
              </a:p>
            </p:txBody>
          </p:sp>
        </p:grpSp>
        <p:grpSp>
          <p:nvGrpSpPr>
            <p:cNvPr id="17" name="Group 17"/>
            <p:cNvGrpSpPr/>
            <p:nvPr/>
          </p:nvGrpSpPr>
          <p:grpSpPr>
            <a:xfrm>
              <a:off x="0" y="0"/>
              <a:ext cx="12700000" cy="4445000"/>
              <a:chOff x="0" y="0"/>
              <a:chExt cx="3254994" cy="1139248"/>
            </a:xfrm>
          </p:grpSpPr>
          <p:sp>
            <p:nvSpPr>
              <p:cNvPr id="18" name="Freeform 18"/>
              <p:cNvSpPr/>
              <p:nvPr/>
            </p:nvSpPr>
            <p:spPr>
              <a:xfrm>
                <a:off x="0" y="0"/>
                <a:ext cx="3254994" cy="1139248"/>
              </a:xfrm>
              <a:custGeom>
                <a:avLst/>
                <a:gdLst/>
                <a:ahLst/>
                <a:cxnLst/>
                <a:rect l="l" t="t" r="r" b="b"/>
                <a:pathLst>
                  <a:path w="3254994" h="1139248">
                    <a:moveTo>
                      <a:pt x="24384" y="0"/>
                    </a:moveTo>
                    <a:lnTo>
                      <a:pt x="3230610" y="0"/>
                    </a:lnTo>
                    <a:cubicBezTo>
                      <a:pt x="3244077" y="0"/>
                      <a:pt x="3254994" y="10917"/>
                      <a:pt x="3254994" y="24384"/>
                    </a:cubicBezTo>
                    <a:lnTo>
                      <a:pt x="3254994" y="1114864"/>
                    </a:lnTo>
                    <a:cubicBezTo>
                      <a:pt x="3254994" y="1121331"/>
                      <a:pt x="3252425" y="1127533"/>
                      <a:pt x="3247852" y="1132106"/>
                    </a:cubicBezTo>
                    <a:cubicBezTo>
                      <a:pt x="3243279" y="1136679"/>
                      <a:pt x="3237077" y="1139248"/>
                      <a:pt x="3230610" y="1139248"/>
                    </a:cubicBezTo>
                    <a:lnTo>
                      <a:pt x="24384" y="1139248"/>
                    </a:lnTo>
                    <a:cubicBezTo>
                      <a:pt x="10917" y="1139248"/>
                      <a:pt x="0" y="1128331"/>
                      <a:pt x="0" y="1114864"/>
                    </a:cubicBezTo>
                    <a:lnTo>
                      <a:pt x="0" y="24384"/>
                    </a:lnTo>
                    <a:cubicBezTo>
                      <a:pt x="0" y="10917"/>
                      <a:pt x="10917" y="0"/>
                      <a:pt x="24384" y="0"/>
                    </a:cubicBezTo>
                    <a:close/>
                  </a:path>
                </a:pathLst>
              </a:custGeom>
              <a:solidFill>
                <a:srgbClr val="FFFFFF"/>
              </a:solidFill>
            </p:spPr>
          </p:sp>
          <p:sp>
            <p:nvSpPr>
              <p:cNvPr id="19" name="TextBox 19"/>
              <p:cNvSpPr txBox="1"/>
              <p:nvPr/>
            </p:nvSpPr>
            <p:spPr>
              <a:xfrm>
                <a:off x="0" y="-38100"/>
                <a:ext cx="3254994" cy="1177348"/>
              </a:xfrm>
              <a:prstGeom prst="rect">
                <a:avLst/>
              </a:prstGeom>
            </p:spPr>
            <p:txBody>
              <a:bodyPr lIns="50800" tIns="50800" rIns="50800" bIns="50800" rtlCol="0" anchor="ctr"/>
              <a:lstStyle/>
              <a:p>
                <a:pPr algn="ctr">
                  <a:lnSpc>
                    <a:spcPts val="3360"/>
                  </a:lnSpc>
                </a:pPr>
                <a:endParaRPr/>
              </a:p>
            </p:txBody>
          </p:sp>
        </p:grpSp>
      </p:grpSp>
      <p:sp>
        <p:nvSpPr>
          <p:cNvPr id="20" name="TextBox 20"/>
          <p:cNvSpPr txBox="1"/>
          <p:nvPr/>
        </p:nvSpPr>
        <p:spPr>
          <a:xfrm>
            <a:off x="5066656" y="5005717"/>
            <a:ext cx="8154688" cy="2519852"/>
          </a:xfrm>
          <a:prstGeom prst="rect">
            <a:avLst/>
          </a:prstGeom>
        </p:spPr>
        <p:txBody>
          <a:bodyPr lIns="0" tIns="0" rIns="0" bIns="0" rtlCol="0" anchor="t">
            <a:spAutoFit/>
          </a:bodyPr>
          <a:lstStyle/>
          <a:p>
            <a:pPr marL="0" lvl="0" indent="0" algn="ctr">
              <a:lnSpc>
                <a:spcPts val="2860"/>
              </a:lnSpc>
            </a:pPr>
            <a:r>
              <a:rPr lang="en-US" sz="2043">
                <a:solidFill>
                  <a:srgbClr val="0B2147"/>
                </a:solidFill>
                <a:latin typeface="TT Hoves"/>
                <a:ea typeface="TT Hoves"/>
                <a:cs typeface="TT Hoves"/>
                <a:sym typeface="TT Hoves"/>
              </a:rPr>
              <a:t>Embora mitos e lendas sejam narrativas tradicionais que transmitem valores e crenças culturais, os mitos geralmente explicam aspectos mais amplos da visão de mundo de uma cultura, enquanto as lendas giram em torno de eventos históricos específicos ou de indivíduos heroicos. Muitas histórias podem se enquadrar em ambas as categorias, e é por isso que mitos e lendas são frequentemente mencionados juntos.</a:t>
            </a:r>
          </a:p>
        </p:txBody>
      </p:sp>
      <p:sp>
        <p:nvSpPr>
          <p:cNvPr id="21" name="Freeform 21"/>
          <p:cNvSpPr/>
          <p:nvPr/>
        </p:nvSpPr>
        <p:spPr>
          <a:xfrm rot="1356504">
            <a:off x="14039286" y="478397"/>
            <a:ext cx="3962516" cy="7372124"/>
          </a:xfrm>
          <a:custGeom>
            <a:avLst/>
            <a:gdLst/>
            <a:ahLst/>
            <a:cxnLst/>
            <a:rect l="l" t="t" r="r" b="b"/>
            <a:pathLst>
              <a:path w="3962516" h="7372124">
                <a:moveTo>
                  <a:pt x="0" y="0"/>
                </a:moveTo>
                <a:lnTo>
                  <a:pt x="3962517" y="0"/>
                </a:lnTo>
                <a:lnTo>
                  <a:pt x="3962517" y="7372124"/>
                </a:lnTo>
                <a:lnTo>
                  <a:pt x="0" y="7372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a:off x="-1266672" y="5984886"/>
            <a:ext cx="7138609" cy="4604403"/>
          </a:xfrm>
          <a:custGeom>
            <a:avLst/>
            <a:gdLst/>
            <a:ahLst/>
            <a:cxnLst/>
            <a:rect l="l" t="t" r="r" b="b"/>
            <a:pathLst>
              <a:path w="7138609" h="4604403">
                <a:moveTo>
                  <a:pt x="0" y="0"/>
                </a:moveTo>
                <a:lnTo>
                  <a:pt x="7138610" y="0"/>
                </a:lnTo>
                <a:lnTo>
                  <a:pt x="7138610" y="4604403"/>
                </a:lnTo>
                <a:lnTo>
                  <a:pt x="0" y="46044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TextBox 23"/>
          <p:cNvSpPr txBox="1"/>
          <p:nvPr/>
        </p:nvSpPr>
        <p:spPr>
          <a:xfrm>
            <a:off x="6571300" y="2536812"/>
            <a:ext cx="5145400" cy="1028700"/>
          </a:xfrm>
          <a:prstGeom prst="rect">
            <a:avLst/>
          </a:prstGeom>
        </p:spPr>
        <p:txBody>
          <a:bodyPr lIns="0" tIns="0" rIns="0" bIns="0" rtlCol="0" anchor="t">
            <a:spAutoFit/>
          </a:bodyPr>
          <a:lstStyle/>
          <a:p>
            <a:pPr marL="0" lvl="0" indent="0" algn="ctr">
              <a:lnSpc>
                <a:spcPts val="8400"/>
              </a:lnSpc>
            </a:pPr>
            <a:r>
              <a:rPr lang="en-US" sz="6000">
                <a:solidFill>
                  <a:srgbClr val="0B2147"/>
                </a:solidFill>
                <a:latin typeface="CS Rocky sans"/>
                <a:ea typeface="CS Rocky sans"/>
                <a:cs typeface="CS Rocky sans"/>
                <a:sym typeface="CS Rocky sans"/>
              </a:rPr>
              <a:t>Resumindo</a:t>
            </a:r>
          </a:p>
        </p:txBody>
      </p:sp>
      <p:sp>
        <p:nvSpPr>
          <p:cNvPr id="24" name="TextBox 24"/>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10" tooltip="http://www.movimentoescolar.com.br"/>
              </a:rPr>
              <a:t>www.movimentoescolar.com.br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289215" y="2535774"/>
            <a:ext cx="2607726" cy="2607726"/>
          </a:xfrm>
          <a:custGeom>
            <a:avLst/>
            <a:gdLst/>
            <a:ahLst/>
            <a:cxnLst/>
            <a:rect l="l" t="t" r="r" b="b"/>
            <a:pathLst>
              <a:path w="2607726" h="2607726">
                <a:moveTo>
                  <a:pt x="0" y="0"/>
                </a:moveTo>
                <a:lnTo>
                  <a:pt x="2607726" y="0"/>
                </a:lnTo>
                <a:lnTo>
                  <a:pt x="2607726" y="2607726"/>
                </a:lnTo>
                <a:lnTo>
                  <a:pt x="0" y="2607726"/>
                </a:lnTo>
                <a:lnTo>
                  <a:pt x="0" y="0"/>
                </a:lnTo>
                <a:close/>
              </a:path>
            </a:pathLst>
          </a:custGeom>
          <a:blipFill>
            <a:blip r:embed="rId4"/>
            <a:stretch>
              <a:fillRect/>
            </a:stretch>
          </a:blipFill>
        </p:spPr>
      </p:sp>
      <p:sp>
        <p:nvSpPr>
          <p:cNvPr id="6" name="Freeform 6"/>
          <p:cNvSpPr/>
          <p:nvPr/>
        </p:nvSpPr>
        <p:spPr>
          <a:xfrm>
            <a:off x="1414309" y="703628"/>
            <a:ext cx="2607726" cy="2607726"/>
          </a:xfrm>
          <a:custGeom>
            <a:avLst/>
            <a:gdLst/>
            <a:ahLst/>
            <a:cxnLst/>
            <a:rect l="l" t="t" r="r" b="b"/>
            <a:pathLst>
              <a:path w="2607726" h="2607726">
                <a:moveTo>
                  <a:pt x="0" y="0"/>
                </a:moveTo>
                <a:lnTo>
                  <a:pt x="2607726" y="0"/>
                </a:lnTo>
                <a:lnTo>
                  <a:pt x="2607726" y="2607725"/>
                </a:lnTo>
                <a:lnTo>
                  <a:pt x="0" y="2607725"/>
                </a:lnTo>
                <a:lnTo>
                  <a:pt x="0" y="0"/>
                </a:lnTo>
                <a:close/>
              </a:path>
            </a:pathLst>
          </a:custGeom>
          <a:blipFill>
            <a:blip r:embed="rId4"/>
            <a:stretch>
              <a:fillRect/>
            </a:stretch>
          </a:blipFill>
        </p:spPr>
      </p:sp>
      <p:grpSp>
        <p:nvGrpSpPr>
          <p:cNvPr id="7" name="Group 7"/>
          <p:cNvGrpSpPr/>
          <p:nvPr/>
        </p:nvGrpSpPr>
        <p:grpSpPr>
          <a:xfrm>
            <a:off x="4781550" y="1028700"/>
            <a:ext cx="8724900" cy="1822447"/>
            <a:chOff x="0" y="0"/>
            <a:chExt cx="11633200" cy="2429929"/>
          </a:xfrm>
        </p:grpSpPr>
        <p:grpSp>
          <p:nvGrpSpPr>
            <p:cNvPr id="8" name="Group 8"/>
            <p:cNvGrpSpPr/>
            <p:nvPr/>
          </p:nvGrpSpPr>
          <p:grpSpPr>
            <a:xfrm>
              <a:off x="203200" y="203200"/>
              <a:ext cx="11430000" cy="2226729"/>
              <a:chOff x="0" y="0"/>
              <a:chExt cx="2929495" cy="570708"/>
            </a:xfrm>
          </p:grpSpPr>
          <p:sp>
            <p:nvSpPr>
              <p:cNvPr id="9" name="Freeform 9"/>
              <p:cNvSpPr/>
              <p:nvPr/>
            </p:nvSpPr>
            <p:spPr>
              <a:xfrm>
                <a:off x="0" y="0"/>
                <a:ext cx="2929495" cy="570708"/>
              </a:xfrm>
              <a:custGeom>
                <a:avLst/>
                <a:gdLst/>
                <a:ahLst/>
                <a:cxnLst/>
                <a:rect l="l" t="t" r="r" b="b"/>
                <a:pathLst>
                  <a:path w="2929495" h="570708">
                    <a:moveTo>
                      <a:pt x="27093" y="0"/>
                    </a:moveTo>
                    <a:lnTo>
                      <a:pt x="2902401" y="0"/>
                    </a:lnTo>
                    <a:cubicBezTo>
                      <a:pt x="2909587" y="0"/>
                      <a:pt x="2916478" y="2854"/>
                      <a:pt x="2921559" y="7935"/>
                    </a:cubicBezTo>
                    <a:cubicBezTo>
                      <a:pt x="2926640" y="13016"/>
                      <a:pt x="2929495" y="19908"/>
                      <a:pt x="2929495" y="27093"/>
                    </a:cubicBezTo>
                    <a:lnTo>
                      <a:pt x="2929495" y="543614"/>
                    </a:lnTo>
                    <a:cubicBezTo>
                      <a:pt x="2929495" y="550800"/>
                      <a:pt x="2926640" y="557691"/>
                      <a:pt x="2921559" y="562772"/>
                    </a:cubicBezTo>
                    <a:cubicBezTo>
                      <a:pt x="2916478" y="567853"/>
                      <a:pt x="2909587" y="570708"/>
                      <a:pt x="2902401"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10" name="TextBox 10"/>
              <p:cNvSpPr txBox="1"/>
              <p:nvPr/>
            </p:nvSpPr>
            <p:spPr>
              <a:xfrm>
                <a:off x="0" y="-38100"/>
                <a:ext cx="2929495" cy="608808"/>
              </a:xfrm>
              <a:prstGeom prst="rect">
                <a:avLst/>
              </a:prstGeom>
            </p:spPr>
            <p:txBody>
              <a:bodyPr lIns="50800" tIns="50800" rIns="50800" bIns="50800" rtlCol="0" anchor="ctr"/>
              <a:lstStyle/>
              <a:p>
                <a:pPr algn="ctr">
                  <a:lnSpc>
                    <a:spcPts val="3360"/>
                  </a:lnSpc>
                </a:pPr>
                <a:endParaRPr/>
              </a:p>
            </p:txBody>
          </p:sp>
        </p:grpSp>
        <p:grpSp>
          <p:nvGrpSpPr>
            <p:cNvPr id="11" name="Group 11"/>
            <p:cNvGrpSpPr/>
            <p:nvPr/>
          </p:nvGrpSpPr>
          <p:grpSpPr>
            <a:xfrm>
              <a:off x="0" y="0"/>
              <a:ext cx="11430000" cy="2226729"/>
              <a:chOff x="0" y="0"/>
              <a:chExt cx="2929495" cy="570708"/>
            </a:xfrm>
          </p:grpSpPr>
          <p:sp>
            <p:nvSpPr>
              <p:cNvPr id="12" name="Freeform 12"/>
              <p:cNvSpPr/>
              <p:nvPr/>
            </p:nvSpPr>
            <p:spPr>
              <a:xfrm>
                <a:off x="0" y="0"/>
                <a:ext cx="2929495" cy="570708"/>
              </a:xfrm>
              <a:custGeom>
                <a:avLst/>
                <a:gdLst/>
                <a:ahLst/>
                <a:cxnLst/>
                <a:rect l="l" t="t" r="r" b="b"/>
                <a:pathLst>
                  <a:path w="2929495" h="570708">
                    <a:moveTo>
                      <a:pt x="27093" y="0"/>
                    </a:moveTo>
                    <a:lnTo>
                      <a:pt x="2902401" y="0"/>
                    </a:lnTo>
                    <a:cubicBezTo>
                      <a:pt x="2909587" y="0"/>
                      <a:pt x="2916478" y="2854"/>
                      <a:pt x="2921559" y="7935"/>
                    </a:cubicBezTo>
                    <a:cubicBezTo>
                      <a:pt x="2926640" y="13016"/>
                      <a:pt x="2929495" y="19908"/>
                      <a:pt x="2929495" y="27093"/>
                    </a:cubicBezTo>
                    <a:lnTo>
                      <a:pt x="2929495" y="543614"/>
                    </a:lnTo>
                    <a:cubicBezTo>
                      <a:pt x="2929495" y="550800"/>
                      <a:pt x="2926640" y="557691"/>
                      <a:pt x="2921559" y="562772"/>
                    </a:cubicBezTo>
                    <a:cubicBezTo>
                      <a:pt x="2916478" y="567853"/>
                      <a:pt x="2909587" y="570708"/>
                      <a:pt x="2902401"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3" name="TextBox 13"/>
              <p:cNvSpPr txBox="1"/>
              <p:nvPr/>
            </p:nvSpPr>
            <p:spPr>
              <a:xfrm>
                <a:off x="0" y="-38100"/>
                <a:ext cx="2929495" cy="608808"/>
              </a:xfrm>
              <a:prstGeom prst="rect">
                <a:avLst/>
              </a:prstGeom>
            </p:spPr>
            <p:txBody>
              <a:bodyPr lIns="50800" tIns="50800" rIns="50800" bIns="50800" rtlCol="0" anchor="ctr"/>
              <a:lstStyle/>
              <a:p>
                <a:pPr algn="ctr">
                  <a:lnSpc>
                    <a:spcPts val="3360"/>
                  </a:lnSpc>
                </a:pPr>
                <a:endParaRPr/>
              </a:p>
            </p:txBody>
          </p:sp>
        </p:grpSp>
      </p:grpSp>
      <p:sp>
        <p:nvSpPr>
          <p:cNvPr id="14" name="TextBox 14"/>
          <p:cNvSpPr txBox="1"/>
          <p:nvPr/>
        </p:nvSpPr>
        <p:spPr>
          <a:xfrm>
            <a:off x="5611400" y="1311273"/>
            <a:ext cx="7065201" cy="894719"/>
          </a:xfrm>
          <a:prstGeom prst="rect">
            <a:avLst/>
          </a:prstGeom>
        </p:spPr>
        <p:txBody>
          <a:bodyPr lIns="0" tIns="0" rIns="0" bIns="0" rtlCol="0" anchor="t">
            <a:spAutoFit/>
          </a:bodyPr>
          <a:lstStyle/>
          <a:p>
            <a:pPr marL="0" lvl="0" indent="0" algn="ctr">
              <a:lnSpc>
                <a:spcPts val="7384"/>
              </a:lnSpc>
            </a:pPr>
            <a:r>
              <a:rPr lang="en-US" sz="5274">
                <a:solidFill>
                  <a:srgbClr val="0B2147"/>
                </a:solidFill>
                <a:latin typeface="CS Rocky sans"/>
                <a:ea typeface="CS Rocky sans"/>
                <a:cs typeface="CS Rocky sans"/>
                <a:sym typeface="CS Rocky sans"/>
              </a:rPr>
              <a:t>tarefa de pesquisa</a:t>
            </a:r>
          </a:p>
        </p:txBody>
      </p:sp>
      <p:grpSp>
        <p:nvGrpSpPr>
          <p:cNvPr id="15" name="Group 15"/>
          <p:cNvGrpSpPr/>
          <p:nvPr/>
        </p:nvGrpSpPr>
        <p:grpSpPr>
          <a:xfrm>
            <a:off x="3505200" y="3543300"/>
            <a:ext cx="11430000" cy="5715000"/>
            <a:chOff x="0" y="0"/>
            <a:chExt cx="3905993" cy="1952996"/>
          </a:xfrm>
        </p:grpSpPr>
        <p:sp>
          <p:nvSpPr>
            <p:cNvPr id="16" name="Freeform 16"/>
            <p:cNvSpPr/>
            <p:nvPr/>
          </p:nvSpPr>
          <p:spPr>
            <a:xfrm>
              <a:off x="0" y="0"/>
              <a:ext cx="3905993" cy="1952996"/>
            </a:xfrm>
            <a:custGeom>
              <a:avLst/>
              <a:gdLst/>
              <a:ahLst/>
              <a:cxnLst/>
              <a:rect l="l" t="t" r="r" b="b"/>
              <a:pathLst>
                <a:path w="3905993" h="1952996">
                  <a:moveTo>
                    <a:pt x="20320" y="0"/>
                  </a:moveTo>
                  <a:lnTo>
                    <a:pt x="3885673" y="0"/>
                  </a:lnTo>
                  <a:cubicBezTo>
                    <a:pt x="3891062" y="0"/>
                    <a:pt x="3896231" y="2141"/>
                    <a:pt x="3900041" y="5952"/>
                  </a:cubicBezTo>
                  <a:cubicBezTo>
                    <a:pt x="3903852" y="9762"/>
                    <a:pt x="3905993" y="14931"/>
                    <a:pt x="3905993" y="20320"/>
                  </a:cubicBezTo>
                  <a:lnTo>
                    <a:pt x="3905993" y="1932676"/>
                  </a:lnTo>
                  <a:cubicBezTo>
                    <a:pt x="3905993" y="1943899"/>
                    <a:pt x="3896895" y="1952996"/>
                    <a:pt x="3885673" y="1952996"/>
                  </a:cubicBezTo>
                  <a:lnTo>
                    <a:pt x="20320" y="1952996"/>
                  </a:lnTo>
                  <a:cubicBezTo>
                    <a:pt x="9098" y="1952996"/>
                    <a:pt x="0" y="1943899"/>
                    <a:pt x="0" y="1932676"/>
                  </a:cubicBezTo>
                  <a:lnTo>
                    <a:pt x="0" y="20320"/>
                  </a:lnTo>
                  <a:cubicBezTo>
                    <a:pt x="0" y="9098"/>
                    <a:pt x="9098" y="0"/>
                    <a:pt x="20320" y="0"/>
                  </a:cubicBezTo>
                  <a:close/>
                </a:path>
              </a:pathLst>
            </a:custGeom>
            <a:solidFill>
              <a:srgbClr val="D7D6DC"/>
            </a:solidFill>
          </p:spPr>
        </p:sp>
        <p:sp>
          <p:nvSpPr>
            <p:cNvPr id="17" name="TextBox 17"/>
            <p:cNvSpPr txBox="1"/>
            <p:nvPr/>
          </p:nvSpPr>
          <p:spPr>
            <a:xfrm>
              <a:off x="0" y="-38100"/>
              <a:ext cx="3905993" cy="1991096"/>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3352800" y="3390900"/>
            <a:ext cx="11430000" cy="5715000"/>
            <a:chOff x="0" y="0"/>
            <a:chExt cx="3905993" cy="1952996"/>
          </a:xfrm>
        </p:grpSpPr>
        <p:sp>
          <p:nvSpPr>
            <p:cNvPr id="19" name="Freeform 19"/>
            <p:cNvSpPr/>
            <p:nvPr/>
          </p:nvSpPr>
          <p:spPr>
            <a:xfrm>
              <a:off x="0" y="0"/>
              <a:ext cx="3905993" cy="1952996"/>
            </a:xfrm>
            <a:custGeom>
              <a:avLst/>
              <a:gdLst/>
              <a:ahLst/>
              <a:cxnLst/>
              <a:rect l="l" t="t" r="r" b="b"/>
              <a:pathLst>
                <a:path w="3905993" h="1952996">
                  <a:moveTo>
                    <a:pt x="20320" y="0"/>
                  </a:moveTo>
                  <a:lnTo>
                    <a:pt x="3885673" y="0"/>
                  </a:lnTo>
                  <a:cubicBezTo>
                    <a:pt x="3891062" y="0"/>
                    <a:pt x="3896231" y="2141"/>
                    <a:pt x="3900041" y="5952"/>
                  </a:cubicBezTo>
                  <a:cubicBezTo>
                    <a:pt x="3903852" y="9762"/>
                    <a:pt x="3905993" y="14931"/>
                    <a:pt x="3905993" y="20320"/>
                  </a:cubicBezTo>
                  <a:lnTo>
                    <a:pt x="3905993" y="1932676"/>
                  </a:lnTo>
                  <a:cubicBezTo>
                    <a:pt x="3905993" y="1943899"/>
                    <a:pt x="3896895" y="1952996"/>
                    <a:pt x="3885673" y="1952996"/>
                  </a:cubicBezTo>
                  <a:lnTo>
                    <a:pt x="20320" y="1952996"/>
                  </a:lnTo>
                  <a:cubicBezTo>
                    <a:pt x="9098" y="1952996"/>
                    <a:pt x="0" y="1943899"/>
                    <a:pt x="0" y="1932676"/>
                  </a:cubicBezTo>
                  <a:lnTo>
                    <a:pt x="0" y="20320"/>
                  </a:lnTo>
                  <a:cubicBezTo>
                    <a:pt x="0" y="9098"/>
                    <a:pt x="9098" y="0"/>
                    <a:pt x="20320" y="0"/>
                  </a:cubicBezTo>
                  <a:close/>
                </a:path>
              </a:pathLst>
            </a:custGeom>
            <a:solidFill>
              <a:srgbClr val="FFFFFF"/>
            </a:solidFill>
          </p:spPr>
        </p:sp>
        <p:sp>
          <p:nvSpPr>
            <p:cNvPr id="20" name="TextBox 20"/>
            <p:cNvSpPr txBox="1"/>
            <p:nvPr/>
          </p:nvSpPr>
          <p:spPr>
            <a:xfrm>
              <a:off x="0" y="-38100"/>
              <a:ext cx="3905993" cy="1991096"/>
            </a:xfrm>
            <a:prstGeom prst="rect">
              <a:avLst/>
            </a:prstGeom>
          </p:spPr>
          <p:txBody>
            <a:bodyPr lIns="50800" tIns="50800" rIns="50800" bIns="50800" rtlCol="0" anchor="ctr"/>
            <a:lstStyle/>
            <a:p>
              <a:pPr algn="ctr">
                <a:lnSpc>
                  <a:spcPts val="3360"/>
                </a:lnSpc>
              </a:pPr>
              <a:endParaRPr/>
            </a:p>
          </p:txBody>
        </p:sp>
      </p:grpSp>
      <p:sp>
        <p:nvSpPr>
          <p:cNvPr id="21" name="TextBox 21"/>
          <p:cNvSpPr txBox="1"/>
          <p:nvPr/>
        </p:nvSpPr>
        <p:spPr>
          <a:xfrm>
            <a:off x="3721381" y="3885565"/>
            <a:ext cx="10692838" cy="895985"/>
          </a:xfrm>
          <a:prstGeom prst="rect">
            <a:avLst/>
          </a:prstGeom>
        </p:spPr>
        <p:txBody>
          <a:bodyPr lIns="0" tIns="0" rIns="0" bIns="0" rtlCol="0" anchor="t">
            <a:spAutoFit/>
          </a:bodyPr>
          <a:lstStyle/>
          <a:p>
            <a:pPr marL="0" lvl="0" indent="0" algn="ctr">
              <a:lnSpc>
                <a:spcPts val="3640"/>
              </a:lnSpc>
            </a:pPr>
            <a:r>
              <a:rPr lang="en-US" sz="2600" b="1">
                <a:solidFill>
                  <a:srgbClr val="0B2147"/>
                </a:solidFill>
                <a:latin typeface="TT Hoves Bold"/>
                <a:ea typeface="TT Hoves Bold"/>
                <a:cs typeface="TT Hoves Bold"/>
                <a:sym typeface="TT Hoves Bold"/>
              </a:rPr>
              <a:t>Sua tarefa é pesquisar um mito ou lenda de uma cultura de sua escolha e criar um pôster informativo ou infográfico.</a:t>
            </a:r>
          </a:p>
        </p:txBody>
      </p:sp>
      <p:sp>
        <p:nvSpPr>
          <p:cNvPr id="22" name="TextBox 22"/>
          <p:cNvSpPr txBox="1"/>
          <p:nvPr/>
        </p:nvSpPr>
        <p:spPr>
          <a:xfrm>
            <a:off x="4233674" y="5224145"/>
            <a:ext cx="8057396" cy="33394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Seu pôster ou infográfico deve incluir:</a:t>
            </a:r>
          </a:p>
          <a:p>
            <a:pPr marL="0" lvl="0" indent="0" algn="l">
              <a:lnSpc>
                <a:spcPts val="3360"/>
              </a:lnSpc>
            </a:pPr>
            <a:r>
              <a:rPr lang="en-US" sz="2400">
                <a:solidFill>
                  <a:srgbClr val="0B2147"/>
                </a:solidFill>
                <a:latin typeface="TT Hoves"/>
                <a:ea typeface="TT Hoves"/>
                <a:cs typeface="TT Hoves"/>
                <a:sym typeface="TT Hoves"/>
              </a:rPr>
              <a:t>título</a:t>
            </a:r>
          </a:p>
          <a:p>
            <a:pPr marL="518165" lvl="1" indent="-259082" algn="l">
              <a:lnSpc>
                <a:spcPts val="3360"/>
              </a:lnSpc>
              <a:buFont typeface="Arial"/>
              <a:buChar char="•"/>
            </a:pPr>
            <a:r>
              <a:rPr lang="en-US" sz="2400">
                <a:solidFill>
                  <a:srgbClr val="0B2147"/>
                </a:solidFill>
                <a:latin typeface="TT Hoves"/>
                <a:ea typeface="TT Hoves"/>
                <a:cs typeface="TT Hoves"/>
                <a:sym typeface="TT Hoves"/>
              </a:rPr>
              <a:t>origem do mito/lenda</a:t>
            </a:r>
          </a:p>
          <a:p>
            <a:pPr marL="518165" lvl="1" indent="-259082" algn="l">
              <a:lnSpc>
                <a:spcPts val="3360"/>
              </a:lnSpc>
              <a:buFont typeface="Arial"/>
              <a:buChar char="•"/>
            </a:pPr>
            <a:r>
              <a:rPr lang="en-US" sz="2400">
                <a:solidFill>
                  <a:srgbClr val="0B2147"/>
                </a:solidFill>
                <a:latin typeface="TT Hoves"/>
                <a:ea typeface="TT Hoves"/>
                <a:cs typeface="TT Hoves"/>
                <a:sym typeface="TT Hoves"/>
              </a:rPr>
              <a:t>resumo de mito ou lenda</a:t>
            </a:r>
          </a:p>
          <a:p>
            <a:pPr marL="518165" lvl="1" indent="-259082" algn="l">
              <a:lnSpc>
                <a:spcPts val="3360"/>
              </a:lnSpc>
              <a:buFont typeface="Arial"/>
              <a:buChar char="•"/>
            </a:pPr>
            <a:r>
              <a:rPr lang="en-US" sz="2400">
                <a:solidFill>
                  <a:srgbClr val="0B2147"/>
                </a:solidFill>
                <a:latin typeface="TT Hoves"/>
                <a:ea typeface="TT Hoves"/>
                <a:cs typeface="TT Hoves"/>
                <a:sym typeface="TT Hoves"/>
              </a:rPr>
              <a:t>propósito (considere temas, morais ou lições)</a:t>
            </a:r>
          </a:p>
          <a:p>
            <a:pPr marL="518165" lvl="1" indent="-259082" algn="l">
              <a:lnSpc>
                <a:spcPts val="3360"/>
              </a:lnSpc>
              <a:buFont typeface="Arial"/>
              <a:buChar char="•"/>
            </a:pPr>
            <a:r>
              <a:rPr lang="en-US" sz="2400">
                <a:solidFill>
                  <a:srgbClr val="0B2147"/>
                </a:solidFill>
                <a:latin typeface="TT Hoves"/>
                <a:ea typeface="TT Hoves"/>
                <a:cs typeface="TT Hoves"/>
                <a:sym typeface="TT Hoves"/>
              </a:rPr>
              <a:t>imagens</a:t>
            </a:r>
          </a:p>
          <a:p>
            <a:pPr marL="518165" lvl="1" indent="-259082" algn="l">
              <a:lnSpc>
                <a:spcPts val="3360"/>
              </a:lnSpc>
              <a:buFont typeface="Arial"/>
              <a:buChar char="•"/>
            </a:pPr>
            <a:r>
              <a:rPr lang="en-US" sz="2400">
                <a:solidFill>
                  <a:srgbClr val="0B2147"/>
                </a:solidFill>
                <a:latin typeface="TT Hoves"/>
                <a:ea typeface="TT Hoves"/>
                <a:cs typeface="TT Hoves"/>
                <a:sym typeface="TT Hoves"/>
              </a:rPr>
              <a:t>qualquer outra informação, como fatos interessantes ou referências na cultura popular</a:t>
            </a:r>
          </a:p>
        </p:txBody>
      </p:sp>
      <p:sp>
        <p:nvSpPr>
          <p:cNvPr id="23" name="Freeform 23"/>
          <p:cNvSpPr/>
          <p:nvPr/>
        </p:nvSpPr>
        <p:spPr>
          <a:xfrm flipH="1">
            <a:off x="13029163" y="4357370"/>
            <a:ext cx="4913244" cy="5482002"/>
          </a:xfrm>
          <a:custGeom>
            <a:avLst/>
            <a:gdLst/>
            <a:ahLst/>
            <a:cxnLst/>
            <a:rect l="l" t="t" r="r" b="b"/>
            <a:pathLst>
              <a:path w="4913244" h="5482002">
                <a:moveTo>
                  <a:pt x="4913244" y="0"/>
                </a:moveTo>
                <a:lnTo>
                  <a:pt x="0" y="0"/>
                </a:lnTo>
                <a:lnTo>
                  <a:pt x="0" y="5482002"/>
                </a:lnTo>
                <a:lnTo>
                  <a:pt x="4913244" y="5482002"/>
                </a:lnTo>
                <a:lnTo>
                  <a:pt x="491324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589869" y="2970340"/>
            <a:ext cx="1648881" cy="1925700"/>
          </a:xfrm>
          <a:custGeom>
            <a:avLst/>
            <a:gdLst/>
            <a:ahLst/>
            <a:cxnLst/>
            <a:rect l="l" t="t" r="r" b="b"/>
            <a:pathLst>
              <a:path w="1648881" h="1925700">
                <a:moveTo>
                  <a:pt x="0" y="0"/>
                </a:moveTo>
                <a:lnTo>
                  <a:pt x="1648881" y="0"/>
                </a:lnTo>
                <a:lnTo>
                  <a:pt x="1648881" y="1925700"/>
                </a:lnTo>
                <a:lnTo>
                  <a:pt x="0" y="1925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flipH="1">
            <a:off x="2072501" y="1044640"/>
            <a:ext cx="1648881" cy="1925700"/>
          </a:xfrm>
          <a:custGeom>
            <a:avLst/>
            <a:gdLst/>
            <a:ahLst/>
            <a:cxnLst/>
            <a:rect l="l" t="t" r="r" b="b"/>
            <a:pathLst>
              <a:path w="1648881" h="1925700">
                <a:moveTo>
                  <a:pt x="1648880" y="0"/>
                </a:moveTo>
                <a:lnTo>
                  <a:pt x="0" y="0"/>
                </a:lnTo>
                <a:lnTo>
                  <a:pt x="0" y="1925700"/>
                </a:lnTo>
                <a:lnTo>
                  <a:pt x="1648880" y="1925700"/>
                </a:lnTo>
                <a:lnTo>
                  <a:pt x="164888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TextBox 26"/>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11" tooltip="http://www.movimentoescolar.com.br"/>
              </a:rPr>
              <a:t>www.movimentoescolar.com.br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1032782" y="-999927"/>
            <a:ext cx="5249322" cy="5249322"/>
          </a:xfrm>
          <a:custGeom>
            <a:avLst/>
            <a:gdLst/>
            <a:ahLst/>
            <a:cxnLst/>
            <a:rect l="l" t="t" r="r" b="b"/>
            <a:pathLst>
              <a:path w="5249322" h="5249322">
                <a:moveTo>
                  <a:pt x="0" y="0"/>
                </a:moveTo>
                <a:lnTo>
                  <a:pt x="5249323" y="0"/>
                </a:lnTo>
                <a:lnTo>
                  <a:pt x="5249323" y="5249322"/>
                </a:lnTo>
                <a:lnTo>
                  <a:pt x="0" y="5249322"/>
                </a:lnTo>
                <a:lnTo>
                  <a:pt x="0" y="0"/>
                </a:lnTo>
                <a:close/>
              </a:path>
            </a:pathLst>
          </a:custGeom>
          <a:blipFill>
            <a:blip r:embed="rId4"/>
            <a:stretch>
              <a:fillRect/>
            </a:stretch>
          </a:blipFill>
        </p:spPr>
      </p:sp>
      <p:sp>
        <p:nvSpPr>
          <p:cNvPr id="6" name="Freeform 6"/>
          <p:cNvSpPr/>
          <p:nvPr/>
        </p:nvSpPr>
        <p:spPr>
          <a:xfrm rot="-1747549">
            <a:off x="1104786" y="341965"/>
            <a:ext cx="2801875" cy="5517798"/>
          </a:xfrm>
          <a:custGeom>
            <a:avLst/>
            <a:gdLst/>
            <a:ahLst/>
            <a:cxnLst/>
            <a:rect l="l" t="t" r="r" b="b"/>
            <a:pathLst>
              <a:path w="2801875" h="5517798">
                <a:moveTo>
                  <a:pt x="0" y="0"/>
                </a:moveTo>
                <a:lnTo>
                  <a:pt x="2801876" y="0"/>
                </a:lnTo>
                <a:lnTo>
                  <a:pt x="2801876" y="5517798"/>
                </a:lnTo>
                <a:lnTo>
                  <a:pt x="0" y="5517798"/>
                </a:lnTo>
                <a:lnTo>
                  <a:pt x="0" y="0"/>
                </a:lnTo>
                <a:close/>
              </a:path>
            </a:pathLst>
          </a:custGeom>
          <a:blipFill>
            <a:blip r:embed="rId5">
              <a:extLst>
                <a:ext uri="{96DAC541-7B7A-43D3-8B79-37D633B846F1}">
                  <asvg:svgBlip xmlns:asvg="http://schemas.microsoft.com/office/drawing/2016/SVG/main" r:embed="rId6"/>
                </a:ext>
              </a:extLst>
            </a:blip>
            <a:stretch>
              <a:fillRect r="-2240" b="-14732"/>
            </a:stretch>
          </a:blipFill>
        </p:spPr>
      </p:sp>
      <p:sp>
        <p:nvSpPr>
          <p:cNvPr id="7" name="Freeform 7"/>
          <p:cNvSpPr/>
          <p:nvPr/>
        </p:nvSpPr>
        <p:spPr>
          <a:xfrm flipH="1">
            <a:off x="-317594" y="5841047"/>
            <a:ext cx="4674760" cy="6654462"/>
          </a:xfrm>
          <a:custGeom>
            <a:avLst/>
            <a:gdLst/>
            <a:ahLst/>
            <a:cxnLst/>
            <a:rect l="l" t="t" r="r" b="b"/>
            <a:pathLst>
              <a:path w="4674760" h="6654462">
                <a:moveTo>
                  <a:pt x="4674760" y="0"/>
                </a:moveTo>
                <a:lnTo>
                  <a:pt x="0" y="0"/>
                </a:lnTo>
                <a:lnTo>
                  <a:pt x="0" y="6654462"/>
                </a:lnTo>
                <a:lnTo>
                  <a:pt x="4674760" y="6654462"/>
                </a:lnTo>
                <a:lnTo>
                  <a:pt x="4674760" y="0"/>
                </a:lnTo>
                <a:close/>
              </a:path>
            </a:pathLst>
          </a:custGeom>
          <a:blipFill>
            <a:blip r:embed="rId7"/>
            <a:stretch>
              <a:fillRect/>
            </a:stretch>
          </a:blipFill>
        </p:spPr>
      </p:sp>
      <p:sp>
        <p:nvSpPr>
          <p:cNvPr id="8" name="Freeform 8"/>
          <p:cNvSpPr/>
          <p:nvPr/>
        </p:nvSpPr>
        <p:spPr>
          <a:xfrm rot="889122" flipH="1">
            <a:off x="12181816" y="-39878"/>
            <a:ext cx="4982044" cy="5546810"/>
          </a:xfrm>
          <a:custGeom>
            <a:avLst/>
            <a:gdLst/>
            <a:ahLst/>
            <a:cxnLst/>
            <a:rect l="l" t="t" r="r" b="b"/>
            <a:pathLst>
              <a:path w="4982044" h="5546810">
                <a:moveTo>
                  <a:pt x="4982044" y="0"/>
                </a:moveTo>
                <a:lnTo>
                  <a:pt x="0" y="0"/>
                </a:lnTo>
                <a:lnTo>
                  <a:pt x="0" y="5546810"/>
                </a:lnTo>
                <a:lnTo>
                  <a:pt x="4982044" y="5546810"/>
                </a:lnTo>
                <a:lnTo>
                  <a:pt x="498204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3763167" y="6192785"/>
            <a:ext cx="7125742" cy="5700594"/>
          </a:xfrm>
          <a:custGeom>
            <a:avLst/>
            <a:gdLst/>
            <a:ahLst/>
            <a:cxnLst/>
            <a:rect l="l" t="t" r="r" b="b"/>
            <a:pathLst>
              <a:path w="7125742" h="5700594">
                <a:moveTo>
                  <a:pt x="7125742" y="0"/>
                </a:moveTo>
                <a:lnTo>
                  <a:pt x="0" y="0"/>
                </a:lnTo>
                <a:lnTo>
                  <a:pt x="0" y="5700594"/>
                </a:lnTo>
                <a:lnTo>
                  <a:pt x="7125742" y="5700594"/>
                </a:lnTo>
                <a:lnTo>
                  <a:pt x="712574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6216354" y="359669"/>
            <a:ext cx="4672555" cy="3839352"/>
          </a:xfrm>
          <a:custGeom>
            <a:avLst/>
            <a:gdLst/>
            <a:ahLst/>
            <a:cxnLst/>
            <a:rect l="l" t="t" r="r" b="b"/>
            <a:pathLst>
              <a:path w="4672555" h="3839352">
                <a:moveTo>
                  <a:pt x="0" y="0"/>
                </a:moveTo>
                <a:lnTo>
                  <a:pt x="4672555" y="0"/>
                </a:lnTo>
                <a:lnTo>
                  <a:pt x="4672555" y="3839352"/>
                </a:lnTo>
                <a:lnTo>
                  <a:pt x="0" y="3839352"/>
                </a:lnTo>
                <a:lnTo>
                  <a:pt x="0" y="0"/>
                </a:lnTo>
                <a:close/>
              </a:path>
            </a:pathLst>
          </a:custGeom>
          <a:blipFill>
            <a:blip r:embed="rId12"/>
            <a:stretch>
              <a:fillRect t="-21701"/>
            </a:stretch>
          </a:blipFill>
        </p:spPr>
      </p:sp>
      <p:grpSp>
        <p:nvGrpSpPr>
          <p:cNvPr id="11" name="Group 11"/>
          <p:cNvGrpSpPr/>
          <p:nvPr/>
        </p:nvGrpSpPr>
        <p:grpSpPr>
          <a:xfrm>
            <a:off x="2745153" y="3862916"/>
            <a:ext cx="12797694" cy="2561168"/>
            <a:chOff x="0" y="0"/>
            <a:chExt cx="17063593" cy="3414891"/>
          </a:xfrm>
        </p:grpSpPr>
        <p:grpSp>
          <p:nvGrpSpPr>
            <p:cNvPr id="12" name="Group 12"/>
            <p:cNvGrpSpPr/>
            <p:nvPr/>
          </p:nvGrpSpPr>
          <p:grpSpPr>
            <a:xfrm>
              <a:off x="224521" y="285566"/>
              <a:ext cx="16839072" cy="3129324"/>
              <a:chOff x="0" y="0"/>
              <a:chExt cx="3905993" cy="725878"/>
            </a:xfrm>
          </p:grpSpPr>
          <p:sp>
            <p:nvSpPr>
              <p:cNvPr id="13" name="Freeform 13"/>
              <p:cNvSpPr/>
              <p:nvPr/>
            </p:nvSpPr>
            <p:spPr>
              <a:xfrm>
                <a:off x="0" y="0"/>
                <a:ext cx="3905993" cy="725878"/>
              </a:xfrm>
              <a:custGeom>
                <a:avLst/>
                <a:gdLst/>
                <a:ahLst/>
                <a:cxnLst/>
                <a:rect l="l" t="t" r="r" b="b"/>
                <a:pathLst>
                  <a:path w="3905993" h="725878">
                    <a:moveTo>
                      <a:pt x="18390" y="0"/>
                    </a:moveTo>
                    <a:lnTo>
                      <a:pt x="3887603" y="0"/>
                    </a:lnTo>
                    <a:cubicBezTo>
                      <a:pt x="3897759" y="0"/>
                      <a:pt x="3905993" y="8234"/>
                      <a:pt x="3905993" y="18390"/>
                    </a:cubicBezTo>
                    <a:lnTo>
                      <a:pt x="3905993" y="707488"/>
                    </a:lnTo>
                    <a:cubicBezTo>
                      <a:pt x="3905993" y="717645"/>
                      <a:pt x="3897759" y="725878"/>
                      <a:pt x="3887603" y="725878"/>
                    </a:cubicBezTo>
                    <a:lnTo>
                      <a:pt x="18390" y="725878"/>
                    </a:lnTo>
                    <a:cubicBezTo>
                      <a:pt x="8234" y="725878"/>
                      <a:pt x="0" y="717645"/>
                      <a:pt x="0" y="707488"/>
                    </a:cubicBezTo>
                    <a:lnTo>
                      <a:pt x="0" y="18390"/>
                    </a:lnTo>
                    <a:cubicBezTo>
                      <a:pt x="0" y="8234"/>
                      <a:pt x="8234" y="0"/>
                      <a:pt x="18390" y="0"/>
                    </a:cubicBezTo>
                    <a:close/>
                  </a:path>
                </a:pathLst>
              </a:custGeom>
              <a:solidFill>
                <a:srgbClr val="B2900A"/>
              </a:solidFill>
            </p:spPr>
          </p:sp>
          <p:sp>
            <p:nvSpPr>
              <p:cNvPr id="14" name="TextBox 14"/>
              <p:cNvSpPr txBox="1"/>
              <p:nvPr/>
            </p:nvSpPr>
            <p:spPr>
              <a:xfrm>
                <a:off x="0" y="-38100"/>
                <a:ext cx="3905993" cy="763978"/>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0" y="0"/>
              <a:ext cx="16839072" cy="3129324"/>
              <a:chOff x="0" y="0"/>
              <a:chExt cx="3905993" cy="725878"/>
            </a:xfrm>
          </p:grpSpPr>
          <p:sp>
            <p:nvSpPr>
              <p:cNvPr id="16" name="Freeform 16"/>
              <p:cNvSpPr/>
              <p:nvPr/>
            </p:nvSpPr>
            <p:spPr>
              <a:xfrm>
                <a:off x="0" y="0"/>
                <a:ext cx="3905993" cy="725878"/>
              </a:xfrm>
              <a:custGeom>
                <a:avLst/>
                <a:gdLst/>
                <a:ahLst/>
                <a:cxnLst/>
                <a:rect l="l" t="t" r="r" b="b"/>
                <a:pathLst>
                  <a:path w="3905993" h="725878">
                    <a:moveTo>
                      <a:pt x="18390" y="0"/>
                    </a:moveTo>
                    <a:lnTo>
                      <a:pt x="3887603" y="0"/>
                    </a:lnTo>
                    <a:cubicBezTo>
                      <a:pt x="3897759" y="0"/>
                      <a:pt x="3905993" y="8234"/>
                      <a:pt x="3905993" y="18390"/>
                    </a:cubicBezTo>
                    <a:lnTo>
                      <a:pt x="3905993" y="707488"/>
                    </a:lnTo>
                    <a:cubicBezTo>
                      <a:pt x="3905993" y="717645"/>
                      <a:pt x="3897759" y="725878"/>
                      <a:pt x="3887603" y="725878"/>
                    </a:cubicBezTo>
                    <a:lnTo>
                      <a:pt x="18390" y="725878"/>
                    </a:lnTo>
                    <a:cubicBezTo>
                      <a:pt x="8234" y="725878"/>
                      <a:pt x="0" y="717645"/>
                      <a:pt x="0" y="707488"/>
                    </a:cubicBezTo>
                    <a:lnTo>
                      <a:pt x="0" y="18390"/>
                    </a:lnTo>
                    <a:cubicBezTo>
                      <a:pt x="0" y="8234"/>
                      <a:pt x="8234" y="0"/>
                      <a:pt x="18390" y="0"/>
                    </a:cubicBezTo>
                    <a:close/>
                  </a:path>
                </a:pathLst>
              </a:custGeom>
              <a:solidFill>
                <a:srgbClr val="FFCC00"/>
              </a:solidFill>
            </p:spPr>
          </p:sp>
          <p:sp>
            <p:nvSpPr>
              <p:cNvPr id="17" name="TextBox 17"/>
              <p:cNvSpPr txBox="1"/>
              <p:nvPr/>
            </p:nvSpPr>
            <p:spPr>
              <a:xfrm>
                <a:off x="0" y="-38100"/>
                <a:ext cx="3905993" cy="763978"/>
              </a:xfrm>
              <a:prstGeom prst="rect">
                <a:avLst/>
              </a:prstGeom>
            </p:spPr>
            <p:txBody>
              <a:bodyPr lIns="50800" tIns="50800" rIns="50800" bIns="50800" rtlCol="0" anchor="ctr"/>
              <a:lstStyle/>
              <a:p>
                <a:pPr algn="ctr">
                  <a:lnSpc>
                    <a:spcPts val="3360"/>
                  </a:lnSpc>
                </a:pPr>
                <a:endParaRPr/>
              </a:p>
            </p:txBody>
          </p:sp>
        </p:grpSp>
      </p:grpSp>
      <p:sp>
        <p:nvSpPr>
          <p:cNvPr id="18" name="Freeform 18"/>
          <p:cNvSpPr/>
          <p:nvPr/>
        </p:nvSpPr>
        <p:spPr>
          <a:xfrm>
            <a:off x="4152906" y="359669"/>
            <a:ext cx="2522709" cy="2109902"/>
          </a:xfrm>
          <a:custGeom>
            <a:avLst/>
            <a:gdLst/>
            <a:ahLst/>
            <a:cxnLst/>
            <a:rect l="l" t="t" r="r" b="b"/>
            <a:pathLst>
              <a:path w="2522709" h="2109902">
                <a:moveTo>
                  <a:pt x="0" y="0"/>
                </a:moveTo>
                <a:lnTo>
                  <a:pt x="2522708" y="0"/>
                </a:lnTo>
                <a:lnTo>
                  <a:pt x="2522708" y="2109902"/>
                </a:lnTo>
                <a:lnTo>
                  <a:pt x="0" y="21099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TextBox 19"/>
          <p:cNvSpPr txBox="1"/>
          <p:nvPr/>
        </p:nvSpPr>
        <p:spPr>
          <a:xfrm>
            <a:off x="3213632" y="4432380"/>
            <a:ext cx="11860736" cy="1134169"/>
          </a:xfrm>
          <a:prstGeom prst="rect">
            <a:avLst/>
          </a:prstGeom>
        </p:spPr>
        <p:txBody>
          <a:bodyPr lIns="0" tIns="0" rIns="0" bIns="0" rtlCol="0" anchor="t">
            <a:spAutoFit/>
          </a:bodyPr>
          <a:lstStyle/>
          <a:p>
            <a:pPr marL="0" lvl="0" indent="0" algn="ctr">
              <a:lnSpc>
                <a:spcPts val="9281"/>
              </a:lnSpc>
            </a:pPr>
            <a:r>
              <a:rPr lang="en-US" sz="6629">
                <a:solidFill>
                  <a:srgbClr val="0B2147"/>
                </a:solidFill>
                <a:latin typeface="CS Rocky sans"/>
                <a:ea typeface="CS Rocky sans"/>
                <a:cs typeface="CS Rocky sans"/>
                <a:sym typeface="CS Rocky sans"/>
              </a:rPr>
              <a:t>ATÉ A PRÓXIMA AULA!</a:t>
            </a:r>
          </a:p>
        </p:txBody>
      </p:sp>
      <p:sp>
        <p:nvSpPr>
          <p:cNvPr id="20" name="Freeform 20"/>
          <p:cNvSpPr/>
          <p:nvPr/>
        </p:nvSpPr>
        <p:spPr>
          <a:xfrm flipH="1">
            <a:off x="11555337" y="5475382"/>
            <a:ext cx="7453160" cy="8807279"/>
          </a:xfrm>
          <a:custGeom>
            <a:avLst/>
            <a:gdLst/>
            <a:ahLst/>
            <a:cxnLst/>
            <a:rect l="l" t="t" r="r" b="b"/>
            <a:pathLst>
              <a:path w="7453160" h="8807279">
                <a:moveTo>
                  <a:pt x="7453160" y="0"/>
                </a:moveTo>
                <a:lnTo>
                  <a:pt x="0" y="0"/>
                </a:lnTo>
                <a:lnTo>
                  <a:pt x="0" y="8807279"/>
                </a:lnTo>
                <a:lnTo>
                  <a:pt x="7453160" y="8807279"/>
                </a:lnTo>
                <a:lnTo>
                  <a:pt x="745316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rot="1189936">
            <a:off x="10147625" y="6667502"/>
            <a:ext cx="3358440" cy="3203112"/>
          </a:xfrm>
          <a:custGeom>
            <a:avLst/>
            <a:gdLst/>
            <a:ahLst/>
            <a:cxnLst/>
            <a:rect l="l" t="t" r="r" b="b"/>
            <a:pathLst>
              <a:path w="3358440" h="3203112">
                <a:moveTo>
                  <a:pt x="0" y="0"/>
                </a:moveTo>
                <a:lnTo>
                  <a:pt x="3358440" y="0"/>
                </a:lnTo>
                <a:lnTo>
                  <a:pt x="3358440" y="3203112"/>
                </a:lnTo>
                <a:lnTo>
                  <a:pt x="0" y="320311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TextBox 22"/>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19" tooltip="http://www.movimentoescolar.com.br"/>
              </a:rPr>
              <a:t>www.movimentoescolar.com.br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781550" y="2014180"/>
            <a:ext cx="8724900" cy="1822447"/>
            <a:chOff x="0" y="0"/>
            <a:chExt cx="11633200" cy="2429929"/>
          </a:xfrm>
        </p:grpSpPr>
        <p:grpSp>
          <p:nvGrpSpPr>
            <p:cNvPr id="6" name="Group 6"/>
            <p:cNvGrpSpPr/>
            <p:nvPr/>
          </p:nvGrpSpPr>
          <p:grpSpPr>
            <a:xfrm>
              <a:off x="203200" y="203200"/>
              <a:ext cx="11430000" cy="2226729"/>
              <a:chOff x="0" y="0"/>
              <a:chExt cx="2929495" cy="570708"/>
            </a:xfrm>
          </p:grpSpPr>
          <p:sp>
            <p:nvSpPr>
              <p:cNvPr id="7" name="Freeform 7"/>
              <p:cNvSpPr/>
              <p:nvPr/>
            </p:nvSpPr>
            <p:spPr>
              <a:xfrm>
                <a:off x="0" y="0"/>
                <a:ext cx="2929495" cy="570708"/>
              </a:xfrm>
              <a:custGeom>
                <a:avLst/>
                <a:gdLst/>
                <a:ahLst/>
                <a:cxnLst/>
                <a:rect l="l" t="t" r="r" b="b"/>
                <a:pathLst>
                  <a:path w="2929495" h="570708">
                    <a:moveTo>
                      <a:pt x="27093" y="0"/>
                    </a:moveTo>
                    <a:lnTo>
                      <a:pt x="2902401" y="0"/>
                    </a:lnTo>
                    <a:cubicBezTo>
                      <a:pt x="2909587" y="0"/>
                      <a:pt x="2916478" y="2854"/>
                      <a:pt x="2921559" y="7935"/>
                    </a:cubicBezTo>
                    <a:cubicBezTo>
                      <a:pt x="2926640" y="13016"/>
                      <a:pt x="2929495" y="19908"/>
                      <a:pt x="2929495" y="27093"/>
                    </a:cubicBezTo>
                    <a:lnTo>
                      <a:pt x="2929495" y="543614"/>
                    </a:lnTo>
                    <a:cubicBezTo>
                      <a:pt x="2929495" y="550800"/>
                      <a:pt x="2926640" y="557691"/>
                      <a:pt x="2921559" y="562772"/>
                    </a:cubicBezTo>
                    <a:cubicBezTo>
                      <a:pt x="2916478" y="567853"/>
                      <a:pt x="2909587" y="570708"/>
                      <a:pt x="2902401"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8" name="TextBox 8"/>
              <p:cNvSpPr txBox="1"/>
              <p:nvPr/>
            </p:nvSpPr>
            <p:spPr>
              <a:xfrm>
                <a:off x="0" y="-38100"/>
                <a:ext cx="2929495"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1430000" cy="2226729"/>
              <a:chOff x="0" y="0"/>
              <a:chExt cx="2929495" cy="570708"/>
            </a:xfrm>
          </p:grpSpPr>
          <p:sp>
            <p:nvSpPr>
              <p:cNvPr id="10" name="Freeform 10"/>
              <p:cNvSpPr/>
              <p:nvPr/>
            </p:nvSpPr>
            <p:spPr>
              <a:xfrm>
                <a:off x="0" y="0"/>
                <a:ext cx="2929495" cy="570708"/>
              </a:xfrm>
              <a:custGeom>
                <a:avLst/>
                <a:gdLst/>
                <a:ahLst/>
                <a:cxnLst/>
                <a:rect l="l" t="t" r="r" b="b"/>
                <a:pathLst>
                  <a:path w="2929495" h="570708">
                    <a:moveTo>
                      <a:pt x="27093" y="0"/>
                    </a:moveTo>
                    <a:lnTo>
                      <a:pt x="2902401" y="0"/>
                    </a:lnTo>
                    <a:cubicBezTo>
                      <a:pt x="2909587" y="0"/>
                      <a:pt x="2916478" y="2854"/>
                      <a:pt x="2921559" y="7935"/>
                    </a:cubicBezTo>
                    <a:cubicBezTo>
                      <a:pt x="2926640" y="13016"/>
                      <a:pt x="2929495" y="19908"/>
                      <a:pt x="2929495" y="27093"/>
                    </a:cubicBezTo>
                    <a:lnTo>
                      <a:pt x="2929495" y="543614"/>
                    </a:lnTo>
                    <a:cubicBezTo>
                      <a:pt x="2929495" y="550800"/>
                      <a:pt x="2926640" y="557691"/>
                      <a:pt x="2921559" y="562772"/>
                    </a:cubicBezTo>
                    <a:cubicBezTo>
                      <a:pt x="2916478" y="567853"/>
                      <a:pt x="2909587" y="570708"/>
                      <a:pt x="2902401"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1" name="TextBox 11"/>
              <p:cNvSpPr txBox="1"/>
              <p:nvPr/>
            </p:nvSpPr>
            <p:spPr>
              <a:xfrm>
                <a:off x="0" y="-38100"/>
                <a:ext cx="2929495" cy="608808"/>
              </a:xfrm>
              <a:prstGeom prst="rect">
                <a:avLst/>
              </a:prstGeom>
            </p:spPr>
            <p:txBody>
              <a:bodyPr lIns="50800" tIns="50800" rIns="50800" bIns="50800" rtlCol="0" anchor="ctr"/>
              <a:lstStyle/>
              <a:p>
                <a:pPr algn="ctr">
                  <a:lnSpc>
                    <a:spcPts val="3360"/>
                  </a:lnSpc>
                </a:pPr>
                <a:endParaRPr/>
              </a:p>
            </p:txBody>
          </p:sp>
        </p:grpSp>
      </p:grpSp>
      <p:sp>
        <p:nvSpPr>
          <p:cNvPr id="12" name="TextBox 12"/>
          <p:cNvSpPr txBox="1"/>
          <p:nvPr/>
        </p:nvSpPr>
        <p:spPr>
          <a:xfrm>
            <a:off x="4991498" y="2325328"/>
            <a:ext cx="8305004" cy="646057"/>
          </a:xfrm>
          <a:prstGeom prst="rect">
            <a:avLst/>
          </a:prstGeom>
        </p:spPr>
        <p:txBody>
          <a:bodyPr lIns="0" tIns="0" rIns="0" bIns="0" rtlCol="0" anchor="t">
            <a:spAutoFit/>
          </a:bodyPr>
          <a:lstStyle/>
          <a:p>
            <a:pPr marL="0" lvl="0" indent="0" algn="ctr">
              <a:lnSpc>
                <a:spcPts val="5340"/>
              </a:lnSpc>
            </a:pPr>
            <a:r>
              <a:rPr lang="en-US" sz="3814">
                <a:solidFill>
                  <a:srgbClr val="0B2147"/>
                </a:solidFill>
                <a:latin typeface="CS Rocky sans"/>
                <a:ea typeface="CS Rocky sans"/>
                <a:cs typeface="CS Rocky sans"/>
                <a:sym typeface="CS Rocky sans"/>
              </a:rPr>
              <a:t>pense, emparelhe, compartilhe</a:t>
            </a:r>
          </a:p>
        </p:txBody>
      </p:sp>
      <p:grpSp>
        <p:nvGrpSpPr>
          <p:cNvPr id="13" name="Group 13"/>
          <p:cNvGrpSpPr/>
          <p:nvPr/>
        </p:nvGrpSpPr>
        <p:grpSpPr>
          <a:xfrm>
            <a:off x="3352800" y="4559475"/>
            <a:ext cx="11582400" cy="3713346"/>
            <a:chOff x="0" y="0"/>
            <a:chExt cx="15443200" cy="4951128"/>
          </a:xfrm>
        </p:grpSpPr>
        <p:grpSp>
          <p:nvGrpSpPr>
            <p:cNvPr id="14" name="Group 14"/>
            <p:cNvGrpSpPr/>
            <p:nvPr/>
          </p:nvGrpSpPr>
          <p:grpSpPr>
            <a:xfrm>
              <a:off x="203200" y="203200"/>
              <a:ext cx="15240000" cy="4747928"/>
              <a:chOff x="0" y="0"/>
              <a:chExt cx="3905993" cy="1216888"/>
            </a:xfrm>
          </p:grpSpPr>
          <p:sp>
            <p:nvSpPr>
              <p:cNvPr id="15" name="Freeform 15"/>
              <p:cNvSpPr/>
              <p:nvPr/>
            </p:nvSpPr>
            <p:spPr>
              <a:xfrm>
                <a:off x="0" y="0"/>
                <a:ext cx="3905993" cy="1216888"/>
              </a:xfrm>
              <a:custGeom>
                <a:avLst/>
                <a:gdLst/>
                <a:ahLst/>
                <a:cxnLst/>
                <a:rect l="l" t="t" r="r" b="b"/>
                <a:pathLst>
                  <a:path w="3905993" h="1216888">
                    <a:moveTo>
                      <a:pt x="20320" y="0"/>
                    </a:moveTo>
                    <a:lnTo>
                      <a:pt x="3885673" y="0"/>
                    </a:lnTo>
                    <a:cubicBezTo>
                      <a:pt x="3891062" y="0"/>
                      <a:pt x="3896231" y="2141"/>
                      <a:pt x="3900041" y="5952"/>
                    </a:cubicBezTo>
                    <a:cubicBezTo>
                      <a:pt x="3903852" y="9762"/>
                      <a:pt x="3905993" y="14931"/>
                      <a:pt x="3905993" y="20320"/>
                    </a:cubicBezTo>
                    <a:lnTo>
                      <a:pt x="3905993" y="1196568"/>
                    </a:lnTo>
                    <a:cubicBezTo>
                      <a:pt x="3905993" y="1207790"/>
                      <a:pt x="3896895" y="1216888"/>
                      <a:pt x="3885673" y="1216888"/>
                    </a:cubicBezTo>
                    <a:lnTo>
                      <a:pt x="20320" y="1216888"/>
                    </a:lnTo>
                    <a:cubicBezTo>
                      <a:pt x="9098" y="1216888"/>
                      <a:pt x="0" y="1207790"/>
                      <a:pt x="0" y="1196568"/>
                    </a:cubicBezTo>
                    <a:lnTo>
                      <a:pt x="0" y="20320"/>
                    </a:lnTo>
                    <a:cubicBezTo>
                      <a:pt x="0" y="9098"/>
                      <a:pt x="9098" y="0"/>
                      <a:pt x="20320" y="0"/>
                    </a:cubicBezTo>
                    <a:close/>
                  </a:path>
                </a:pathLst>
              </a:custGeom>
              <a:solidFill>
                <a:srgbClr val="D7D6DC"/>
              </a:solidFill>
            </p:spPr>
          </p:sp>
          <p:sp>
            <p:nvSpPr>
              <p:cNvPr id="16" name="TextBox 16"/>
              <p:cNvSpPr txBox="1"/>
              <p:nvPr/>
            </p:nvSpPr>
            <p:spPr>
              <a:xfrm>
                <a:off x="0" y="-38100"/>
                <a:ext cx="3905993" cy="1254988"/>
              </a:xfrm>
              <a:prstGeom prst="rect">
                <a:avLst/>
              </a:prstGeom>
            </p:spPr>
            <p:txBody>
              <a:bodyPr lIns="50800" tIns="50800" rIns="50800" bIns="50800" rtlCol="0" anchor="ctr"/>
              <a:lstStyle/>
              <a:p>
                <a:pPr algn="ctr">
                  <a:lnSpc>
                    <a:spcPts val="3360"/>
                  </a:lnSpc>
                </a:pPr>
                <a:endParaRPr/>
              </a:p>
            </p:txBody>
          </p:sp>
        </p:grpSp>
        <p:grpSp>
          <p:nvGrpSpPr>
            <p:cNvPr id="17" name="Group 17"/>
            <p:cNvGrpSpPr/>
            <p:nvPr/>
          </p:nvGrpSpPr>
          <p:grpSpPr>
            <a:xfrm>
              <a:off x="0" y="0"/>
              <a:ext cx="15240000" cy="4648417"/>
              <a:chOff x="0" y="0"/>
              <a:chExt cx="3905993" cy="1191383"/>
            </a:xfrm>
          </p:grpSpPr>
          <p:sp>
            <p:nvSpPr>
              <p:cNvPr id="18" name="Freeform 18"/>
              <p:cNvSpPr/>
              <p:nvPr/>
            </p:nvSpPr>
            <p:spPr>
              <a:xfrm>
                <a:off x="0" y="0"/>
                <a:ext cx="3905993" cy="1191383"/>
              </a:xfrm>
              <a:custGeom>
                <a:avLst/>
                <a:gdLst/>
                <a:ahLst/>
                <a:cxnLst/>
                <a:rect l="l" t="t" r="r" b="b"/>
                <a:pathLst>
                  <a:path w="3905993" h="1191383">
                    <a:moveTo>
                      <a:pt x="20320" y="0"/>
                    </a:moveTo>
                    <a:lnTo>
                      <a:pt x="3885673" y="0"/>
                    </a:lnTo>
                    <a:cubicBezTo>
                      <a:pt x="3891062" y="0"/>
                      <a:pt x="3896231" y="2141"/>
                      <a:pt x="3900041" y="5952"/>
                    </a:cubicBezTo>
                    <a:cubicBezTo>
                      <a:pt x="3903852" y="9762"/>
                      <a:pt x="3905993" y="14931"/>
                      <a:pt x="3905993" y="20320"/>
                    </a:cubicBezTo>
                    <a:lnTo>
                      <a:pt x="3905993" y="1171063"/>
                    </a:lnTo>
                    <a:cubicBezTo>
                      <a:pt x="3905993" y="1182286"/>
                      <a:pt x="3896895" y="1191383"/>
                      <a:pt x="3885673" y="1191383"/>
                    </a:cubicBezTo>
                    <a:lnTo>
                      <a:pt x="20320" y="1191383"/>
                    </a:lnTo>
                    <a:cubicBezTo>
                      <a:pt x="14931" y="1191383"/>
                      <a:pt x="9762" y="1189243"/>
                      <a:pt x="5952" y="1185432"/>
                    </a:cubicBezTo>
                    <a:cubicBezTo>
                      <a:pt x="2141" y="1181621"/>
                      <a:pt x="0" y="1176453"/>
                      <a:pt x="0" y="1171063"/>
                    </a:cubicBezTo>
                    <a:lnTo>
                      <a:pt x="0" y="20320"/>
                    </a:lnTo>
                    <a:cubicBezTo>
                      <a:pt x="0" y="9098"/>
                      <a:pt x="9098" y="0"/>
                      <a:pt x="20320" y="0"/>
                    </a:cubicBezTo>
                    <a:close/>
                  </a:path>
                </a:pathLst>
              </a:custGeom>
              <a:solidFill>
                <a:srgbClr val="FFFFFF"/>
              </a:solidFill>
            </p:spPr>
          </p:sp>
          <p:sp>
            <p:nvSpPr>
              <p:cNvPr id="19" name="TextBox 19"/>
              <p:cNvSpPr txBox="1"/>
              <p:nvPr/>
            </p:nvSpPr>
            <p:spPr>
              <a:xfrm>
                <a:off x="0" y="-38100"/>
                <a:ext cx="3905993" cy="1229483"/>
              </a:xfrm>
              <a:prstGeom prst="rect">
                <a:avLst/>
              </a:prstGeom>
            </p:spPr>
            <p:txBody>
              <a:bodyPr lIns="50800" tIns="50800" rIns="50800" bIns="50800" rtlCol="0" anchor="ctr"/>
              <a:lstStyle/>
              <a:p>
                <a:pPr algn="ctr">
                  <a:lnSpc>
                    <a:spcPts val="3360"/>
                  </a:lnSpc>
                </a:pPr>
                <a:endParaRPr/>
              </a:p>
            </p:txBody>
          </p:sp>
        </p:grpSp>
      </p:grpSp>
      <p:sp>
        <p:nvSpPr>
          <p:cNvPr id="20" name="TextBox 20"/>
          <p:cNvSpPr txBox="1"/>
          <p:nvPr/>
        </p:nvSpPr>
        <p:spPr>
          <a:xfrm>
            <a:off x="4309874" y="5330410"/>
            <a:ext cx="9668251" cy="1957705"/>
          </a:xfrm>
          <a:prstGeom prst="rect">
            <a:avLst/>
          </a:prstGeom>
        </p:spPr>
        <p:txBody>
          <a:bodyPr lIns="0" tIns="0" rIns="0" bIns="0" rtlCol="0" anchor="t">
            <a:spAutoFit/>
          </a:bodyPr>
          <a:lstStyle/>
          <a:p>
            <a:pPr marL="0" lvl="0" indent="0" algn="ctr">
              <a:lnSpc>
                <a:spcPts val="3920"/>
              </a:lnSpc>
            </a:pPr>
            <a:r>
              <a:rPr lang="en-US" sz="2800">
                <a:solidFill>
                  <a:srgbClr val="0B2147"/>
                </a:solidFill>
                <a:latin typeface="TT Hoves"/>
                <a:ea typeface="TT Hoves"/>
                <a:cs typeface="TT Hoves"/>
                <a:sym typeface="TT Hoves"/>
              </a:rPr>
              <a:t>Você sabe a diferença entre um mito e uma lenda?</a:t>
            </a:r>
          </a:p>
          <a:p>
            <a:pPr marL="0" lvl="0" indent="0" algn="ctr">
              <a:lnSpc>
                <a:spcPts val="3920"/>
              </a:lnSpc>
            </a:pPr>
            <a:endParaRPr lang="en-US" sz="2800">
              <a:solidFill>
                <a:srgbClr val="0B2147"/>
              </a:solidFill>
              <a:latin typeface="TT Hoves"/>
              <a:ea typeface="TT Hoves"/>
              <a:cs typeface="TT Hoves"/>
              <a:sym typeface="TT Hoves"/>
            </a:endParaRPr>
          </a:p>
          <a:p>
            <a:pPr marL="0" lvl="0" indent="0" algn="ctr">
              <a:lnSpc>
                <a:spcPts val="3920"/>
              </a:lnSpc>
            </a:pPr>
            <a:r>
              <a:rPr lang="en-US" sz="2800">
                <a:solidFill>
                  <a:srgbClr val="0B2147"/>
                </a:solidFill>
                <a:latin typeface="TT Hoves"/>
                <a:ea typeface="TT Hoves"/>
                <a:cs typeface="TT Hoves"/>
                <a:sym typeface="TT Hoves"/>
              </a:rPr>
              <a:t>Que histórias você leu ou viu que acredita serem mitos ou lendas? Compartilhe com um parceiro!</a:t>
            </a:r>
          </a:p>
        </p:txBody>
      </p:sp>
      <p:sp>
        <p:nvSpPr>
          <p:cNvPr id="21" name="Freeform 21"/>
          <p:cNvSpPr/>
          <p:nvPr/>
        </p:nvSpPr>
        <p:spPr>
          <a:xfrm>
            <a:off x="-1664928" y="4559475"/>
            <a:ext cx="7070514" cy="9288031"/>
          </a:xfrm>
          <a:custGeom>
            <a:avLst/>
            <a:gdLst/>
            <a:ahLst/>
            <a:cxnLst/>
            <a:rect l="l" t="t" r="r" b="b"/>
            <a:pathLst>
              <a:path w="7070514" h="9288031">
                <a:moveTo>
                  <a:pt x="0" y="0"/>
                </a:moveTo>
                <a:lnTo>
                  <a:pt x="7070514" y="0"/>
                </a:lnTo>
                <a:lnTo>
                  <a:pt x="7070514" y="9288031"/>
                </a:lnTo>
                <a:lnTo>
                  <a:pt x="0" y="9288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12882414" y="-105822"/>
            <a:ext cx="5249322" cy="5249322"/>
          </a:xfrm>
          <a:custGeom>
            <a:avLst/>
            <a:gdLst/>
            <a:ahLst/>
            <a:cxnLst/>
            <a:rect l="l" t="t" r="r" b="b"/>
            <a:pathLst>
              <a:path w="5249322" h="5249322">
                <a:moveTo>
                  <a:pt x="0" y="0"/>
                </a:moveTo>
                <a:lnTo>
                  <a:pt x="5249322" y="0"/>
                </a:lnTo>
                <a:lnTo>
                  <a:pt x="5249322" y="5249322"/>
                </a:lnTo>
                <a:lnTo>
                  <a:pt x="0" y="5249322"/>
                </a:lnTo>
                <a:lnTo>
                  <a:pt x="0" y="0"/>
                </a:lnTo>
                <a:close/>
              </a:path>
            </a:pathLst>
          </a:custGeom>
          <a:blipFill>
            <a:blip r:embed="rId6"/>
            <a:stretch>
              <a:fillRect/>
            </a:stretch>
          </a:blipFill>
        </p:spPr>
      </p:sp>
      <p:sp>
        <p:nvSpPr>
          <p:cNvPr id="23" name="Freeform 23"/>
          <p:cNvSpPr/>
          <p:nvPr/>
        </p:nvSpPr>
        <p:spPr>
          <a:xfrm rot="-1283952">
            <a:off x="13193172" y="431024"/>
            <a:ext cx="5312568" cy="5273931"/>
          </a:xfrm>
          <a:custGeom>
            <a:avLst/>
            <a:gdLst/>
            <a:ahLst/>
            <a:cxnLst/>
            <a:rect l="l" t="t" r="r" b="b"/>
            <a:pathLst>
              <a:path w="5312568" h="5273931">
                <a:moveTo>
                  <a:pt x="0" y="0"/>
                </a:moveTo>
                <a:lnTo>
                  <a:pt x="5312568" y="0"/>
                </a:lnTo>
                <a:lnTo>
                  <a:pt x="5312568" y="5273931"/>
                </a:lnTo>
                <a:lnTo>
                  <a:pt x="0" y="5273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9" tooltip="http://www.movimentoescolar.com.br"/>
              </a:rPr>
              <a:t>www.movimentoescolar.com.br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407196" flipH="1">
            <a:off x="11655590" y="1381065"/>
            <a:ext cx="6309664" cy="5836439"/>
          </a:xfrm>
          <a:custGeom>
            <a:avLst/>
            <a:gdLst/>
            <a:ahLst/>
            <a:cxnLst/>
            <a:rect l="l" t="t" r="r" b="b"/>
            <a:pathLst>
              <a:path w="6309664" h="5836439">
                <a:moveTo>
                  <a:pt x="6309664" y="0"/>
                </a:moveTo>
                <a:lnTo>
                  <a:pt x="0" y="0"/>
                </a:lnTo>
                <a:lnTo>
                  <a:pt x="0" y="5836439"/>
                </a:lnTo>
                <a:lnTo>
                  <a:pt x="6309664" y="5836439"/>
                </a:lnTo>
                <a:lnTo>
                  <a:pt x="630966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81286" y="346074"/>
            <a:ext cx="2311146" cy="8229600"/>
          </a:xfrm>
          <a:custGeom>
            <a:avLst/>
            <a:gdLst/>
            <a:ahLst/>
            <a:cxnLst/>
            <a:rect l="l" t="t" r="r" b="b"/>
            <a:pathLst>
              <a:path w="2311146" h="8229600">
                <a:moveTo>
                  <a:pt x="0" y="0"/>
                </a:moveTo>
                <a:lnTo>
                  <a:pt x="2311146" y="0"/>
                </a:lnTo>
                <a:lnTo>
                  <a:pt x="2311146" y="8229600"/>
                </a:lnTo>
                <a:lnTo>
                  <a:pt x="0" y="8229600"/>
                </a:lnTo>
                <a:lnTo>
                  <a:pt x="0" y="0"/>
                </a:lnTo>
                <a:close/>
              </a:path>
            </a:pathLst>
          </a:custGeom>
          <a:blipFill>
            <a:blip r:embed="rId6"/>
            <a:stretch>
              <a:fillRect/>
            </a:stretch>
          </a:blipFill>
        </p:spPr>
      </p:sp>
      <p:sp>
        <p:nvSpPr>
          <p:cNvPr id="7" name="Freeform 7"/>
          <p:cNvSpPr/>
          <p:nvPr/>
        </p:nvSpPr>
        <p:spPr>
          <a:xfrm>
            <a:off x="4814439" y="346074"/>
            <a:ext cx="5493233" cy="6295969"/>
          </a:xfrm>
          <a:custGeom>
            <a:avLst/>
            <a:gdLst/>
            <a:ahLst/>
            <a:cxnLst/>
            <a:rect l="l" t="t" r="r" b="b"/>
            <a:pathLst>
              <a:path w="5493233" h="6295969">
                <a:moveTo>
                  <a:pt x="0" y="0"/>
                </a:moveTo>
                <a:lnTo>
                  <a:pt x="5493233" y="0"/>
                </a:lnTo>
                <a:lnTo>
                  <a:pt x="5493233" y="6295968"/>
                </a:lnTo>
                <a:lnTo>
                  <a:pt x="0" y="6295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6136" y="1028700"/>
            <a:ext cx="6325159" cy="7047531"/>
          </a:xfrm>
          <a:custGeom>
            <a:avLst/>
            <a:gdLst/>
            <a:ahLst/>
            <a:cxnLst/>
            <a:rect l="l" t="t" r="r" b="b"/>
            <a:pathLst>
              <a:path w="6325159" h="7047531">
                <a:moveTo>
                  <a:pt x="0" y="0"/>
                </a:moveTo>
                <a:lnTo>
                  <a:pt x="6325159" y="0"/>
                </a:lnTo>
                <a:lnTo>
                  <a:pt x="6325159" y="7047531"/>
                </a:lnTo>
                <a:lnTo>
                  <a:pt x="0" y="7047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9" name="Group 9"/>
          <p:cNvGrpSpPr/>
          <p:nvPr/>
        </p:nvGrpSpPr>
        <p:grpSpPr>
          <a:xfrm>
            <a:off x="-322127" y="5530435"/>
            <a:ext cx="19109575" cy="4158866"/>
            <a:chOff x="0" y="0"/>
            <a:chExt cx="6530347" cy="1421216"/>
          </a:xfrm>
        </p:grpSpPr>
        <p:sp>
          <p:nvSpPr>
            <p:cNvPr id="10" name="Freeform 10"/>
            <p:cNvSpPr/>
            <p:nvPr/>
          </p:nvSpPr>
          <p:spPr>
            <a:xfrm>
              <a:off x="0" y="0"/>
              <a:ext cx="6530347" cy="1421216"/>
            </a:xfrm>
            <a:custGeom>
              <a:avLst/>
              <a:gdLst/>
              <a:ahLst/>
              <a:cxnLst/>
              <a:rect l="l" t="t" r="r" b="b"/>
              <a:pathLst>
                <a:path w="6530347" h="1421216">
                  <a:moveTo>
                    <a:pt x="12154" y="0"/>
                  </a:moveTo>
                  <a:lnTo>
                    <a:pt x="6518193" y="0"/>
                  </a:lnTo>
                  <a:cubicBezTo>
                    <a:pt x="6524906" y="0"/>
                    <a:pt x="6530347" y="5442"/>
                    <a:pt x="6530347" y="12154"/>
                  </a:cubicBezTo>
                  <a:lnTo>
                    <a:pt x="6530347" y="1409062"/>
                  </a:lnTo>
                  <a:cubicBezTo>
                    <a:pt x="6530347" y="1412286"/>
                    <a:pt x="6529067" y="1415377"/>
                    <a:pt x="6526788" y="1417656"/>
                  </a:cubicBezTo>
                  <a:cubicBezTo>
                    <a:pt x="6524508" y="1419936"/>
                    <a:pt x="6521417" y="1421216"/>
                    <a:pt x="6518193" y="1421216"/>
                  </a:cubicBezTo>
                  <a:lnTo>
                    <a:pt x="12154" y="1421216"/>
                  </a:lnTo>
                  <a:cubicBezTo>
                    <a:pt x="8931" y="1421216"/>
                    <a:pt x="5839" y="1419936"/>
                    <a:pt x="3560" y="1417656"/>
                  </a:cubicBezTo>
                  <a:cubicBezTo>
                    <a:pt x="1281" y="1415377"/>
                    <a:pt x="0" y="1412286"/>
                    <a:pt x="0" y="1409062"/>
                  </a:cubicBezTo>
                  <a:lnTo>
                    <a:pt x="0" y="12154"/>
                  </a:lnTo>
                  <a:cubicBezTo>
                    <a:pt x="0" y="8931"/>
                    <a:pt x="1281" y="5839"/>
                    <a:pt x="3560" y="3560"/>
                  </a:cubicBezTo>
                  <a:cubicBezTo>
                    <a:pt x="5839" y="1281"/>
                    <a:pt x="8931" y="0"/>
                    <a:pt x="12154" y="0"/>
                  </a:cubicBezTo>
                  <a:close/>
                </a:path>
              </a:pathLst>
            </a:custGeom>
            <a:solidFill>
              <a:srgbClr val="C0C0C4"/>
            </a:solidFill>
          </p:spPr>
        </p:sp>
        <p:sp>
          <p:nvSpPr>
            <p:cNvPr id="11" name="TextBox 11"/>
            <p:cNvSpPr txBox="1"/>
            <p:nvPr/>
          </p:nvSpPr>
          <p:spPr>
            <a:xfrm>
              <a:off x="0" y="-38100"/>
              <a:ext cx="6530347" cy="1459316"/>
            </a:xfrm>
            <a:prstGeom prst="rect">
              <a:avLst/>
            </a:prstGeom>
          </p:spPr>
          <p:txBody>
            <a:bodyPr lIns="50800" tIns="50800" rIns="50800" bIns="50800" rtlCol="0" anchor="ctr"/>
            <a:lstStyle/>
            <a:p>
              <a:pPr algn="ctr">
                <a:lnSpc>
                  <a:spcPts val="3360"/>
                </a:lnSpc>
              </a:pPr>
              <a:endParaRPr/>
            </a:p>
          </p:txBody>
        </p:sp>
      </p:grpSp>
      <p:grpSp>
        <p:nvGrpSpPr>
          <p:cNvPr id="12" name="Group 12"/>
          <p:cNvGrpSpPr/>
          <p:nvPr/>
        </p:nvGrpSpPr>
        <p:grpSpPr>
          <a:xfrm>
            <a:off x="-474527" y="5378035"/>
            <a:ext cx="19109575" cy="4158866"/>
            <a:chOff x="0" y="0"/>
            <a:chExt cx="6530347" cy="1421216"/>
          </a:xfrm>
        </p:grpSpPr>
        <p:sp>
          <p:nvSpPr>
            <p:cNvPr id="13" name="Freeform 13"/>
            <p:cNvSpPr/>
            <p:nvPr/>
          </p:nvSpPr>
          <p:spPr>
            <a:xfrm>
              <a:off x="0" y="0"/>
              <a:ext cx="6530347" cy="1421216"/>
            </a:xfrm>
            <a:custGeom>
              <a:avLst/>
              <a:gdLst/>
              <a:ahLst/>
              <a:cxnLst/>
              <a:rect l="l" t="t" r="r" b="b"/>
              <a:pathLst>
                <a:path w="6530347" h="1421216">
                  <a:moveTo>
                    <a:pt x="12154" y="0"/>
                  </a:moveTo>
                  <a:lnTo>
                    <a:pt x="6518193" y="0"/>
                  </a:lnTo>
                  <a:cubicBezTo>
                    <a:pt x="6524906" y="0"/>
                    <a:pt x="6530347" y="5442"/>
                    <a:pt x="6530347" y="12154"/>
                  </a:cubicBezTo>
                  <a:lnTo>
                    <a:pt x="6530347" y="1409062"/>
                  </a:lnTo>
                  <a:cubicBezTo>
                    <a:pt x="6530347" y="1412286"/>
                    <a:pt x="6529067" y="1415377"/>
                    <a:pt x="6526788" y="1417656"/>
                  </a:cubicBezTo>
                  <a:cubicBezTo>
                    <a:pt x="6524508" y="1419936"/>
                    <a:pt x="6521417" y="1421216"/>
                    <a:pt x="6518193" y="1421216"/>
                  </a:cubicBezTo>
                  <a:lnTo>
                    <a:pt x="12154" y="1421216"/>
                  </a:lnTo>
                  <a:cubicBezTo>
                    <a:pt x="8931" y="1421216"/>
                    <a:pt x="5839" y="1419936"/>
                    <a:pt x="3560" y="1417656"/>
                  </a:cubicBezTo>
                  <a:cubicBezTo>
                    <a:pt x="1281" y="1415377"/>
                    <a:pt x="0" y="1412286"/>
                    <a:pt x="0" y="1409062"/>
                  </a:cubicBezTo>
                  <a:lnTo>
                    <a:pt x="0" y="12154"/>
                  </a:lnTo>
                  <a:cubicBezTo>
                    <a:pt x="0" y="8931"/>
                    <a:pt x="1281" y="5839"/>
                    <a:pt x="3560" y="3560"/>
                  </a:cubicBezTo>
                  <a:cubicBezTo>
                    <a:pt x="5839" y="1281"/>
                    <a:pt x="8931" y="0"/>
                    <a:pt x="12154" y="0"/>
                  </a:cubicBezTo>
                  <a:close/>
                </a:path>
              </a:pathLst>
            </a:custGeom>
            <a:solidFill>
              <a:srgbClr val="FFFFFF"/>
            </a:solidFill>
          </p:spPr>
        </p:sp>
        <p:sp>
          <p:nvSpPr>
            <p:cNvPr id="14" name="TextBox 14"/>
            <p:cNvSpPr txBox="1"/>
            <p:nvPr/>
          </p:nvSpPr>
          <p:spPr>
            <a:xfrm>
              <a:off x="0" y="-38100"/>
              <a:ext cx="6530347" cy="1459316"/>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4362392" y="4232277"/>
            <a:ext cx="9563216" cy="1822447"/>
            <a:chOff x="0" y="0"/>
            <a:chExt cx="12750954" cy="2429929"/>
          </a:xfrm>
        </p:grpSpPr>
        <p:grpSp>
          <p:nvGrpSpPr>
            <p:cNvPr id="16" name="Group 16"/>
            <p:cNvGrpSpPr/>
            <p:nvPr/>
          </p:nvGrpSpPr>
          <p:grpSpPr>
            <a:xfrm>
              <a:off x="203200" y="203200"/>
              <a:ext cx="12547754" cy="2226729"/>
              <a:chOff x="0" y="0"/>
              <a:chExt cx="3215974" cy="570708"/>
            </a:xfrm>
          </p:grpSpPr>
          <p:sp>
            <p:nvSpPr>
              <p:cNvPr id="17" name="Freeform 17"/>
              <p:cNvSpPr/>
              <p:nvPr/>
            </p:nvSpPr>
            <p:spPr>
              <a:xfrm>
                <a:off x="0" y="0"/>
                <a:ext cx="3215974" cy="570708"/>
              </a:xfrm>
              <a:custGeom>
                <a:avLst/>
                <a:gdLst/>
                <a:ahLst/>
                <a:cxnLst/>
                <a:rect l="l" t="t" r="r" b="b"/>
                <a:pathLst>
                  <a:path w="3215974" h="570708">
                    <a:moveTo>
                      <a:pt x="24680" y="0"/>
                    </a:moveTo>
                    <a:lnTo>
                      <a:pt x="3191294" y="0"/>
                    </a:lnTo>
                    <a:cubicBezTo>
                      <a:pt x="3204924" y="0"/>
                      <a:pt x="3215974" y="11050"/>
                      <a:pt x="3215974" y="24680"/>
                    </a:cubicBezTo>
                    <a:lnTo>
                      <a:pt x="3215974" y="546028"/>
                    </a:lnTo>
                    <a:cubicBezTo>
                      <a:pt x="3215974" y="552573"/>
                      <a:pt x="3213373" y="558851"/>
                      <a:pt x="3208745" y="563479"/>
                    </a:cubicBezTo>
                    <a:cubicBezTo>
                      <a:pt x="3204117" y="568108"/>
                      <a:pt x="3197839" y="570708"/>
                      <a:pt x="3191294" y="570708"/>
                    </a:cubicBezTo>
                    <a:lnTo>
                      <a:pt x="24680" y="570708"/>
                    </a:lnTo>
                    <a:cubicBezTo>
                      <a:pt x="18134" y="570708"/>
                      <a:pt x="11857" y="568108"/>
                      <a:pt x="7229" y="563479"/>
                    </a:cubicBezTo>
                    <a:cubicBezTo>
                      <a:pt x="2600" y="558851"/>
                      <a:pt x="0" y="552573"/>
                      <a:pt x="0" y="546028"/>
                    </a:cubicBezTo>
                    <a:lnTo>
                      <a:pt x="0" y="24680"/>
                    </a:lnTo>
                    <a:cubicBezTo>
                      <a:pt x="0" y="11050"/>
                      <a:pt x="11050" y="0"/>
                      <a:pt x="24680" y="0"/>
                    </a:cubicBezTo>
                    <a:close/>
                  </a:path>
                </a:pathLst>
              </a:custGeom>
              <a:solidFill>
                <a:srgbClr val="B2900A"/>
              </a:solidFill>
            </p:spPr>
          </p:sp>
          <p:sp>
            <p:nvSpPr>
              <p:cNvPr id="18" name="TextBox 18"/>
              <p:cNvSpPr txBox="1"/>
              <p:nvPr/>
            </p:nvSpPr>
            <p:spPr>
              <a:xfrm>
                <a:off x="0" y="-38100"/>
                <a:ext cx="3215974" cy="608808"/>
              </a:xfrm>
              <a:prstGeom prst="rect">
                <a:avLst/>
              </a:prstGeom>
            </p:spPr>
            <p:txBody>
              <a:bodyPr lIns="50800" tIns="50800" rIns="50800" bIns="50800" rtlCol="0" anchor="ctr"/>
              <a:lstStyle/>
              <a:p>
                <a:pPr algn="ctr">
                  <a:lnSpc>
                    <a:spcPts val="3360"/>
                  </a:lnSpc>
                </a:pPr>
                <a:endParaRPr/>
              </a:p>
            </p:txBody>
          </p:sp>
        </p:grpSp>
        <p:grpSp>
          <p:nvGrpSpPr>
            <p:cNvPr id="19" name="Group 19"/>
            <p:cNvGrpSpPr/>
            <p:nvPr/>
          </p:nvGrpSpPr>
          <p:grpSpPr>
            <a:xfrm>
              <a:off x="0" y="0"/>
              <a:ext cx="12547754" cy="2226729"/>
              <a:chOff x="0" y="0"/>
              <a:chExt cx="3215974" cy="570708"/>
            </a:xfrm>
          </p:grpSpPr>
          <p:sp>
            <p:nvSpPr>
              <p:cNvPr id="20" name="Freeform 20"/>
              <p:cNvSpPr/>
              <p:nvPr/>
            </p:nvSpPr>
            <p:spPr>
              <a:xfrm>
                <a:off x="0" y="0"/>
                <a:ext cx="3215974" cy="570708"/>
              </a:xfrm>
              <a:custGeom>
                <a:avLst/>
                <a:gdLst/>
                <a:ahLst/>
                <a:cxnLst/>
                <a:rect l="l" t="t" r="r" b="b"/>
                <a:pathLst>
                  <a:path w="3215974" h="570708">
                    <a:moveTo>
                      <a:pt x="24680" y="0"/>
                    </a:moveTo>
                    <a:lnTo>
                      <a:pt x="3191294" y="0"/>
                    </a:lnTo>
                    <a:cubicBezTo>
                      <a:pt x="3204924" y="0"/>
                      <a:pt x="3215974" y="11050"/>
                      <a:pt x="3215974" y="24680"/>
                    </a:cubicBezTo>
                    <a:lnTo>
                      <a:pt x="3215974" y="546028"/>
                    </a:lnTo>
                    <a:cubicBezTo>
                      <a:pt x="3215974" y="552573"/>
                      <a:pt x="3213373" y="558851"/>
                      <a:pt x="3208745" y="563479"/>
                    </a:cubicBezTo>
                    <a:cubicBezTo>
                      <a:pt x="3204117" y="568108"/>
                      <a:pt x="3197839" y="570708"/>
                      <a:pt x="3191294" y="570708"/>
                    </a:cubicBezTo>
                    <a:lnTo>
                      <a:pt x="24680" y="570708"/>
                    </a:lnTo>
                    <a:cubicBezTo>
                      <a:pt x="18134" y="570708"/>
                      <a:pt x="11857" y="568108"/>
                      <a:pt x="7229" y="563479"/>
                    </a:cubicBezTo>
                    <a:cubicBezTo>
                      <a:pt x="2600" y="558851"/>
                      <a:pt x="0" y="552573"/>
                      <a:pt x="0" y="546028"/>
                    </a:cubicBezTo>
                    <a:lnTo>
                      <a:pt x="0" y="24680"/>
                    </a:lnTo>
                    <a:cubicBezTo>
                      <a:pt x="0" y="11050"/>
                      <a:pt x="11050" y="0"/>
                      <a:pt x="24680" y="0"/>
                    </a:cubicBezTo>
                    <a:close/>
                  </a:path>
                </a:pathLst>
              </a:custGeom>
              <a:solidFill>
                <a:srgbClr val="FFCC00"/>
              </a:solidFill>
            </p:spPr>
          </p:sp>
          <p:sp>
            <p:nvSpPr>
              <p:cNvPr id="21" name="TextBox 21"/>
              <p:cNvSpPr txBox="1"/>
              <p:nvPr/>
            </p:nvSpPr>
            <p:spPr>
              <a:xfrm>
                <a:off x="0" y="-38100"/>
                <a:ext cx="3215974" cy="608808"/>
              </a:xfrm>
              <a:prstGeom prst="rect">
                <a:avLst/>
              </a:prstGeom>
            </p:spPr>
            <p:txBody>
              <a:bodyPr lIns="50800" tIns="50800" rIns="50800" bIns="50800" rtlCol="0" anchor="ctr"/>
              <a:lstStyle/>
              <a:p>
                <a:pPr algn="ctr">
                  <a:lnSpc>
                    <a:spcPts val="3360"/>
                  </a:lnSpc>
                </a:pPr>
                <a:endParaRPr/>
              </a:p>
            </p:txBody>
          </p:sp>
        </p:grpSp>
        <p:sp>
          <p:nvSpPr>
            <p:cNvPr id="22" name="TextBox 22"/>
            <p:cNvSpPr txBox="1"/>
            <p:nvPr/>
          </p:nvSpPr>
          <p:spPr>
            <a:xfrm>
              <a:off x="1259362" y="389464"/>
              <a:ext cx="10029031" cy="1333500"/>
            </a:xfrm>
            <a:prstGeom prst="rect">
              <a:avLst/>
            </a:prstGeom>
          </p:spPr>
          <p:txBody>
            <a:bodyPr lIns="0" tIns="0" rIns="0" bIns="0" rtlCol="0" anchor="t">
              <a:spAutoFit/>
            </a:bodyPr>
            <a:lstStyle/>
            <a:p>
              <a:pPr marL="0" lvl="0" indent="0" algn="ctr">
                <a:lnSpc>
                  <a:spcPts val="8400"/>
                </a:lnSpc>
              </a:pPr>
              <a:r>
                <a:rPr lang="en-US" sz="6000">
                  <a:solidFill>
                    <a:srgbClr val="0B2147"/>
                  </a:solidFill>
                  <a:latin typeface="CS Rocky sans"/>
                  <a:ea typeface="CS Rocky sans"/>
                  <a:cs typeface="CS Rocky sans"/>
                  <a:sym typeface="CS Rocky sans"/>
                </a:rPr>
                <a:t>o que são mitos?</a:t>
              </a:r>
            </a:p>
          </p:txBody>
        </p:sp>
      </p:grpSp>
      <p:sp>
        <p:nvSpPr>
          <p:cNvPr id="23" name="TextBox 23"/>
          <p:cNvSpPr txBox="1"/>
          <p:nvPr/>
        </p:nvSpPr>
        <p:spPr>
          <a:xfrm>
            <a:off x="218584" y="6125298"/>
            <a:ext cx="17859936" cy="3137579"/>
          </a:xfrm>
          <a:prstGeom prst="rect">
            <a:avLst/>
          </a:prstGeom>
        </p:spPr>
        <p:txBody>
          <a:bodyPr lIns="0" tIns="0" rIns="0" bIns="0" rtlCol="0" anchor="t">
            <a:spAutoFit/>
          </a:bodyPr>
          <a:lstStyle/>
          <a:p>
            <a:pPr marL="0" lvl="0" indent="0" algn="ctr">
              <a:lnSpc>
                <a:spcPts val="4224"/>
              </a:lnSpc>
            </a:pPr>
            <a:r>
              <a:rPr lang="en-US" sz="3017">
                <a:solidFill>
                  <a:srgbClr val="0B2147"/>
                </a:solidFill>
                <a:latin typeface="TT Hoves"/>
                <a:ea typeface="TT Hoves"/>
                <a:cs typeface="TT Hoves"/>
                <a:sym typeface="TT Hoves"/>
              </a:rPr>
              <a:t>Um mito é uma história antiga que as pessoas contavam para explicar coisas importantes, como de onde vieram as tradições, os costumes ou até por que certos fenômenos da natureza acontecem, como o trovão ou o nascer do sol. Essas histórias quase sempre têm deuses, heróis ou seres mágicos e fazem parte da cultura e da religião de um povo. Os mitos eram contados de pais para filhos, passando de geração em geração. Eles ajudam a ensinar lições importantes sobre a vida, o mundo e como as pessoas se relacionam com os deuses ou seres poderosos.</a:t>
            </a:r>
          </a:p>
        </p:txBody>
      </p:sp>
      <p:sp>
        <p:nvSpPr>
          <p:cNvPr id="24" name="Freeform 24"/>
          <p:cNvSpPr/>
          <p:nvPr/>
        </p:nvSpPr>
        <p:spPr>
          <a:xfrm>
            <a:off x="9697151" y="1649870"/>
            <a:ext cx="1184135" cy="2811003"/>
          </a:xfrm>
          <a:custGeom>
            <a:avLst/>
            <a:gdLst/>
            <a:ahLst/>
            <a:cxnLst/>
            <a:rect l="l" t="t" r="r" b="b"/>
            <a:pathLst>
              <a:path w="1184135" h="2811003">
                <a:moveTo>
                  <a:pt x="0" y="0"/>
                </a:moveTo>
                <a:lnTo>
                  <a:pt x="1184135" y="0"/>
                </a:lnTo>
                <a:lnTo>
                  <a:pt x="1184135" y="2811004"/>
                </a:lnTo>
                <a:lnTo>
                  <a:pt x="0" y="28110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TextBox 25"/>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13" tooltip="http://www.movimentoescolar.com.br"/>
              </a:rPr>
              <a:t>www.movimentoescolar.com.br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5392439" y="4638905"/>
            <a:ext cx="7620000" cy="1280789"/>
            <a:chOff x="0" y="0"/>
            <a:chExt cx="3395402" cy="570708"/>
          </a:xfrm>
        </p:grpSpPr>
        <p:sp>
          <p:nvSpPr>
            <p:cNvPr id="6" name="Freeform 6"/>
            <p:cNvSpPr/>
            <p:nvPr/>
          </p:nvSpPr>
          <p:spPr>
            <a:xfrm>
              <a:off x="0" y="0"/>
              <a:ext cx="3395402" cy="570708"/>
            </a:xfrm>
            <a:custGeom>
              <a:avLst/>
              <a:gdLst/>
              <a:ahLst/>
              <a:cxnLst/>
              <a:rect l="l" t="t" r="r" b="b"/>
              <a:pathLst>
                <a:path w="3395402" h="570708">
                  <a:moveTo>
                    <a:pt x="30480" y="0"/>
                  </a:moveTo>
                  <a:lnTo>
                    <a:pt x="3364922" y="0"/>
                  </a:lnTo>
                  <a:cubicBezTo>
                    <a:pt x="3373006" y="0"/>
                    <a:pt x="3380759" y="3211"/>
                    <a:pt x="3386475" y="8927"/>
                  </a:cubicBezTo>
                  <a:cubicBezTo>
                    <a:pt x="3392191" y="14643"/>
                    <a:pt x="3395402" y="22396"/>
                    <a:pt x="3395402" y="30480"/>
                  </a:cubicBezTo>
                  <a:lnTo>
                    <a:pt x="3395402" y="540228"/>
                  </a:lnTo>
                  <a:cubicBezTo>
                    <a:pt x="3395402" y="557061"/>
                    <a:pt x="3381756" y="570708"/>
                    <a:pt x="3364922" y="570708"/>
                  </a:cubicBezTo>
                  <a:lnTo>
                    <a:pt x="30480" y="570708"/>
                  </a:lnTo>
                  <a:cubicBezTo>
                    <a:pt x="22396" y="570708"/>
                    <a:pt x="14643" y="567497"/>
                    <a:pt x="8927" y="561780"/>
                  </a:cubicBezTo>
                  <a:cubicBezTo>
                    <a:pt x="3211" y="556064"/>
                    <a:pt x="0" y="548312"/>
                    <a:pt x="0" y="540228"/>
                  </a:cubicBezTo>
                  <a:lnTo>
                    <a:pt x="0" y="30480"/>
                  </a:lnTo>
                  <a:cubicBezTo>
                    <a:pt x="0" y="13646"/>
                    <a:pt x="13646" y="0"/>
                    <a:pt x="30480" y="0"/>
                  </a:cubicBezTo>
                  <a:close/>
                </a:path>
              </a:pathLst>
            </a:custGeom>
            <a:solidFill>
              <a:srgbClr val="B2900A"/>
            </a:solidFill>
          </p:spPr>
        </p:sp>
        <p:sp>
          <p:nvSpPr>
            <p:cNvPr id="7" name="TextBox 7"/>
            <p:cNvSpPr txBox="1"/>
            <p:nvPr/>
          </p:nvSpPr>
          <p:spPr>
            <a:xfrm>
              <a:off x="0" y="-38100"/>
              <a:ext cx="3395402" cy="608808"/>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5275561" y="4522027"/>
            <a:ext cx="7620000" cy="1280789"/>
            <a:chOff x="0" y="0"/>
            <a:chExt cx="3395402" cy="570708"/>
          </a:xfrm>
        </p:grpSpPr>
        <p:sp>
          <p:nvSpPr>
            <p:cNvPr id="9" name="Freeform 9"/>
            <p:cNvSpPr/>
            <p:nvPr/>
          </p:nvSpPr>
          <p:spPr>
            <a:xfrm>
              <a:off x="0" y="0"/>
              <a:ext cx="3395402" cy="570708"/>
            </a:xfrm>
            <a:custGeom>
              <a:avLst/>
              <a:gdLst/>
              <a:ahLst/>
              <a:cxnLst/>
              <a:rect l="l" t="t" r="r" b="b"/>
              <a:pathLst>
                <a:path w="3395402" h="570708">
                  <a:moveTo>
                    <a:pt x="30480" y="0"/>
                  </a:moveTo>
                  <a:lnTo>
                    <a:pt x="3364922" y="0"/>
                  </a:lnTo>
                  <a:cubicBezTo>
                    <a:pt x="3373006" y="0"/>
                    <a:pt x="3380759" y="3211"/>
                    <a:pt x="3386475" y="8927"/>
                  </a:cubicBezTo>
                  <a:cubicBezTo>
                    <a:pt x="3392191" y="14643"/>
                    <a:pt x="3395402" y="22396"/>
                    <a:pt x="3395402" y="30480"/>
                  </a:cubicBezTo>
                  <a:lnTo>
                    <a:pt x="3395402" y="540228"/>
                  </a:lnTo>
                  <a:cubicBezTo>
                    <a:pt x="3395402" y="557061"/>
                    <a:pt x="3381756" y="570708"/>
                    <a:pt x="3364922" y="570708"/>
                  </a:cubicBezTo>
                  <a:lnTo>
                    <a:pt x="30480" y="570708"/>
                  </a:lnTo>
                  <a:cubicBezTo>
                    <a:pt x="22396" y="570708"/>
                    <a:pt x="14643" y="567497"/>
                    <a:pt x="8927" y="561780"/>
                  </a:cubicBezTo>
                  <a:cubicBezTo>
                    <a:pt x="3211" y="556064"/>
                    <a:pt x="0" y="548312"/>
                    <a:pt x="0" y="540228"/>
                  </a:cubicBezTo>
                  <a:lnTo>
                    <a:pt x="0" y="30480"/>
                  </a:lnTo>
                  <a:cubicBezTo>
                    <a:pt x="0" y="13646"/>
                    <a:pt x="13646" y="0"/>
                    <a:pt x="30480" y="0"/>
                  </a:cubicBezTo>
                  <a:close/>
                </a:path>
              </a:pathLst>
            </a:custGeom>
            <a:solidFill>
              <a:srgbClr val="FFCC00"/>
            </a:solidFill>
          </p:spPr>
        </p:sp>
        <p:sp>
          <p:nvSpPr>
            <p:cNvPr id="10" name="TextBox 10"/>
            <p:cNvSpPr txBox="1"/>
            <p:nvPr/>
          </p:nvSpPr>
          <p:spPr>
            <a:xfrm>
              <a:off x="0" y="-38100"/>
              <a:ext cx="3395402" cy="608808"/>
            </a:xfrm>
            <a:prstGeom prst="rect">
              <a:avLst/>
            </a:prstGeom>
          </p:spPr>
          <p:txBody>
            <a:bodyPr lIns="50800" tIns="50800" rIns="50800" bIns="50800" rtlCol="0" anchor="ctr"/>
            <a:lstStyle/>
            <a:p>
              <a:pPr algn="ctr">
                <a:lnSpc>
                  <a:spcPts val="3360"/>
                </a:lnSpc>
              </a:pPr>
              <a:endParaRPr/>
            </a:p>
          </p:txBody>
        </p:sp>
      </p:grpSp>
      <p:sp>
        <p:nvSpPr>
          <p:cNvPr id="11" name="TextBox 11"/>
          <p:cNvSpPr txBox="1"/>
          <p:nvPr/>
        </p:nvSpPr>
        <p:spPr>
          <a:xfrm>
            <a:off x="5710848" y="4726190"/>
            <a:ext cx="6749425" cy="604334"/>
          </a:xfrm>
          <a:prstGeom prst="rect">
            <a:avLst/>
          </a:prstGeom>
        </p:spPr>
        <p:txBody>
          <a:bodyPr lIns="0" tIns="0" rIns="0" bIns="0" rtlCol="0" anchor="t">
            <a:spAutoFit/>
          </a:bodyPr>
          <a:lstStyle/>
          <a:p>
            <a:pPr marL="0" lvl="0" indent="0" algn="ctr">
              <a:lnSpc>
                <a:spcPts val="4991"/>
              </a:lnSpc>
            </a:pPr>
            <a:r>
              <a:rPr lang="en-US" sz="3565">
                <a:solidFill>
                  <a:srgbClr val="0B2147"/>
                </a:solidFill>
                <a:latin typeface="CS Rocky sans"/>
                <a:ea typeface="CS Rocky sans"/>
                <a:cs typeface="CS Rocky sans"/>
                <a:sym typeface="CS Rocky sans"/>
              </a:rPr>
              <a:t>características principais</a:t>
            </a:r>
          </a:p>
        </p:txBody>
      </p:sp>
      <p:grpSp>
        <p:nvGrpSpPr>
          <p:cNvPr id="12" name="Group 12"/>
          <p:cNvGrpSpPr/>
          <p:nvPr/>
        </p:nvGrpSpPr>
        <p:grpSpPr>
          <a:xfrm>
            <a:off x="1181100" y="6657119"/>
            <a:ext cx="7618446" cy="2753581"/>
            <a:chOff x="0" y="0"/>
            <a:chExt cx="2603464" cy="940986"/>
          </a:xfrm>
        </p:grpSpPr>
        <p:sp>
          <p:nvSpPr>
            <p:cNvPr id="13" name="Freeform 13"/>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D7D6DC"/>
            </a:solidFill>
          </p:spPr>
        </p:sp>
        <p:sp>
          <p:nvSpPr>
            <p:cNvPr id="14" name="TextBox 14"/>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9580098" y="6657119"/>
            <a:ext cx="7618446" cy="2753581"/>
            <a:chOff x="0" y="0"/>
            <a:chExt cx="2603464" cy="940986"/>
          </a:xfrm>
        </p:grpSpPr>
        <p:sp>
          <p:nvSpPr>
            <p:cNvPr id="16" name="Freeform 16"/>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D7D6DC"/>
            </a:solidFill>
          </p:spPr>
        </p:sp>
        <p:sp>
          <p:nvSpPr>
            <p:cNvPr id="17" name="TextBox 17"/>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1211478" y="1183421"/>
            <a:ext cx="7618446" cy="2753581"/>
            <a:chOff x="0" y="0"/>
            <a:chExt cx="2603464" cy="940986"/>
          </a:xfrm>
        </p:grpSpPr>
        <p:sp>
          <p:nvSpPr>
            <p:cNvPr id="19" name="Freeform 19"/>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D7D6DC"/>
            </a:solidFill>
          </p:spPr>
        </p:sp>
        <p:sp>
          <p:nvSpPr>
            <p:cNvPr id="20" name="TextBox 20"/>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21" name="Group 21"/>
          <p:cNvGrpSpPr/>
          <p:nvPr/>
        </p:nvGrpSpPr>
        <p:grpSpPr>
          <a:xfrm>
            <a:off x="9610476" y="1183421"/>
            <a:ext cx="7618446" cy="2753581"/>
            <a:chOff x="0" y="0"/>
            <a:chExt cx="2603464" cy="940986"/>
          </a:xfrm>
        </p:grpSpPr>
        <p:sp>
          <p:nvSpPr>
            <p:cNvPr id="22" name="Freeform 22"/>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D7D6DC"/>
            </a:solidFill>
          </p:spPr>
        </p:sp>
        <p:sp>
          <p:nvSpPr>
            <p:cNvPr id="23" name="TextBox 23"/>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24" name="Group 24"/>
          <p:cNvGrpSpPr/>
          <p:nvPr/>
        </p:nvGrpSpPr>
        <p:grpSpPr>
          <a:xfrm>
            <a:off x="9427698" y="6504719"/>
            <a:ext cx="7618446" cy="2753581"/>
            <a:chOff x="0" y="0"/>
            <a:chExt cx="2603464" cy="940986"/>
          </a:xfrm>
        </p:grpSpPr>
        <p:sp>
          <p:nvSpPr>
            <p:cNvPr id="25" name="Freeform 25"/>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FFFFFF"/>
            </a:solidFill>
          </p:spPr>
        </p:sp>
        <p:sp>
          <p:nvSpPr>
            <p:cNvPr id="26" name="TextBox 26"/>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27" name="Group 27"/>
          <p:cNvGrpSpPr/>
          <p:nvPr/>
        </p:nvGrpSpPr>
        <p:grpSpPr>
          <a:xfrm>
            <a:off x="1059078" y="1031021"/>
            <a:ext cx="7618446" cy="2753581"/>
            <a:chOff x="0" y="0"/>
            <a:chExt cx="2603464" cy="940986"/>
          </a:xfrm>
        </p:grpSpPr>
        <p:sp>
          <p:nvSpPr>
            <p:cNvPr id="28" name="Freeform 28"/>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FFFFFF"/>
            </a:solidFill>
          </p:spPr>
        </p:sp>
        <p:sp>
          <p:nvSpPr>
            <p:cNvPr id="29" name="TextBox 29"/>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30" name="Group 30"/>
          <p:cNvGrpSpPr/>
          <p:nvPr/>
        </p:nvGrpSpPr>
        <p:grpSpPr>
          <a:xfrm>
            <a:off x="9458076" y="1031021"/>
            <a:ext cx="7618446" cy="2753581"/>
            <a:chOff x="0" y="0"/>
            <a:chExt cx="2603464" cy="940986"/>
          </a:xfrm>
        </p:grpSpPr>
        <p:sp>
          <p:nvSpPr>
            <p:cNvPr id="31" name="Freeform 31"/>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FFFFFF"/>
            </a:solidFill>
          </p:spPr>
        </p:sp>
        <p:sp>
          <p:nvSpPr>
            <p:cNvPr id="32" name="TextBox 32"/>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grpSp>
        <p:nvGrpSpPr>
          <p:cNvPr id="33" name="Group 33"/>
          <p:cNvGrpSpPr/>
          <p:nvPr/>
        </p:nvGrpSpPr>
        <p:grpSpPr>
          <a:xfrm>
            <a:off x="1028700" y="6504719"/>
            <a:ext cx="7618446" cy="2753581"/>
            <a:chOff x="0" y="0"/>
            <a:chExt cx="2603464" cy="940986"/>
          </a:xfrm>
        </p:grpSpPr>
        <p:sp>
          <p:nvSpPr>
            <p:cNvPr id="34" name="Freeform 34"/>
            <p:cNvSpPr/>
            <p:nvPr/>
          </p:nvSpPr>
          <p:spPr>
            <a:xfrm>
              <a:off x="0" y="0"/>
              <a:ext cx="2603464" cy="940986"/>
            </a:xfrm>
            <a:custGeom>
              <a:avLst/>
              <a:gdLst/>
              <a:ahLst/>
              <a:cxnLst/>
              <a:rect l="l" t="t" r="r" b="b"/>
              <a:pathLst>
                <a:path w="2603464" h="940986">
                  <a:moveTo>
                    <a:pt x="30486" y="0"/>
                  </a:moveTo>
                  <a:lnTo>
                    <a:pt x="2572978" y="0"/>
                  </a:lnTo>
                  <a:cubicBezTo>
                    <a:pt x="2581063" y="0"/>
                    <a:pt x="2588818" y="3212"/>
                    <a:pt x="2594535" y="8929"/>
                  </a:cubicBezTo>
                  <a:cubicBezTo>
                    <a:pt x="2600252" y="14646"/>
                    <a:pt x="2603464" y="22401"/>
                    <a:pt x="2603464" y="30486"/>
                  </a:cubicBezTo>
                  <a:lnTo>
                    <a:pt x="2603464" y="910499"/>
                  </a:lnTo>
                  <a:cubicBezTo>
                    <a:pt x="2603464" y="927337"/>
                    <a:pt x="2589815" y="940986"/>
                    <a:pt x="2572978" y="940986"/>
                  </a:cubicBezTo>
                  <a:lnTo>
                    <a:pt x="30486" y="940986"/>
                  </a:lnTo>
                  <a:cubicBezTo>
                    <a:pt x="22401" y="940986"/>
                    <a:pt x="14646" y="937774"/>
                    <a:pt x="8929" y="932056"/>
                  </a:cubicBezTo>
                  <a:cubicBezTo>
                    <a:pt x="3212" y="926339"/>
                    <a:pt x="0" y="918585"/>
                    <a:pt x="0" y="910499"/>
                  </a:cubicBezTo>
                  <a:lnTo>
                    <a:pt x="0" y="30486"/>
                  </a:lnTo>
                  <a:cubicBezTo>
                    <a:pt x="0" y="13649"/>
                    <a:pt x="13649" y="0"/>
                    <a:pt x="30486" y="0"/>
                  </a:cubicBezTo>
                  <a:close/>
                </a:path>
              </a:pathLst>
            </a:custGeom>
            <a:solidFill>
              <a:srgbClr val="FFFFFF"/>
            </a:solidFill>
          </p:spPr>
        </p:sp>
        <p:sp>
          <p:nvSpPr>
            <p:cNvPr id="35" name="TextBox 35"/>
            <p:cNvSpPr txBox="1"/>
            <p:nvPr/>
          </p:nvSpPr>
          <p:spPr>
            <a:xfrm>
              <a:off x="0" y="-38100"/>
              <a:ext cx="2603464" cy="979086"/>
            </a:xfrm>
            <a:prstGeom prst="rect">
              <a:avLst/>
            </a:prstGeom>
          </p:spPr>
          <p:txBody>
            <a:bodyPr lIns="50800" tIns="50800" rIns="50800" bIns="50800" rtlCol="0" anchor="ctr"/>
            <a:lstStyle/>
            <a:p>
              <a:pPr algn="ctr">
                <a:lnSpc>
                  <a:spcPts val="3360"/>
                </a:lnSpc>
              </a:pPr>
              <a:endParaRPr/>
            </a:p>
          </p:txBody>
        </p:sp>
      </p:grpSp>
      <p:sp>
        <p:nvSpPr>
          <p:cNvPr id="36" name="TextBox 36"/>
          <p:cNvSpPr txBox="1"/>
          <p:nvPr/>
        </p:nvSpPr>
        <p:spPr>
          <a:xfrm>
            <a:off x="1534551" y="2148802"/>
            <a:ext cx="6667500" cy="1189354"/>
          </a:xfrm>
          <a:prstGeom prst="rect">
            <a:avLst/>
          </a:prstGeom>
        </p:spPr>
        <p:txBody>
          <a:bodyPr lIns="0" tIns="0" rIns="0" bIns="0" rtlCol="0" anchor="t">
            <a:spAutoFit/>
          </a:bodyPr>
          <a:lstStyle/>
          <a:p>
            <a:pPr marL="0" lvl="0" indent="0" algn="ctr">
              <a:lnSpc>
                <a:spcPts val="3220"/>
              </a:lnSpc>
            </a:pPr>
            <a:r>
              <a:rPr lang="en-US" sz="2300">
                <a:solidFill>
                  <a:srgbClr val="0B2147"/>
                </a:solidFill>
                <a:latin typeface="TT Hoves"/>
                <a:ea typeface="TT Hoves"/>
                <a:cs typeface="TT Hoves"/>
                <a:sym typeface="TT Hoves"/>
              </a:rPr>
              <a:t> fazem parte da religião e das crenças das pessoas, sendo histórias sagradas e muito respeitadas por quem acredita nelas.</a:t>
            </a:r>
          </a:p>
        </p:txBody>
      </p:sp>
      <p:sp>
        <p:nvSpPr>
          <p:cNvPr id="37" name="TextBox 37"/>
          <p:cNvSpPr txBox="1"/>
          <p:nvPr/>
        </p:nvSpPr>
        <p:spPr>
          <a:xfrm>
            <a:off x="9933549" y="2121537"/>
            <a:ext cx="6667500" cy="1080531"/>
          </a:xfrm>
          <a:prstGeom prst="rect">
            <a:avLst/>
          </a:prstGeom>
        </p:spPr>
        <p:txBody>
          <a:bodyPr lIns="0" tIns="0" rIns="0" bIns="0" rtlCol="0" anchor="t">
            <a:spAutoFit/>
          </a:bodyPr>
          <a:lstStyle/>
          <a:p>
            <a:pPr marL="0" lvl="0" indent="0" algn="ctr">
              <a:lnSpc>
                <a:spcPts val="2918"/>
              </a:lnSpc>
            </a:pPr>
            <a:r>
              <a:rPr lang="en-US" sz="2084">
                <a:solidFill>
                  <a:srgbClr val="0B2147"/>
                </a:solidFill>
                <a:latin typeface="TT Hoves"/>
                <a:ea typeface="TT Hoves"/>
                <a:cs typeface="TT Hoves"/>
                <a:sym typeface="TT Hoves"/>
              </a:rPr>
              <a:t>costumam ter deuses e seres mágicos como personagens principais, que ajudam a contar a história e influenciam a vida das pessoas.</a:t>
            </a:r>
          </a:p>
        </p:txBody>
      </p:sp>
      <p:sp>
        <p:nvSpPr>
          <p:cNvPr id="38" name="TextBox 38"/>
          <p:cNvSpPr txBox="1"/>
          <p:nvPr/>
        </p:nvSpPr>
        <p:spPr>
          <a:xfrm>
            <a:off x="1534551" y="7689213"/>
            <a:ext cx="6667500" cy="1469961"/>
          </a:xfrm>
          <a:prstGeom prst="rect">
            <a:avLst/>
          </a:prstGeom>
        </p:spPr>
        <p:txBody>
          <a:bodyPr lIns="0" tIns="0" rIns="0" bIns="0" rtlCol="0" anchor="t">
            <a:spAutoFit/>
          </a:bodyPr>
          <a:lstStyle/>
          <a:p>
            <a:pPr marL="0" lvl="0" indent="0" algn="ctr">
              <a:lnSpc>
                <a:spcPts val="2978"/>
              </a:lnSpc>
            </a:pPr>
            <a:r>
              <a:rPr lang="en-US" sz="2127">
                <a:solidFill>
                  <a:srgbClr val="0B2147"/>
                </a:solidFill>
                <a:latin typeface="TT Hoves"/>
                <a:ea typeface="TT Hoves"/>
                <a:cs typeface="TT Hoves"/>
                <a:sym typeface="TT Hoves"/>
              </a:rPr>
              <a:t>ajudam a explicar como o mundo começou, por que acontecem coisas da natureza, e de onde vieram os costumes e tradições de um povo, mostrando como esse povo entende o mundo.</a:t>
            </a:r>
          </a:p>
        </p:txBody>
      </p:sp>
      <p:sp>
        <p:nvSpPr>
          <p:cNvPr id="39" name="TextBox 39"/>
          <p:cNvSpPr txBox="1"/>
          <p:nvPr/>
        </p:nvSpPr>
        <p:spPr>
          <a:xfrm>
            <a:off x="9933549" y="7689213"/>
            <a:ext cx="6667500" cy="1543970"/>
          </a:xfrm>
          <a:prstGeom prst="rect">
            <a:avLst/>
          </a:prstGeom>
        </p:spPr>
        <p:txBody>
          <a:bodyPr lIns="0" tIns="0" rIns="0" bIns="0" rtlCol="0" anchor="t">
            <a:spAutoFit/>
          </a:bodyPr>
          <a:lstStyle/>
          <a:p>
            <a:pPr marL="0" lvl="0" indent="0" algn="ctr">
              <a:lnSpc>
                <a:spcPts val="3099"/>
              </a:lnSpc>
            </a:pPr>
            <a:r>
              <a:rPr lang="en-US" sz="2213">
                <a:solidFill>
                  <a:srgbClr val="0B2147"/>
                </a:solidFill>
                <a:latin typeface="TT Hoves"/>
                <a:ea typeface="TT Hoves"/>
                <a:cs typeface="TT Hoves"/>
                <a:sym typeface="TT Hoves"/>
              </a:rPr>
              <a:t>ensinam lições sobre o que é certo ou errado, mostram como as pessoas devem se comportar e explicam o que pode acontecer com quem faz boas ou más escolhas.</a:t>
            </a:r>
          </a:p>
        </p:txBody>
      </p:sp>
      <p:sp>
        <p:nvSpPr>
          <p:cNvPr id="40" name="TextBox 40"/>
          <p:cNvSpPr txBox="1"/>
          <p:nvPr/>
        </p:nvSpPr>
        <p:spPr>
          <a:xfrm>
            <a:off x="1504173" y="1342987"/>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Significado Sagrado</a:t>
            </a:r>
          </a:p>
        </p:txBody>
      </p:sp>
      <p:sp>
        <p:nvSpPr>
          <p:cNvPr id="41" name="TextBox 41"/>
          <p:cNvSpPr txBox="1"/>
          <p:nvPr/>
        </p:nvSpPr>
        <p:spPr>
          <a:xfrm>
            <a:off x="9933549" y="1315723"/>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envolvimento de divindades</a:t>
            </a:r>
          </a:p>
        </p:txBody>
      </p:sp>
      <p:sp>
        <p:nvSpPr>
          <p:cNvPr id="42" name="TextBox 42"/>
          <p:cNvSpPr txBox="1"/>
          <p:nvPr/>
        </p:nvSpPr>
        <p:spPr>
          <a:xfrm>
            <a:off x="1534551" y="6873873"/>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exploração da origem</a:t>
            </a:r>
          </a:p>
        </p:txBody>
      </p:sp>
      <p:sp>
        <p:nvSpPr>
          <p:cNvPr id="43" name="TextBox 43"/>
          <p:cNvSpPr txBox="1"/>
          <p:nvPr/>
        </p:nvSpPr>
        <p:spPr>
          <a:xfrm>
            <a:off x="9933549" y="6873873"/>
            <a:ext cx="6667500"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lições e morais</a:t>
            </a:r>
          </a:p>
        </p:txBody>
      </p:sp>
      <p:sp>
        <p:nvSpPr>
          <p:cNvPr id="44" name="Freeform 44"/>
          <p:cNvSpPr/>
          <p:nvPr/>
        </p:nvSpPr>
        <p:spPr>
          <a:xfrm>
            <a:off x="1028700" y="4338281"/>
            <a:ext cx="3839601" cy="1610438"/>
          </a:xfrm>
          <a:custGeom>
            <a:avLst/>
            <a:gdLst/>
            <a:ahLst/>
            <a:cxnLst/>
            <a:rect l="l" t="t" r="r" b="b"/>
            <a:pathLst>
              <a:path w="3839601" h="1610438">
                <a:moveTo>
                  <a:pt x="0" y="0"/>
                </a:moveTo>
                <a:lnTo>
                  <a:pt x="3839601" y="0"/>
                </a:lnTo>
                <a:lnTo>
                  <a:pt x="3839601" y="1610438"/>
                </a:lnTo>
                <a:lnTo>
                  <a:pt x="0" y="1610438"/>
                </a:lnTo>
                <a:lnTo>
                  <a:pt x="0"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45" name="Freeform 45"/>
          <p:cNvSpPr/>
          <p:nvPr/>
        </p:nvSpPr>
        <p:spPr>
          <a:xfrm flipH="1">
            <a:off x="13422014" y="4338281"/>
            <a:ext cx="3839601" cy="1610438"/>
          </a:xfrm>
          <a:custGeom>
            <a:avLst/>
            <a:gdLst/>
            <a:ahLst/>
            <a:cxnLst/>
            <a:rect l="l" t="t" r="r" b="b"/>
            <a:pathLst>
              <a:path w="3839601" h="1610438">
                <a:moveTo>
                  <a:pt x="3839601" y="0"/>
                </a:moveTo>
                <a:lnTo>
                  <a:pt x="0" y="0"/>
                </a:lnTo>
                <a:lnTo>
                  <a:pt x="0" y="1610438"/>
                </a:lnTo>
                <a:lnTo>
                  <a:pt x="3839601" y="1610438"/>
                </a:lnTo>
                <a:lnTo>
                  <a:pt x="3839601"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46" name="TextBox 46"/>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1512656">
            <a:off x="5871280" y="8134032"/>
            <a:ext cx="1010742" cy="1943735"/>
          </a:xfrm>
          <a:custGeom>
            <a:avLst/>
            <a:gdLst/>
            <a:ahLst/>
            <a:cxnLst/>
            <a:rect l="l" t="t" r="r" b="b"/>
            <a:pathLst>
              <a:path w="1010742" h="1943735">
                <a:moveTo>
                  <a:pt x="0" y="0"/>
                </a:moveTo>
                <a:lnTo>
                  <a:pt x="1010743" y="0"/>
                </a:lnTo>
                <a:lnTo>
                  <a:pt x="1010743" y="1943736"/>
                </a:lnTo>
                <a:lnTo>
                  <a:pt x="0" y="1943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511999" flipH="1">
            <a:off x="11462791" y="8134024"/>
            <a:ext cx="1010742" cy="1943735"/>
          </a:xfrm>
          <a:custGeom>
            <a:avLst/>
            <a:gdLst/>
            <a:ahLst/>
            <a:cxnLst/>
            <a:rect l="l" t="t" r="r" b="b"/>
            <a:pathLst>
              <a:path w="1010742" h="1943735">
                <a:moveTo>
                  <a:pt x="1010743" y="0"/>
                </a:moveTo>
                <a:lnTo>
                  <a:pt x="0" y="0"/>
                </a:lnTo>
                <a:lnTo>
                  <a:pt x="0" y="1943735"/>
                </a:lnTo>
                <a:lnTo>
                  <a:pt x="1010743" y="1943735"/>
                </a:lnTo>
                <a:lnTo>
                  <a:pt x="1010743"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5392439" y="1145578"/>
            <a:ext cx="7620000" cy="1280789"/>
            <a:chOff x="0" y="0"/>
            <a:chExt cx="3395402" cy="570708"/>
          </a:xfrm>
        </p:grpSpPr>
        <p:sp>
          <p:nvSpPr>
            <p:cNvPr id="8" name="Freeform 8"/>
            <p:cNvSpPr/>
            <p:nvPr/>
          </p:nvSpPr>
          <p:spPr>
            <a:xfrm>
              <a:off x="0" y="0"/>
              <a:ext cx="3395402" cy="570708"/>
            </a:xfrm>
            <a:custGeom>
              <a:avLst/>
              <a:gdLst/>
              <a:ahLst/>
              <a:cxnLst/>
              <a:rect l="l" t="t" r="r" b="b"/>
              <a:pathLst>
                <a:path w="3395402" h="570708">
                  <a:moveTo>
                    <a:pt x="30480" y="0"/>
                  </a:moveTo>
                  <a:lnTo>
                    <a:pt x="3364922" y="0"/>
                  </a:lnTo>
                  <a:cubicBezTo>
                    <a:pt x="3373006" y="0"/>
                    <a:pt x="3380759" y="3211"/>
                    <a:pt x="3386475" y="8927"/>
                  </a:cubicBezTo>
                  <a:cubicBezTo>
                    <a:pt x="3392191" y="14643"/>
                    <a:pt x="3395402" y="22396"/>
                    <a:pt x="3395402" y="30480"/>
                  </a:cubicBezTo>
                  <a:lnTo>
                    <a:pt x="3395402" y="540228"/>
                  </a:lnTo>
                  <a:cubicBezTo>
                    <a:pt x="3395402" y="557061"/>
                    <a:pt x="3381756" y="570708"/>
                    <a:pt x="3364922" y="570708"/>
                  </a:cubicBezTo>
                  <a:lnTo>
                    <a:pt x="30480" y="570708"/>
                  </a:lnTo>
                  <a:cubicBezTo>
                    <a:pt x="22396" y="570708"/>
                    <a:pt x="14643" y="567497"/>
                    <a:pt x="8927" y="561780"/>
                  </a:cubicBezTo>
                  <a:cubicBezTo>
                    <a:pt x="3211" y="556064"/>
                    <a:pt x="0" y="548312"/>
                    <a:pt x="0" y="540228"/>
                  </a:cubicBezTo>
                  <a:lnTo>
                    <a:pt x="0" y="30480"/>
                  </a:lnTo>
                  <a:cubicBezTo>
                    <a:pt x="0" y="13646"/>
                    <a:pt x="13646" y="0"/>
                    <a:pt x="30480" y="0"/>
                  </a:cubicBezTo>
                  <a:close/>
                </a:path>
              </a:pathLst>
            </a:custGeom>
            <a:solidFill>
              <a:srgbClr val="B2900A"/>
            </a:solidFill>
          </p:spPr>
        </p:sp>
        <p:sp>
          <p:nvSpPr>
            <p:cNvPr id="9" name="TextBox 9"/>
            <p:cNvSpPr txBox="1"/>
            <p:nvPr/>
          </p:nvSpPr>
          <p:spPr>
            <a:xfrm>
              <a:off x="0" y="-38100"/>
              <a:ext cx="3395402" cy="608808"/>
            </a:xfrm>
            <a:prstGeom prst="rect">
              <a:avLst/>
            </a:prstGeom>
          </p:spPr>
          <p:txBody>
            <a:bodyPr lIns="50800" tIns="50800" rIns="50800" bIns="50800" rtlCol="0" anchor="ctr"/>
            <a:lstStyle/>
            <a:p>
              <a:pPr algn="ctr">
                <a:lnSpc>
                  <a:spcPts val="3360"/>
                </a:lnSpc>
              </a:pPr>
              <a:endParaRPr/>
            </a:p>
          </p:txBody>
        </p:sp>
      </p:grpSp>
      <p:grpSp>
        <p:nvGrpSpPr>
          <p:cNvPr id="10" name="Group 10"/>
          <p:cNvGrpSpPr/>
          <p:nvPr/>
        </p:nvGrpSpPr>
        <p:grpSpPr>
          <a:xfrm>
            <a:off x="5275561" y="1028700"/>
            <a:ext cx="7620000" cy="1280789"/>
            <a:chOff x="0" y="0"/>
            <a:chExt cx="3395402" cy="570708"/>
          </a:xfrm>
        </p:grpSpPr>
        <p:sp>
          <p:nvSpPr>
            <p:cNvPr id="11" name="Freeform 11"/>
            <p:cNvSpPr/>
            <p:nvPr/>
          </p:nvSpPr>
          <p:spPr>
            <a:xfrm>
              <a:off x="0" y="0"/>
              <a:ext cx="3395402" cy="570708"/>
            </a:xfrm>
            <a:custGeom>
              <a:avLst/>
              <a:gdLst/>
              <a:ahLst/>
              <a:cxnLst/>
              <a:rect l="l" t="t" r="r" b="b"/>
              <a:pathLst>
                <a:path w="3395402" h="570708">
                  <a:moveTo>
                    <a:pt x="30480" y="0"/>
                  </a:moveTo>
                  <a:lnTo>
                    <a:pt x="3364922" y="0"/>
                  </a:lnTo>
                  <a:cubicBezTo>
                    <a:pt x="3373006" y="0"/>
                    <a:pt x="3380759" y="3211"/>
                    <a:pt x="3386475" y="8927"/>
                  </a:cubicBezTo>
                  <a:cubicBezTo>
                    <a:pt x="3392191" y="14643"/>
                    <a:pt x="3395402" y="22396"/>
                    <a:pt x="3395402" y="30480"/>
                  </a:cubicBezTo>
                  <a:lnTo>
                    <a:pt x="3395402" y="540228"/>
                  </a:lnTo>
                  <a:cubicBezTo>
                    <a:pt x="3395402" y="557061"/>
                    <a:pt x="3381756" y="570708"/>
                    <a:pt x="3364922" y="570708"/>
                  </a:cubicBezTo>
                  <a:lnTo>
                    <a:pt x="30480" y="570708"/>
                  </a:lnTo>
                  <a:cubicBezTo>
                    <a:pt x="22396" y="570708"/>
                    <a:pt x="14643" y="567497"/>
                    <a:pt x="8927" y="561780"/>
                  </a:cubicBezTo>
                  <a:cubicBezTo>
                    <a:pt x="3211" y="556064"/>
                    <a:pt x="0" y="548312"/>
                    <a:pt x="0" y="540228"/>
                  </a:cubicBezTo>
                  <a:lnTo>
                    <a:pt x="0" y="30480"/>
                  </a:lnTo>
                  <a:cubicBezTo>
                    <a:pt x="0" y="13646"/>
                    <a:pt x="13646" y="0"/>
                    <a:pt x="30480" y="0"/>
                  </a:cubicBezTo>
                  <a:close/>
                </a:path>
              </a:pathLst>
            </a:custGeom>
            <a:solidFill>
              <a:srgbClr val="FFCC00"/>
            </a:solidFill>
          </p:spPr>
        </p:sp>
        <p:sp>
          <p:nvSpPr>
            <p:cNvPr id="12" name="TextBox 12"/>
            <p:cNvSpPr txBox="1"/>
            <p:nvPr/>
          </p:nvSpPr>
          <p:spPr>
            <a:xfrm>
              <a:off x="0" y="-38100"/>
              <a:ext cx="3395402" cy="608808"/>
            </a:xfrm>
            <a:prstGeom prst="rect">
              <a:avLst/>
            </a:prstGeom>
          </p:spPr>
          <p:txBody>
            <a:bodyPr lIns="50800" tIns="50800" rIns="50800" bIns="50800" rtlCol="0" anchor="ctr"/>
            <a:lstStyle/>
            <a:p>
              <a:pPr algn="ctr">
                <a:lnSpc>
                  <a:spcPts val="3360"/>
                </a:lnSpc>
              </a:pPr>
              <a:endParaRPr/>
            </a:p>
          </p:txBody>
        </p:sp>
      </p:grpSp>
      <p:grpSp>
        <p:nvGrpSpPr>
          <p:cNvPr id="13" name="Group 13"/>
          <p:cNvGrpSpPr/>
          <p:nvPr/>
        </p:nvGrpSpPr>
        <p:grpSpPr>
          <a:xfrm>
            <a:off x="1181100" y="3124812"/>
            <a:ext cx="4476750" cy="6191250"/>
            <a:chOff x="0" y="0"/>
            <a:chExt cx="1529847" cy="2115746"/>
          </a:xfrm>
        </p:grpSpPr>
        <p:sp>
          <p:nvSpPr>
            <p:cNvPr id="14" name="Freeform 14"/>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15" name="TextBox 15"/>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16" name="Group 16"/>
          <p:cNvGrpSpPr/>
          <p:nvPr/>
        </p:nvGrpSpPr>
        <p:grpSpPr>
          <a:xfrm>
            <a:off x="1028700" y="2972412"/>
            <a:ext cx="4476750" cy="6191250"/>
            <a:chOff x="0" y="0"/>
            <a:chExt cx="1529847" cy="2115746"/>
          </a:xfrm>
        </p:grpSpPr>
        <p:sp>
          <p:nvSpPr>
            <p:cNvPr id="17" name="Freeform 17"/>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18" name="TextBox 18"/>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19" name="Group 19"/>
          <p:cNvGrpSpPr/>
          <p:nvPr/>
        </p:nvGrpSpPr>
        <p:grpSpPr>
          <a:xfrm>
            <a:off x="6981825" y="3067050"/>
            <a:ext cx="4476750" cy="6191250"/>
            <a:chOff x="0" y="0"/>
            <a:chExt cx="1529847" cy="2115746"/>
          </a:xfrm>
        </p:grpSpPr>
        <p:sp>
          <p:nvSpPr>
            <p:cNvPr id="20" name="Freeform 20"/>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21" name="TextBox 21"/>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22" name="Group 22"/>
          <p:cNvGrpSpPr/>
          <p:nvPr/>
        </p:nvGrpSpPr>
        <p:grpSpPr>
          <a:xfrm>
            <a:off x="6829425" y="2914650"/>
            <a:ext cx="4476750" cy="6191250"/>
            <a:chOff x="0" y="0"/>
            <a:chExt cx="1529847" cy="2115746"/>
          </a:xfrm>
        </p:grpSpPr>
        <p:sp>
          <p:nvSpPr>
            <p:cNvPr id="23" name="Freeform 23"/>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24" name="TextBox 24"/>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25" name="Group 25"/>
          <p:cNvGrpSpPr/>
          <p:nvPr/>
        </p:nvGrpSpPr>
        <p:grpSpPr>
          <a:xfrm>
            <a:off x="12782550" y="3067050"/>
            <a:ext cx="4476750" cy="6191250"/>
            <a:chOff x="0" y="0"/>
            <a:chExt cx="1529847" cy="2115746"/>
          </a:xfrm>
        </p:grpSpPr>
        <p:sp>
          <p:nvSpPr>
            <p:cNvPr id="26" name="Freeform 26"/>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D7D6DC"/>
            </a:solidFill>
          </p:spPr>
        </p:sp>
        <p:sp>
          <p:nvSpPr>
            <p:cNvPr id="27" name="TextBox 27"/>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grpSp>
        <p:nvGrpSpPr>
          <p:cNvPr id="28" name="Group 28"/>
          <p:cNvGrpSpPr/>
          <p:nvPr/>
        </p:nvGrpSpPr>
        <p:grpSpPr>
          <a:xfrm>
            <a:off x="12630150" y="2914650"/>
            <a:ext cx="4476750" cy="6191250"/>
            <a:chOff x="0" y="0"/>
            <a:chExt cx="1529847" cy="2115746"/>
          </a:xfrm>
        </p:grpSpPr>
        <p:sp>
          <p:nvSpPr>
            <p:cNvPr id="29" name="Freeform 29"/>
            <p:cNvSpPr/>
            <p:nvPr/>
          </p:nvSpPr>
          <p:spPr>
            <a:xfrm>
              <a:off x="0" y="0"/>
              <a:ext cx="1529847" cy="2115746"/>
            </a:xfrm>
            <a:custGeom>
              <a:avLst/>
              <a:gdLst/>
              <a:ahLst/>
              <a:cxnLst/>
              <a:rect l="l" t="t" r="r" b="b"/>
              <a:pathLst>
                <a:path w="1529847" h="2115746">
                  <a:moveTo>
                    <a:pt x="51881" y="0"/>
                  </a:moveTo>
                  <a:lnTo>
                    <a:pt x="1477966" y="0"/>
                  </a:lnTo>
                  <a:cubicBezTo>
                    <a:pt x="1491726" y="0"/>
                    <a:pt x="1504922" y="5466"/>
                    <a:pt x="1514652" y="15196"/>
                  </a:cubicBezTo>
                  <a:cubicBezTo>
                    <a:pt x="1524381" y="24925"/>
                    <a:pt x="1529847" y="38121"/>
                    <a:pt x="1529847" y="51881"/>
                  </a:cubicBezTo>
                  <a:lnTo>
                    <a:pt x="1529847" y="2063865"/>
                  </a:lnTo>
                  <a:cubicBezTo>
                    <a:pt x="1529847" y="2077625"/>
                    <a:pt x="1524381" y="2090821"/>
                    <a:pt x="1514652" y="2100550"/>
                  </a:cubicBezTo>
                  <a:cubicBezTo>
                    <a:pt x="1504922" y="2110280"/>
                    <a:pt x="1491726" y="2115746"/>
                    <a:pt x="1477966" y="2115746"/>
                  </a:cubicBezTo>
                  <a:lnTo>
                    <a:pt x="51881" y="2115746"/>
                  </a:lnTo>
                  <a:cubicBezTo>
                    <a:pt x="38121" y="2115746"/>
                    <a:pt x="24925" y="2110280"/>
                    <a:pt x="15196" y="2100550"/>
                  </a:cubicBezTo>
                  <a:cubicBezTo>
                    <a:pt x="5466" y="2090821"/>
                    <a:pt x="0" y="2077625"/>
                    <a:pt x="0" y="2063865"/>
                  </a:cubicBezTo>
                  <a:lnTo>
                    <a:pt x="0" y="51881"/>
                  </a:lnTo>
                  <a:cubicBezTo>
                    <a:pt x="0" y="38121"/>
                    <a:pt x="5466" y="24925"/>
                    <a:pt x="15196" y="15196"/>
                  </a:cubicBezTo>
                  <a:cubicBezTo>
                    <a:pt x="24925" y="5466"/>
                    <a:pt x="38121" y="0"/>
                    <a:pt x="51881" y="0"/>
                  </a:cubicBezTo>
                  <a:close/>
                </a:path>
              </a:pathLst>
            </a:custGeom>
            <a:solidFill>
              <a:srgbClr val="FFFFFF"/>
            </a:solidFill>
          </p:spPr>
        </p:sp>
        <p:sp>
          <p:nvSpPr>
            <p:cNvPr id="30" name="TextBox 30"/>
            <p:cNvSpPr txBox="1"/>
            <p:nvPr/>
          </p:nvSpPr>
          <p:spPr>
            <a:xfrm>
              <a:off x="0" y="-38100"/>
              <a:ext cx="1529847" cy="2153846"/>
            </a:xfrm>
            <a:prstGeom prst="rect">
              <a:avLst/>
            </a:prstGeom>
          </p:spPr>
          <p:txBody>
            <a:bodyPr lIns="50800" tIns="50800" rIns="50800" bIns="50800" rtlCol="0" anchor="ctr"/>
            <a:lstStyle/>
            <a:p>
              <a:pPr algn="ctr">
                <a:lnSpc>
                  <a:spcPts val="3360"/>
                </a:lnSpc>
              </a:pPr>
              <a:endParaRPr/>
            </a:p>
          </p:txBody>
        </p:sp>
      </p:grpSp>
      <p:sp>
        <p:nvSpPr>
          <p:cNvPr id="31" name="Freeform 31"/>
          <p:cNvSpPr/>
          <p:nvPr/>
        </p:nvSpPr>
        <p:spPr>
          <a:xfrm rot="9335035">
            <a:off x="194057" y="2898401"/>
            <a:ext cx="3112895" cy="1217920"/>
          </a:xfrm>
          <a:custGeom>
            <a:avLst/>
            <a:gdLst/>
            <a:ahLst/>
            <a:cxnLst/>
            <a:rect l="l" t="t" r="r" b="b"/>
            <a:pathLst>
              <a:path w="3112895" h="1217920">
                <a:moveTo>
                  <a:pt x="0" y="0"/>
                </a:moveTo>
                <a:lnTo>
                  <a:pt x="3112895" y="0"/>
                </a:lnTo>
                <a:lnTo>
                  <a:pt x="3112895" y="1217921"/>
                </a:lnTo>
                <a:lnTo>
                  <a:pt x="0" y="1217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TextBox 32"/>
          <p:cNvSpPr txBox="1"/>
          <p:nvPr/>
        </p:nvSpPr>
        <p:spPr>
          <a:xfrm>
            <a:off x="13205052" y="4257148"/>
            <a:ext cx="3429000" cy="4183443"/>
          </a:xfrm>
          <a:prstGeom prst="rect">
            <a:avLst/>
          </a:prstGeom>
        </p:spPr>
        <p:txBody>
          <a:bodyPr lIns="0" tIns="0" rIns="0" bIns="0" rtlCol="0" anchor="t">
            <a:spAutoFit/>
          </a:bodyPr>
          <a:lstStyle/>
          <a:p>
            <a:pPr marL="0" lvl="0" indent="0" algn="ctr">
              <a:lnSpc>
                <a:spcPts val="3041"/>
              </a:lnSpc>
            </a:pPr>
            <a:r>
              <a:rPr lang="en-US" sz="2172">
                <a:solidFill>
                  <a:srgbClr val="0B2147"/>
                </a:solidFill>
                <a:latin typeface="TT Hoves"/>
                <a:ea typeface="TT Hoves"/>
                <a:cs typeface="TT Hoves"/>
                <a:sym typeface="TT Hoves"/>
              </a:rPr>
              <a:t>Um semideus trapaceiro e herói cultural conhecido por suas façanhas inteligentes e feitos divinos. Ele é famoso por seu anzol mágico, que usa para içar ilhas das profundezas do oceano. Um de seus feitos mais famosos é sua tentativa de desacelerar o sol capturando-o com cordas. </a:t>
            </a:r>
          </a:p>
        </p:txBody>
      </p:sp>
      <p:sp>
        <p:nvSpPr>
          <p:cNvPr id="33" name="Freeform 33"/>
          <p:cNvSpPr/>
          <p:nvPr/>
        </p:nvSpPr>
        <p:spPr>
          <a:xfrm>
            <a:off x="14488814" y="262982"/>
            <a:ext cx="4802434" cy="4442251"/>
          </a:xfrm>
          <a:custGeom>
            <a:avLst/>
            <a:gdLst/>
            <a:ahLst/>
            <a:cxnLst/>
            <a:rect l="l" t="t" r="r" b="b"/>
            <a:pathLst>
              <a:path w="4802434" h="4442251">
                <a:moveTo>
                  <a:pt x="0" y="0"/>
                </a:moveTo>
                <a:lnTo>
                  <a:pt x="4802434" y="0"/>
                </a:lnTo>
                <a:lnTo>
                  <a:pt x="4802434" y="4442252"/>
                </a:lnTo>
                <a:lnTo>
                  <a:pt x="0" y="4442252"/>
                </a:lnTo>
                <a:lnTo>
                  <a:pt x="0" y="0"/>
                </a:lnTo>
                <a:close/>
              </a:path>
            </a:pathLst>
          </a:custGeom>
          <a:blipFill>
            <a:blip r:embed="rId8"/>
            <a:stretch>
              <a:fillRect/>
            </a:stretch>
          </a:blipFill>
        </p:spPr>
      </p:sp>
      <p:sp>
        <p:nvSpPr>
          <p:cNvPr id="34" name="TextBox 34"/>
          <p:cNvSpPr txBox="1"/>
          <p:nvPr/>
        </p:nvSpPr>
        <p:spPr>
          <a:xfrm>
            <a:off x="13102998" y="3434489"/>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maui (polinésio)</a:t>
            </a:r>
          </a:p>
        </p:txBody>
      </p:sp>
      <p:sp>
        <p:nvSpPr>
          <p:cNvPr id="35" name="Freeform 35"/>
          <p:cNvSpPr/>
          <p:nvPr/>
        </p:nvSpPr>
        <p:spPr>
          <a:xfrm>
            <a:off x="16230342" y="5953943"/>
            <a:ext cx="2597467" cy="4114800"/>
          </a:xfrm>
          <a:custGeom>
            <a:avLst/>
            <a:gdLst/>
            <a:ahLst/>
            <a:cxnLst/>
            <a:rect l="l" t="t" r="r" b="b"/>
            <a:pathLst>
              <a:path w="2597467" h="4114800">
                <a:moveTo>
                  <a:pt x="0" y="0"/>
                </a:moveTo>
                <a:lnTo>
                  <a:pt x="2597467" y="0"/>
                </a:lnTo>
                <a:lnTo>
                  <a:pt x="259746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rot="2956802" flipH="1">
            <a:off x="12122509" y="2350176"/>
            <a:ext cx="2011831" cy="2346159"/>
          </a:xfrm>
          <a:custGeom>
            <a:avLst/>
            <a:gdLst/>
            <a:ahLst/>
            <a:cxnLst/>
            <a:rect l="l" t="t" r="r" b="b"/>
            <a:pathLst>
              <a:path w="2011831" h="2346159">
                <a:moveTo>
                  <a:pt x="2011831" y="0"/>
                </a:moveTo>
                <a:lnTo>
                  <a:pt x="0" y="0"/>
                </a:lnTo>
                <a:lnTo>
                  <a:pt x="0" y="2346159"/>
                </a:lnTo>
                <a:lnTo>
                  <a:pt x="2011831" y="2346159"/>
                </a:lnTo>
                <a:lnTo>
                  <a:pt x="2011831"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TextBox 37"/>
          <p:cNvSpPr txBox="1"/>
          <p:nvPr/>
        </p:nvSpPr>
        <p:spPr>
          <a:xfrm>
            <a:off x="5710848" y="1213813"/>
            <a:ext cx="6749425"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exemplos de mitos</a:t>
            </a:r>
          </a:p>
        </p:txBody>
      </p:sp>
      <p:sp>
        <p:nvSpPr>
          <p:cNvPr id="38" name="TextBox 38"/>
          <p:cNvSpPr txBox="1"/>
          <p:nvPr/>
        </p:nvSpPr>
        <p:spPr>
          <a:xfrm>
            <a:off x="1501548" y="4266673"/>
            <a:ext cx="3429000" cy="4691506"/>
          </a:xfrm>
          <a:prstGeom prst="rect">
            <a:avLst/>
          </a:prstGeom>
        </p:spPr>
        <p:txBody>
          <a:bodyPr lIns="0" tIns="0" rIns="0" bIns="0" rtlCol="0" anchor="t">
            <a:spAutoFit/>
          </a:bodyPr>
          <a:lstStyle/>
          <a:p>
            <a:pPr marL="0" lvl="0" indent="0" algn="ctr">
              <a:lnSpc>
                <a:spcPts val="2863"/>
              </a:lnSpc>
            </a:pPr>
            <a:r>
              <a:rPr lang="en-US" sz="2045">
                <a:solidFill>
                  <a:srgbClr val="0B2147"/>
                </a:solidFill>
                <a:latin typeface="TT Hoves"/>
                <a:ea typeface="TT Hoves"/>
                <a:cs typeface="TT Hoves"/>
                <a:sym typeface="TT Hoves"/>
              </a:rPr>
              <a:t>Esse deus é conhecido por ser bagunceiro e divertido, e representa o amor e o desejo. Ele costuma aparecer como uma criança com asas, carregando um arco e flechas mágicas. Quando ele atira suas flechas em alguém, essa pessoa se apaixona na hora! Isso acaba gerando muitas histórias de amor, que podem ser bonitas, engraçadas ou até bem complicadas.</a:t>
            </a:r>
          </a:p>
        </p:txBody>
      </p:sp>
      <p:sp>
        <p:nvSpPr>
          <p:cNvPr id="39" name="TextBox 39"/>
          <p:cNvSpPr txBox="1"/>
          <p:nvPr/>
        </p:nvSpPr>
        <p:spPr>
          <a:xfrm>
            <a:off x="1501548" y="3434489"/>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cupido (romano)</a:t>
            </a:r>
          </a:p>
        </p:txBody>
      </p:sp>
      <p:sp>
        <p:nvSpPr>
          <p:cNvPr id="40" name="TextBox 40"/>
          <p:cNvSpPr txBox="1"/>
          <p:nvPr/>
        </p:nvSpPr>
        <p:spPr>
          <a:xfrm>
            <a:off x="7378814" y="4257148"/>
            <a:ext cx="3429000" cy="4700322"/>
          </a:xfrm>
          <a:prstGeom prst="rect">
            <a:avLst/>
          </a:prstGeom>
        </p:spPr>
        <p:txBody>
          <a:bodyPr lIns="0" tIns="0" rIns="0" bIns="0" rtlCol="0" anchor="t">
            <a:spAutoFit/>
          </a:bodyPr>
          <a:lstStyle/>
          <a:p>
            <a:pPr marL="0" lvl="0" indent="0" algn="ctr">
              <a:lnSpc>
                <a:spcPts val="2902"/>
              </a:lnSpc>
            </a:pPr>
            <a:r>
              <a:rPr lang="en-US" sz="2072">
                <a:solidFill>
                  <a:srgbClr val="0B2147"/>
                </a:solidFill>
                <a:latin typeface="TT Hoves"/>
                <a:ea typeface="TT Hoves"/>
                <a:cs typeface="TT Hoves"/>
                <a:sym typeface="TT Hoves"/>
              </a:rPr>
              <a:t>Uma personagem sobrenatural, retratada como uma bruxa velha,  que mora em uma cabana construída sobre pernas de galinha. Ela é tanto uma fonte de terror quanto uma provedora de sabedoria, pessoas a procuram em busca de ajuda ou orientação, concedida somente após a conclusão de tarefas ou testes desafiadores.</a:t>
            </a:r>
          </a:p>
        </p:txBody>
      </p:sp>
      <p:sp>
        <p:nvSpPr>
          <p:cNvPr id="41" name="TextBox 41"/>
          <p:cNvSpPr txBox="1"/>
          <p:nvPr/>
        </p:nvSpPr>
        <p:spPr>
          <a:xfrm>
            <a:off x="7302273" y="3434489"/>
            <a:ext cx="353105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baba yaga (eslava)</a:t>
            </a:r>
          </a:p>
        </p:txBody>
      </p:sp>
      <p:sp>
        <p:nvSpPr>
          <p:cNvPr id="42" name="TextBox 42"/>
          <p:cNvSpPr txBox="1"/>
          <p:nvPr/>
        </p:nvSpPr>
        <p:spPr>
          <a:xfrm>
            <a:off x="13474287" y="972248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13" tooltip="http://www.movimentoescolar.com.br"/>
              </a:rPr>
              <a:t>www.movimentoescolar.com.br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3370561" y="1028700"/>
            <a:ext cx="11546878" cy="1397667"/>
            <a:chOff x="0" y="0"/>
            <a:chExt cx="15395838" cy="1863556"/>
          </a:xfrm>
        </p:grpSpPr>
        <p:grpSp>
          <p:nvGrpSpPr>
            <p:cNvPr id="6" name="Group 6"/>
            <p:cNvGrpSpPr/>
            <p:nvPr/>
          </p:nvGrpSpPr>
          <p:grpSpPr>
            <a:xfrm>
              <a:off x="155838" y="155838"/>
              <a:ext cx="15240000" cy="1707719"/>
              <a:chOff x="0" y="0"/>
              <a:chExt cx="5093103" cy="570708"/>
            </a:xfrm>
          </p:grpSpPr>
          <p:sp>
            <p:nvSpPr>
              <p:cNvPr id="7" name="Freeform 7"/>
              <p:cNvSpPr/>
              <p:nvPr/>
            </p:nvSpPr>
            <p:spPr>
              <a:xfrm>
                <a:off x="0" y="0"/>
                <a:ext cx="5093103" cy="570708"/>
              </a:xfrm>
              <a:custGeom>
                <a:avLst/>
                <a:gdLst/>
                <a:ahLst/>
                <a:cxnLst/>
                <a:rect l="l" t="t" r="r" b="b"/>
                <a:pathLst>
                  <a:path w="5093103" h="570708">
                    <a:moveTo>
                      <a:pt x="20320" y="0"/>
                    </a:moveTo>
                    <a:lnTo>
                      <a:pt x="5072783" y="0"/>
                    </a:lnTo>
                    <a:cubicBezTo>
                      <a:pt x="5084006" y="0"/>
                      <a:pt x="5093103" y="9098"/>
                      <a:pt x="5093103" y="20320"/>
                    </a:cubicBezTo>
                    <a:lnTo>
                      <a:pt x="5093103" y="550388"/>
                    </a:lnTo>
                    <a:cubicBezTo>
                      <a:pt x="5093103" y="555777"/>
                      <a:pt x="5090962" y="560945"/>
                      <a:pt x="5087152" y="564756"/>
                    </a:cubicBezTo>
                    <a:cubicBezTo>
                      <a:pt x="5083341" y="568567"/>
                      <a:pt x="5078172" y="570708"/>
                      <a:pt x="5072783" y="570708"/>
                    </a:cubicBezTo>
                    <a:lnTo>
                      <a:pt x="20320" y="570708"/>
                    </a:lnTo>
                    <a:cubicBezTo>
                      <a:pt x="14931" y="570708"/>
                      <a:pt x="9762" y="568567"/>
                      <a:pt x="5952" y="564756"/>
                    </a:cubicBezTo>
                    <a:cubicBezTo>
                      <a:pt x="2141" y="560945"/>
                      <a:pt x="0" y="555777"/>
                      <a:pt x="0" y="550388"/>
                    </a:cubicBezTo>
                    <a:lnTo>
                      <a:pt x="0" y="20320"/>
                    </a:lnTo>
                    <a:cubicBezTo>
                      <a:pt x="0" y="9098"/>
                      <a:pt x="9098" y="0"/>
                      <a:pt x="20320" y="0"/>
                    </a:cubicBezTo>
                    <a:close/>
                  </a:path>
                </a:pathLst>
              </a:custGeom>
              <a:solidFill>
                <a:srgbClr val="B2900A"/>
              </a:solidFill>
            </p:spPr>
          </p:sp>
          <p:sp>
            <p:nvSpPr>
              <p:cNvPr id="8" name="TextBox 8"/>
              <p:cNvSpPr txBox="1"/>
              <p:nvPr/>
            </p:nvSpPr>
            <p:spPr>
              <a:xfrm>
                <a:off x="0" y="-38100"/>
                <a:ext cx="5093103"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5240000" cy="1707719"/>
              <a:chOff x="0" y="0"/>
              <a:chExt cx="5093103" cy="570708"/>
            </a:xfrm>
          </p:grpSpPr>
          <p:sp>
            <p:nvSpPr>
              <p:cNvPr id="10" name="Freeform 10"/>
              <p:cNvSpPr/>
              <p:nvPr/>
            </p:nvSpPr>
            <p:spPr>
              <a:xfrm>
                <a:off x="0" y="0"/>
                <a:ext cx="5093103" cy="570708"/>
              </a:xfrm>
              <a:custGeom>
                <a:avLst/>
                <a:gdLst/>
                <a:ahLst/>
                <a:cxnLst/>
                <a:rect l="l" t="t" r="r" b="b"/>
                <a:pathLst>
                  <a:path w="5093103" h="570708">
                    <a:moveTo>
                      <a:pt x="20320" y="0"/>
                    </a:moveTo>
                    <a:lnTo>
                      <a:pt x="5072783" y="0"/>
                    </a:lnTo>
                    <a:cubicBezTo>
                      <a:pt x="5084006" y="0"/>
                      <a:pt x="5093103" y="9098"/>
                      <a:pt x="5093103" y="20320"/>
                    </a:cubicBezTo>
                    <a:lnTo>
                      <a:pt x="5093103" y="550388"/>
                    </a:lnTo>
                    <a:cubicBezTo>
                      <a:pt x="5093103" y="555777"/>
                      <a:pt x="5090962" y="560945"/>
                      <a:pt x="5087152" y="564756"/>
                    </a:cubicBezTo>
                    <a:cubicBezTo>
                      <a:pt x="5083341" y="568567"/>
                      <a:pt x="5078172" y="570708"/>
                      <a:pt x="5072783" y="570708"/>
                    </a:cubicBezTo>
                    <a:lnTo>
                      <a:pt x="20320" y="570708"/>
                    </a:lnTo>
                    <a:cubicBezTo>
                      <a:pt x="14931" y="570708"/>
                      <a:pt x="9762" y="568567"/>
                      <a:pt x="5952" y="564756"/>
                    </a:cubicBezTo>
                    <a:cubicBezTo>
                      <a:pt x="2141" y="560945"/>
                      <a:pt x="0" y="555777"/>
                      <a:pt x="0" y="550388"/>
                    </a:cubicBezTo>
                    <a:lnTo>
                      <a:pt x="0" y="20320"/>
                    </a:lnTo>
                    <a:cubicBezTo>
                      <a:pt x="0" y="9098"/>
                      <a:pt x="9098" y="0"/>
                      <a:pt x="20320" y="0"/>
                    </a:cubicBezTo>
                    <a:close/>
                  </a:path>
                </a:pathLst>
              </a:custGeom>
              <a:solidFill>
                <a:srgbClr val="FFCC00"/>
              </a:solidFill>
            </p:spPr>
          </p:sp>
          <p:sp>
            <p:nvSpPr>
              <p:cNvPr id="11" name="TextBox 11"/>
              <p:cNvSpPr txBox="1"/>
              <p:nvPr/>
            </p:nvSpPr>
            <p:spPr>
              <a:xfrm>
                <a:off x="0" y="-38100"/>
                <a:ext cx="5093103" cy="608808"/>
              </a:xfrm>
              <a:prstGeom prst="rect">
                <a:avLst/>
              </a:prstGeom>
            </p:spPr>
            <p:txBody>
              <a:bodyPr lIns="50800" tIns="50800" rIns="50800" bIns="50800" rtlCol="0" anchor="ctr"/>
              <a:lstStyle/>
              <a:p>
                <a:pPr algn="ctr">
                  <a:lnSpc>
                    <a:spcPts val="3360"/>
                  </a:lnSpc>
                </a:pPr>
                <a:endParaRPr/>
              </a:p>
            </p:txBody>
          </p:sp>
        </p:grpSp>
      </p:grpSp>
      <p:grpSp>
        <p:nvGrpSpPr>
          <p:cNvPr id="12" name="Group 12"/>
          <p:cNvGrpSpPr/>
          <p:nvPr/>
        </p:nvGrpSpPr>
        <p:grpSpPr>
          <a:xfrm>
            <a:off x="1104652" y="2972412"/>
            <a:ext cx="16078697" cy="6252297"/>
            <a:chOff x="0" y="0"/>
            <a:chExt cx="21438263" cy="8336396"/>
          </a:xfrm>
        </p:grpSpPr>
        <p:grpSp>
          <p:nvGrpSpPr>
            <p:cNvPr id="13" name="Group 13"/>
            <p:cNvGrpSpPr/>
            <p:nvPr/>
          </p:nvGrpSpPr>
          <p:grpSpPr>
            <a:xfrm>
              <a:off x="203200" y="203200"/>
              <a:ext cx="21235063" cy="8133196"/>
              <a:chOff x="0" y="0"/>
              <a:chExt cx="5442520" cy="2084528"/>
            </a:xfrm>
          </p:grpSpPr>
          <p:sp>
            <p:nvSpPr>
              <p:cNvPr id="14" name="Freeform 14"/>
              <p:cNvSpPr/>
              <p:nvPr/>
            </p:nvSpPr>
            <p:spPr>
              <a:xfrm>
                <a:off x="0" y="0"/>
                <a:ext cx="5442520" cy="2084528"/>
              </a:xfrm>
              <a:custGeom>
                <a:avLst/>
                <a:gdLst/>
                <a:ahLst/>
                <a:cxnLst/>
                <a:rect l="l" t="t" r="r" b="b"/>
                <a:pathLst>
                  <a:path w="5442520" h="2084528">
                    <a:moveTo>
                      <a:pt x="14583" y="0"/>
                    </a:moveTo>
                    <a:lnTo>
                      <a:pt x="5427937" y="0"/>
                    </a:lnTo>
                    <a:cubicBezTo>
                      <a:pt x="5431804" y="0"/>
                      <a:pt x="5435514" y="1536"/>
                      <a:pt x="5438248" y="4271"/>
                    </a:cubicBezTo>
                    <a:cubicBezTo>
                      <a:pt x="5440983" y="7006"/>
                      <a:pt x="5442520" y="10716"/>
                      <a:pt x="5442520" y="14583"/>
                    </a:cubicBezTo>
                    <a:lnTo>
                      <a:pt x="5442520" y="2069945"/>
                    </a:lnTo>
                    <a:cubicBezTo>
                      <a:pt x="5442520" y="2073812"/>
                      <a:pt x="5440983" y="2077522"/>
                      <a:pt x="5438248" y="2080257"/>
                    </a:cubicBezTo>
                    <a:cubicBezTo>
                      <a:pt x="5435514" y="2082991"/>
                      <a:pt x="5431804" y="2084528"/>
                      <a:pt x="5427937" y="2084528"/>
                    </a:cubicBezTo>
                    <a:lnTo>
                      <a:pt x="14583" y="2084528"/>
                    </a:lnTo>
                    <a:cubicBezTo>
                      <a:pt x="10716" y="2084528"/>
                      <a:pt x="7006" y="2082991"/>
                      <a:pt x="4271" y="2080257"/>
                    </a:cubicBezTo>
                    <a:cubicBezTo>
                      <a:pt x="1536" y="2077522"/>
                      <a:pt x="0" y="2073812"/>
                      <a:pt x="0" y="2069945"/>
                    </a:cubicBezTo>
                    <a:lnTo>
                      <a:pt x="0" y="14583"/>
                    </a:lnTo>
                    <a:cubicBezTo>
                      <a:pt x="0" y="10716"/>
                      <a:pt x="1536" y="7006"/>
                      <a:pt x="4271" y="4271"/>
                    </a:cubicBezTo>
                    <a:cubicBezTo>
                      <a:pt x="7006" y="1536"/>
                      <a:pt x="10716" y="0"/>
                      <a:pt x="14583" y="0"/>
                    </a:cubicBezTo>
                    <a:close/>
                  </a:path>
                </a:pathLst>
              </a:custGeom>
              <a:solidFill>
                <a:srgbClr val="D7D6DC"/>
              </a:solidFill>
            </p:spPr>
          </p:sp>
          <p:sp>
            <p:nvSpPr>
              <p:cNvPr id="15" name="TextBox 15"/>
              <p:cNvSpPr txBox="1"/>
              <p:nvPr/>
            </p:nvSpPr>
            <p:spPr>
              <a:xfrm>
                <a:off x="0" y="-38100"/>
                <a:ext cx="5442520" cy="2122628"/>
              </a:xfrm>
              <a:prstGeom prst="rect">
                <a:avLst/>
              </a:prstGeom>
            </p:spPr>
            <p:txBody>
              <a:bodyPr lIns="50800" tIns="50800" rIns="50800" bIns="50800" rtlCol="0" anchor="ctr"/>
              <a:lstStyle/>
              <a:p>
                <a:pPr algn="ctr">
                  <a:lnSpc>
                    <a:spcPts val="3360"/>
                  </a:lnSpc>
                </a:pPr>
                <a:endParaRPr/>
              </a:p>
            </p:txBody>
          </p:sp>
        </p:grpSp>
        <p:grpSp>
          <p:nvGrpSpPr>
            <p:cNvPr id="16" name="Group 16"/>
            <p:cNvGrpSpPr/>
            <p:nvPr/>
          </p:nvGrpSpPr>
          <p:grpSpPr>
            <a:xfrm>
              <a:off x="0" y="0"/>
              <a:ext cx="21235063" cy="8133196"/>
              <a:chOff x="0" y="0"/>
              <a:chExt cx="5442520" cy="2084528"/>
            </a:xfrm>
          </p:grpSpPr>
          <p:sp>
            <p:nvSpPr>
              <p:cNvPr id="17" name="Freeform 17"/>
              <p:cNvSpPr/>
              <p:nvPr/>
            </p:nvSpPr>
            <p:spPr>
              <a:xfrm>
                <a:off x="0" y="0"/>
                <a:ext cx="5442520" cy="2084528"/>
              </a:xfrm>
              <a:custGeom>
                <a:avLst/>
                <a:gdLst/>
                <a:ahLst/>
                <a:cxnLst/>
                <a:rect l="l" t="t" r="r" b="b"/>
                <a:pathLst>
                  <a:path w="5442520" h="2084528">
                    <a:moveTo>
                      <a:pt x="14583" y="0"/>
                    </a:moveTo>
                    <a:lnTo>
                      <a:pt x="5427937" y="0"/>
                    </a:lnTo>
                    <a:cubicBezTo>
                      <a:pt x="5431804" y="0"/>
                      <a:pt x="5435514" y="1536"/>
                      <a:pt x="5438248" y="4271"/>
                    </a:cubicBezTo>
                    <a:cubicBezTo>
                      <a:pt x="5440983" y="7006"/>
                      <a:pt x="5442520" y="10716"/>
                      <a:pt x="5442520" y="14583"/>
                    </a:cubicBezTo>
                    <a:lnTo>
                      <a:pt x="5442520" y="2069945"/>
                    </a:lnTo>
                    <a:cubicBezTo>
                      <a:pt x="5442520" y="2073812"/>
                      <a:pt x="5440983" y="2077522"/>
                      <a:pt x="5438248" y="2080257"/>
                    </a:cubicBezTo>
                    <a:cubicBezTo>
                      <a:pt x="5435514" y="2082991"/>
                      <a:pt x="5431804" y="2084528"/>
                      <a:pt x="5427937" y="2084528"/>
                    </a:cubicBezTo>
                    <a:lnTo>
                      <a:pt x="14583" y="2084528"/>
                    </a:lnTo>
                    <a:cubicBezTo>
                      <a:pt x="10716" y="2084528"/>
                      <a:pt x="7006" y="2082991"/>
                      <a:pt x="4271" y="2080257"/>
                    </a:cubicBezTo>
                    <a:cubicBezTo>
                      <a:pt x="1536" y="2077522"/>
                      <a:pt x="0" y="2073812"/>
                      <a:pt x="0" y="2069945"/>
                    </a:cubicBezTo>
                    <a:lnTo>
                      <a:pt x="0" y="14583"/>
                    </a:lnTo>
                    <a:cubicBezTo>
                      <a:pt x="0" y="10716"/>
                      <a:pt x="1536" y="7006"/>
                      <a:pt x="4271" y="4271"/>
                    </a:cubicBezTo>
                    <a:cubicBezTo>
                      <a:pt x="7006" y="1536"/>
                      <a:pt x="10716" y="0"/>
                      <a:pt x="14583" y="0"/>
                    </a:cubicBezTo>
                    <a:close/>
                  </a:path>
                </a:pathLst>
              </a:custGeom>
              <a:solidFill>
                <a:srgbClr val="FFFFFF"/>
              </a:solidFill>
            </p:spPr>
          </p:sp>
          <p:sp>
            <p:nvSpPr>
              <p:cNvPr id="18" name="TextBox 18"/>
              <p:cNvSpPr txBox="1"/>
              <p:nvPr/>
            </p:nvSpPr>
            <p:spPr>
              <a:xfrm>
                <a:off x="0" y="-38100"/>
                <a:ext cx="5442520" cy="2122628"/>
              </a:xfrm>
              <a:prstGeom prst="rect">
                <a:avLst/>
              </a:prstGeom>
            </p:spPr>
            <p:txBody>
              <a:bodyPr lIns="50800" tIns="50800" rIns="50800" bIns="50800" rtlCol="0" anchor="ctr"/>
              <a:lstStyle/>
              <a:p>
                <a:pPr algn="ctr">
                  <a:lnSpc>
                    <a:spcPts val="3360"/>
                  </a:lnSpc>
                </a:pPr>
                <a:endParaRPr/>
              </a:p>
            </p:txBody>
          </p:sp>
        </p:grpSp>
      </p:grpSp>
      <p:sp>
        <p:nvSpPr>
          <p:cNvPr id="19" name="TextBox 19"/>
          <p:cNvSpPr txBox="1"/>
          <p:nvPr/>
        </p:nvSpPr>
        <p:spPr>
          <a:xfrm>
            <a:off x="1719952" y="3367579"/>
            <a:ext cx="14848096" cy="889000"/>
          </a:xfrm>
          <a:prstGeom prst="rect">
            <a:avLst/>
          </a:prstGeom>
        </p:spPr>
        <p:txBody>
          <a:bodyPr lIns="0" tIns="0" rIns="0" bIns="0" rtlCol="0" anchor="t">
            <a:spAutoFit/>
          </a:bodyPr>
          <a:lstStyle/>
          <a:p>
            <a:pPr marL="0" lvl="0" indent="0" algn="ctr">
              <a:lnSpc>
                <a:spcPts val="4200"/>
              </a:lnSpc>
            </a:pPr>
            <a:r>
              <a:rPr lang="en-US" sz="3000" b="1">
                <a:solidFill>
                  <a:srgbClr val="0B2147"/>
                </a:solidFill>
                <a:latin typeface="TT Hoves Bold"/>
                <a:ea typeface="TT Hoves Bold"/>
                <a:cs typeface="TT Hoves Bold"/>
                <a:sym typeface="TT Hoves Bold"/>
              </a:rPr>
              <a:t>Os mitos podem vir de diferentes culturas ao redor do mundo. </a:t>
            </a:r>
          </a:p>
          <a:p>
            <a:pPr marL="0" lvl="0" indent="0" algn="ctr">
              <a:lnSpc>
                <a:spcPts val="2799"/>
              </a:lnSpc>
            </a:pPr>
            <a:r>
              <a:rPr lang="en-US" sz="1999" b="1">
                <a:solidFill>
                  <a:srgbClr val="0B2147"/>
                </a:solidFill>
                <a:latin typeface="TT Hoves Bold"/>
                <a:ea typeface="TT Hoves Bold"/>
                <a:cs typeface="TT Hoves Bold"/>
                <a:sym typeface="TT Hoves Bold"/>
              </a:rPr>
              <a:t>Tente relacionar os seguintes mitos às suas origens corretas.</a:t>
            </a:r>
          </a:p>
        </p:txBody>
      </p:sp>
      <p:sp>
        <p:nvSpPr>
          <p:cNvPr id="20" name="TextBox 20"/>
          <p:cNvSpPr txBox="1"/>
          <p:nvPr/>
        </p:nvSpPr>
        <p:spPr>
          <a:xfrm>
            <a:off x="13728248" y="5322838"/>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nórdico</a:t>
            </a:r>
          </a:p>
        </p:txBody>
      </p:sp>
      <p:sp>
        <p:nvSpPr>
          <p:cNvPr id="21" name="TextBox 21"/>
          <p:cNvSpPr txBox="1"/>
          <p:nvPr/>
        </p:nvSpPr>
        <p:spPr>
          <a:xfrm>
            <a:off x="13728248" y="4621799"/>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chinês</a:t>
            </a:r>
          </a:p>
        </p:txBody>
      </p:sp>
      <p:sp>
        <p:nvSpPr>
          <p:cNvPr id="22" name="Freeform 22"/>
          <p:cNvSpPr/>
          <p:nvPr/>
        </p:nvSpPr>
        <p:spPr>
          <a:xfrm rot="-425147" flipH="1">
            <a:off x="14917439" y="228076"/>
            <a:ext cx="2945311" cy="5505254"/>
          </a:xfrm>
          <a:custGeom>
            <a:avLst/>
            <a:gdLst/>
            <a:ahLst/>
            <a:cxnLst/>
            <a:rect l="l" t="t" r="r" b="b"/>
            <a:pathLst>
              <a:path w="2945311" h="5505254">
                <a:moveTo>
                  <a:pt x="2945311" y="0"/>
                </a:moveTo>
                <a:lnTo>
                  <a:pt x="0" y="0"/>
                </a:lnTo>
                <a:lnTo>
                  <a:pt x="0" y="5505254"/>
                </a:lnTo>
                <a:lnTo>
                  <a:pt x="2945311" y="5505254"/>
                </a:lnTo>
                <a:lnTo>
                  <a:pt x="29453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rot="1941179">
            <a:off x="455295" y="8462900"/>
            <a:ext cx="1298714" cy="1202933"/>
          </a:xfrm>
          <a:custGeom>
            <a:avLst/>
            <a:gdLst/>
            <a:ahLst/>
            <a:cxnLst/>
            <a:rect l="l" t="t" r="r" b="b"/>
            <a:pathLst>
              <a:path w="1298714" h="1202933">
                <a:moveTo>
                  <a:pt x="0" y="0"/>
                </a:moveTo>
                <a:lnTo>
                  <a:pt x="1298713" y="0"/>
                </a:lnTo>
                <a:lnTo>
                  <a:pt x="1298713" y="1202934"/>
                </a:lnTo>
                <a:lnTo>
                  <a:pt x="0" y="1202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mitos de todo o mundo</a:t>
            </a:r>
          </a:p>
        </p:txBody>
      </p:sp>
      <p:sp>
        <p:nvSpPr>
          <p:cNvPr id="25" name="TextBox 25"/>
          <p:cNvSpPr txBox="1"/>
          <p:nvPr/>
        </p:nvSpPr>
        <p:spPr>
          <a:xfrm>
            <a:off x="13728248" y="6026241"/>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grego</a:t>
            </a:r>
          </a:p>
        </p:txBody>
      </p:sp>
      <p:sp>
        <p:nvSpPr>
          <p:cNvPr id="26" name="TextBox 26"/>
          <p:cNvSpPr txBox="1"/>
          <p:nvPr/>
        </p:nvSpPr>
        <p:spPr>
          <a:xfrm>
            <a:off x="13728248" y="7433048"/>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egípcio</a:t>
            </a:r>
          </a:p>
        </p:txBody>
      </p:sp>
      <p:sp>
        <p:nvSpPr>
          <p:cNvPr id="27" name="TextBox 27"/>
          <p:cNvSpPr txBox="1"/>
          <p:nvPr/>
        </p:nvSpPr>
        <p:spPr>
          <a:xfrm>
            <a:off x="13728248" y="8136451"/>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escocês</a:t>
            </a:r>
          </a:p>
        </p:txBody>
      </p:sp>
      <p:sp>
        <p:nvSpPr>
          <p:cNvPr id="28" name="TextBox 28"/>
          <p:cNvSpPr txBox="1"/>
          <p:nvPr/>
        </p:nvSpPr>
        <p:spPr>
          <a:xfrm>
            <a:off x="13728248" y="6729645"/>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irlandês</a:t>
            </a:r>
          </a:p>
        </p:txBody>
      </p:sp>
      <p:sp>
        <p:nvSpPr>
          <p:cNvPr id="29" name="TextBox 29"/>
          <p:cNvSpPr txBox="1"/>
          <p:nvPr/>
        </p:nvSpPr>
        <p:spPr>
          <a:xfrm>
            <a:off x="2098223" y="4619435"/>
            <a:ext cx="8273173"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Hércules (um semideus que possui força sobre-humana)</a:t>
            </a:r>
          </a:p>
        </p:txBody>
      </p:sp>
      <p:sp>
        <p:nvSpPr>
          <p:cNvPr id="30" name="TextBox 30"/>
          <p:cNvSpPr txBox="1"/>
          <p:nvPr/>
        </p:nvSpPr>
        <p:spPr>
          <a:xfrm>
            <a:off x="2098223" y="6026241"/>
            <a:ext cx="8033461" cy="390524"/>
          </a:xfrm>
          <a:prstGeom prst="rect">
            <a:avLst/>
          </a:prstGeom>
        </p:spPr>
        <p:txBody>
          <a:bodyPr lIns="0" tIns="0" rIns="0" bIns="0" rtlCol="0" anchor="t">
            <a:spAutoFit/>
          </a:bodyPr>
          <a:lstStyle/>
          <a:p>
            <a:pPr marL="0" lvl="0" indent="0" algn="l">
              <a:lnSpc>
                <a:spcPts val="3150"/>
              </a:lnSpc>
            </a:pPr>
            <a:r>
              <a:rPr lang="en-US" sz="2250">
                <a:solidFill>
                  <a:srgbClr val="0B2147"/>
                </a:solidFill>
                <a:latin typeface="TT Hoves"/>
                <a:ea typeface="TT Hoves"/>
                <a:cs typeface="TT Hoves"/>
                <a:sym typeface="TT Hoves"/>
              </a:rPr>
              <a:t>Thor (um deus do trovão, que empunha um martelo encantado)</a:t>
            </a:r>
          </a:p>
        </p:txBody>
      </p:sp>
      <p:sp>
        <p:nvSpPr>
          <p:cNvPr id="31" name="TextBox 31"/>
          <p:cNvSpPr txBox="1"/>
          <p:nvPr/>
        </p:nvSpPr>
        <p:spPr>
          <a:xfrm>
            <a:off x="2098223" y="6739170"/>
            <a:ext cx="8752596" cy="348159"/>
          </a:xfrm>
          <a:prstGeom prst="rect">
            <a:avLst/>
          </a:prstGeom>
        </p:spPr>
        <p:txBody>
          <a:bodyPr lIns="0" tIns="0" rIns="0" bIns="0" rtlCol="0" anchor="t">
            <a:spAutoFit/>
          </a:bodyPr>
          <a:lstStyle/>
          <a:p>
            <a:pPr marL="0" lvl="0" indent="0" algn="l">
              <a:lnSpc>
                <a:spcPts val="2860"/>
              </a:lnSpc>
            </a:pPr>
            <a:r>
              <a:rPr lang="en-US" sz="2042">
                <a:solidFill>
                  <a:srgbClr val="0B2147"/>
                </a:solidFill>
                <a:latin typeface="TT Hoves"/>
                <a:ea typeface="TT Hoves"/>
                <a:cs typeface="TT Hoves"/>
                <a:sym typeface="TT Hoves"/>
              </a:rPr>
              <a:t>Anúbis (um deus com cabeça de cachorro associado à vida após a morte)</a:t>
            </a:r>
          </a:p>
        </p:txBody>
      </p:sp>
      <p:sp>
        <p:nvSpPr>
          <p:cNvPr id="32" name="TextBox 32"/>
          <p:cNvSpPr txBox="1"/>
          <p:nvPr/>
        </p:nvSpPr>
        <p:spPr>
          <a:xfrm>
            <a:off x="2098223" y="5322838"/>
            <a:ext cx="9525000" cy="381380"/>
          </a:xfrm>
          <a:prstGeom prst="rect">
            <a:avLst/>
          </a:prstGeom>
        </p:spPr>
        <p:txBody>
          <a:bodyPr lIns="0" tIns="0" rIns="0" bIns="0" rtlCol="0" anchor="t">
            <a:spAutoFit/>
          </a:bodyPr>
          <a:lstStyle/>
          <a:p>
            <a:pPr marL="0" lvl="0" indent="0" algn="l">
              <a:lnSpc>
                <a:spcPts val="3129"/>
              </a:lnSpc>
            </a:pPr>
            <a:r>
              <a:rPr lang="en-US" sz="2235">
                <a:solidFill>
                  <a:srgbClr val="0B2147"/>
                </a:solidFill>
                <a:latin typeface="TT Hoves"/>
                <a:ea typeface="TT Hoves"/>
                <a:cs typeface="TT Hoves"/>
                <a:sym typeface="TT Hoves"/>
              </a:rPr>
              <a:t>O monstro do Lago Ness (uma grande criatura aquática que habita um lago)</a:t>
            </a:r>
          </a:p>
        </p:txBody>
      </p:sp>
      <p:sp>
        <p:nvSpPr>
          <p:cNvPr id="33" name="TextBox 33"/>
          <p:cNvSpPr txBox="1"/>
          <p:nvPr/>
        </p:nvSpPr>
        <p:spPr>
          <a:xfrm>
            <a:off x="2098223" y="7433048"/>
            <a:ext cx="9098846"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Sun Wukong (um macaco travesso que ganha poderes incríveis)</a:t>
            </a:r>
          </a:p>
        </p:txBody>
      </p:sp>
      <p:sp>
        <p:nvSpPr>
          <p:cNvPr id="34" name="TextBox 34"/>
          <p:cNvSpPr txBox="1"/>
          <p:nvPr/>
        </p:nvSpPr>
        <p:spPr>
          <a:xfrm>
            <a:off x="2098223" y="8145976"/>
            <a:ext cx="8752596" cy="347729"/>
          </a:xfrm>
          <a:prstGeom prst="rect">
            <a:avLst/>
          </a:prstGeom>
        </p:spPr>
        <p:txBody>
          <a:bodyPr lIns="0" tIns="0" rIns="0" bIns="0" rtlCol="0" anchor="t">
            <a:spAutoFit/>
          </a:bodyPr>
          <a:lstStyle/>
          <a:p>
            <a:pPr marL="0" lvl="0" indent="0" algn="l">
              <a:lnSpc>
                <a:spcPts val="2883"/>
              </a:lnSpc>
            </a:pPr>
            <a:r>
              <a:rPr lang="en-US" sz="2059">
                <a:solidFill>
                  <a:srgbClr val="0B2147"/>
                </a:solidFill>
                <a:latin typeface="TT Hoves"/>
                <a:ea typeface="TT Hoves"/>
                <a:cs typeface="TT Hoves"/>
                <a:sym typeface="TT Hoves"/>
              </a:rPr>
              <a:t>Banshee (um espírito de uma velha que grita quando a morte está próxima)</a:t>
            </a:r>
          </a:p>
        </p:txBody>
      </p:sp>
      <p:sp>
        <p:nvSpPr>
          <p:cNvPr id="35" name="Freeform 35"/>
          <p:cNvSpPr/>
          <p:nvPr/>
        </p:nvSpPr>
        <p:spPr>
          <a:xfrm rot="-2393175">
            <a:off x="17493907" y="3190030"/>
            <a:ext cx="1298714" cy="1202933"/>
          </a:xfrm>
          <a:custGeom>
            <a:avLst/>
            <a:gdLst/>
            <a:ahLst/>
            <a:cxnLst/>
            <a:rect l="l" t="t" r="r" b="b"/>
            <a:pathLst>
              <a:path w="1298714" h="1202933">
                <a:moveTo>
                  <a:pt x="0" y="0"/>
                </a:moveTo>
                <a:lnTo>
                  <a:pt x="1298714" y="0"/>
                </a:lnTo>
                <a:lnTo>
                  <a:pt x="1298714" y="1202933"/>
                </a:lnTo>
                <a:lnTo>
                  <a:pt x="0" y="1202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rot="-8780030">
            <a:off x="16533992" y="-162491"/>
            <a:ext cx="1298714" cy="1202933"/>
          </a:xfrm>
          <a:custGeom>
            <a:avLst/>
            <a:gdLst/>
            <a:ahLst/>
            <a:cxnLst/>
            <a:rect l="l" t="t" r="r" b="b"/>
            <a:pathLst>
              <a:path w="1298714" h="1202933">
                <a:moveTo>
                  <a:pt x="0" y="0"/>
                </a:moveTo>
                <a:lnTo>
                  <a:pt x="1298713" y="0"/>
                </a:lnTo>
                <a:lnTo>
                  <a:pt x="1298713" y="1202933"/>
                </a:lnTo>
                <a:lnTo>
                  <a:pt x="0" y="1202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TextBox 37"/>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8" tooltip="http://www.movimentoescolar.com.br"/>
              </a:rPr>
              <a:t>www.movimentoescolar.com.br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3370561" y="1028700"/>
            <a:ext cx="11546878" cy="1397667"/>
            <a:chOff x="0" y="0"/>
            <a:chExt cx="15395838" cy="1863556"/>
          </a:xfrm>
        </p:grpSpPr>
        <p:grpSp>
          <p:nvGrpSpPr>
            <p:cNvPr id="6" name="Group 6"/>
            <p:cNvGrpSpPr/>
            <p:nvPr/>
          </p:nvGrpSpPr>
          <p:grpSpPr>
            <a:xfrm>
              <a:off x="155838" y="155838"/>
              <a:ext cx="15240000" cy="1707719"/>
              <a:chOff x="0" y="0"/>
              <a:chExt cx="5093103" cy="570708"/>
            </a:xfrm>
          </p:grpSpPr>
          <p:sp>
            <p:nvSpPr>
              <p:cNvPr id="7" name="Freeform 7"/>
              <p:cNvSpPr/>
              <p:nvPr/>
            </p:nvSpPr>
            <p:spPr>
              <a:xfrm>
                <a:off x="0" y="0"/>
                <a:ext cx="5093103" cy="570708"/>
              </a:xfrm>
              <a:custGeom>
                <a:avLst/>
                <a:gdLst/>
                <a:ahLst/>
                <a:cxnLst/>
                <a:rect l="l" t="t" r="r" b="b"/>
                <a:pathLst>
                  <a:path w="5093103" h="570708">
                    <a:moveTo>
                      <a:pt x="20320" y="0"/>
                    </a:moveTo>
                    <a:lnTo>
                      <a:pt x="5072783" y="0"/>
                    </a:lnTo>
                    <a:cubicBezTo>
                      <a:pt x="5084006" y="0"/>
                      <a:pt x="5093103" y="9098"/>
                      <a:pt x="5093103" y="20320"/>
                    </a:cubicBezTo>
                    <a:lnTo>
                      <a:pt x="5093103" y="550388"/>
                    </a:lnTo>
                    <a:cubicBezTo>
                      <a:pt x="5093103" y="555777"/>
                      <a:pt x="5090962" y="560945"/>
                      <a:pt x="5087152" y="564756"/>
                    </a:cubicBezTo>
                    <a:cubicBezTo>
                      <a:pt x="5083341" y="568567"/>
                      <a:pt x="5078172" y="570708"/>
                      <a:pt x="5072783" y="570708"/>
                    </a:cubicBezTo>
                    <a:lnTo>
                      <a:pt x="20320" y="570708"/>
                    </a:lnTo>
                    <a:cubicBezTo>
                      <a:pt x="14931" y="570708"/>
                      <a:pt x="9762" y="568567"/>
                      <a:pt x="5952" y="564756"/>
                    </a:cubicBezTo>
                    <a:cubicBezTo>
                      <a:pt x="2141" y="560945"/>
                      <a:pt x="0" y="555777"/>
                      <a:pt x="0" y="550388"/>
                    </a:cubicBezTo>
                    <a:lnTo>
                      <a:pt x="0" y="20320"/>
                    </a:lnTo>
                    <a:cubicBezTo>
                      <a:pt x="0" y="9098"/>
                      <a:pt x="9098" y="0"/>
                      <a:pt x="20320" y="0"/>
                    </a:cubicBezTo>
                    <a:close/>
                  </a:path>
                </a:pathLst>
              </a:custGeom>
              <a:solidFill>
                <a:srgbClr val="B2900A"/>
              </a:solidFill>
            </p:spPr>
          </p:sp>
          <p:sp>
            <p:nvSpPr>
              <p:cNvPr id="8" name="TextBox 8"/>
              <p:cNvSpPr txBox="1"/>
              <p:nvPr/>
            </p:nvSpPr>
            <p:spPr>
              <a:xfrm>
                <a:off x="0" y="-38100"/>
                <a:ext cx="5093103"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5240000" cy="1707719"/>
              <a:chOff x="0" y="0"/>
              <a:chExt cx="5093103" cy="570708"/>
            </a:xfrm>
          </p:grpSpPr>
          <p:sp>
            <p:nvSpPr>
              <p:cNvPr id="10" name="Freeform 10"/>
              <p:cNvSpPr/>
              <p:nvPr/>
            </p:nvSpPr>
            <p:spPr>
              <a:xfrm>
                <a:off x="0" y="0"/>
                <a:ext cx="5093103" cy="570708"/>
              </a:xfrm>
              <a:custGeom>
                <a:avLst/>
                <a:gdLst/>
                <a:ahLst/>
                <a:cxnLst/>
                <a:rect l="l" t="t" r="r" b="b"/>
                <a:pathLst>
                  <a:path w="5093103" h="570708">
                    <a:moveTo>
                      <a:pt x="20320" y="0"/>
                    </a:moveTo>
                    <a:lnTo>
                      <a:pt x="5072783" y="0"/>
                    </a:lnTo>
                    <a:cubicBezTo>
                      <a:pt x="5084006" y="0"/>
                      <a:pt x="5093103" y="9098"/>
                      <a:pt x="5093103" y="20320"/>
                    </a:cubicBezTo>
                    <a:lnTo>
                      <a:pt x="5093103" y="550388"/>
                    </a:lnTo>
                    <a:cubicBezTo>
                      <a:pt x="5093103" y="555777"/>
                      <a:pt x="5090962" y="560945"/>
                      <a:pt x="5087152" y="564756"/>
                    </a:cubicBezTo>
                    <a:cubicBezTo>
                      <a:pt x="5083341" y="568567"/>
                      <a:pt x="5078172" y="570708"/>
                      <a:pt x="5072783" y="570708"/>
                    </a:cubicBezTo>
                    <a:lnTo>
                      <a:pt x="20320" y="570708"/>
                    </a:lnTo>
                    <a:cubicBezTo>
                      <a:pt x="14931" y="570708"/>
                      <a:pt x="9762" y="568567"/>
                      <a:pt x="5952" y="564756"/>
                    </a:cubicBezTo>
                    <a:cubicBezTo>
                      <a:pt x="2141" y="560945"/>
                      <a:pt x="0" y="555777"/>
                      <a:pt x="0" y="550388"/>
                    </a:cubicBezTo>
                    <a:lnTo>
                      <a:pt x="0" y="20320"/>
                    </a:lnTo>
                    <a:cubicBezTo>
                      <a:pt x="0" y="9098"/>
                      <a:pt x="9098" y="0"/>
                      <a:pt x="20320" y="0"/>
                    </a:cubicBezTo>
                    <a:close/>
                  </a:path>
                </a:pathLst>
              </a:custGeom>
              <a:solidFill>
                <a:srgbClr val="FFCC00"/>
              </a:solidFill>
            </p:spPr>
          </p:sp>
          <p:sp>
            <p:nvSpPr>
              <p:cNvPr id="11" name="TextBox 11"/>
              <p:cNvSpPr txBox="1"/>
              <p:nvPr/>
            </p:nvSpPr>
            <p:spPr>
              <a:xfrm>
                <a:off x="0" y="-38100"/>
                <a:ext cx="5093103" cy="608808"/>
              </a:xfrm>
              <a:prstGeom prst="rect">
                <a:avLst/>
              </a:prstGeom>
            </p:spPr>
            <p:txBody>
              <a:bodyPr lIns="50800" tIns="50800" rIns="50800" bIns="50800" rtlCol="0" anchor="ctr"/>
              <a:lstStyle/>
              <a:p>
                <a:pPr algn="ctr">
                  <a:lnSpc>
                    <a:spcPts val="3360"/>
                  </a:lnSpc>
                </a:pPr>
                <a:endParaRPr/>
              </a:p>
            </p:txBody>
          </p:sp>
        </p:grpSp>
      </p:grpSp>
      <p:grpSp>
        <p:nvGrpSpPr>
          <p:cNvPr id="12" name="Group 12"/>
          <p:cNvGrpSpPr/>
          <p:nvPr/>
        </p:nvGrpSpPr>
        <p:grpSpPr>
          <a:xfrm>
            <a:off x="1104652" y="2972412"/>
            <a:ext cx="16078697" cy="6252297"/>
            <a:chOff x="0" y="0"/>
            <a:chExt cx="21438263" cy="8336396"/>
          </a:xfrm>
        </p:grpSpPr>
        <p:grpSp>
          <p:nvGrpSpPr>
            <p:cNvPr id="13" name="Group 13"/>
            <p:cNvGrpSpPr/>
            <p:nvPr/>
          </p:nvGrpSpPr>
          <p:grpSpPr>
            <a:xfrm>
              <a:off x="203200" y="203200"/>
              <a:ext cx="21235063" cy="8133196"/>
              <a:chOff x="0" y="0"/>
              <a:chExt cx="5442520" cy="2084528"/>
            </a:xfrm>
          </p:grpSpPr>
          <p:sp>
            <p:nvSpPr>
              <p:cNvPr id="14" name="Freeform 14"/>
              <p:cNvSpPr/>
              <p:nvPr/>
            </p:nvSpPr>
            <p:spPr>
              <a:xfrm>
                <a:off x="0" y="0"/>
                <a:ext cx="5442520" cy="2084528"/>
              </a:xfrm>
              <a:custGeom>
                <a:avLst/>
                <a:gdLst/>
                <a:ahLst/>
                <a:cxnLst/>
                <a:rect l="l" t="t" r="r" b="b"/>
                <a:pathLst>
                  <a:path w="5442520" h="2084528">
                    <a:moveTo>
                      <a:pt x="14583" y="0"/>
                    </a:moveTo>
                    <a:lnTo>
                      <a:pt x="5427937" y="0"/>
                    </a:lnTo>
                    <a:cubicBezTo>
                      <a:pt x="5431804" y="0"/>
                      <a:pt x="5435514" y="1536"/>
                      <a:pt x="5438248" y="4271"/>
                    </a:cubicBezTo>
                    <a:cubicBezTo>
                      <a:pt x="5440983" y="7006"/>
                      <a:pt x="5442520" y="10716"/>
                      <a:pt x="5442520" y="14583"/>
                    </a:cubicBezTo>
                    <a:lnTo>
                      <a:pt x="5442520" y="2069945"/>
                    </a:lnTo>
                    <a:cubicBezTo>
                      <a:pt x="5442520" y="2073812"/>
                      <a:pt x="5440983" y="2077522"/>
                      <a:pt x="5438248" y="2080257"/>
                    </a:cubicBezTo>
                    <a:cubicBezTo>
                      <a:pt x="5435514" y="2082991"/>
                      <a:pt x="5431804" y="2084528"/>
                      <a:pt x="5427937" y="2084528"/>
                    </a:cubicBezTo>
                    <a:lnTo>
                      <a:pt x="14583" y="2084528"/>
                    </a:lnTo>
                    <a:cubicBezTo>
                      <a:pt x="10716" y="2084528"/>
                      <a:pt x="7006" y="2082991"/>
                      <a:pt x="4271" y="2080257"/>
                    </a:cubicBezTo>
                    <a:cubicBezTo>
                      <a:pt x="1536" y="2077522"/>
                      <a:pt x="0" y="2073812"/>
                      <a:pt x="0" y="2069945"/>
                    </a:cubicBezTo>
                    <a:lnTo>
                      <a:pt x="0" y="14583"/>
                    </a:lnTo>
                    <a:cubicBezTo>
                      <a:pt x="0" y="10716"/>
                      <a:pt x="1536" y="7006"/>
                      <a:pt x="4271" y="4271"/>
                    </a:cubicBezTo>
                    <a:cubicBezTo>
                      <a:pt x="7006" y="1536"/>
                      <a:pt x="10716" y="0"/>
                      <a:pt x="14583" y="0"/>
                    </a:cubicBezTo>
                    <a:close/>
                  </a:path>
                </a:pathLst>
              </a:custGeom>
              <a:solidFill>
                <a:srgbClr val="D7D6DC"/>
              </a:solidFill>
            </p:spPr>
          </p:sp>
          <p:sp>
            <p:nvSpPr>
              <p:cNvPr id="15" name="TextBox 15"/>
              <p:cNvSpPr txBox="1"/>
              <p:nvPr/>
            </p:nvSpPr>
            <p:spPr>
              <a:xfrm>
                <a:off x="0" y="-38100"/>
                <a:ext cx="5442520" cy="2122628"/>
              </a:xfrm>
              <a:prstGeom prst="rect">
                <a:avLst/>
              </a:prstGeom>
            </p:spPr>
            <p:txBody>
              <a:bodyPr lIns="50800" tIns="50800" rIns="50800" bIns="50800" rtlCol="0" anchor="ctr"/>
              <a:lstStyle/>
              <a:p>
                <a:pPr algn="ctr">
                  <a:lnSpc>
                    <a:spcPts val="3360"/>
                  </a:lnSpc>
                </a:pPr>
                <a:endParaRPr/>
              </a:p>
            </p:txBody>
          </p:sp>
        </p:grpSp>
        <p:grpSp>
          <p:nvGrpSpPr>
            <p:cNvPr id="16" name="Group 16"/>
            <p:cNvGrpSpPr/>
            <p:nvPr/>
          </p:nvGrpSpPr>
          <p:grpSpPr>
            <a:xfrm>
              <a:off x="0" y="0"/>
              <a:ext cx="21235063" cy="8133196"/>
              <a:chOff x="0" y="0"/>
              <a:chExt cx="5442520" cy="2084528"/>
            </a:xfrm>
          </p:grpSpPr>
          <p:sp>
            <p:nvSpPr>
              <p:cNvPr id="17" name="Freeform 17"/>
              <p:cNvSpPr/>
              <p:nvPr/>
            </p:nvSpPr>
            <p:spPr>
              <a:xfrm>
                <a:off x="0" y="0"/>
                <a:ext cx="5442520" cy="2084528"/>
              </a:xfrm>
              <a:custGeom>
                <a:avLst/>
                <a:gdLst/>
                <a:ahLst/>
                <a:cxnLst/>
                <a:rect l="l" t="t" r="r" b="b"/>
                <a:pathLst>
                  <a:path w="5442520" h="2084528">
                    <a:moveTo>
                      <a:pt x="14583" y="0"/>
                    </a:moveTo>
                    <a:lnTo>
                      <a:pt x="5427937" y="0"/>
                    </a:lnTo>
                    <a:cubicBezTo>
                      <a:pt x="5431804" y="0"/>
                      <a:pt x="5435514" y="1536"/>
                      <a:pt x="5438248" y="4271"/>
                    </a:cubicBezTo>
                    <a:cubicBezTo>
                      <a:pt x="5440983" y="7006"/>
                      <a:pt x="5442520" y="10716"/>
                      <a:pt x="5442520" y="14583"/>
                    </a:cubicBezTo>
                    <a:lnTo>
                      <a:pt x="5442520" y="2069945"/>
                    </a:lnTo>
                    <a:cubicBezTo>
                      <a:pt x="5442520" y="2073812"/>
                      <a:pt x="5440983" y="2077522"/>
                      <a:pt x="5438248" y="2080257"/>
                    </a:cubicBezTo>
                    <a:cubicBezTo>
                      <a:pt x="5435514" y="2082991"/>
                      <a:pt x="5431804" y="2084528"/>
                      <a:pt x="5427937" y="2084528"/>
                    </a:cubicBezTo>
                    <a:lnTo>
                      <a:pt x="14583" y="2084528"/>
                    </a:lnTo>
                    <a:cubicBezTo>
                      <a:pt x="10716" y="2084528"/>
                      <a:pt x="7006" y="2082991"/>
                      <a:pt x="4271" y="2080257"/>
                    </a:cubicBezTo>
                    <a:cubicBezTo>
                      <a:pt x="1536" y="2077522"/>
                      <a:pt x="0" y="2073812"/>
                      <a:pt x="0" y="2069945"/>
                    </a:cubicBezTo>
                    <a:lnTo>
                      <a:pt x="0" y="14583"/>
                    </a:lnTo>
                    <a:cubicBezTo>
                      <a:pt x="0" y="10716"/>
                      <a:pt x="1536" y="7006"/>
                      <a:pt x="4271" y="4271"/>
                    </a:cubicBezTo>
                    <a:cubicBezTo>
                      <a:pt x="7006" y="1536"/>
                      <a:pt x="10716" y="0"/>
                      <a:pt x="14583" y="0"/>
                    </a:cubicBezTo>
                    <a:close/>
                  </a:path>
                </a:pathLst>
              </a:custGeom>
              <a:solidFill>
                <a:srgbClr val="FFFFFF"/>
              </a:solidFill>
            </p:spPr>
          </p:sp>
          <p:sp>
            <p:nvSpPr>
              <p:cNvPr id="18" name="TextBox 18"/>
              <p:cNvSpPr txBox="1"/>
              <p:nvPr/>
            </p:nvSpPr>
            <p:spPr>
              <a:xfrm>
                <a:off x="0" y="-38100"/>
                <a:ext cx="5442520" cy="2122628"/>
              </a:xfrm>
              <a:prstGeom prst="rect">
                <a:avLst/>
              </a:prstGeom>
            </p:spPr>
            <p:txBody>
              <a:bodyPr lIns="50800" tIns="50800" rIns="50800" bIns="50800" rtlCol="0" anchor="ctr"/>
              <a:lstStyle/>
              <a:p>
                <a:pPr algn="ctr">
                  <a:lnSpc>
                    <a:spcPts val="3360"/>
                  </a:lnSpc>
                </a:pPr>
                <a:endParaRPr/>
              </a:p>
            </p:txBody>
          </p:sp>
        </p:grpSp>
      </p:grpSp>
      <p:sp>
        <p:nvSpPr>
          <p:cNvPr id="19" name="TextBox 19"/>
          <p:cNvSpPr txBox="1"/>
          <p:nvPr/>
        </p:nvSpPr>
        <p:spPr>
          <a:xfrm>
            <a:off x="1719952" y="3585020"/>
            <a:ext cx="14848096" cy="481331"/>
          </a:xfrm>
          <a:prstGeom prst="rect">
            <a:avLst/>
          </a:prstGeom>
        </p:spPr>
        <p:txBody>
          <a:bodyPr lIns="0" tIns="0" rIns="0" bIns="0" rtlCol="0" anchor="t">
            <a:spAutoFit/>
          </a:bodyPr>
          <a:lstStyle/>
          <a:p>
            <a:pPr marL="0" lvl="0" indent="0" algn="ctr">
              <a:lnSpc>
                <a:spcPts val="3919"/>
              </a:lnSpc>
            </a:pPr>
            <a:r>
              <a:rPr lang="en-US" sz="2799" b="1">
                <a:solidFill>
                  <a:srgbClr val="0B2147"/>
                </a:solidFill>
                <a:latin typeface="TT Hoves Bold"/>
                <a:ea typeface="TT Hoves Bold"/>
                <a:cs typeface="TT Hoves Bold"/>
                <a:sym typeface="TT Hoves Bold"/>
              </a:rPr>
              <a:t>Quantos você acertou?</a:t>
            </a:r>
          </a:p>
        </p:txBody>
      </p:sp>
      <p:sp>
        <p:nvSpPr>
          <p:cNvPr id="20" name="TextBox 20"/>
          <p:cNvSpPr txBox="1"/>
          <p:nvPr/>
        </p:nvSpPr>
        <p:spPr>
          <a:xfrm>
            <a:off x="13728248" y="5322838"/>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nórdico</a:t>
            </a:r>
          </a:p>
        </p:txBody>
      </p:sp>
      <p:sp>
        <p:nvSpPr>
          <p:cNvPr id="21" name="TextBox 21"/>
          <p:cNvSpPr txBox="1"/>
          <p:nvPr/>
        </p:nvSpPr>
        <p:spPr>
          <a:xfrm>
            <a:off x="13728248" y="4621799"/>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chinês</a:t>
            </a:r>
          </a:p>
        </p:txBody>
      </p:sp>
      <p:sp>
        <p:nvSpPr>
          <p:cNvPr id="22" name="Freeform 22"/>
          <p:cNvSpPr/>
          <p:nvPr/>
        </p:nvSpPr>
        <p:spPr>
          <a:xfrm rot="-425147" flipH="1">
            <a:off x="14917439" y="228076"/>
            <a:ext cx="2945311" cy="5505254"/>
          </a:xfrm>
          <a:custGeom>
            <a:avLst/>
            <a:gdLst/>
            <a:ahLst/>
            <a:cxnLst/>
            <a:rect l="l" t="t" r="r" b="b"/>
            <a:pathLst>
              <a:path w="2945311" h="5505254">
                <a:moveTo>
                  <a:pt x="2945311" y="0"/>
                </a:moveTo>
                <a:lnTo>
                  <a:pt x="0" y="0"/>
                </a:lnTo>
                <a:lnTo>
                  <a:pt x="0" y="5505254"/>
                </a:lnTo>
                <a:lnTo>
                  <a:pt x="2945311" y="5505254"/>
                </a:lnTo>
                <a:lnTo>
                  <a:pt x="29453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rot="1941179">
            <a:off x="455295" y="8462900"/>
            <a:ext cx="1298714" cy="1202933"/>
          </a:xfrm>
          <a:custGeom>
            <a:avLst/>
            <a:gdLst/>
            <a:ahLst/>
            <a:cxnLst/>
            <a:rect l="l" t="t" r="r" b="b"/>
            <a:pathLst>
              <a:path w="1298714" h="1202933">
                <a:moveTo>
                  <a:pt x="0" y="0"/>
                </a:moveTo>
                <a:lnTo>
                  <a:pt x="1298713" y="0"/>
                </a:lnTo>
                <a:lnTo>
                  <a:pt x="1298713" y="1202934"/>
                </a:lnTo>
                <a:lnTo>
                  <a:pt x="0" y="1202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respostas</a:t>
            </a:r>
          </a:p>
        </p:txBody>
      </p:sp>
      <p:sp>
        <p:nvSpPr>
          <p:cNvPr id="25" name="TextBox 25"/>
          <p:cNvSpPr txBox="1"/>
          <p:nvPr/>
        </p:nvSpPr>
        <p:spPr>
          <a:xfrm>
            <a:off x="13728248" y="6026241"/>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grego</a:t>
            </a:r>
          </a:p>
        </p:txBody>
      </p:sp>
      <p:sp>
        <p:nvSpPr>
          <p:cNvPr id="26" name="TextBox 26"/>
          <p:cNvSpPr txBox="1"/>
          <p:nvPr/>
        </p:nvSpPr>
        <p:spPr>
          <a:xfrm>
            <a:off x="13728248" y="7433048"/>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egípcio</a:t>
            </a:r>
          </a:p>
        </p:txBody>
      </p:sp>
      <p:sp>
        <p:nvSpPr>
          <p:cNvPr id="27" name="TextBox 27"/>
          <p:cNvSpPr txBox="1"/>
          <p:nvPr/>
        </p:nvSpPr>
        <p:spPr>
          <a:xfrm>
            <a:off x="13728248" y="8136451"/>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escocês</a:t>
            </a:r>
          </a:p>
        </p:txBody>
      </p:sp>
      <p:sp>
        <p:nvSpPr>
          <p:cNvPr id="28" name="TextBox 28"/>
          <p:cNvSpPr txBox="1"/>
          <p:nvPr/>
        </p:nvSpPr>
        <p:spPr>
          <a:xfrm>
            <a:off x="13728248" y="6729645"/>
            <a:ext cx="1428750"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   irlandês</a:t>
            </a:r>
          </a:p>
        </p:txBody>
      </p:sp>
      <p:sp>
        <p:nvSpPr>
          <p:cNvPr id="29" name="TextBox 29"/>
          <p:cNvSpPr txBox="1"/>
          <p:nvPr/>
        </p:nvSpPr>
        <p:spPr>
          <a:xfrm>
            <a:off x="2098223" y="4619435"/>
            <a:ext cx="8273173"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Hércules (um semideus que possui força sobre-humana)</a:t>
            </a:r>
          </a:p>
        </p:txBody>
      </p:sp>
      <p:sp>
        <p:nvSpPr>
          <p:cNvPr id="30" name="TextBox 30"/>
          <p:cNvSpPr txBox="1"/>
          <p:nvPr/>
        </p:nvSpPr>
        <p:spPr>
          <a:xfrm>
            <a:off x="2098223" y="6026241"/>
            <a:ext cx="8033461" cy="390524"/>
          </a:xfrm>
          <a:prstGeom prst="rect">
            <a:avLst/>
          </a:prstGeom>
        </p:spPr>
        <p:txBody>
          <a:bodyPr lIns="0" tIns="0" rIns="0" bIns="0" rtlCol="0" anchor="t">
            <a:spAutoFit/>
          </a:bodyPr>
          <a:lstStyle/>
          <a:p>
            <a:pPr marL="0" lvl="0" indent="0" algn="l">
              <a:lnSpc>
                <a:spcPts val="3150"/>
              </a:lnSpc>
            </a:pPr>
            <a:r>
              <a:rPr lang="en-US" sz="2250">
                <a:solidFill>
                  <a:srgbClr val="0B2147"/>
                </a:solidFill>
                <a:latin typeface="TT Hoves"/>
                <a:ea typeface="TT Hoves"/>
                <a:cs typeface="TT Hoves"/>
                <a:sym typeface="TT Hoves"/>
              </a:rPr>
              <a:t>Thor (um deus do trovão, que empunha um martelo encantado)</a:t>
            </a:r>
          </a:p>
        </p:txBody>
      </p:sp>
      <p:sp>
        <p:nvSpPr>
          <p:cNvPr id="31" name="TextBox 31"/>
          <p:cNvSpPr txBox="1"/>
          <p:nvPr/>
        </p:nvSpPr>
        <p:spPr>
          <a:xfrm>
            <a:off x="2098223" y="6739170"/>
            <a:ext cx="7633942" cy="315139"/>
          </a:xfrm>
          <a:prstGeom prst="rect">
            <a:avLst/>
          </a:prstGeom>
        </p:spPr>
        <p:txBody>
          <a:bodyPr lIns="0" tIns="0" rIns="0" bIns="0" rtlCol="0" anchor="t">
            <a:spAutoFit/>
          </a:bodyPr>
          <a:lstStyle/>
          <a:p>
            <a:pPr marL="0" lvl="0" indent="0" algn="l">
              <a:lnSpc>
                <a:spcPts val="2580"/>
              </a:lnSpc>
            </a:pPr>
            <a:r>
              <a:rPr lang="en-US" sz="1842">
                <a:solidFill>
                  <a:srgbClr val="0B2147"/>
                </a:solidFill>
                <a:latin typeface="TT Hoves"/>
                <a:ea typeface="TT Hoves"/>
                <a:cs typeface="TT Hoves"/>
                <a:sym typeface="TT Hoves"/>
              </a:rPr>
              <a:t>Anúbis (um deus com cabeça de cachorro associado à vida após a morte)</a:t>
            </a:r>
          </a:p>
        </p:txBody>
      </p:sp>
      <p:sp>
        <p:nvSpPr>
          <p:cNvPr id="32" name="TextBox 32"/>
          <p:cNvSpPr txBox="1"/>
          <p:nvPr/>
        </p:nvSpPr>
        <p:spPr>
          <a:xfrm>
            <a:off x="2098223" y="5322838"/>
            <a:ext cx="9525000" cy="381380"/>
          </a:xfrm>
          <a:prstGeom prst="rect">
            <a:avLst/>
          </a:prstGeom>
        </p:spPr>
        <p:txBody>
          <a:bodyPr lIns="0" tIns="0" rIns="0" bIns="0" rtlCol="0" anchor="t">
            <a:spAutoFit/>
          </a:bodyPr>
          <a:lstStyle/>
          <a:p>
            <a:pPr marL="0" lvl="0" indent="0" algn="l">
              <a:lnSpc>
                <a:spcPts val="3129"/>
              </a:lnSpc>
            </a:pPr>
            <a:r>
              <a:rPr lang="en-US" sz="2235">
                <a:solidFill>
                  <a:srgbClr val="0B2147"/>
                </a:solidFill>
                <a:latin typeface="TT Hoves"/>
                <a:ea typeface="TT Hoves"/>
                <a:cs typeface="TT Hoves"/>
                <a:sym typeface="TT Hoves"/>
              </a:rPr>
              <a:t>O monstro do Lago Ness (uma grande criatura aquática que habita um lago)</a:t>
            </a:r>
          </a:p>
        </p:txBody>
      </p:sp>
      <p:sp>
        <p:nvSpPr>
          <p:cNvPr id="33" name="TextBox 33"/>
          <p:cNvSpPr txBox="1"/>
          <p:nvPr/>
        </p:nvSpPr>
        <p:spPr>
          <a:xfrm>
            <a:off x="2098223" y="7433048"/>
            <a:ext cx="9098846" cy="405764"/>
          </a:xfrm>
          <a:prstGeom prst="rect">
            <a:avLst/>
          </a:prstGeom>
        </p:spPr>
        <p:txBody>
          <a:bodyPr lIns="0" tIns="0" rIns="0" bIns="0" rtlCol="0" anchor="t">
            <a:spAutoFit/>
          </a:bodyPr>
          <a:lstStyle/>
          <a:p>
            <a:pPr marL="0" lvl="0" indent="0" algn="l">
              <a:lnSpc>
                <a:spcPts val="3360"/>
              </a:lnSpc>
            </a:pPr>
            <a:r>
              <a:rPr lang="en-US" sz="2400">
                <a:solidFill>
                  <a:srgbClr val="0B2147"/>
                </a:solidFill>
                <a:latin typeface="TT Hoves"/>
                <a:ea typeface="TT Hoves"/>
                <a:cs typeface="TT Hoves"/>
                <a:sym typeface="TT Hoves"/>
              </a:rPr>
              <a:t>Sun Wukong (um macaco travesso que ganha poderes incríveis)</a:t>
            </a:r>
          </a:p>
        </p:txBody>
      </p:sp>
      <p:sp>
        <p:nvSpPr>
          <p:cNvPr id="34" name="TextBox 34"/>
          <p:cNvSpPr txBox="1"/>
          <p:nvPr/>
        </p:nvSpPr>
        <p:spPr>
          <a:xfrm>
            <a:off x="2098223" y="8145976"/>
            <a:ext cx="8752596" cy="347729"/>
          </a:xfrm>
          <a:prstGeom prst="rect">
            <a:avLst/>
          </a:prstGeom>
        </p:spPr>
        <p:txBody>
          <a:bodyPr lIns="0" tIns="0" rIns="0" bIns="0" rtlCol="0" anchor="t">
            <a:spAutoFit/>
          </a:bodyPr>
          <a:lstStyle/>
          <a:p>
            <a:pPr marL="0" lvl="0" indent="0" algn="l">
              <a:lnSpc>
                <a:spcPts val="2883"/>
              </a:lnSpc>
            </a:pPr>
            <a:r>
              <a:rPr lang="en-US" sz="2059">
                <a:solidFill>
                  <a:srgbClr val="0B2147"/>
                </a:solidFill>
                <a:latin typeface="TT Hoves"/>
                <a:ea typeface="TT Hoves"/>
                <a:cs typeface="TT Hoves"/>
                <a:sym typeface="TT Hoves"/>
              </a:rPr>
              <a:t>Banshee (um espírito de uma velha que grita quando a morte está próxima)</a:t>
            </a:r>
          </a:p>
        </p:txBody>
      </p:sp>
      <p:sp>
        <p:nvSpPr>
          <p:cNvPr id="35" name="Freeform 35"/>
          <p:cNvSpPr/>
          <p:nvPr/>
        </p:nvSpPr>
        <p:spPr>
          <a:xfrm rot="-2393175">
            <a:off x="17493907" y="3190030"/>
            <a:ext cx="1298714" cy="1202933"/>
          </a:xfrm>
          <a:custGeom>
            <a:avLst/>
            <a:gdLst/>
            <a:ahLst/>
            <a:cxnLst/>
            <a:rect l="l" t="t" r="r" b="b"/>
            <a:pathLst>
              <a:path w="1298714" h="1202933">
                <a:moveTo>
                  <a:pt x="0" y="0"/>
                </a:moveTo>
                <a:lnTo>
                  <a:pt x="1298714" y="0"/>
                </a:lnTo>
                <a:lnTo>
                  <a:pt x="1298714" y="1202933"/>
                </a:lnTo>
                <a:lnTo>
                  <a:pt x="0" y="1202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rot="-8780030">
            <a:off x="16533992" y="-162491"/>
            <a:ext cx="1298714" cy="1202933"/>
          </a:xfrm>
          <a:custGeom>
            <a:avLst/>
            <a:gdLst/>
            <a:ahLst/>
            <a:cxnLst/>
            <a:rect l="l" t="t" r="r" b="b"/>
            <a:pathLst>
              <a:path w="1298714" h="1202933">
                <a:moveTo>
                  <a:pt x="0" y="0"/>
                </a:moveTo>
                <a:lnTo>
                  <a:pt x="1298713" y="0"/>
                </a:lnTo>
                <a:lnTo>
                  <a:pt x="1298713" y="1202933"/>
                </a:lnTo>
                <a:lnTo>
                  <a:pt x="0" y="1202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AutoShape 37"/>
          <p:cNvSpPr/>
          <p:nvPr/>
        </p:nvSpPr>
        <p:spPr>
          <a:xfrm>
            <a:off x="10371396" y="4846130"/>
            <a:ext cx="3356852" cy="1406806"/>
          </a:xfrm>
          <a:prstGeom prst="line">
            <a:avLst/>
          </a:prstGeom>
          <a:ln w="38100" cap="flat">
            <a:solidFill>
              <a:srgbClr val="000000"/>
            </a:solidFill>
            <a:prstDash val="solid"/>
            <a:headEnd type="none" w="sm" len="sm"/>
            <a:tailEnd type="none" w="sm" len="sm"/>
          </a:ln>
        </p:spPr>
      </p:sp>
      <p:sp>
        <p:nvSpPr>
          <p:cNvPr id="38" name="AutoShape 38"/>
          <p:cNvSpPr/>
          <p:nvPr/>
        </p:nvSpPr>
        <p:spPr>
          <a:xfrm>
            <a:off x="11623223" y="5549533"/>
            <a:ext cx="2105025" cy="2813613"/>
          </a:xfrm>
          <a:prstGeom prst="line">
            <a:avLst/>
          </a:prstGeom>
          <a:ln w="38100" cap="flat">
            <a:solidFill>
              <a:srgbClr val="000000"/>
            </a:solidFill>
            <a:prstDash val="solid"/>
            <a:headEnd type="none" w="sm" len="sm"/>
            <a:tailEnd type="none" w="sm" len="sm"/>
          </a:ln>
        </p:spPr>
      </p:sp>
      <p:sp>
        <p:nvSpPr>
          <p:cNvPr id="39" name="AutoShape 39"/>
          <p:cNvSpPr/>
          <p:nvPr/>
        </p:nvSpPr>
        <p:spPr>
          <a:xfrm flipV="1">
            <a:off x="10131684" y="5549533"/>
            <a:ext cx="3596564" cy="703403"/>
          </a:xfrm>
          <a:prstGeom prst="line">
            <a:avLst/>
          </a:prstGeom>
          <a:ln w="38100" cap="flat">
            <a:solidFill>
              <a:srgbClr val="000000"/>
            </a:solidFill>
            <a:prstDash val="solid"/>
            <a:headEnd type="none" w="sm" len="sm"/>
            <a:tailEnd type="none" w="sm" len="sm"/>
          </a:ln>
        </p:spPr>
      </p:sp>
      <p:sp>
        <p:nvSpPr>
          <p:cNvPr id="40" name="AutoShape 40"/>
          <p:cNvSpPr/>
          <p:nvPr/>
        </p:nvSpPr>
        <p:spPr>
          <a:xfrm>
            <a:off x="9732165" y="6956339"/>
            <a:ext cx="3996083" cy="882473"/>
          </a:xfrm>
          <a:prstGeom prst="line">
            <a:avLst/>
          </a:prstGeom>
          <a:ln w="38100" cap="flat">
            <a:solidFill>
              <a:srgbClr val="000000"/>
            </a:solidFill>
            <a:prstDash val="solid"/>
            <a:headEnd type="none" w="sm" len="sm"/>
            <a:tailEnd type="none" w="sm" len="sm"/>
          </a:ln>
        </p:spPr>
      </p:sp>
      <p:sp>
        <p:nvSpPr>
          <p:cNvPr id="41" name="AutoShape 41"/>
          <p:cNvSpPr/>
          <p:nvPr/>
        </p:nvSpPr>
        <p:spPr>
          <a:xfrm flipV="1">
            <a:off x="11197069" y="4848493"/>
            <a:ext cx="2531179" cy="2811249"/>
          </a:xfrm>
          <a:prstGeom prst="line">
            <a:avLst/>
          </a:prstGeom>
          <a:ln w="38100" cap="flat">
            <a:solidFill>
              <a:srgbClr val="000000"/>
            </a:solidFill>
            <a:prstDash val="solid"/>
            <a:headEnd type="none" w="sm" len="sm"/>
            <a:tailEnd type="none" w="sm" len="sm"/>
          </a:ln>
        </p:spPr>
      </p:sp>
      <p:sp>
        <p:nvSpPr>
          <p:cNvPr id="42" name="AutoShape 42"/>
          <p:cNvSpPr/>
          <p:nvPr/>
        </p:nvSpPr>
        <p:spPr>
          <a:xfrm flipV="1">
            <a:off x="10850819" y="6956339"/>
            <a:ext cx="2877429" cy="1406806"/>
          </a:xfrm>
          <a:prstGeom prst="line">
            <a:avLst/>
          </a:prstGeom>
          <a:ln w="38100" cap="flat">
            <a:solidFill>
              <a:srgbClr val="000000"/>
            </a:solidFill>
            <a:prstDash val="solid"/>
            <a:headEnd type="none" w="sm" len="sm"/>
            <a:tailEnd type="none" w="sm" len="sm"/>
          </a:ln>
        </p:spPr>
      </p:sp>
      <p:sp>
        <p:nvSpPr>
          <p:cNvPr id="43" name="TextBox 43"/>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8" tooltip="http://www.movimentoescolar.com.br"/>
              </a:rPr>
              <a:t>www.movimentoescolar.com.br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2147"/>
        </a:solidFill>
        <a:effectLst/>
      </p:bgPr>
    </p:bg>
    <p:spTree>
      <p:nvGrpSpPr>
        <p:cNvPr id="1" name=""/>
        <p:cNvGrpSpPr/>
        <p:nvPr/>
      </p:nvGrpSpPr>
      <p:grpSpPr>
        <a:xfrm>
          <a:off x="0" y="0"/>
          <a:ext cx="0" cy="0"/>
          <a:chOff x="0" y="0"/>
          <a:chExt cx="0" cy="0"/>
        </a:xfrm>
      </p:grpSpPr>
      <p:grpSp>
        <p:nvGrpSpPr>
          <p:cNvPr id="2" name="Group 2"/>
          <p:cNvGrpSpPr/>
          <p:nvPr/>
        </p:nvGrpSpPr>
        <p:grpSpPr>
          <a:xfrm>
            <a:off x="-2859204" y="-688789"/>
            <a:ext cx="23555092" cy="11664579"/>
            <a:chOff x="0" y="0"/>
            <a:chExt cx="31406789" cy="15552771"/>
          </a:xfrm>
        </p:grpSpPr>
        <p:sp>
          <p:nvSpPr>
            <p:cNvPr id="3" name="Freeform 3"/>
            <p:cNvSpPr/>
            <p:nvPr/>
          </p:nvSpPr>
          <p:spPr>
            <a:xfrm>
              <a:off x="0" y="0"/>
              <a:ext cx="15670299" cy="15552771"/>
            </a:xfrm>
            <a:custGeom>
              <a:avLst/>
              <a:gdLst/>
              <a:ahLst/>
              <a:cxnLst/>
              <a:rect l="l" t="t" r="r" b="b"/>
              <a:pathLst>
                <a:path w="15670299" h="15552771">
                  <a:moveTo>
                    <a:pt x="0" y="0"/>
                  </a:moveTo>
                  <a:lnTo>
                    <a:pt x="15670299" y="0"/>
                  </a:lnTo>
                  <a:lnTo>
                    <a:pt x="15670299"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36491" y="0"/>
              <a:ext cx="15670299" cy="15552771"/>
            </a:xfrm>
            <a:custGeom>
              <a:avLst/>
              <a:gdLst/>
              <a:ahLst/>
              <a:cxnLst/>
              <a:rect l="l" t="t" r="r" b="b"/>
              <a:pathLst>
                <a:path w="15670299" h="15552771">
                  <a:moveTo>
                    <a:pt x="0" y="0"/>
                  </a:moveTo>
                  <a:lnTo>
                    <a:pt x="15670298" y="0"/>
                  </a:lnTo>
                  <a:lnTo>
                    <a:pt x="15670298" y="15552771"/>
                  </a:lnTo>
                  <a:lnTo>
                    <a:pt x="0" y="15552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799311" y="1028700"/>
            <a:ext cx="8689378" cy="1397667"/>
            <a:chOff x="0" y="0"/>
            <a:chExt cx="11585838" cy="1863556"/>
          </a:xfrm>
        </p:grpSpPr>
        <p:grpSp>
          <p:nvGrpSpPr>
            <p:cNvPr id="6" name="Group 6"/>
            <p:cNvGrpSpPr/>
            <p:nvPr/>
          </p:nvGrpSpPr>
          <p:grpSpPr>
            <a:xfrm>
              <a:off x="155838" y="155838"/>
              <a:ext cx="11430000" cy="1707719"/>
              <a:chOff x="0" y="0"/>
              <a:chExt cx="3819827" cy="570708"/>
            </a:xfrm>
          </p:grpSpPr>
          <p:sp>
            <p:nvSpPr>
              <p:cNvPr id="7" name="Freeform 7"/>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B2900A"/>
              </a:solidFill>
            </p:spPr>
          </p:sp>
          <p:sp>
            <p:nvSpPr>
              <p:cNvPr id="8" name="TextBox 8"/>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0" y="0"/>
              <a:ext cx="11430000" cy="1707719"/>
              <a:chOff x="0" y="0"/>
              <a:chExt cx="3819827" cy="570708"/>
            </a:xfrm>
          </p:grpSpPr>
          <p:sp>
            <p:nvSpPr>
              <p:cNvPr id="10" name="Freeform 10"/>
              <p:cNvSpPr/>
              <p:nvPr/>
            </p:nvSpPr>
            <p:spPr>
              <a:xfrm>
                <a:off x="0" y="0"/>
                <a:ext cx="3819827" cy="570708"/>
              </a:xfrm>
              <a:custGeom>
                <a:avLst/>
                <a:gdLst/>
                <a:ahLst/>
                <a:cxnLst/>
                <a:rect l="l" t="t" r="r" b="b"/>
                <a:pathLst>
                  <a:path w="3819827" h="570708">
                    <a:moveTo>
                      <a:pt x="27093" y="0"/>
                    </a:moveTo>
                    <a:lnTo>
                      <a:pt x="3792734" y="0"/>
                    </a:lnTo>
                    <a:cubicBezTo>
                      <a:pt x="3799920" y="0"/>
                      <a:pt x="3806811" y="2854"/>
                      <a:pt x="3811892" y="7935"/>
                    </a:cubicBezTo>
                    <a:cubicBezTo>
                      <a:pt x="3816973" y="13016"/>
                      <a:pt x="3819827" y="19908"/>
                      <a:pt x="3819827" y="27093"/>
                    </a:cubicBezTo>
                    <a:lnTo>
                      <a:pt x="3819827" y="543614"/>
                    </a:lnTo>
                    <a:cubicBezTo>
                      <a:pt x="3819827" y="550800"/>
                      <a:pt x="3816973" y="557691"/>
                      <a:pt x="3811892" y="562772"/>
                    </a:cubicBezTo>
                    <a:cubicBezTo>
                      <a:pt x="3806811" y="567853"/>
                      <a:pt x="3799920" y="570708"/>
                      <a:pt x="3792734" y="570708"/>
                    </a:cubicBezTo>
                    <a:lnTo>
                      <a:pt x="27093" y="570708"/>
                    </a:lnTo>
                    <a:cubicBezTo>
                      <a:pt x="19908" y="570708"/>
                      <a:pt x="13016" y="567853"/>
                      <a:pt x="7935" y="562772"/>
                    </a:cubicBezTo>
                    <a:cubicBezTo>
                      <a:pt x="2854" y="557691"/>
                      <a:pt x="0" y="550800"/>
                      <a:pt x="0" y="543614"/>
                    </a:cubicBezTo>
                    <a:lnTo>
                      <a:pt x="0" y="27093"/>
                    </a:lnTo>
                    <a:cubicBezTo>
                      <a:pt x="0" y="19908"/>
                      <a:pt x="2854" y="13016"/>
                      <a:pt x="7935" y="7935"/>
                    </a:cubicBezTo>
                    <a:cubicBezTo>
                      <a:pt x="13016" y="2854"/>
                      <a:pt x="19908" y="0"/>
                      <a:pt x="27093" y="0"/>
                    </a:cubicBezTo>
                    <a:close/>
                  </a:path>
                </a:pathLst>
              </a:custGeom>
              <a:solidFill>
                <a:srgbClr val="FFCC00"/>
              </a:solidFill>
            </p:spPr>
          </p:sp>
          <p:sp>
            <p:nvSpPr>
              <p:cNvPr id="11" name="TextBox 11"/>
              <p:cNvSpPr txBox="1"/>
              <p:nvPr/>
            </p:nvSpPr>
            <p:spPr>
              <a:xfrm>
                <a:off x="0" y="-38100"/>
                <a:ext cx="3819827" cy="608808"/>
              </a:xfrm>
              <a:prstGeom prst="rect">
                <a:avLst/>
              </a:prstGeom>
            </p:spPr>
            <p:txBody>
              <a:bodyPr lIns="50800" tIns="50800" rIns="50800" bIns="50800" rtlCol="0" anchor="ctr"/>
              <a:lstStyle/>
              <a:p>
                <a:pPr algn="ctr">
                  <a:lnSpc>
                    <a:spcPts val="3360"/>
                  </a:lnSpc>
                </a:pPr>
                <a:endParaRPr/>
              </a:p>
            </p:txBody>
          </p:sp>
        </p:grpSp>
      </p:grpSp>
      <p:grpSp>
        <p:nvGrpSpPr>
          <p:cNvPr id="12" name="Group 12"/>
          <p:cNvGrpSpPr/>
          <p:nvPr/>
        </p:nvGrpSpPr>
        <p:grpSpPr>
          <a:xfrm>
            <a:off x="1181100" y="5015906"/>
            <a:ext cx="7687628" cy="4300156"/>
            <a:chOff x="0" y="0"/>
            <a:chExt cx="2627106" cy="1469499"/>
          </a:xfrm>
        </p:grpSpPr>
        <p:sp>
          <p:nvSpPr>
            <p:cNvPr id="13" name="Freeform 13"/>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C0C0C4"/>
            </a:solidFill>
          </p:spPr>
        </p:sp>
        <p:sp>
          <p:nvSpPr>
            <p:cNvPr id="14" name="TextBox 14"/>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9571672" y="5015906"/>
            <a:ext cx="7687628" cy="4300156"/>
            <a:chOff x="0" y="0"/>
            <a:chExt cx="2627106" cy="1469499"/>
          </a:xfrm>
        </p:grpSpPr>
        <p:sp>
          <p:nvSpPr>
            <p:cNvPr id="16" name="Freeform 16"/>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C0C0C4"/>
            </a:solidFill>
          </p:spPr>
        </p:sp>
        <p:sp>
          <p:nvSpPr>
            <p:cNvPr id="17" name="TextBox 17"/>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18" name="Group 18"/>
          <p:cNvGrpSpPr/>
          <p:nvPr/>
        </p:nvGrpSpPr>
        <p:grpSpPr>
          <a:xfrm>
            <a:off x="9419272" y="4863506"/>
            <a:ext cx="7687628" cy="4300156"/>
            <a:chOff x="0" y="0"/>
            <a:chExt cx="2627106" cy="1469499"/>
          </a:xfrm>
        </p:grpSpPr>
        <p:sp>
          <p:nvSpPr>
            <p:cNvPr id="19" name="Freeform 19"/>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FFFFFF"/>
            </a:solidFill>
          </p:spPr>
        </p:sp>
        <p:sp>
          <p:nvSpPr>
            <p:cNvPr id="20" name="TextBox 20"/>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grpSp>
        <p:nvGrpSpPr>
          <p:cNvPr id="21" name="Group 21"/>
          <p:cNvGrpSpPr/>
          <p:nvPr/>
        </p:nvGrpSpPr>
        <p:grpSpPr>
          <a:xfrm>
            <a:off x="1028700" y="4863506"/>
            <a:ext cx="7687628" cy="4300156"/>
            <a:chOff x="0" y="0"/>
            <a:chExt cx="2627106" cy="1469499"/>
          </a:xfrm>
        </p:grpSpPr>
        <p:sp>
          <p:nvSpPr>
            <p:cNvPr id="22" name="Freeform 22"/>
            <p:cNvSpPr/>
            <p:nvPr/>
          </p:nvSpPr>
          <p:spPr>
            <a:xfrm>
              <a:off x="0" y="0"/>
              <a:ext cx="2627106" cy="1469499"/>
            </a:xfrm>
            <a:custGeom>
              <a:avLst/>
              <a:gdLst/>
              <a:ahLst/>
              <a:cxnLst/>
              <a:rect l="l" t="t" r="r" b="b"/>
              <a:pathLst>
                <a:path w="2627106" h="1469499">
                  <a:moveTo>
                    <a:pt x="30212" y="0"/>
                  </a:moveTo>
                  <a:lnTo>
                    <a:pt x="2596894" y="0"/>
                  </a:lnTo>
                  <a:cubicBezTo>
                    <a:pt x="2613580" y="0"/>
                    <a:pt x="2627106" y="13526"/>
                    <a:pt x="2627106" y="30212"/>
                  </a:cubicBezTo>
                  <a:lnTo>
                    <a:pt x="2627106" y="1439288"/>
                  </a:lnTo>
                  <a:cubicBezTo>
                    <a:pt x="2627106" y="1455973"/>
                    <a:pt x="2613580" y="1469499"/>
                    <a:pt x="2596894" y="1469499"/>
                  </a:cubicBezTo>
                  <a:lnTo>
                    <a:pt x="30212" y="1469499"/>
                  </a:lnTo>
                  <a:cubicBezTo>
                    <a:pt x="13526" y="1469499"/>
                    <a:pt x="0" y="1455973"/>
                    <a:pt x="0" y="1439288"/>
                  </a:cubicBezTo>
                  <a:lnTo>
                    <a:pt x="0" y="30212"/>
                  </a:lnTo>
                  <a:cubicBezTo>
                    <a:pt x="0" y="13526"/>
                    <a:pt x="13526" y="0"/>
                    <a:pt x="30212" y="0"/>
                  </a:cubicBezTo>
                  <a:close/>
                </a:path>
              </a:pathLst>
            </a:custGeom>
            <a:solidFill>
              <a:srgbClr val="FFFFFF"/>
            </a:solidFill>
          </p:spPr>
        </p:sp>
        <p:sp>
          <p:nvSpPr>
            <p:cNvPr id="23" name="TextBox 23"/>
            <p:cNvSpPr txBox="1"/>
            <p:nvPr/>
          </p:nvSpPr>
          <p:spPr>
            <a:xfrm>
              <a:off x="0" y="-38100"/>
              <a:ext cx="2627106" cy="1507599"/>
            </a:xfrm>
            <a:prstGeom prst="rect">
              <a:avLst/>
            </a:prstGeom>
          </p:spPr>
          <p:txBody>
            <a:bodyPr lIns="50800" tIns="50800" rIns="50800" bIns="50800" rtlCol="0" anchor="ctr"/>
            <a:lstStyle/>
            <a:p>
              <a:pPr algn="ctr">
                <a:lnSpc>
                  <a:spcPts val="3360"/>
                </a:lnSpc>
              </a:pPr>
              <a:endParaRPr/>
            </a:p>
          </p:txBody>
        </p:sp>
      </p:grpSp>
      <p:sp>
        <p:nvSpPr>
          <p:cNvPr id="24" name="TextBox 24"/>
          <p:cNvSpPr txBox="1"/>
          <p:nvPr/>
        </p:nvSpPr>
        <p:spPr>
          <a:xfrm>
            <a:off x="9926423" y="5878474"/>
            <a:ext cx="6673325" cy="2724975"/>
          </a:xfrm>
          <a:prstGeom prst="rect">
            <a:avLst/>
          </a:prstGeom>
        </p:spPr>
        <p:txBody>
          <a:bodyPr lIns="0" tIns="0" rIns="0" bIns="0" rtlCol="0" anchor="t">
            <a:spAutoFit/>
          </a:bodyPr>
          <a:lstStyle/>
          <a:p>
            <a:pPr marL="0" lvl="0" indent="0" algn="ctr">
              <a:lnSpc>
                <a:spcPts val="3104"/>
              </a:lnSpc>
            </a:pPr>
            <a:r>
              <a:rPr lang="en-US" sz="2217">
                <a:solidFill>
                  <a:srgbClr val="0B2147"/>
                </a:solidFill>
                <a:latin typeface="TT Hoves"/>
                <a:ea typeface="TT Hoves"/>
                <a:cs typeface="TT Hoves"/>
                <a:sym typeface="TT Hoves"/>
              </a:rPr>
              <a:t>Os mitos ajudam a formar a identidade de um povo, contando histórias que explicam suas crenças e costumes. Por exemplo, os povos indígenas têm mitos que falam sobre a criação do mundo e mostram como eles estão ligados à terra e às suas tradições. Essas histórias fazem as pessoas se sentirem parte de um grupo, com uma cultura e uma história em comum.</a:t>
            </a:r>
          </a:p>
        </p:txBody>
      </p:sp>
      <p:sp>
        <p:nvSpPr>
          <p:cNvPr id="25" name="TextBox 25"/>
          <p:cNvSpPr txBox="1"/>
          <p:nvPr/>
        </p:nvSpPr>
        <p:spPr>
          <a:xfrm>
            <a:off x="3845377" y="1213813"/>
            <a:ext cx="10597246" cy="786995"/>
          </a:xfrm>
          <a:prstGeom prst="rect">
            <a:avLst/>
          </a:prstGeom>
        </p:spPr>
        <p:txBody>
          <a:bodyPr lIns="0" tIns="0" rIns="0" bIns="0" rtlCol="0" anchor="t">
            <a:spAutoFit/>
          </a:bodyPr>
          <a:lstStyle/>
          <a:p>
            <a:pPr marL="0" lvl="0" indent="0" algn="ctr">
              <a:lnSpc>
                <a:spcPts val="6442"/>
              </a:lnSpc>
            </a:pPr>
            <a:r>
              <a:rPr lang="en-US" sz="4601">
                <a:solidFill>
                  <a:srgbClr val="0B2147"/>
                </a:solidFill>
                <a:latin typeface="CS Rocky sans"/>
                <a:ea typeface="CS Rocky sans"/>
                <a:cs typeface="CS Rocky sans"/>
                <a:sym typeface="CS Rocky sans"/>
              </a:rPr>
              <a:t>propósito dos mitos</a:t>
            </a:r>
          </a:p>
        </p:txBody>
      </p:sp>
      <p:sp>
        <p:nvSpPr>
          <p:cNvPr id="26" name="TextBox 26"/>
          <p:cNvSpPr txBox="1"/>
          <p:nvPr/>
        </p:nvSpPr>
        <p:spPr>
          <a:xfrm>
            <a:off x="1535852" y="5861857"/>
            <a:ext cx="6673325" cy="3158258"/>
          </a:xfrm>
          <a:prstGeom prst="rect">
            <a:avLst/>
          </a:prstGeom>
        </p:spPr>
        <p:txBody>
          <a:bodyPr lIns="0" tIns="0" rIns="0" bIns="0" rtlCol="0" anchor="t">
            <a:spAutoFit/>
          </a:bodyPr>
          <a:lstStyle/>
          <a:p>
            <a:pPr marL="0" lvl="0" indent="0" algn="ctr">
              <a:lnSpc>
                <a:spcPts val="2847"/>
              </a:lnSpc>
            </a:pPr>
            <a:r>
              <a:rPr lang="en-US" sz="2034">
                <a:solidFill>
                  <a:srgbClr val="0B2147"/>
                </a:solidFill>
                <a:latin typeface="TT Hoves"/>
                <a:ea typeface="TT Hoves"/>
                <a:cs typeface="TT Hoves"/>
                <a:sym typeface="TT Hoves"/>
              </a:rPr>
              <a:t>Os mitos são histórias que ajudam a passar os valores e ensinamentos de uma geração para a outra. Eles mostram o que uma cultura acha importante, como o que é certo e errado. Por exemplo, numa história grega, um personagem chamado Prometeu roubou o fogo dos deuses para dar às pessoas, mostrando que o conhecimento é muito importante, mas também que desobedecer pode trazer problemas. Assim, os mitos ensinam lições que ajudam as pessoas a entender a vida e como agir.</a:t>
            </a:r>
          </a:p>
        </p:txBody>
      </p:sp>
      <p:sp>
        <p:nvSpPr>
          <p:cNvPr id="27" name="TextBox 27"/>
          <p:cNvSpPr txBox="1"/>
          <p:nvPr/>
        </p:nvSpPr>
        <p:spPr>
          <a:xfrm>
            <a:off x="1535852" y="51669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compartilhando valores culturais</a:t>
            </a:r>
          </a:p>
        </p:txBody>
      </p:sp>
      <p:sp>
        <p:nvSpPr>
          <p:cNvPr id="28" name="TextBox 28"/>
          <p:cNvSpPr txBox="1"/>
          <p:nvPr/>
        </p:nvSpPr>
        <p:spPr>
          <a:xfrm>
            <a:off x="9926423" y="5166909"/>
            <a:ext cx="6673325" cy="405764"/>
          </a:xfrm>
          <a:prstGeom prst="rect">
            <a:avLst/>
          </a:prstGeom>
        </p:spPr>
        <p:txBody>
          <a:bodyPr lIns="0" tIns="0" rIns="0" bIns="0" rtlCol="0" anchor="t">
            <a:spAutoFit/>
          </a:bodyPr>
          <a:lstStyle/>
          <a:p>
            <a:pPr marL="0" lvl="0" indent="0" algn="ctr">
              <a:lnSpc>
                <a:spcPts val="3360"/>
              </a:lnSpc>
            </a:pPr>
            <a:r>
              <a:rPr lang="en-US" sz="2400">
                <a:solidFill>
                  <a:srgbClr val="0B2147"/>
                </a:solidFill>
                <a:latin typeface="CS Rocky sans"/>
                <a:ea typeface="CS Rocky sans"/>
                <a:cs typeface="CS Rocky sans"/>
                <a:sym typeface="CS Rocky sans"/>
              </a:rPr>
              <a:t>moldando a identidade</a:t>
            </a:r>
          </a:p>
        </p:txBody>
      </p:sp>
      <p:grpSp>
        <p:nvGrpSpPr>
          <p:cNvPr id="29" name="Group 29"/>
          <p:cNvGrpSpPr/>
          <p:nvPr/>
        </p:nvGrpSpPr>
        <p:grpSpPr>
          <a:xfrm>
            <a:off x="1181100" y="2974710"/>
            <a:ext cx="16078200" cy="1492853"/>
            <a:chOff x="0" y="0"/>
            <a:chExt cx="5494430" cy="510155"/>
          </a:xfrm>
        </p:grpSpPr>
        <p:sp>
          <p:nvSpPr>
            <p:cNvPr id="30" name="Freeform 30"/>
            <p:cNvSpPr/>
            <p:nvPr/>
          </p:nvSpPr>
          <p:spPr>
            <a:xfrm>
              <a:off x="0" y="0"/>
              <a:ext cx="5494430" cy="510155"/>
            </a:xfrm>
            <a:custGeom>
              <a:avLst/>
              <a:gdLst/>
              <a:ahLst/>
              <a:cxnLst/>
              <a:rect l="l" t="t" r="r" b="b"/>
              <a:pathLst>
                <a:path w="5494430" h="510155">
                  <a:moveTo>
                    <a:pt x="14445" y="0"/>
                  </a:moveTo>
                  <a:lnTo>
                    <a:pt x="5479984" y="0"/>
                  </a:lnTo>
                  <a:cubicBezTo>
                    <a:pt x="5487962" y="0"/>
                    <a:pt x="5494430" y="6467"/>
                    <a:pt x="5494430" y="14445"/>
                  </a:cubicBezTo>
                  <a:lnTo>
                    <a:pt x="5494430" y="495710"/>
                  </a:lnTo>
                  <a:cubicBezTo>
                    <a:pt x="5494430" y="503688"/>
                    <a:pt x="5487962" y="510155"/>
                    <a:pt x="5479984" y="510155"/>
                  </a:cubicBezTo>
                  <a:lnTo>
                    <a:pt x="14445" y="510155"/>
                  </a:lnTo>
                  <a:cubicBezTo>
                    <a:pt x="10614" y="510155"/>
                    <a:pt x="6940" y="508633"/>
                    <a:pt x="4231" y="505924"/>
                  </a:cubicBezTo>
                  <a:cubicBezTo>
                    <a:pt x="1522" y="503215"/>
                    <a:pt x="0" y="499541"/>
                    <a:pt x="0" y="495710"/>
                  </a:cubicBezTo>
                  <a:lnTo>
                    <a:pt x="0" y="14445"/>
                  </a:lnTo>
                  <a:cubicBezTo>
                    <a:pt x="0" y="6467"/>
                    <a:pt x="6467" y="0"/>
                    <a:pt x="14445" y="0"/>
                  </a:cubicBezTo>
                  <a:close/>
                </a:path>
              </a:pathLst>
            </a:custGeom>
            <a:solidFill>
              <a:srgbClr val="C0C0C4"/>
            </a:solidFill>
          </p:spPr>
        </p:sp>
        <p:sp>
          <p:nvSpPr>
            <p:cNvPr id="31" name="TextBox 31"/>
            <p:cNvSpPr txBox="1"/>
            <p:nvPr/>
          </p:nvSpPr>
          <p:spPr>
            <a:xfrm>
              <a:off x="0" y="-38100"/>
              <a:ext cx="5494430" cy="548255"/>
            </a:xfrm>
            <a:prstGeom prst="rect">
              <a:avLst/>
            </a:prstGeom>
          </p:spPr>
          <p:txBody>
            <a:bodyPr lIns="50800" tIns="50800" rIns="50800" bIns="50800" rtlCol="0" anchor="ctr"/>
            <a:lstStyle/>
            <a:p>
              <a:pPr algn="ctr">
                <a:lnSpc>
                  <a:spcPts val="3360"/>
                </a:lnSpc>
              </a:pPr>
              <a:endParaRPr/>
            </a:p>
          </p:txBody>
        </p:sp>
      </p:grpSp>
      <p:grpSp>
        <p:nvGrpSpPr>
          <p:cNvPr id="32" name="Group 32"/>
          <p:cNvGrpSpPr/>
          <p:nvPr/>
        </p:nvGrpSpPr>
        <p:grpSpPr>
          <a:xfrm>
            <a:off x="1028700" y="2822310"/>
            <a:ext cx="16078200" cy="1492853"/>
            <a:chOff x="0" y="0"/>
            <a:chExt cx="5494430" cy="510155"/>
          </a:xfrm>
        </p:grpSpPr>
        <p:sp>
          <p:nvSpPr>
            <p:cNvPr id="33" name="Freeform 33"/>
            <p:cNvSpPr/>
            <p:nvPr/>
          </p:nvSpPr>
          <p:spPr>
            <a:xfrm>
              <a:off x="0" y="0"/>
              <a:ext cx="5494430" cy="510155"/>
            </a:xfrm>
            <a:custGeom>
              <a:avLst/>
              <a:gdLst/>
              <a:ahLst/>
              <a:cxnLst/>
              <a:rect l="l" t="t" r="r" b="b"/>
              <a:pathLst>
                <a:path w="5494430" h="510155">
                  <a:moveTo>
                    <a:pt x="14445" y="0"/>
                  </a:moveTo>
                  <a:lnTo>
                    <a:pt x="5479984" y="0"/>
                  </a:lnTo>
                  <a:cubicBezTo>
                    <a:pt x="5487962" y="0"/>
                    <a:pt x="5494430" y="6467"/>
                    <a:pt x="5494430" y="14445"/>
                  </a:cubicBezTo>
                  <a:lnTo>
                    <a:pt x="5494430" y="495710"/>
                  </a:lnTo>
                  <a:cubicBezTo>
                    <a:pt x="5494430" y="503688"/>
                    <a:pt x="5487962" y="510155"/>
                    <a:pt x="5479984" y="510155"/>
                  </a:cubicBezTo>
                  <a:lnTo>
                    <a:pt x="14445" y="510155"/>
                  </a:lnTo>
                  <a:cubicBezTo>
                    <a:pt x="10614" y="510155"/>
                    <a:pt x="6940" y="508633"/>
                    <a:pt x="4231" y="505924"/>
                  </a:cubicBezTo>
                  <a:cubicBezTo>
                    <a:pt x="1522" y="503215"/>
                    <a:pt x="0" y="499541"/>
                    <a:pt x="0" y="495710"/>
                  </a:cubicBezTo>
                  <a:lnTo>
                    <a:pt x="0" y="14445"/>
                  </a:lnTo>
                  <a:cubicBezTo>
                    <a:pt x="0" y="6467"/>
                    <a:pt x="6467" y="0"/>
                    <a:pt x="14445" y="0"/>
                  </a:cubicBezTo>
                  <a:close/>
                </a:path>
              </a:pathLst>
            </a:custGeom>
            <a:solidFill>
              <a:srgbClr val="FFFFFF"/>
            </a:solidFill>
          </p:spPr>
        </p:sp>
        <p:sp>
          <p:nvSpPr>
            <p:cNvPr id="34" name="TextBox 34"/>
            <p:cNvSpPr txBox="1"/>
            <p:nvPr/>
          </p:nvSpPr>
          <p:spPr>
            <a:xfrm>
              <a:off x="0" y="-38100"/>
              <a:ext cx="5494430" cy="548255"/>
            </a:xfrm>
            <a:prstGeom prst="rect">
              <a:avLst/>
            </a:prstGeom>
          </p:spPr>
          <p:txBody>
            <a:bodyPr lIns="50800" tIns="50800" rIns="50800" bIns="50800" rtlCol="0" anchor="ctr"/>
            <a:lstStyle/>
            <a:p>
              <a:pPr algn="ctr">
                <a:lnSpc>
                  <a:spcPts val="3360"/>
                </a:lnSpc>
              </a:pPr>
              <a:endParaRPr/>
            </a:p>
          </p:txBody>
        </p:sp>
      </p:grpSp>
      <p:sp>
        <p:nvSpPr>
          <p:cNvPr id="35" name="TextBox 35"/>
          <p:cNvSpPr txBox="1"/>
          <p:nvPr/>
        </p:nvSpPr>
        <p:spPr>
          <a:xfrm>
            <a:off x="1693546" y="3132492"/>
            <a:ext cx="14900908" cy="86042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0B2147"/>
                </a:solidFill>
                <a:latin typeface="TT Hoves"/>
                <a:ea typeface="TT Hoves"/>
                <a:cs typeface="TT Hoves"/>
                <a:sym typeface="TT Hoves"/>
              </a:rPr>
              <a:t>Os mitos possuem significado histórico e cultural, refletindo os valores, crenças e tradições da sociedade em que foram criados. Eles possuem significado cultural das seguintes maneiras:</a:t>
            </a:r>
          </a:p>
        </p:txBody>
      </p:sp>
      <p:sp>
        <p:nvSpPr>
          <p:cNvPr id="36" name="Freeform 36"/>
          <p:cNvSpPr/>
          <p:nvPr/>
        </p:nvSpPr>
        <p:spPr>
          <a:xfrm>
            <a:off x="1028700" y="965349"/>
            <a:ext cx="3483356" cy="1461019"/>
          </a:xfrm>
          <a:custGeom>
            <a:avLst/>
            <a:gdLst/>
            <a:ahLst/>
            <a:cxnLst/>
            <a:rect l="l" t="t" r="r" b="b"/>
            <a:pathLst>
              <a:path w="3483356" h="1461019">
                <a:moveTo>
                  <a:pt x="0" y="0"/>
                </a:moveTo>
                <a:lnTo>
                  <a:pt x="3483356" y="0"/>
                </a:lnTo>
                <a:lnTo>
                  <a:pt x="3483356" y="1461018"/>
                </a:lnTo>
                <a:lnTo>
                  <a:pt x="0" y="1461018"/>
                </a:lnTo>
                <a:lnTo>
                  <a:pt x="0"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37" name="Freeform 37"/>
          <p:cNvSpPr/>
          <p:nvPr/>
        </p:nvSpPr>
        <p:spPr>
          <a:xfrm flipH="1">
            <a:off x="13774439" y="997024"/>
            <a:ext cx="3483356" cy="1461019"/>
          </a:xfrm>
          <a:custGeom>
            <a:avLst/>
            <a:gdLst/>
            <a:ahLst/>
            <a:cxnLst/>
            <a:rect l="l" t="t" r="r" b="b"/>
            <a:pathLst>
              <a:path w="3483356" h="1461019">
                <a:moveTo>
                  <a:pt x="3483356" y="0"/>
                </a:moveTo>
                <a:lnTo>
                  <a:pt x="0" y="0"/>
                </a:lnTo>
                <a:lnTo>
                  <a:pt x="0" y="1461019"/>
                </a:lnTo>
                <a:lnTo>
                  <a:pt x="3483356" y="1461019"/>
                </a:lnTo>
                <a:lnTo>
                  <a:pt x="3483356" y="0"/>
                </a:lnTo>
                <a:close/>
              </a:path>
            </a:pathLst>
          </a:custGeom>
          <a:blipFill>
            <a:blip r:embed="rId4">
              <a:extLst>
                <a:ext uri="{96DAC541-7B7A-43D3-8B79-37D633B846F1}">
                  <asvg:svgBlip xmlns:asvg="http://schemas.microsoft.com/office/drawing/2016/SVG/main" r:embed="rId5"/>
                </a:ext>
              </a:extLst>
            </a:blip>
            <a:stretch>
              <a:fillRect r="-80399"/>
            </a:stretch>
          </a:blipFill>
        </p:spPr>
      </p:sp>
      <p:sp>
        <p:nvSpPr>
          <p:cNvPr id="38" name="TextBox 38"/>
          <p:cNvSpPr txBox="1"/>
          <p:nvPr/>
        </p:nvSpPr>
        <p:spPr>
          <a:xfrm>
            <a:off x="13474287" y="9652327"/>
            <a:ext cx="4419719" cy="374013"/>
          </a:xfrm>
          <a:prstGeom prst="rect">
            <a:avLst/>
          </a:prstGeom>
        </p:spPr>
        <p:txBody>
          <a:bodyPr lIns="0" tIns="0" rIns="0" bIns="0" rtlCol="0" anchor="t">
            <a:spAutoFit/>
          </a:bodyPr>
          <a:lstStyle/>
          <a:p>
            <a:pPr algn="ctr">
              <a:lnSpc>
                <a:spcPts val="3220"/>
              </a:lnSpc>
              <a:spcBef>
                <a:spcPct val="0"/>
              </a:spcBef>
            </a:pPr>
            <a:r>
              <a:rPr lang="en-US" sz="2000" u="sng" dirty="0">
                <a:solidFill>
                  <a:srgbClr val="FFFFFF"/>
                </a:solidFill>
                <a:latin typeface="Canva Sans"/>
                <a:ea typeface="Canva Sans"/>
                <a:cs typeface="Canva Sans"/>
                <a:sym typeface="Canva Sans"/>
                <a:hlinkClick r:id="rId6" tooltip="http://www.movimentoescolar.com.br"/>
              </a:rPr>
              <a:t>www.movimentoescolar.com.br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2614</Words>
  <Application>Microsoft Office PowerPoint</Application>
  <PresentationFormat>Personalizar</PresentationFormat>
  <Paragraphs>195</Paragraphs>
  <Slides>23</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23</vt:i4>
      </vt:variant>
    </vt:vector>
  </HeadingPairs>
  <TitlesOfParts>
    <vt:vector size="30" baseType="lpstr">
      <vt:lpstr>TT Hoves</vt:lpstr>
      <vt:lpstr>Canva Sans</vt:lpstr>
      <vt:lpstr>Arial</vt:lpstr>
      <vt:lpstr>Calibri</vt:lpstr>
      <vt:lpstr>CS Rocky sans</vt:lpstr>
      <vt:lpstr>TT Hoves 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Mitos e Lendas</dc:title>
  <dc:creator>Henrique Amaral Souza</dc:creator>
  <cp:lastModifiedBy>Henrique Amaral Souza</cp:lastModifiedBy>
  <cp:revision>2</cp:revision>
  <dcterms:created xsi:type="dcterms:W3CDTF">2006-08-16T00:00:00Z</dcterms:created>
  <dcterms:modified xsi:type="dcterms:W3CDTF">2025-05-16T01:58:39Z</dcterms:modified>
  <dc:identifier>DAGmQmVTfbU</dc:identifier>
</cp:coreProperties>
</file>