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7556500" cy="10693400"/>
  <p:notesSz cx="6858000" cy="9144000"/>
  <p:embeddedFontLst>
    <p:embeddedFont>
      <p:font typeface="Baloo" panose="020B0604020202020204" charset="0"/>
      <p:regular r:id="rId5"/>
    </p:embeddedFont>
    <p:embeddedFont>
      <p:font typeface="IBM Plex Sans" panose="020B0503050203000203" pitchFamily="34" charset="0"/>
      <p:regular r:id="rId6"/>
    </p:embeddedFont>
    <p:embeddedFont>
      <p:font typeface="Titillium Web Bold" panose="020B0604020202020204" charset="0"/>
      <p:regular r:id="rId7"/>
    </p:embeddedFont>
    <p:embeddedFont>
      <p:font typeface="Titillium Web Light" panose="00000400000000000000" pitchFamily="2" charset="0"/>
      <p:regular r:id="rId8"/>
    </p:embeddedFont>
    <p:embeddedFont>
      <p:font typeface="Titillium Web Semi-Bold" panose="020B0604020202020204" charset="0"/>
      <p:regular r:id="rId9"/>
    </p:embeddedFont>
    <p:embeddedFont>
      <p:font typeface="Ubuntu" panose="020B0504030602030204" pitchFamily="34" charset="0"/>
      <p:regular r:id="rId10"/>
    </p:embeddedFont>
    <p:embeddedFont>
      <p:font typeface="Ubuntu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2" d="100"/>
          <a:sy n="92" d="100"/>
        </p:scale>
        <p:origin x="164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myjFXSqxpi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0224" y="6273864"/>
            <a:ext cx="3468535" cy="2603251"/>
          </a:xfrm>
          <a:custGeom>
            <a:avLst/>
            <a:gdLst/>
            <a:ahLst/>
            <a:cxnLst/>
            <a:rect l="l" t="t" r="r" b="b"/>
            <a:pathLst>
              <a:path w="3468535" h="2603251">
                <a:moveTo>
                  <a:pt x="0" y="0"/>
                </a:moveTo>
                <a:lnTo>
                  <a:pt x="3468535" y="0"/>
                </a:lnTo>
                <a:lnTo>
                  <a:pt x="3468535" y="2603251"/>
                </a:lnTo>
                <a:lnTo>
                  <a:pt x="0" y="26032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" t="-167" r="-118" b="-11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866673" y="2421360"/>
            <a:ext cx="2141073" cy="2483654"/>
          </a:xfrm>
          <a:custGeom>
            <a:avLst/>
            <a:gdLst/>
            <a:ahLst/>
            <a:cxnLst/>
            <a:rect l="l" t="t" r="r" b="b"/>
            <a:pathLst>
              <a:path w="2141073" h="2483654">
                <a:moveTo>
                  <a:pt x="0" y="0"/>
                </a:moveTo>
                <a:lnTo>
                  <a:pt x="2141072" y="0"/>
                </a:lnTo>
                <a:lnTo>
                  <a:pt x="2141072" y="2483653"/>
                </a:lnTo>
                <a:lnTo>
                  <a:pt x="0" y="24836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5" t="-212" r="-203" b="-125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5414" y="419264"/>
            <a:ext cx="7690829" cy="10272736"/>
            <a:chOff x="0" y="0"/>
            <a:chExt cx="7506386" cy="10026383"/>
          </a:xfrm>
        </p:grpSpPr>
        <p:sp>
          <p:nvSpPr>
            <p:cNvPr id="5" name="Freeform 5"/>
            <p:cNvSpPr/>
            <p:nvPr/>
          </p:nvSpPr>
          <p:spPr>
            <a:xfrm>
              <a:off x="5544693" y="9265284"/>
              <a:ext cx="1898142" cy="697485"/>
            </a:xfrm>
            <a:custGeom>
              <a:avLst/>
              <a:gdLst/>
              <a:ahLst/>
              <a:cxnLst/>
              <a:rect l="l" t="t" r="r" b="b"/>
              <a:pathLst>
                <a:path w="1898142" h="697485">
                  <a:moveTo>
                    <a:pt x="1888236" y="128"/>
                  </a:moveTo>
                  <a:cubicBezTo>
                    <a:pt x="1786890" y="128"/>
                    <a:pt x="1703579" y="76201"/>
                    <a:pt x="1693799" y="173737"/>
                  </a:cubicBezTo>
                  <a:lnTo>
                    <a:pt x="1692656" y="173737"/>
                  </a:lnTo>
                  <a:cubicBezTo>
                    <a:pt x="1692783" y="178563"/>
                    <a:pt x="1693418" y="183135"/>
                    <a:pt x="1693418" y="187961"/>
                  </a:cubicBezTo>
                  <a:cubicBezTo>
                    <a:pt x="1693418" y="202185"/>
                    <a:pt x="1692529" y="216028"/>
                    <a:pt x="1691005" y="229871"/>
                  </a:cubicBezTo>
                  <a:cubicBezTo>
                    <a:pt x="1681099" y="329058"/>
                    <a:pt x="1631569" y="416688"/>
                    <a:pt x="1558163" y="477266"/>
                  </a:cubicBezTo>
                  <a:cubicBezTo>
                    <a:pt x="1505077" y="521462"/>
                    <a:pt x="1439671" y="550926"/>
                    <a:pt x="1367917" y="560198"/>
                  </a:cubicBezTo>
                  <a:cubicBezTo>
                    <a:pt x="1365758" y="560452"/>
                    <a:pt x="1363726" y="560960"/>
                    <a:pt x="1361567" y="561214"/>
                  </a:cubicBezTo>
                  <a:cubicBezTo>
                    <a:pt x="1355725" y="561849"/>
                    <a:pt x="1349756" y="562103"/>
                    <a:pt x="1343787" y="562484"/>
                  </a:cubicBezTo>
                  <a:cubicBezTo>
                    <a:pt x="1337564" y="562991"/>
                    <a:pt x="1331214" y="563627"/>
                    <a:pt x="1324864" y="563753"/>
                  </a:cubicBezTo>
                  <a:lnTo>
                    <a:pt x="139446" y="563753"/>
                  </a:lnTo>
                  <a:cubicBezTo>
                    <a:pt x="17907" y="563753"/>
                    <a:pt x="2159" y="669925"/>
                    <a:pt x="0" y="697485"/>
                  </a:cubicBezTo>
                  <a:lnTo>
                    <a:pt x="1898142" y="697485"/>
                  </a:lnTo>
                  <a:lnTo>
                    <a:pt x="1898142" y="254"/>
                  </a:lnTo>
                  <a:lnTo>
                    <a:pt x="1898142" y="254"/>
                  </a:lnTo>
                  <a:cubicBezTo>
                    <a:pt x="1894840" y="127"/>
                    <a:pt x="1891538" y="0"/>
                    <a:pt x="1888235" y="0"/>
                  </a:cubicBezTo>
                  <a:close/>
                </a:path>
              </a:pathLst>
            </a:custGeom>
            <a:solidFill>
              <a:srgbClr val="F8941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7035419" y="9020683"/>
              <a:ext cx="276606" cy="276606"/>
            </a:xfrm>
            <a:custGeom>
              <a:avLst/>
              <a:gdLst/>
              <a:ahLst/>
              <a:cxnLst/>
              <a:rect l="l" t="t" r="r" b="b"/>
              <a:pathLst>
                <a:path w="276606" h="276606">
                  <a:moveTo>
                    <a:pt x="138303" y="276606"/>
                  </a:moveTo>
                  <a:cubicBezTo>
                    <a:pt x="214630" y="276606"/>
                    <a:pt x="276606" y="214757"/>
                    <a:pt x="276606" y="138303"/>
                  </a:cubicBezTo>
                  <a:cubicBezTo>
                    <a:pt x="276606" y="61849"/>
                    <a:pt x="214757" y="0"/>
                    <a:pt x="138303" y="0"/>
                  </a:cubicBezTo>
                  <a:cubicBezTo>
                    <a:pt x="61849" y="0"/>
                    <a:pt x="0" y="61849"/>
                    <a:pt x="0" y="138303"/>
                  </a:cubicBezTo>
                  <a:cubicBezTo>
                    <a:pt x="0" y="214757"/>
                    <a:pt x="61849" y="276606"/>
                    <a:pt x="138303" y="276606"/>
                  </a:cubicBezTo>
                </a:path>
              </a:pathLst>
            </a:custGeom>
            <a:solidFill>
              <a:srgbClr val="F8941D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7210044" y="9221469"/>
              <a:ext cx="156845" cy="154051"/>
            </a:xfrm>
            <a:custGeom>
              <a:avLst/>
              <a:gdLst/>
              <a:ahLst/>
              <a:cxnLst/>
              <a:rect l="l" t="t" r="r" b="b"/>
              <a:pathLst>
                <a:path w="156845" h="154051">
                  <a:moveTo>
                    <a:pt x="87122" y="1"/>
                  </a:moveTo>
                  <a:lnTo>
                    <a:pt x="60453" y="3683"/>
                  </a:lnTo>
                  <a:lnTo>
                    <a:pt x="0" y="41149"/>
                  </a:lnTo>
                  <a:lnTo>
                    <a:pt x="6223" y="69596"/>
                  </a:lnTo>
                  <a:cubicBezTo>
                    <a:pt x="10033" y="68580"/>
                    <a:pt x="13843" y="67818"/>
                    <a:pt x="18034" y="67818"/>
                  </a:cubicBezTo>
                  <a:cubicBezTo>
                    <a:pt x="42926" y="67818"/>
                    <a:pt x="62992" y="88012"/>
                    <a:pt x="62992" y="112776"/>
                  </a:cubicBezTo>
                  <a:cubicBezTo>
                    <a:pt x="62992" y="119507"/>
                    <a:pt x="61341" y="125857"/>
                    <a:pt x="58674" y="131572"/>
                  </a:cubicBezTo>
                  <a:lnTo>
                    <a:pt x="89154" y="154051"/>
                  </a:lnTo>
                  <a:lnTo>
                    <a:pt x="156845" y="75692"/>
                  </a:lnTo>
                  <a:lnTo>
                    <a:pt x="147320" y="58801"/>
                  </a:lnTo>
                  <a:cubicBezTo>
                    <a:pt x="141478" y="61595"/>
                    <a:pt x="135001" y="63373"/>
                    <a:pt x="128016" y="63373"/>
                  </a:cubicBezTo>
                  <a:cubicBezTo>
                    <a:pt x="103124" y="63373"/>
                    <a:pt x="83058" y="43179"/>
                    <a:pt x="83058" y="18415"/>
                  </a:cubicBezTo>
                  <a:cubicBezTo>
                    <a:pt x="83058" y="11811"/>
                    <a:pt x="84582" y="5588"/>
                    <a:pt x="87122" y="0"/>
                  </a:cubicBezTo>
                </a:path>
              </a:pathLst>
            </a:custGeom>
            <a:solidFill>
              <a:srgbClr val="F8941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37383" y="649314"/>
            <a:ext cx="1108499" cy="29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5"/>
              </a:lnSpc>
            </a:pPr>
            <a:r>
              <a:rPr lang="en-US" sz="1639">
                <a:solidFill>
                  <a:srgbClr val="CC7B16"/>
                </a:solidFill>
                <a:latin typeface="Baloo"/>
                <a:ea typeface="Baloo"/>
                <a:cs typeface="Baloo"/>
                <a:sym typeface="Baloo"/>
              </a:rPr>
              <a:t>Artistas do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17493" y="640238"/>
            <a:ext cx="1094592" cy="28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0"/>
              </a:lnSpc>
            </a:pPr>
            <a:r>
              <a:rPr lang="en-US" sz="1664" i="1">
                <a:solidFill>
                  <a:srgbClr val="CC7B16"/>
                </a:solidFill>
                <a:latin typeface="Baloo"/>
                <a:ea typeface="Baloo"/>
                <a:cs typeface="Baloo"/>
                <a:sym typeface="Baloo"/>
              </a:rPr>
              <a:t>Die Brücke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7461" y="2302758"/>
            <a:ext cx="4056507" cy="1015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37"/>
              </a:lnSpc>
            </a:pPr>
            <a:r>
              <a:rPr lang="en-US" sz="112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 alemão Ernst Ludwig Kirchner, líder do grupo Die Brücke, reviveu a antiga arte da xilogravura (forma de impressão em madeira), e foi o principal autor dos cartazes do grupo. O artista retratava tanto aspectos externos (a cidade) quanto internos (medos, aflições, angústias) do indivíduo moderno.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7461" y="3301155"/>
            <a:ext cx="4056195" cy="816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25"/>
              </a:lnSpc>
            </a:pPr>
            <a:r>
              <a:rPr lang="en-US" sz="1127" spc="16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Kirchner representou a destruição e o sofrimento da Primeira </a:t>
            </a:r>
          </a:p>
          <a:p>
            <a:pPr algn="just">
              <a:lnSpc>
                <a:spcPts val="1248"/>
              </a:lnSpc>
            </a:pPr>
            <a:r>
              <a:rPr lang="en-US" sz="1127" spc="3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Guerra Mundial em suas telas, como na obra Autorretrato como </a:t>
            </a:r>
          </a:p>
          <a:p>
            <a:pPr algn="just">
              <a:lnSpc>
                <a:spcPts val="1825"/>
              </a:lnSpc>
            </a:pPr>
            <a:r>
              <a:rPr lang="en-US" sz="1127" spc="1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soldado, de 1915, em que um soldado aparece em primeiro plano </a:t>
            </a:r>
          </a:p>
          <a:p>
            <a:pPr algn="just">
              <a:lnSpc>
                <a:spcPts val="1248"/>
              </a:lnSpc>
            </a:pPr>
            <a:r>
              <a:rPr lang="en-US" sz="1127" spc="1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com uma das mãos decepadas.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1809" y="4071835"/>
            <a:ext cx="3835270" cy="25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4"/>
              </a:lnSpc>
            </a:pPr>
            <a:r>
              <a:rPr lang="en-US" sz="1127" spc="9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Mais tarde, Kirchner teve obras apreendidas pelo governo ale-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7461" y="4381364"/>
            <a:ext cx="4056478" cy="535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60"/>
              </a:lnSpc>
            </a:pPr>
            <a:r>
              <a:rPr lang="en-US" sz="112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mão, visto que na época da ditadura nazista existiu uma campanha </a:t>
            </a:r>
          </a:p>
          <a:p>
            <a:pPr algn="just">
              <a:lnSpc>
                <a:spcPts val="2115"/>
              </a:lnSpc>
            </a:pPr>
            <a:r>
              <a:rPr lang="en-US" sz="1127" spc="2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contra a chamada </a:t>
            </a:r>
            <a:r>
              <a:rPr lang="en-US" sz="1127" b="1" spc="2">
                <a:solidFill>
                  <a:srgbClr val="231F20"/>
                </a:solidFill>
                <a:latin typeface="Titillium Web Semi-Bold"/>
                <a:ea typeface="Titillium Web Semi-Bold"/>
                <a:cs typeface="Titillium Web Semi-Bold"/>
                <a:sym typeface="Titillium Web Semi-Bold"/>
              </a:rPr>
              <a:t>arte degenerada</a:t>
            </a:r>
            <a:r>
              <a:rPr lang="en-US" sz="1127" spc="2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, nome dado a qualquer tipo de </a:t>
            </a:r>
          </a:p>
          <a:p>
            <a:pPr algn="just">
              <a:lnSpc>
                <a:spcPts val="959"/>
              </a:lnSpc>
            </a:pPr>
            <a:r>
              <a:rPr lang="en-US" sz="1127" spc="4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arte ou movimento artístico que fugisse aos padrões clássicos.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7470" y="4842514"/>
            <a:ext cx="4056048" cy="48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3"/>
              </a:lnSpc>
            </a:pPr>
            <a:r>
              <a:rPr lang="en-US" sz="1127" spc="9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 figura humana era fundamental no trabalho de Kirchner. Por </a:t>
            </a:r>
          </a:p>
          <a:p>
            <a:pPr algn="r">
              <a:lnSpc>
                <a:spcPts val="670"/>
              </a:lnSpc>
            </a:pPr>
            <a:r>
              <a:rPr lang="en-US" sz="1127" spc="3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vezes, ele utilizava como referência para o plano de fundo de suas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7470" y="5232993"/>
            <a:ext cx="5110668" cy="873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03"/>
              </a:lnSpc>
            </a:pPr>
            <a:r>
              <a:rPr lang="en-US" sz="1127" spc="4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obras fotografias de modelos que tirava em seu estúdio, além de incorporar aspec-</a:t>
            </a:r>
          </a:p>
          <a:p>
            <a:pPr algn="just">
              <a:lnSpc>
                <a:spcPts val="670"/>
              </a:lnSpc>
            </a:pPr>
            <a:r>
              <a:rPr lang="en-US" sz="1127" spc="12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tos da vida boêmia em suas telas. Para Kirchner, o comportamento dos indivíduos </a:t>
            </a:r>
          </a:p>
          <a:p>
            <a:pPr algn="just">
              <a:lnSpc>
                <a:spcPts val="2403"/>
              </a:lnSpc>
            </a:pPr>
            <a:r>
              <a:rPr lang="en-US" sz="112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parecia mais importante do que a paisagem urbana a sua volta. Ele costumava retra-</a:t>
            </a:r>
          </a:p>
          <a:p>
            <a:pPr algn="just">
              <a:lnSpc>
                <a:spcPts val="670"/>
              </a:lnSpc>
            </a:pPr>
            <a:r>
              <a:rPr lang="en-US" sz="112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tar as figuras em movimento, expressando a plenitude e vitalidade do corpo humano.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7451" y="1003606"/>
            <a:ext cx="5111497" cy="787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37"/>
              </a:lnSpc>
            </a:pPr>
            <a:r>
              <a:rPr lang="en-US" sz="1127" spc="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Esse movimento artístico foi formado por um grupo de quatro estudantes de Arquitetura da cidade de Desdren – Ernst Ludwig Kirchner, Erich Heckel, Karl Schmidt-Rottluff e Fritz Bleyl, contando ainda com os pintores Emil Nolde, Otto Müller e o escultor Ernst Barlach.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7526" y="1766913"/>
            <a:ext cx="5599651" cy="216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25"/>
              </a:lnSpc>
            </a:pPr>
            <a:r>
              <a:rPr lang="en-US" sz="1127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 </a:t>
            </a:r>
            <a:r>
              <a:rPr lang="en-US" sz="1127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seguir</a:t>
            </a:r>
            <a:r>
              <a:rPr lang="en-US" sz="1127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, </a:t>
            </a:r>
            <a:r>
              <a:rPr lang="en-US" sz="1127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vamos</a:t>
            </a:r>
            <a:r>
              <a:rPr lang="en-US" sz="1127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-US" sz="1127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estudar</a:t>
            </a:r>
            <a:r>
              <a:rPr lang="en-US" sz="1127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os principais </a:t>
            </a:r>
            <a:r>
              <a:rPr lang="en-US" sz="1127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representantes</a:t>
            </a:r>
            <a:r>
              <a:rPr lang="en-US" sz="1127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do Die Brücke: Kirchner e Nolde.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1799" y="9206989"/>
            <a:ext cx="4890855" cy="20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7"/>
              </a:lnSpc>
            </a:pPr>
            <a:r>
              <a:rPr lang="en-US" sz="1127" spc="2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 Fauvismo francês foi uma importante influência na construção do estilo ex-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37305" y="9402218"/>
            <a:ext cx="5111732" cy="59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37"/>
              </a:lnSpc>
            </a:pPr>
            <a:r>
              <a:rPr lang="en-US" sz="1127" spc="6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pressionista de Kirchner, encorajando-o, por exemplo, a usar áreas planas de cores ininterruptas, com formas simplificadas. Assim, sua obra pode ser vista como uma reação ao Impressionismo dominante na pintura alemã.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37383" y="2047344"/>
            <a:ext cx="2969829" cy="262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8"/>
              </a:lnSpc>
            </a:pPr>
            <a:r>
              <a:rPr lang="en-US" sz="1434">
                <a:solidFill>
                  <a:srgbClr val="CC7B16"/>
                </a:solidFill>
                <a:latin typeface="Ubuntu"/>
                <a:ea typeface="Ubuntu"/>
                <a:cs typeface="Ubuntu"/>
                <a:sym typeface="Ubuntu"/>
              </a:rPr>
              <a:t>Ernst Ludwig Kirchner (1880-1938)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143815" y="8934273"/>
            <a:ext cx="951369" cy="9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0"/>
              </a:lnSpc>
            </a:pPr>
            <a:r>
              <a:rPr lang="en-US" sz="614" spc="-8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KIRCHNER, Ernst Ludwig.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47925" y="8943798"/>
            <a:ext cx="1593806" cy="8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7"/>
              </a:lnSpc>
            </a:pPr>
            <a:r>
              <a:rPr lang="en-US" sz="614" spc="-6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. 1908. 1 óleo sobre tela, 150cm x 200,4cm.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164141" y="9034899"/>
            <a:ext cx="1963107" cy="8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7"/>
              </a:lnSpc>
            </a:pPr>
            <a:r>
              <a:rPr lang="en-US" sz="614" spc="-8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Museu de Arte Moderna de Nova York, Estados Unidos.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18395" y="4967822"/>
            <a:ext cx="2153301" cy="179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17"/>
              </a:lnSpc>
            </a:pPr>
            <a:r>
              <a:rPr lang="en-US" sz="614" spc="-8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KIRCHNER, Ernst Ludwig. Autorretrato como soldado. 1915. 1 óleo sobre tela, 69cm x 61cm.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37310" y="5150033"/>
            <a:ext cx="1907851" cy="8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7"/>
              </a:lnSpc>
            </a:pPr>
            <a:r>
              <a:rPr lang="en-US" sz="614" spc="-8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Museu de Arte Memorial Allen, Oberlin College, Ohio.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076525" y="8935005"/>
            <a:ext cx="480827" cy="97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0"/>
              </a:lnSpc>
            </a:pPr>
            <a:r>
              <a:rPr lang="en-US" sz="614" spc="-5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Rua, Dresden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783210" y="10022502"/>
            <a:ext cx="315519" cy="23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1"/>
              </a:lnSpc>
            </a:pPr>
            <a:r>
              <a:rPr lang="en-US" sz="1229">
                <a:solidFill>
                  <a:srgbClr val="00A88D"/>
                </a:solidFill>
                <a:latin typeface="Baloo"/>
                <a:ea typeface="Baloo"/>
                <a:cs typeface="Baloo"/>
                <a:sym typeface="Baloo"/>
              </a:rPr>
              <a:t>Arte</a:t>
            </a:r>
          </a:p>
        </p:txBody>
      </p:sp>
      <p:sp>
        <p:nvSpPr>
          <p:cNvPr id="30" name="CaixaDeTexto 22">
            <a:extLst>
              <a:ext uri="{FF2B5EF4-FFF2-40B4-BE49-F238E27FC236}">
                <a16:creationId xmlns:a16="http://schemas.microsoft.com/office/drawing/2014/main" id="{74A37258-E3C4-4340-5148-22B29D4C4F93}"/>
              </a:ext>
            </a:extLst>
          </p:cNvPr>
          <p:cNvSpPr txBox="1"/>
          <p:nvPr/>
        </p:nvSpPr>
        <p:spPr>
          <a:xfrm>
            <a:off x="44450" y="10317497"/>
            <a:ext cx="3901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spc="10" dirty="0">
                <a:solidFill>
                  <a:srgbClr val="231F20"/>
                </a:solidFill>
                <a:latin typeface="Titillium Web Semi-Bold"/>
                <a:ea typeface="Titillium Web Semi-Bold"/>
                <a:cs typeface="Titillium Web Semi-Bold"/>
                <a:sym typeface="Titillium Web Semi-Bold"/>
              </a:rPr>
              <a:t>www.movimentoescolar.com.br</a:t>
            </a:r>
            <a:endParaRPr lang="pt-BR" dirty="0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9434022B-6A3F-68A5-5798-792FA9221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796" y="449205"/>
            <a:ext cx="1467788" cy="14677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1885" y="201008"/>
            <a:ext cx="1007313" cy="23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7"/>
              </a:lnSpc>
            </a:pPr>
            <a:r>
              <a:rPr lang="en-US" sz="1327" b="1" spc="1">
                <a:solidFill>
                  <a:srgbClr val="008E76"/>
                </a:solidFill>
                <a:latin typeface="Ubuntu Bold"/>
                <a:ea typeface="Ubuntu Bold"/>
                <a:cs typeface="Ubuntu Bold"/>
                <a:sym typeface="Ubuntu Bold"/>
              </a:rPr>
              <a:t> Saiba mais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77893" y="414952"/>
            <a:ext cx="6875587" cy="398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9"/>
              </a:lnSpc>
            </a:pPr>
            <a:r>
              <a:rPr lang="en-US" sz="1222" b="1">
                <a:solidFill>
                  <a:srgbClr val="231F20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Para entender o que foi a arte degenerada e a exposição de mesmo nome que aconteceu na Alemanha em 1937, leia o texto baixo e assista ao vídeo a seguir.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7893" y="939047"/>
            <a:ext cx="6969579" cy="4977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spc="-16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 Exposição “Arte Degenerada”</a:t>
            </a:r>
          </a:p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spc="-16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</a:p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spc="-16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Em 19 de julho de 1937, na cidade de Munique, na Alemanha, aconteceu uma exposição chamada “Arte Degenerada”. Essa mostra foi organizada pelo governo nazista, que não gostava da arte moderna. O evento reuniu cerca de 650 obras de arte, como pinturas e esculturas, que foram consideradas ruins pelo governo liderado por Adolf Hitler.</a:t>
            </a:r>
          </a:p>
          <a:p>
            <a:pPr algn="just">
              <a:lnSpc>
                <a:spcPts val="1400"/>
              </a:lnSpc>
              <a:spcBef>
                <a:spcPct val="0"/>
              </a:spcBef>
            </a:pPr>
            <a:endParaRPr lang="en-US" sz="1200" spc="-16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spc="-16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 que é “Arte Degenerada”?</a:t>
            </a:r>
          </a:p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spc="-16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Os nazistas achavam que a arte que não seguia as regras tradicionais de beleza era “degenerada”. Isso significava que qualquer obra que não fosse bonita ou que não mostrasse a realidade de forma correta era vista como uma ameaça. Eles acreditavam que a arte moderna, que tinha formas e cores diferentes, era prejudicial e não representava o espírito alemão.</a:t>
            </a:r>
          </a:p>
          <a:p>
            <a:pPr algn="just">
              <a:lnSpc>
                <a:spcPts val="1400"/>
              </a:lnSpc>
              <a:spcBef>
                <a:spcPct val="0"/>
              </a:spcBef>
            </a:pPr>
            <a:endParaRPr lang="en-US" sz="1200" spc="-16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spc="-16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 Campanha Contra a Arte Moderna</a:t>
            </a:r>
          </a:p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spc="-16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Quando Hitler chegou ao poder, ele começou uma campanha contra a arte moderna. Em 1933, ele fechou a Bauhaus, uma famosa escola de arte, e começou a queimar livros de artistas que não eram aceitos. Muitos artistas foram perseguidos e forçados a deixar o país. Obras de arte valiosas foram confiscadas e muitas foram destruídas.</a:t>
            </a:r>
          </a:p>
          <a:p>
            <a:pPr algn="just">
              <a:lnSpc>
                <a:spcPts val="1400"/>
              </a:lnSpc>
              <a:spcBef>
                <a:spcPct val="0"/>
              </a:spcBef>
            </a:pPr>
            <a:endParaRPr lang="en-US" sz="1200" spc="-16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spc="-16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 Exposição em Munique</a:t>
            </a:r>
          </a:p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spc="-16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 exposição “Arte Degenerada” foi um grande sucesso, com mais de 2 milhões de visitantes. Ela viajou por várias cidades da Alemanha e da Áustria até 1941. Nela, estavam obras de artistas famosos, como Vincent van Gogh e Pablo Picasso. Essa mostra foi um momento importante na história, pois mostrou como o governo nazista tentava controlar a cultura e a arte.</a:t>
            </a:r>
          </a:p>
          <a:p>
            <a:pPr algn="just">
              <a:lnSpc>
                <a:spcPts val="1400"/>
              </a:lnSpc>
              <a:spcBef>
                <a:spcPct val="0"/>
              </a:spcBef>
            </a:pPr>
            <a:endParaRPr lang="en-US" sz="1200" spc="-16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spc="-16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Conclusão</a:t>
            </a:r>
          </a:p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spc="-16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 exposição “Arte Degenerada” representa a luta entre a liberdade de expressão artística e a censura. Os nazistas queriam impor suas ideias sobre o que era arte, mas muitos artistas continuaram a criar e a expressar suas visões, mesmo diante da repressão.</a:t>
            </a:r>
          </a:p>
        </p:txBody>
      </p:sp>
      <p:pic>
        <p:nvPicPr>
          <p:cNvPr id="5" name="Picture 5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1885" y="6175164"/>
            <a:ext cx="6875587" cy="3864499"/>
          </a:xfrm>
          <a:prstGeom prst="rect">
            <a:avLst/>
          </a:prstGeom>
        </p:spPr>
      </p:pic>
      <p:sp>
        <p:nvSpPr>
          <p:cNvPr id="6" name="CaixaDeTexto 22">
            <a:extLst>
              <a:ext uri="{FF2B5EF4-FFF2-40B4-BE49-F238E27FC236}">
                <a16:creationId xmlns:a16="http://schemas.microsoft.com/office/drawing/2014/main" id="{74A37258-E3C4-4340-5148-22B29D4C4F93}"/>
              </a:ext>
            </a:extLst>
          </p:cNvPr>
          <p:cNvSpPr txBox="1"/>
          <p:nvPr/>
        </p:nvSpPr>
        <p:spPr>
          <a:xfrm>
            <a:off x="44450" y="10324068"/>
            <a:ext cx="3901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spc="10" dirty="0">
                <a:solidFill>
                  <a:srgbClr val="231F20"/>
                </a:solidFill>
                <a:latin typeface="Titillium Web Semi-Bold"/>
                <a:ea typeface="Titillium Web Semi-Bold"/>
                <a:cs typeface="Titillium Web Semi-Bold"/>
                <a:sym typeface="Titillium Web Semi-Bold"/>
              </a:rPr>
              <a:t>www.movimentoescolar.com.br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43920" y="4039729"/>
            <a:ext cx="4980541" cy="3739163"/>
          </a:xfrm>
          <a:custGeom>
            <a:avLst/>
            <a:gdLst/>
            <a:ahLst/>
            <a:cxnLst/>
            <a:rect l="l" t="t" r="r" b="b"/>
            <a:pathLst>
              <a:path w="4980541" h="3739163">
                <a:moveTo>
                  <a:pt x="0" y="0"/>
                </a:moveTo>
                <a:lnTo>
                  <a:pt x="4980541" y="0"/>
                </a:lnTo>
                <a:lnTo>
                  <a:pt x="4980541" y="3739163"/>
                </a:lnTo>
                <a:lnTo>
                  <a:pt x="0" y="3739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43920" y="638481"/>
            <a:ext cx="2012156" cy="262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8"/>
              </a:lnSpc>
            </a:pPr>
            <a:r>
              <a:rPr lang="en-US" sz="1434">
                <a:solidFill>
                  <a:srgbClr val="CC7B16"/>
                </a:solidFill>
                <a:latin typeface="Ubuntu"/>
                <a:ea typeface="Ubuntu"/>
                <a:cs typeface="Ubuntu"/>
                <a:sym typeface="Ubuntu"/>
              </a:rPr>
              <a:t>Emil Nolde (1867-1956)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28336" y="8017451"/>
            <a:ext cx="4890885" cy="20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7"/>
              </a:lnSpc>
            </a:pPr>
            <a:r>
              <a:rPr lang="en-US" sz="1127" spc="14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 composição dos rostos dos personagens envolve a aplicação da tinta de for-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43842" y="8212690"/>
            <a:ext cx="5111370" cy="983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7"/>
              </a:lnSpc>
            </a:pPr>
            <a:r>
              <a:rPr lang="en-US" sz="1127" spc="12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ma não convencional. A fonte de luz parece emanar do próprio Cristo no centro da tela: pintado em amarelos brilhantes, vermelhos, laranjas e branco, ele está rodea- do de figuras mais escuras, olhando para ele e para a taça em suas mãos. As cores, a composição e as pinceladas soltas, todas características do estilo Die Brücke, tra- balham juntas para expressar como Nolde imaginou esse momento.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43842" y="9178599"/>
            <a:ext cx="5111214" cy="816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25"/>
              </a:lnSpc>
            </a:pPr>
            <a:r>
              <a:rPr lang="en-US" sz="1127" spc="19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Assim como Kirchner, Nolde também sofreu com a repreensão nazista. Ele foi </a:t>
            </a:r>
          </a:p>
          <a:p>
            <a:pPr algn="just">
              <a:lnSpc>
                <a:spcPts val="1248"/>
              </a:lnSpc>
            </a:pPr>
            <a:r>
              <a:rPr lang="en-US" sz="1127" spc="2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um dos artistas que mais teve obras apreendidas pelo governo alemão e foi até </a:t>
            </a:r>
          </a:p>
          <a:p>
            <a:pPr algn="just">
              <a:lnSpc>
                <a:spcPts val="1825"/>
              </a:lnSpc>
            </a:pPr>
            <a:r>
              <a:rPr lang="en-US" sz="1127" spc="13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mesmo proibido de pintar e de manter contato com galerias ou mercados de arte. </a:t>
            </a:r>
          </a:p>
          <a:p>
            <a:pPr algn="just">
              <a:lnSpc>
                <a:spcPts val="1248"/>
              </a:lnSpc>
            </a:pPr>
            <a:r>
              <a:rPr lang="en-US" sz="1127" spc="1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Desse modo, Nolde passou a realizar seus trabalhos secretamente.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43988" y="926363"/>
            <a:ext cx="5111653" cy="787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7"/>
              </a:lnSpc>
            </a:pPr>
            <a:r>
              <a:rPr lang="en-US" sz="1127" spc="9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As obras do pintor e gravador alemão Emil Nolde conquistaram os membros do Die Brücke, que o convidaram para integrar o grupo. Do mesmo modo que Kirchner, Nolde também utilizava cores fortes e vivas em suas obras, apresentando a distor- ção das formas e dos rostos dos personagens.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43988" y="1697043"/>
            <a:ext cx="5111732" cy="1402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25"/>
              </a:lnSpc>
            </a:pPr>
            <a:r>
              <a:rPr lang="en-US" sz="1127" spc="13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Apesar de retratar cenas comuns ao movimento expressionista, que captavam </a:t>
            </a:r>
          </a:p>
          <a:p>
            <a:pPr algn="just">
              <a:lnSpc>
                <a:spcPts val="1248"/>
              </a:lnSpc>
            </a:pPr>
            <a:r>
              <a:rPr lang="en-US" sz="1127" spc="1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 cidade e a modernidade, Nolde produziu também uma série de obras com temas </a:t>
            </a:r>
          </a:p>
          <a:p>
            <a:pPr algn="just">
              <a:lnSpc>
                <a:spcPts val="1825"/>
              </a:lnSpc>
            </a:pPr>
            <a:r>
              <a:rPr lang="en-US" sz="1127" spc="2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religiosos. O artista representava a espiritualidade e a religião por meio de cenas </a:t>
            </a:r>
          </a:p>
          <a:p>
            <a:pPr algn="just">
              <a:lnSpc>
                <a:spcPts val="1248"/>
              </a:lnSpc>
            </a:pPr>
            <a:r>
              <a:rPr lang="en-US" sz="1127" spc="2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bíblicas, como no quadro A última ceia, em que são representados Jesus Cristo e </a:t>
            </a:r>
          </a:p>
          <a:p>
            <a:pPr algn="just">
              <a:lnSpc>
                <a:spcPts val="1825"/>
              </a:lnSpc>
            </a:pPr>
            <a:r>
              <a:rPr lang="en-US" sz="1127" spc="29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seus 12 apóstolos sentados ao redor de uma mesa. A tela é dominada por tons </a:t>
            </a:r>
          </a:p>
          <a:p>
            <a:pPr algn="just">
              <a:lnSpc>
                <a:spcPts val="1248"/>
              </a:lnSpc>
            </a:pPr>
            <a:r>
              <a:rPr lang="en-US" sz="1127" spc="2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quentes de amarelo e vermelho, mas forma um contraste equilibrado com o azul </a:t>
            </a:r>
          </a:p>
          <a:p>
            <a:pPr algn="just">
              <a:lnSpc>
                <a:spcPts val="1825"/>
              </a:lnSpc>
            </a:pPr>
            <a:r>
              <a:rPr lang="en-US" sz="1127" spc="14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 o verde escuro.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52013" y="3201240"/>
            <a:ext cx="4671219" cy="32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7"/>
              </a:lnSpc>
            </a:pPr>
            <a:r>
              <a:rPr lang="en-US" sz="1127" spc="16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 que você consegue perceber em relação à composição dos personagens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67655" y="3615544"/>
            <a:ext cx="1511928" cy="10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3"/>
              </a:lnSpc>
            </a:pPr>
            <a:r>
              <a:rPr lang="en-US" sz="1127" spc="2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desse quadro de Nolde?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69711" y="7836294"/>
            <a:ext cx="513237" cy="9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0"/>
              </a:lnSpc>
            </a:pPr>
            <a:r>
              <a:rPr lang="en-US" sz="614" spc="-8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NOLDE, Emil.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19694" y="7836294"/>
            <a:ext cx="3063750" cy="9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0"/>
              </a:lnSpc>
            </a:pPr>
            <a:r>
              <a:rPr lang="en-US" sz="614" spc="-8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. 1909. 1 óleo sobre tela, 86cm x 107cm. Galeria Nacional da Dinamarca, Copenhague.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72887" y="7831844"/>
            <a:ext cx="455747" cy="9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0"/>
              </a:lnSpc>
            </a:pPr>
            <a:r>
              <a:rPr lang="en-US" sz="614" spc="-5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A última ceia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3070" y="9431593"/>
            <a:ext cx="189208" cy="213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7"/>
              </a:lnSpc>
            </a:pPr>
            <a:r>
              <a:rPr lang="en-US" sz="1127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118</a:t>
            </a:r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-65414" y="419264"/>
            <a:ext cx="7690829" cy="10272736"/>
            <a:chOff x="0" y="0"/>
            <a:chExt cx="7506386" cy="10026383"/>
          </a:xfrm>
        </p:grpSpPr>
        <p:sp>
          <p:nvSpPr>
            <p:cNvPr id="17" name="Freeform 17"/>
            <p:cNvSpPr/>
            <p:nvPr/>
          </p:nvSpPr>
          <p:spPr>
            <a:xfrm>
              <a:off x="5544693" y="9265284"/>
              <a:ext cx="1898142" cy="697485"/>
            </a:xfrm>
            <a:custGeom>
              <a:avLst/>
              <a:gdLst/>
              <a:ahLst/>
              <a:cxnLst/>
              <a:rect l="l" t="t" r="r" b="b"/>
              <a:pathLst>
                <a:path w="1898142" h="697485">
                  <a:moveTo>
                    <a:pt x="1888236" y="128"/>
                  </a:moveTo>
                  <a:cubicBezTo>
                    <a:pt x="1786890" y="128"/>
                    <a:pt x="1703579" y="76201"/>
                    <a:pt x="1693799" y="173737"/>
                  </a:cubicBezTo>
                  <a:lnTo>
                    <a:pt x="1692656" y="173737"/>
                  </a:lnTo>
                  <a:cubicBezTo>
                    <a:pt x="1692783" y="178563"/>
                    <a:pt x="1693418" y="183135"/>
                    <a:pt x="1693418" y="187961"/>
                  </a:cubicBezTo>
                  <a:cubicBezTo>
                    <a:pt x="1693418" y="202185"/>
                    <a:pt x="1692529" y="216028"/>
                    <a:pt x="1691005" y="229871"/>
                  </a:cubicBezTo>
                  <a:cubicBezTo>
                    <a:pt x="1681099" y="329058"/>
                    <a:pt x="1631569" y="416688"/>
                    <a:pt x="1558163" y="477266"/>
                  </a:cubicBezTo>
                  <a:cubicBezTo>
                    <a:pt x="1505077" y="521462"/>
                    <a:pt x="1439671" y="550926"/>
                    <a:pt x="1367917" y="560198"/>
                  </a:cubicBezTo>
                  <a:cubicBezTo>
                    <a:pt x="1365758" y="560452"/>
                    <a:pt x="1363726" y="560960"/>
                    <a:pt x="1361567" y="561214"/>
                  </a:cubicBezTo>
                  <a:cubicBezTo>
                    <a:pt x="1355725" y="561849"/>
                    <a:pt x="1349756" y="562103"/>
                    <a:pt x="1343787" y="562484"/>
                  </a:cubicBezTo>
                  <a:cubicBezTo>
                    <a:pt x="1337564" y="562991"/>
                    <a:pt x="1331214" y="563627"/>
                    <a:pt x="1324864" y="563753"/>
                  </a:cubicBezTo>
                  <a:lnTo>
                    <a:pt x="139446" y="563753"/>
                  </a:lnTo>
                  <a:cubicBezTo>
                    <a:pt x="17907" y="563753"/>
                    <a:pt x="2159" y="669925"/>
                    <a:pt x="0" y="697485"/>
                  </a:cubicBezTo>
                  <a:lnTo>
                    <a:pt x="1898142" y="697485"/>
                  </a:lnTo>
                  <a:lnTo>
                    <a:pt x="1898142" y="254"/>
                  </a:lnTo>
                  <a:lnTo>
                    <a:pt x="1898142" y="254"/>
                  </a:lnTo>
                  <a:cubicBezTo>
                    <a:pt x="1894840" y="127"/>
                    <a:pt x="1891538" y="0"/>
                    <a:pt x="1888235" y="0"/>
                  </a:cubicBezTo>
                  <a:close/>
                </a:path>
              </a:pathLst>
            </a:custGeom>
            <a:solidFill>
              <a:srgbClr val="F8941D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7035419" y="9020683"/>
              <a:ext cx="276606" cy="276606"/>
            </a:xfrm>
            <a:custGeom>
              <a:avLst/>
              <a:gdLst/>
              <a:ahLst/>
              <a:cxnLst/>
              <a:rect l="l" t="t" r="r" b="b"/>
              <a:pathLst>
                <a:path w="276606" h="276606">
                  <a:moveTo>
                    <a:pt x="138303" y="276606"/>
                  </a:moveTo>
                  <a:cubicBezTo>
                    <a:pt x="214630" y="276606"/>
                    <a:pt x="276606" y="214757"/>
                    <a:pt x="276606" y="138303"/>
                  </a:cubicBezTo>
                  <a:cubicBezTo>
                    <a:pt x="276606" y="61849"/>
                    <a:pt x="214757" y="0"/>
                    <a:pt x="138303" y="0"/>
                  </a:cubicBezTo>
                  <a:cubicBezTo>
                    <a:pt x="61849" y="0"/>
                    <a:pt x="0" y="61849"/>
                    <a:pt x="0" y="138303"/>
                  </a:cubicBezTo>
                  <a:cubicBezTo>
                    <a:pt x="0" y="214757"/>
                    <a:pt x="61849" y="276606"/>
                    <a:pt x="138303" y="276606"/>
                  </a:cubicBezTo>
                </a:path>
              </a:pathLst>
            </a:custGeom>
            <a:solidFill>
              <a:srgbClr val="F8941D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7210044" y="9221469"/>
              <a:ext cx="156845" cy="154051"/>
            </a:xfrm>
            <a:custGeom>
              <a:avLst/>
              <a:gdLst/>
              <a:ahLst/>
              <a:cxnLst/>
              <a:rect l="l" t="t" r="r" b="b"/>
              <a:pathLst>
                <a:path w="156845" h="154051">
                  <a:moveTo>
                    <a:pt x="87122" y="1"/>
                  </a:moveTo>
                  <a:lnTo>
                    <a:pt x="60453" y="3683"/>
                  </a:lnTo>
                  <a:lnTo>
                    <a:pt x="0" y="41149"/>
                  </a:lnTo>
                  <a:lnTo>
                    <a:pt x="6223" y="69596"/>
                  </a:lnTo>
                  <a:cubicBezTo>
                    <a:pt x="10033" y="68580"/>
                    <a:pt x="13843" y="67818"/>
                    <a:pt x="18034" y="67818"/>
                  </a:cubicBezTo>
                  <a:cubicBezTo>
                    <a:pt x="42926" y="67818"/>
                    <a:pt x="62992" y="88012"/>
                    <a:pt x="62992" y="112776"/>
                  </a:cubicBezTo>
                  <a:cubicBezTo>
                    <a:pt x="62992" y="119507"/>
                    <a:pt x="61341" y="125857"/>
                    <a:pt x="58674" y="131572"/>
                  </a:cubicBezTo>
                  <a:lnTo>
                    <a:pt x="89154" y="154051"/>
                  </a:lnTo>
                  <a:lnTo>
                    <a:pt x="156845" y="75692"/>
                  </a:lnTo>
                  <a:lnTo>
                    <a:pt x="147320" y="58801"/>
                  </a:lnTo>
                  <a:cubicBezTo>
                    <a:pt x="141478" y="61595"/>
                    <a:pt x="135001" y="63373"/>
                    <a:pt x="128016" y="63373"/>
                  </a:cubicBezTo>
                  <a:cubicBezTo>
                    <a:pt x="103124" y="63373"/>
                    <a:pt x="83058" y="43179"/>
                    <a:pt x="83058" y="18415"/>
                  </a:cubicBezTo>
                  <a:cubicBezTo>
                    <a:pt x="83058" y="11811"/>
                    <a:pt x="84582" y="5588"/>
                    <a:pt x="87122" y="0"/>
                  </a:cubicBezTo>
                </a:path>
              </a:pathLst>
            </a:custGeom>
            <a:solidFill>
              <a:srgbClr val="F8941D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6783210" y="10022502"/>
            <a:ext cx="315519" cy="23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1"/>
              </a:lnSpc>
            </a:pPr>
            <a:r>
              <a:rPr lang="en-US" sz="1229">
                <a:solidFill>
                  <a:srgbClr val="00A88D"/>
                </a:solidFill>
                <a:latin typeface="Baloo"/>
                <a:ea typeface="Baloo"/>
                <a:cs typeface="Baloo"/>
                <a:sym typeface="Baloo"/>
              </a:rPr>
              <a:t>Arte</a:t>
            </a:r>
          </a:p>
        </p:txBody>
      </p:sp>
      <p:sp>
        <p:nvSpPr>
          <p:cNvPr id="21" name="CaixaDeTexto 22">
            <a:extLst>
              <a:ext uri="{FF2B5EF4-FFF2-40B4-BE49-F238E27FC236}">
                <a16:creationId xmlns:a16="http://schemas.microsoft.com/office/drawing/2014/main" id="{74A37258-E3C4-4340-5148-22B29D4C4F93}"/>
              </a:ext>
            </a:extLst>
          </p:cNvPr>
          <p:cNvSpPr txBox="1"/>
          <p:nvPr/>
        </p:nvSpPr>
        <p:spPr>
          <a:xfrm>
            <a:off x="77487" y="10324068"/>
            <a:ext cx="3901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spc="10" dirty="0">
                <a:solidFill>
                  <a:srgbClr val="231F20"/>
                </a:solidFill>
                <a:latin typeface="Titillium Web Semi-Bold"/>
                <a:ea typeface="Titillium Web Semi-Bold"/>
                <a:cs typeface="Titillium Web Semi-Bold"/>
                <a:sym typeface="Titillium Web Semi-Bold"/>
              </a:rPr>
              <a:t>www.movimentoescolar.com.br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1139</Words>
  <Application>Microsoft Office PowerPoint</Application>
  <PresentationFormat>Personalizar</PresentationFormat>
  <Paragraphs>71</Paragraphs>
  <Slides>3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3" baseType="lpstr">
      <vt:lpstr>Ubuntu Bold</vt:lpstr>
      <vt:lpstr>Titillium Web Bold</vt:lpstr>
      <vt:lpstr>Baloo</vt:lpstr>
      <vt:lpstr>Arial</vt:lpstr>
      <vt:lpstr>Titillium Web Light</vt:lpstr>
      <vt:lpstr>Calibri</vt:lpstr>
      <vt:lpstr>Ubuntu</vt:lpstr>
      <vt:lpstr>IBM Plex Sans</vt:lpstr>
      <vt:lpstr>Titillium Web Semi-Bold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Conectando saberes As mudanças sociais decorrentes do processo de industrialização estenderam-se aos artistas, que precisavam dar uma resposta ao ritmo frenético de crescimento urbano e industrial. Você vai estudar sobre a 1-ª e a 2-ª Revolução Industrial</dc:title>
  <cp:lastModifiedBy>Henrique Amaral Souza</cp:lastModifiedBy>
  <cp:revision>2</cp:revision>
  <dcterms:created xsi:type="dcterms:W3CDTF">2006-08-16T00:00:00Z</dcterms:created>
  <dcterms:modified xsi:type="dcterms:W3CDTF">2025-05-22T00:51:03Z</dcterms:modified>
  <dc:identifier>DAGl4MIXWjk</dc:identifier>
</cp:coreProperties>
</file>