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858000" cy="9144000"/>
  <p:embeddedFontLst>
    <p:embeddedFont>
      <p:font typeface="Baloo" panose="020B0604020202020204" charset="0"/>
      <p:regular r:id="rId8"/>
    </p:embeddedFont>
    <p:embeddedFont>
      <p:font typeface="IBM Plex Sans" panose="020B0503050203000203" pitchFamily="34" charset="0"/>
      <p:regular r:id="rId9"/>
    </p:embeddedFont>
    <p:embeddedFont>
      <p:font typeface="Titillium Web" panose="020F0502020204030204" pitchFamily="2" charset="0"/>
      <p:regular r:id="rId10"/>
    </p:embeddedFont>
    <p:embeddedFont>
      <p:font typeface="Titillium Web Bold" panose="020B0604020202020204" charset="0"/>
      <p:regular r:id="rId11"/>
    </p:embeddedFont>
    <p:embeddedFont>
      <p:font typeface="Titillium Web Light" panose="020F0502020204030204" pitchFamily="2" charset="0"/>
      <p:regular r:id="rId12"/>
    </p:embeddedFont>
    <p:embeddedFont>
      <p:font typeface="Titillium Web Semi-Bold" panose="020B0604020202020204" charset="0"/>
      <p:regular r:id="rId13"/>
    </p:embeddedFont>
    <p:embeddedFont>
      <p:font typeface="Ubuntu" panose="020B0504030602030204" pitchFamily="34" charset="0"/>
      <p:regular r:id="rId14"/>
    </p:embeddedFont>
    <p:embeddedFont>
      <p:font typeface="Ubuntu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99" d="100"/>
          <a:sy n="99" d="100"/>
        </p:scale>
        <p:origin x="1488" y="-2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792" y="28172"/>
            <a:ext cx="7138165" cy="2072340"/>
          </a:xfrm>
          <a:custGeom>
            <a:avLst/>
            <a:gdLst/>
            <a:ahLst/>
            <a:cxnLst/>
            <a:rect l="l" t="t" r="r" b="b"/>
            <a:pathLst>
              <a:path w="7138165" h="2072340">
                <a:moveTo>
                  <a:pt x="0" y="0"/>
                </a:moveTo>
                <a:lnTo>
                  <a:pt x="7138165" y="0"/>
                </a:lnTo>
                <a:lnTo>
                  <a:pt x="7138165" y="2072340"/>
                </a:lnTo>
                <a:lnTo>
                  <a:pt x="0" y="2072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0175" y="2175198"/>
            <a:ext cx="1309408" cy="3194219"/>
            <a:chOff x="0" y="0"/>
            <a:chExt cx="1704010" cy="4156824"/>
          </a:xfrm>
        </p:grpSpPr>
        <p:sp>
          <p:nvSpPr>
            <p:cNvPr id="4" name="Freeform 4"/>
            <p:cNvSpPr/>
            <p:nvPr/>
          </p:nvSpPr>
          <p:spPr>
            <a:xfrm flipV="1">
              <a:off x="0" y="0"/>
              <a:ext cx="1704086" cy="4156837"/>
            </a:xfrm>
            <a:custGeom>
              <a:avLst/>
              <a:gdLst/>
              <a:ahLst/>
              <a:cxnLst/>
              <a:rect l="l" t="t" r="r" b="b"/>
              <a:pathLst>
                <a:path w="1704086" h="4156837">
                  <a:moveTo>
                    <a:pt x="0" y="4156837"/>
                  </a:moveTo>
                  <a:lnTo>
                    <a:pt x="0" y="240030"/>
                  </a:lnTo>
                  <a:cubicBezTo>
                    <a:pt x="0" y="240030"/>
                    <a:pt x="0" y="0"/>
                    <a:pt x="240030" y="0"/>
                  </a:cubicBezTo>
                  <a:lnTo>
                    <a:pt x="1464056" y="0"/>
                  </a:lnTo>
                  <a:cubicBezTo>
                    <a:pt x="1464056" y="0"/>
                    <a:pt x="1704086" y="0"/>
                    <a:pt x="1704086" y="240030"/>
                  </a:cubicBezTo>
                  <a:lnTo>
                    <a:pt x="1704086" y="4156837"/>
                  </a:lnTo>
                  <a:close/>
                </a:path>
              </a:pathLst>
            </a:custGeom>
            <a:blipFill>
              <a:blip r:embed="rId4"/>
              <a:stretch>
                <a:fillRect l="-254" r="-148" b="-11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20175" y="1366808"/>
            <a:ext cx="1309408" cy="808389"/>
            <a:chOff x="0" y="0"/>
            <a:chExt cx="1704010" cy="1052004"/>
          </a:xfrm>
        </p:grpSpPr>
        <p:sp>
          <p:nvSpPr>
            <p:cNvPr id="6" name="Freeform 6"/>
            <p:cNvSpPr/>
            <p:nvPr/>
          </p:nvSpPr>
          <p:spPr>
            <a:xfrm flipV="1">
              <a:off x="0" y="0"/>
              <a:ext cx="1703959" cy="1052068"/>
            </a:xfrm>
            <a:custGeom>
              <a:avLst/>
              <a:gdLst/>
              <a:ahLst/>
              <a:cxnLst/>
              <a:rect l="l" t="t" r="r" b="b"/>
              <a:pathLst>
                <a:path w="1703959" h="1052068">
                  <a:moveTo>
                    <a:pt x="1703705" y="1052068"/>
                  </a:moveTo>
                  <a:cubicBezTo>
                    <a:pt x="1692148" y="590296"/>
                    <a:pt x="1314323" y="219583"/>
                    <a:pt x="849884" y="219583"/>
                  </a:cubicBezTo>
                  <a:lnTo>
                    <a:pt x="848741" y="219583"/>
                  </a:lnTo>
                  <a:cubicBezTo>
                    <a:pt x="409702" y="219583"/>
                    <a:pt x="48133" y="550799"/>
                    <a:pt x="0" y="976757"/>
                  </a:cubicBezTo>
                  <a:lnTo>
                    <a:pt x="0" y="0"/>
                  </a:lnTo>
                  <a:lnTo>
                    <a:pt x="1703959" y="0"/>
                  </a:lnTo>
                  <a:lnTo>
                    <a:pt x="1703959" y="1051941"/>
                  </a:lnTo>
                  <a:lnTo>
                    <a:pt x="1703705" y="1052068"/>
                  </a:lnTo>
                  <a:close/>
                </a:path>
              </a:pathLst>
            </a:custGeom>
            <a:blipFill>
              <a:blip r:embed="rId5"/>
              <a:stretch>
                <a:fillRect l="-254" t="-440" r="-155" b="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37341" y="1516766"/>
            <a:ext cx="635440" cy="489698"/>
            <a:chOff x="0" y="0"/>
            <a:chExt cx="826935" cy="637273"/>
          </a:xfrm>
        </p:grpSpPr>
        <p:sp>
          <p:nvSpPr>
            <p:cNvPr id="8" name="Freeform 8"/>
            <p:cNvSpPr/>
            <p:nvPr/>
          </p:nvSpPr>
          <p:spPr>
            <a:xfrm flipV="1">
              <a:off x="0" y="0"/>
              <a:ext cx="827151" cy="637413"/>
            </a:xfrm>
            <a:custGeom>
              <a:avLst/>
              <a:gdLst/>
              <a:ahLst/>
              <a:cxnLst/>
              <a:rect l="l" t="t" r="r" b="b"/>
              <a:pathLst>
                <a:path w="827151" h="637413">
                  <a:moveTo>
                    <a:pt x="0" y="637413"/>
                  </a:moveTo>
                  <a:cubicBezTo>
                    <a:pt x="4445" y="620268"/>
                    <a:pt x="9525" y="603377"/>
                    <a:pt x="14986" y="586613"/>
                  </a:cubicBezTo>
                  <a:cubicBezTo>
                    <a:pt x="9525" y="603377"/>
                    <a:pt x="4445" y="620268"/>
                    <a:pt x="0" y="637413"/>
                  </a:cubicBezTo>
                  <a:close/>
                  <a:moveTo>
                    <a:pt x="14986" y="586613"/>
                  </a:moveTo>
                  <a:cubicBezTo>
                    <a:pt x="46990" y="489458"/>
                    <a:pt x="96012" y="400050"/>
                    <a:pt x="158496" y="321818"/>
                  </a:cubicBezTo>
                  <a:lnTo>
                    <a:pt x="158496" y="323469"/>
                  </a:lnTo>
                  <a:cubicBezTo>
                    <a:pt x="96901" y="400939"/>
                    <a:pt x="48514" y="489458"/>
                    <a:pt x="16637" y="585470"/>
                  </a:cubicBezTo>
                  <a:lnTo>
                    <a:pt x="14986" y="586613"/>
                  </a:lnTo>
                  <a:close/>
                  <a:moveTo>
                    <a:pt x="158496" y="321818"/>
                  </a:moveTo>
                  <a:cubicBezTo>
                    <a:pt x="219075" y="245999"/>
                    <a:pt x="292227" y="180721"/>
                    <a:pt x="374904" y="129159"/>
                  </a:cubicBezTo>
                  <a:cubicBezTo>
                    <a:pt x="292227" y="180721"/>
                    <a:pt x="219075" y="245999"/>
                    <a:pt x="158496" y="321818"/>
                  </a:cubicBezTo>
                  <a:close/>
                  <a:moveTo>
                    <a:pt x="378587" y="127508"/>
                  </a:moveTo>
                  <a:lnTo>
                    <a:pt x="377698" y="127381"/>
                  </a:lnTo>
                  <a:cubicBezTo>
                    <a:pt x="440436" y="88519"/>
                    <a:pt x="508762" y="57658"/>
                    <a:pt x="580898" y="35941"/>
                  </a:cubicBezTo>
                  <a:cubicBezTo>
                    <a:pt x="576580" y="37211"/>
                    <a:pt x="572262" y="38481"/>
                    <a:pt x="568071" y="39878"/>
                  </a:cubicBezTo>
                  <a:lnTo>
                    <a:pt x="568452" y="40132"/>
                  </a:lnTo>
                  <a:cubicBezTo>
                    <a:pt x="501142" y="61595"/>
                    <a:pt x="437642" y="91059"/>
                    <a:pt x="378714" y="127508"/>
                  </a:cubicBezTo>
                  <a:close/>
                  <a:moveTo>
                    <a:pt x="581660" y="35687"/>
                  </a:moveTo>
                  <a:cubicBezTo>
                    <a:pt x="582041" y="35560"/>
                    <a:pt x="582422" y="35433"/>
                    <a:pt x="582803" y="35306"/>
                  </a:cubicBezTo>
                  <a:cubicBezTo>
                    <a:pt x="582422" y="35433"/>
                    <a:pt x="582041" y="35560"/>
                    <a:pt x="581660" y="35687"/>
                  </a:cubicBezTo>
                  <a:close/>
                  <a:moveTo>
                    <a:pt x="585851" y="34417"/>
                  </a:moveTo>
                  <a:cubicBezTo>
                    <a:pt x="589788" y="33274"/>
                    <a:pt x="593725" y="32131"/>
                    <a:pt x="597789" y="30988"/>
                  </a:cubicBezTo>
                  <a:cubicBezTo>
                    <a:pt x="593852" y="32131"/>
                    <a:pt x="589788" y="33274"/>
                    <a:pt x="585851" y="34417"/>
                  </a:cubicBezTo>
                  <a:close/>
                  <a:moveTo>
                    <a:pt x="597789" y="30988"/>
                  </a:moveTo>
                  <a:cubicBezTo>
                    <a:pt x="597916" y="30988"/>
                    <a:pt x="598043" y="30861"/>
                    <a:pt x="598170" y="30861"/>
                  </a:cubicBezTo>
                  <a:cubicBezTo>
                    <a:pt x="598043" y="30861"/>
                    <a:pt x="597916" y="30988"/>
                    <a:pt x="597789" y="30988"/>
                  </a:cubicBezTo>
                  <a:close/>
                  <a:moveTo>
                    <a:pt x="598170" y="30861"/>
                  </a:moveTo>
                  <a:cubicBezTo>
                    <a:pt x="598170" y="30861"/>
                    <a:pt x="598297" y="30861"/>
                    <a:pt x="598297" y="30861"/>
                  </a:cubicBezTo>
                  <a:cubicBezTo>
                    <a:pt x="598297" y="30861"/>
                    <a:pt x="598170" y="30861"/>
                    <a:pt x="598170" y="30861"/>
                  </a:cubicBezTo>
                  <a:close/>
                  <a:moveTo>
                    <a:pt x="598297" y="30861"/>
                  </a:moveTo>
                  <a:cubicBezTo>
                    <a:pt x="603250" y="29464"/>
                    <a:pt x="608330" y="28194"/>
                    <a:pt x="613410" y="26797"/>
                  </a:cubicBezTo>
                  <a:cubicBezTo>
                    <a:pt x="608330" y="28067"/>
                    <a:pt x="603377" y="29464"/>
                    <a:pt x="598297" y="30861"/>
                  </a:cubicBezTo>
                  <a:close/>
                  <a:moveTo>
                    <a:pt x="613410" y="26797"/>
                  </a:moveTo>
                  <a:cubicBezTo>
                    <a:pt x="618363" y="25527"/>
                    <a:pt x="623316" y="24257"/>
                    <a:pt x="628269" y="23114"/>
                  </a:cubicBezTo>
                  <a:cubicBezTo>
                    <a:pt x="623316" y="24257"/>
                    <a:pt x="618363" y="25527"/>
                    <a:pt x="613410" y="26797"/>
                  </a:cubicBezTo>
                  <a:close/>
                  <a:moveTo>
                    <a:pt x="629031" y="23241"/>
                  </a:moveTo>
                  <a:lnTo>
                    <a:pt x="628777" y="22987"/>
                  </a:lnTo>
                  <a:cubicBezTo>
                    <a:pt x="628650" y="22987"/>
                    <a:pt x="628523" y="23114"/>
                    <a:pt x="628269" y="23114"/>
                  </a:cubicBezTo>
                  <a:cubicBezTo>
                    <a:pt x="628396" y="23114"/>
                    <a:pt x="628523" y="22987"/>
                    <a:pt x="628777" y="22987"/>
                  </a:cubicBezTo>
                  <a:cubicBezTo>
                    <a:pt x="692277" y="8001"/>
                    <a:pt x="758444" y="0"/>
                    <a:pt x="826516" y="0"/>
                  </a:cubicBezTo>
                  <a:lnTo>
                    <a:pt x="827151" y="0"/>
                  </a:lnTo>
                  <a:cubicBezTo>
                    <a:pt x="758952" y="127"/>
                    <a:pt x="692658" y="8128"/>
                    <a:pt x="629031" y="23241"/>
                  </a:cubicBezTo>
                  <a:close/>
                </a:path>
              </a:pathLst>
            </a:custGeom>
            <a:blipFill>
              <a:blip r:embed="rId6"/>
              <a:stretch>
                <a:fillRect l="-3224" t="-19228" r="-446" b="-63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420175" y="1415555"/>
            <a:ext cx="500394" cy="573236"/>
            <a:chOff x="0" y="0"/>
            <a:chExt cx="651192" cy="745985"/>
          </a:xfrm>
        </p:grpSpPr>
        <p:sp>
          <p:nvSpPr>
            <p:cNvPr id="10" name="Freeform 10"/>
            <p:cNvSpPr/>
            <p:nvPr/>
          </p:nvSpPr>
          <p:spPr>
            <a:xfrm flipV="1">
              <a:off x="0" y="0"/>
              <a:ext cx="651129" cy="745998"/>
            </a:xfrm>
            <a:custGeom>
              <a:avLst/>
              <a:gdLst/>
              <a:ahLst/>
              <a:cxnLst/>
              <a:rect l="l" t="t" r="r" b="b"/>
              <a:pathLst>
                <a:path w="651129" h="745998">
                  <a:moveTo>
                    <a:pt x="0" y="745998"/>
                  </a:moveTo>
                  <a:lnTo>
                    <a:pt x="0" y="734187"/>
                  </a:lnTo>
                  <a:cubicBezTo>
                    <a:pt x="6604" y="675259"/>
                    <a:pt x="19304" y="618236"/>
                    <a:pt x="37338" y="563499"/>
                  </a:cubicBezTo>
                  <a:lnTo>
                    <a:pt x="38989" y="562229"/>
                  </a:lnTo>
                  <a:cubicBezTo>
                    <a:pt x="19558" y="620903"/>
                    <a:pt x="6350" y="682498"/>
                    <a:pt x="0" y="745998"/>
                  </a:cubicBezTo>
                  <a:close/>
                  <a:moveTo>
                    <a:pt x="180848" y="300228"/>
                  </a:moveTo>
                  <a:lnTo>
                    <a:pt x="180848" y="298577"/>
                  </a:lnTo>
                  <a:cubicBezTo>
                    <a:pt x="242062" y="221996"/>
                    <a:pt x="316230" y="156083"/>
                    <a:pt x="400050" y="104267"/>
                  </a:cubicBezTo>
                  <a:lnTo>
                    <a:pt x="400939" y="104394"/>
                  </a:lnTo>
                  <a:cubicBezTo>
                    <a:pt x="316738" y="156591"/>
                    <a:pt x="242189" y="223012"/>
                    <a:pt x="180721" y="300228"/>
                  </a:cubicBezTo>
                  <a:close/>
                  <a:moveTo>
                    <a:pt x="590677" y="17018"/>
                  </a:moveTo>
                  <a:lnTo>
                    <a:pt x="590296" y="16764"/>
                  </a:lnTo>
                  <a:cubicBezTo>
                    <a:pt x="610108" y="10414"/>
                    <a:pt x="630428" y="4826"/>
                    <a:pt x="650875" y="0"/>
                  </a:cubicBezTo>
                  <a:lnTo>
                    <a:pt x="651129" y="254"/>
                  </a:lnTo>
                  <a:cubicBezTo>
                    <a:pt x="630682" y="5080"/>
                    <a:pt x="610489" y="10795"/>
                    <a:pt x="590677" y="17018"/>
                  </a:cubicBezTo>
                  <a:close/>
                </a:path>
              </a:pathLst>
            </a:custGeom>
            <a:blipFill>
              <a:blip r:embed="rId7"/>
              <a:stretch>
                <a:fillRect l="-665" t="-408" r="-446" b="-376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843920" y="2459849"/>
            <a:ext cx="165982" cy="165982"/>
            <a:chOff x="0" y="0"/>
            <a:chExt cx="162001" cy="1620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2179" cy="162052"/>
            </a:xfrm>
            <a:custGeom>
              <a:avLst/>
              <a:gdLst/>
              <a:ahLst/>
              <a:cxnLst/>
              <a:rect l="l" t="t" r="r" b="b"/>
              <a:pathLst>
                <a:path w="162179" h="162052">
                  <a:moveTo>
                    <a:pt x="162052" y="32893"/>
                  </a:moveTo>
                  <a:cubicBezTo>
                    <a:pt x="162052" y="14732"/>
                    <a:pt x="147320" y="0"/>
                    <a:pt x="129159" y="0"/>
                  </a:cubicBezTo>
                  <a:cubicBezTo>
                    <a:pt x="110998" y="0"/>
                    <a:pt x="96266" y="14732"/>
                    <a:pt x="96266" y="32893"/>
                  </a:cubicBezTo>
                  <a:cubicBezTo>
                    <a:pt x="96266" y="51054"/>
                    <a:pt x="110998" y="65786"/>
                    <a:pt x="129159" y="65786"/>
                  </a:cubicBezTo>
                  <a:cubicBezTo>
                    <a:pt x="147320" y="65786"/>
                    <a:pt x="162052" y="51054"/>
                    <a:pt x="162052" y="32893"/>
                  </a:cubicBezTo>
                  <a:moveTo>
                    <a:pt x="129159" y="96266"/>
                  </a:moveTo>
                  <a:cubicBezTo>
                    <a:pt x="95250" y="96266"/>
                    <a:pt x="67691" y="69596"/>
                    <a:pt x="66040" y="36068"/>
                  </a:cubicBezTo>
                  <a:lnTo>
                    <a:pt x="65659" y="36068"/>
                  </a:lnTo>
                  <a:lnTo>
                    <a:pt x="65786" y="32893"/>
                  </a:lnTo>
                  <a:cubicBezTo>
                    <a:pt x="65786" y="14732"/>
                    <a:pt x="51054" y="0"/>
                    <a:pt x="32893" y="0"/>
                  </a:cubicBezTo>
                  <a:cubicBezTo>
                    <a:pt x="14732" y="0"/>
                    <a:pt x="0" y="14732"/>
                    <a:pt x="0" y="32893"/>
                  </a:cubicBezTo>
                  <a:cubicBezTo>
                    <a:pt x="0" y="51054"/>
                    <a:pt x="14732" y="65786"/>
                    <a:pt x="32893" y="65786"/>
                  </a:cubicBezTo>
                  <a:lnTo>
                    <a:pt x="34290" y="65786"/>
                  </a:lnTo>
                  <a:lnTo>
                    <a:pt x="34290" y="65913"/>
                  </a:lnTo>
                  <a:cubicBezTo>
                    <a:pt x="68580" y="66675"/>
                    <a:pt x="96266" y="94615"/>
                    <a:pt x="96266" y="129159"/>
                  </a:cubicBezTo>
                  <a:lnTo>
                    <a:pt x="96139" y="132461"/>
                  </a:lnTo>
                  <a:lnTo>
                    <a:pt x="96520" y="132461"/>
                  </a:lnTo>
                  <a:cubicBezTo>
                    <a:pt x="98171" y="149098"/>
                    <a:pt x="112141" y="162052"/>
                    <a:pt x="129286" y="162052"/>
                  </a:cubicBezTo>
                  <a:cubicBezTo>
                    <a:pt x="147447" y="162052"/>
                    <a:pt x="162179" y="147320"/>
                    <a:pt x="162179" y="129159"/>
                  </a:cubicBezTo>
                  <a:cubicBezTo>
                    <a:pt x="162179" y="112014"/>
                    <a:pt x="148971" y="97917"/>
                    <a:pt x="132080" y="96393"/>
                  </a:cubicBezTo>
                  <a:lnTo>
                    <a:pt x="132080" y="96012"/>
                  </a:lnTo>
                  <a:close/>
                  <a:moveTo>
                    <a:pt x="0" y="129032"/>
                  </a:moveTo>
                  <a:cubicBezTo>
                    <a:pt x="0" y="147193"/>
                    <a:pt x="14732" y="161925"/>
                    <a:pt x="32893" y="161925"/>
                  </a:cubicBezTo>
                  <a:cubicBezTo>
                    <a:pt x="51054" y="161925"/>
                    <a:pt x="65786" y="147193"/>
                    <a:pt x="65786" y="129032"/>
                  </a:cubicBezTo>
                  <a:cubicBezTo>
                    <a:pt x="65786" y="110871"/>
                    <a:pt x="51054" y="96266"/>
                    <a:pt x="32893" y="96266"/>
                  </a:cubicBezTo>
                  <a:cubicBezTo>
                    <a:pt x="14732" y="96266"/>
                    <a:pt x="0" y="110871"/>
                    <a:pt x="0" y="129032"/>
                  </a:cubicBezTo>
                </a:path>
              </a:pathLst>
            </a:custGeom>
            <a:solidFill>
              <a:srgbClr val="CC7B16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843920" y="3437841"/>
            <a:ext cx="4979389" cy="4673249"/>
          </a:xfrm>
          <a:custGeom>
            <a:avLst/>
            <a:gdLst/>
            <a:ahLst/>
            <a:cxnLst/>
            <a:rect l="l" t="t" r="r" b="b"/>
            <a:pathLst>
              <a:path w="4979389" h="4673249">
                <a:moveTo>
                  <a:pt x="0" y="0"/>
                </a:moveTo>
                <a:lnTo>
                  <a:pt x="4979389" y="0"/>
                </a:lnTo>
                <a:lnTo>
                  <a:pt x="4979389" y="4673248"/>
                </a:lnTo>
                <a:lnTo>
                  <a:pt x="0" y="4673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2" t="-103" r="-95" b="-66"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65063" y="212754"/>
            <a:ext cx="7690829" cy="10272736"/>
            <a:chOff x="0" y="0"/>
            <a:chExt cx="7506386" cy="10026383"/>
          </a:xfrm>
        </p:grpSpPr>
        <p:sp>
          <p:nvSpPr>
            <p:cNvPr id="15" name="Freeform 15"/>
            <p:cNvSpPr/>
            <p:nvPr/>
          </p:nvSpPr>
          <p:spPr>
            <a:xfrm>
              <a:off x="576072" y="6769481"/>
              <a:ext cx="1108964" cy="2780919"/>
            </a:xfrm>
            <a:custGeom>
              <a:avLst/>
              <a:gdLst/>
              <a:ahLst/>
              <a:cxnLst/>
              <a:rect l="l" t="t" r="r" b="b"/>
              <a:pathLst>
                <a:path w="1108964" h="2780919">
                  <a:moveTo>
                    <a:pt x="6477" y="0"/>
                  </a:moveTo>
                  <a:lnTo>
                    <a:pt x="6477" y="2669541"/>
                  </a:lnTo>
                  <a:cubicBezTo>
                    <a:pt x="6477" y="2669541"/>
                    <a:pt x="6477" y="2671064"/>
                    <a:pt x="6731" y="2673985"/>
                  </a:cubicBezTo>
                  <a:cubicBezTo>
                    <a:pt x="7493" y="2684018"/>
                    <a:pt x="10795" y="2709418"/>
                    <a:pt x="25273" y="2731897"/>
                  </a:cubicBezTo>
                  <a:cubicBezTo>
                    <a:pt x="39751" y="2754376"/>
                    <a:pt x="65024" y="2774316"/>
                    <a:pt x="111379" y="2774316"/>
                  </a:cubicBezTo>
                  <a:lnTo>
                    <a:pt x="997712" y="2774316"/>
                  </a:lnTo>
                  <a:cubicBezTo>
                    <a:pt x="997712" y="2774316"/>
                    <a:pt x="999236" y="2774316"/>
                    <a:pt x="1002157" y="2774061"/>
                  </a:cubicBezTo>
                  <a:cubicBezTo>
                    <a:pt x="1012190" y="2773426"/>
                    <a:pt x="1037590" y="2769997"/>
                    <a:pt x="1060069" y="2755519"/>
                  </a:cubicBezTo>
                  <a:cubicBezTo>
                    <a:pt x="1082548" y="2741041"/>
                    <a:pt x="1102487" y="2715768"/>
                    <a:pt x="1102487" y="2669413"/>
                  </a:cubicBezTo>
                  <a:lnTo>
                    <a:pt x="1102487" y="0"/>
                  </a:lnTo>
                  <a:lnTo>
                    <a:pt x="1108837" y="0"/>
                  </a:lnTo>
                  <a:lnTo>
                    <a:pt x="1108837" y="2669541"/>
                  </a:lnTo>
                  <a:cubicBezTo>
                    <a:pt x="1108964" y="2724659"/>
                    <a:pt x="1080897" y="2753107"/>
                    <a:pt x="1053084" y="2766949"/>
                  </a:cubicBezTo>
                  <a:cubicBezTo>
                    <a:pt x="1025271" y="2780792"/>
                    <a:pt x="997966" y="2780793"/>
                    <a:pt x="997712" y="2780793"/>
                  </a:cubicBezTo>
                  <a:lnTo>
                    <a:pt x="111252" y="2780793"/>
                  </a:lnTo>
                  <a:cubicBezTo>
                    <a:pt x="56134" y="2780920"/>
                    <a:pt x="27686" y="2752852"/>
                    <a:pt x="13843" y="2725039"/>
                  </a:cubicBezTo>
                  <a:cubicBezTo>
                    <a:pt x="0" y="2697226"/>
                    <a:pt x="0" y="2669921"/>
                    <a:pt x="0" y="2669668"/>
                  </a:cubicBez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solidFill>
              <a:srgbClr val="374FA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669034" y="675678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cubicBezTo>
                    <a:pt x="19685" y="25400"/>
                    <a:pt x="25400" y="19685"/>
                    <a:pt x="25400" y="12700"/>
                  </a:cubicBezTo>
                  <a:cubicBezTo>
                    <a:pt x="25400" y="5716"/>
                    <a:pt x="19685" y="0"/>
                    <a:pt x="12700" y="0"/>
                  </a:cubicBezTo>
                  <a:cubicBezTo>
                    <a:pt x="5715" y="0"/>
                    <a:pt x="0" y="5716"/>
                    <a:pt x="0" y="12700"/>
                  </a:cubicBezTo>
                  <a:cubicBezTo>
                    <a:pt x="0" y="19685"/>
                    <a:pt x="5715" y="25400"/>
                    <a:pt x="12700" y="25400"/>
                  </a:cubicBezTo>
                </a:path>
              </a:pathLst>
            </a:custGeom>
            <a:solidFill>
              <a:srgbClr val="374FA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576072" y="6642227"/>
              <a:ext cx="215392" cy="180084"/>
            </a:xfrm>
            <a:custGeom>
              <a:avLst/>
              <a:gdLst/>
              <a:ahLst/>
              <a:cxnLst/>
              <a:rect l="l" t="t" r="r" b="b"/>
              <a:pathLst>
                <a:path w="215392" h="180084">
                  <a:moveTo>
                    <a:pt x="215392" y="94742"/>
                  </a:moveTo>
                  <a:cubicBezTo>
                    <a:pt x="215392" y="84835"/>
                    <a:pt x="207391" y="76708"/>
                    <a:pt x="197358" y="76708"/>
                  </a:cubicBezTo>
                  <a:cubicBezTo>
                    <a:pt x="187325" y="76708"/>
                    <a:pt x="179324" y="84709"/>
                    <a:pt x="179324" y="94742"/>
                  </a:cubicBezTo>
                  <a:cubicBezTo>
                    <a:pt x="179324" y="104774"/>
                    <a:pt x="187325" y="112775"/>
                    <a:pt x="197358" y="112775"/>
                  </a:cubicBezTo>
                  <a:cubicBezTo>
                    <a:pt x="207391" y="112775"/>
                    <a:pt x="215392" y="104647"/>
                    <a:pt x="215392" y="94742"/>
                  </a:cubicBezTo>
                  <a:moveTo>
                    <a:pt x="163830" y="94742"/>
                  </a:moveTo>
                  <a:cubicBezTo>
                    <a:pt x="163830" y="84835"/>
                    <a:pt x="155829" y="76708"/>
                    <a:pt x="145796" y="76708"/>
                  </a:cubicBezTo>
                  <a:cubicBezTo>
                    <a:pt x="135763" y="76708"/>
                    <a:pt x="127762" y="84709"/>
                    <a:pt x="127762" y="94742"/>
                  </a:cubicBezTo>
                  <a:cubicBezTo>
                    <a:pt x="127762" y="104774"/>
                    <a:pt x="135890" y="112775"/>
                    <a:pt x="145796" y="112775"/>
                  </a:cubicBezTo>
                  <a:cubicBezTo>
                    <a:pt x="155702" y="112775"/>
                    <a:pt x="163830" y="104647"/>
                    <a:pt x="163830" y="94742"/>
                  </a:cubicBezTo>
                  <a:moveTo>
                    <a:pt x="112268" y="94742"/>
                  </a:moveTo>
                  <a:cubicBezTo>
                    <a:pt x="112268" y="84835"/>
                    <a:pt x="104140" y="76708"/>
                    <a:pt x="94234" y="76708"/>
                  </a:cubicBezTo>
                  <a:cubicBezTo>
                    <a:pt x="84328" y="76708"/>
                    <a:pt x="76200" y="84709"/>
                    <a:pt x="76200" y="94742"/>
                  </a:cubicBezTo>
                  <a:cubicBezTo>
                    <a:pt x="76200" y="104774"/>
                    <a:pt x="84201" y="112775"/>
                    <a:pt x="94234" y="112775"/>
                  </a:cubicBezTo>
                  <a:cubicBezTo>
                    <a:pt x="104267" y="112775"/>
                    <a:pt x="112268" y="104647"/>
                    <a:pt x="112268" y="94742"/>
                  </a:cubicBezTo>
                  <a:moveTo>
                    <a:pt x="125476" y="31369"/>
                  </a:moveTo>
                  <a:cubicBezTo>
                    <a:pt x="125476" y="14097"/>
                    <a:pt x="111379" y="0"/>
                    <a:pt x="94107" y="0"/>
                  </a:cubicBezTo>
                  <a:cubicBezTo>
                    <a:pt x="76835" y="0"/>
                    <a:pt x="62738" y="13970"/>
                    <a:pt x="62738" y="31369"/>
                  </a:cubicBezTo>
                  <a:cubicBezTo>
                    <a:pt x="62738" y="48768"/>
                    <a:pt x="48641" y="62737"/>
                    <a:pt x="31369" y="62737"/>
                  </a:cubicBezTo>
                  <a:cubicBezTo>
                    <a:pt x="14097" y="62737"/>
                    <a:pt x="0" y="76707"/>
                    <a:pt x="0" y="94106"/>
                  </a:cubicBezTo>
                  <a:cubicBezTo>
                    <a:pt x="0" y="111505"/>
                    <a:pt x="13970" y="125475"/>
                    <a:pt x="31369" y="125475"/>
                  </a:cubicBezTo>
                  <a:lnTo>
                    <a:pt x="33655" y="125348"/>
                  </a:lnTo>
                  <a:lnTo>
                    <a:pt x="33655" y="125348"/>
                  </a:lnTo>
                  <a:lnTo>
                    <a:pt x="35433" y="125220"/>
                  </a:lnTo>
                  <a:cubicBezTo>
                    <a:pt x="54102" y="125220"/>
                    <a:pt x="69342" y="139699"/>
                    <a:pt x="70612" y="158114"/>
                  </a:cubicBezTo>
                  <a:lnTo>
                    <a:pt x="70739" y="158114"/>
                  </a:lnTo>
                  <a:cubicBezTo>
                    <a:pt x="71501" y="170306"/>
                    <a:pt x="81661" y="180084"/>
                    <a:pt x="94107" y="180084"/>
                  </a:cubicBezTo>
                  <a:cubicBezTo>
                    <a:pt x="107061" y="180084"/>
                    <a:pt x="117602" y="169543"/>
                    <a:pt x="117602" y="156590"/>
                  </a:cubicBezTo>
                  <a:cubicBezTo>
                    <a:pt x="117602" y="144144"/>
                    <a:pt x="107950" y="133983"/>
                    <a:pt x="95631" y="133221"/>
                  </a:cubicBezTo>
                  <a:lnTo>
                    <a:pt x="95631" y="133221"/>
                  </a:lnTo>
                  <a:cubicBezTo>
                    <a:pt x="77216" y="132078"/>
                    <a:pt x="62738" y="116839"/>
                    <a:pt x="62738" y="98169"/>
                  </a:cubicBezTo>
                  <a:lnTo>
                    <a:pt x="62865" y="96264"/>
                  </a:lnTo>
                  <a:lnTo>
                    <a:pt x="62611" y="96264"/>
                  </a:lnTo>
                  <a:lnTo>
                    <a:pt x="62738" y="94232"/>
                  </a:lnTo>
                  <a:cubicBezTo>
                    <a:pt x="62738" y="76961"/>
                    <a:pt x="76708" y="62864"/>
                    <a:pt x="94107" y="62864"/>
                  </a:cubicBezTo>
                  <a:cubicBezTo>
                    <a:pt x="111506" y="62864"/>
                    <a:pt x="125476" y="48894"/>
                    <a:pt x="125476" y="31495"/>
                  </a:cubicBezTo>
                </a:path>
              </a:pathLst>
            </a:custGeom>
            <a:solidFill>
              <a:srgbClr val="374FA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15975" y="6334760"/>
              <a:ext cx="5420741" cy="2193416"/>
            </a:xfrm>
            <a:custGeom>
              <a:avLst/>
              <a:gdLst/>
              <a:ahLst/>
              <a:cxnLst/>
              <a:rect l="l" t="t" r="r" b="b"/>
              <a:pathLst>
                <a:path w="5420741" h="2193416">
                  <a:moveTo>
                    <a:pt x="0" y="402844"/>
                  </a:moveTo>
                  <a:lnTo>
                    <a:pt x="0" y="57277"/>
                  </a:lnTo>
                  <a:cubicBezTo>
                    <a:pt x="0" y="57023"/>
                    <a:pt x="0" y="43180"/>
                    <a:pt x="7112" y="28829"/>
                  </a:cubicBezTo>
                  <a:cubicBezTo>
                    <a:pt x="14224" y="14478"/>
                    <a:pt x="29083" y="0"/>
                    <a:pt x="57150" y="0"/>
                  </a:cubicBezTo>
                  <a:lnTo>
                    <a:pt x="903097" y="0"/>
                  </a:lnTo>
                  <a:cubicBezTo>
                    <a:pt x="903351" y="0"/>
                    <a:pt x="917321" y="0"/>
                    <a:pt x="931545" y="7112"/>
                  </a:cubicBezTo>
                  <a:cubicBezTo>
                    <a:pt x="945769" y="14097"/>
                    <a:pt x="960374" y="29083"/>
                    <a:pt x="960247" y="57150"/>
                  </a:cubicBezTo>
                  <a:lnTo>
                    <a:pt x="960247" y="2136140"/>
                  </a:lnTo>
                  <a:cubicBezTo>
                    <a:pt x="960247" y="2136140"/>
                    <a:pt x="960247" y="2136775"/>
                    <a:pt x="960374" y="2138172"/>
                  </a:cubicBezTo>
                  <a:cubicBezTo>
                    <a:pt x="960755" y="2142998"/>
                    <a:pt x="962406" y="2155571"/>
                    <a:pt x="969391" y="2166365"/>
                  </a:cubicBezTo>
                  <a:cubicBezTo>
                    <a:pt x="976376" y="2177160"/>
                    <a:pt x="988441" y="2186812"/>
                    <a:pt x="1011174" y="2186939"/>
                  </a:cubicBezTo>
                  <a:lnTo>
                    <a:pt x="5417566" y="2186939"/>
                  </a:lnTo>
                  <a:cubicBezTo>
                    <a:pt x="5419344" y="2186939"/>
                    <a:pt x="5420741" y="2188336"/>
                    <a:pt x="5420741" y="2190114"/>
                  </a:cubicBezTo>
                  <a:cubicBezTo>
                    <a:pt x="5420741" y="2191892"/>
                    <a:pt x="5419344" y="2193289"/>
                    <a:pt x="5417566" y="2193289"/>
                  </a:cubicBezTo>
                  <a:lnTo>
                    <a:pt x="1011174" y="2193289"/>
                  </a:lnTo>
                  <a:cubicBezTo>
                    <a:pt x="983107" y="2193416"/>
                    <a:pt x="968121" y="2178811"/>
                    <a:pt x="961136" y="2164587"/>
                  </a:cubicBezTo>
                  <a:cubicBezTo>
                    <a:pt x="954151" y="2150363"/>
                    <a:pt x="954024" y="2136393"/>
                    <a:pt x="954024" y="2136139"/>
                  </a:cubicBezTo>
                  <a:lnTo>
                    <a:pt x="954024" y="57277"/>
                  </a:lnTo>
                  <a:cubicBezTo>
                    <a:pt x="953897" y="31369"/>
                    <a:pt x="941451" y="19304"/>
                    <a:pt x="928751" y="12827"/>
                  </a:cubicBezTo>
                  <a:cubicBezTo>
                    <a:pt x="922401" y="9652"/>
                    <a:pt x="915924" y="8001"/>
                    <a:pt x="911098" y="7239"/>
                  </a:cubicBezTo>
                  <a:cubicBezTo>
                    <a:pt x="908685" y="6858"/>
                    <a:pt x="906653" y="6604"/>
                    <a:pt x="905256" y="6477"/>
                  </a:cubicBezTo>
                  <a:cubicBezTo>
                    <a:pt x="903859" y="6350"/>
                    <a:pt x="903097" y="6350"/>
                    <a:pt x="903097" y="6350"/>
                  </a:cubicBezTo>
                  <a:lnTo>
                    <a:pt x="57277" y="6350"/>
                  </a:lnTo>
                  <a:cubicBezTo>
                    <a:pt x="31369" y="6477"/>
                    <a:pt x="19304" y="18796"/>
                    <a:pt x="12827" y="31623"/>
                  </a:cubicBezTo>
                  <a:cubicBezTo>
                    <a:pt x="9652" y="37973"/>
                    <a:pt x="8001" y="44450"/>
                    <a:pt x="7239" y="49276"/>
                  </a:cubicBezTo>
                  <a:cubicBezTo>
                    <a:pt x="6858" y="51689"/>
                    <a:pt x="6604" y="53721"/>
                    <a:pt x="6477" y="55118"/>
                  </a:cubicBezTo>
                  <a:cubicBezTo>
                    <a:pt x="6350" y="56515"/>
                    <a:pt x="6350" y="57277"/>
                    <a:pt x="6350" y="57277"/>
                  </a:cubicBezTo>
                  <a:lnTo>
                    <a:pt x="6350" y="402844"/>
                  </a:lnTo>
                  <a:cubicBezTo>
                    <a:pt x="6350" y="404622"/>
                    <a:pt x="4953" y="406019"/>
                    <a:pt x="3175" y="406019"/>
                  </a:cubicBezTo>
                  <a:cubicBezTo>
                    <a:pt x="1397" y="406019"/>
                    <a:pt x="0" y="404622"/>
                    <a:pt x="0" y="402844"/>
                  </a:cubicBezTo>
                </a:path>
              </a:pathLst>
            </a:custGeom>
            <a:solidFill>
              <a:srgbClr val="374FA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806450" y="67249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cubicBezTo>
                    <a:pt x="19685" y="25400"/>
                    <a:pt x="25400" y="19685"/>
                    <a:pt x="25400" y="12700"/>
                  </a:cubicBezTo>
                  <a:cubicBezTo>
                    <a:pt x="25400" y="5715"/>
                    <a:pt x="19685" y="0"/>
                    <a:pt x="12700" y="0"/>
                  </a:cubicBezTo>
                  <a:cubicBezTo>
                    <a:pt x="5715" y="0"/>
                    <a:pt x="0" y="5715"/>
                    <a:pt x="0" y="12700"/>
                  </a:cubicBezTo>
                  <a:cubicBezTo>
                    <a:pt x="0" y="19685"/>
                    <a:pt x="5715" y="25400"/>
                    <a:pt x="12700" y="25400"/>
                  </a:cubicBezTo>
                </a:path>
              </a:pathLst>
            </a:custGeom>
            <a:solidFill>
              <a:srgbClr val="374FA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3500" y="9265412"/>
              <a:ext cx="1898396" cy="697485"/>
            </a:xfrm>
            <a:custGeom>
              <a:avLst/>
              <a:gdLst/>
              <a:ahLst/>
              <a:cxnLst/>
              <a:rect l="l" t="t" r="r" b="b"/>
              <a:pathLst>
                <a:path w="1898396" h="697485">
                  <a:moveTo>
                    <a:pt x="9906" y="0"/>
                  </a:moveTo>
                  <a:cubicBezTo>
                    <a:pt x="6604" y="0"/>
                    <a:pt x="3302" y="127"/>
                    <a:pt x="0" y="254"/>
                  </a:cubicBezTo>
                  <a:lnTo>
                    <a:pt x="0" y="254"/>
                  </a:lnTo>
                  <a:lnTo>
                    <a:pt x="0" y="697485"/>
                  </a:lnTo>
                  <a:lnTo>
                    <a:pt x="1898396" y="697485"/>
                  </a:lnTo>
                  <a:cubicBezTo>
                    <a:pt x="1896364" y="669926"/>
                    <a:pt x="1880616" y="563753"/>
                    <a:pt x="1758950" y="563753"/>
                  </a:cubicBezTo>
                  <a:lnTo>
                    <a:pt x="573532" y="563753"/>
                  </a:lnTo>
                  <a:cubicBezTo>
                    <a:pt x="567182" y="563626"/>
                    <a:pt x="560959" y="562864"/>
                    <a:pt x="554609" y="562483"/>
                  </a:cubicBezTo>
                  <a:cubicBezTo>
                    <a:pt x="548640" y="562102"/>
                    <a:pt x="542671" y="561849"/>
                    <a:pt x="536829" y="561214"/>
                  </a:cubicBezTo>
                  <a:cubicBezTo>
                    <a:pt x="534670" y="560960"/>
                    <a:pt x="532638" y="560452"/>
                    <a:pt x="530479" y="560198"/>
                  </a:cubicBezTo>
                  <a:cubicBezTo>
                    <a:pt x="458724" y="550927"/>
                    <a:pt x="393192" y="521463"/>
                    <a:pt x="340233" y="477266"/>
                  </a:cubicBezTo>
                  <a:cubicBezTo>
                    <a:pt x="266827" y="416687"/>
                    <a:pt x="217297" y="329057"/>
                    <a:pt x="207391" y="229870"/>
                  </a:cubicBezTo>
                  <a:cubicBezTo>
                    <a:pt x="205867" y="216027"/>
                    <a:pt x="204978" y="202185"/>
                    <a:pt x="204978" y="187961"/>
                  </a:cubicBezTo>
                  <a:cubicBezTo>
                    <a:pt x="204978" y="183135"/>
                    <a:pt x="205486" y="178436"/>
                    <a:pt x="205740" y="173737"/>
                  </a:cubicBezTo>
                  <a:lnTo>
                    <a:pt x="204470" y="173737"/>
                  </a:lnTo>
                  <a:cubicBezTo>
                    <a:pt x="194691" y="76201"/>
                    <a:pt x="111379" y="128"/>
                    <a:pt x="10033" y="128"/>
                  </a:cubicBezTo>
                  <a:close/>
                </a:path>
              </a:pathLst>
            </a:custGeom>
            <a:solidFill>
              <a:srgbClr val="F8941D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94437" y="9020810"/>
              <a:ext cx="276606" cy="276606"/>
            </a:xfrm>
            <a:custGeom>
              <a:avLst/>
              <a:gdLst/>
              <a:ahLst/>
              <a:cxnLst/>
              <a:rect l="l" t="t" r="r" b="b"/>
              <a:pathLst>
                <a:path w="276606" h="276606">
                  <a:moveTo>
                    <a:pt x="138303" y="276479"/>
                  </a:moveTo>
                  <a:cubicBezTo>
                    <a:pt x="61976" y="276479"/>
                    <a:pt x="0" y="214630"/>
                    <a:pt x="0" y="138176"/>
                  </a:cubicBezTo>
                  <a:cubicBezTo>
                    <a:pt x="0" y="61722"/>
                    <a:pt x="61849" y="0"/>
                    <a:pt x="138303" y="0"/>
                  </a:cubicBezTo>
                  <a:cubicBezTo>
                    <a:pt x="214757" y="0"/>
                    <a:pt x="276606" y="61849"/>
                    <a:pt x="276606" y="138303"/>
                  </a:cubicBezTo>
                  <a:cubicBezTo>
                    <a:pt x="276606" y="214757"/>
                    <a:pt x="214630" y="276606"/>
                    <a:pt x="138303" y="276606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39573" y="9221469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69723" y="1"/>
                  </a:moveTo>
                  <a:lnTo>
                    <a:pt x="96520" y="3683"/>
                  </a:lnTo>
                  <a:lnTo>
                    <a:pt x="156972" y="41149"/>
                  </a:lnTo>
                  <a:lnTo>
                    <a:pt x="150749" y="69596"/>
                  </a:lnTo>
                  <a:cubicBezTo>
                    <a:pt x="146939" y="68580"/>
                    <a:pt x="143002" y="67818"/>
                    <a:pt x="138938" y="67818"/>
                  </a:cubicBezTo>
                  <a:cubicBezTo>
                    <a:pt x="114046" y="67818"/>
                    <a:pt x="93980" y="88012"/>
                    <a:pt x="93980" y="112776"/>
                  </a:cubicBezTo>
                  <a:cubicBezTo>
                    <a:pt x="93980" y="119507"/>
                    <a:pt x="95631" y="125857"/>
                    <a:pt x="98298" y="131572"/>
                  </a:cubicBezTo>
                  <a:lnTo>
                    <a:pt x="67691" y="154051"/>
                  </a:lnTo>
                  <a:lnTo>
                    <a:pt x="0" y="75692"/>
                  </a:lnTo>
                  <a:lnTo>
                    <a:pt x="9525" y="58801"/>
                  </a:lnTo>
                  <a:cubicBezTo>
                    <a:pt x="15367" y="61595"/>
                    <a:pt x="21971" y="63373"/>
                    <a:pt x="28829" y="63373"/>
                  </a:cubicBezTo>
                  <a:cubicBezTo>
                    <a:pt x="53721" y="63373"/>
                    <a:pt x="73787" y="43179"/>
                    <a:pt x="73787" y="18415"/>
                  </a:cubicBezTo>
                  <a:cubicBezTo>
                    <a:pt x="73787" y="11811"/>
                    <a:pt x="72263" y="5588"/>
                    <a:pt x="69723" y="0"/>
                  </a:cubicBez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2034979" y="2340078"/>
            <a:ext cx="4909417" cy="91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5"/>
              </a:lnSpc>
            </a:pPr>
            <a:r>
              <a:rPr lang="en-US" sz="1946" dirty="0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 O </a:t>
            </a:r>
            <a:r>
              <a:rPr lang="en-US" sz="1946" dirty="0" err="1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mundo</a:t>
            </a:r>
            <a:r>
              <a:rPr lang="en-US" sz="1946" dirty="0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946" dirty="0" err="1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moderno</a:t>
            </a:r>
            <a:r>
              <a:rPr lang="en-US" sz="1946" dirty="0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 e as </a:t>
            </a:r>
            <a:r>
              <a:rPr lang="en-US" sz="1946" dirty="0" err="1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vanguardas</a:t>
            </a:r>
            <a:endParaRPr lang="en-US" sz="1946" dirty="0">
              <a:solidFill>
                <a:srgbClr val="CC7B16"/>
              </a:solidFill>
              <a:latin typeface="Baloo"/>
              <a:ea typeface="Baloo"/>
              <a:cs typeface="Baloo"/>
              <a:sym typeface="Baloo"/>
            </a:endParaRPr>
          </a:p>
          <a:p>
            <a:pPr>
              <a:lnSpc>
                <a:spcPts val="1537"/>
              </a:lnSpc>
            </a:pPr>
            <a:r>
              <a:rPr lang="en-US" sz="1127" spc="31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Vamos </a:t>
            </a:r>
            <a:r>
              <a:rPr lang="en-US" sz="1127" spc="31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estudar</a:t>
            </a:r>
            <a:r>
              <a:rPr lang="en-US" sz="1127" spc="31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31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dois</a:t>
            </a:r>
            <a:r>
              <a:rPr lang="en-US" sz="1127" spc="31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movimentos que </a:t>
            </a:r>
            <a:r>
              <a:rPr lang="en-US" sz="1127" spc="31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fizeram</a:t>
            </a:r>
            <a:r>
              <a:rPr lang="en-US" sz="1127" spc="31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31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parte</a:t>
            </a:r>
            <a:r>
              <a:rPr lang="en-US" sz="1127" spc="31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das </a:t>
            </a:r>
            <a:r>
              <a:rPr lang="en-US" sz="1127" spc="31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van</a:t>
            </a:r>
            <a:r>
              <a:rPr lang="en-US" sz="1127" spc="9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guardas</a:t>
            </a:r>
            <a:r>
              <a:rPr lang="en-US" sz="1127" spc="9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9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artísticas</a:t>
            </a:r>
            <a:r>
              <a:rPr lang="en-US" sz="1127" spc="9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na Europa: o </a:t>
            </a:r>
            <a:r>
              <a:rPr lang="en-US" sz="1127" spc="9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Fauvismo</a:t>
            </a:r>
            <a:r>
              <a:rPr lang="en-US" sz="1127" spc="9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e o Die Brücke.</a:t>
            </a:r>
          </a:p>
          <a:p>
            <a:pPr algn="l">
              <a:lnSpc>
                <a:spcPts val="1537"/>
              </a:lnSpc>
            </a:pPr>
            <a:endParaRPr lang="en-US" sz="1127" spc="31" dirty="0">
              <a:solidFill>
                <a:srgbClr val="231F20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56799" y="8166384"/>
            <a:ext cx="513237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 dirty="0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NOLDE, Emil.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93900" y="8166384"/>
            <a:ext cx="3316167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 dirty="0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1911. 1 </a:t>
            </a:r>
            <a:r>
              <a:rPr lang="en-US" sz="614" spc="-8" dirty="0" err="1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óleo</a:t>
            </a:r>
            <a:r>
              <a:rPr lang="en-US" sz="614" spc="-8" dirty="0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sobre tela, 73,03 cm x 77,47 cm. The Nelson-Atkins Museum of Art, Kansas City.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59975" y="8161934"/>
            <a:ext cx="340590" cy="9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Máscaras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0773" y="10022502"/>
            <a:ext cx="31550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6126" y="2024081"/>
            <a:ext cx="1214287" cy="33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4"/>
              </a:lnSpc>
            </a:pPr>
            <a:r>
              <a:rPr lang="en-US" sz="1229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Habilidades</a:t>
            </a:r>
            <a:r>
              <a:rPr lang="en-US" sz="122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da BNCC</a:t>
            </a:r>
          </a:p>
          <a:p>
            <a:pPr algn="l">
              <a:lnSpc>
                <a:spcPts val="1331"/>
              </a:lnSpc>
            </a:pPr>
            <a:r>
              <a:rPr lang="en-US" sz="1024" b="1" dirty="0">
                <a:solidFill>
                  <a:srgbClr val="FFFFF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(EF69AR02)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Pesquisar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analisar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diferentes estilos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visuais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contextualizando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-os no tempo e no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espaço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</a:p>
          <a:p>
            <a:pPr algn="l">
              <a:lnSpc>
                <a:spcPts val="1331"/>
              </a:lnSpc>
            </a:pPr>
            <a:r>
              <a:rPr lang="en-US" sz="1024" b="1" dirty="0">
                <a:solidFill>
                  <a:srgbClr val="FFFFF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(EF69AR04)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Analisar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os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elementos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constitutivos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das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artes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visuais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ponto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linha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forma,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direção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tom,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escala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dimensão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espaço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movimento etc.) na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apreciação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diferentes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produções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024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artísticas</a:t>
            </a:r>
            <a:r>
              <a:rPr lang="en-US" sz="1024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34979" y="1389319"/>
            <a:ext cx="33980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5"/>
              </a:lnSpc>
            </a:pPr>
            <a:r>
              <a:rPr lang="en-US" sz="3585" spc="3" dirty="0" err="1">
                <a:solidFill>
                  <a:srgbClr val="F8941D"/>
                </a:solidFill>
                <a:latin typeface="Ubuntu"/>
                <a:ea typeface="Ubuntu"/>
                <a:cs typeface="Ubuntu"/>
                <a:sym typeface="Ubuntu"/>
              </a:rPr>
              <a:t>Expressionismo</a:t>
            </a:r>
            <a:endParaRPr lang="en-US" sz="3585" spc="3" dirty="0">
              <a:solidFill>
                <a:srgbClr val="F8941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87123" y="7166073"/>
            <a:ext cx="1014734" cy="255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4"/>
              </a:lnSpc>
            </a:pPr>
            <a:r>
              <a:rPr lang="en-US" sz="1127" b="1">
                <a:solidFill>
                  <a:srgbClr val="374FA2"/>
                </a:solidFill>
                <a:latin typeface="Ubuntu Bold"/>
                <a:ea typeface="Ubuntu Bold"/>
                <a:cs typeface="Ubuntu Bold"/>
                <a:sym typeface="Ubuntu Bold"/>
              </a:rPr>
              <a:t>Conectando saberes</a:t>
            </a:r>
          </a:p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 mudanças sociais decorrentes do processo de industrialização estenderam-se aos artistas, que precisavam dar uma resposta ao ritmo frenético de crescimento urbano e industrial. Você vai estudar sobre a 1-ª e a 2-ª Revolução Industrial também em História.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43988" y="8482908"/>
            <a:ext cx="5111292" cy="85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1"/>
              </a:lnSpc>
            </a:pPr>
            <a:r>
              <a:rPr lang="en-US" sz="1127" spc="1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Os primeiros anos do século XX foram marcados por grandes transformações, tanto no campo da ciência quanto da arte. Com a </a:t>
            </a:r>
            <a:r>
              <a:rPr lang="en-US" sz="1127" b="1" spc="16">
                <a:solidFill>
                  <a:srgbClr val="374FA2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Revolução Industrial</a:t>
            </a:r>
            <a:r>
              <a:rPr lang="en-US" sz="1127" spc="1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iniciada no século XVIII, surgiram diversas inovações tecnológicas que promoveram o de- senvolvimento de máquinas e de novos meios de produção.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43998" y="9327005"/>
            <a:ext cx="5111917" cy="667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72"/>
              </a:lnSpc>
            </a:pP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Na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arte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não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foi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diferente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: a cultura do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início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do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século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passado </a:t>
            </a:r>
            <a:r>
              <a:rPr lang="en-US" sz="1127" spc="25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envolveu</a:t>
            </a:r>
            <a:r>
              <a:rPr lang="en-US" sz="1127" spc="25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uma </a:t>
            </a:r>
          </a:p>
          <a:p>
            <a:pPr algn="just">
              <a:lnSpc>
                <a:spcPts val="1390"/>
              </a:lnSpc>
            </a:pPr>
            <a:r>
              <a:rPr lang="en-US" sz="1127" spc="3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combinação</a:t>
            </a:r>
            <a:r>
              <a:rPr lang="en-US" sz="1127" spc="3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de </a:t>
            </a:r>
            <a:r>
              <a:rPr lang="en-US" sz="1127" spc="3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pensamentos</a:t>
            </a:r>
            <a:r>
              <a:rPr lang="en-US" sz="1127" spc="3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e estilos </a:t>
            </a:r>
            <a:r>
              <a:rPr lang="en-US" sz="1127" spc="3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artísticos</a:t>
            </a:r>
            <a:r>
              <a:rPr lang="en-US" sz="1127" spc="3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diversos, </a:t>
            </a:r>
            <a:r>
              <a:rPr lang="en-US" sz="1127" spc="3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representados</a:t>
            </a:r>
            <a:r>
              <a:rPr lang="en-US" sz="1127" spc="3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spc="3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pelas</a:t>
            </a:r>
            <a:r>
              <a:rPr lang="en-US" sz="1127" spc="3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</a:p>
          <a:p>
            <a:pPr algn="just">
              <a:lnSpc>
                <a:spcPts val="1972"/>
              </a:lnSpc>
            </a:pPr>
            <a:r>
              <a:rPr lang="en-US" sz="1127" spc="10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chamadas</a:t>
            </a:r>
            <a:r>
              <a:rPr lang="en-US" sz="1127" spc="10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1127" b="1" spc="10" dirty="0" err="1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vanguardas</a:t>
            </a:r>
            <a:r>
              <a:rPr lang="en-US" sz="1127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 </a:t>
            </a:r>
            <a:r>
              <a:rPr lang="en-US" sz="1127" b="1" spc="10" dirty="0" err="1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europeias</a:t>
            </a:r>
            <a:r>
              <a:rPr lang="en-US" sz="1127" spc="10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3E5BE9A-85CD-6805-4DF6-AAE30D2B4D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13" y="731406"/>
            <a:ext cx="1217344" cy="1217344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64FEE8F0-40C3-B6E3-E479-0C0C35837451}"/>
              </a:ext>
            </a:extLst>
          </p:cNvPr>
          <p:cNvSpPr txBox="1"/>
          <p:nvPr/>
        </p:nvSpPr>
        <p:spPr>
          <a:xfrm>
            <a:off x="4006850" y="10084477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37383" y="3479629"/>
            <a:ext cx="165991" cy="166011"/>
            <a:chOff x="0" y="0"/>
            <a:chExt cx="162014" cy="1620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179" cy="162052"/>
            </a:xfrm>
            <a:custGeom>
              <a:avLst/>
              <a:gdLst/>
              <a:ahLst/>
              <a:cxnLst/>
              <a:rect l="l" t="t" r="r" b="b"/>
              <a:pathLst>
                <a:path w="162179" h="162052">
                  <a:moveTo>
                    <a:pt x="162052" y="32893"/>
                  </a:moveTo>
                  <a:cubicBezTo>
                    <a:pt x="162052" y="14732"/>
                    <a:pt x="147320" y="0"/>
                    <a:pt x="129159" y="0"/>
                  </a:cubicBezTo>
                  <a:cubicBezTo>
                    <a:pt x="110998" y="0"/>
                    <a:pt x="96266" y="14732"/>
                    <a:pt x="96266" y="32893"/>
                  </a:cubicBezTo>
                  <a:cubicBezTo>
                    <a:pt x="96266" y="51054"/>
                    <a:pt x="110998" y="65786"/>
                    <a:pt x="129159" y="65786"/>
                  </a:cubicBezTo>
                  <a:cubicBezTo>
                    <a:pt x="147320" y="65786"/>
                    <a:pt x="162052" y="51054"/>
                    <a:pt x="162052" y="32893"/>
                  </a:cubicBezTo>
                  <a:moveTo>
                    <a:pt x="129159" y="96266"/>
                  </a:moveTo>
                  <a:cubicBezTo>
                    <a:pt x="95250" y="96266"/>
                    <a:pt x="67691" y="69596"/>
                    <a:pt x="66040" y="36068"/>
                  </a:cubicBezTo>
                  <a:lnTo>
                    <a:pt x="65659" y="36068"/>
                  </a:lnTo>
                  <a:lnTo>
                    <a:pt x="65786" y="33020"/>
                  </a:lnTo>
                  <a:cubicBezTo>
                    <a:pt x="65786" y="14732"/>
                    <a:pt x="51054" y="0"/>
                    <a:pt x="32893" y="0"/>
                  </a:cubicBezTo>
                  <a:cubicBezTo>
                    <a:pt x="14732" y="0"/>
                    <a:pt x="0" y="14732"/>
                    <a:pt x="0" y="32893"/>
                  </a:cubicBezTo>
                  <a:cubicBezTo>
                    <a:pt x="0" y="51054"/>
                    <a:pt x="14732" y="65786"/>
                    <a:pt x="32893" y="65786"/>
                  </a:cubicBezTo>
                  <a:lnTo>
                    <a:pt x="34290" y="65786"/>
                  </a:lnTo>
                  <a:lnTo>
                    <a:pt x="34290" y="65913"/>
                  </a:lnTo>
                  <a:cubicBezTo>
                    <a:pt x="68580" y="66675"/>
                    <a:pt x="96266" y="94615"/>
                    <a:pt x="96266" y="129159"/>
                  </a:cubicBezTo>
                  <a:lnTo>
                    <a:pt x="96139" y="132461"/>
                  </a:lnTo>
                  <a:lnTo>
                    <a:pt x="96520" y="132461"/>
                  </a:lnTo>
                  <a:cubicBezTo>
                    <a:pt x="98171" y="149098"/>
                    <a:pt x="112141" y="162052"/>
                    <a:pt x="129286" y="162052"/>
                  </a:cubicBezTo>
                  <a:cubicBezTo>
                    <a:pt x="147447" y="162052"/>
                    <a:pt x="162179" y="147320"/>
                    <a:pt x="162179" y="129159"/>
                  </a:cubicBezTo>
                  <a:cubicBezTo>
                    <a:pt x="162179" y="112014"/>
                    <a:pt x="148971" y="97917"/>
                    <a:pt x="132080" y="96393"/>
                  </a:cubicBezTo>
                  <a:lnTo>
                    <a:pt x="132080" y="96012"/>
                  </a:lnTo>
                  <a:lnTo>
                    <a:pt x="129286" y="96139"/>
                  </a:lnTo>
                  <a:moveTo>
                    <a:pt x="0" y="129159"/>
                  </a:moveTo>
                  <a:cubicBezTo>
                    <a:pt x="0" y="147320"/>
                    <a:pt x="14732" y="162052"/>
                    <a:pt x="32893" y="162052"/>
                  </a:cubicBezTo>
                  <a:cubicBezTo>
                    <a:pt x="51054" y="162052"/>
                    <a:pt x="65786" y="147320"/>
                    <a:pt x="65786" y="129159"/>
                  </a:cubicBezTo>
                  <a:cubicBezTo>
                    <a:pt x="65786" y="110998"/>
                    <a:pt x="51054" y="96266"/>
                    <a:pt x="32893" y="96266"/>
                  </a:cubicBezTo>
                  <a:cubicBezTo>
                    <a:pt x="14732" y="96266"/>
                    <a:pt x="0" y="110998"/>
                    <a:pt x="0" y="129159"/>
                  </a:cubicBezTo>
                </a:path>
              </a:pathLst>
            </a:custGeom>
            <a:solidFill>
              <a:srgbClr val="CC7B1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683790" y="3870507"/>
            <a:ext cx="2033011" cy="3894556"/>
          </a:xfrm>
          <a:custGeom>
            <a:avLst/>
            <a:gdLst/>
            <a:ahLst/>
            <a:cxnLst/>
            <a:rect l="l" t="t" r="r" b="b"/>
            <a:pathLst>
              <a:path w="2033011" h="3894556">
                <a:moveTo>
                  <a:pt x="0" y="0"/>
                </a:moveTo>
                <a:lnTo>
                  <a:pt x="2033011" y="0"/>
                </a:lnTo>
                <a:lnTo>
                  <a:pt x="2033011" y="3894556"/>
                </a:lnTo>
                <a:lnTo>
                  <a:pt x="0" y="389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t="-152" r="-306" b="-7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5063" y="212754"/>
            <a:ext cx="7690829" cy="10272736"/>
          </a:xfrm>
          <a:custGeom>
            <a:avLst/>
            <a:gdLst/>
            <a:ahLst/>
            <a:cxnLst/>
            <a:rect l="l" t="t" r="r" b="b"/>
            <a:pathLst>
              <a:path w="7690829" h="10272736">
                <a:moveTo>
                  <a:pt x="0" y="0"/>
                </a:moveTo>
                <a:lnTo>
                  <a:pt x="7690828" y="0"/>
                </a:lnTo>
                <a:lnTo>
                  <a:pt x="7690828" y="10272737"/>
                </a:lnTo>
                <a:lnTo>
                  <a:pt x="0" y="10272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1799" y="3748499"/>
            <a:ext cx="2629063" cy="21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8"/>
              </a:lnSpc>
            </a:pPr>
            <a:r>
              <a:rPr lang="en-US" sz="1127" spc="4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 início do século XX, os salões e mos-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7305" y="3955332"/>
            <a:ext cx="2849510" cy="165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8"/>
              </a:lnSpc>
            </a:pPr>
            <a:r>
              <a:rPr lang="en-US" sz="1127" spc="18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tras de arte oficiais que aconteciam em Paris eram extremamente conservadores em rela- ção à </a:t>
            </a:r>
            <a:r>
              <a:rPr lang="en-US" sz="1127" b="1" spc="18">
                <a:solidFill>
                  <a:srgbClr val="00B8A5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curadoria</a:t>
            </a:r>
            <a:r>
              <a:rPr lang="en-US" sz="1127" spc="18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das obras expostas. Assim, em 1903, as exposições do </a:t>
            </a:r>
            <a:r>
              <a:rPr lang="en-US" sz="1127" b="1" spc="18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Salão de Outono </a:t>
            </a:r>
            <a:r>
              <a:rPr lang="en-US" sz="1127" spc="18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surgiram como uma forma de reação ao aca- demicismo que imperava naquele momento. Enquanto as mostras oficiais privilegiavam a tradição, o Salão de Outono buscava o novo.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1662" y="5599836"/>
            <a:ext cx="2661473" cy="2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Foi apenas no terceiro Salão de Outono,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7305" y="5863799"/>
            <a:ext cx="2849666" cy="281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7"/>
              </a:lnSpc>
            </a:pPr>
            <a:r>
              <a:rPr lang="en-US" sz="1127" spc="1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realizado em 1905, que o movimento fauvis-</a:t>
            </a:r>
          </a:p>
          <a:p>
            <a:pPr algn="just">
              <a:lnSpc>
                <a:spcPts val="191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ta nasceu. Louis Vauxcelles, um dos críticos </a:t>
            </a:r>
          </a:p>
          <a:p>
            <a:pPr algn="just">
              <a:lnSpc>
                <a:spcPts val="1337"/>
              </a:lnSpc>
            </a:pPr>
            <a:r>
              <a:rPr lang="en-US" sz="1127" spc="5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que escreveu sobre a exposição, classificou as </a:t>
            </a:r>
          </a:p>
          <a:p>
            <a:pPr algn="just">
              <a:lnSpc>
                <a:spcPts val="1919"/>
              </a:lnSpc>
            </a:pPr>
            <a:r>
              <a:rPr lang="en-US" sz="1127" spc="1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obras ironicamente como fauves (em francês, </a:t>
            </a:r>
          </a:p>
          <a:p>
            <a:pPr algn="just">
              <a:lnSpc>
                <a:spcPts val="1337"/>
              </a:lnSpc>
            </a:pPr>
            <a:r>
              <a:rPr lang="en-US" sz="1127" spc="1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“feras”). Essa afirmação se refere, sobretudo, </a:t>
            </a:r>
          </a:p>
          <a:p>
            <a:pPr algn="just">
              <a:lnSpc>
                <a:spcPts val="1919"/>
              </a:lnSpc>
            </a:pPr>
            <a:r>
              <a:rPr lang="en-US" sz="1127" spc="5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ao uso de cores fortes e ao contraste que elas </a:t>
            </a:r>
          </a:p>
          <a:p>
            <a:pPr algn="just">
              <a:lnSpc>
                <a:spcPts val="1337"/>
              </a:lnSpc>
            </a:pPr>
            <a:r>
              <a:rPr lang="en-US" sz="1127" spc="24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causavam nas obras. Em comparação com o </a:t>
            </a:r>
          </a:p>
          <a:p>
            <a:pPr algn="just">
              <a:lnSpc>
                <a:spcPts val="1919"/>
              </a:lnSpc>
            </a:pPr>
            <a:r>
              <a:rPr lang="en-US" sz="1127" spc="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estilo do Impressionismo, esse novo modelo </a:t>
            </a:r>
          </a:p>
          <a:p>
            <a:pPr algn="just">
              <a:lnSpc>
                <a:spcPts val="1337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parecia mesmo mais “selvagem”. Dessa forma, </a:t>
            </a:r>
          </a:p>
          <a:p>
            <a:pPr algn="just">
              <a:lnSpc>
                <a:spcPts val="191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os artistas decidiram adotar a denominação de </a:t>
            </a:r>
          </a:p>
          <a:p>
            <a:pPr algn="just">
              <a:lnSpc>
                <a:spcPts val="1337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Vauxcelles para o que, mais tarde, ficaria co-</a:t>
            </a:r>
          </a:p>
          <a:p>
            <a:pPr algn="just">
              <a:lnSpc>
                <a:spcPts val="191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nhecido como Fauvismo. </a:t>
            </a:r>
          </a:p>
          <a:p>
            <a:pPr algn="just">
              <a:lnSpc>
                <a:spcPts val="2295"/>
              </a:lnSpc>
            </a:pPr>
            <a:r>
              <a:rPr lang="en-US" sz="1639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Artistas do Fauvismo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1799" y="8730163"/>
            <a:ext cx="4923177" cy="21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8"/>
              </a:lnSpc>
            </a:pPr>
            <a:r>
              <a:rPr lang="en-US" sz="1127" spc="38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Um elemento comum entre os artistas “fauves” é o uso das cores puras e 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7451" y="8936995"/>
            <a:ext cx="5079156" cy="625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8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construção material da imagem por meio delas. Formado principalmente pelos ar- tistas Henri Matisse, André Derain e Albert Marquet, o movimento fauvista tam- bém contou com Georges Roualt, Kees van Dongen e Raoul Dufy.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1799" y="9547354"/>
            <a:ext cx="4922358" cy="2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francês Henri Matisse foi um dos principais nomes do Fauvismo. Sua produção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7451" y="9811337"/>
            <a:ext cx="5078902" cy="1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7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compreendeu várias técnicas, entre elas a pintura, o desenho, a gravura e a escultura.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1799" y="636042"/>
            <a:ext cx="611286" cy="21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8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 palavra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85145" y="636042"/>
            <a:ext cx="3500223" cy="21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8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(originada do francês avant-garde) pode significar a guar-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7305" y="842875"/>
            <a:ext cx="5111517" cy="103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8"/>
              </a:lnSpc>
            </a:pPr>
            <a:r>
              <a:rPr lang="en-US" sz="1127" spc="15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da que vem à frente de um exército. Do mesmo modo, a vanguarda artística é ca- racterizada como um movimento que está à frente de seu tempo, pois elabora uma arte inteiramente nova e apresenta ideias inovadoras para o mundo. Entre as principais vanguardas que surgiram na Europa, no começo do século XX, estão o Expressionismo, o Cubismo, o Futurismo, o Dadaísmo e o Surrealismo.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7305" y="1866899"/>
            <a:ext cx="5111907" cy="127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127" spc="15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Expressionismo teve dois centros distintos na Europa – enquanto na França </a:t>
            </a:r>
          </a:p>
          <a:p>
            <a:pPr algn="l">
              <a:lnSpc>
                <a:spcPts val="1337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acontecia o movimento fauvista, quase ao mesmo tempo ocorria o movimento Die </a:t>
            </a:r>
          </a:p>
          <a:p>
            <a:pPr algn="l">
              <a:lnSpc>
                <a:spcPts val="1919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Brücke na Alemanha. De uma maneira geral, o objetivo desses movimentos era o </a:t>
            </a:r>
          </a:p>
          <a:p>
            <a:pPr algn="l">
              <a:lnSpc>
                <a:spcPts val="1337"/>
              </a:lnSpc>
            </a:pPr>
            <a:r>
              <a:rPr lang="en-US" sz="1127" spc="18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 criar uma estética que fosse diferente da impressionista, divergindo principal-</a:t>
            </a:r>
          </a:p>
          <a:p>
            <a:pPr algn="l">
              <a:lnSpc>
                <a:spcPts val="1919"/>
              </a:lnSpc>
            </a:pPr>
            <a:r>
              <a:rPr lang="en-US" sz="1127" spc="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mente do caráter sensorial desta. Em outras palavras, eles queriam mais do que </a:t>
            </a:r>
          </a:p>
          <a:p>
            <a:pPr algn="l">
              <a:lnSpc>
                <a:spcPts val="1337"/>
              </a:lnSpc>
            </a:pPr>
            <a:r>
              <a:rPr lang="en-US" sz="1127" spc="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“impressões” do mundo, mas novas maneiras de “expressá-lo”.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3085" y="612454"/>
            <a:ext cx="739793" cy="19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7"/>
              </a:lnSpc>
            </a:pPr>
            <a:r>
              <a:rPr lang="en-US" sz="1127" b="1" spc="9" dirty="0" err="1">
                <a:solidFill>
                  <a:srgbClr val="00B8A5"/>
                </a:solidFill>
                <a:latin typeface="Ubuntu Bold"/>
                <a:ea typeface="Ubuntu Bold"/>
                <a:cs typeface="Ubuntu Bold"/>
                <a:sym typeface="Ubuntu Bold"/>
              </a:rPr>
              <a:t>vanguarda</a:t>
            </a:r>
            <a:endParaRPr lang="en-US" sz="1127" b="1" spc="9" dirty="0">
              <a:solidFill>
                <a:srgbClr val="00B8A5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122621" y="6569894"/>
            <a:ext cx="768231" cy="19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7"/>
              </a:lnSpc>
            </a:pPr>
            <a:r>
              <a:rPr lang="en-US" sz="1127" b="1" spc="1">
                <a:solidFill>
                  <a:srgbClr val="008E76"/>
                </a:solidFill>
                <a:latin typeface="Ubuntu Bold"/>
                <a:ea typeface="Ubuntu Bold"/>
                <a:cs typeface="Ubuntu Bold"/>
                <a:sym typeface="Ubuntu Bold"/>
              </a:rPr>
              <a:t> Saiba mais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3364" y="3296734"/>
            <a:ext cx="1156465" cy="35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5"/>
              </a:lnSpc>
            </a:pPr>
            <a:r>
              <a:rPr lang="en-US" sz="1946">
                <a:solidFill>
                  <a:srgbClr val="CC7B16"/>
                </a:solidFill>
                <a:latin typeface="Baloo"/>
                <a:ea typeface="Baloo"/>
                <a:cs typeface="Baloo"/>
                <a:sym typeface="Baloo"/>
              </a:rPr>
              <a:t> Fauvismo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78930" y="7795424"/>
            <a:ext cx="2022657" cy="44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8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Capa do Catálogo da Exposição do Salão de Outono de 1905. Instituto Smithsonian, Washington, Estados Unidos.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81505" y="970328"/>
            <a:ext cx="912352" cy="78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Movimento artístico que rompe ou muda a estética predominante em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94504" y="1750855"/>
            <a:ext cx="525582" cy="15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sua época.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75074" y="6815636"/>
            <a:ext cx="924776" cy="1535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Há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mais de 110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anos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o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Salão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de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Outono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é uma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exposição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de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arte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realizada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anualmente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em Paris, tendo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principal objetivo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promover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novos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artistas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81505" y="4120729"/>
            <a:ext cx="980090" cy="93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Profissional responsável por organizar exposições de arte, preservar e gerenciar obras em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81505" y="5057361"/>
            <a:ext cx="921087" cy="15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museus e galerias.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81291" y="3883213"/>
            <a:ext cx="553410" cy="137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9"/>
              </a:lnSpc>
            </a:pPr>
            <a:r>
              <a:rPr lang="en-US" sz="870" b="1" dirty="0" err="1">
                <a:solidFill>
                  <a:srgbClr val="00B8A5"/>
                </a:solidFill>
                <a:latin typeface="Ubuntu Bold"/>
                <a:ea typeface="Ubuntu Bold"/>
                <a:cs typeface="Ubuntu Bold"/>
                <a:sym typeface="Ubuntu Bold"/>
              </a:rPr>
              <a:t>Curador</a:t>
            </a:r>
            <a:endParaRPr lang="en-US" sz="870" b="1" dirty="0">
              <a:solidFill>
                <a:srgbClr val="00B8A5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81291" y="737888"/>
            <a:ext cx="701919" cy="137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9"/>
              </a:lnSpc>
            </a:pPr>
            <a:r>
              <a:rPr lang="en-US" sz="870" b="1" dirty="0" err="1">
                <a:solidFill>
                  <a:srgbClr val="00B8A5"/>
                </a:solidFill>
                <a:latin typeface="Ubuntu Bold"/>
                <a:ea typeface="Ubuntu Bold"/>
                <a:cs typeface="Ubuntu Bold"/>
                <a:sym typeface="Ubuntu Bold"/>
              </a:rPr>
              <a:t>Vanguarda</a:t>
            </a:r>
            <a:endParaRPr lang="en-US" sz="870" b="1" dirty="0">
              <a:solidFill>
                <a:srgbClr val="00B8A5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783210" y="10022502"/>
            <a:ext cx="31551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1155380-C99A-0032-F359-82EFF72D2D48}"/>
              </a:ext>
            </a:extLst>
          </p:cNvPr>
          <p:cNvSpPr txBox="1"/>
          <p:nvPr/>
        </p:nvSpPr>
        <p:spPr>
          <a:xfrm>
            <a:off x="211211" y="10080187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8540" y="701662"/>
            <a:ext cx="1303963" cy="3942053"/>
            <a:chOff x="0" y="0"/>
            <a:chExt cx="1272692" cy="3847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667" cy="3847465"/>
            </a:xfrm>
            <a:custGeom>
              <a:avLst/>
              <a:gdLst/>
              <a:ahLst/>
              <a:cxnLst/>
              <a:rect l="l" t="t" r="r" b="b"/>
              <a:pathLst>
                <a:path w="1272667" h="3847465">
                  <a:moveTo>
                    <a:pt x="894969" y="53721"/>
                  </a:moveTo>
                  <a:cubicBezTo>
                    <a:pt x="893572" y="53340"/>
                    <a:pt x="892302" y="52959"/>
                    <a:pt x="890905" y="52451"/>
                  </a:cubicBezTo>
                  <a:cubicBezTo>
                    <a:pt x="882015" y="48641"/>
                    <a:pt x="872871" y="44958"/>
                    <a:pt x="863727" y="41529"/>
                  </a:cubicBezTo>
                  <a:cubicBezTo>
                    <a:pt x="860425" y="40259"/>
                    <a:pt x="857123" y="39243"/>
                    <a:pt x="853948" y="37973"/>
                  </a:cubicBezTo>
                  <a:cubicBezTo>
                    <a:pt x="842518" y="33909"/>
                    <a:pt x="830961" y="29972"/>
                    <a:pt x="819150" y="26416"/>
                  </a:cubicBezTo>
                  <a:cubicBezTo>
                    <a:pt x="808355" y="23114"/>
                    <a:pt x="797560" y="20193"/>
                    <a:pt x="786511" y="17526"/>
                  </a:cubicBezTo>
                  <a:cubicBezTo>
                    <a:pt x="783971" y="16891"/>
                    <a:pt x="781431" y="16129"/>
                    <a:pt x="778891" y="15621"/>
                  </a:cubicBezTo>
                  <a:cubicBezTo>
                    <a:pt x="762762" y="11811"/>
                    <a:pt x="746252" y="8890"/>
                    <a:pt x="729742" y="6477"/>
                  </a:cubicBezTo>
                  <a:lnTo>
                    <a:pt x="728091" y="6223"/>
                  </a:lnTo>
                  <a:cubicBezTo>
                    <a:pt x="706628" y="3048"/>
                    <a:pt x="685038" y="889"/>
                    <a:pt x="663194" y="0"/>
                  </a:cubicBezTo>
                  <a:cubicBezTo>
                    <a:pt x="661416" y="0"/>
                    <a:pt x="659765" y="762"/>
                    <a:pt x="658622" y="1905"/>
                  </a:cubicBezTo>
                  <a:lnTo>
                    <a:pt x="657987" y="3175"/>
                  </a:lnTo>
                  <a:cubicBezTo>
                    <a:pt x="657352" y="4064"/>
                    <a:pt x="656717" y="4953"/>
                    <a:pt x="656590" y="6096"/>
                  </a:cubicBezTo>
                  <a:lnTo>
                    <a:pt x="656971" y="7112"/>
                  </a:lnTo>
                  <a:lnTo>
                    <a:pt x="656971" y="34036"/>
                  </a:lnTo>
                  <a:cubicBezTo>
                    <a:pt x="656971" y="35433"/>
                    <a:pt x="657606" y="36830"/>
                    <a:pt x="658876" y="38354"/>
                  </a:cubicBezTo>
                  <a:lnTo>
                    <a:pt x="691642" y="71120"/>
                  </a:lnTo>
                  <a:lnTo>
                    <a:pt x="691642" y="147955"/>
                  </a:lnTo>
                  <a:lnTo>
                    <a:pt x="667385" y="172212"/>
                  </a:lnTo>
                  <a:lnTo>
                    <a:pt x="667385" y="103759"/>
                  </a:lnTo>
                  <a:cubicBezTo>
                    <a:pt x="667385" y="100838"/>
                    <a:pt x="665099" y="98552"/>
                    <a:pt x="662178" y="98552"/>
                  </a:cubicBezTo>
                  <a:cubicBezTo>
                    <a:pt x="659257" y="98552"/>
                    <a:pt x="656971" y="100838"/>
                    <a:pt x="656971" y="103759"/>
                  </a:cubicBezTo>
                  <a:lnTo>
                    <a:pt x="656971" y="270637"/>
                  </a:lnTo>
                  <a:cubicBezTo>
                    <a:pt x="656971" y="277368"/>
                    <a:pt x="651383" y="282956"/>
                    <a:pt x="644652" y="282956"/>
                  </a:cubicBezTo>
                  <a:cubicBezTo>
                    <a:pt x="637921" y="282956"/>
                    <a:pt x="632333" y="277368"/>
                    <a:pt x="632333" y="270637"/>
                  </a:cubicBezTo>
                  <a:lnTo>
                    <a:pt x="632333" y="149987"/>
                  </a:lnTo>
                  <a:cubicBezTo>
                    <a:pt x="632333" y="147066"/>
                    <a:pt x="630047" y="144780"/>
                    <a:pt x="627126" y="144780"/>
                  </a:cubicBezTo>
                  <a:cubicBezTo>
                    <a:pt x="624205" y="144780"/>
                    <a:pt x="621919" y="147066"/>
                    <a:pt x="621919" y="149987"/>
                  </a:cubicBezTo>
                  <a:lnTo>
                    <a:pt x="621919" y="196088"/>
                  </a:lnTo>
                  <a:cubicBezTo>
                    <a:pt x="621919" y="202819"/>
                    <a:pt x="616204" y="208407"/>
                    <a:pt x="609600" y="208407"/>
                  </a:cubicBezTo>
                  <a:cubicBezTo>
                    <a:pt x="602996" y="208407"/>
                    <a:pt x="597281" y="202692"/>
                    <a:pt x="597281" y="196088"/>
                  </a:cubicBezTo>
                  <a:lnTo>
                    <a:pt x="597281" y="149987"/>
                  </a:lnTo>
                  <a:cubicBezTo>
                    <a:pt x="597281" y="147066"/>
                    <a:pt x="594995" y="144780"/>
                    <a:pt x="592074" y="144780"/>
                  </a:cubicBezTo>
                  <a:cubicBezTo>
                    <a:pt x="589153" y="144780"/>
                    <a:pt x="586867" y="147066"/>
                    <a:pt x="586867" y="149987"/>
                  </a:cubicBezTo>
                  <a:lnTo>
                    <a:pt x="586867" y="179070"/>
                  </a:lnTo>
                  <a:cubicBezTo>
                    <a:pt x="586867" y="185801"/>
                    <a:pt x="581152" y="191389"/>
                    <a:pt x="574548" y="191389"/>
                  </a:cubicBezTo>
                  <a:cubicBezTo>
                    <a:pt x="567944" y="191389"/>
                    <a:pt x="562229" y="185801"/>
                    <a:pt x="562229" y="179070"/>
                  </a:cubicBezTo>
                  <a:lnTo>
                    <a:pt x="562229" y="149987"/>
                  </a:lnTo>
                  <a:cubicBezTo>
                    <a:pt x="562229" y="147066"/>
                    <a:pt x="559943" y="144780"/>
                    <a:pt x="557022" y="144780"/>
                  </a:cubicBezTo>
                  <a:cubicBezTo>
                    <a:pt x="554101" y="144780"/>
                    <a:pt x="551815" y="147066"/>
                    <a:pt x="551815" y="149987"/>
                  </a:cubicBezTo>
                  <a:lnTo>
                    <a:pt x="551815" y="161544"/>
                  </a:lnTo>
                  <a:cubicBezTo>
                    <a:pt x="551815" y="168275"/>
                    <a:pt x="546100" y="173863"/>
                    <a:pt x="539496" y="173863"/>
                  </a:cubicBezTo>
                  <a:cubicBezTo>
                    <a:pt x="532892" y="173863"/>
                    <a:pt x="527177" y="168275"/>
                    <a:pt x="527177" y="161544"/>
                  </a:cubicBezTo>
                  <a:lnTo>
                    <a:pt x="527558" y="69088"/>
                  </a:lnTo>
                  <a:lnTo>
                    <a:pt x="538607" y="36322"/>
                  </a:lnTo>
                  <a:cubicBezTo>
                    <a:pt x="538734" y="35941"/>
                    <a:pt x="538734" y="35941"/>
                    <a:pt x="538734" y="34671"/>
                  </a:cubicBezTo>
                  <a:lnTo>
                    <a:pt x="538734" y="14224"/>
                  </a:lnTo>
                  <a:lnTo>
                    <a:pt x="538988" y="13208"/>
                  </a:lnTo>
                  <a:lnTo>
                    <a:pt x="538353" y="12192"/>
                  </a:lnTo>
                  <a:cubicBezTo>
                    <a:pt x="538099" y="10922"/>
                    <a:pt x="537464" y="9906"/>
                    <a:pt x="536448" y="9144"/>
                  </a:cubicBezTo>
                  <a:lnTo>
                    <a:pt x="535813" y="9017"/>
                  </a:lnTo>
                  <a:lnTo>
                    <a:pt x="533400" y="8001"/>
                  </a:lnTo>
                  <a:lnTo>
                    <a:pt x="532765" y="8255"/>
                  </a:lnTo>
                  <a:lnTo>
                    <a:pt x="531495" y="8001"/>
                  </a:lnTo>
                  <a:cubicBezTo>
                    <a:pt x="223520" y="58928"/>
                    <a:pt x="0" y="322961"/>
                    <a:pt x="0" y="635508"/>
                  </a:cubicBezTo>
                  <a:cubicBezTo>
                    <a:pt x="0" y="639318"/>
                    <a:pt x="127" y="643128"/>
                    <a:pt x="254" y="646938"/>
                  </a:cubicBezTo>
                  <a:lnTo>
                    <a:pt x="0" y="646938"/>
                  </a:lnTo>
                  <a:lnTo>
                    <a:pt x="0" y="3661156"/>
                  </a:lnTo>
                  <a:cubicBezTo>
                    <a:pt x="0" y="3663061"/>
                    <a:pt x="2159" y="3847465"/>
                    <a:pt x="186309" y="3847465"/>
                  </a:cubicBezTo>
                  <a:lnTo>
                    <a:pt x="1086358" y="3847465"/>
                  </a:lnTo>
                  <a:cubicBezTo>
                    <a:pt x="1088263" y="3847465"/>
                    <a:pt x="1272667" y="3845306"/>
                    <a:pt x="1272667" y="3661156"/>
                  </a:cubicBezTo>
                  <a:lnTo>
                    <a:pt x="1272667" y="653415"/>
                  </a:lnTo>
                  <a:lnTo>
                    <a:pt x="1271905" y="648335"/>
                  </a:lnTo>
                  <a:lnTo>
                    <a:pt x="1271905" y="648335"/>
                  </a:lnTo>
                  <a:cubicBezTo>
                    <a:pt x="1272032" y="644144"/>
                    <a:pt x="1272159" y="639953"/>
                    <a:pt x="1272159" y="635762"/>
                  </a:cubicBezTo>
                  <a:cubicBezTo>
                    <a:pt x="1272159" y="592328"/>
                    <a:pt x="1267714" y="549656"/>
                    <a:pt x="1259078" y="507746"/>
                  </a:cubicBezTo>
                  <a:lnTo>
                    <a:pt x="1259586" y="507746"/>
                  </a:lnTo>
                  <a:cubicBezTo>
                    <a:pt x="1249807" y="458978"/>
                    <a:pt x="1234186" y="412750"/>
                    <a:pt x="1214247" y="369189"/>
                  </a:cubicBezTo>
                  <a:cubicBezTo>
                    <a:pt x="1212723" y="363728"/>
                    <a:pt x="1212342" y="364744"/>
                    <a:pt x="1211707" y="363347"/>
                  </a:cubicBezTo>
                  <a:cubicBezTo>
                    <a:pt x="1208024" y="355473"/>
                    <a:pt x="1203960" y="347853"/>
                    <a:pt x="1200023" y="340233"/>
                  </a:cubicBezTo>
                  <a:cubicBezTo>
                    <a:pt x="1197737" y="335915"/>
                    <a:pt x="1195832" y="331470"/>
                    <a:pt x="1193419" y="327279"/>
                  </a:cubicBezTo>
                  <a:lnTo>
                    <a:pt x="1193419" y="328041"/>
                  </a:lnTo>
                  <a:cubicBezTo>
                    <a:pt x="1134872" y="220853"/>
                    <a:pt x="1046734" y="133985"/>
                    <a:pt x="940435" y="76581"/>
                  </a:cubicBezTo>
                  <a:lnTo>
                    <a:pt x="941324" y="76581"/>
                  </a:lnTo>
                  <a:cubicBezTo>
                    <a:pt x="939419" y="75565"/>
                    <a:pt x="937387" y="74676"/>
                    <a:pt x="935355" y="73660"/>
                  </a:cubicBezTo>
                  <a:cubicBezTo>
                    <a:pt x="925957" y="68707"/>
                    <a:pt x="916305" y="64135"/>
                    <a:pt x="906653" y="59690"/>
                  </a:cubicBezTo>
                  <a:cubicBezTo>
                    <a:pt x="902208" y="57658"/>
                    <a:pt x="898017" y="55245"/>
                    <a:pt x="893445" y="53213"/>
                  </a:cubicBezTo>
                  <a:lnTo>
                    <a:pt x="894842" y="53594"/>
                  </a:lnTo>
                  <a:moveTo>
                    <a:pt x="1198499" y="366014"/>
                  </a:moveTo>
                  <a:lnTo>
                    <a:pt x="1198245" y="366014"/>
                  </a:lnTo>
                  <a:lnTo>
                    <a:pt x="1202436" y="375031"/>
                  </a:lnTo>
                  <a:cubicBezTo>
                    <a:pt x="1209548" y="390525"/>
                    <a:pt x="1215771" y="406273"/>
                    <a:pt x="1221613" y="422148"/>
                  </a:cubicBezTo>
                  <a:cubicBezTo>
                    <a:pt x="1224788" y="431165"/>
                    <a:pt x="1228090" y="440182"/>
                    <a:pt x="1230884" y="449453"/>
                  </a:cubicBezTo>
                  <a:cubicBezTo>
                    <a:pt x="1232027" y="453263"/>
                    <a:pt x="1233297" y="457073"/>
                    <a:pt x="1234440" y="460883"/>
                  </a:cubicBezTo>
                  <a:cubicBezTo>
                    <a:pt x="1238885" y="476123"/>
                    <a:pt x="1242822" y="491617"/>
                    <a:pt x="1246124" y="507365"/>
                  </a:cubicBezTo>
                  <a:lnTo>
                    <a:pt x="1246251" y="507365"/>
                  </a:lnTo>
                  <a:cubicBezTo>
                    <a:pt x="1255014" y="549275"/>
                    <a:pt x="1259586" y="591947"/>
                    <a:pt x="1259586" y="635381"/>
                  </a:cubicBezTo>
                  <a:cubicBezTo>
                    <a:pt x="1259586" y="639445"/>
                    <a:pt x="1259459" y="643509"/>
                    <a:pt x="1259332" y="647573"/>
                  </a:cubicBezTo>
                  <a:lnTo>
                    <a:pt x="1259205" y="653034"/>
                  </a:lnTo>
                  <a:lnTo>
                    <a:pt x="1259967" y="659511"/>
                  </a:lnTo>
                  <a:lnTo>
                    <a:pt x="1260094" y="659511"/>
                  </a:lnTo>
                  <a:lnTo>
                    <a:pt x="1260094" y="3661156"/>
                  </a:lnTo>
                  <a:cubicBezTo>
                    <a:pt x="1260094" y="3733038"/>
                    <a:pt x="1231138" y="3784092"/>
                    <a:pt x="1173988" y="3812794"/>
                  </a:cubicBezTo>
                  <a:cubicBezTo>
                    <a:pt x="1130808" y="3834511"/>
                    <a:pt x="1086866" y="3834892"/>
                    <a:pt x="1086485" y="3834892"/>
                  </a:cubicBezTo>
                  <a:lnTo>
                    <a:pt x="186309" y="3834892"/>
                  </a:lnTo>
                  <a:cubicBezTo>
                    <a:pt x="114427" y="3834892"/>
                    <a:pt x="63373" y="3805936"/>
                    <a:pt x="34671" y="3748786"/>
                  </a:cubicBezTo>
                  <a:cubicBezTo>
                    <a:pt x="12954" y="3705606"/>
                    <a:pt x="12700" y="3661664"/>
                    <a:pt x="12700" y="3661283"/>
                  </a:cubicBezTo>
                  <a:lnTo>
                    <a:pt x="12700" y="659765"/>
                  </a:lnTo>
                  <a:lnTo>
                    <a:pt x="13335" y="659765"/>
                  </a:lnTo>
                  <a:lnTo>
                    <a:pt x="12954" y="648081"/>
                  </a:lnTo>
                  <a:cubicBezTo>
                    <a:pt x="12827" y="643890"/>
                    <a:pt x="12700" y="639699"/>
                    <a:pt x="12700" y="635635"/>
                  </a:cubicBezTo>
                  <a:cubicBezTo>
                    <a:pt x="12700" y="330962"/>
                    <a:pt x="229108" y="73787"/>
                    <a:pt x="528066" y="21590"/>
                  </a:cubicBezTo>
                  <a:lnTo>
                    <a:pt x="527812" y="34798"/>
                  </a:lnTo>
                  <a:lnTo>
                    <a:pt x="516763" y="67564"/>
                  </a:lnTo>
                  <a:cubicBezTo>
                    <a:pt x="516636" y="67945"/>
                    <a:pt x="516636" y="67945"/>
                    <a:pt x="516636" y="69215"/>
                  </a:cubicBezTo>
                  <a:lnTo>
                    <a:pt x="516636" y="161544"/>
                  </a:lnTo>
                  <a:cubicBezTo>
                    <a:pt x="518033" y="173482"/>
                    <a:pt x="529082" y="183769"/>
                    <a:pt x="541274" y="183769"/>
                  </a:cubicBezTo>
                  <a:cubicBezTo>
                    <a:pt x="543433" y="183769"/>
                    <a:pt x="545211" y="183388"/>
                    <a:pt x="547243" y="183007"/>
                  </a:cubicBezTo>
                  <a:lnTo>
                    <a:pt x="552323" y="182118"/>
                  </a:lnTo>
                  <a:lnTo>
                    <a:pt x="554990" y="186817"/>
                  </a:lnTo>
                  <a:cubicBezTo>
                    <a:pt x="558292" y="195326"/>
                    <a:pt x="566928" y="201295"/>
                    <a:pt x="575818" y="201295"/>
                  </a:cubicBezTo>
                  <a:cubicBezTo>
                    <a:pt x="577850" y="201295"/>
                    <a:pt x="579628" y="200914"/>
                    <a:pt x="581660" y="200660"/>
                  </a:cubicBezTo>
                  <a:lnTo>
                    <a:pt x="586740" y="199771"/>
                  </a:lnTo>
                  <a:lnTo>
                    <a:pt x="589534" y="204470"/>
                  </a:lnTo>
                  <a:cubicBezTo>
                    <a:pt x="592963" y="213106"/>
                    <a:pt x="601980" y="218948"/>
                    <a:pt x="610997" y="218948"/>
                  </a:cubicBezTo>
                  <a:cubicBezTo>
                    <a:pt x="612267" y="218948"/>
                    <a:pt x="613664" y="218948"/>
                    <a:pt x="615188" y="218567"/>
                  </a:cubicBezTo>
                  <a:lnTo>
                    <a:pt x="622808" y="217043"/>
                  </a:lnTo>
                  <a:lnTo>
                    <a:pt x="622808" y="271145"/>
                  </a:lnTo>
                  <a:cubicBezTo>
                    <a:pt x="622808" y="283464"/>
                    <a:pt x="633222" y="293878"/>
                    <a:pt x="645541" y="293878"/>
                  </a:cubicBezTo>
                  <a:cubicBezTo>
                    <a:pt x="658241" y="293878"/>
                    <a:pt x="668274" y="283972"/>
                    <a:pt x="668274" y="271145"/>
                  </a:cubicBezTo>
                  <a:lnTo>
                    <a:pt x="668274" y="186563"/>
                  </a:lnTo>
                  <a:lnTo>
                    <a:pt x="700532" y="153797"/>
                  </a:lnTo>
                  <a:cubicBezTo>
                    <a:pt x="701294" y="153035"/>
                    <a:pt x="701929" y="152146"/>
                    <a:pt x="701929" y="149987"/>
                  </a:cubicBezTo>
                  <a:lnTo>
                    <a:pt x="701929" y="69215"/>
                  </a:lnTo>
                  <a:cubicBezTo>
                    <a:pt x="701929" y="67818"/>
                    <a:pt x="701294" y="66421"/>
                    <a:pt x="700151" y="64897"/>
                  </a:cubicBezTo>
                  <a:lnTo>
                    <a:pt x="667385" y="32131"/>
                  </a:lnTo>
                  <a:lnTo>
                    <a:pt x="667385" y="12954"/>
                  </a:lnTo>
                  <a:cubicBezTo>
                    <a:pt x="680847" y="13716"/>
                    <a:pt x="694182" y="15240"/>
                    <a:pt x="707517" y="16764"/>
                  </a:cubicBezTo>
                  <a:cubicBezTo>
                    <a:pt x="713359" y="17399"/>
                    <a:pt x="719328" y="17780"/>
                    <a:pt x="725043" y="18542"/>
                  </a:cubicBezTo>
                  <a:cubicBezTo>
                    <a:pt x="780161" y="26416"/>
                    <a:pt x="833755" y="41529"/>
                    <a:pt x="885190" y="64008"/>
                  </a:cubicBezTo>
                  <a:lnTo>
                    <a:pt x="890905" y="66421"/>
                  </a:lnTo>
                  <a:cubicBezTo>
                    <a:pt x="1025271" y="126111"/>
                    <a:pt x="1134999" y="231775"/>
                    <a:pt x="1198753" y="366141"/>
                  </a:cubicBezTo>
                  <a:moveTo>
                    <a:pt x="901700" y="360680"/>
                  </a:moveTo>
                  <a:cubicBezTo>
                    <a:pt x="901700" y="313182"/>
                    <a:pt x="862838" y="274447"/>
                    <a:pt x="815340" y="274447"/>
                  </a:cubicBezTo>
                  <a:cubicBezTo>
                    <a:pt x="767842" y="274447"/>
                    <a:pt x="728980" y="313309"/>
                    <a:pt x="728980" y="360680"/>
                  </a:cubicBezTo>
                  <a:cubicBezTo>
                    <a:pt x="728980" y="408051"/>
                    <a:pt x="767842" y="447040"/>
                    <a:pt x="815340" y="447040"/>
                  </a:cubicBezTo>
                  <a:cubicBezTo>
                    <a:pt x="862838" y="447040"/>
                    <a:pt x="901700" y="408178"/>
                    <a:pt x="901700" y="360680"/>
                  </a:cubicBezTo>
                  <a:moveTo>
                    <a:pt x="886206" y="360680"/>
                  </a:moveTo>
                  <a:cubicBezTo>
                    <a:pt x="886206" y="399923"/>
                    <a:pt x="854583" y="431546"/>
                    <a:pt x="815340" y="431546"/>
                  </a:cubicBezTo>
                  <a:cubicBezTo>
                    <a:pt x="776097" y="431546"/>
                    <a:pt x="744474" y="399923"/>
                    <a:pt x="744474" y="360680"/>
                  </a:cubicBezTo>
                  <a:cubicBezTo>
                    <a:pt x="744474" y="321437"/>
                    <a:pt x="776097" y="289814"/>
                    <a:pt x="815340" y="289814"/>
                  </a:cubicBezTo>
                  <a:cubicBezTo>
                    <a:pt x="854583" y="289814"/>
                    <a:pt x="886206" y="321437"/>
                    <a:pt x="886206" y="360680"/>
                  </a:cubicBezTo>
                  <a:moveTo>
                    <a:pt x="855472" y="334137"/>
                  </a:moveTo>
                  <a:cubicBezTo>
                    <a:pt x="855472" y="326898"/>
                    <a:pt x="849503" y="320929"/>
                    <a:pt x="842010" y="320929"/>
                  </a:cubicBezTo>
                  <a:cubicBezTo>
                    <a:pt x="834517" y="320929"/>
                    <a:pt x="828675" y="326898"/>
                    <a:pt x="828675" y="334137"/>
                  </a:cubicBezTo>
                  <a:lnTo>
                    <a:pt x="828675" y="335407"/>
                  </a:lnTo>
                  <a:lnTo>
                    <a:pt x="828548" y="335407"/>
                  </a:lnTo>
                  <a:cubicBezTo>
                    <a:pt x="828167" y="341630"/>
                    <a:pt x="822579" y="350266"/>
                    <a:pt x="815340" y="357886"/>
                  </a:cubicBezTo>
                  <a:cubicBezTo>
                    <a:pt x="807974" y="350266"/>
                    <a:pt x="802386" y="341630"/>
                    <a:pt x="802132" y="335407"/>
                  </a:cubicBezTo>
                  <a:lnTo>
                    <a:pt x="802005" y="335407"/>
                  </a:lnTo>
                  <a:lnTo>
                    <a:pt x="802005" y="334137"/>
                  </a:lnTo>
                  <a:cubicBezTo>
                    <a:pt x="802005" y="326898"/>
                    <a:pt x="796036" y="320929"/>
                    <a:pt x="788670" y="320929"/>
                  </a:cubicBezTo>
                  <a:cubicBezTo>
                    <a:pt x="781304" y="320929"/>
                    <a:pt x="775208" y="326898"/>
                    <a:pt x="775208" y="334137"/>
                  </a:cubicBezTo>
                  <a:cubicBezTo>
                    <a:pt x="775208" y="341376"/>
                    <a:pt x="781177" y="347345"/>
                    <a:pt x="788670" y="347345"/>
                  </a:cubicBezTo>
                  <a:lnTo>
                    <a:pt x="789178" y="347345"/>
                  </a:lnTo>
                  <a:lnTo>
                    <a:pt x="789178" y="347472"/>
                  </a:lnTo>
                  <a:cubicBezTo>
                    <a:pt x="795655" y="347599"/>
                    <a:pt x="804672" y="353314"/>
                    <a:pt x="812546" y="360680"/>
                  </a:cubicBezTo>
                  <a:cubicBezTo>
                    <a:pt x="804545" y="368300"/>
                    <a:pt x="795147" y="374015"/>
                    <a:pt x="788416" y="374015"/>
                  </a:cubicBezTo>
                  <a:lnTo>
                    <a:pt x="787273" y="374015"/>
                  </a:lnTo>
                  <a:lnTo>
                    <a:pt x="787273" y="374142"/>
                  </a:lnTo>
                  <a:cubicBezTo>
                    <a:pt x="781050" y="374650"/>
                    <a:pt x="776224" y="379476"/>
                    <a:pt x="775335" y="385445"/>
                  </a:cubicBezTo>
                  <a:lnTo>
                    <a:pt x="775335" y="389128"/>
                  </a:lnTo>
                  <a:cubicBezTo>
                    <a:pt x="776224" y="395478"/>
                    <a:pt x="781685" y="400558"/>
                    <a:pt x="788416" y="400558"/>
                  </a:cubicBezTo>
                  <a:cubicBezTo>
                    <a:pt x="795401" y="400558"/>
                    <a:pt x="801116" y="395351"/>
                    <a:pt x="801751" y="388620"/>
                  </a:cubicBezTo>
                  <a:lnTo>
                    <a:pt x="801878" y="388620"/>
                  </a:lnTo>
                  <a:lnTo>
                    <a:pt x="801751" y="387223"/>
                  </a:lnTo>
                  <a:cubicBezTo>
                    <a:pt x="801751" y="380619"/>
                    <a:pt x="807593" y="371348"/>
                    <a:pt x="815213" y="363347"/>
                  </a:cubicBezTo>
                  <a:cubicBezTo>
                    <a:pt x="822833" y="371348"/>
                    <a:pt x="828675" y="380619"/>
                    <a:pt x="828675" y="387223"/>
                  </a:cubicBezTo>
                  <a:lnTo>
                    <a:pt x="828548" y="388620"/>
                  </a:lnTo>
                  <a:lnTo>
                    <a:pt x="828675" y="388620"/>
                  </a:lnTo>
                  <a:cubicBezTo>
                    <a:pt x="829310" y="395351"/>
                    <a:pt x="835025" y="400558"/>
                    <a:pt x="842010" y="400558"/>
                  </a:cubicBezTo>
                  <a:cubicBezTo>
                    <a:pt x="848741" y="400558"/>
                    <a:pt x="854075" y="395605"/>
                    <a:pt x="854964" y="389128"/>
                  </a:cubicBezTo>
                  <a:lnTo>
                    <a:pt x="854964" y="385445"/>
                  </a:lnTo>
                  <a:cubicBezTo>
                    <a:pt x="854075" y="379349"/>
                    <a:pt x="849249" y="374650"/>
                    <a:pt x="843026" y="374142"/>
                  </a:cubicBezTo>
                  <a:lnTo>
                    <a:pt x="843026" y="374015"/>
                  </a:lnTo>
                  <a:lnTo>
                    <a:pt x="841883" y="374015"/>
                  </a:lnTo>
                  <a:cubicBezTo>
                    <a:pt x="835279" y="374015"/>
                    <a:pt x="825881" y="368173"/>
                    <a:pt x="817753" y="360680"/>
                  </a:cubicBezTo>
                  <a:cubicBezTo>
                    <a:pt x="825627" y="353314"/>
                    <a:pt x="834644" y="347599"/>
                    <a:pt x="841121" y="347472"/>
                  </a:cubicBezTo>
                  <a:lnTo>
                    <a:pt x="841121" y="347345"/>
                  </a:lnTo>
                  <a:lnTo>
                    <a:pt x="841629" y="347345"/>
                  </a:lnTo>
                  <a:cubicBezTo>
                    <a:pt x="848995" y="347345"/>
                    <a:pt x="855091" y="341376"/>
                    <a:pt x="855091" y="334137"/>
                  </a:cubicBezTo>
                  <a:moveTo>
                    <a:pt x="543560" y="360680"/>
                  </a:moveTo>
                  <a:cubicBezTo>
                    <a:pt x="543560" y="313182"/>
                    <a:pt x="504698" y="274447"/>
                    <a:pt x="457200" y="274447"/>
                  </a:cubicBezTo>
                  <a:cubicBezTo>
                    <a:pt x="409702" y="274447"/>
                    <a:pt x="370840" y="313309"/>
                    <a:pt x="370840" y="360680"/>
                  </a:cubicBezTo>
                  <a:cubicBezTo>
                    <a:pt x="370840" y="408051"/>
                    <a:pt x="409702" y="447040"/>
                    <a:pt x="457200" y="447040"/>
                  </a:cubicBezTo>
                  <a:cubicBezTo>
                    <a:pt x="504698" y="447040"/>
                    <a:pt x="543560" y="408178"/>
                    <a:pt x="543560" y="360680"/>
                  </a:cubicBezTo>
                  <a:moveTo>
                    <a:pt x="528066" y="360680"/>
                  </a:moveTo>
                  <a:cubicBezTo>
                    <a:pt x="528066" y="399923"/>
                    <a:pt x="496443" y="431546"/>
                    <a:pt x="457200" y="431546"/>
                  </a:cubicBezTo>
                  <a:cubicBezTo>
                    <a:pt x="417957" y="431546"/>
                    <a:pt x="386334" y="399923"/>
                    <a:pt x="386334" y="360680"/>
                  </a:cubicBezTo>
                  <a:cubicBezTo>
                    <a:pt x="386334" y="321437"/>
                    <a:pt x="417957" y="289814"/>
                    <a:pt x="457200" y="289814"/>
                  </a:cubicBezTo>
                  <a:cubicBezTo>
                    <a:pt x="496443" y="289814"/>
                    <a:pt x="528066" y="321437"/>
                    <a:pt x="528066" y="360680"/>
                  </a:cubicBezTo>
                  <a:moveTo>
                    <a:pt x="499999" y="357378"/>
                  </a:moveTo>
                  <a:cubicBezTo>
                    <a:pt x="506857" y="357378"/>
                    <a:pt x="512318" y="351917"/>
                    <a:pt x="512318" y="345186"/>
                  </a:cubicBezTo>
                  <a:cubicBezTo>
                    <a:pt x="512318" y="338455"/>
                    <a:pt x="506857" y="332994"/>
                    <a:pt x="499999" y="332994"/>
                  </a:cubicBezTo>
                  <a:cubicBezTo>
                    <a:pt x="493141" y="332994"/>
                    <a:pt x="487680" y="338455"/>
                    <a:pt x="487680" y="345186"/>
                  </a:cubicBezTo>
                  <a:lnTo>
                    <a:pt x="487807" y="346329"/>
                  </a:lnTo>
                  <a:lnTo>
                    <a:pt x="487680" y="346329"/>
                  </a:lnTo>
                  <a:cubicBezTo>
                    <a:pt x="487045" y="358648"/>
                    <a:pt x="463423" y="381889"/>
                    <a:pt x="450723" y="381889"/>
                  </a:cubicBezTo>
                  <a:lnTo>
                    <a:pt x="450723" y="381889"/>
                  </a:lnTo>
                  <a:cubicBezTo>
                    <a:pt x="438023" y="381889"/>
                    <a:pt x="427736" y="371983"/>
                    <a:pt x="427101" y="359664"/>
                  </a:cubicBezTo>
                  <a:lnTo>
                    <a:pt x="426974" y="359664"/>
                  </a:lnTo>
                  <a:lnTo>
                    <a:pt x="426974" y="358521"/>
                  </a:lnTo>
                  <a:cubicBezTo>
                    <a:pt x="426974" y="351790"/>
                    <a:pt x="421386" y="346329"/>
                    <a:pt x="414655" y="346329"/>
                  </a:cubicBezTo>
                  <a:cubicBezTo>
                    <a:pt x="407924" y="346329"/>
                    <a:pt x="402336" y="351790"/>
                    <a:pt x="402336" y="358521"/>
                  </a:cubicBezTo>
                  <a:cubicBezTo>
                    <a:pt x="402336" y="365252"/>
                    <a:pt x="407797" y="370713"/>
                    <a:pt x="414655" y="370713"/>
                  </a:cubicBezTo>
                  <a:lnTo>
                    <a:pt x="415163" y="370713"/>
                  </a:lnTo>
                  <a:lnTo>
                    <a:pt x="415163" y="370713"/>
                  </a:lnTo>
                  <a:cubicBezTo>
                    <a:pt x="427990" y="370967"/>
                    <a:pt x="438404" y="381381"/>
                    <a:pt x="438404" y="394081"/>
                  </a:cubicBezTo>
                  <a:lnTo>
                    <a:pt x="438404" y="395351"/>
                  </a:lnTo>
                  <a:lnTo>
                    <a:pt x="438531" y="395351"/>
                  </a:lnTo>
                  <a:cubicBezTo>
                    <a:pt x="439039" y="400050"/>
                    <a:pt x="442087" y="403860"/>
                    <a:pt x="446405" y="405511"/>
                  </a:cubicBezTo>
                  <a:cubicBezTo>
                    <a:pt x="447675" y="406019"/>
                    <a:pt x="449072" y="406273"/>
                    <a:pt x="450469" y="406273"/>
                  </a:cubicBezTo>
                  <a:lnTo>
                    <a:pt x="450723" y="406273"/>
                  </a:lnTo>
                  <a:cubicBezTo>
                    <a:pt x="452247" y="406273"/>
                    <a:pt x="453771" y="406019"/>
                    <a:pt x="455168" y="405511"/>
                  </a:cubicBezTo>
                  <a:cubicBezTo>
                    <a:pt x="459486" y="403860"/>
                    <a:pt x="462534" y="400050"/>
                    <a:pt x="463042" y="395351"/>
                  </a:cubicBezTo>
                  <a:lnTo>
                    <a:pt x="463169" y="395351"/>
                  </a:lnTo>
                  <a:lnTo>
                    <a:pt x="463042" y="394081"/>
                  </a:lnTo>
                  <a:cubicBezTo>
                    <a:pt x="463042" y="381381"/>
                    <a:pt x="486791" y="357632"/>
                    <a:pt x="499618" y="357378"/>
                  </a:cubicBezTo>
                  <a:lnTo>
                    <a:pt x="499618" y="357378"/>
                  </a:lnTo>
                  <a:lnTo>
                    <a:pt x="500126" y="357378"/>
                  </a:ln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843920" y="1801983"/>
            <a:ext cx="4979419" cy="3588103"/>
          </a:xfrm>
          <a:custGeom>
            <a:avLst/>
            <a:gdLst/>
            <a:ahLst/>
            <a:cxnLst/>
            <a:rect l="l" t="t" r="r" b="b"/>
            <a:pathLst>
              <a:path w="4979419" h="3588103">
                <a:moveTo>
                  <a:pt x="0" y="0"/>
                </a:moveTo>
                <a:lnTo>
                  <a:pt x="4979419" y="0"/>
                </a:lnTo>
                <a:lnTo>
                  <a:pt x="4979419" y="3588103"/>
                </a:lnTo>
                <a:lnTo>
                  <a:pt x="0" y="3588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" t="-89" r="-94" b="-8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2976" y="5742241"/>
            <a:ext cx="2843450" cy="4014504"/>
          </a:xfrm>
          <a:custGeom>
            <a:avLst/>
            <a:gdLst/>
            <a:ahLst/>
            <a:cxnLst/>
            <a:rect l="l" t="t" r="r" b="b"/>
            <a:pathLst>
              <a:path w="2843450" h="4014504">
                <a:moveTo>
                  <a:pt x="0" y="0"/>
                </a:moveTo>
                <a:lnTo>
                  <a:pt x="2843450" y="0"/>
                </a:lnTo>
                <a:lnTo>
                  <a:pt x="2843450" y="4014504"/>
                </a:lnTo>
                <a:lnTo>
                  <a:pt x="0" y="4014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0" t="-115" r="-162" b="-78"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5063" y="212754"/>
            <a:ext cx="7690829" cy="10272736"/>
            <a:chOff x="0" y="0"/>
            <a:chExt cx="7506386" cy="10026383"/>
          </a:xfrm>
        </p:grpSpPr>
        <p:sp>
          <p:nvSpPr>
            <p:cNvPr id="7" name="Freeform 7"/>
            <p:cNvSpPr/>
            <p:nvPr/>
          </p:nvSpPr>
          <p:spPr>
            <a:xfrm>
              <a:off x="3562477" y="6211570"/>
              <a:ext cx="3160650" cy="1120776"/>
            </a:xfrm>
            <a:custGeom>
              <a:avLst/>
              <a:gdLst/>
              <a:ahLst/>
              <a:cxnLst/>
              <a:rect l="l" t="t" r="r" b="b"/>
              <a:pathLst>
                <a:path w="3160650" h="1120776">
                  <a:moveTo>
                    <a:pt x="114300" y="6350"/>
                  </a:moveTo>
                  <a:lnTo>
                    <a:pt x="114300" y="12700"/>
                  </a:lnTo>
                  <a:lnTo>
                    <a:pt x="113284" y="12700"/>
                  </a:lnTo>
                  <a:cubicBezTo>
                    <a:pt x="107950" y="12827"/>
                    <a:pt x="82042" y="14478"/>
                    <a:pt x="58420" y="28067"/>
                  </a:cubicBezTo>
                  <a:cubicBezTo>
                    <a:pt x="46609" y="34798"/>
                    <a:pt x="35179" y="44323"/>
                    <a:pt x="26797" y="58166"/>
                  </a:cubicBezTo>
                  <a:cubicBezTo>
                    <a:pt x="18415" y="72009"/>
                    <a:pt x="12701" y="90043"/>
                    <a:pt x="12701" y="114427"/>
                  </a:cubicBezTo>
                  <a:lnTo>
                    <a:pt x="12701" y="1006602"/>
                  </a:lnTo>
                  <a:lnTo>
                    <a:pt x="12701" y="1007618"/>
                  </a:lnTo>
                  <a:cubicBezTo>
                    <a:pt x="12828" y="1012952"/>
                    <a:pt x="14605" y="1038860"/>
                    <a:pt x="28067" y="1062482"/>
                  </a:cubicBezTo>
                  <a:cubicBezTo>
                    <a:pt x="34798" y="1074293"/>
                    <a:pt x="44323" y="1085723"/>
                    <a:pt x="58166" y="1094105"/>
                  </a:cubicBezTo>
                  <a:cubicBezTo>
                    <a:pt x="72009" y="1102487"/>
                    <a:pt x="90043" y="1108202"/>
                    <a:pt x="114427" y="1108202"/>
                  </a:cubicBezTo>
                  <a:lnTo>
                    <a:pt x="3046349" y="1108202"/>
                  </a:lnTo>
                  <a:lnTo>
                    <a:pt x="3047365" y="1108202"/>
                  </a:lnTo>
                  <a:cubicBezTo>
                    <a:pt x="3052699" y="1108075"/>
                    <a:pt x="3078608" y="1106297"/>
                    <a:pt x="3102229" y="1092835"/>
                  </a:cubicBezTo>
                  <a:cubicBezTo>
                    <a:pt x="3114167" y="1086103"/>
                    <a:pt x="3125471" y="1076578"/>
                    <a:pt x="3133852" y="1062736"/>
                  </a:cubicBezTo>
                  <a:cubicBezTo>
                    <a:pt x="3142234" y="1048893"/>
                    <a:pt x="3147949" y="1030858"/>
                    <a:pt x="3147949" y="1006475"/>
                  </a:cubicBezTo>
                  <a:lnTo>
                    <a:pt x="3147949" y="114300"/>
                  </a:lnTo>
                  <a:lnTo>
                    <a:pt x="3147949" y="113284"/>
                  </a:lnTo>
                  <a:cubicBezTo>
                    <a:pt x="3147822" y="107950"/>
                    <a:pt x="3146044" y="82042"/>
                    <a:pt x="3132582" y="58420"/>
                  </a:cubicBezTo>
                  <a:cubicBezTo>
                    <a:pt x="3125850" y="46482"/>
                    <a:pt x="3116325" y="35179"/>
                    <a:pt x="3102483" y="26797"/>
                  </a:cubicBezTo>
                  <a:cubicBezTo>
                    <a:pt x="3088640" y="18415"/>
                    <a:pt x="3070606" y="12700"/>
                    <a:pt x="3046222" y="12700"/>
                  </a:cubicBezTo>
                  <a:lnTo>
                    <a:pt x="114300" y="12700"/>
                  </a:lnTo>
                  <a:lnTo>
                    <a:pt x="114300" y="6350"/>
                  </a:lnTo>
                  <a:lnTo>
                    <a:pt x="114300" y="0"/>
                  </a:lnTo>
                  <a:lnTo>
                    <a:pt x="3046349" y="0"/>
                  </a:lnTo>
                  <a:cubicBezTo>
                    <a:pt x="3074416" y="0"/>
                    <a:pt x="3096006" y="7112"/>
                    <a:pt x="3112262" y="17908"/>
                  </a:cubicBezTo>
                  <a:cubicBezTo>
                    <a:pt x="3136646" y="34163"/>
                    <a:pt x="3148711" y="58421"/>
                    <a:pt x="3154680" y="78360"/>
                  </a:cubicBezTo>
                  <a:cubicBezTo>
                    <a:pt x="3160650" y="98299"/>
                    <a:pt x="3160649" y="113919"/>
                    <a:pt x="3160649" y="114300"/>
                  </a:cubicBezTo>
                  <a:lnTo>
                    <a:pt x="3160649" y="1006475"/>
                  </a:lnTo>
                  <a:cubicBezTo>
                    <a:pt x="3160649" y="1034543"/>
                    <a:pt x="3153537" y="1056132"/>
                    <a:pt x="3142742" y="1072388"/>
                  </a:cubicBezTo>
                  <a:cubicBezTo>
                    <a:pt x="3126360" y="1096899"/>
                    <a:pt x="3102102" y="1108837"/>
                    <a:pt x="3082290" y="1114807"/>
                  </a:cubicBezTo>
                  <a:cubicBezTo>
                    <a:pt x="3062478" y="1120776"/>
                    <a:pt x="3046730" y="1120775"/>
                    <a:pt x="3046349" y="1120775"/>
                  </a:cubicBezTo>
                  <a:lnTo>
                    <a:pt x="114300" y="1120775"/>
                  </a:lnTo>
                  <a:cubicBezTo>
                    <a:pt x="86233" y="1120775"/>
                    <a:pt x="64643" y="1113663"/>
                    <a:pt x="48387" y="1102869"/>
                  </a:cubicBezTo>
                  <a:cubicBezTo>
                    <a:pt x="24003" y="1086486"/>
                    <a:pt x="11938" y="1062229"/>
                    <a:pt x="5969" y="1042417"/>
                  </a:cubicBezTo>
                  <a:cubicBezTo>
                    <a:pt x="0" y="1022605"/>
                    <a:pt x="0" y="1006857"/>
                    <a:pt x="0" y="1006475"/>
                  </a:cubicBezTo>
                  <a:lnTo>
                    <a:pt x="0" y="114300"/>
                  </a:lnTo>
                  <a:cubicBezTo>
                    <a:pt x="0" y="86233"/>
                    <a:pt x="7112" y="64643"/>
                    <a:pt x="17907" y="48387"/>
                  </a:cubicBezTo>
                  <a:cubicBezTo>
                    <a:pt x="34290" y="23876"/>
                    <a:pt x="58547" y="11938"/>
                    <a:pt x="78359" y="5969"/>
                  </a:cubicBezTo>
                  <a:cubicBezTo>
                    <a:pt x="98171" y="0"/>
                    <a:pt x="113919" y="0"/>
                    <a:pt x="114300" y="0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9265412"/>
              <a:ext cx="1898396" cy="697485"/>
            </a:xfrm>
            <a:custGeom>
              <a:avLst/>
              <a:gdLst/>
              <a:ahLst/>
              <a:cxnLst/>
              <a:rect l="l" t="t" r="r" b="b"/>
              <a:pathLst>
                <a:path w="1898396" h="697485">
                  <a:moveTo>
                    <a:pt x="9906" y="0"/>
                  </a:moveTo>
                  <a:cubicBezTo>
                    <a:pt x="6604" y="0"/>
                    <a:pt x="3302" y="127"/>
                    <a:pt x="0" y="254"/>
                  </a:cubicBezTo>
                  <a:lnTo>
                    <a:pt x="0" y="254"/>
                  </a:lnTo>
                  <a:lnTo>
                    <a:pt x="0" y="697485"/>
                  </a:lnTo>
                  <a:lnTo>
                    <a:pt x="1898396" y="697485"/>
                  </a:lnTo>
                  <a:cubicBezTo>
                    <a:pt x="1896364" y="669926"/>
                    <a:pt x="1880616" y="563753"/>
                    <a:pt x="1758950" y="563753"/>
                  </a:cubicBezTo>
                  <a:lnTo>
                    <a:pt x="573532" y="563753"/>
                  </a:lnTo>
                  <a:cubicBezTo>
                    <a:pt x="567182" y="563626"/>
                    <a:pt x="560959" y="562864"/>
                    <a:pt x="554609" y="562483"/>
                  </a:cubicBezTo>
                  <a:cubicBezTo>
                    <a:pt x="548640" y="562102"/>
                    <a:pt x="542671" y="561849"/>
                    <a:pt x="536829" y="561214"/>
                  </a:cubicBezTo>
                  <a:cubicBezTo>
                    <a:pt x="534670" y="560960"/>
                    <a:pt x="532638" y="560452"/>
                    <a:pt x="530479" y="560198"/>
                  </a:cubicBezTo>
                  <a:cubicBezTo>
                    <a:pt x="458724" y="550927"/>
                    <a:pt x="393192" y="521463"/>
                    <a:pt x="340233" y="477266"/>
                  </a:cubicBezTo>
                  <a:cubicBezTo>
                    <a:pt x="266827" y="416687"/>
                    <a:pt x="217297" y="329057"/>
                    <a:pt x="207391" y="229870"/>
                  </a:cubicBezTo>
                  <a:cubicBezTo>
                    <a:pt x="205867" y="216027"/>
                    <a:pt x="204978" y="202185"/>
                    <a:pt x="204978" y="187961"/>
                  </a:cubicBezTo>
                  <a:cubicBezTo>
                    <a:pt x="204978" y="183135"/>
                    <a:pt x="205486" y="178436"/>
                    <a:pt x="205740" y="173737"/>
                  </a:cubicBezTo>
                  <a:lnTo>
                    <a:pt x="204470" y="173737"/>
                  </a:lnTo>
                  <a:cubicBezTo>
                    <a:pt x="194691" y="76201"/>
                    <a:pt x="111379" y="128"/>
                    <a:pt x="10033" y="128"/>
                  </a:cubicBezTo>
                  <a:close/>
                </a:path>
              </a:pathLst>
            </a:custGeom>
            <a:solidFill>
              <a:srgbClr val="F8941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94437" y="9020810"/>
              <a:ext cx="276606" cy="276606"/>
            </a:xfrm>
            <a:custGeom>
              <a:avLst/>
              <a:gdLst/>
              <a:ahLst/>
              <a:cxnLst/>
              <a:rect l="l" t="t" r="r" b="b"/>
              <a:pathLst>
                <a:path w="276606" h="276606">
                  <a:moveTo>
                    <a:pt x="138303" y="276479"/>
                  </a:moveTo>
                  <a:cubicBezTo>
                    <a:pt x="61976" y="276479"/>
                    <a:pt x="0" y="214630"/>
                    <a:pt x="0" y="138176"/>
                  </a:cubicBezTo>
                  <a:cubicBezTo>
                    <a:pt x="0" y="61722"/>
                    <a:pt x="61849" y="0"/>
                    <a:pt x="138303" y="0"/>
                  </a:cubicBezTo>
                  <a:cubicBezTo>
                    <a:pt x="214757" y="0"/>
                    <a:pt x="276606" y="61849"/>
                    <a:pt x="276606" y="138303"/>
                  </a:cubicBezTo>
                  <a:cubicBezTo>
                    <a:pt x="276606" y="214757"/>
                    <a:pt x="214630" y="276606"/>
                    <a:pt x="138303" y="276606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39573" y="9221469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69723" y="1"/>
                  </a:moveTo>
                  <a:lnTo>
                    <a:pt x="96520" y="3683"/>
                  </a:lnTo>
                  <a:lnTo>
                    <a:pt x="156972" y="41149"/>
                  </a:lnTo>
                  <a:lnTo>
                    <a:pt x="150749" y="69596"/>
                  </a:lnTo>
                  <a:cubicBezTo>
                    <a:pt x="146939" y="68580"/>
                    <a:pt x="143002" y="67818"/>
                    <a:pt x="138938" y="67818"/>
                  </a:cubicBezTo>
                  <a:cubicBezTo>
                    <a:pt x="114046" y="67818"/>
                    <a:pt x="93980" y="88012"/>
                    <a:pt x="93980" y="112776"/>
                  </a:cubicBezTo>
                  <a:cubicBezTo>
                    <a:pt x="93980" y="119507"/>
                    <a:pt x="95631" y="125857"/>
                    <a:pt x="98298" y="131572"/>
                  </a:cubicBezTo>
                  <a:lnTo>
                    <a:pt x="67691" y="154051"/>
                  </a:lnTo>
                  <a:lnTo>
                    <a:pt x="0" y="75692"/>
                  </a:lnTo>
                  <a:lnTo>
                    <a:pt x="9525" y="58801"/>
                  </a:lnTo>
                  <a:cubicBezTo>
                    <a:pt x="15367" y="61595"/>
                    <a:pt x="21971" y="63373"/>
                    <a:pt x="28829" y="63373"/>
                  </a:cubicBezTo>
                  <a:cubicBezTo>
                    <a:pt x="53721" y="63373"/>
                    <a:pt x="73787" y="43179"/>
                    <a:pt x="73787" y="18415"/>
                  </a:cubicBezTo>
                  <a:cubicBezTo>
                    <a:pt x="73787" y="11811"/>
                    <a:pt x="72263" y="5588"/>
                    <a:pt x="69723" y="0"/>
                  </a:cubicBez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769299" y="5643625"/>
            <a:ext cx="3115385" cy="20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Outra tela de Matisse que demonstra o estilo “sel-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4941" y="5838855"/>
            <a:ext cx="3335598" cy="59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vagem” das pinturas fauvistas (isto é, com cores fortes e contraste marcante) é Mulher com chapéu. Observe-a com atenção.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92965" y="6511503"/>
            <a:ext cx="2862978" cy="32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7"/>
              </a:lnSpc>
            </a:pPr>
            <a:r>
              <a:rPr lang="en-US" sz="1127" spc="3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que você percebe em relação às cores uti-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08598" y="6925808"/>
            <a:ext cx="3083141" cy="692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3"/>
              </a:lnSpc>
            </a:pPr>
            <a:r>
              <a:rPr lang="en-US" sz="1127" spc="4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lizadas por Matisse? Há o predomínio de cores </a:t>
            </a:r>
          </a:p>
          <a:p>
            <a:pPr algn="just">
              <a:lnSpc>
                <a:spcPts val="2511"/>
              </a:lnSpc>
            </a:pPr>
            <a:r>
              <a:rPr lang="en-US" sz="1127" spc="1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primárias ou secundárias? Comparando essa tela </a:t>
            </a:r>
          </a:p>
          <a:p>
            <a:pPr algn="just">
              <a:lnSpc>
                <a:spcPts val="563"/>
              </a:lnSpc>
            </a:pPr>
            <a:r>
              <a:rPr lang="en-US" sz="1127" spc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 a obra A alegria de viver, quais são os elemen-</a:t>
            </a:r>
          </a:p>
          <a:p>
            <a:pPr algn="just">
              <a:lnSpc>
                <a:spcPts val="2511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tos comuns? E quais aspectos são diferentes?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84931" y="7716900"/>
            <a:ext cx="3335539" cy="227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7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 cores mais utilizadas por Matisse são as cores </a:t>
            </a:r>
          </a:p>
          <a:p>
            <a:pPr algn="just">
              <a:lnSpc>
                <a:spcPts val="563"/>
              </a:lnSpc>
            </a:pPr>
            <a:r>
              <a:rPr lang="en-US" sz="1127" spc="4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primárias. No caso dessa obra, ele utiliza também </a:t>
            </a:r>
          </a:p>
          <a:p>
            <a:pPr algn="just">
              <a:lnSpc>
                <a:spcPts val="2511"/>
              </a:lnSpc>
            </a:pPr>
            <a:r>
              <a:rPr lang="en-US" sz="1127" spc="3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 secundárias (como verde, rosa e laranja), mas de </a:t>
            </a:r>
          </a:p>
          <a:p>
            <a:pPr algn="just">
              <a:lnSpc>
                <a:spcPts val="563"/>
              </a:lnSpc>
            </a:pPr>
            <a:r>
              <a:rPr lang="en-US" sz="1127" spc="3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uma forma bastante inusitada. Em outras palavras, </a:t>
            </a:r>
          </a:p>
          <a:p>
            <a:pPr algn="just">
              <a:lnSpc>
                <a:spcPts val="2511"/>
              </a:lnSpc>
            </a:pPr>
            <a:r>
              <a:rPr lang="en-US" sz="1127" spc="2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ele não segue um modelo realista de representação: </a:t>
            </a:r>
          </a:p>
          <a:p>
            <a:pPr algn="just">
              <a:lnSpc>
                <a:spcPts val="563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 rosto da mulher, por exemplo, utiliza verde. As </a:t>
            </a:r>
          </a:p>
          <a:p>
            <a:pPr algn="just">
              <a:lnSpc>
                <a:spcPts val="2511"/>
              </a:lnSpc>
            </a:pPr>
            <a:r>
              <a:rPr lang="en-US" sz="1127" spc="2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pinceladas também são bastante “caóticas” e quase </a:t>
            </a:r>
          </a:p>
          <a:p>
            <a:pPr algn="just">
              <a:lnSpc>
                <a:spcPts val="563"/>
              </a:lnSpc>
            </a:pPr>
            <a:r>
              <a:rPr lang="en-US" sz="1127" spc="34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sem muita definição, diferente de A alegria de viver, </a:t>
            </a:r>
          </a:p>
          <a:p>
            <a:pPr algn="just">
              <a:lnSpc>
                <a:spcPts val="2511"/>
              </a:lnSpc>
            </a:pPr>
            <a:r>
              <a:rPr lang="en-US" sz="1127" spc="46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em que tudo parece ser mais calculado e definido. </a:t>
            </a:r>
          </a:p>
          <a:p>
            <a:pPr algn="just">
              <a:lnSpc>
                <a:spcPts val="563"/>
              </a:lnSpc>
            </a:pPr>
            <a:r>
              <a:rPr lang="en-US" sz="1127" spc="4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Em Mulher com chapéu, o artista fez experimentos </a:t>
            </a:r>
          </a:p>
          <a:p>
            <a:pPr algn="just">
              <a:lnSpc>
                <a:spcPts val="2511"/>
              </a:lnSpc>
            </a:pPr>
            <a:r>
              <a:rPr lang="en-US" sz="1127" spc="2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 a cor e a pincelada.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28336" y="641849"/>
            <a:ext cx="4923685" cy="20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 cores mais utilizadas nas obras de Matisse são as cores primárias, ou seja,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43979" y="837088"/>
            <a:ext cx="5111127" cy="7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azul, amarelo e magenta (tom entre rosa e vermelho). Quando estão juntas, elas for- mam um contraste bem forte. Na pintura A alegria de viver, por exemplo, esse con- traste pode ser observado. Nela, o artista contorna as formas para defini-las com mais precisão, deixando que as cores fiquem mais uniformes e planas.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9971" y="1185104"/>
            <a:ext cx="755954" cy="19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7"/>
              </a:lnSpc>
            </a:pPr>
            <a:r>
              <a:rPr lang="en-US" sz="1127" b="1">
                <a:solidFill>
                  <a:srgbClr val="636466"/>
                </a:solidFill>
                <a:latin typeface="Ubuntu Bold"/>
                <a:ea typeface="Ubuntu Bold"/>
                <a:cs typeface="Ubuntu Bold"/>
                <a:sym typeface="Ubuntu Bold"/>
              </a:rPr>
              <a:t>É verdade?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8818" y="1430652"/>
            <a:ext cx="1192563" cy="312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primeiro tubo de tinta foi inventado em 1841 pelo norte- -americano John G. Rand. Feito de metal, era completamente fechado e permitia que a tinta a óleo não secasse com tanta rapidez. Até então, os artistas produziam a própria tinta misturando óleo e pigmentos, mas era muito difícil armazená-la (muitos usavam a bexiga de porco, guardando a tinta lá dentro e amarrando com uma corda). Verdade ou mito?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1950" y="5438852"/>
            <a:ext cx="613492" cy="101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MATISSE, Henri.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201" y="9812293"/>
            <a:ext cx="2891650" cy="9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MATISSE, Henri. Mulher com chapéu. 1905. 1 óleo sobre tela, 80,6cm x 59,7cm.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5033" y="9903413"/>
            <a:ext cx="2412725" cy="9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Museu de Arte Moderna de São Francisco, São Francisco, Califórnia.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96231" y="5438852"/>
            <a:ext cx="3393654" cy="101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[entre 1905 e 1906]. 1 óleo sobre tela, 175cm x 241cm. Fundação Barnes, Merion, Pensilvânia.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03419" y="5448855"/>
            <a:ext cx="604660" cy="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alegria de viver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0773" y="10022502"/>
            <a:ext cx="31550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F227C6-BDA5-69DB-2659-92F7B0646A0D}"/>
              </a:ext>
            </a:extLst>
          </p:cNvPr>
          <p:cNvSpPr txBox="1"/>
          <p:nvPr/>
        </p:nvSpPr>
        <p:spPr>
          <a:xfrm>
            <a:off x="4006850" y="10084477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836164" y="5621668"/>
            <a:ext cx="1236655" cy="1855582"/>
            <a:chOff x="0" y="0"/>
            <a:chExt cx="1206995" cy="1811083"/>
          </a:xfrm>
        </p:grpSpPr>
        <p:sp>
          <p:nvSpPr>
            <p:cNvPr id="3" name="Freeform 3"/>
            <p:cNvSpPr/>
            <p:nvPr/>
          </p:nvSpPr>
          <p:spPr>
            <a:xfrm>
              <a:off x="63373" y="63373"/>
              <a:ext cx="1080262" cy="1684401"/>
            </a:xfrm>
            <a:custGeom>
              <a:avLst/>
              <a:gdLst/>
              <a:ahLst/>
              <a:cxnLst/>
              <a:rect l="l" t="t" r="r" b="b"/>
              <a:pathLst>
                <a:path w="1080262" h="1684401">
                  <a:moveTo>
                    <a:pt x="114427" y="3302"/>
                  </a:moveTo>
                  <a:lnTo>
                    <a:pt x="114427" y="6477"/>
                  </a:lnTo>
                  <a:cubicBezTo>
                    <a:pt x="114173" y="6477"/>
                    <a:pt x="86741" y="6858"/>
                    <a:pt x="59817" y="20447"/>
                  </a:cubicBezTo>
                  <a:cubicBezTo>
                    <a:pt x="32893" y="34036"/>
                    <a:pt x="6604" y="60706"/>
                    <a:pt x="6477" y="114427"/>
                  </a:cubicBezTo>
                  <a:lnTo>
                    <a:pt x="6477" y="1569847"/>
                  </a:lnTo>
                  <a:cubicBezTo>
                    <a:pt x="6477" y="1570101"/>
                    <a:pt x="6858" y="1597533"/>
                    <a:pt x="20447" y="1624457"/>
                  </a:cubicBezTo>
                  <a:cubicBezTo>
                    <a:pt x="34036" y="1651381"/>
                    <a:pt x="60579" y="1677797"/>
                    <a:pt x="114427" y="1677924"/>
                  </a:cubicBezTo>
                  <a:lnTo>
                    <a:pt x="965708" y="1677924"/>
                  </a:lnTo>
                  <a:cubicBezTo>
                    <a:pt x="965962" y="1677924"/>
                    <a:pt x="993394" y="1677543"/>
                    <a:pt x="1020318" y="1663827"/>
                  </a:cubicBezTo>
                  <a:cubicBezTo>
                    <a:pt x="1047242" y="1650111"/>
                    <a:pt x="1073658" y="1623695"/>
                    <a:pt x="1073785" y="1569847"/>
                  </a:cubicBezTo>
                  <a:lnTo>
                    <a:pt x="1073785" y="114427"/>
                  </a:lnTo>
                  <a:cubicBezTo>
                    <a:pt x="1073785" y="114173"/>
                    <a:pt x="1073531" y="86741"/>
                    <a:pt x="1059815" y="59817"/>
                  </a:cubicBezTo>
                  <a:cubicBezTo>
                    <a:pt x="1046099" y="32893"/>
                    <a:pt x="1019683" y="6477"/>
                    <a:pt x="965835" y="6350"/>
                  </a:cubicBezTo>
                  <a:lnTo>
                    <a:pt x="114427" y="6350"/>
                  </a:lnTo>
                  <a:lnTo>
                    <a:pt x="114427" y="3302"/>
                  </a:lnTo>
                  <a:lnTo>
                    <a:pt x="114427" y="127"/>
                  </a:lnTo>
                  <a:lnTo>
                    <a:pt x="965708" y="127"/>
                  </a:lnTo>
                  <a:cubicBezTo>
                    <a:pt x="1021842" y="0"/>
                    <a:pt x="1051052" y="28575"/>
                    <a:pt x="1065403" y="57023"/>
                  </a:cubicBezTo>
                  <a:cubicBezTo>
                    <a:pt x="1079754" y="85471"/>
                    <a:pt x="1080135" y="113538"/>
                    <a:pt x="1080135" y="114427"/>
                  </a:cubicBezTo>
                  <a:lnTo>
                    <a:pt x="1080135" y="1569847"/>
                  </a:lnTo>
                  <a:cubicBezTo>
                    <a:pt x="1080262" y="1625981"/>
                    <a:pt x="1051687" y="1655191"/>
                    <a:pt x="1023239" y="1669542"/>
                  </a:cubicBezTo>
                  <a:cubicBezTo>
                    <a:pt x="994791" y="1683893"/>
                    <a:pt x="966724" y="1684274"/>
                    <a:pt x="965835" y="1684274"/>
                  </a:cubicBezTo>
                  <a:lnTo>
                    <a:pt x="114427" y="1684274"/>
                  </a:lnTo>
                  <a:cubicBezTo>
                    <a:pt x="58293" y="1684401"/>
                    <a:pt x="29083" y="1655826"/>
                    <a:pt x="14859" y="1627378"/>
                  </a:cubicBezTo>
                  <a:cubicBezTo>
                    <a:pt x="635" y="1598930"/>
                    <a:pt x="127" y="1570736"/>
                    <a:pt x="127" y="1569847"/>
                  </a:cubicBezTo>
                  <a:lnTo>
                    <a:pt x="127" y="114427"/>
                  </a:lnTo>
                  <a:cubicBezTo>
                    <a:pt x="0" y="58420"/>
                    <a:pt x="28575" y="29210"/>
                    <a:pt x="57023" y="14859"/>
                  </a:cubicBezTo>
                  <a:cubicBezTo>
                    <a:pt x="85471" y="508"/>
                    <a:pt x="113538" y="127"/>
                    <a:pt x="114427" y="127"/>
                  </a:cubicBezTo>
                </a:path>
              </a:pathLst>
            </a:custGeom>
            <a:solidFill>
              <a:srgbClr val="00A88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7536" y="124206"/>
              <a:ext cx="107950" cy="108585"/>
            </a:xfrm>
            <a:custGeom>
              <a:avLst/>
              <a:gdLst/>
              <a:ahLst/>
              <a:cxnLst/>
              <a:rect l="l" t="t" r="r" b="b"/>
              <a:pathLst>
                <a:path w="107950" h="108585">
                  <a:moveTo>
                    <a:pt x="67945" y="13843"/>
                  </a:moveTo>
                  <a:cubicBezTo>
                    <a:pt x="67945" y="15240"/>
                    <a:pt x="67691" y="16510"/>
                    <a:pt x="67310" y="17780"/>
                  </a:cubicBezTo>
                  <a:lnTo>
                    <a:pt x="67310" y="17907"/>
                  </a:lnTo>
                  <a:lnTo>
                    <a:pt x="67183" y="18415"/>
                  </a:lnTo>
                  <a:lnTo>
                    <a:pt x="67056" y="18923"/>
                  </a:lnTo>
                  <a:cubicBezTo>
                    <a:pt x="65024" y="24003"/>
                    <a:pt x="60071" y="27559"/>
                    <a:pt x="54229" y="27559"/>
                  </a:cubicBezTo>
                  <a:lnTo>
                    <a:pt x="53848" y="27559"/>
                  </a:lnTo>
                  <a:lnTo>
                    <a:pt x="52959" y="27559"/>
                  </a:lnTo>
                  <a:lnTo>
                    <a:pt x="52959" y="27686"/>
                  </a:lnTo>
                  <a:cubicBezTo>
                    <a:pt x="46863" y="27940"/>
                    <a:pt x="41402" y="30353"/>
                    <a:pt x="37084" y="33909"/>
                  </a:cubicBezTo>
                  <a:cubicBezTo>
                    <a:pt x="41402" y="37592"/>
                    <a:pt x="46863" y="40005"/>
                    <a:pt x="52959" y="40259"/>
                  </a:cubicBezTo>
                  <a:lnTo>
                    <a:pt x="52959" y="40259"/>
                  </a:lnTo>
                  <a:lnTo>
                    <a:pt x="54356" y="40259"/>
                  </a:lnTo>
                  <a:lnTo>
                    <a:pt x="55499" y="40259"/>
                  </a:lnTo>
                  <a:lnTo>
                    <a:pt x="55499" y="40259"/>
                  </a:lnTo>
                  <a:cubicBezTo>
                    <a:pt x="69342" y="39624"/>
                    <a:pt x="80518" y="28321"/>
                    <a:pt x="80772" y="14351"/>
                  </a:cubicBezTo>
                  <a:lnTo>
                    <a:pt x="80772" y="14351"/>
                  </a:lnTo>
                  <a:lnTo>
                    <a:pt x="80772" y="13716"/>
                  </a:lnTo>
                  <a:cubicBezTo>
                    <a:pt x="80772" y="11557"/>
                    <a:pt x="81280" y="9525"/>
                    <a:pt x="82169" y="7747"/>
                  </a:cubicBezTo>
                  <a:cubicBezTo>
                    <a:pt x="74041" y="2794"/>
                    <a:pt x="64516" y="0"/>
                    <a:pt x="54356" y="0"/>
                  </a:cubicBezTo>
                  <a:cubicBezTo>
                    <a:pt x="61976" y="0"/>
                    <a:pt x="68072" y="6096"/>
                    <a:pt x="68072" y="13716"/>
                  </a:cubicBezTo>
                  <a:moveTo>
                    <a:pt x="26289" y="7874"/>
                  </a:moveTo>
                  <a:cubicBezTo>
                    <a:pt x="27178" y="9652"/>
                    <a:pt x="27686" y="11684"/>
                    <a:pt x="27686" y="13843"/>
                  </a:cubicBezTo>
                  <a:lnTo>
                    <a:pt x="27686" y="14224"/>
                  </a:lnTo>
                  <a:lnTo>
                    <a:pt x="27686" y="15113"/>
                  </a:lnTo>
                  <a:lnTo>
                    <a:pt x="27813" y="15113"/>
                  </a:lnTo>
                  <a:cubicBezTo>
                    <a:pt x="28067" y="21209"/>
                    <a:pt x="30480" y="26670"/>
                    <a:pt x="34163" y="30988"/>
                  </a:cubicBezTo>
                  <a:cubicBezTo>
                    <a:pt x="37973" y="26543"/>
                    <a:pt x="40259" y="20701"/>
                    <a:pt x="40513" y="14351"/>
                  </a:cubicBezTo>
                  <a:lnTo>
                    <a:pt x="40513" y="14351"/>
                  </a:lnTo>
                  <a:lnTo>
                    <a:pt x="40513" y="13716"/>
                  </a:lnTo>
                  <a:cubicBezTo>
                    <a:pt x="40513" y="6096"/>
                    <a:pt x="46609" y="0"/>
                    <a:pt x="54229" y="0"/>
                  </a:cubicBezTo>
                  <a:cubicBezTo>
                    <a:pt x="44069" y="0"/>
                    <a:pt x="34544" y="2794"/>
                    <a:pt x="26289" y="7747"/>
                  </a:cubicBezTo>
                  <a:moveTo>
                    <a:pt x="13970" y="27559"/>
                  </a:moveTo>
                  <a:cubicBezTo>
                    <a:pt x="11811" y="27559"/>
                    <a:pt x="9779" y="27051"/>
                    <a:pt x="8001" y="26162"/>
                  </a:cubicBezTo>
                  <a:cubicBezTo>
                    <a:pt x="3175" y="34163"/>
                    <a:pt x="381" y="43434"/>
                    <a:pt x="254" y="53340"/>
                  </a:cubicBezTo>
                  <a:lnTo>
                    <a:pt x="254" y="53086"/>
                  </a:lnTo>
                  <a:lnTo>
                    <a:pt x="254" y="53086"/>
                  </a:lnTo>
                  <a:lnTo>
                    <a:pt x="254" y="52832"/>
                  </a:lnTo>
                  <a:lnTo>
                    <a:pt x="254" y="52832"/>
                  </a:lnTo>
                  <a:lnTo>
                    <a:pt x="254" y="52578"/>
                  </a:lnTo>
                  <a:lnTo>
                    <a:pt x="254" y="52578"/>
                  </a:lnTo>
                  <a:lnTo>
                    <a:pt x="254" y="52324"/>
                  </a:lnTo>
                  <a:lnTo>
                    <a:pt x="254" y="52324"/>
                  </a:lnTo>
                  <a:lnTo>
                    <a:pt x="254" y="52070"/>
                  </a:lnTo>
                  <a:lnTo>
                    <a:pt x="254" y="52070"/>
                  </a:lnTo>
                  <a:lnTo>
                    <a:pt x="381" y="51435"/>
                  </a:lnTo>
                  <a:lnTo>
                    <a:pt x="381" y="51435"/>
                  </a:lnTo>
                  <a:lnTo>
                    <a:pt x="381" y="51181"/>
                  </a:lnTo>
                  <a:lnTo>
                    <a:pt x="381" y="51181"/>
                  </a:lnTo>
                  <a:lnTo>
                    <a:pt x="508" y="50927"/>
                  </a:lnTo>
                  <a:lnTo>
                    <a:pt x="508" y="50927"/>
                  </a:lnTo>
                  <a:lnTo>
                    <a:pt x="508" y="50673"/>
                  </a:lnTo>
                  <a:lnTo>
                    <a:pt x="508" y="50673"/>
                  </a:lnTo>
                  <a:lnTo>
                    <a:pt x="635" y="50419"/>
                  </a:lnTo>
                  <a:lnTo>
                    <a:pt x="762" y="50165"/>
                  </a:lnTo>
                  <a:cubicBezTo>
                    <a:pt x="2413" y="45212"/>
                    <a:pt x="6985" y="41529"/>
                    <a:pt x="12446" y="40894"/>
                  </a:cubicBezTo>
                  <a:lnTo>
                    <a:pt x="12446" y="40767"/>
                  </a:lnTo>
                  <a:lnTo>
                    <a:pt x="13843" y="40767"/>
                  </a:lnTo>
                  <a:cubicBezTo>
                    <a:pt x="20447" y="40767"/>
                    <a:pt x="26416" y="38354"/>
                    <a:pt x="31115" y="34417"/>
                  </a:cubicBezTo>
                  <a:cubicBezTo>
                    <a:pt x="26543" y="30607"/>
                    <a:pt x="20828" y="28194"/>
                    <a:pt x="14478" y="28067"/>
                  </a:cubicBezTo>
                  <a:lnTo>
                    <a:pt x="14478" y="28067"/>
                  </a:lnTo>
                  <a:lnTo>
                    <a:pt x="13970" y="28067"/>
                  </a:lnTo>
                  <a:moveTo>
                    <a:pt x="26289" y="100838"/>
                  </a:moveTo>
                  <a:cubicBezTo>
                    <a:pt x="34290" y="105664"/>
                    <a:pt x="43561" y="108458"/>
                    <a:pt x="53467" y="108585"/>
                  </a:cubicBezTo>
                  <a:lnTo>
                    <a:pt x="53213" y="108585"/>
                  </a:lnTo>
                  <a:lnTo>
                    <a:pt x="53213" y="108585"/>
                  </a:lnTo>
                  <a:lnTo>
                    <a:pt x="52959" y="108585"/>
                  </a:lnTo>
                  <a:lnTo>
                    <a:pt x="52959" y="108585"/>
                  </a:lnTo>
                  <a:lnTo>
                    <a:pt x="52705" y="108585"/>
                  </a:lnTo>
                  <a:lnTo>
                    <a:pt x="52705" y="108585"/>
                  </a:lnTo>
                  <a:lnTo>
                    <a:pt x="52451" y="108585"/>
                  </a:lnTo>
                  <a:lnTo>
                    <a:pt x="52451" y="108585"/>
                  </a:lnTo>
                  <a:lnTo>
                    <a:pt x="52197" y="108585"/>
                  </a:lnTo>
                  <a:lnTo>
                    <a:pt x="52197" y="108585"/>
                  </a:lnTo>
                  <a:lnTo>
                    <a:pt x="51562" y="108458"/>
                  </a:lnTo>
                  <a:lnTo>
                    <a:pt x="51562" y="108458"/>
                  </a:lnTo>
                  <a:lnTo>
                    <a:pt x="51308" y="108458"/>
                  </a:lnTo>
                  <a:lnTo>
                    <a:pt x="51308" y="108458"/>
                  </a:lnTo>
                  <a:lnTo>
                    <a:pt x="51054" y="108458"/>
                  </a:lnTo>
                  <a:lnTo>
                    <a:pt x="51054" y="108458"/>
                  </a:lnTo>
                  <a:lnTo>
                    <a:pt x="50800" y="108331"/>
                  </a:lnTo>
                  <a:lnTo>
                    <a:pt x="50800" y="108331"/>
                  </a:lnTo>
                  <a:lnTo>
                    <a:pt x="50546" y="108204"/>
                  </a:lnTo>
                  <a:lnTo>
                    <a:pt x="50292" y="108077"/>
                  </a:lnTo>
                  <a:cubicBezTo>
                    <a:pt x="45339" y="106426"/>
                    <a:pt x="41656" y="101854"/>
                    <a:pt x="41021" y="96393"/>
                  </a:cubicBezTo>
                  <a:lnTo>
                    <a:pt x="40894" y="96393"/>
                  </a:lnTo>
                  <a:lnTo>
                    <a:pt x="40894" y="94996"/>
                  </a:lnTo>
                  <a:cubicBezTo>
                    <a:pt x="40894" y="88392"/>
                    <a:pt x="38481" y="82423"/>
                    <a:pt x="34544" y="77851"/>
                  </a:cubicBezTo>
                  <a:cubicBezTo>
                    <a:pt x="30607" y="82423"/>
                    <a:pt x="28194" y="88392"/>
                    <a:pt x="28194" y="94996"/>
                  </a:cubicBezTo>
                  <a:lnTo>
                    <a:pt x="28194" y="95123"/>
                  </a:lnTo>
                  <a:lnTo>
                    <a:pt x="28194" y="96266"/>
                  </a:lnTo>
                  <a:lnTo>
                    <a:pt x="27686" y="96266"/>
                  </a:lnTo>
                  <a:cubicBezTo>
                    <a:pt x="27559" y="97917"/>
                    <a:pt x="27051" y="99568"/>
                    <a:pt x="26289" y="101092"/>
                  </a:cubicBezTo>
                  <a:moveTo>
                    <a:pt x="27686" y="54737"/>
                  </a:moveTo>
                  <a:lnTo>
                    <a:pt x="27686" y="54864"/>
                  </a:lnTo>
                  <a:lnTo>
                    <a:pt x="27686" y="56007"/>
                  </a:lnTo>
                  <a:lnTo>
                    <a:pt x="27686" y="56007"/>
                  </a:lnTo>
                  <a:lnTo>
                    <a:pt x="27686" y="56134"/>
                  </a:lnTo>
                  <a:lnTo>
                    <a:pt x="27813" y="56134"/>
                  </a:lnTo>
                  <a:cubicBezTo>
                    <a:pt x="28067" y="62103"/>
                    <a:pt x="30353" y="67564"/>
                    <a:pt x="33909" y="71882"/>
                  </a:cubicBezTo>
                  <a:cubicBezTo>
                    <a:pt x="37846" y="67310"/>
                    <a:pt x="40259" y="61214"/>
                    <a:pt x="40386" y="54864"/>
                  </a:cubicBezTo>
                  <a:lnTo>
                    <a:pt x="40386" y="54864"/>
                  </a:lnTo>
                  <a:cubicBezTo>
                    <a:pt x="40386" y="48260"/>
                    <a:pt x="37973" y="42291"/>
                    <a:pt x="34036" y="37592"/>
                  </a:cubicBezTo>
                  <a:cubicBezTo>
                    <a:pt x="30099" y="42164"/>
                    <a:pt x="27686" y="48133"/>
                    <a:pt x="27686" y="54737"/>
                  </a:cubicBezTo>
                  <a:moveTo>
                    <a:pt x="67945" y="56007"/>
                  </a:moveTo>
                  <a:lnTo>
                    <a:pt x="67945" y="56007"/>
                  </a:lnTo>
                  <a:lnTo>
                    <a:pt x="67945" y="56007"/>
                  </a:lnTo>
                  <a:close/>
                  <a:moveTo>
                    <a:pt x="80772" y="96393"/>
                  </a:moveTo>
                  <a:lnTo>
                    <a:pt x="80645" y="96393"/>
                  </a:lnTo>
                  <a:lnTo>
                    <a:pt x="80645" y="94996"/>
                  </a:lnTo>
                  <a:cubicBezTo>
                    <a:pt x="80645" y="80518"/>
                    <a:pt x="68453" y="68834"/>
                    <a:pt x="54102" y="68453"/>
                  </a:cubicBezTo>
                  <a:lnTo>
                    <a:pt x="54102" y="68453"/>
                  </a:lnTo>
                  <a:lnTo>
                    <a:pt x="53848" y="68453"/>
                  </a:lnTo>
                  <a:lnTo>
                    <a:pt x="52832" y="68453"/>
                  </a:lnTo>
                  <a:lnTo>
                    <a:pt x="52832" y="68453"/>
                  </a:lnTo>
                  <a:cubicBezTo>
                    <a:pt x="46736" y="68707"/>
                    <a:pt x="41148" y="71120"/>
                    <a:pt x="36830" y="74803"/>
                  </a:cubicBezTo>
                  <a:cubicBezTo>
                    <a:pt x="41402" y="78740"/>
                    <a:pt x="47498" y="81153"/>
                    <a:pt x="53975" y="81153"/>
                  </a:cubicBezTo>
                  <a:lnTo>
                    <a:pt x="53975" y="81153"/>
                  </a:lnTo>
                  <a:lnTo>
                    <a:pt x="55118" y="81153"/>
                  </a:lnTo>
                  <a:lnTo>
                    <a:pt x="55118" y="81280"/>
                  </a:lnTo>
                  <a:cubicBezTo>
                    <a:pt x="61214" y="81788"/>
                    <a:pt x="66294" y="86360"/>
                    <a:pt x="67437" y="92329"/>
                  </a:cubicBezTo>
                  <a:lnTo>
                    <a:pt x="67437" y="92456"/>
                  </a:lnTo>
                  <a:lnTo>
                    <a:pt x="67437" y="92456"/>
                  </a:lnTo>
                  <a:lnTo>
                    <a:pt x="67437" y="92583"/>
                  </a:lnTo>
                  <a:lnTo>
                    <a:pt x="67437" y="92583"/>
                  </a:lnTo>
                  <a:lnTo>
                    <a:pt x="67437" y="92710"/>
                  </a:lnTo>
                  <a:lnTo>
                    <a:pt x="67437" y="92710"/>
                  </a:lnTo>
                  <a:lnTo>
                    <a:pt x="67437" y="92837"/>
                  </a:lnTo>
                  <a:lnTo>
                    <a:pt x="67437" y="92837"/>
                  </a:lnTo>
                  <a:lnTo>
                    <a:pt x="67437" y="92964"/>
                  </a:lnTo>
                  <a:lnTo>
                    <a:pt x="67437" y="93091"/>
                  </a:lnTo>
                  <a:lnTo>
                    <a:pt x="67437" y="93218"/>
                  </a:lnTo>
                  <a:lnTo>
                    <a:pt x="67437" y="93218"/>
                  </a:lnTo>
                  <a:lnTo>
                    <a:pt x="67437" y="93345"/>
                  </a:lnTo>
                  <a:lnTo>
                    <a:pt x="67437" y="93345"/>
                  </a:lnTo>
                  <a:lnTo>
                    <a:pt x="67437" y="93472"/>
                  </a:lnTo>
                  <a:lnTo>
                    <a:pt x="67437" y="93599"/>
                  </a:lnTo>
                  <a:lnTo>
                    <a:pt x="67437" y="93599"/>
                  </a:lnTo>
                  <a:lnTo>
                    <a:pt x="67437" y="93726"/>
                  </a:lnTo>
                  <a:lnTo>
                    <a:pt x="67437" y="93853"/>
                  </a:lnTo>
                  <a:lnTo>
                    <a:pt x="67437" y="93980"/>
                  </a:lnTo>
                  <a:lnTo>
                    <a:pt x="67437" y="94107"/>
                  </a:lnTo>
                  <a:lnTo>
                    <a:pt x="67437" y="94234"/>
                  </a:lnTo>
                  <a:lnTo>
                    <a:pt x="67437" y="94234"/>
                  </a:lnTo>
                  <a:lnTo>
                    <a:pt x="67437" y="94488"/>
                  </a:lnTo>
                  <a:lnTo>
                    <a:pt x="67437" y="94488"/>
                  </a:lnTo>
                  <a:lnTo>
                    <a:pt x="67437" y="94869"/>
                  </a:lnTo>
                  <a:cubicBezTo>
                    <a:pt x="67437" y="102489"/>
                    <a:pt x="61341" y="108585"/>
                    <a:pt x="53721" y="108585"/>
                  </a:cubicBezTo>
                  <a:cubicBezTo>
                    <a:pt x="63881" y="108585"/>
                    <a:pt x="73406" y="105791"/>
                    <a:pt x="81534" y="100838"/>
                  </a:cubicBezTo>
                  <a:cubicBezTo>
                    <a:pt x="80772" y="99441"/>
                    <a:pt x="80391" y="97790"/>
                    <a:pt x="80264" y="96139"/>
                  </a:cubicBezTo>
                  <a:moveTo>
                    <a:pt x="127" y="54102"/>
                  </a:moveTo>
                  <a:cubicBezTo>
                    <a:pt x="127" y="64262"/>
                    <a:pt x="2921" y="73914"/>
                    <a:pt x="7874" y="81915"/>
                  </a:cubicBezTo>
                  <a:cubicBezTo>
                    <a:pt x="9271" y="81153"/>
                    <a:pt x="10922" y="80772"/>
                    <a:pt x="12446" y="80518"/>
                  </a:cubicBezTo>
                  <a:lnTo>
                    <a:pt x="12446" y="80391"/>
                  </a:lnTo>
                  <a:lnTo>
                    <a:pt x="13843" y="80391"/>
                  </a:lnTo>
                  <a:cubicBezTo>
                    <a:pt x="20320" y="80391"/>
                    <a:pt x="26289" y="77978"/>
                    <a:pt x="30861" y="73914"/>
                  </a:cubicBezTo>
                  <a:cubicBezTo>
                    <a:pt x="26416" y="70104"/>
                    <a:pt x="20701" y="67818"/>
                    <a:pt x="14351" y="67691"/>
                  </a:cubicBezTo>
                  <a:lnTo>
                    <a:pt x="14351" y="67691"/>
                  </a:lnTo>
                  <a:lnTo>
                    <a:pt x="13716" y="67691"/>
                  </a:lnTo>
                  <a:cubicBezTo>
                    <a:pt x="6096" y="67691"/>
                    <a:pt x="0" y="61595"/>
                    <a:pt x="0" y="53975"/>
                  </a:cubicBezTo>
                  <a:moveTo>
                    <a:pt x="80518" y="53975"/>
                  </a:moveTo>
                  <a:cubicBezTo>
                    <a:pt x="80518" y="46355"/>
                    <a:pt x="86614" y="40259"/>
                    <a:pt x="94234" y="40259"/>
                  </a:cubicBezTo>
                  <a:cubicBezTo>
                    <a:pt x="101854" y="40259"/>
                    <a:pt x="107950" y="46355"/>
                    <a:pt x="107950" y="53975"/>
                  </a:cubicBezTo>
                  <a:cubicBezTo>
                    <a:pt x="107950" y="43815"/>
                    <a:pt x="105156" y="34290"/>
                    <a:pt x="100203" y="26162"/>
                  </a:cubicBezTo>
                  <a:cubicBezTo>
                    <a:pt x="98425" y="27051"/>
                    <a:pt x="96393" y="27559"/>
                    <a:pt x="94234" y="27559"/>
                  </a:cubicBezTo>
                  <a:lnTo>
                    <a:pt x="92964" y="27559"/>
                  </a:lnTo>
                  <a:lnTo>
                    <a:pt x="92964" y="27686"/>
                  </a:lnTo>
                  <a:cubicBezTo>
                    <a:pt x="78994" y="28321"/>
                    <a:pt x="67818" y="39878"/>
                    <a:pt x="67818" y="54102"/>
                  </a:cubicBezTo>
                  <a:lnTo>
                    <a:pt x="67818" y="55245"/>
                  </a:lnTo>
                  <a:lnTo>
                    <a:pt x="67691" y="55245"/>
                  </a:lnTo>
                  <a:cubicBezTo>
                    <a:pt x="68453" y="69215"/>
                    <a:pt x="80010" y="80518"/>
                    <a:pt x="94234" y="80518"/>
                  </a:cubicBezTo>
                  <a:lnTo>
                    <a:pt x="95377" y="80518"/>
                  </a:lnTo>
                  <a:lnTo>
                    <a:pt x="95377" y="80645"/>
                  </a:lnTo>
                  <a:cubicBezTo>
                    <a:pt x="97028" y="80772"/>
                    <a:pt x="98679" y="81280"/>
                    <a:pt x="100203" y="82042"/>
                  </a:cubicBezTo>
                  <a:cubicBezTo>
                    <a:pt x="105156" y="73914"/>
                    <a:pt x="107950" y="64389"/>
                    <a:pt x="107950" y="54229"/>
                  </a:cubicBezTo>
                  <a:cubicBezTo>
                    <a:pt x="107950" y="61849"/>
                    <a:pt x="101854" y="67945"/>
                    <a:pt x="94234" y="67945"/>
                  </a:cubicBezTo>
                  <a:cubicBezTo>
                    <a:pt x="86614" y="67945"/>
                    <a:pt x="80518" y="61849"/>
                    <a:pt x="80518" y="54229"/>
                  </a:cubicBezTo>
                </a:path>
              </a:pathLst>
            </a:custGeom>
            <a:solidFill>
              <a:srgbClr val="00A88D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032393" y="7779116"/>
            <a:ext cx="2975353" cy="1977629"/>
          </a:xfrm>
          <a:custGeom>
            <a:avLst/>
            <a:gdLst/>
            <a:ahLst/>
            <a:cxnLst/>
            <a:rect l="l" t="t" r="r" b="b"/>
            <a:pathLst>
              <a:path w="2975353" h="1977629">
                <a:moveTo>
                  <a:pt x="0" y="0"/>
                </a:moveTo>
                <a:lnTo>
                  <a:pt x="2975352" y="0"/>
                </a:lnTo>
                <a:lnTo>
                  <a:pt x="2975352" y="1977629"/>
                </a:lnTo>
                <a:lnTo>
                  <a:pt x="0" y="197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" b="-3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7201" y="1597434"/>
            <a:ext cx="4638867" cy="3818923"/>
          </a:xfrm>
          <a:custGeom>
            <a:avLst/>
            <a:gdLst/>
            <a:ahLst/>
            <a:cxnLst/>
            <a:rect l="l" t="t" r="r" b="b"/>
            <a:pathLst>
              <a:path w="4638867" h="3818923">
                <a:moveTo>
                  <a:pt x="0" y="0"/>
                </a:moveTo>
                <a:lnTo>
                  <a:pt x="4638867" y="0"/>
                </a:lnTo>
                <a:lnTo>
                  <a:pt x="4638867" y="3818923"/>
                </a:lnTo>
                <a:lnTo>
                  <a:pt x="0" y="381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" r="-1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5063" y="212754"/>
            <a:ext cx="7690829" cy="10272736"/>
          </a:xfrm>
          <a:custGeom>
            <a:avLst/>
            <a:gdLst/>
            <a:ahLst/>
            <a:cxnLst/>
            <a:rect l="l" t="t" r="r" b="b"/>
            <a:pathLst>
              <a:path w="7690829" h="10272736">
                <a:moveTo>
                  <a:pt x="0" y="0"/>
                </a:moveTo>
                <a:lnTo>
                  <a:pt x="7690828" y="0"/>
                </a:lnTo>
                <a:lnTo>
                  <a:pt x="7690828" y="10272737"/>
                </a:lnTo>
                <a:lnTo>
                  <a:pt x="0" y="10272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21799" y="641858"/>
            <a:ext cx="4890875" cy="20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 pesquisa artística de Matisse em relação às cores chega ao equilíbrio extre-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7451" y="835370"/>
            <a:ext cx="5110863" cy="59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1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mo com a produção do quadro Harmonia em vermelho (também conhecido como O quarto vermelho), no qual o vermelho predomina. Na tela, são representados diver- sos elementos com o mesmo tom de vermelho e azul.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1799" y="5654341"/>
            <a:ext cx="4890563" cy="20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Mesmo utilizando pouquíssimas cores, Matisse conseguiu alcançar o efeito tridi-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7451" y="5849570"/>
            <a:ext cx="5111370" cy="137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 spc="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mensional e conferir profundidade à obra usando algumas técnicas. Para evitar, por exemplo, que a toalha da mesa se confundisse com a parede, ele traçou um contorno sutil para separá-las, usando o mesmo tom de azul dos </a:t>
            </a:r>
            <a:r>
              <a:rPr lang="en-US" sz="1127" b="1" spc="3">
                <a:solidFill>
                  <a:srgbClr val="00B8A5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arabescos</a:t>
            </a:r>
            <a:r>
              <a:rPr lang="en-US" sz="1127" spc="3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presentes em cada uma delas. Além disso, foram dispostos vários objetos sobre a mesa, como frutas e jarros em tons de laranja e cinza, mas também um cesto de frutas posicio- nado exatamente no centro do quadro. Essa escolha estratégica contribui para defi- nir o espaço, mas também serve para “quebrar” o vermelho do restante da tela.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1799" y="7205958"/>
            <a:ext cx="4922514" cy="230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5"/>
              </a:lnSpc>
            </a:pPr>
            <a:r>
              <a:rPr lang="en-US" sz="1127" spc="1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Em uma de suas viagens aos Estados Unidos, nos anos 1920, Matisse recebeu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7451" y="7458337"/>
            <a:ext cx="5079615" cy="134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48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uma encomenda para a realização de um painel na Fundação Albert Barnes, na Pen-</a:t>
            </a:r>
          </a:p>
          <a:p>
            <a:pPr algn="just">
              <a:lnSpc>
                <a:spcPts val="1825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silvânia. Para produzi-la, o artista se inspirou em duas </a:t>
            </a:r>
          </a:p>
          <a:p>
            <a:pPr algn="just">
              <a:lnSpc>
                <a:spcPts val="1249"/>
              </a:lnSpc>
            </a:pPr>
            <a:r>
              <a:rPr lang="en-US" sz="1127" spc="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 suas obras, A alegria de viver (página anterior) e A </a:t>
            </a:r>
          </a:p>
          <a:p>
            <a:pPr algn="just">
              <a:lnSpc>
                <a:spcPts val="1824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dança II (ao lado). Na primeira, bem no centro do qua-</a:t>
            </a:r>
          </a:p>
          <a:p>
            <a:pPr algn="just">
              <a:lnSpc>
                <a:spcPts val="124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dro, há um grupo de seis pessoas de mãos dadas em </a:t>
            </a:r>
          </a:p>
          <a:p>
            <a:pPr algn="just">
              <a:lnSpc>
                <a:spcPts val="1824"/>
              </a:lnSpc>
            </a:pPr>
            <a:r>
              <a:rPr lang="en-US" sz="1127" spc="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uma roda, o que serviu de base para a segunda, en-</a:t>
            </a:r>
          </a:p>
          <a:p>
            <a:pPr algn="just">
              <a:lnSpc>
                <a:spcPts val="1249"/>
              </a:lnSpc>
            </a:pPr>
            <a:r>
              <a:rPr lang="en-US" sz="112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comendada pelo colecionador russo Sergei Schukin.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1799" y="8757575"/>
            <a:ext cx="3017004" cy="25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3"/>
              </a:lnSpc>
            </a:pPr>
            <a:r>
              <a:rPr lang="en-US" sz="1127" spc="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reaproveitamento das obras era algo bastante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7451" y="9065387"/>
            <a:ext cx="3204905" cy="92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1"/>
              </a:lnSpc>
            </a:pPr>
            <a:r>
              <a:rPr lang="en-US" sz="1127" spc="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comum no trabalho de Matisse, mas, no caso de A</a:t>
            </a:r>
          </a:p>
          <a:p>
            <a:pPr algn="just">
              <a:lnSpc>
                <a:spcPts val="2113"/>
              </a:lnSpc>
            </a:pPr>
            <a:r>
              <a:rPr lang="en-US" sz="1127" spc="1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dança II, foram aplicadas algumas mudanças. O nú-</a:t>
            </a:r>
          </a:p>
          <a:p>
            <a:pPr algn="just">
              <a:lnSpc>
                <a:spcPts val="961"/>
              </a:lnSpc>
            </a:pPr>
            <a:r>
              <a:rPr lang="en-US" sz="1127" spc="1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mero das pessoas na roda, por exemplo, diminuiu e </a:t>
            </a:r>
          </a:p>
          <a:p>
            <a:pPr algn="just">
              <a:lnSpc>
                <a:spcPts val="2113"/>
              </a:lnSpc>
            </a:pPr>
            <a:r>
              <a:rPr lang="en-US" sz="1127" spc="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as cores passaram dos tons de amarelo e rosa para </a:t>
            </a:r>
          </a:p>
          <a:p>
            <a:pPr algn="just">
              <a:lnSpc>
                <a:spcPts val="575"/>
              </a:lnSpc>
            </a:pPr>
            <a:r>
              <a:rPr lang="en-US" sz="1127" spc="1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azul e o alaranjado.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85417" y="9859664"/>
            <a:ext cx="963158" cy="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MATISSE, Henri. A dança II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81290" y="5734596"/>
            <a:ext cx="668759" cy="137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9"/>
              </a:lnSpc>
            </a:pPr>
            <a:r>
              <a:rPr lang="en-US" sz="870" b="1" dirty="0" err="1">
                <a:solidFill>
                  <a:srgbClr val="00B8A5"/>
                </a:solidFill>
                <a:latin typeface="Ubuntu Bold"/>
                <a:ea typeface="Ubuntu Bold"/>
                <a:cs typeface="Ubuntu Bold"/>
                <a:sym typeface="Ubuntu Bold"/>
              </a:rPr>
              <a:t>Arabesco</a:t>
            </a:r>
            <a:endParaRPr lang="en-US" sz="870" b="1" dirty="0">
              <a:solidFill>
                <a:srgbClr val="00B8A5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83335" y="5890119"/>
            <a:ext cx="957634" cy="125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Tipo de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desenho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ou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escrita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figurativa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que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apresenta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linhas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entrecruzadas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 Estima-se que sua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origem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seja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a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arte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árabe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por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isso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94504" y="7132152"/>
            <a:ext cx="982120" cy="150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nome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“</a:t>
            </a:r>
            <a:r>
              <a:rPr lang="en-US" sz="922" dirty="0" err="1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arabesco</a:t>
            </a:r>
            <a:r>
              <a:rPr lang="en-US" sz="922" dirty="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”.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63939" y="980477"/>
            <a:ext cx="1012685" cy="218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artista brasileiro Cildo Meireles, conhecido por suas instalações extremamente sensoriais, produziu a obra Desvio para o vermelho, a qual conversa com a obra Harmonia em vermelho, de Matisse. Conheça essa e outras obras de Meireles no site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63939" y="3165964"/>
            <a:ext cx="927401" cy="15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do Museu Inhotim.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3345" y="5473174"/>
            <a:ext cx="613492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MATISSE, Henri.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48873" y="5473174"/>
            <a:ext cx="3097985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7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1908. 1 óleo sobre tela, 180cm x 220cm. Museu Hermitage, São Petersburgo, Rússia.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29682" y="9821564"/>
            <a:ext cx="1529767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1909. 1 óleo sobre tela, 260cm x 391cm.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67556" y="9912684"/>
            <a:ext cx="1571009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Museu Hermitage, São Petersburgo, Rússia.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34804" y="5473496"/>
            <a:ext cx="830347" cy="9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Harmonia em vermelho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107370" y="747714"/>
            <a:ext cx="1012684" cy="159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2"/>
              </a:lnSpc>
            </a:pPr>
            <a:r>
              <a:rPr lang="en-US" sz="973" b="1" dirty="0">
                <a:solidFill>
                  <a:srgbClr val="CC7B16"/>
                </a:solidFill>
                <a:latin typeface="Ubuntu Bold"/>
                <a:ea typeface="Ubuntu Bold"/>
                <a:cs typeface="Ubuntu Bold"/>
                <a:sym typeface="Ubuntu Bold"/>
              </a:rPr>
              <a:t> Mundo digital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83210" y="10022502"/>
            <a:ext cx="31551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ED57671-AA33-57D7-2C5D-74A1B71743E7}"/>
              </a:ext>
            </a:extLst>
          </p:cNvPr>
          <p:cNvSpPr txBox="1"/>
          <p:nvPr/>
        </p:nvSpPr>
        <p:spPr>
          <a:xfrm>
            <a:off x="130695" y="10109518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83101" y="5575605"/>
            <a:ext cx="5206287" cy="2837311"/>
            <a:chOff x="0" y="0"/>
            <a:chExt cx="5081435" cy="2769273"/>
          </a:xfrm>
        </p:grpSpPr>
        <p:sp>
          <p:nvSpPr>
            <p:cNvPr id="3" name="Freeform 3"/>
            <p:cNvSpPr/>
            <p:nvPr/>
          </p:nvSpPr>
          <p:spPr>
            <a:xfrm>
              <a:off x="166878" y="275971"/>
              <a:ext cx="4841621" cy="2430018"/>
            </a:xfrm>
            <a:custGeom>
              <a:avLst/>
              <a:gdLst/>
              <a:ahLst/>
              <a:cxnLst/>
              <a:rect l="l" t="t" r="r" b="b"/>
              <a:pathLst>
                <a:path w="4841621" h="2430018">
                  <a:moveTo>
                    <a:pt x="6350" y="3175"/>
                  </a:moveTo>
                  <a:lnTo>
                    <a:pt x="6350" y="2318639"/>
                  </a:lnTo>
                  <a:cubicBezTo>
                    <a:pt x="6350" y="2318639"/>
                    <a:pt x="6350" y="2320163"/>
                    <a:pt x="6604" y="2323084"/>
                  </a:cubicBezTo>
                  <a:cubicBezTo>
                    <a:pt x="7239" y="2333117"/>
                    <a:pt x="10668" y="2358517"/>
                    <a:pt x="25146" y="2380996"/>
                  </a:cubicBezTo>
                  <a:cubicBezTo>
                    <a:pt x="39624" y="2403475"/>
                    <a:pt x="64897" y="2423414"/>
                    <a:pt x="111252" y="2423414"/>
                  </a:cubicBezTo>
                  <a:lnTo>
                    <a:pt x="4730369" y="2423414"/>
                  </a:lnTo>
                  <a:cubicBezTo>
                    <a:pt x="4730369" y="2423414"/>
                    <a:pt x="4731893" y="2423414"/>
                    <a:pt x="4734814" y="2423160"/>
                  </a:cubicBezTo>
                  <a:cubicBezTo>
                    <a:pt x="4744847" y="2422398"/>
                    <a:pt x="4770247" y="2419096"/>
                    <a:pt x="4792726" y="2404618"/>
                  </a:cubicBezTo>
                  <a:cubicBezTo>
                    <a:pt x="4815205" y="2390140"/>
                    <a:pt x="4835144" y="2364867"/>
                    <a:pt x="4835144" y="2318512"/>
                  </a:cubicBezTo>
                  <a:lnTo>
                    <a:pt x="4835144" y="3175"/>
                  </a:lnTo>
                  <a:cubicBezTo>
                    <a:pt x="4835144" y="1397"/>
                    <a:pt x="4836541" y="0"/>
                    <a:pt x="4838319" y="0"/>
                  </a:cubicBezTo>
                  <a:cubicBezTo>
                    <a:pt x="4840097" y="0"/>
                    <a:pt x="4841494" y="1397"/>
                    <a:pt x="4841494" y="3175"/>
                  </a:cubicBezTo>
                  <a:lnTo>
                    <a:pt x="4841494" y="2318639"/>
                  </a:lnTo>
                  <a:cubicBezTo>
                    <a:pt x="4841621" y="2373757"/>
                    <a:pt x="4813554" y="2402205"/>
                    <a:pt x="4785741" y="2416048"/>
                  </a:cubicBezTo>
                  <a:cubicBezTo>
                    <a:pt x="4757928" y="2429891"/>
                    <a:pt x="4730623" y="2429891"/>
                    <a:pt x="4730242" y="2429891"/>
                  </a:cubicBezTo>
                  <a:lnTo>
                    <a:pt x="111125" y="2429891"/>
                  </a:lnTo>
                  <a:cubicBezTo>
                    <a:pt x="56007" y="2430018"/>
                    <a:pt x="27559" y="2401951"/>
                    <a:pt x="13843" y="2374138"/>
                  </a:cubicBezTo>
                  <a:cubicBezTo>
                    <a:pt x="127" y="2346325"/>
                    <a:pt x="0" y="2319020"/>
                    <a:pt x="0" y="2318766"/>
                  </a:cubicBezTo>
                  <a:lnTo>
                    <a:pt x="0" y="3175"/>
                  </a:lnTo>
                  <a:cubicBezTo>
                    <a:pt x="0" y="1397"/>
                    <a:pt x="1397" y="0"/>
                    <a:pt x="3175" y="0"/>
                  </a:cubicBezTo>
                  <a:cubicBezTo>
                    <a:pt x="4953" y="0"/>
                    <a:pt x="6350" y="1397"/>
                    <a:pt x="6350" y="3175"/>
                  </a:cubicBezTo>
                </a:path>
              </a:pathLst>
            </a:custGeom>
            <a:solidFill>
              <a:srgbClr val="374FA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992497" y="26644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cubicBezTo>
                    <a:pt x="19685" y="25400"/>
                    <a:pt x="25400" y="19685"/>
                    <a:pt x="25400" y="12700"/>
                  </a:cubicBezTo>
                  <a:cubicBezTo>
                    <a:pt x="25400" y="5715"/>
                    <a:pt x="19685" y="0"/>
                    <a:pt x="12700" y="0"/>
                  </a:cubicBezTo>
                  <a:cubicBezTo>
                    <a:pt x="5715" y="0"/>
                    <a:pt x="0" y="5715"/>
                    <a:pt x="0" y="12700"/>
                  </a:cubicBezTo>
                  <a:cubicBezTo>
                    <a:pt x="0" y="19685"/>
                    <a:pt x="5715" y="25400"/>
                    <a:pt x="12700" y="25400"/>
                  </a:cubicBezTo>
                </a:path>
              </a:pathLst>
            </a:custGeom>
            <a:solidFill>
              <a:srgbClr val="374FA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216027" cy="216027"/>
            </a:xfrm>
            <a:custGeom>
              <a:avLst/>
              <a:gdLst/>
              <a:ahLst/>
              <a:cxnLst/>
              <a:rect l="l" t="t" r="r" b="b"/>
              <a:pathLst>
                <a:path w="216027" h="216027">
                  <a:moveTo>
                    <a:pt x="216027" y="108077"/>
                  </a:moveTo>
                  <a:cubicBezTo>
                    <a:pt x="216027" y="48387"/>
                    <a:pt x="167640" y="0"/>
                    <a:pt x="107950" y="0"/>
                  </a:cubicBezTo>
                  <a:cubicBezTo>
                    <a:pt x="48260" y="0"/>
                    <a:pt x="0" y="48387"/>
                    <a:pt x="0" y="108077"/>
                  </a:cubicBezTo>
                  <a:cubicBezTo>
                    <a:pt x="0" y="167767"/>
                    <a:pt x="48387" y="216027"/>
                    <a:pt x="107950" y="216027"/>
                  </a:cubicBezTo>
                  <a:cubicBezTo>
                    <a:pt x="167513" y="216027"/>
                    <a:pt x="215900" y="167640"/>
                    <a:pt x="215900" y="108077"/>
                  </a:cubicBezTo>
                  <a:moveTo>
                    <a:pt x="86360" y="178308"/>
                  </a:moveTo>
                  <a:cubicBezTo>
                    <a:pt x="86360" y="166370"/>
                    <a:pt x="96012" y="156591"/>
                    <a:pt x="108077" y="156591"/>
                  </a:cubicBezTo>
                  <a:cubicBezTo>
                    <a:pt x="120142" y="156591"/>
                    <a:pt x="129794" y="166243"/>
                    <a:pt x="129794" y="178308"/>
                  </a:cubicBezTo>
                  <a:cubicBezTo>
                    <a:pt x="129794" y="190373"/>
                    <a:pt x="120142" y="200025"/>
                    <a:pt x="108077" y="200025"/>
                  </a:cubicBezTo>
                  <a:cubicBezTo>
                    <a:pt x="96012" y="200025"/>
                    <a:pt x="86360" y="190373"/>
                    <a:pt x="86360" y="178308"/>
                  </a:cubicBezTo>
                  <a:moveTo>
                    <a:pt x="146177" y="108204"/>
                  </a:moveTo>
                  <a:cubicBezTo>
                    <a:pt x="140716" y="113665"/>
                    <a:pt x="134493" y="117602"/>
                    <a:pt x="127762" y="120269"/>
                  </a:cubicBezTo>
                  <a:cubicBezTo>
                    <a:pt x="125730" y="121285"/>
                    <a:pt x="123698" y="122682"/>
                    <a:pt x="121920" y="124333"/>
                  </a:cubicBezTo>
                  <a:cubicBezTo>
                    <a:pt x="113665" y="132588"/>
                    <a:pt x="113665" y="145669"/>
                    <a:pt x="121539" y="154051"/>
                  </a:cubicBezTo>
                  <a:cubicBezTo>
                    <a:pt x="117475" y="151765"/>
                    <a:pt x="113030" y="150114"/>
                    <a:pt x="107950" y="150114"/>
                  </a:cubicBezTo>
                  <a:cubicBezTo>
                    <a:pt x="102870" y="150114"/>
                    <a:pt x="98425" y="151765"/>
                    <a:pt x="94361" y="154051"/>
                  </a:cubicBezTo>
                  <a:cubicBezTo>
                    <a:pt x="98679" y="149479"/>
                    <a:pt x="100711" y="143510"/>
                    <a:pt x="100203" y="137668"/>
                  </a:cubicBezTo>
                  <a:cubicBezTo>
                    <a:pt x="100457" y="124841"/>
                    <a:pt x="104267" y="105537"/>
                    <a:pt x="118745" y="99187"/>
                  </a:cubicBezTo>
                  <a:lnTo>
                    <a:pt x="118745" y="99187"/>
                  </a:lnTo>
                  <a:cubicBezTo>
                    <a:pt x="122809" y="97663"/>
                    <a:pt x="126619" y="95377"/>
                    <a:pt x="129921" y="92075"/>
                  </a:cubicBezTo>
                  <a:cubicBezTo>
                    <a:pt x="142113" y="79883"/>
                    <a:pt x="142113" y="60071"/>
                    <a:pt x="129921" y="47879"/>
                  </a:cubicBezTo>
                  <a:cubicBezTo>
                    <a:pt x="117729" y="35687"/>
                    <a:pt x="97917" y="35687"/>
                    <a:pt x="85725" y="47879"/>
                  </a:cubicBezTo>
                  <a:cubicBezTo>
                    <a:pt x="79502" y="54102"/>
                    <a:pt x="76454" y="62357"/>
                    <a:pt x="76581" y="70612"/>
                  </a:cubicBezTo>
                  <a:lnTo>
                    <a:pt x="76581" y="70612"/>
                  </a:lnTo>
                  <a:lnTo>
                    <a:pt x="76581" y="70612"/>
                  </a:lnTo>
                  <a:cubicBezTo>
                    <a:pt x="76581" y="76835"/>
                    <a:pt x="71501" y="82042"/>
                    <a:pt x="65151" y="82042"/>
                  </a:cubicBezTo>
                  <a:cubicBezTo>
                    <a:pt x="58801" y="82042"/>
                    <a:pt x="53721" y="76962"/>
                    <a:pt x="53721" y="70612"/>
                  </a:cubicBezTo>
                  <a:lnTo>
                    <a:pt x="53721" y="70612"/>
                  </a:lnTo>
                  <a:lnTo>
                    <a:pt x="53721" y="70612"/>
                  </a:lnTo>
                  <a:cubicBezTo>
                    <a:pt x="53594" y="56642"/>
                    <a:pt x="58801" y="42545"/>
                    <a:pt x="69596" y="31877"/>
                  </a:cubicBezTo>
                  <a:cubicBezTo>
                    <a:pt x="90678" y="10795"/>
                    <a:pt x="124841" y="10795"/>
                    <a:pt x="145923" y="31877"/>
                  </a:cubicBezTo>
                  <a:cubicBezTo>
                    <a:pt x="167005" y="52959"/>
                    <a:pt x="167005" y="87122"/>
                    <a:pt x="145923" y="108204"/>
                  </a:cubicBezTo>
                  <a:moveTo>
                    <a:pt x="97028" y="178308"/>
                  </a:moveTo>
                  <a:cubicBezTo>
                    <a:pt x="97028" y="184277"/>
                    <a:pt x="101854" y="189103"/>
                    <a:pt x="107823" y="189103"/>
                  </a:cubicBezTo>
                  <a:cubicBezTo>
                    <a:pt x="113792" y="189103"/>
                    <a:pt x="118618" y="184277"/>
                    <a:pt x="118618" y="178308"/>
                  </a:cubicBezTo>
                  <a:cubicBezTo>
                    <a:pt x="118618" y="172339"/>
                    <a:pt x="113792" y="167513"/>
                    <a:pt x="107823" y="167513"/>
                  </a:cubicBezTo>
                  <a:cubicBezTo>
                    <a:pt x="101854" y="167513"/>
                    <a:pt x="97028" y="172339"/>
                    <a:pt x="97028" y="178308"/>
                  </a:cubicBezTo>
                </a:path>
              </a:pathLst>
            </a:custGeom>
            <a:solidFill>
              <a:srgbClr val="374FA2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426843" y="6143669"/>
            <a:ext cx="2142137" cy="2142137"/>
          </a:xfrm>
          <a:custGeom>
            <a:avLst/>
            <a:gdLst/>
            <a:ahLst/>
            <a:cxnLst/>
            <a:rect l="l" t="t" r="r" b="b"/>
            <a:pathLst>
              <a:path w="2142137" h="2142137">
                <a:moveTo>
                  <a:pt x="0" y="0"/>
                </a:moveTo>
                <a:lnTo>
                  <a:pt x="2142136" y="0"/>
                </a:lnTo>
                <a:lnTo>
                  <a:pt x="2142136" y="2142136"/>
                </a:lnTo>
                <a:lnTo>
                  <a:pt x="0" y="2142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44916" y="1606051"/>
            <a:ext cx="4979399" cy="3423341"/>
            <a:chOff x="0" y="0"/>
            <a:chExt cx="6479984" cy="44549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80048" cy="4455160"/>
            </a:xfrm>
            <a:custGeom>
              <a:avLst/>
              <a:gdLst/>
              <a:ahLst/>
              <a:cxnLst/>
              <a:rect l="l" t="t" r="r" b="b"/>
              <a:pathLst>
                <a:path w="6480048" h="4455160">
                  <a:moveTo>
                    <a:pt x="240030" y="0"/>
                  </a:moveTo>
                  <a:cubicBezTo>
                    <a:pt x="0" y="0"/>
                    <a:pt x="0" y="240030"/>
                    <a:pt x="0" y="240030"/>
                  </a:cubicBezTo>
                  <a:lnTo>
                    <a:pt x="0" y="4215130"/>
                  </a:lnTo>
                  <a:cubicBezTo>
                    <a:pt x="0" y="4455160"/>
                    <a:pt x="240030" y="4455160"/>
                    <a:pt x="240030" y="4455160"/>
                  </a:cubicBezTo>
                  <a:lnTo>
                    <a:pt x="6240018" y="4455160"/>
                  </a:lnTo>
                  <a:cubicBezTo>
                    <a:pt x="6480048" y="4455160"/>
                    <a:pt x="6480048" y="4215130"/>
                    <a:pt x="6480048" y="4215130"/>
                  </a:cubicBezTo>
                  <a:lnTo>
                    <a:pt x="6480048" y="240030"/>
                  </a:lnTo>
                  <a:cubicBezTo>
                    <a:pt x="6480048" y="0"/>
                    <a:pt x="6240018" y="0"/>
                    <a:pt x="6240018" y="0"/>
                  </a:cubicBezTo>
                  <a:close/>
                </a:path>
              </a:pathLst>
            </a:custGeom>
            <a:blipFill>
              <a:blip r:embed="rId3"/>
              <a:stretch>
                <a:fillRect l="-62" t="-163" r="-94" b="-87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65063" y="212754"/>
            <a:ext cx="7690829" cy="10272736"/>
            <a:chOff x="0" y="0"/>
            <a:chExt cx="7506386" cy="10026383"/>
          </a:xfrm>
        </p:grpSpPr>
        <p:sp>
          <p:nvSpPr>
            <p:cNvPr id="10" name="Freeform 10"/>
            <p:cNvSpPr/>
            <p:nvPr/>
          </p:nvSpPr>
          <p:spPr>
            <a:xfrm>
              <a:off x="63500" y="9265412"/>
              <a:ext cx="1898396" cy="697485"/>
            </a:xfrm>
            <a:custGeom>
              <a:avLst/>
              <a:gdLst/>
              <a:ahLst/>
              <a:cxnLst/>
              <a:rect l="l" t="t" r="r" b="b"/>
              <a:pathLst>
                <a:path w="1898396" h="697485">
                  <a:moveTo>
                    <a:pt x="9906" y="0"/>
                  </a:moveTo>
                  <a:cubicBezTo>
                    <a:pt x="6604" y="0"/>
                    <a:pt x="3302" y="127"/>
                    <a:pt x="0" y="254"/>
                  </a:cubicBezTo>
                  <a:lnTo>
                    <a:pt x="0" y="254"/>
                  </a:lnTo>
                  <a:lnTo>
                    <a:pt x="0" y="697485"/>
                  </a:lnTo>
                  <a:lnTo>
                    <a:pt x="1898396" y="697485"/>
                  </a:lnTo>
                  <a:cubicBezTo>
                    <a:pt x="1896364" y="669926"/>
                    <a:pt x="1880616" y="563753"/>
                    <a:pt x="1758950" y="563753"/>
                  </a:cubicBezTo>
                  <a:lnTo>
                    <a:pt x="573532" y="563753"/>
                  </a:lnTo>
                  <a:cubicBezTo>
                    <a:pt x="567182" y="563626"/>
                    <a:pt x="560959" y="562864"/>
                    <a:pt x="554609" y="562483"/>
                  </a:cubicBezTo>
                  <a:cubicBezTo>
                    <a:pt x="548640" y="562102"/>
                    <a:pt x="542671" y="561849"/>
                    <a:pt x="536829" y="561214"/>
                  </a:cubicBezTo>
                  <a:cubicBezTo>
                    <a:pt x="534670" y="560960"/>
                    <a:pt x="532638" y="560452"/>
                    <a:pt x="530479" y="560198"/>
                  </a:cubicBezTo>
                  <a:cubicBezTo>
                    <a:pt x="458724" y="550927"/>
                    <a:pt x="393192" y="521463"/>
                    <a:pt x="340233" y="477266"/>
                  </a:cubicBezTo>
                  <a:cubicBezTo>
                    <a:pt x="266827" y="416687"/>
                    <a:pt x="217297" y="329057"/>
                    <a:pt x="207391" y="229870"/>
                  </a:cubicBezTo>
                  <a:cubicBezTo>
                    <a:pt x="205867" y="216027"/>
                    <a:pt x="204978" y="202185"/>
                    <a:pt x="204978" y="187961"/>
                  </a:cubicBezTo>
                  <a:cubicBezTo>
                    <a:pt x="204978" y="183135"/>
                    <a:pt x="205486" y="178436"/>
                    <a:pt x="205740" y="173737"/>
                  </a:cubicBezTo>
                  <a:lnTo>
                    <a:pt x="204470" y="173737"/>
                  </a:lnTo>
                  <a:cubicBezTo>
                    <a:pt x="194691" y="76201"/>
                    <a:pt x="111379" y="128"/>
                    <a:pt x="10033" y="128"/>
                  </a:cubicBezTo>
                  <a:close/>
                </a:path>
              </a:pathLst>
            </a:custGeom>
            <a:solidFill>
              <a:srgbClr val="F8941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94437" y="9020810"/>
              <a:ext cx="276606" cy="276606"/>
            </a:xfrm>
            <a:custGeom>
              <a:avLst/>
              <a:gdLst/>
              <a:ahLst/>
              <a:cxnLst/>
              <a:rect l="l" t="t" r="r" b="b"/>
              <a:pathLst>
                <a:path w="276606" h="276606">
                  <a:moveTo>
                    <a:pt x="138303" y="276479"/>
                  </a:moveTo>
                  <a:cubicBezTo>
                    <a:pt x="61976" y="276479"/>
                    <a:pt x="0" y="214630"/>
                    <a:pt x="0" y="138176"/>
                  </a:cubicBezTo>
                  <a:cubicBezTo>
                    <a:pt x="0" y="61722"/>
                    <a:pt x="61849" y="0"/>
                    <a:pt x="138303" y="0"/>
                  </a:cubicBezTo>
                  <a:cubicBezTo>
                    <a:pt x="214757" y="0"/>
                    <a:pt x="276606" y="61849"/>
                    <a:pt x="276606" y="138303"/>
                  </a:cubicBezTo>
                  <a:cubicBezTo>
                    <a:pt x="276606" y="214757"/>
                    <a:pt x="214630" y="276606"/>
                    <a:pt x="138303" y="276606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39573" y="9221469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69723" y="1"/>
                  </a:moveTo>
                  <a:lnTo>
                    <a:pt x="96520" y="3683"/>
                  </a:lnTo>
                  <a:lnTo>
                    <a:pt x="156972" y="41149"/>
                  </a:lnTo>
                  <a:lnTo>
                    <a:pt x="150749" y="69596"/>
                  </a:lnTo>
                  <a:cubicBezTo>
                    <a:pt x="146939" y="68580"/>
                    <a:pt x="143002" y="67818"/>
                    <a:pt x="138938" y="67818"/>
                  </a:cubicBezTo>
                  <a:cubicBezTo>
                    <a:pt x="114046" y="67818"/>
                    <a:pt x="93980" y="88012"/>
                    <a:pt x="93980" y="112776"/>
                  </a:cubicBezTo>
                  <a:cubicBezTo>
                    <a:pt x="93980" y="119507"/>
                    <a:pt x="95631" y="125857"/>
                    <a:pt x="98298" y="131572"/>
                  </a:cubicBezTo>
                  <a:lnTo>
                    <a:pt x="67691" y="154051"/>
                  </a:lnTo>
                  <a:lnTo>
                    <a:pt x="0" y="75692"/>
                  </a:lnTo>
                  <a:lnTo>
                    <a:pt x="9525" y="58801"/>
                  </a:lnTo>
                  <a:cubicBezTo>
                    <a:pt x="15367" y="61595"/>
                    <a:pt x="21971" y="63373"/>
                    <a:pt x="28829" y="63373"/>
                  </a:cubicBezTo>
                  <a:cubicBezTo>
                    <a:pt x="53721" y="63373"/>
                    <a:pt x="73787" y="43179"/>
                    <a:pt x="73787" y="18415"/>
                  </a:cubicBezTo>
                  <a:cubicBezTo>
                    <a:pt x="73787" y="11811"/>
                    <a:pt x="72263" y="5588"/>
                    <a:pt x="69723" y="0"/>
                  </a:cubicBez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028336" y="637555"/>
            <a:ext cx="4923099" cy="20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7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No caso do painel da Fundação Barnes, também intitulado A dança, a roda deixa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43988" y="837088"/>
            <a:ext cx="5111312" cy="59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 existir, mas a ideia do ritmo ainda está presente. As cores, por outro lado, as- sumem um tom mais neutro e se planificam, ou seja, não apresentam detalhes ou variações de luz ou sombra, apenas a cor por si mesma.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3988" y="8816628"/>
            <a:ext cx="5111585" cy="1178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45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 artista francês André Derain trabalhou principalmente com a pintura e a escultura. Sua obra aposta nas formas simples (que remetem à arte primitiva), com traços bem definidos e cores vibrantes que atraem a atenção do observador. Derain teve como inspiração as pinceladas de Van Gogh, expoente do Pós-Im- pressionismo, e a justaposição de tons quentes e frios é um dos registros domi- nantes de sua composição.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43920" y="8528726"/>
            <a:ext cx="2218042" cy="26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434">
                <a:solidFill>
                  <a:srgbClr val="CC7B16"/>
                </a:solidFill>
                <a:latin typeface="Ubuntu"/>
                <a:ea typeface="Ubuntu"/>
                <a:cs typeface="Ubuntu"/>
                <a:sym typeface="Ubuntu"/>
              </a:rPr>
              <a:t>André Derain (1880-1954)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15864" y="5870620"/>
            <a:ext cx="2373816" cy="22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06"/>
              </a:lnSpc>
            </a:pPr>
            <a:r>
              <a:rPr lang="en-US" sz="1075" b="1">
                <a:solidFill>
                  <a:srgbClr val="374FA2"/>
                </a:solidFill>
                <a:latin typeface="Ubuntu Bold"/>
                <a:ea typeface="Ubuntu Bold"/>
                <a:cs typeface="Ubuntu Bold"/>
                <a:sym typeface="Ubuntu Bold"/>
              </a:rPr>
              <a:t>Para que serve? </a:t>
            </a:r>
          </a:p>
          <a:p>
            <a:pPr algn="just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Existem muitos estudos sobre as misturas de cor, mas um dos mais conhecidos é o círculo cromático criado por Johannes Itten (1889- -1967). Ele estabelece a divisão das cores em três partes: as cores primárias (triângulo), secundárias (hexágono) e terciárias (círculo). Quando as cores estão opostas no círculo, quer dizer que são complementares . Por exemplo, o amarelo é a cor mais quente e intensa do círcu- lo cromático e está diametralmente oposta ao azul que é, portanto, a cor mais fria. Os estudos de Itten são importantes para entendermos a natureza física da cor e, assim, compreender-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28863" y="8139693"/>
            <a:ext cx="1459336" cy="15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mos a composição das obras.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29342" y="5051204"/>
            <a:ext cx="4638272" cy="45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8"/>
              </a:lnSpc>
            </a:pPr>
            <a:r>
              <a:rPr lang="en-US" sz="92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Fotografia do painel de Matisse na Fundação Barnes. Dados da obra:A dança [entre 1932 e 1933]. 1 óleo sobre tela, 3 painéis, 339,7cm x 441,3cm (esquerda); 355,9cm x 503,2cm (centro); 338cm x 439,4cm (direita). Fundação Albert Barnes, Pensilvânia, Estados Unidos.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0773" y="10022502"/>
            <a:ext cx="31550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ADD8216-5F16-D03B-3E4A-636C75FE49E3}"/>
              </a:ext>
            </a:extLst>
          </p:cNvPr>
          <p:cNvSpPr txBox="1"/>
          <p:nvPr/>
        </p:nvSpPr>
        <p:spPr>
          <a:xfrm>
            <a:off x="4006850" y="10084477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988" y="1597405"/>
            <a:ext cx="3423029" cy="2843352"/>
          </a:xfrm>
          <a:custGeom>
            <a:avLst/>
            <a:gdLst/>
            <a:ahLst/>
            <a:cxnLst/>
            <a:rect l="l" t="t" r="r" b="b"/>
            <a:pathLst>
              <a:path w="3423029" h="2843352">
                <a:moveTo>
                  <a:pt x="0" y="0"/>
                </a:moveTo>
                <a:lnTo>
                  <a:pt x="3423029" y="0"/>
                </a:lnTo>
                <a:lnTo>
                  <a:pt x="3423029" y="2843352"/>
                </a:lnTo>
                <a:lnTo>
                  <a:pt x="0" y="284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" t="-166" r="-172" b="-1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1142" y="6913393"/>
            <a:ext cx="4285015" cy="2843440"/>
          </a:xfrm>
          <a:custGeom>
            <a:avLst/>
            <a:gdLst/>
            <a:ahLst/>
            <a:cxnLst/>
            <a:rect l="l" t="t" r="r" b="b"/>
            <a:pathLst>
              <a:path w="4285015" h="2843440">
                <a:moveTo>
                  <a:pt x="0" y="0"/>
                </a:moveTo>
                <a:lnTo>
                  <a:pt x="4285015" y="0"/>
                </a:lnTo>
                <a:lnTo>
                  <a:pt x="4285015" y="2843440"/>
                </a:lnTo>
                <a:lnTo>
                  <a:pt x="0" y="284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" t="-163" r="-136" b="-109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5063" y="212754"/>
            <a:ext cx="7690829" cy="10272736"/>
            <a:chOff x="0" y="0"/>
            <a:chExt cx="7506386" cy="10026383"/>
          </a:xfrm>
        </p:grpSpPr>
        <p:sp>
          <p:nvSpPr>
            <p:cNvPr id="5" name="Freeform 5"/>
            <p:cNvSpPr/>
            <p:nvPr/>
          </p:nvSpPr>
          <p:spPr>
            <a:xfrm>
              <a:off x="5544693" y="9265284"/>
              <a:ext cx="1898142" cy="697485"/>
            </a:xfrm>
            <a:custGeom>
              <a:avLst/>
              <a:gdLst/>
              <a:ahLst/>
              <a:cxnLst/>
              <a:rect l="l" t="t" r="r" b="b"/>
              <a:pathLst>
                <a:path w="1898142" h="697485">
                  <a:moveTo>
                    <a:pt x="1888236" y="128"/>
                  </a:moveTo>
                  <a:cubicBezTo>
                    <a:pt x="1786890" y="128"/>
                    <a:pt x="1703579" y="76201"/>
                    <a:pt x="1693799" y="173737"/>
                  </a:cubicBezTo>
                  <a:lnTo>
                    <a:pt x="1692656" y="173737"/>
                  </a:lnTo>
                  <a:cubicBezTo>
                    <a:pt x="1692783" y="178563"/>
                    <a:pt x="1693418" y="183135"/>
                    <a:pt x="1693418" y="187961"/>
                  </a:cubicBezTo>
                  <a:cubicBezTo>
                    <a:pt x="1693418" y="202185"/>
                    <a:pt x="1692529" y="216028"/>
                    <a:pt x="1691005" y="229871"/>
                  </a:cubicBezTo>
                  <a:cubicBezTo>
                    <a:pt x="1681099" y="329058"/>
                    <a:pt x="1631569" y="416688"/>
                    <a:pt x="1558163" y="477266"/>
                  </a:cubicBezTo>
                  <a:cubicBezTo>
                    <a:pt x="1505077" y="521462"/>
                    <a:pt x="1439671" y="550926"/>
                    <a:pt x="1367917" y="560198"/>
                  </a:cubicBezTo>
                  <a:cubicBezTo>
                    <a:pt x="1365758" y="560452"/>
                    <a:pt x="1363726" y="560960"/>
                    <a:pt x="1361567" y="561214"/>
                  </a:cubicBezTo>
                  <a:cubicBezTo>
                    <a:pt x="1355725" y="561849"/>
                    <a:pt x="1349756" y="562103"/>
                    <a:pt x="1343787" y="562484"/>
                  </a:cubicBezTo>
                  <a:cubicBezTo>
                    <a:pt x="1337564" y="562991"/>
                    <a:pt x="1331214" y="563627"/>
                    <a:pt x="1324864" y="563753"/>
                  </a:cubicBezTo>
                  <a:lnTo>
                    <a:pt x="139446" y="563753"/>
                  </a:lnTo>
                  <a:cubicBezTo>
                    <a:pt x="17907" y="563753"/>
                    <a:pt x="2159" y="669925"/>
                    <a:pt x="0" y="697485"/>
                  </a:cubicBezTo>
                  <a:lnTo>
                    <a:pt x="1898142" y="697485"/>
                  </a:lnTo>
                  <a:lnTo>
                    <a:pt x="1898142" y="254"/>
                  </a:lnTo>
                  <a:lnTo>
                    <a:pt x="1898142" y="254"/>
                  </a:lnTo>
                  <a:cubicBezTo>
                    <a:pt x="1894840" y="127"/>
                    <a:pt x="1891538" y="0"/>
                    <a:pt x="1888235" y="0"/>
                  </a:cubicBezTo>
                  <a:close/>
                </a:path>
              </a:pathLst>
            </a:custGeom>
            <a:solidFill>
              <a:srgbClr val="F8941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035419" y="9020683"/>
              <a:ext cx="276606" cy="276606"/>
            </a:xfrm>
            <a:custGeom>
              <a:avLst/>
              <a:gdLst/>
              <a:ahLst/>
              <a:cxnLst/>
              <a:rect l="l" t="t" r="r" b="b"/>
              <a:pathLst>
                <a:path w="276606" h="276606">
                  <a:moveTo>
                    <a:pt x="138303" y="276606"/>
                  </a:moveTo>
                  <a:cubicBezTo>
                    <a:pt x="214630" y="276606"/>
                    <a:pt x="276606" y="214757"/>
                    <a:pt x="276606" y="138303"/>
                  </a:cubicBezTo>
                  <a:cubicBezTo>
                    <a:pt x="276606" y="61849"/>
                    <a:pt x="214757" y="0"/>
                    <a:pt x="138303" y="0"/>
                  </a:cubicBezTo>
                  <a:cubicBezTo>
                    <a:pt x="61849" y="0"/>
                    <a:pt x="0" y="61849"/>
                    <a:pt x="0" y="138303"/>
                  </a:cubicBezTo>
                  <a:cubicBezTo>
                    <a:pt x="0" y="214757"/>
                    <a:pt x="61849" y="276606"/>
                    <a:pt x="138303" y="276606"/>
                  </a:cubicBezTo>
                </a:path>
              </a:pathLst>
            </a:custGeom>
            <a:solidFill>
              <a:srgbClr val="F8941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210044" y="9221469"/>
              <a:ext cx="156845" cy="154051"/>
            </a:xfrm>
            <a:custGeom>
              <a:avLst/>
              <a:gdLst/>
              <a:ahLst/>
              <a:cxnLst/>
              <a:rect l="l" t="t" r="r" b="b"/>
              <a:pathLst>
                <a:path w="156845" h="154051">
                  <a:moveTo>
                    <a:pt x="87122" y="1"/>
                  </a:moveTo>
                  <a:lnTo>
                    <a:pt x="60453" y="3683"/>
                  </a:lnTo>
                  <a:lnTo>
                    <a:pt x="0" y="41149"/>
                  </a:lnTo>
                  <a:lnTo>
                    <a:pt x="6223" y="69596"/>
                  </a:lnTo>
                  <a:cubicBezTo>
                    <a:pt x="10033" y="68580"/>
                    <a:pt x="13843" y="67818"/>
                    <a:pt x="18034" y="67818"/>
                  </a:cubicBezTo>
                  <a:cubicBezTo>
                    <a:pt x="42926" y="67818"/>
                    <a:pt x="62992" y="88012"/>
                    <a:pt x="62992" y="112776"/>
                  </a:cubicBezTo>
                  <a:cubicBezTo>
                    <a:pt x="62992" y="119507"/>
                    <a:pt x="61341" y="125857"/>
                    <a:pt x="58674" y="131572"/>
                  </a:cubicBezTo>
                  <a:lnTo>
                    <a:pt x="89154" y="154051"/>
                  </a:lnTo>
                  <a:lnTo>
                    <a:pt x="156845" y="75692"/>
                  </a:lnTo>
                  <a:lnTo>
                    <a:pt x="147320" y="58801"/>
                  </a:lnTo>
                  <a:cubicBezTo>
                    <a:pt x="141478" y="61595"/>
                    <a:pt x="135001" y="63373"/>
                    <a:pt x="128016" y="63373"/>
                  </a:cubicBezTo>
                  <a:cubicBezTo>
                    <a:pt x="103124" y="63373"/>
                    <a:pt x="83058" y="43179"/>
                    <a:pt x="83058" y="18415"/>
                  </a:cubicBezTo>
                  <a:cubicBezTo>
                    <a:pt x="83058" y="11811"/>
                    <a:pt x="84582" y="5588"/>
                    <a:pt x="87122" y="0"/>
                  </a:cubicBezTo>
                </a:path>
              </a:pathLst>
            </a:custGeom>
            <a:solidFill>
              <a:srgbClr val="F8941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37451" y="4768308"/>
            <a:ext cx="5111439" cy="137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127" spc="1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Nela, são utilizadas basicamente duas cores, azul e verde, em pinceladas bem marcadas. Apesar de serem cores próximas, o artista as sobrepõe em alguns tons para construir o cenário e retratar a luz dos raios solares sobre a torre e o rio. Os elementos são construídos e traçados diretamente com o pincel, sem contornos. As tintas partiam das bisnagas diretamente para as telas, intensas e brilhantes, com pouquíssimas passagens de tons. O efeito, por fim, era o contraste e a justa- posição de cores complementares.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7305" y="6124686"/>
            <a:ext cx="5110922" cy="62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5"/>
              </a:lnSpc>
            </a:pPr>
            <a:r>
              <a:rPr lang="en-US" sz="1127" spc="2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Já na obra Estrada em curva, L’Estaque, a paisagem foi pintada com uma profusão </a:t>
            </a:r>
          </a:p>
          <a:p>
            <a:pPr algn="just">
              <a:lnSpc>
                <a:spcPts val="1248"/>
              </a:lnSpc>
            </a:pPr>
            <a:r>
              <a:rPr lang="en-US" sz="1127" spc="29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de vermelhos, amarelos e alaranjados, complementares aos verdes e azuis que </a:t>
            </a:r>
          </a:p>
          <a:p>
            <a:pPr algn="just">
              <a:lnSpc>
                <a:spcPts val="1825"/>
              </a:lnSpc>
            </a:pPr>
            <a:r>
              <a:rPr lang="en-US" sz="1127" spc="1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formam o contraste.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451" y="641858"/>
            <a:ext cx="5111497" cy="7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7"/>
              </a:lnSpc>
            </a:pPr>
            <a:r>
              <a:rPr lang="en-US" sz="1127" spc="20">
                <a:solidFill>
                  <a:srgbClr val="231F2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Com base na obra de Derain, é possível entender a cor como o elemento mais importante na obra dos artistas fauvistas. Na maioria dos casos, as cores não eram fiéis à realidade das paisagens ou objetos apresentados, como pode ser visto na pintura Big Ben, a seguir.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2769" y="9812039"/>
            <a:ext cx="591036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DERAIN, André.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80826" y="4496061"/>
            <a:ext cx="591036" cy="9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DERAIN, André.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32126" y="4505586"/>
            <a:ext cx="1441223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1905. 1 óleo sobre tela, 79cm x 98cm.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36809" y="4596696"/>
            <a:ext cx="1516300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Museu de Arte Moderna de Troyes, França.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16734" y="9821564"/>
            <a:ext cx="44277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90447" y="9821564"/>
            <a:ext cx="1588224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. 1906. 1 óleo sobre tela, 129,5cm x 195cm.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95410" y="9912684"/>
            <a:ext cx="2071013" cy="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614" spc="-8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Museu de Belas Artes de Houston, Texas, Estados Unidos.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60278" y="4496793"/>
            <a:ext cx="277283" cy="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Big Ben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2221" y="9812771"/>
            <a:ext cx="997793" cy="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"/>
              </a:lnSpc>
            </a:pPr>
            <a:r>
              <a:rPr lang="en-US" sz="614" spc="-5">
                <a:solidFill>
                  <a:srgbClr val="231F20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Estrada em curvaL’Estaque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83210" y="10022502"/>
            <a:ext cx="315519" cy="23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1"/>
              </a:lnSpc>
            </a:pPr>
            <a:r>
              <a:rPr lang="en-US" sz="1229">
                <a:solidFill>
                  <a:srgbClr val="00A88D"/>
                </a:solidFill>
                <a:latin typeface="Baloo"/>
                <a:ea typeface="Baloo"/>
                <a:cs typeface="Baloo"/>
                <a:sym typeface="Baloo"/>
              </a:rPr>
              <a:t>Arte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4A37258-E3C4-4340-5148-22B29D4C4F93}"/>
              </a:ext>
            </a:extLst>
          </p:cNvPr>
          <p:cNvSpPr txBox="1"/>
          <p:nvPr/>
        </p:nvSpPr>
        <p:spPr>
          <a:xfrm>
            <a:off x="196850" y="10127229"/>
            <a:ext cx="390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10" dirty="0">
                <a:solidFill>
                  <a:srgbClr val="231F20"/>
                </a:solidFill>
                <a:latin typeface="Titillium Web Semi-Bold"/>
                <a:ea typeface="Titillium Web Semi-Bold"/>
                <a:cs typeface="Titillium Web Semi-Bold"/>
                <a:sym typeface="Titillium Web Semi-Bold"/>
              </a:rPr>
              <a:t>www.movimentoescolar.com.br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2251</Words>
  <Application>Microsoft Office PowerPoint</Application>
  <PresentationFormat>Personalizar</PresentationFormat>
  <Paragraphs>146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7" baseType="lpstr">
      <vt:lpstr>Ubuntu</vt:lpstr>
      <vt:lpstr>Arial</vt:lpstr>
      <vt:lpstr>IBM Plex Sans</vt:lpstr>
      <vt:lpstr>Titillium Web Semi-Bold</vt:lpstr>
      <vt:lpstr>Baloo</vt:lpstr>
      <vt:lpstr>Calibri</vt:lpstr>
      <vt:lpstr>Titillium Web Light</vt:lpstr>
      <vt:lpstr>Titillium Web</vt:lpstr>
      <vt:lpstr>Titillium Web Bold</vt:lpstr>
      <vt:lpstr>Ubuntu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Conectando saberes As mudanças sociais decorrentes do processo de industrialização estenderam-se aos artistas, que precisavam dar uma resposta ao ritmo frenético de crescimento urbano e industrial. Você vai estudar sobre a 1-ª e a 2-ª Revolução Industrial</dc:title>
  <cp:lastModifiedBy>Henrique Amaral Souza</cp:lastModifiedBy>
  <cp:revision>2</cp:revision>
  <dcterms:created xsi:type="dcterms:W3CDTF">2006-08-16T00:00:00Z</dcterms:created>
  <dcterms:modified xsi:type="dcterms:W3CDTF">2025-05-22T00:47:29Z</dcterms:modified>
  <dc:identifier>DAGl4MIXWjk</dc:identifier>
</cp:coreProperties>
</file>