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6" r:id="rId4"/>
    <p:sldId id="259" r:id="rId5"/>
    <p:sldId id="261" r:id="rId6"/>
    <p:sldId id="267" r:id="rId7"/>
    <p:sldId id="264" r:id="rId8"/>
    <p:sldId id="268" r:id="rId9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195"/>
    <a:srgbClr val="A63D46"/>
    <a:srgbClr val="AC1318"/>
    <a:srgbClr val="830110"/>
    <a:srgbClr val="75100E"/>
    <a:srgbClr val="760909"/>
    <a:srgbClr val="68060C"/>
    <a:srgbClr val="7B010B"/>
    <a:srgbClr val="AA3F47"/>
    <a:srgbClr val="159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109" y="62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5622-0DC9-8948-9148-C1B42360D06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366B-D8B3-1546-8F03-2509905A8A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21/05/2025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daily-debat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7E8E173-D75F-660D-0A18-2D614A99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11" y="0"/>
            <a:ext cx="922331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4950C4-07B4-EF44-B5EA-16593232E3F7}"/>
              </a:ext>
            </a:extLst>
          </p:cNvPr>
          <p:cNvSpPr/>
          <p:nvPr/>
        </p:nvSpPr>
        <p:spPr>
          <a:xfrm>
            <a:off x="2417763" y="1701800"/>
            <a:ext cx="4319587" cy="2806700"/>
          </a:xfrm>
          <a:prstGeom prst="rect">
            <a:avLst/>
          </a:prstGeom>
          <a:solidFill>
            <a:srgbClr val="327195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CDD19-2219-5E4C-B574-7DA2F657391E}"/>
              </a:ext>
            </a:extLst>
          </p:cNvPr>
          <p:cNvSpPr/>
          <p:nvPr/>
        </p:nvSpPr>
        <p:spPr>
          <a:xfrm>
            <a:off x="2555875" y="1846263"/>
            <a:ext cx="4032250" cy="251936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17763" y="2207042"/>
            <a:ext cx="43195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sz="2400" b="1" i="0" dirty="0">
                <a:solidFill>
                  <a:srgbClr val="FFFFFF"/>
                </a:solidFill>
                <a:effectLst/>
              </a:rPr>
              <a:t>Pergunta</a:t>
            </a:r>
            <a:endParaRPr lang="en-GB" altLang="en-US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1430" y="2676763"/>
            <a:ext cx="15011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D08A1746-D5A7-4C0F-B59A-963D7192C61B}"/>
              </a:ext>
            </a:extLst>
          </p:cNvPr>
          <p:cNvSpPr/>
          <p:nvPr/>
        </p:nvSpPr>
        <p:spPr>
          <a:xfrm>
            <a:off x="3816849" y="5669024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FE209A-4063-BC42-AF8A-04DCAFBFCA7E}"/>
              </a:ext>
            </a:extLst>
          </p:cNvPr>
          <p:cNvSpPr txBox="1">
            <a:spLocks/>
          </p:cNvSpPr>
          <p:nvPr/>
        </p:nvSpPr>
        <p:spPr bwMode="auto">
          <a:xfrm>
            <a:off x="2766780" y="2928183"/>
            <a:ext cx="3655042" cy="11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pt-BR" sz="3200" b="0" i="0" dirty="0">
                <a:solidFill>
                  <a:srgbClr val="FFFFFF"/>
                </a:solidFill>
                <a:effectLst/>
              </a:rPr>
              <a:t>A paz mundial é possível?</a:t>
            </a:r>
            <a:endParaRPr lang="en-US"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C20BD7-C7A5-54BB-B21C-84B784AC2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934" y="4343271"/>
            <a:ext cx="2380131" cy="2380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3F4805-3E24-D57E-19F3-58D88435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1"/>
            <a:ext cx="9187961" cy="6938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AB1CC5-CB0E-1B40-925C-EED2A6B52BD5}"/>
              </a:ext>
            </a:extLst>
          </p:cNvPr>
          <p:cNvSpPr txBox="1">
            <a:spLocks/>
          </p:cNvSpPr>
          <p:nvPr/>
        </p:nvSpPr>
        <p:spPr bwMode="auto">
          <a:xfrm>
            <a:off x="0" y="48333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2C2C"/>
              </a:buClr>
              <a:buSzPts val="3600"/>
            </a:pPr>
            <a:r>
              <a:rPr lang="en-GB" sz="3600" b="1" dirty="0" err="1">
                <a:solidFill>
                  <a:srgbClr val="327195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lang="en-GB" sz="3600" b="1" dirty="0">
              <a:solidFill>
                <a:srgbClr val="32719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22E48498-6E38-B943-8D17-08EB9D203280}"/>
              </a:ext>
            </a:extLst>
          </p:cNvPr>
          <p:cNvSpPr txBox="1"/>
          <p:nvPr/>
        </p:nvSpPr>
        <p:spPr>
          <a:xfrm>
            <a:off x="431800" y="1097414"/>
            <a:ext cx="82804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600" dirty="0"/>
              <a:t>Acredita-se amplamente que a paz mundial é aquela em que todas as nações do mundo permanecem livres de conflitos violentos ou guerras, vivendo em harmonia umas com as outras. A paz mundial pode significar igualdade de direitos humanos, igualdade de oportunidades, avanços em tecnologia e engenharia, acesso à educação e à medicina ou o fim de todas as formas de conflito, para citar apenas alguns.</a:t>
            </a:r>
          </a:p>
          <a:p>
            <a:endParaRPr lang="pt-BR" sz="1600" dirty="0"/>
          </a:p>
          <a:p>
            <a:r>
              <a:rPr lang="pt-BR" sz="1600" b="1" dirty="0"/>
              <a:t>A paz mundial não é apenas possível, mas inevitável.</a:t>
            </a:r>
            <a:endParaRPr lang="pt-BR" sz="1600" dirty="0"/>
          </a:p>
          <a:p>
            <a:r>
              <a:rPr lang="pt-BR" sz="1600" b="1" dirty="0"/>
              <a:t>De acordo com o Relatório Positivo sobre a Paz de 2020, “A humanidade está se aproximando de um ponto crítico e enfrentando desafios sem precedentes em sua curta história. Muitos desses problemas são de natureza global, como as mudanças climáticas, a biodiversidade em constante declínio, o esgotamento da água doce da Terra e a superpopulação. A paz é o pré-requisito para a sobrevivência da humanidade no século XXI. Sem paz, não será possível alcançar os níveis de confiança, cooperação e inclusão necessários para resolver esses desafios...”</a:t>
            </a:r>
          </a:p>
          <a:p>
            <a:endParaRPr lang="pt-BR" sz="1600" dirty="0"/>
          </a:p>
          <a:p>
            <a:r>
              <a:rPr lang="pt-BR" sz="1600" b="1" dirty="0"/>
              <a:t>A paz não se resume à ausência de violência, mas também está associada a muitas outras características, incluindo resultados econômicos mais sólidos, bem-estar, inclusão e desempenho ambiental mais sustentável. De acordo com o relatório, entre 2009 e 2019, 134 países (e oito das nove regiões do mundo) apresentaram melhorias nessas tendências, em comparação com 29 que pioraram. Isso significa que o mundo se tornou mais rico e mais apto à tecnologia, criando mais oportunidades de desenvolvimento e aprendizado.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067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7E2212-B655-4BBE-B83F-9C050DDA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1"/>
            <a:ext cx="9187961" cy="6938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AB1CC5-CB0E-1B40-925C-EED2A6B52BD5}"/>
              </a:ext>
            </a:extLst>
          </p:cNvPr>
          <p:cNvSpPr txBox="1">
            <a:spLocks/>
          </p:cNvSpPr>
          <p:nvPr/>
        </p:nvSpPr>
        <p:spPr bwMode="auto">
          <a:xfrm>
            <a:off x="0" y="48333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2C2C"/>
              </a:buClr>
              <a:buSzPts val="3600"/>
            </a:pPr>
            <a:r>
              <a:rPr lang="en-GB" sz="3600" b="1" dirty="0" err="1">
                <a:solidFill>
                  <a:srgbClr val="327195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lang="en-GB" sz="3600" b="1" dirty="0">
              <a:solidFill>
                <a:srgbClr val="32719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B580A325-A01A-8C4A-89AD-491CD4E523E7}"/>
              </a:ext>
            </a:extLst>
          </p:cNvPr>
          <p:cNvSpPr txBox="1"/>
          <p:nvPr/>
        </p:nvSpPr>
        <p:spPr>
          <a:xfrm>
            <a:off x="440189" y="1097414"/>
            <a:ext cx="827201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dirty="0"/>
              <a:t>No entanto, os conflitos também estão em seu auge. A piora das condições no Oriente Médio, a crise dos refugiados e os múltiplos ataques terroristas nos últimos tempos apontam para a escalada de conflitos em diferentes partes do mundo.</a:t>
            </a:r>
          </a:p>
          <a:p>
            <a:r>
              <a:rPr lang="pt-BR" dirty="0"/>
              <a:t>De acordo com o Índice Global da Paz, a paz global se deteriorou pelo nono ano consecutivo. O Índice Global da Paz avalia os países com base em três critérios: segurança social, conflitos domésticos e internacionais em curso e nível de militarização. Ao analisar 99,7% da população mundial com base nesses três critérios, o índice mostra que a paz se deteriorou este ano em 0,07%. Embora a porcentagem possa parecer baixa, a deterioração ainda é substancial. A Islândia continua sendo o país mais pacífico do mundo, posição que ocupa desde 2008. O Afeganistão continua sendo o país menos pacífico do mundo.</a:t>
            </a:r>
          </a:p>
          <a:p>
            <a:r>
              <a:rPr lang="pt-BR" dirty="0"/>
              <a:t>O surgimento de uma pandemia global teve um impacto significativo na violência. Embora os conflitos violentos tenham diminuído, o número de manifestações violentas aumentou substancialmente – um total de mais de 5.000 eventos violentos relacionados à COVID-19 ocorreram em 158 países ao redor do mundo no último ano.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Então, é realmente possível alcançar a paz globalmente?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0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5ED744-D5FD-A34C-A7DD-B9761B28BE04}"/>
              </a:ext>
            </a:extLst>
          </p:cNvPr>
          <p:cNvSpPr txBox="1">
            <a:spLocks/>
          </p:cNvSpPr>
          <p:nvPr/>
        </p:nvSpPr>
        <p:spPr bwMode="auto">
          <a:xfrm>
            <a:off x="773113" y="2897623"/>
            <a:ext cx="75596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</a:t>
            </a:r>
            <a:r>
              <a:rPr lang="en-GB" altLang="en-US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você</a:t>
            </a:r>
            <a:r>
              <a:rPr lang="en-GB" altLang="en-US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acha</a:t>
            </a:r>
            <a:r>
              <a:rPr lang="en-GB" altLang="en-US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br>
              <a:rPr lang="en-GB" altLang="en-US" b="1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Open Sans" panose="020B0606030504020204" pitchFamily="34" charset="0"/>
              </a:rPr>
            </a:b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quem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você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concorda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Por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quê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en-GB" altLang="en-US" b="1" dirty="0">
              <a:solidFill>
                <a:srgbClr val="80914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Open Sans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AEDDF-FD5D-8E49-9B0B-876F577EB4EE}"/>
              </a:ext>
            </a:extLst>
          </p:cNvPr>
          <p:cNvGrpSpPr/>
          <p:nvPr/>
        </p:nvGrpSpPr>
        <p:grpSpPr>
          <a:xfrm>
            <a:off x="863094" y="751011"/>
            <a:ext cx="7834856" cy="4293224"/>
            <a:chOff x="863094" y="432562"/>
            <a:chExt cx="7834856" cy="42932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E42C3F-B194-4B4D-B6D0-97121EE40F62}"/>
                </a:ext>
              </a:extLst>
            </p:cNvPr>
            <p:cNvSpPr/>
            <p:nvPr/>
          </p:nvSpPr>
          <p:spPr>
            <a:xfrm>
              <a:off x="4178949" y="438912"/>
              <a:ext cx="4519001" cy="428687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cap="sq">
              <a:solidFill>
                <a:srgbClr val="32719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252000" anchor="ctr"/>
            <a:lstStyle/>
            <a:p>
              <a:pPr>
                <a:lnSpc>
                  <a:spcPts val="2025"/>
                </a:lnSpc>
                <a:buNone/>
              </a:pPr>
              <a:r>
                <a:rPr lang="pt-BR" sz="1600" b="0" i="0" dirty="0">
                  <a:solidFill>
                    <a:srgbClr val="000000"/>
                  </a:solidFill>
                  <a:effectLst/>
                  <a:latin typeface="YAFdJt8dAY0 1"/>
                </a:rPr>
                <a:t>Acredito firmemente que guerras e conflitos são inevitáveis ​​no mundo de hoje e, portanto, a paz mundial é impossível. Ouvimos tantas histórias nos noticiários sobre conflitos e índices de criminalidade. Não me parece nada pacífico! </a:t>
              </a:r>
              <a:endParaRPr lang="pt-BR" sz="1600" dirty="0">
                <a:solidFill>
                  <a:srgbClr val="000000"/>
                </a:solidFill>
                <a:effectLst/>
                <a:latin typeface="YAFdJt8dAY0 1"/>
              </a:endParaRPr>
            </a:p>
            <a:p>
              <a:pPr>
                <a:lnSpc>
                  <a:spcPts val="2025"/>
                </a:lnSpc>
              </a:pPr>
              <a:r>
                <a:rPr lang="pt-BR" sz="1600" b="0" i="0" dirty="0">
                  <a:solidFill>
                    <a:srgbClr val="000000"/>
                  </a:solidFill>
                  <a:effectLst/>
                  <a:latin typeface="YAFdJt8dAY0 1"/>
                </a:rPr>
                <a:t>Somos todos tão diferentes em como pensamos e sentimos - fazer com que bilhões de pessoas sejam harmoniosas em pensamento, filosofia e princípios é uma tarefa impossível. A humanidade nunca chegará a um acordo unânime, e todos os problemas nunca serão resolvidos, o que é a principal razão pela qual a paz mundial simplesmente não é possível.</a:t>
              </a:r>
              <a:endParaRPr lang="pt-BR" sz="1600" dirty="0">
                <a:solidFill>
                  <a:srgbClr val="000000"/>
                </a:solidFill>
                <a:effectLst/>
                <a:latin typeface="YAFdJt8dAY0 1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6CF768-5637-1F45-8B19-5351E79A0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9" t="17594" r="60734" b="42622"/>
            <a:stretch/>
          </p:blipFill>
          <p:spPr>
            <a:xfrm>
              <a:off x="863094" y="887706"/>
              <a:ext cx="2727435" cy="2727435"/>
            </a:xfrm>
            <a:prstGeom prst="ellipse">
              <a:avLst/>
            </a:prstGeom>
          </p:spPr>
        </p:pic>
        <p:sp>
          <p:nvSpPr>
            <p:cNvPr id="14" name="Round Single Corner Rectangle 13">
              <a:extLst>
                <a:ext uri="{FF2B5EF4-FFF2-40B4-BE49-F238E27FC236}">
                  <a16:creationId xmlns:a16="http://schemas.microsoft.com/office/drawing/2014/main" id="{77D39AC1-B99A-5644-8662-10A51CA8B2A6}"/>
                </a:ext>
              </a:extLst>
            </p:cNvPr>
            <p:cNvSpPr/>
            <p:nvPr/>
          </p:nvSpPr>
          <p:spPr>
            <a:xfrm rot="5400000">
              <a:off x="4183731" y="432562"/>
              <a:ext cx="374304" cy="374304"/>
            </a:xfrm>
            <a:prstGeom prst="round1Rect">
              <a:avLst>
                <a:gd name="adj" fmla="val 19958"/>
              </a:avLst>
            </a:prstGeom>
            <a:solidFill>
              <a:srgbClr val="327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 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9D41D94-D790-4F4F-AE0B-38D97CE43409}"/>
              </a:ext>
            </a:extLst>
          </p:cNvPr>
          <p:cNvSpPr txBox="1">
            <a:spLocks/>
          </p:cNvSpPr>
          <p:nvPr/>
        </p:nvSpPr>
        <p:spPr bwMode="auto">
          <a:xfrm>
            <a:off x="773113" y="5312868"/>
            <a:ext cx="7559675" cy="10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</a:t>
            </a:r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você</a:t>
            </a:r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acha</a:t>
            </a:r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br>
              <a:rPr lang="en-GB" altLang="en-US" sz="3600" b="1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Open Sans" panose="020B0606030504020204" pitchFamily="34" charset="0"/>
              </a:rPr>
            </a:b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quem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você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concorda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Por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quê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en-GB" altLang="en-US" sz="3600" b="1" dirty="0">
              <a:solidFill>
                <a:srgbClr val="80914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9E078-CFDA-324F-B741-858006C51DDF}"/>
              </a:ext>
            </a:extLst>
          </p:cNvPr>
          <p:cNvGrpSpPr/>
          <p:nvPr/>
        </p:nvGrpSpPr>
        <p:grpSpPr>
          <a:xfrm>
            <a:off x="250606" y="757361"/>
            <a:ext cx="7856686" cy="4299574"/>
            <a:chOff x="403062" y="1026147"/>
            <a:chExt cx="7856686" cy="42995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DCB903-BCD1-9A40-AEB8-901C97AA046E}"/>
                </a:ext>
              </a:extLst>
            </p:cNvPr>
            <p:cNvSpPr/>
            <p:nvPr/>
          </p:nvSpPr>
          <p:spPr>
            <a:xfrm>
              <a:off x="407951" y="1032496"/>
              <a:ext cx="4535942" cy="4293225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cap="sq">
              <a:solidFill>
                <a:srgbClr val="32719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252000" anchor="ctr"/>
            <a:lstStyle/>
            <a:p>
              <a:r>
                <a:rPr lang="pt-BR" sz="1600" b="0" i="0" dirty="0">
                  <a:solidFill>
                    <a:srgbClr val="000000"/>
                  </a:solidFill>
                  <a:effectLst/>
                </a:rPr>
                <a:t>A paz é inerente à nossa espécie. O mundo em que vivemos é pacífico e perfeito? Não. Embora guerras locais, injustiças e violência permaneçam em nosso mundo, testemunhamos cada vez menos guerras entre países desde 1945. A verdadeira barreira para a paz mundial são as próprias pessoas. É o indivíduo que pode determinar seu próprio destino e impactar o destino dos outros. Portanto, alcançar a paz mundial é possível se um número suficiente de pessoas elevar sua consciência e realizar mudanças ativas. A paz mundial é possível se todos nós acreditarmos que é possível.</a:t>
              </a:r>
              <a:endParaRPr lang="en-GB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ED5FAA-E82B-3648-B189-C322FE45F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86" t="17525" r="9545" b="42636"/>
            <a:stretch/>
          </p:blipFill>
          <p:spPr>
            <a:xfrm>
              <a:off x="5532313" y="1478110"/>
              <a:ext cx="2727435" cy="2727435"/>
            </a:xfrm>
            <a:prstGeom prst="ellipse">
              <a:avLst/>
            </a:prstGeom>
          </p:spPr>
        </p:pic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AC359790-1C9C-BD45-9D40-F328EDF72695}"/>
                </a:ext>
              </a:extLst>
            </p:cNvPr>
            <p:cNvSpPr/>
            <p:nvPr/>
          </p:nvSpPr>
          <p:spPr>
            <a:xfrm rot="5400000">
              <a:off x="403062" y="1026147"/>
              <a:ext cx="374304" cy="374304"/>
            </a:xfrm>
            <a:prstGeom prst="round1Rect">
              <a:avLst>
                <a:gd name="adj" fmla="val 19958"/>
              </a:avLst>
            </a:prstGeom>
            <a:solidFill>
              <a:srgbClr val="327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3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56E2DA-7DB4-CBD5-481A-B55A21EA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1"/>
            <a:ext cx="9187961" cy="69386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499FCA-9108-F942-9AB7-183376B3B0AB}"/>
              </a:ext>
            </a:extLst>
          </p:cNvPr>
          <p:cNvSpPr txBox="1">
            <a:spLocks/>
          </p:cNvSpPr>
          <p:nvPr/>
        </p:nvSpPr>
        <p:spPr bwMode="auto">
          <a:xfrm>
            <a:off x="0" y="2372520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Resposta</a:t>
            </a:r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Pessoal</a:t>
            </a:r>
            <a:endParaRPr lang="en-GB" altLang="en-US" sz="3600" b="1" dirty="0">
              <a:solidFill>
                <a:srgbClr val="327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9772D7-C3E6-D145-9235-DD5D853B9322}"/>
              </a:ext>
            </a:extLst>
          </p:cNvPr>
          <p:cNvSpPr txBox="1">
            <a:spLocks/>
          </p:cNvSpPr>
          <p:nvPr/>
        </p:nvSpPr>
        <p:spPr>
          <a:xfrm>
            <a:off x="1492765" y="3138199"/>
            <a:ext cx="6158470" cy="127964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  <a:buNone/>
            </a:pPr>
            <a:r>
              <a:rPr lang="pt-BR" sz="2400" b="0" i="0" dirty="0">
                <a:solidFill>
                  <a:srgbClr val="262626"/>
                </a:solidFill>
                <a:effectLst/>
                <a:latin typeface="YAFdJt8dAY0 1"/>
              </a:rPr>
              <a:t>A paz mundial é possível?</a:t>
            </a:r>
          </a:p>
          <a:p>
            <a:pPr>
              <a:lnSpc>
                <a:spcPts val="2250"/>
              </a:lnSpc>
              <a:buNone/>
            </a:pPr>
            <a:endParaRPr lang="pt-BR" sz="2400" dirty="0">
              <a:solidFill>
                <a:srgbClr val="262626"/>
              </a:solidFill>
              <a:effectLst/>
              <a:latin typeface="YAFdJt8dAY0 1"/>
            </a:endParaRPr>
          </a:p>
          <a:p>
            <a:pPr>
              <a:lnSpc>
                <a:spcPts val="2250"/>
              </a:lnSpc>
            </a:pPr>
            <a:r>
              <a:rPr lang="pt-BR" sz="2400" b="1" i="0" dirty="0">
                <a:solidFill>
                  <a:srgbClr val="262626"/>
                </a:solidFill>
                <a:effectLst/>
                <a:latin typeface="YAFdJt8dAY0 1"/>
              </a:rPr>
              <a:t>Escreva seus pensamentos e sentimentos pessoais sobre o assunto.</a:t>
            </a:r>
            <a:endParaRPr lang="pt-BR" sz="2400" dirty="0">
              <a:solidFill>
                <a:srgbClr val="262626"/>
              </a:solidFill>
              <a:effectLst/>
              <a:latin typeface="YAFdJt8dAY0 1"/>
            </a:endParaRPr>
          </a:p>
        </p:txBody>
      </p:sp>
    </p:spTree>
    <p:extLst>
      <p:ext uri="{BB962C8B-B14F-4D97-AF65-F5344CB8AC3E}">
        <p14:creationId xmlns:p14="http://schemas.microsoft.com/office/powerpoint/2010/main" val="293805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E5945C-93F2-7B27-0BE4-69510350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1"/>
            <a:ext cx="9187961" cy="69386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499FCA-9108-F942-9AB7-183376B3B0AB}"/>
              </a:ext>
            </a:extLst>
          </p:cNvPr>
          <p:cNvSpPr txBox="1">
            <a:spLocks/>
          </p:cNvSpPr>
          <p:nvPr/>
        </p:nvSpPr>
        <p:spPr bwMode="auto">
          <a:xfrm>
            <a:off x="0" y="2445672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Prós</a:t>
            </a:r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contras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9772D7-C3E6-D145-9235-DD5D853B9322}"/>
              </a:ext>
            </a:extLst>
          </p:cNvPr>
          <p:cNvSpPr txBox="1">
            <a:spLocks/>
          </p:cNvSpPr>
          <p:nvPr/>
        </p:nvSpPr>
        <p:spPr>
          <a:xfrm>
            <a:off x="1492765" y="3211351"/>
            <a:ext cx="6158470" cy="7232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GB" sz="1800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paz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mundial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é possível?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</a:pPr>
            <a:r>
              <a:rPr lang="en-GB" sz="1800" b="1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Liste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argumentos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1800" b="1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favor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e contra.</a:t>
            </a:r>
          </a:p>
        </p:txBody>
      </p:sp>
    </p:spTree>
    <p:extLst>
      <p:ext uri="{BB962C8B-B14F-4D97-AF65-F5344CB8AC3E}">
        <p14:creationId xmlns:p14="http://schemas.microsoft.com/office/powerpoint/2010/main" val="293917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FF1BD6-5714-5D6E-1E5F-9409EB74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1"/>
            <a:ext cx="9187961" cy="69386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3D5436-2DE3-2F45-BA5E-8F716843C99F}"/>
              </a:ext>
            </a:extLst>
          </p:cNvPr>
          <p:cNvSpPr txBox="1">
            <a:spLocks/>
          </p:cNvSpPr>
          <p:nvPr/>
        </p:nvSpPr>
        <p:spPr bwMode="auto">
          <a:xfrm>
            <a:off x="595863" y="3075820"/>
            <a:ext cx="7952272" cy="12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Grande </a:t>
            </a:r>
            <a:r>
              <a:rPr lang="en-GB" altLang="en-US" sz="3600" b="1" dirty="0" err="1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Questão</a:t>
            </a:r>
            <a: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GB" altLang="en-US" sz="3600" b="1" dirty="0">
                <a:solidFill>
                  <a:srgbClr val="3271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1" dirty="0">
                <a:solidFill>
                  <a:srgbClr val="327195"/>
                </a:solidFill>
                <a:latin typeface="Open Sans"/>
                <a:ea typeface="Open Sans"/>
                <a:cs typeface="Open Sans"/>
                <a:sym typeface="Open Sans"/>
              </a:rPr>
              <a:t>A Paz Mundial é Possível?</a:t>
            </a:r>
            <a:endParaRPr lang="en-GB" altLang="en-US" sz="3600" b="1" dirty="0">
              <a:solidFill>
                <a:srgbClr val="32719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D6A436-DEA8-3643-A847-077A6E4F73A8}"/>
              </a:ext>
            </a:extLst>
          </p:cNvPr>
          <p:cNvSpPr txBox="1">
            <a:spLocks/>
          </p:cNvSpPr>
          <p:nvPr/>
        </p:nvSpPr>
        <p:spPr>
          <a:xfrm>
            <a:off x="1048512" y="4315522"/>
            <a:ext cx="7046976" cy="193899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</a:pPr>
            <a:r>
              <a:rPr lang="pt-BR" sz="2400" b="0" i="0" dirty="0">
                <a:solidFill>
                  <a:srgbClr val="262626"/>
                </a:solidFill>
                <a:effectLst/>
              </a:rPr>
              <a:t>Em conjunto com o seu grupo, prepare um discurso ou apresentação para abordar a questão acima.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</a:pPr>
            <a:r>
              <a:rPr lang="pt-BR" sz="2400" b="0" i="0" dirty="0">
                <a:solidFill>
                  <a:srgbClr val="262626"/>
                </a:solidFill>
                <a:effectLst/>
              </a:rPr>
              <a:t>Considere os argumentos a favor e contra e, em seguida, chegue a uma conclusão que possa apresentar ao restante da turma.</a:t>
            </a:r>
            <a:endParaRPr lang="en-US" sz="5400" spc="2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AC456F-EAF7-1E4D-915B-DF0EDBBDE005}"/>
              </a:ext>
            </a:extLst>
          </p:cNvPr>
          <p:cNvSpPr/>
          <p:nvPr/>
        </p:nvSpPr>
        <p:spPr>
          <a:xfrm>
            <a:off x="3644474" y="963405"/>
            <a:ext cx="1824172" cy="1824172"/>
          </a:xfrm>
          <a:prstGeom prst="ellipse">
            <a:avLst/>
          </a:prstGeom>
          <a:solidFill>
            <a:srgbClr val="32719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6AB05-656B-A14C-B138-41887B701B44}"/>
              </a:ext>
            </a:extLst>
          </p:cNvPr>
          <p:cNvSpPr txBox="1"/>
          <p:nvPr/>
        </p:nvSpPr>
        <p:spPr>
          <a:xfrm>
            <a:off x="4290133" y="1298696"/>
            <a:ext cx="563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3C0C4F-42ED-7F64-7B2A-F9207B0A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2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3860BD-1FF0-4EB6-9581-A3F374098117}" vid="{F3D069A4-472B-488D-8626-09FE123BB8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824</Words>
  <Application>Microsoft Office PowerPoint</Application>
  <PresentationFormat>Apresentação na tela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Calibri</vt:lpstr>
      <vt:lpstr>YAFdJt8dAY0 1</vt:lpstr>
      <vt:lpstr>Open Sans</vt:lpstr>
      <vt:lpstr>Adobe Gothic Std B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Yawen Zhao</dc:creator>
  <cp:lastModifiedBy>Henrique Amaral Souza</cp:lastModifiedBy>
  <cp:revision>85</cp:revision>
  <cp:lastPrinted>2021-08-17T13:57:46Z</cp:lastPrinted>
  <dcterms:created xsi:type="dcterms:W3CDTF">2021-02-01T10:35:50Z</dcterms:created>
  <dcterms:modified xsi:type="dcterms:W3CDTF">2025-05-21T11:53:15Z</dcterms:modified>
</cp:coreProperties>
</file>