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ode Pro" panose="020B0604020202020204" charset="0"/>
      <p:regular r:id="rId12"/>
    </p:embeddedFont>
    <p:embeddedFont>
      <p:font typeface="Code Pro Bold" panose="020B0604020202020204" charset="0"/>
      <p:regular r:id="rId13"/>
    </p:embeddedFont>
    <p:embeddedFont>
      <p:font typeface="Dynapuff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vimentoescolar.com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vimentoescolar.com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vimentoescolar.com.b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hyperlink" Target="http://www.movimentoescolar.com.br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vimentoescolar.com.b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vimentoescolar.com.br" TargetMode="Externa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vimentoescolar.com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vimentoescolar.com.b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vimentoescolar.com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vimentoescolar.com.br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45" r="-1564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04017" y="2321961"/>
            <a:ext cx="6137833" cy="6137833"/>
          </a:xfrm>
          <a:custGeom>
            <a:avLst/>
            <a:gdLst/>
            <a:ahLst/>
            <a:cxnLst/>
            <a:rect l="l" t="t" r="r" b="b"/>
            <a:pathLst>
              <a:path w="6137833" h="6137833">
                <a:moveTo>
                  <a:pt x="0" y="0"/>
                </a:moveTo>
                <a:lnTo>
                  <a:pt x="6137833" y="0"/>
                </a:lnTo>
                <a:lnTo>
                  <a:pt x="6137833" y="6137833"/>
                </a:lnTo>
                <a:lnTo>
                  <a:pt x="0" y="6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 rot="-78708">
            <a:off x="8495269" y="1306122"/>
            <a:ext cx="1302042" cy="1001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2"/>
              </a:lnSpc>
            </a:pPr>
            <a:r>
              <a:rPr lang="en-US" sz="7690" b="1">
                <a:solidFill>
                  <a:srgbClr val="FE95F6"/>
                </a:solidFill>
                <a:latin typeface="Dynapuff Bold"/>
                <a:ea typeface="Dynapuff Bold"/>
                <a:cs typeface="Dynapuff Bold"/>
                <a:sym typeface="Dynapuff Bold"/>
              </a:rPr>
              <a:t>do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38471" y="219075"/>
            <a:ext cx="6611058" cy="177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2"/>
              </a:lnSpc>
            </a:pPr>
            <a:r>
              <a:rPr lang="en-US" sz="8561" b="1" dirty="0">
                <a:solidFill>
                  <a:srgbClr val="91C4F6"/>
                </a:solidFill>
                <a:latin typeface="Dynapuff Bold"/>
                <a:ea typeface="Dynapuff Bold"/>
                <a:cs typeface="Dynapuff Bold"/>
                <a:sym typeface="Dynapuff Bold"/>
              </a:rPr>
              <a:t>Dia Mundial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04017" y="2329966"/>
            <a:ext cx="7059190" cy="100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7"/>
              </a:lnSpc>
            </a:pPr>
            <a:r>
              <a:rPr lang="en-US" sz="7363" b="1">
                <a:solidFill>
                  <a:srgbClr val="91C4F6"/>
                </a:solidFill>
                <a:latin typeface="Dynapuff Bold"/>
                <a:ea typeface="Dynapuff Bold"/>
                <a:cs typeface="Dynapuff Bold"/>
                <a:sym typeface="Dynapuff Bold"/>
              </a:rPr>
              <a:t>Meio Ambiente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841850" y="4010480"/>
            <a:ext cx="2583415" cy="113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02"/>
              </a:lnSpc>
            </a:pPr>
            <a:r>
              <a:rPr lang="en-US" sz="8819" b="1">
                <a:solidFill>
                  <a:srgbClr val="91C4F6"/>
                </a:solidFill>
                <a:latin typeface="Dynapuff Bold"/>
                <a:ea typeface="Dynapuff Bold"/>
                <a:cs typeface="Dynapuff Bold"/>
                <a:sym typeface="Dynapuff Bold"/>
              </a:rPr>
              <a:t>2025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43313" y="9749436"/>
            <a:ext cx="3721024" cy="30961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4"/>
              </a:lnSpc>
              <a:spcBef>
                <a:spcPct val="0"/>
              </a:spcBef>
            </a:pPr>
            <a:r>
              <a:rPr lang="en-US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4" tooltip="http://www.movimentoescolar.com.br"/>
              </a:rPr>
              <a:t>www.movimentoescolar.com.br</a:t>
            </a:r>
          </a:p>
        </p:txBody>
      </p:sp>
      <p:sp>
        <p:nvSpPr>
          <p:cNvPr id="9" name="TextBox 9"/>
          <p:cNvSpPr txBox="1"/>
          <p:nvPr/>
        </p:nvSpPr>
        <p:spPr>
          <a:xfrm rot="-1764421">
            <a:off x="4199112" y="4329163"/>
            <a:ext cx="2442430" cy="46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9"/>
              </a:lnSpc>
            </a:pPr>
            <a:r>
              <a:rPr lang="en-US" sz="3536" b="1">
                <a:solidFill>
                  <a:srgbClr val="91C4F6"/>
                </a:solidFill>
                <a:latin typeface="Dynapuff Bold"/>
                <a:ea typeface="Dynapuff Bold"/>
                <a:cs typeface="Dynapuff Bold"/>
                <a:sym typeface="Dynapuff Bold"/>
              </a:rPr>
              <a:t>POLUIÇÃO</a:t>
            </a:r>
          </a:p>
          <a:p>
            <a:pPr algn="ctr">
              <a:lnSpc>
                <a:spcPts val="3289"/>
              </a:lnSpc>
            </a:pPr>
            <a:endParaRPr lang="en-US" sz="3536" b="1">
              <a:solidFill>
                <a:srgbClr val="91C4F6"/>
              </a:solidFill>
              <a:latin typeface="Dynapuff Bold"/>
              <a:ea typeface="Dynapuff Bold"/>
              <a:cs typeface="Dynapuff Bold"/>
              <a:sym typeface="Dynapuff Bold"/>
            </a:endParaRPr>
          </a:p>
          <a:p>
            <a:pPr algn="ctr">
              <a:lnSpc>
                <a:spcPts val="3289"/>
              </a:lnSpc>
            </a:pPr>
            <a:endParaRPr lang="en-US" sz="3536" b="1">
              <a:solidFill>
                <a:srgbClr val="91C4F6"/>
              </a:solidFill>
              <a:latin typeface="Dynapuff Bold"/>
              <a:ea typeface="Dynapuff Bold"/>
              <a:cs typeface="Dynapuff Bold"/>
              <a:sym typeface="Dynapuff Bold"/>
            </a:endParaRPr>
          </a:p>
        </p:txBody>
      </p:sp>
      <p:sp>
        <p:nvSpPr>
          <p:cNvPr id="10" name="TextBox 10"/>
          <p:cNvSpPr txBox="1"/>
          <p:nvPr/>
        </p:nvSpPr>
        <p:spPr>
          <a:xfrm rot="-1764421">
            <a:off x="4521761" y="4774169"/>
            <a:ext cx="2098822" cy="456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9"/>
              </a:lnSpc>
            </a:pPr>
            <a:r>
              <a:rPr lang="en-US" sz="3536" b="1">
                <a:solidFill>
                  <a:srgbClr val="91C4F6"/>
                </a:solidFill>
                <a:latin typeface="Dynapuff Bold"/>
                <a:ea typeface="Dynapuff Bold"/>
                <a:cs typeface="Dynapuff Bold"/>
                <a:sym typeface="Dynapuff Bold"/>
              </a:rPr>
              <a:t>PLÁSTICA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45" r="-1564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043313" y="9749436"/>
            <a:ext cx="3721024" cy="30961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4"/>
              </a:lnSpc>
              <a:spcBef>
                <a:spcPct val="0"/>
              </a:spcBef>
            </a:pPr>
            <a:r>
              <a:rPr lang="en-US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3" tooltip="http://www.movimentoescolar.com.br"/>
              </a:rPr>
              <a:t>www.movimentoescolar.com.br</a:t>
            </a:r>
          </a:p>
        </p:txBody>
      </p:sp>
      <p:sp>
        <p:nvSpPr>
          <p:cNvPr id="4" name="Freeform 4"/>
          <p:cNvSpPr/>
          <p:nvPr/>
        </p:nvSpPr>
        <p:spPr>
          <a:xfrm>
            <a:off x="5704017" y="2321961"/>
            <a:ext cx="6137833" cy="6137833"/>
          </a:xfrm>
          <a:custGeom>
            <a:avLst/>
            <a:gdLst/>
            <a:ahLst/>
            <a:cxnLst/>
            <a:rect l="l" t="t" r="r" b="b"/>
            <a:pathLst>
              <a:path w="6137833" h="6137833">
                <a:moveTo>
                  <a:pt x="0" y="0"/>
                </a:moveTo>
                <a:lnTo>
                  <a:pt x="6137833" y="0"/>
                </a:lnTo>
                <a:lnTo>
                  <a:pt x="6137833" y="6137833"/>
                </a:lnTo>
                <a:lnTo>
                  <a:pt x="0" y="6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45" r="-1564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630" y="638010"/>
            <a:ext cx="12368700" cy="8975340"/>
            <a:chOff x="0" y="0"/>
            <a:chExt cx="11727360" cy="8509952"/>
          </a:xfrm>
        </p:grpSpPr>
        <p:sp>
          <p:nvSpPr>
            <p:cNvPr id="4" name="Freeform 4"/>
            <p:cNvSpPr/>
            <p:nvPr/>
          </p:nvSpPr>
          <p:spPr>
            <a:xfrm>
              <a:off x="18161" y="18161"/>
              <a:ext cx="11690985" cy="8473694"/>
            </a:xfrm>
            <a:custGeom>
              <a:avLst/>
              <a:gdLst/>
              <a:ahLst/>
              <a:cxnLst/>
              <a:rect l="l" t="t" r="r" b="b"/>
              <a:pathLst>
                <a:path w="11690985" h="8473694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322" y="0"/>
                  </a:lnTo>
                  <a:cubicBezTo>
                    <a:pt x="11590401" y="0"/>
                    <a:pt x="11690985" y="100457"/>
                    <a:pt x="11690985" y="224409"/>
                  </a:cubicBezTo>
                  <a:lnTo>
                    <a:pt x="11690985" y="8249285"/>
                  </a:lnTo>
                  <a:cubicBezTo>
                    <a:pt x="11690985" y="8373237"/>
                    <a:pt x="11590401" y="8473694"/>
                    <a:pt x="11466322" y="8473694"/>
                  </a:cubicBezTo>
                  <a:lnTo>
                    <a:pt x="224663" y="8473694"/>
                  </a:lnTo>
                  <a:cubicBezTo>
                    <a:pt x="100584" y="8473694"/>
                    <a:pt x="0" y="8373237"/>
                    <a:pt x="0" y="8249285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7307" cy="8510015"/>
            </a:xfrm>
            <a:custGeom>
              <a:avLst/>
              <a:gdLst/>
              <a:ahLst/>
              <a:cxnLst/>
              <a:rect l="l" t="t" r="r" b="b"/>
              <a:pathLst>
                <a:path w="11727307" h="851001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483" y="0"/>
                  </a:lnTo>
                  <a:lnTo>
                    <a:pt x="11484483" y="18161"/>
                  </a:lnTo>
                  <a:lnTo>
                    <a:pt x="11484483" y="0"/>
                  </a:lnTo>
                  <a:cubicBezTo>
                    <a:pt x="11618595" y="0"/>
                    <a:pt x="11727307" y="108585"/>
                    <a:pt x="11727307" y="242570"/>
                  </a:cubicBezTo>
                  <a:lnTo>
                    <a:pt x="11709146" y="242570"/>
                  </a:lnTo>
                  <a:lnTo>
                    <a:pt x="11727307" y="242570"/>
                  </a:lnTo>
                  <a:lnTo>
                    <a:pt x="11727307" y="8267446"/>
                  </a:lnTo>
                  <a:lnTo>
                    <a:pt x="11709146" y="8267446"/>
                  </a:lnTo>
                  <a:lnTo>
                    <a:pt x="11727307" y="8267446"/>
                  </a:lnTo>
                  <a:cubicBezTo>
                    <a:pt x="11727307" y="8401431"/>
                    <a:pt x="11618595" y="8510015"/>
                    <a:pt x="11484483" y="8510015"/>
                  </a:cubicBezTo>
                  <a:lnTo>
                    <a:pt x="11484483" y="8491855"/>
                  </a:lnTo>
                  <a:lnTo>
                    <a:pt x="11484483" y="8510015"/>
                  </a:lnTo>
                  <a:lnTo>
                    <a:pt x="242824" y="8510015"/>
                  </a:lnTo>
                  <a:lnTo>
                    <a:pt x="242824" y="8491855"/>
                  </a:lnTo>
                  <a:lnTo>
                    <a:pt x="242824" y="8510015"/>
                  </a:lnTo>
                  <a:cubicBezTo>
                    <a:pt x="108712" y="8509889"/>
                    <a:pt x="0" y="8401431"/>
                    <a:pt x="0" y="8267446"/>
                  </a:cubicBezTo>
                  <a:lnTo>
                    <a:pt x="0" y="242570"/>
                  </a:lnTo>
                  <a:lnTo>
                    <a:pt x="18161" y="242570"/>
                  </a:lnTo>
                  <a:lnTo>
                    <a:pt x="0" y="242570"/>
                  </a:lnTo>
                  <a:moveTo>
                    <a:pt x="36322" y="242570"/>
                  </a:moveTo>
                  <a:lnTo>
                    <a:pt x="36322" y="8267446"/>
                  </a:lnTo>
                  <a:lnTo>
                    <a:pt x="18161" y="8267446"/>
                  </a:lnTo>
                  <a:lnTo>
                    <a:pt x="36322" y="8267446"/>
                  </a:lnTo>
                  <a:cubicBezTo>
                    <a:pt x="36322" y="8381364"/>
                    <a:pt x="128778" y="8473694"/>
                    <a:pt x="242824" y="8473694"/>
                  </a:cubicBezTo>
                  <a:lnTo>
                    <a:pt x="11484483" y="8473694"/>
                  </a:lnTo>
                  <a:cubicBezTo>
                    <a:pt x="11598528" y="8473694"/>
                    <a:pt x="11690985" y="8381364"/>
                    <a:pt x="11690985" y="8267446"/>
                  </a:cubicBezTo>
                  <a:lnTo>
                    <a:pt x="11690985" y="242570"/>
                  </a:lnTo>
                  <a:cubicBezTo>
                    <a:pt x="11690985" y="128651"/>
                    <a:pt x="11598528" y="36322"/>
                    <a:pt x="11484483" y="36322"/>
                  </a:cubicBezTo>
                  <a:lnTo>
                    <a:pt x="242824" y="36322"/>
                  </a:lnTo>
                  <a:lnTo>
                    <a:pt x="242824" y="18161"/>
                  </a:lnTo>
                  <a:lnTo>
                    <a:pt x="242824" y="36322"/>
                  </a:lnTo>
                  <a:cubicBezTo>
                    <a:pt x="128778" y="36322"/>
                    <a:pt x="36322" y="128651"/>
                    <a:pt x="36322" y="242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13380" y="760860"/>
            <a:ext cx="12247200" cy="1407240"/>
            <a:chOff x="0" y="0"/>
            <a:chExt cx="11612160" cy="13342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612160" cy="1334272"/>
            </a:xfrm>
            <a:custGeom>
              <a:avLst/>
              <a:gdLst/>
              <a:ahLst/>
              <a:cxnLst/>
              <a:rect l="l" t="t" r="r" b="b"/>
              <a:pathLst>
                <a:path w="11612160" h="1334272">
                  <a:moveTo>
                    <a:pt x="0" y="0"/>
                  </a:moveTo>
                  <a:lnTo>
                    <a:pt x="11612160" y="0"/>
                  </a:lnTo>
                  <a:lnTo>
                    <a:pt x="11612160" y="1334272"/>
                  </a:lnTo>
                  <a:lnTo>
                    <a:pt x="0" y="13342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7150"/>
              <a:ext cx="11612160" cy="127712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5832"/>
                </a:lnSpc>
              </a:pPr>
              <a:r>
                <a:rPr lang="en-US" sz="5400" b="1" spc="-1">
                  <a:solidFill>
                    <a:srgbClr val="1C1C1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🧪 Você sabia?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79427" y="2517333"/>
            <a:ext cx="7593873" cy="5761260"/>
            <a:chOff x="0" y="0"/>
            <a:chExt cx="7200117" cy="54625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200117" cy="5462528"/>
            </a:xfrm>
            <a:custGeom>
              <a:avLst/>
              <a:gdLst/>
              <a:ahLst/>
              <a:cxnLst/>
              <a:rect l="l" t="t" r="r" b="b"/>
              <a:pathLst>
                <a:path w="7200117" h="5462528">
                  <a:moveTo>
                    <a:pt x="0" y="0"/>
                  </a:moveTo>
                  <a:lnTo>
                    <a:pt x="7200117" y="0"/>
                  </a:lnTo>
                  <a:lnTo>
                    <a:pt x="7200117" y="5462528"/>
                  </a:lnTo>
                  <a:lnTo>
                    <a:pt x="0" y="54625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7200117" cy="54625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just">
                <a:lnSpc>
                  <a:spcPts val="3095"/>
                </a:lnSpc>
              </a:pPr>
              <a:r>
                <a:rPr lang="en-US" sz="2579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O primeiro plástico totalmente artificial foi inventado em 1907 por um cientista chamado Leo Baekeland. Ele criou um material chamado baquelite, que não existe na natureza — foi feito só com coisas criadas em laboratório!</a:t>
              </a:r>
            </a:p>
            <a:p>
              <a:pPr marL="0" lvl="0" indent="0" algn="just">
                <a:lnSpc>
                  <a:spcPts val="3095"/>
                </a:lnSpc>
              </a:pPr>
              <a:endParaRPr lang="en-US" sz="2579">
                <a:solidFill>
                  <a:srgbClr val="1C1C1C"/>
                </a:solidFill>
                <a:latin typeface="Code Pro"/>
                <a:ea typeface="Code Pro"/>
                <a:cs typeface="Code Pro"/>
                <a:sym typeface="Code Pro"/>
              </a:endParaRPr>
            </a:p>
            <a:p>
              <a:pPr marL="0" lvl="0" indent="0" algn="just">
                <a:lnSpc>
                  <a:spcPts val="3095"/>
                </a:lnSpc>
              </a:pPr>
              <a:r>
                <a:rPr lang="en-US" sz="2579" spc="-1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Leo queria encontrar um jeito de proteger os fios de eletricidade, porque, naquela época, a energia elétrica estava se espalhando pelas cidades. A baquelite deu tão certo que foi usada por muitas empresas e marcou o começo do uso do plástico no mundo.</a:t>
              </a:r>
            </a:p>
            <a:p>
              <a:pPr marL="0" lvl="0" indent="0" algn="just">
                <a:lnSpc>
                  <a:spcPts val="3095"/>
                </a:lnSpc>
              </a:pPr>
              <a:endParaRPr lang="en-US" sz="2579" spc="-1">
                <a:solidFill>
                  <a:srgbClr val="1C1C1C"/>
                </a:solidFill>
                <a:latin typeface="Code Pro"/>
                <a:ea typeface="Code Pro"/>
                <a:cs typeface="Code Pro"/>
                <a:sym typeface="Code Pro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900" y="2674620"/>
            <a:ext cx="4936731" cy="493776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043313" y="9749436"/>
            <a:ext cx="3721024" cy="30961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4"/>
              </a:lnSpc>
              <a:spcBef>
                <a:spcPct val="0"/>
              </a:spcBef>
            </a:pPr>
            <a:r>
              <a:rPr lang="en-US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4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45" r="-1564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630" y="638010"/>
            <a:ext cx="12368700" cy="8975340"/>
            <a:chOff x="0" y="0"/>
            <a:chExt cx="11727360" cy="8509952"/>
          </a:xfrm>
        </p:grpSpPr>
        <p:sp>
          <p:nvSpPr>
            <p:cNvPr id="4" name="Freeform 4"/>
            <p:cNvSpPr/>
            <p:nvPr/>
          </p:nvSpPr>
          <p:spPr>
            <a:xfrm>
              <a:off x="18161" y="18161"/>
              <a:ext cx="11690985" cy="8473694"/>
            </a:xfrm>
            <a:custGeom>
              <a:avLst/>
              <a:gdLst/>
              <a:ahLst/>
              <a:cxnLst/>
              <a:rect l="l" t="t" r="r" b="b"/>
              <a:pathLst>
                <a:path w="11690985" h="8473694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322" y="0"/>
                  </a:lnTo>
                  <a:cubicBezTo>
                    <a:pt x="11590401" y="0"/>
                    <a:pt x="11690985" y="100457"/>
                    <a:pt x="11690985" y="224409"/>
                  </a:cubicBezTo>
                  <a:lnTo>
                    <a:pt x="11690985" y="8249285"/>
                  </a:lnTo>
                  <a:cubicBezTo>
                    <a:pt x="11690985" y="8373237"/>
                    <a:pt x="11590401" y="8473694"/>
                    <a:pt x="11466322" y="8473694"/>
                  </a:cubicBezTo>
                  <a:lnTo>
                    <a:pt x="224663" y="8473694"/>
                  </a:lnTo>
                  <a:cubicBezTo>
                    <a:pt x="100584" y="8473694"/>
                    <a:pt x="0" y="8373237"/>
                    <a:pt x="0" y="8249285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7307" cy="8510015"/>
            </a:xfrm>
            <a:custGeom>
              <a:avLst/>
              <a:gdLst/>
              <a:ahLst/>
              <a:cxnLst/>
              <a:rect l="l" t="t" r="r" b="b"/>
              <a:pathLst>
                <a:path w="11727307" h="851001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483" y="0"/>
                  </a:lnTo>
                  <a:lnTo>
                    <a:pt x="11484483" y="18161"/>
                  </a:lnTo>
                  <a:lnTo>
                    <a:pt x="11484483" y="0"/>
                  </a:lnTo>
                  <a:cubicBezTo>
                    <a:pt x="11618595" y="0"/>
                    <a:pt x="11727307" y="108585"/>
                    <a:pt x="11727307" y="242570"/>
                  </a:cubicBezTo>
                  <a:lnTo>
                    <a:pt x="11709146" y="242570"/>
                  </a:lnTo>
                  <a:lnTo>
                    <a:pt x="11727307" y="242570"/>
                  </a:lnTo>
                  <a:lnTo>
                    <a:pt x="11727307" y="8267446"/>
                  </a:lnTo>
                  <a:lnTo>
                    <a:pt x="11709146" y="8267446"/>
                  </a:lnTo>
                  <a:lnTo>
                    <a:pt x="11727307" y="8267446"/>
                  </a:lnTo>
                  <a:cubicBezTo>
                    <a:pt x="11727307" y="8401431"/>
                    <a:pt x="11618595" y="8510015"/>
                    <a:pt x="11484483" y="8510015"/>
                  </a:cubicBezTo>
                  <a:lnTo>
                    <a:pt x="11484483" y="8491855"/>
                  </a:lnTo>
                  <a:lnTo>
                    <a:pt x="11484483" y="8510015"/>
                  </a:lnTo>
                  <a:lnTo>
                    <a:pt x="242824" y="8510015"/>
                  </a:lnTo>
                  <a:lnTo>
                    <a:pt x="242824" y="8491855"/>
                  </a:lnTo>
                  <a:lnTo>
                    <a:pt x="242824" y="8510015"/>
                  </a:lnTo>
                  <a:cubicBezTo>
                    <a:pt x="108712" y="8509889"/>
                    <a:pt x="0" y="8401431"/>
                    <a:pt x="0" y="8267446"/>
                  </a:cubicBezTo>
                  <a:lnTo>
                    <a:pt x="0" y="242570"/>
                  </a:lnTo>
                  <a:lnTo>
                    <a:pt x="18161" y="242570"/>
                  </a:lnTo>
                  <a:lnTo>
                    <a:pt x="0" y="242570"/>
                  </a:lnTo>
                  <a:moveTo>
                    <a:pt x="36322" y="242570"/>
                  </a:moveTo>
                  <a:lnTo>
                    <a:pt x="36322" y="8267446"/>
                  </a:lnTo>
                  <a:lnTo>
                    <a:pt x="18161" y="8267446"/>
                  </a:lnTo>
                  <a:lnTo>
                    <a:pt x="36322" y="8267446"/>
                  </a:lnTo>
                  <a:cubicBezTo>
                    <a:pt x="36322" y="8381364"/>
                    <a:pt x="128778" y="8473694"/>
                    <a:pt x="242824" y="8473694"/>
                  </a:cubicBezTo>
                  <a:lnTo>
                    <a:pt x="11484483" y="8473694"/>
                  </a:lnTo>
                  <a:cubicBezTo>
                    <a:pt x="11598528" y="8473694"/>
                    <a:pt x="11690985" y="8381364"/>
                    <a:pt x="11690985" y="8267446"/>
                  </a:cubicBezTo>
                  <a:lnTo>
                    <a:pt x="11690985" y="242570"/>
                  </a:lnTo>
                  <a:cubicBezTo>
                    <a:pt x="11690985" y="128651"/>
                    <a:pt x="11598528" y="36322"/>
                    <a:pt x="11484483" y="36322"/>
                  </a:cubicBezTo>
                  <a:lnTo>
                    <a:pt x="242824" y="36322"/>
                  </a:lnTo>
                  <a:lnTo>
                    <a:pt x="242824" y="18161"/>
                  </a:lnTo>
                  <a:lnTo>
                    <a:pt x="242824" y="36322"/>
                  </a:lnTo>
                  <a:cubicBezTo>
                    <a:pt x="128778" y="36322"/>
                    <a:pt x="36322" y="128651"/>
                    <a:pt x="36322" y="242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13380" y="638010"/>
            <a:ext cx="12247200" cy="1407240"/>
            <a:chOff x="0" y="0"/>
            <a:chExt cx="11612160" cy="13342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612160" cy="1334272"/>
            </a:xfrm>
            <a:custGeom>
              <a:avLst/>
              <a:gdLst/>
              <a:ahLst/>
              <a:cxnLst/>
              <a:rect l="l" t="t" r="r" b="b"/>
              <a:pathLst>
                <a:path w="11612160" h="1334272">
                  <a:moveTo>
                    <a:pt x="0" y="0"/>
                  </a:moveTo>
                  <a:lnTo>
                    <a:pt x="11612160" y="0"/>
                  </a:lnTo>
                  <a:lnTo>
                    <a:pt x="11612160" y="1334272"/>
                  </a:lnTo>
                  <a:lnTo>
                    <a:pt x="0" y="13342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11612160" cy="12961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4505"/>
                </a:lnSpc>
              </a:pPr>
              <a:r>
                <a:rPr lang="en-US" sz="4171" b="1" spc="-1">
                  <a:solidFill>
                    <a:srgbClr val="1C1C1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🧠 O que mudou com a invenção do plástico?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412440" y="1750732"/>
            <a:ext cx="11449080" cy="5085598"/>
            <a:chOff x="0" y="0"/>
            <a:chExt cx="10855424" cy="48219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855424" cy="4821901"/>
            </a:xfrm>
            <a:custGeom>
              <a:avLst/>
              <a:gdLst/>
              <a:ahLst/>
              <a:cxnLst/>
              <a:rect l="l" t="t" r="r" b="b"/>
              <a:pathLst>
                <a:path w="10855424" h="4821901">
                  <a:moveTo>
                    <a:pt x="0" y="0"/>
                  </a:moveTo>
                  <a:lnTo>
                    <a:pt x="10855424" y="0"/>
                  </a:lnTo>
                  <a:lnTo>
                    <a:pt x="10855424" y="4821901"/>
                  </a:lnTo>
                  <a:lnTo>
                    <a:pt x="0" y="48219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0855424" cy="48219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2690"/>
                </a:lnSpc>
              </a:pPr>
              <a:r>
                <a:rPr lang="en-US" sz="2242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Antes do plástico existir, as pessoas só podiam fazer objetos com materiais da natureza, como madeira, vidro, barro, metal ou borracha. Isso limitava bastante o que podia ser criado.</a:t>
              </a:r>
            </a:p>
            <a:p>
              <a:pPr marL="0" lvl="0" indent="0" algn="l">
                <a:lnSpc>
                  <a:spcPts val="2690"/>
                </a:lnSpc>
              </a:pPr>
              <a:r>
                <a:rPr lang="en-US" sz="2242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Mas quando o plástico foi inventado, tudo mudou! Ele era leve, barato e fácil de moldar, e por isso passou a ser usado em quase tudo:</a:t>
              </a:r>
            </a:p>
            <a:p>
              <a:pPr marL="0" lvl="0" indent="0" algn="l">
                <a:lnSpc>
                  <a:spcPts val="2690"/>
                </a:lnSpc>
              </a:pPr>
              <a:r>
                <a:rPr lang="en-US" sz="2242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🛻 Carros,</a:t>
              </a:r>
            </a:p>
            <a:p>
              <a:pPr marL="0" lvl="0" indent="0" algn="l">
                <a:lnSpc>
                  <a:spcPts val="2690"/>
                </a:lnSpc>
              </a:pPr>
              <a:r>
                <a:rPr lang="en-US" sz="2242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 📞 Telefones,</a:t>
              </a:r>
            </a:p>
            <a:p>
              <a:pPr marL="0" lvl="0" indent="0" algn="l">
                <a:lnSpc>
                  <a:spcPts val="2690"/>
                </a:lnSpc>
              </a:pPr>
              <a:r>
                <a:rPr lang="en-US" sz="2242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 💍 Bijuterias,</a:t>
              </a:r>
            </a:p>
            <a:p>
              <a:pPr marL="0" lvl="0" indent="0" algn="l">
                <a:lnSpc>
                  <a:spcPts val="2690"/>
                </a:lnSpc>
              </a:pPr>
              <a:r>
                <a:rPr lang="en-US" sz="2242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 🍽️ Utensílios de cozinha,</a:t>
              </a:r>
            </a:p>
            <a:p>
              <a:pPr marL="0" lvl="0" indent="0" algn="l">
                <a:lnSpc>
                  <a:spcPts val="2690"/>
                </a:lnSpc>
              </a:pPr>
              <a:r>
                <a:rPr lang="en-US" sz="2242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 💊 Remédios e aparelhos médicos,</a:t>
              </a:r>
            </a:p>
            <a:p>
              <a:pPr marL="0" lvl="0" indent="0" algn="l">
                <a:lnSpc>
                  <a:spcPts val="2690"/>
                </a:lnSpc>
              </a:pPr>
              <a:r>
                <a:rPr lang="en-US" sz="2242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 👚 Roupas e muito mais!</a:t>
              </a:r>
            </a:p>
            <a:p>
              <a:pPr marL="0" lvl="0" indent="0" algn="l">
                <a:lnSpc>
                  <a:spcPts val="2690"/>
                </a:lnSpc>
              </a:pPr>
              <a:r>
                <a:rPr lang="en-US" sz="2242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O plástico ajudou muito a tecnologia a crescer, mas também trouxe problemas para o meio ambiente, como o lixo que demora muito para desaparecer.</a:t>
              </a:r>
            </a:p>
            <a:p>
              <a:pPr marL="0" lvl="0" indent="0" algn="l">
                <a:lnSpc>
                  <a:spcPts val="2690"/>
                </a:lnSpc>
              </a:pPr>
              <a:endParaRPr lang="en-US" sz="2242">
                <a:solidFill>
                  <a:srgbClr val="1C1C1C"/>
                </a:solidFill>
                <a:latin typeface="Code Pro"/>
                <a:ea typeface="Code Pro"/>
                <a:cs typeface="Code Pro"/>
                <a:sym typeface="Code Pro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156055" y="6581842"/>
            <a:ext cx="2676882" cy="2676458"/>
            <a:chOff x="0" y="0"/>
            <a:chExt cx="3237888" cy="323737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37865" cy="3237357"/>
            </a:xfrm>
            <a:custGeom>
              <a:avLst/>
              <a:gdLst/>
              <a:ahLst/>
              <a:cxnLst/>
              <a:rect l="l" t="t" r="r" b="b"/>
              <a:pathLst>
                <a:path w="3237865" h="3237357">
                  <a:moveTo>
                    <a:pt x="0" y="1618742"/>
                  </a:moveTo>
                  <a:cubicBezTo>
                    <a:pt x="0" y="724662"/>
                    <a:pt x="724789" y="0"/>
                    <a:pt x="1618996" y="0"/>
                  </a:cubicBezTo>
                  <a:cubicBezTo>
                    <a:pt x="2513203" y="0"/>
                    <a:pt x="3237865" y="724662"/>
                    <a:pt x="3237865" y="1618742"/>
                  </a:cubicBezTo>
                  <a:cubicBezTo>
                    <a:pt x="3237865" y="2512822"/>
                    <a:pt x="2513076" y="3237357"/>
                    <a:pt x="1618996" y="3237357"/>
                  </a:cubicBezTo>
                  <a:cubicBezTo>
                    <a:pt x="724916" y="3237357"/>
                    <a:pt x="0" y="2512695"/>
                    <a:pt x="0" y="1618742"/>
                  </a:cubicBezTo>
                  <a:close/>
                </a:path>
              </a:pathLst>
            </a:custGeom>
            <a:solidFill>
              <a:srgbClr val="CDB5D7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368311" y="6581842"/>
            <a:ext cx="2733594" cy="2733162"/>
            <a:chOff x="0" y="0"/>
            <a:chExt cx="3237888" cy="323737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37865" cy="3237357"/>
            </a:xfrm>
            <a:custGeom>
              <a:avLst/>
              <a:gdLst/>
              <a:ahLst/>
              <a:cxnLst/>
              <a:rect l="l" t="t" r="r" b="b"/>
              <a:pathLst>
                <a:path w="3237865" h="3237357">
                  <a:moveTo>
                    <a:pt x="0" y="1618742"/>
                  </a:moveTo>
                  <a:cubicBezTo>
                    <a:pt x="0" y="724662"/>
                    <a:pt x="724789" y="0"/>
                    <a:pt x="1618996" y="0"/>
                  </a:cubicBezTo>
                  <a:cubicBezTo>
                    <a:pt x="2513203" y="0"/>
                    <a:pt x="3237865" y="724662"/>
                    <a:pt x="3237865" y="1618742"/>
                  </a:cubicBezTo>
                  <a:cubicBezTo>
                    <a:pt x="3237865" y="2512822"/>
                    <a:pt x="2513076" y="3237357"/>
                    <a:pt x="1618996" y="3237357"/>
                  </a:cubicBezTo>
                  <a:cubicBezTo>
                    <a:pt x="724916" y="3237357"/>
                    <a:pt x="0" y="2512695"/>
                    <a:pt x="0" y="1618742"/>
                  </a:cubicBezTo>
                  <a:close/>
                </a:path>
              </a:pathLst>
            </a:custGeom>
            <a:solidFill>
              <a:srgbClr val="AFDEF8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154405" y="6581842"/>
            <a:ext cx="2733162" cy="2733162"/>
            <a:chOff x="0" y="0"/>
            <a:chExt cx="3237376" cy="323737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37357" cy="3237357"/>
            </a:xfrm>
            <a:custGeom>
              <a:avLst/>
              <a:gdLst/>
              <a:ahLst/>
              <a:cxnLst/>
              <a:rect l="l" t="t" r="r" b="b"/>
              <a:pathLst>
                <a:path w="3237357" h="3237357">
                  <a:moveTo>
                    <a:pt x="0" y="1618742"/>
                  </a:moveTo>
                  <a:cubicBezTo>
                    <a:pt x="0" y="724662"/>
                    <a:pt x="724662" y="0"/>
                    <a:pt x="1618742" y="0"/>
                  </a:cubicBezTo>
                  <a:cubicBezTo>
                    <a:pt x="2512822" y="0"/>
                    <a:pt x="3237357" y="724662"/>
                    <a:pt x="3237357" y="1618742"/>
                  </a:cubicBezTo>
                  <a:cubicBezTo>
                    <a:pt x="3237357" y="2512822"/>
                    <a:pt x="2512695" y="3237357"/>
                    <a:pt x="1618742" y="3237357"/>
                  </a:cubicBezTo>
                  <a:cubicBezTo>
                    <a:pt x="724789" y="3237357"/>
                    <a:pt x="0" y="2512695"/>
                    <a:pt x="0" y="1618742"/>
                  </a:cubicBezTo>
                  <a:close/>
                </a:path>
              </a:pathLst>
            </a:custGeom>
            <a:solidFill>
              <a:srgbClr val="AED7C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2423374" y="6581842"/>
            <a:ext cx="2733594" cy="2733162"/>
            <a:chOff x="0" y="0"/>
            <a:chExt cx="3237888" cy="32373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237865" cy="3237357"/>
            </a:xfrm>
            <a:custGeom>
              <a:avLst/>
              <a:gdLst/>
              <a:ahLst/>
              <a:cxnLst/>
              <a:rect l="l" t="t" r="r" b="b"/>
              <a:pathLst>
                <a:path w="3237865" h="3237357">
                  <a:moveTo>
                    <a:pt x="0" y="1618742"/>
                  </a:moveTo>
                  <a:cubicBezTo>
                    <a:pt x="0" y="724662"/>
                    <a:pt x="724789" y="0"/>
                    <a:pt x="1618996" y="0"/>
                  </a:cubicBezTo>
                  <a:cubicBezTo>
                    <a:pt x="2513203" y="0"/>
                    <a:pt x="3237865" y="724662"/>
                    <a:pt x="3237865" y="1618742"/>
                  </a:cubicBezTo>
                  <a:cubicBezTo>
                    <a:pt x="3237865" y="2512822"/>
                    <a:pt x="2513076" y="3237357"/>
                    <a:pt x="1618996" y="3237357"/>
                  </a:cubicBezTo>
                  <a:cubicBezTo>
                    <a:pt x="724916" y="3237357"/>
                    <a:pt x="0" y="2512695"/>
                    <a:pt x="0" y="1618742"/>
                  </a:cubicBezTo>
                  <a:close/>
                </a:path>
              </a:pathLst>
            </a:custGeom>
            <a:solidFill>
              <a:srgbClr val="F7E59C"/>
            </a:solidFill>
          </p:spPr>
        </p:sp>
      </p:grpSp>
      <p:sp>
        <p:nvSpPr>
          <p:cNvPr id="20" name="Freeform 20"/>
          <p:cNvSpPr/>
          <p:nvPr/>
        </p:nvSpPr>
        <p:spPr>
          <a:xfrm rot="693446">
            <a:off x="3871411" y="6746452"/>
            <a:ext cx="1246170" cy="2347237"/>
          </a:xfrm>
          <a:custGeom>
            <a:avLst/>
            <a:gdLst/>
            <a:ahLst/>
            <a:cxnLst/>
            <a:rect l="l" t="t" r="r" b="b"/>
            <a:pathLst>
              <a:path w="1246170" h="2347237">
                <a:moveTo>
                  <a:pt x="0" y="0"/>
                </a:moveTo>
                <a:lnTo>
                  <a:pt x="1246169" y="0"/>
                </a:lnTo>
                <a:lnTo>
                  <a:pt x="1246169" y="2347238"/>
                </a:lnTo>
                <a:lnTo>
                  <a:pt x="0" y="2347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9549415" y="7060635"/>
            <a:ext cx="2371386" cy="1775576"/>
          </a:xfrm>
          <a:custGeom>
            <a:avLst/>
            <a:gdLst/>
            <a:ahLst/>
            <a:cxnLst/>
            <a:rect l="l" t="t" r="r" b="b"/>
            <a:pathLst>
              <a:path w="2371386" h="1775576">
                <a:moveTo>
                  <a:pt x="0" y="0"/>
                </a:moveTo>
                <a:lnTo>
                  <a:pt x="2371386" y="0"/>
                </a:lnTo>
                <a:lnTo>
                  <a:pt x="2371386" y="1775575"/>
                </a:lnTo>
                <a:lnTo>
                  <a:pt x="0" y="17755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282425" y="6802808"/>
            <a:ext cx="2690875" cy="2482332"/>
          </a:xfrm>
          <a:custGeom>
            <a:avLst/>
            <a:gdLst/>
            <a:ahLst/>
            <a:cxnLst/>
            <a:rect l="l" t="t" r="r" b="b"/>
            <a:pathLst>
              <a:path w="2690875" h="2482332">
                <a:moveTo>
                  <a:pt x="0" y="0"/>
                </a:moveTo>
                <a:lnTo>
                  <a:pt x="2690875" y="0"/>
                </a:lnTo>
                <a:lnTo>
                  <a:pt x="2690875" y="2482332"/>
                </a:lnTo>
                <a:lnTo>
                  <a:pt x="0" y="24823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455269" y="6705745"/>
            <a:ext cx="2131434" cy="2676458"/>
          </a:xfrm>
          <a:custGeom>
            <a:avLst/>
            <a:gdLst/>
            <a:ahLst/>
            <a:cxnLst/>
            <a:rect l="l" t="t" r="r" b="b"/>
            <a:pathLst>
              <a:path w="2131434" h="2676458">
                <a:moveTo>
                  <a:pt x="0" y="0"/>
                </a:moveTo>
                <a:lnTo>
                  <a:pt x="2131434" y="0"/>
                </a:lnTo>
                <a:lnTo>
                  <a:pt x="2131434" y="2676458"/>
                </a:lnTo>
                <a:lnTo>
                  <a:pt x="0" y="26764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2043313" y="9749436"/>
            <a:ext cx="3721024" cy="30961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4"/>
              </a:lnSpc>
              <a:spcBef>
                <a:spcPct val="0"/>
              </a:spcBef>
            </a:pPr>
            <a:r>
              <a:rPr lang="en-US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11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45" r="-1564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630" y="638010"/>
            <a:ext cx="12368700" cy="8975340"/>
            <a:chOff x="0" y="0"/>
            <a:chExt cx="11727360" cy="8509952"/>
          </a:xfrm>
        </p:grpSpPr>
        <p:sp>
          <p:nvSpPr>
            <p:cNvPr id="4" name="Freeform 4"/>
            <p:cNvSpPr/>
            <p:nvPr/>
          </p:nvSpPr>
          <p:spPr>
            <a:xfrm>
              <a:off x="18161" y="18161"/>
              <a:ext cx="11690985" cy="8473694"/>
            </a:xfrm>
            <a:custGeom>
              <a:avLst/>
              <a:gdLst/>
              <a:ahLst/>
              <a:cxnLst/>
              <a:rect l="l" t="t" r="r" b="b"/>
              <a:pathLst>
                <a:path w="11690985" h="8473694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322" y="0"/>
                  </a:lnTo>
                  <a:cubicBezTo>
                    <a:pt x="11590401" y="0"/>
                    <a:pt x="11690985" y="100457"/>
                    <a:pt x="11690985" y="224409"/>
                  </a:cubicBezTo>
                  <a:lnTo>
                    <a:pt x="11690985" y="8249285"/>
                  </a:lnTo>
                  <a:cubicBezTo>
                    <a:pt x="11690985" y="8373237"/>
                    <a:pt x="11590401" y="8473694"/>
                    <a:pt x="11466322" y="8473694"/>
                  </a:cubicBezTo>
                  <a:lnTo>
                    <a:pt x="224663" y="8473694"/>
                  </a:lnTo>
                  <a:cubicBezTo>
                    <a:pt x="100584" y="8473694"/>
                    <a:pt x="0" y="8373237"/>
                    <a:pt x="0" y="8249285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7307" cy="8510015"/>
            </a:xfrm>
            <a:custGeom>
              <a:avLst/>
              <a:gdLst/>
              <a:ahLst/>
              <a:cxnLst/>
              <a:rect l="l" t="t" r="r" b="b"/>
              <a:pathLst>
                <a:path w="11727307" h="851001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483" y="0"/>
                  </a:lnTo>
                  <a:lnTo>
                    <a:pt x="11484483" y="18161"/>
                  </a:lnTo>
                  <a:lnTo>
                    <a:pt x="11484483" y="0"/>
                  </a:lnTo>
                  <a:cubicBezTo>
                    <a:pt x="11618595" y="0"/>
                    <a:pt x="11727307" y="108585"/>
                    <a:pt x="11727307" y="242570"/>
                  </a:cubicBezTo>
                  <a:lnTo>
                    <a:pt x="11709146" y="242570"/>
                  </a:lnTo>
                  <a:lnTo>
                    <a:pt x="11727307" y="242570"/>
                  </a:lnTo>
                  <a:lnTo>
                    <a:pt x="11727307" y="8267446"/>
                  </a:lnTo>
                  <a:lnTo>
                    <a:pt x="11709146" y="8267446"/>
                  </a:lnTo>
                  <a:lnTo>
                    <a:pt x="11727307" y="8267446"/>
                  </a:lnTo>
                  <a:cubicBezTo>
                    <a:pt x="11727307" y="8401431"/>
                    <a:pt x="11618595" y="8510015"/>
                    <a:pt x="11484483" y="8510015"/>
                  </a:cubicBezTo>
                  <a:lnTo>
                    <a:pt x="11484483" y="8491855"/>
                  </a:lnTo>
                  <a:lnTo>
                    <a:pt x="11484483" y="8510015"/>
                  </a:lnTo>
                  <a:lnTo>
                    <a:pt x="242824" y="8510015"/>
                  </a:lnTo>
                  <a:lnTo>
                    <a:pt x="242824" y="8491855"/>
                  </a:lnTo>
                  <a:lnTo>
                    <a:pt x="242824" y="8510015"/>
                  </a:lnTo>
                  <a:cubicBezTo>
                    <a:pt x="108712" y="8509889"/>
                    <a:pt x="0" y="8401431"/>
                    <a:pt x="0" y="8267446"/>
                  </a:cubicBezTo>
                  <a:lnTo>
                    <a:pt x="0" y="242570"/>
                  </a:lnTo>
                  <a:lnTo>
                    <a:pt x="18161" y="242570"/>
                  </a:lnTo>
                  <a:lnTo>
                    <a:pt x="0" y="242570"/>
                  </a:lnTo>
                  <a:moveTo>
                    <a:pt x="36322" y="242570"/>
                  </a:moveTo>
                  <a:lnTo>
                    <a:pt x="36322" y="8267446"/>
                  </a:lnTo>
                  <a:lnTo>
                    <a:pt x="18161" y="8267446"/>
                  </a:lnTo>
                  <a:lnTo>
                    <a:pt x="36322" y="8267446"/>
                  </a:lnTo>
                  <a:cubicBezTo>
                    <a:pt x="36322" y="8381364"/>
                    <a:pt x="128778" y="8473694"/>
                    <a:pt x="242824" y="8473694"/>
                  </a:cubicBezTo>
                  <a:lnTo>
                    <a:pt x="11484483" y="8473694"/>
                  </a:lnTo>
                  <a:cubicBezTo>
                    <a:pt x="11598528" y="8473694"/>
                    <a:pt x="11690985" y="8381364"/>
                    <a:pt x="11690985" y="8267446"/>
                  </a:cubicBezTo>
                  <a:lnTo>
                    <a:pt x="11690985" y="242570"/>
                  </a:lnTo>
                  <a:cubicBezTo>
                    <a:pt x="11690985" y="128651"/>
                    <a:pt x="11598528" y="36322"/>
                    <a:pt x="11484483" y="36322"/>
                  </a:cubicBezTo>
                  <a:lnTo>
                    <a:pt x="242824" y="36322"/>
                  </a:lnTo>
                  <a:lnTo>
                    <a:pt x="242824" y="18161"/>
                  </a:lnTo>
                  <a:lnTo>
                    <a:pt x="242824" y="36322"/>
                  </a:lnTo>
                  <a:cubicBezTo>
                    <a:pt x="128778" y="36322"/>
                    <a:pt x="36322" y="128651"/>
                    <a:pt x="36322" y="242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20400" y="1188540"/>
            <a:ext cx="12247200" cy="1407780"/>
            <a:chOff x="0" y="0"/>
            <a:chExt cx="11612160" cy="13347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612160" cy="1334784"/>
            </a:xfrm>
            <a:custGeom>
              <a:avLst/>
              <a:gdLst/>
              <a:ahLst/>
              <a:cxnLst/>
              <a:rect l="l" t="t" r="r" b="b"/>
              <a:pathLst>
                <a:path w="11612160" h="1334784">
                  <a:moveTo>
                    <a:pt x="0" y="0"/>
                  </a:moveTo>
                  <a:lnTo>
                    <a:pt x="11612160" y="0"/>
                  </a:lnTo>
                  <a:lnTo>
                    <a:pt x="11612160" y="1334784"/>
                  </a:lnTo>
                  <a:lnTo>
                    <a:pt x="0" y="13347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11612160" cy="12871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4356"/>
                </a:lnSpc>
              </a:pPr>
              <a:r>
                <a:rPr lang="en-US" sz="4033" b="1" spc="-1">
                  <a:solidFill>
                    <a:srgbClr val="1C1C1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🕒 Quanto tempo o plástico dura?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748320" y="2339695"/>
            <a:ext cx="10777320" cy="3814390"/>
            <a:chOff x="0" y="0"/>
            <a:chExt cx="10218496" cy="36166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18496" cy="3616607"/>
            </a:xfrm>
            <a:custGeom>
              <a:avLst/>
              <a:gdLst/>
              <a:ahLst/>
              <a:cxnLst/>
              <a:rect l="l" t="t" r="r" b="b"/>
              <a:pathLst>
                <a:path w="10218496" h="3616607">
                  <a:moveTo>
                    <a:pt x="0" y="0"/>
                  </a:moveTo>
                  <a:lnTo>
                    <a:pt x="10218496" y="0"/>
                  </a:lnTo>
                  <a:lnTo>
                    <a:pt x="10218496" y="3616607"/>
                  </a:lnTo>
                  <a:lnTo>
                    <a:pt x="0" y="36166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10218496" cy="36261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just">
                <a:lnSpc>
                  <a:spcPts val="3320"/>
                </a:lnSpc>
              </a:pPr>
              <a:r>
                <a:rPr lang="en-US" sz="2767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O plástico demora muuuito tempo para desaparecer. Por exemplo, uma garrafa plástica pode levar até 450 anos para se degradar completamente! 😲</a:t>
              </a:r>
            </a:p>
            <a:p>
              <a:pPr marL="0" lvl="0" indent="0" algn="just">
                <a:lnSpc>
                  <a:spcPts val="3320"/>
                </a:lnSpc>
              </a:pPr>
              <a:r>
                <a:rPr lang="en-US" sz="2767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Mesmo que existam máquinas para reciclar, a maior parte do plástico vai parar no lixo comum, onde ele polui o solo e o ar.</a:t>
              </a:r>
            </a:p>
            <a:p>
              <a:pPr marL="0" lvl="0" indent="0" algn="just">
                <a:lnSpc>
                  <a:spcPts val="3320"/>
                </a:lnSpc>
              </a:pPr>
              <a:r>
                <a:rPr lang="en-US" sz="2767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Alguns plásticos, como sacolas plásticas, são tão leves que o vento pode carregá-los por quilômetros, até que eles cheguem aos rios e aos oceanos.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959920" y="6457860"/>
            <a:ext cx="9484013" cy="2131380"/>
            <a:chOff x="0" y="0"/>
            <a:chExt cx="8992249" cy="20208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992263" cy="2020824"/>
            </a:xfrm>
            <a:custGeom>
              <a:avLst/>
              <a:gdLst/>
              <a:ahLst/>
              <a:cxnLst/>
              <a:rect l="l" t="t" r="r" b="b"/>
              <a:pathLst>
                <a:path w="8992263" h="2020824">
                  <a:moveTo>
                    <a:pt x="0" y="0"/>
                  </a:moveTo>
                  <a:lnTo>
                    <a:pt x="8051019" y="0"/>
                  </a:lnTo>
                  <a:lnTo>
                    <a:pt x="8992263" y="1010412"/>
                  </a:lnTo>
                  <a:lnTo>
                    <a:pt x="8051019" y="2020824"/>
                  </a:lnTo>
                  <a:lnTo>
                    <a:pt x="0" y="2020824"/>
                  </a:lnTo>
                  <a:close/>
                </a:path>
              </a:pathLst>
            </a:custGeom>
            <a:solidFill>
              <a:srgbClr val="AED7C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8992249" cy="202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2949"/>
                </a:lnSpc>
              </a:pPr>
              <a:r>
                <a:rPr lang="en-US" sz="2458" spc="-1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Todos os anos, 8 milhões de toneladas de plástico acabam no mar. Isso é muito perigoso para os animais marinhos, como peixes, tartarugas e golfinhos. Estima-se que até 1 milhão de animais morrem por causa do plástico no oceano.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1802206" y="6061850"/>
            <a:ext cx="3465394" cy="3430740"/>
          </a:xfrm>
          <a:custGeom>
            <a:avLst/>
            <a:gdLst/>
            <a:ahLst/>
            <a:cxnLst/>
            <a:rect l="l" t="t" r="r" b="b"/>
            <a:pathLst>
              <a:path w="3465394" h="3430740">
                <a:moveTo>
                  <a:pt x="0" y="0"/>
                </a:moveTo>
                <a:lnTo>
                  <a:pt x="3465394" y="0"/>
                </a:lnTo>
                <a:lnTo>
                  <a:pt x="3465394" y="3430740"/>
                </a:lnTo>
                <a:lnTo>
                  <a:pt x="0" y="3430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2043313" y="9749436"/>
            <a:ext cx="3721024" cy="30961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4"/>
              </a:lnSpc>
              <a:spcBef>
                <a:spcPct val="0"/>
              </a:spcBef>
            </a:pPr>
            <a:r>
              <a:rPr lang="en-US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4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45" r="-1564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630" y="638010"/>
            <a:ext cx="12368700" cy="8975340"/>
            <a:chOff x="0" y="0"/>
            <a:chExt cx="11727360" cy="8509952"/>
          </a:xfrm>
        </p:grpSpPr>
        <p:sp>
          <p:nvSpPr>
            <p:cNvPr id="4" name="Freeform 4"/>
            <p:cNvSpPr/>
            <p:nvPr/>
          </p:nvSpPr>
          <p:spPr>
            <a:xfrm>
              <a:off x="18161" y="18161"/>
              <a:ext cx="11690985" cy="8473694"/>
            </a:xfrm>
            <a:custGeom>
              <a:avLst/>
              <a:gdLst/>
              <a:ahLst/>
              <a:cxnLst/>
              <a:rect l="l" t="t" r="r" b="b"/>
              <a:pathLst>
                <a:path w="11690985" h="8473694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322" y="0"/>
                  </a:lnTo>
                  <a:cubicBezTo>
                    <a:pt x="11590401" y="0"/>
                    <a:pt x="11690985" y="100457"/>
                    <a:pt x="11690985" y="224409"/>
                  </a:cubicBezTo>
                  <a:lnTo>
                    <a:pt x="11690985" y="8249285"/>
                  </a:lnTo>
                  <a:cubicBezTo>
                    <a:pt x="11690985" y="8373237"/>
                    <a:pt x="11590401" y="8473694"/>
                    <a:pt x="11466322" y="8473694"/>
                  </a:cubicBezTo>
                  <a:lnTo>
                    <a:pt x="224663" y="8473694"/>
                  </a:lnTo>
                  <a:cubicBezTo>
                    <a:pt x="100584" y="8473694"/>
                    <a:pt x="0" y="8373237"/>
                    <a:pt x="0" y="8249285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7307" cy="8510015"/>
            </a:xfrm>
            <a:custGeom>
              <a:avLst/>
              <a:gdLst/>
              <a:ahLst/>
              <a:cxnLst/>
              <a:rect l="l" t="t" r="r" b="b"/>
              <a:pathLst>
                <a:path w="11727307" h="851001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483" y="0"/>
                  </a:lnTo>
                  <a:lnTo>
                    <a:pt x="11484483" y="18161"/>
                  </a:lnTo>
                  <a:lnTo>
                    <a:pt x="11484483" y="0"/>
                  </a:lnTo>
                  <a:cubicBezTo>
                    <a:pt x="11618595" y="0"/>
                    <a:pt x="11727307" y="108585"/>
                    <a:pt x="11727307" y="242570"/>
                  </a:cubicBezTo>
                  <a:lnTo>
                    <a:pt x="11709146" y="242570"/>
                  </a:lnTo>
                  <a:lnTo>
                    <a:pt x="11727307" y="242570"/>
                  </a:lnTo>
                  <a:lnTo>
                    <a:pt x="11727307" y="8267446"/>
                  </a:lnTo>
                  <a:lnTo>
                    <a:pt x="11709146" y="8267446"/>
                  </a:lnTo>
                  <a:lnTo>
                    <a:pt x="11727307" y="8267446"/>
                  </a:lnTo>
                  <a:cubicBezTo>
                    <a:pt x="11727307" y="8401431"/>
                    <a:pt x="11618595" y="8510015"/>
                    <a:pt x="11484483" y="8510015"/>
                  </a:cubicBezTo>
                  <a:lnTo>
                    <a:pt x="11484483" y="8491855"/>
                  </a:lnTo>
                  <a:lnTo>
                    <a:pt x="11484483" y="8510015"/>
                  </a:lnTo>
                  <a:lnTo>
                    <a:pt x="242824" y="8510015"/>
                  </a:lnTo>
                  <a:lnTo>
                    <a:pt x="242824" y="8491855"/>
                  </a:lnTo>
                  <a:lnTo>
                    <a:pt x="242824" y="8510015"/>
                  </a:lnTo>
                  <a:cubicBezTo>
                    <a:pt x="108712" y="8509889"/>
                    <a:pt x="0" y="8401431"/>
                    <a:pt x="0" y="8267446"/>
                  </a:cubicBezTo>
                  <a:lnTo>
                    <a:pt x="0" y="242570"/>
                  </a:lnTo>
                  <a:lnTo>
                    <a:pt x="18161" y="242570"/>
                  </a:lnTo>
                  <a:lnTo>
                    <a:pt x="0" y="242570"/>
                  </a:lnTo>
                  <a:moveTo>
                    <a:pt x="36322" y="242570"/>
                  </a:moveTo>
                  <a:lnTo>
                    <a:pt x="36322" y="8267446"/>
                  </a:lnTo>
                  <a:lnTo>
                    <a:pt x="18161" y="8267446"/>
                  </a:lnTo>
                  <a:lnTo>
                    <a:pt x="36322" y="8267446"/>
                  </a:lnTo>
                  <a:cubicBezTo>
                    <a:pt x="36322" y="8381364"/>
                    <a:pt x="128778" y="8473694"/>
                    <a:pt x="242824" y="8473694"/>
                  </a:cubicBezTo>
                  <a:lnTo>
                    <a:pt x="11484483" y="8473694"/>
                  </a:lnTo>
                  <a:cubicBezTo>
                    <a:pt x="11598528" y="8473694"/>
                    <a:pt x="11690985" y="8381364"/>
                    <a:pt x="11690985" y="8267446"/>
                  </a:cubicBezTo>
                  <a:lnTo>
                    <a:pt x="11690985" y="242570"/>
                  </a:lnTo>
                  <a:cubicBezTo>
                    <a:pt x="11690985" y="128651"/>
                    <a:pt x="11598528" y="36322"/>
                    <a:pt x="11484483" y="36322"/>
                  </a:cubicBezTo>
                  <a:lnTo>
                    <a:pt x="242824" y="36322"/>
                  </a:lnTo>
                  <a:lnTo>
                    <a:pt x="242824" y="18161"/>
                  </a:lnTo>
                  <a:lnTo>
                    <a:pt x="242824" y="36322"/>
                  </a:lnTo>
                  <a:cubicBezTo>
                    <a:pt x="128778" y="36322"/>
                    <a:pt x="36322" y="128651"/>
                    <a:pt x="36322" y="242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13380" y="760860"/>
            <a:ext cx="12247200" cy="1407240"/>
            <a:chOff x="0" y="0"/>
            <a:chExt cx="11612160" cy="13342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612160" cy="1334272"/>
            </a:xfrm>
            <a:custGeom>
              <a:avLst/>
              <a:gdLst/>
              <a:ahLst/>
              <a:cxnLst/>
              <a:rect l="l" t="t" r="r" b="b"/>
              <a:pathLst>
                <a:path w="11612160" h="1334272">
                  <a:moveTo>
                    <a:pt x="0" y="0"/>
                  </a:moveTo>
                  <a:lnTo>
                    <a:pt x="11612160" y="0"/>
                  </a:lnTo>
                  <a:lnTo>
                    <a:pt x="11612160" y="1334272"/>
                  </a:lnTo>
                  <a:lnTo>
                    <a:pt x="0" y="13342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11612160" cy="12866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4849"/>
                </a:lnSpc>
              </a:pPr>
              <a:r>
                <a:rPr lang="en-US" sz="4490" b="1" spc="-1">
                  <a:solidFill>
                    <a:srgbClr val="1C1C1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🛍️ Lojas estão proibindo sacolas plásticas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398130" y="2466990"/>
            <a:ext cx="5507460" cy="2943000"/>
            <a:chOff x="0" y="0"/>
            <a:chExt cx="5221888" cy="2790400"/>
          </a:xfrm>
        </p:grpSpPr>
        <p:sp>
          <p:nvSpPr>
            <p:cNvPr id="10" name="Freeform 10"/>
            <p:cNvSpPr/>
            <p:nvPr/>
          </p:nvSpPr>
          <p:spPr>
            <a:xfrm>
              <a:off x="20193" y="20193"/>
              <a:ext cx="5181473" cy="2749931"/>
            </a:xfrm>
            <a:custGeom>
              <a:avLst/>
              <a:gdLst/>
              <a:ahLst/>
              <a:cxnLst/>
              <a:rect l="l" t="t" r="r" b="b"/>
              <a:pathLst>
                <a:path w="5181473" h="2749931">
                  <a:moveTo>
                    <a:pt x="0" y="0"/>
                  </a:moveTo>
                  <a:lnTo>
                    <a:pt x="5181473" y="0"/>
                  </a:lnTo>
                  <a:lnTo>
                    <a:pt x="5181473" y="2749931"/>
                  </a:lnTo>
                  <a:lnTo>
                    <a:pt x="0" y="274993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221859" cy="2790444"/>
            </a:xfrm>
            <a:custGeom>
              <a:avLst/>
              <a:gdLst/>
              <a:ahLst/>
              <a:cxnLst/>
              <a:rect l="l" t="t" r="r" b="b"/>
              <a:pathLst>
                <a:path w="5221859" h="2790444">
                  <a:moveTo>
                    <a:pt x="20193" y="0"/>
                  </a:moveTo>
                  <a:lnTo>
                    <a:pt x="5201666" y="0"/>
                  </a:lnTo>
                  <a:cubicBezTo>
                    <a:pt x="5212842" y="0"/>
                    <a:pt x="5221859" y="9017"/>
                    <a:pt x="5221859" y="20193"/>
                  </a:cubicBezTo>
                  <a:lnTo>
                    <a:pt x="5221859" y="2770124"/>
                  </a:lnTo>
                  <a:cubicBezTo>
                    <a:pt x="5221859" y="2781300"/>
                    <a:pt x="5212842" y="2790317"/>
                    <a:pt x="5201666" y="2790317"/>
                  </a:cubicBezTo>
                  <a:lnTo>
                    <a:pt x="20193" y="2790317"/>
                  </a:lnTo>
                  <a:cubicBezTo>
                    <a:pt x="9017" y="2790444"/>
                    <a:pt x="0" y="2781300"/>
                    <a:pt x="0" y="2770124"/>
                  </a:cubicBezTo>
                  <a:lnTo>
                    <a:pt x="0" y="20193"/>
                  </a:lnTo>
                  <a:cubicBezTo>
                    <a:pt x="0" y="9017"/>
                    <a:pt x="9017" y="0"/>
                    <a:pt x="20193" y="0"/>
                  </a:cubicBezTo>
                  <a:moveTo>
                    <a:pt x="20193" y="40386"/>
                  </a:moveTo>
                  <a:lnTo>
                    <a:pt x="20193" y="20193"/>
                  </a:lnTo>
                  <a:lnTo>
                    <a:pt x="40386" y="20193"/>
                  </a:lnTo>
                  <a:lnTo>
                    <a:pt x="40386" y="2770124"/>
                  </a:lnTo>
                  <a:lnTo>
                    <a:pt x="20193" y="2770124"/>
                  </a:lnTo>
                  <a:lnTo>
                    <a:pt x="20193" y="2749931"/>
                  </a:lnTo>
                  <a:lnTo>
                    <a:pt x="5201666" y="2749931"/>
                  </a:lnTo>
                  <a:lnTo>
                    <a:pt x="5201666" y="2770124"/>
                  </a:lnTo>
                  <a:lnTo>
                    <a:pt x="5181473" y="2770124"/>
                  </a:lnTo>
                  <a:lnTo>
                    <a:pt x="5181473" y="20193"/>
                  </a:lnTo>
                  <a:lnTo>
                    <a:pt x="5201666" y="20193"/>
                  </a:lnTo>
                  <a:lnTo>
                    <a:pt x="5201666" y="40386"/>
                  </a:lnTo>
                  <a:lnTo>
                    <a:pt x="20193" y="40386"/>
                  </a:lnTo>
                  <a:close/>
                </a:path>
              </a:pathLst>
            </a:custGeom>
            <a:solidFill>
              <a:srgbClr val="88CCC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5221888" cy="279992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0" lvl="0" indent="0" algn="l">
                <a:lnSpc>
                  <a:spcPts val="3354"/>
                </a:lnSpc>
              </a:pPr>
              <a:r>
                <a:rPr lang="en-US" sz="2795" spc="-1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Desde 2018, os clientes são incentivados a levar suas próprias sacolas reutilizáveis, que são mais fortes, duram muito mais tempo e ajudam a proteger o planeta 🌍.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382410" y="2433510"/>
            <a:ext cx="5507460" cy="2945700"/>
            <a:chOff x="0" y="0"/>
            <a:chExt cx="5221888" cy="2792960"/>
          </a:xfrm>
        </p:grpSpPr>
        <p:sp>
          <p:nvSpPr>
            <p:cNvPr id="14" name="Freeform 14"/>
            <p:cNvSpPr/>
            <p:nvPr/>
          </p:nvSpPr>
          <p:spPr>
            <a:xfrm>
              <a:off x="20193" y="20193"/>
              <a:ext cx="5181473" cy="2752598"/>
            </a:xfrm>
            <a:custGeom>
              <a:avLst/>
              <a:gdLst/>
              <a:ahLst/>
              <a:cxnLst/>
              <a:rect l="l" t="t" r="r" b="b"/>
              <a:pathLst>
                <a:path w="5181473" h="2752598">
                  <a:moveTo>
                    <a:pt x="0" y="0"/>
                  </a:moveTo>
                  <a:lnTo>
                    <a:pt x="5181473" y="0"/>
                  </a:lnTo>
                  <a:lnTo>
                    <a:pt x="5181473" y="2752598"/>
                  </a:lnTo>
                  <a:lnTo>
                    <a:pt x="0" y="275259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5221859" cy="2792984"/>
            </a:xfrm>
            <a:custGeom>
              <a:avLst/>
              <a:gdLst/>
              <a:ahLst/>
              <a:cxnLst/>
              <a:rect l="l" t="t" r="r" b="b"/>
              <a:pathLst>
                <a:path w="5221859" h="2792984">
                  <a:moveTo>
                    <a:pt x="20193" y="0"/>
                  </a:moveTo>
                  <a:lnTo>
                    <a:pt x="5201666" y="0"/>
                  </a:lnTo>
                  <a:cubicBezTo>
                    <a:pt x="5212842" y="0"/>
                    <a:pt x="5221859" y="9017"/>
                    <a:pt x="5221859" y="20193"/>
                  </a:cubicBezTo>
                  <a:lnTo>
                    <a:pt x="5221859" y="2772791"/>
                  </a:lnTo>
                  <a:cubicBezTo>
                    <a:pt x="5221859" y="2783967"/>
                    <a:pt x="5212842" y="2792984"/>
                    <a:pt x="5201666" y="2792984"/>
                  </a:cubicBezTo>
                  <a:lnTo>
                    <a:pt x="20193" y="2792984"/>
                  </a:lnTo>
                  <a:cubicBezTo>
                    <a:pt x="9017" y="2792984"/>
                    <a:pt x="0" y="2783967"/>
                    <a:pt x="0" y="2772791"/>
                  </a:cubicBezTo>
                  <a:lnTo>
                    <a:pt x="0" y="20193"/>
                  </a:lnTo>
                  <a:cubicBezTo>
                    <a:pt x="0" y="9017"/>
                    <a:pt x="9017" y="0"/>
                    <a:pt x="20193" y="0"/>
                  </a:cubicBezTo>
                  <a:moveTo>
                    <a:pt x="20193" y="40386"/>
                  </a:moveTo>
                  <a:lnTo>
                    <a:pt x="20193" y="20193"/>
                  </a:lnTo>
                  <a:lnTo>
                    <a:pt x="40386" y="20193"/>
                  </a:lnTo>
                  <a:lnTo>
                    <a:pt x="40386" y="2772791"/>
                  </a:lnTo>
                  <a:lnTo>
                    <a:pt x="20193" y="2772791"/>
                  </a:lnTo>
                  <a:lnTo>
                    <a:pt x="20193" y="2752598"/>
                  </a:lnTo>
                  <a:lnTo>
                    <a:pt x="5201666" y="2752598"/>
                  </a:lnTo>
                  <a:lnTo>
                    <a:pt x="5201666" y="2772791"/>
                  </a:lnTo>
                  <a:lnTo>
                    <a:pt x="5181473" y="2772791"/>
                  </a:lnTo>
                  <a:lnTo>
                    <a:pt x="5181473" y="20193"/>
                  </a:lnTo>
                  <a:lnTo>
                    <a:pt x="5201666" y="20193"/>
                  </a:lnTo>
                  <a:lnTo>
                    <a:pt x="5201666" y="40386"/>
                  </a:lnTo>
                  <a:lnTo>
                    <a:pt x="20193" y="40386"/>
                  </a:lnTo>
                  <a:close/>
                </a:path>
              </a:pathLst>
            </a:custGeom>
            <a:solidFill>
              <a:srgbClr val="AFDEF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5221888" cy="280248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0" lvl="0" indent="0" algn="l">
                <a:lnSpc>
                  <a:spcPts val="3017"/>
                </a:lnSpc>
              </a:pPr>
              <a:r>
                <a:rPr lang="en-US" sz="2514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Algumas lojas até criaram sacolas feitas com materiais reciclados, que podem ser usadas várias vezes. </a:t>
              </a:r>
            </a:p>
            <a:p>
              <a:pPr marL="0" lvl="0" indent="0" algn="l">
                <a:lnSpc>
                  <a:spcPts val="3017"/>
                </a:lnSpc>
              </a:pPr>
              <a:r>
                <a:rPr lang="en-US" sz="2514" spc="-1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E o melhor: se a sacola estragar, ela pode ser trocada por outra e reciclada novamente!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398130" y="5941350"/>
            <a:ext cx="5507460" cy="2509920"/>
            <a:chOff x="0" y="0"/>
            <a:chExt cx="5221888" cy="2379776"/>
          </a:xfrm>
        </p:grpSpPr>
        <p:sp>
          <p:nvSpPr>
            <p:cNvPr id="18" name="Freeform 18"/>
            <p:cNvSpPr/>
            <p:nvPr/>
          </p:nvSpPr>
          <p:spPr>
            <a:xfrm>
              <a:off x="9677" y="20193"/>
              <a:ext cx="5202516" cy="2339340"/>
            </a:xfrm>
            <a:custGeom>
              <a:avLst/>
              <a:gdLst/>
              <a:ahLst/>
              <a:cxnLst/>
              <a:rect l="l" t="t" r="r" b="b"/>
              <a:pathLst>
                <a:path w="5202516" h="2339340">
                  <a:moveTo>
                    <a:pt x="0" y="0"/>
                  </a:moveTo>
                  <a:lnTo>
                    <a:pt x="5202516" y="0"/>
                  </a:lnTo>
                  <a:lnTo>
                    <a:pt x="5202516" y="2339340"/>
                  </a:lnTo>
                  <a:lnTo>
                    <a:pt x="0" y="233934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5221870" cy="2379726"/>
            </a:xfrm>
            <a:custGeom>
              <a:avLst/>
              <a:gdLst/>
              <a:ahLst/>
              <a:cxnLst/>
              <a:rect l="l" t="t" r="r" b="b"/>
              <a:pathLst>
                <a:path w="5221870" h="2379726">
                  <a:moveTo>
                    <a:pt x="9677" y="0"/>
                  </a:moveTo>
                  <a:lnTo>
                    <a:pt x="5212193" y="0"/>
                  </a:lnTo>
                  <a:cubicBezTo>
                    <a:pt x="5217548" y="0"/>
                    <a:pt x="5221870" y="9017"/>
                    <a:pt x="5221870" y="20193"/>
                  </a:cubicBezTo>
                  <a:lnTo>
                    <a:pt x="5221870" y="2359533"/>
                  </a:lnTo>
                  <a:cubicBezTo>
                    <a:pt x="5221870" y="2370709"/>
                    <a:pt x="5217548" y="2379726"/>
                    <a:pt x="5212193" y="2379726"/>
                  </a:cubicBezTo>
                  <a:lnTo>
                    <a:pt x="9677" y="2379726"/>
                  </a:lnTo>
                  <a:cubicBezTo>
                    <a:pt x="4321" y="2379726"/>
                    <a:pt x="0" y="2370709"/>
                    <a:pt x="0" y="2359533"/>
                  </a:cubicBezTo>
                  <a:lnTo>
                    <a:pt x="0" y="20193"/>
                  </a:lnTo>
                  <a:cubicBezTo>
                    <a:pt x="0" y="9017"/>
                    <a:pt x="4321" y="0"/>
                    <a:pt x="9677" y="0"/>
                  </a:cubicBezTo>
                  <a:moveTo>
                    <a:pt x="9677" y="40386"/>
                  </a:moveTo>
                  <a:lnTo>
                    <a:pt x="9677" y="20193"/>
                  </a:lnTo>
                  <a:lnTo>
                    <a:pt x="19354" y="20193"/>
                  </a:lnTo>
                  <a:lnTo>
                    <a:pt x="19354" y="2359533"/>
                  </a:lnTo>
                  <a:lnTo>
                    <a:pt x="9677" y="2359533"/>
                  </a:lnTo>
                  <a:lnTo>
                    <a:pt x="9677" y="2339340"/>
                  </a:lnTo>
                  <a:lnTo>
                    <a:pt x="5212193" y="2339340"/>
                  </a:lnTo>
                  <a:lnTo>
                    <a:pt x="5212193" y="2359533"/>
                  </a:lnTo>
                  <a:lnTo>
                    <a:pt x="5202515" y="2359533"/>
                  </a:lnTo>
                  <a:lnTo>
                    <a:pt x="5202515" y="20193"/>
                  </a:lnTo>
                  <a:lnTo>
                    <a:pt x="5212193" y="20193"/>
                  </a:lnTo>
                  <a:lnTo>
                    <a:pt x="5212193" y="40386"/>
                  </a:lnTo>
                  <a:lnTo>
                    <a:pt x="9677" y="40386"/>
                  </a:lnTo>
                  <a:close/>
                </a:path>
              </a:pathLst>
            </a:custGeom>
            <a:solidFill>
              <a:srgbClr val="CDB5D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5221888" cy="237977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0" lvl="0" indent="0" algn="l">
                <a:lnSpc>
                  <a:spcPts val="3577"/>
                </a:lnSpc>
              </a:pPr>
              <a:r>
                <a:rPr lang="en-US" sz="2981" spc="-1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Essa atitude ajuda a reduzir o lixo plástico e mostra como todos podem fazer sua parte para cuidar do meio ambiente.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1635169" y="5273357"/>
            <a:ext cx="3338131" cy="4114800"/>
          </a:xfrm>
          <a:custGeom>
            <a:avLst/>
            <a:gdLst/>
            <a:ahLst/>
            <a:cxnLst/>
            <a:rect l="l" t="t" r="r" b="b"/>
            <a:pathLst>
              <a:path w="3338131" h="4114800">
                <a:moveTo>
                  <a:pt x="0" y="0"/>
                </a:moveTo>
                <a:lnTo>
                  <a:pt x="3338131" y="0"/>
                </a:lnTo>
                <a:lnTo>
                  <a:pt x="3338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9136980" y="5273357"/>
            <a:ext cx="3615881" cy="4114800"/>
          </a:xfrm>
          <a:custGeom>
            <a:avLst/>
            <a:gdLst/>
            <a:ahLst/>
            <a:cxnLst/>
            <a:rect l="l" t="t" r="r" b="b"/>
            <a:pathLst>
              <a:path w="3615881" h="4114800">
                <a:moveTo>
                  <a:pt x="0" y="0"/>
                </a:moveTo>
                <a:lnTo>
                  <a:pt x="3615880" y="0"/>
                </a:lnTo>
                <a:lnTo>
                  <a:pt x="36158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2043313" y="9749436"/>
            <a:ext cx="3721024" cy="30961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4"/>
              </a:lnSpc>
              <a:spcBef>
                <a:spcPct val="0"/>
              </a:spcBef>
            </a:pPr>
            <a:r>
              <a:rPr lang="en-US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6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45" r="-1564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630" y="638010"/>
            <a:ext cx="12368700" cy="8975340"/>
            <a:chOff x="0" y="0"/>
            <a:chExt cx="11727360" cy="8509952"/>
          </a:xfrm>
        </p:grpSpPr>
        <p:sp>
          <p:nvSpPr>
            <p:cNvPr id="4" name="Freeform 4"/>
            <p:cNvSpPr/>
            <p:nvPr/>
          </p:nvSpPr>
          <p:spPr>
            <a:xfrm>
              <a:off x="18161" y="18161"/>
              <a:ext cx="11690985" cy="8473694"/>
            </a:xfrm>
            <a:custGeom>
              <a:avLst/>
              <a:gdLst/>
              <a:ahLst/>
              <a:cxnLst/>
              <a:rect l="l" t="t" r="r" b="b"/>
              <a:pathLst>
                <a:path w="11690985" h="8473694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322" y="0"/>
                  </a:lnTo>
                  <a:cubicBezTo>
                    <a:pt x="11590401" y="0"/>
                    <a:pt x="11690985" y="100457"/>
                    <a:pt x="11690985" y="224409"/>
                  </a:cubicBezTo>
                  <a:lnTo>
                    <a:pt x="11690985" y="8249285"/>
                  </a:lnTo>
                  <a:cubicBezTo>
                    <a:pt x="11690985" y="8373237"/>
                    <a:pt x="11590401" y="8473694"/>
                    <a:pt x="11466322" y="8473694"/>
                  </a:cubicBezTo>
                  <a:lnTo>
                    <a:pt x="224663" y="8473694"/>
                  </a:lnTo>
                  <a:cubicBezTo>
                    <a:pt x="100584" y="8473694"/>
                    <a:pt x="0" y="8373237"/>
                    <a:pt x="0" y="8249285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7307" cy="8510015"/>
            </a:xfrm>
            <a:custGeom>
              <a:avLst/>
              <a:gdLst/>
              <a:ahLst/>
              <a:cxnLst/>
              <a:rect l="l" t="t" r="r" b="b"/>
              <a:pathLst>
                <a:path w="11727307" h="851001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483" y="0"/>
                  </a:lnTo>
                  <a:lnTo>
                    <a:pt x="11484483" y="18161"/>
                  </a:lnTo>
                  <a:lnTo>
                    <a:pt x="11484483" y="0"/>
                  </a:lnTo>
                  <a:cubicBezTo>
                    <a:pt x="11618595" y="0"/>
                    <a:pt x="11727307" y="108585"/>
                    <a:pt x="11727307" y="242570"/>
                  </a:cubicBezTo>
                  <a:lnTo>
                    <a:pt x="11709146" y="242570"/>
                  </a:lnTo>
                  <a:lnTo>
                    <a:pt x="11727307" y="242570"/>
                  </a:lnTo>
                  <a:lnTo>
                    <a:pt x="11727307" y="8267446"/>
                  </a:lnTo>
                  <a:lnTo>
                    <a:pt x="11709146" y="8267446"/>
                  </a:lnTo>
                  <a:lnTo>
                    <a:pt x="11727307" y="8267446"/>
                  </a:lnTo>
                  <a:cubicBezTo>
                    <a:pt x="11727307" y="8401431"/>
                    <a:pt x="11618595" y="8510015"/>
                    <a:pt x="11484483" y="8510015"/>
                  </a:cubicBezTo>
                  <a:lnTo>
                    <a:pt x="11484483" y="8491855"/>
                  </a:lnTo>
                  <a:lnTo>
                    <a:pt x="11484483" y="8510015"/>
                  </a:lnTo>
                  <a:lnTo>
                    <a:pt x="242824" y="8510015"/>
                  </a:lnTo>
                  <a:lnTo>
                    <a:pt x="242824" y="8491855"/>
                  </a:lnTo>
                  <a:lnTo>
                    <a:pt x="242824" y="8510015"/>
                  </a:lnTo>
                  <a:cubicBezTo>
                    <a:pt x="108712" y="8509889"/>
                    <a:pt x="0" y="8401431"/>
                    <a:pt x="0" y="8267446"/>
                  </a:cubicBezTo>
                  <a:lnTo>
                    <a:pt x="0" y="242570"/>
                  </a:lnTo>
                  <a:lnTo>
                    <a:pt x="18161" y="242570"/>
                  </a:lnTo>
                  <a:lnTo>
                    <a:pt x="0" y="242570"/>
                  </a:lnTo>
                  <a:moveTo>
                    <a:pt x="36322" y="242570"/>
                  </a:moveTo>
                  <a:lnTo>
                    <a:pt x="36322" y="8267446"/>
                  </a:lnTo>
                  <a:lnTo>
                    <a:pt x="18161" y="8267446"/>
                  </a:lnTo>
                  <a:lnTo>
                    <a:pt x="36322" y="8267446"/>
                  </a:lnTo>
                  <a:cubicBezTo>
                    <a:pt x="36322" y="8381364"/>
                    <a:pt x="128778" y="8473694"/>
                    <a:pt x="242824" y="8473694"/>
                  </a:cubicBezTo>
                  <a:lnTo>
                    <a:pt x="11484483" y="8473694"/>
                  </a:lnTo>
                  <a:cubicBezTo>
                    <a:pt x="11598528" y="8473694"/>
                    <a:pt x="11690985" y="8381364"/>
                    <a:pt x="11690985" y="8267446"/>
                  </a:cubicBezTo>
                  <a:lnTo>
                    <a:pt x="11690985" y="242570"/>
                  </a:lnTo>
                  <a:cubicBezTo>
                    <a:pt x="11690985" y="128651"/>
                    <a:pt x="11598528" y="36322"/>
                    <a:pt x="11484483" y="36322"/>
                  </a:cubicBezTo>
                  <a:lnTo>
                    <a:pt x="242824" y="36322"/>
                  </a:lnTo>
                  <a:lnTo>
                    <a:pt x="242824" y="18161"/>
                  </a:lnTo>
                  <a:lnTo>
                    <a:pt x="242824" y="36322"/>
                  </a:lnTo>
                  <a:cubicBezTo>
                    <a:pt x="128778" y="36322"/>
                    <a:pt x="36322" y="128651"/>
                    <a:pt x="36322" y="242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13380" y="760860"/>
            <a:ext cx="12247200" cy="1407240"/>
            <a:chOff x="0" y="0"/>
            <a:chExt cx="11612160" cy="13342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612160" cy="1334272"/>
            </a:xfrm>
            <a:custGeom>
              <a:avLst/>
              <a:gdLst/>
              <a:ahLst/>
              <a:cxnLst/>
              <a:rect l="l" t="t" r="r" b="b"/>
              <a:pathLst>
                <a:path w="11612160" h="1334272">
                  <a:moveTo>
                    <a:pt x="0" y="0"/>
                  </a:moveTo>
                  <a:lnTo>
                    <a:pt x="11612160" y="0"/>
                  </a:lnTo>
                  <a:lnTo>
                    <a:pt x="11612160" y="1334272"/>
                  </a:lnTo>
                  <a:lnTo>
                    <a:pt x="0" y="13342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11612160" cy="12961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3938"/>
                </a:lnSpc>
              </a:pPr>
              <a:r>
                <a:rPr lang="en-US" sz="3646" b="1" spc="0">
                  <a:solidFill>
                    <a:srgbClr val="1C1C1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🛍️ Lojas estão proibindo o uso de sacolas plásticas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419460" y="1942521"/>
            <a:ext cx="11449080" cy="4093797"/>
            <a:chOff x="0" y="0"/>
            <a:chExt cx="10855424" cy="38815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855424" cy="3881526"/>
            </a:xfrm>
            <a:custGeom>
              <a:avLst/>
              <a:gdLst/>
              <a:ahLst/>
              <a:cxnLst/>
              <a:rect l="l" t="t" r="r" b="b"/>
              <a:pathLst>
                <a:path w="10855424" h="3881526">
                  <a:moveTo>
                    <a:pt x="0" y="0"/>
                  </a:moveTo>
                  <a:lnTo>
                    <a:pt x="10855424" y="0"/>
                  </a:lnTo>
                  <a:lnTo>
                    <a:pt x="10855424" y="3881526"/>
                  </a:lnTo>
                  <a:lnTo>
                    <a:pt x="0" y="3881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10855424" cy="38910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240"/>
                </a:lnSpc>
              </a:pPr>
              <a:r>
                <a:rPr lang="en-US" sz="2700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Muitos supermercados e lojas pararam de dar sacolas plásticas descartáveis aos clientes. Essa decisão foi tomada para ajudar o meio ambiente e diminuir o lixo plástico que polui rios, mares e florestas.</a:t>
              </a:r>
            </a:p>
            <a:p>
              <a:pPr marL="0" lvl="0" indent="0" algn="l">
                <a:lnSpc>
                  <a:spcPts val="3240"/>
                </a:lnSpc>
              </a:pPr>
              <a:r>
                <a:rPr lang="en-US" sz="2700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Agora, as pessoas são incentivadas a usar sacolas reutilizáveis, que são mais fortes e podem ser usadas várias vezes. Algumas até são feitas de plástico reciclado e podem ser trocadas se rasgarem.</a:t>
              </a:r>
            </a:p>
            <a:p>
              <a:pPr marL="0" lvl="0" indent="0" algn="l">
                <a:lnSpc>
                  <a:spcPts val="3240"/>
                </a:lnSpc>
              </a:pPr>
              <a:r>
                <a:rPr lang="en-US" sz="2700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Mas será que só isso é suficiente para proteger o planeta? 🤔</a:t>
              </a:r>
            </a:p>
            <a:p>
              <a:pPr marL="0" lvl="0" indent="0" algn="l">
                <a:lnSpc>
                  <a:spcPts val="3240"/>
                </a:lnSpc>
              </a:pPr>
              <a:endParaRPr lang="en-US" sz="2700">
                <a:solidFill>
                  <a:srgbClr val="1C1C1C"/>
                </a:solidFill>
                <a:latin typeface="Code Pro"/>
                <a:ea typeface="Code Pro"/>
                <a:cs typeface="Code Pro"/>
                <a:sym typeface="Code Pro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314700" y="6370010"/>
            <a:ext cx="11449080" cy="3290126"/>
            <a:chOff x="0" y="0"/>
            <a:chExt cx="10855424" cy="31195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855424" cy="3119526"/>
            </a:xfrm>
            <a:custGeom>
              <a:avLst/>
              <a:gdLst/>
              <a:ahLst/>
              <a:cxnLst/>
              <a:rect l="l" t="t" r="r" b="b"/>
              <a:pathLst>
                <a:path w="10855424" h="3119526">
                  <a:moveTo>
                    <a:pt x="0" y="0"/>
                  </a:moveTo>
                  <a:lnTo>
                    <a:pt x="10855424" y="0"/>
                  </a:lnTo>
                  <a:lnTo>
                    <a:pt x="10855424" y="3119526"/>
                  </a:lnTo>
                  <a:lnTo>
                    <a:pt x="0" y="3119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10855424" cy="31290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240"/>
                </a:lnSpc>
              </a:pPr>
              <a:r>
                <a:rPr lang="en-US" sz="2700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✍️ </a:t>
              </a:r>
              <a:r>
                <a:rPr lang="en-US" sz="2700" b="1">
                  <a:solidFill>
                    <a:srgbClr val="1C1C1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Atividade com um colega:</a:t>
              </a:r>
            </a:p>
            <a:p>
              <a:pPr marL="0" lvl="0" indent="0" algn="l">
                <a:lnSpc>
                  <a:spcPts val="3240"/>
                </a:lnSpc>
              </a:pPr>
              <a:r>
                <a:rPr lang="en-US" sz="2700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Pensem juntos e escrevam o máximo de coisas que vocês conhecem que são feitas de plástico.</a:t>
              </a:r>
            </a:p>
            <a:p>
              <a:pPr marL="0" lvl="0" indent="0" algn="l">
                <a:lnSpc>
                  <a:spcPts val="3240"/>
                </a:lnSpc>
              </a:pPr>
              <a:endParaRPr lang="en-US" sz="2700">
                <a:solidFill>
                  <a:srgbClr val="1C1C1C"/>
                </a:solidFill>
                <a:latin typeface="Code Pro"/>
                <a:ea typeface="Code Pro"/>
                <a:cs typeface="Code Pro"/>
                <a:sym typeface="Code Pro"/>
              </a:endParaRPr>
            </a:p>
            <a:p>
              <a:pPr marL="0" lvl="0" indent="0" algn="l">
                <a:lnSpc>
                  <a:spcPts val="3240"/>
                </a:lnSpc>
              </a:pPr>
              <a:r>
                <a:rPr lang="en-US" sz="2700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🧠 </a:t>
              </a:r>
              <a:r>
                <a:rPr lang="en-US" sz="2700" b="1">
                  <a:solidFill>
                    <a:srgbClr val="1C1C1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Dica: </a:t>
              </a:r>
              <a:r>
                <a:rPr lang="en-US" sz="2700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Olhem ao redor da sala, dentro da mochila ou lembrem dos objetos que vocês usam em casa!</a:t>
              </a:r>
            </a:p>
            <a:p>
              <a:pPr marL="0" lvl="0" indent="0" algn="l">
                <a:lnSpc>
                  <a:spcPts val="3240"/>
                </a:lnSpc>
              </a:pPr>
              <a:endParaRPr lang="en-US" sz="2700">
                <a:solidFill>
                  <a:srgbClr val="1C1C1C"/>
                </a:solidFill>
                <a:latin typeface="Code Pro"/>
                <a:ea typeface="Code Pro"/>
                <a:cs typeface="Code Pro"/>
                <a:sym typeface="Code Pro"/>
              </a:endParaRPr>
            </a:p>
            <a:p>
              <a:pPr marL="0" lvl="0" indent="0" algn="l">
                <a:lnSpc>
                  <a:spcPts val="3240"/>
                </a:lnSpc>
              </a:pPr>
              <a:endParaRPr lang="en-US" sz="2700">
                <a:solidFill>
                  <a:srgbClr val="1C1C1C"/>
                </a:solidFill>
                <a:latin typeface="Code Pro"/>
                <a:ea typeface="Code Pro"/>
                <a:cs typeface="Code Pro"/>
                <a:sym typeface="Code Pro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043313" y="9749436"/>
            <a:ext cx="3721024" cy="30961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4"/>
              </a:lnSpc>
              <a:spcBef>
                <a:spcPct val="0"/>
              </a:spcBef>
            </a:pPr>
            <a:r>
              <a:rPr lang="en-US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3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45" r="-1564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630" y="638010"/>
            <a:ext cx="12368700" cy="8975340"/>
            <a:chOff x="0" y="0"/>
            <a:chExt cx="11727360" cy="8509952"/>
          </a:xfrm>
        </p:grpSpPr>
        <p:sp>
          <p:nvSpPr>
            <p:cNvPr id="4" name="Freeform 4"/>
            <p:cNvSpPr/>
            <p:nvPr/>
          </p:nvSpPr>
          <p:spPr>
            <a:xfrm>
              <a:off x="18161" y="18161"/>
              <a:ext cx="11690985" cy="8473694"/>
            </a:xfrm>
            <a:custGeom>
              <a:avLst/>
              <a:gdLst/>
              <a:ahLst/>
              <a:cxnLst/>
              <a:rect l="l" t="t" r="r" b="b"/>
              <a:pathLst>
                <a:path w="11690985" h="8473694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322" y="0"/>
                  </a:lnTo>
                  <a:cubicBezTo>
                    <a:pt x="11590401" y="0"/>
                    <a:pt x="11690985" y="100457"/>
                    <a:pt x="11690985" y="224409"/>
                  </a:cubicBezTo>
                  <a:lnTo>
                    <a:pt x="11690985" y="8249285"/>
                  </a:lnTo>
                  <a:cubicBezTo>
                    <a:pt x="11690985" y="8373237"/>
                    <a:pt x="11590401" y="8473694"/>
                    <a:pt x="11466322" y="8473694"/>
                  </a:cubicBezTo>
                  <a:lnTo>
                    <a:pt x="224663" y="8473694"/>
                  </a:lnTo>
                  <a:cubicBezTo>
                    <a:pt x="100584" y="8473694"/>
                    <a:pt x="0" y="8373237"/>
                    <a:pt x="0" y="8249285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7307" cy="8510015"/>
            </a:xfrm>
            <a:custGeom>
              <a:avLst/>
              <a:gdLst/>
              <a:ahLst/>
              <a:cxnLst/>
              <a:rect l="l" t="t" r="r" b="b"/>
              <a:pathLst>
                <a:path w="11727307" h="851001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483" y="0"/>
                  </a:lnTo>
                  <a:lnTo>
                    <a:pt x="11484483" y="18161"/>
                  </a:lnTo>
                  <a:lnTo>
                    <a:pt x="11484483" y="0"/>
                  </a:lnTo>
                  <a:cubicBezTo>
                    <a:pt x="11618595" y="0"/>
                    <a:pt x="11727307" y="108585"/>
                    <a:pt x="11727307" y="242570"/>
                  </a:cubicBezTo>
                  <a:lnTo>
                    <a:pt x="11709146" y="242570"/>
                  </a:lnTo>
                  <a:lnTo>
                    <a:pt x="11727307" y="242570"/>
                  </a:lnTo>
                  <a:lnTo>
                    <a:pt x="11727307" y="8267446"/>
                  </a:lnTo>
                  <a:lnTo>
                    <a:pt x="11709146" y="8267446"/>
                  </a:lnTo>
                  <a:lnTo>
                    <a:pt x="11727307" y="8267446"/>
                  </a:lnTo>
                  <a:cubicBezTo>
                    <a:pt x="11727307" y="8401431"/>
                    <a:pt x="11618595" y="8510015"/>
                    <a:pt x="11484483" y="8510015"/>
                  </a:cubicBezTo>
                  <a:lnTo>
                    <a:pt x="11484483" y="8491855"/>
                  </a:lnTo>
                  <a:lnTo>
                    <a:pt x="11484483" y="8510015"/>
                  </a:lnTo>
                  <a:lnTo>
                    <a:pt x="242824" y="8510015"/>
                  </a:lnTo>
                  <a:lnTo>
                    <a:pt x="242824" y="8491855"/>
                  </a:lnTo>
                  <a:lnTo>
                    <a:pt x="242824" y="8510015"/>
                  </a:lnTo>
                  <a:cubicBezTo>
                    <a:pt x="108712" y="8509889"/>
                    <a:pt x="0" y="8401431"/>
                    <a:pt x="0" y="8267446"/>
                  </a:cubicBezTo>
                  <a:lnTo>
                    <a:pt x="0" y="242570"/>
                  </a:lnTo>
                  <a:lnTo>
                    <a:pt x="18161" y="242570"/>
                  </a:lnTo>
                  <a:lnTo>
                    <a:pt x="0" y="242570"/>
                  </a:lnTo>
                  <a:moveTo>
                    <a:pt x="36322" y="242570"/>
                  </a:moveTo>
                  <a:lnTo>
                    <a:pt x="36322" y="8267446"/>
                  </a:lnTo>
                  <a:lnTo>
                    <a:pt x="18161" y="8267446"/>
                  </a:lnTo>
                  <a:lnTo>
                    <a:pt x="36322" y="8267446"/>
                  </a:lnTo>
                  <a:cubicBezTo>
                    <a:pt x="36322" y="8381364"/>
                    <a:pt x="128778" y="8473694"/>
                    <a:pt x="242824" y="8473694"/>
                  </a:cubicBezTo>
                  <a:lnTo>
                    <a:pt x="11484483" y="8473694"/>
                  </a:lnTo>
                  <a:cubicBezTo>
                    <a:pt x="11598528" y="8473694"/>
                    <a:pt x="11690985" y="8381364"/>
                    <a:pt x="11690985" y="8267446"/>
                  </a:cubicBezTo>
                  <a:lnTo>
                    <a:pt x="11690985" y="242570"/>
                  </a:lnTo>
                  <a:cubicBezTo>
                    <a:pt x="11690985" y="128651"/>
                    <a:pt x="11598528" y="36322"/>
                    <a:pt x="11484483" y="36322"/>
                  </a:cubicBezTo>
                  <a:lnTo>
                    <a:pt x="242824" y="36322"/>
                  </a:lnTo>
                  <a:lnTo>
                    <a:pt x="242824" y="18161"/>
                  </a:lnTo>
                  <a:lnTo>
                    <a:pt x="242824" y="36322"/>
                  </a:lnTo>
                  <a:cubicBezTo>
                    <a:pt x="128778" y="36322"/>
                    <a:pt x="36322" y="128651"/>
                    <a:pt x="36322" y="242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1800" y="1896165"/>
            <a:ext cx="11879158" cy="2111940"/>
            <a:chOff x="0" y="0"/>
            <a:chExt cx="11263202" cy="20024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63229" cy="2002536"/>
            </a:xfrm>
            <a:custGeom>
              <a:avLst/>
              <a:gdLst/>
              <a:ahLst/>
              <a:cxnLst/>
              <a:rect l="l" t="t" r="r" b="b"/>
              <a:pathLst>
                <a:path w="11263229" h="2002536">
                  <a:moveTo>
                    <a:pt x="0" y="0"/>
                  </a:moveTo>
                  <a:lnTo>
                    <a:pt x="10289700" y="0"/>
                  </a:lnTo>
                  <a:lnTo>
                    <a:pt x="11263229" y="1001268"/>
                  </a:lnTo>
                  <a:lnTo>
                    <a:pt x="10289700" y="2002536"/>
                  </a:lnTo>
                  <a:lnTo>
                    <a:pt x="0" y="2002536"/>
                  </a:lnTo>
                  <a:close/>
                </a:path>
              </a:pathLst>
            </a:custGeom>
            <a:solidFill>
              <a:srgbClr val="AED7C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1263202" cy="2011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735"/>
                </a:lnSpc>
              </a:pPr>
              <a:r>
                <a:rPr lang="en-US" sz="2279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         O Brasil também polui!</a:t>
              </a:r>
            </a:p>
            <a:p>
              <a:pPr marL="0" lvl="0" indent="0" algn="l">
                <a:lnSpc>
                  <a:spcPts val="2735"/>
                </a:lnSpc>
              </a:pPr>
              <a:r>
                <a:rPr lang="en-US" sz="2279" spc="-1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O Brasil despeja cerca de 1,3 milhão de toneladas de plástico no oceano por ano! Isso faz do nosso país o 8º maior poluidor plástico do mundo e o líder na América Latina. 😟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952630" y="4008105"/>
            <a:ext cx="11752075" cy="1686687"/>
            <a:chOff x="0" y="0"/>
            <a:chExt cx="11079168" cy="15901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079226" cy="1590186"/>
            </a:xfrm>
            <a:custGeom>
              <a:avLst/>
              <a:gdLst/>
              <a:ahLst/>
              <a:cxnLst/>
              <a:rect l="l" t="t" r="r" b="b"/>
              <a:pathLst>
                <a:path w="11079226" h="1590186">
                  <a:moveTo>
                    <a:pt x="0" y="0"/>
                  </a:moveTo>
                  <a:lnTo>
                    <a:pt x="10499090" y="0"/>
                  </a:lnTo>
                  <a:lnTo>
                    <a:pt x="11079226" y="795107"/>
                  </a:lnTo>
                  <a:lnTo>
                    <a:pt x="10499090" y="1590186"/>
                  </a:lnTo>
                  <a:lnTo>
                    <a:pt x="0" y="1590186"/>
                  </a:lnTo>
                  <a:close/>
                </a:path>
              </a:pathLst>
            </a:custGeom>
            <a:solidFill>
              <a:srgbClr val="AFDEF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11079168" cy="1599635"/>
            </a:xfrm>
            <a:prstGeom prst="rect">
              <a:avLst/>
            </a:prstGeom>
          </p:spPr>
          <p:txBody>
            <a:bodyPr lIns="51091" tIns="51091" rIns="51091" bIns="51091" rtlCol="0" anchor="ctr"/>
            <a:lstStyle/>
            <a:p>
              <a:pPr algn="l">
                <a:lnSpc>
                  <a:spcPts val="3011"/>
                </a:lnSpc>
              </a:pPr>
              <a:r>
                <a:rPr lang="en-US" sz="2509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🏠 Lixo em casa</a:t>
              </a:r>
            </a:p>
            <a:p>
              <a:pPr marL="0" lvl="0" indent="0" algn="l">
                <a:lnSpc>
                  <a:spcPts val="3011"/>
                </a:lnSpc>
              </a:pPr>
              <a:r>
                <a:rPr lang="en-US" sz="2509" spc="-1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 Cerca de 11% de todo o lixo nas casas é feito de plástico, e quase metade disso são garrafas plásticas. Sabia que 13 bilhões de garrafas são jogadas fora todo ano?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952630" y="5694792"/>
            <a:ext cx="11752075" cy="810110"/>
            <a:chOff x="0" y="0"/>
            <a:chExt cx="11142709" cy="7681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142652" cy="768192"/>
            </a:xfrm>
            <a:custGeom>
              <a:avLst/>
              <a:gdLst/>
              <a:ahLst/>
              <a:cxnLst/>
              <a:rect l="l" t="t" r="r" b="b"/>
              <a:pathLst>
                <a:path w="11142652" h="768192">
                  <a:moveTo>
                    <a:pt x="0" y="0"/>
                  </a:moveTo>
                  <a:lnTo>
                    <a:pt x="10784704" y="0"/>
                  </a:lnTo>
                  <a:lnTo>
                    <a:pt x="11142652" y="384105"/>
                  </a:lnTo>
                  <a:lnTo>
                    <a:pt x="10784704" y="768192"/>
                  </a:lnTo>
                  <a:lnTo>
                    <a:pt x="0" y="768192"/>
                  </a:lnTo>
                  <a:close/>
                </a:path>
              </a:pathLst>
            </a:custGeom>
            <a:solidFill>
              <a:srgbClr val="CDB5D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11142709" cy="768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2577"/>
                </a:lnSpc>
              </a:pPr>
              <a:r>
                <a:rPr lang="en-US" sz="2148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♻️ Reciclar é melhor!</a:t>
              </a:r>
            </a:p>
            <a:p>
              <a:pPr marL="0" lvl="0" indent="0" algn="l">
                <a:lnSpc>
                  <a:spcPts val="2577"/>
                </a:lnSpc>
              </a:pPr>
              <a:r>
                <a:rPr lang="en-US" sz="2148" spc="-1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 Reciclar o plástico economiza o dobro de energia do que queimar ou destruir.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952630" y="6504902"/>
            <a:ext cx="11898328" cy="1733527"/>
            <a:chOff x="0" y="0"/>
            <a:chExt cx="11281378" cy="16436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281429" cy="1643510"/>
            </a:xfrm>
            <a:custGeom>
              <a:avLst/>
              <a:gdLst/>
              <a:ahLst/>
              <a:cxnLst/>
              <a:rect l="l" t="t" r="r" b="b"/>
              <a:pathLst>
                <a:path w="11281429" h="1643510">
                  <a:moveTo>
                    <a:pt x="0" y="0"/>
                  </a:moveTo>
                  <a:lnTo>
                    <a:pt x="10615504" y="0"/>
                  </a:lnTo>
                  <a:lnTo>
                    <a:pt x="11281429" y="821755"/>
                  </a:lnTo>
                  <a:lnTo>
                    <a:pt x="10615504" y="1643510"/>
                  </a:lnTo>
                  <a:lnTo>
                    <a:pt x="0" y="1643510"/>
                  </a:lnTo>
                  <a:close/>
                </a:path>
              </a:pathLst>
            </a:custGeom>
            <a:solidFill>
              <a:srgbClr val="AED7C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11281378" cy="16531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3118"/>
                </a:lnSpc>
              </a:pPr>
              <a:r>
                <a:rPr lang="en-US" sz="2598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        Plástico demais no Brasil!</a:t>
              </a:r>
            </a:p>
            <a:p>
              <a:pPr marL="0" lvl="0" indent="0" algn="l">
                <a:lnSpc>
                  <a:spcPts val="3118"/>
                </a:lnSpc>
              </a:pPr>
              <a:r>
                <a:rPr lang="en-US" sz="2598" spc="-1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 Só em sacolas plásticas de uso único, o Brasil coloca no mercado cerca de 500 bilhões de unidades por ano. E a maior parte vai parar em aterros ou na natureza.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952630" y="8238429"/>
            <a:ext cx="11752075" cy="1131579"/>
            <a:chOff x="0" y="0"/>
            <a:chExt cx="11142709" cy="107290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142640" cy="1072771"/>
            </a:xfrm>
            <a:custGeom>
              <a:avLst/>
              <a:gdLst/>
              <a:ahLst/>
              <a:cxnLst/>
              <a:rect l="l" t="t" r="r" b="b"/>
              <a:pathLst>
                <a:path w="11142640" h="1072771">
                  <a:moveTo>
                    <a:pt x="0" y="0"/>
                  </a:moveTo>
                  <a:lnTo>
                    <a:pt x="10802690" y="0"/>
                  </a:lnTo>
                  <a:lnTo>
                    <a:pt x="11142640" y="536385"/>
                  </a:lnTo>
                  <a:lnTo>
                    <a:pt x="10802690" y="1072771"/>
                  </a:lnTo>
                  <a:lnTo>
                    <a:pt x="0" y="1072771"/>
                  </a:lnTo>
                  <a:close/>
                </a:path>
              </a:pathLst>
            </a:custGeom>
            <a:solidFill>
              <a:srgbClr val="AFDEF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11142709" cy="1072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577"/>
                </a:lnSpc>
              </a:pPr>
              <a:r>
                <a:rPr lang="en-US" sz="2148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🗑️ O plástico não vai embora...</a:t>
              </a:r>
            </a:p>
            <a:p>
              <a:pPr marL="0" lvl="0" indent="0" algn="l">
                <a:lnSpc>
                  <a:spcPts val="2577"/>
                </a:lnSpc>
              </a:pPr>
              <a:r>
                <a:rPr lang="en-US" sz="2148" spc="-1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 Quase todo plástico que já foi feito ainda existe, porque ele demora muitos e muitos anos para desaparecer.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013380" y="638010"/>
            <a:ext cx="12247200" cy="1407240"/>
            <a:chOff x="0" y="0"/>
            <a:chExt cx="11612160" cy="133427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612160" cy="1334272"/>
            </a:xfrm>
            <a:custGeom>
              <a:avLst/>
              <a:gdLst/>
              <a:ahLst/>
              <a:cxnLst/>
              <a:rect l="l" t="t" r="r" b="b"/>
              <a:pathLst>
                <a:path w="11612160" h="1334272">
                  <a:moveTo>
                    <a:pt x="0" y="0"/>
                  </a:moveTo>
                  <a:lnTo>
                    <a:pt x="11612160" y="0"/>
                  </a:lnTo>
                  <a:lnTo>
                    <a:pt x="11612160" y="1334272"/>
                  </a:lnTo>
                  <a:lnTo>
                    <a:pt x="0" y="13342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47625"/>
              <a:ext cx="11612160" cy="12866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5416"/>
                </a:lnSpc>
              </a:pPr>
              <a:r>
                <a:rPr lang="en-US" sz="5015" b="1" spc="-1">
                  <a:solidFill>
                    <a:srgbClr val="1C1C1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🔍 Fatos Curiosos sobre o Plástico 🌍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2997882" y="2168100"/>
            <a:ext cx="633636" cy="454634"/>
          </a:xfrm>
          <a:custGeom>
            <a:avLst/>
            <a:gdLst/>
            <a:ahLst/>
            <a:cxnLst/>
            <a:rect l="l" t="t" r="r" b="b"/>
            <a:pathLst>
              <a:path w="633636" h="454634">
                <a:moveTo>
                  <a:pt x="0" y="0"/>
                </a:moveTo>
                <a:lnTo>
                  <a:pt x="633636" y="0"/>
                </a:lnTo>
                <a:lnTo>
                  <a:pt x="633636" y="454634"/>
                </a:lnTo>
                <a:lnTo>
                  <a:pt x="0" y="4546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952630" y="6504902"/>
            <a:ext cx="633636" cy="454634"/>
          </a:xfrm>
          <a:custGeom>
            <a:avLst/>
            <a:gdLst/>
            <a:ahLst/>
            <a:cxnLst/>
            <a:rect l="l" t="t" r="r" b="b"/>
            <a:pathLst>
              <a:path w="633636" h="454634">
                <a:moveTo>
                  <a:pt x="0" y="0"/>
                </a:moveTo>
                <a:lnTo>
                  <a:pt x="633636" y="0"/>
                </a:lnTo>
                <a:lnTo>
                  <a:pt x="633636" y="454633"/>
                </a:lnTo>
                <a:lnTo>
                  <a:pt x="0" y="4546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2043313" y="9749436"/>
            <a:ext cx="3721024" cy="30961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4"/>
              </a:lnSpc>
              <a:spcBef>
                <a:spcPct val="0"/>
              </a:spcBef>
            </a:pPr>
            <a:r>
              <a:rPr lang="en-US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4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45" r="-1564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630" y="638010"/>
            <a:ext cx="12368700" cy="8975340"/>
            <a:chOff x="0" y="0"/>
            <a:chExt cx="11727360" cy="8509952"/>
          </a:xfrm>
        </p:grpSpPr>
        <p:sp>
          <p:nvSpPr>
            <p:cNvPr id="4" name="Freeform 4"/>
            <p:cNvSpPr/>
            <p:nvPr/>
          </p:nvSpPr>
          <p:spPr>
            <a:xfrm>
              <a:off x="18161" y="18161"/>
              <a:ext cx="11690985" cy="8473694"/>
            </a:xfrm>
            <a:custGeom>
              <a:avLst/>
              <a:gdLst/>
              <a:ahLst/>
              <a:cxnLst/>
              <a:rect l="l" t="t" r="r" b="b"/>
              <a:pathLst>
                <a:path w="11690985" h="8473694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322" y="0"/>
                  </a:lnTo>
                  <a:cubicBezTo>
                    <a:pt x="11590401" y="0"/>
                    <a:pt x="11690985" y="100457"/>
                    <a:pt x="11690985" y="224409"/>
                  </a:cubicBezTo>
                  <a:lnTo>
                    <a:pt x="11690985" y="8249285"/>
                  </a:lnTo>
                  <a:cubicBezTo>
                    <a:pt x="11690985" y="8373237"/>
                    <a:pt x="11590401" y="8473694"/>
                    <a:pt x="11466322" y="8473694"/>
                  </a:cubicBezTo>
                  <a:lnTo>
                    <a:pt x="224663" y="8473694"/>
                  </a:lnTo>
                  <a:cubicBezTo>
                    <a:pt x="100584" y="8473694"/>
                    <a:pt x="0" y="8373237"/>
                    <a:pt x="0" y="8249285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7307" cy="8510015"/>
            </a:xfrm>
            <a:custGeom>
              <a:avLst/>
              <a:gdLst/>
              <a:ahLst/>
              <a:cxnLst/>
              <a:rect l="l" t="t" r="r" b="b"/>
              <a:pathLst>
                <a:path w="11727307" h="851001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483" y="0"/>
                  </a:lnTo>
                  <a:lnTo>
                    <a:pt x="11484483" y="18161"/>
                  </a:lnTo>
                  <a:lnTo>
                    <a:pt x="11484483" y="0"/>
                  </a:lnTo>
                  <a:cubicBezTo>
                    <a:pt x="11618595" y="0"/>
                    <a:pt x="11727307" y="108585"/>
                    <a:pt x="11727307" y="242570"/>
                  </a:cubicBezTo>
                  <a:lnTo>
                    <a:pt x="11709146" y="242570"/>
                  </a:lnTo>
                  <a:lnTo>
                    <a:pt x="11727307" y="242570"/>
                  </a:lnTo>
                  <a:lnTo>
                    <a:pt x="11727307" y="8267446"/>
                  </a:lnTo>
                  <a:lnTo>
                    <a:pt x="11709146" y="8267446"/>
                  </a:lnTo>
                  <a:lnTo>
                    <a:pt x="11727307" y="8267446"/>
                  </a:lnTo>
                  <a:cubicBezTo>
                    <a:pt x="11727307" y="8401431"/>
                    <a:pt x="11618595" y="8510015"/>
                    <a:pt x="11484483" y="8510015"/>
                  </a:cubicBezTo>
                  <a:lnTo>
                    <a:pt x="11484483" y="8491855"/>
                  </a:lnTo>
                  <a:lnTo>
                    <a:pt x="11484483" y="8510015"/>
                  </a:lnTo>
                  <a:lnTo>
                    <a:pt x="242824" y="8510015"/>
                  </a:lnTo>
                  <a:lnTo>
                    <a:pt x="242824" y="8491855"/>
                  </a:lnTo>
                  <a:lnTo>
                    <a:pt x="242824" y="8510015"/>
                  </a:lnTo>
                  <a:cubicBezTo>
                    <a:pt x="108712" y="8509889"/>
                    <a:pt x="0" y="8401431"/>
                    <a:pt x="0" y="8267446"/>
                  </a:cubicBezTo>
                  <a:lnTo>
                    <a:pt x="0" y="242570"/>
                  </a:lnTo>
                  <a:lnTo>
                    <a:pt x="18161" y="242570"/>
                  </a:lnTo>
                  <a:lnTo>
                    <a:pt x="0" y="242570"/>
                  </a:lnTo>
                  <a:moveTo>
                    <a:pt x="36322" y="242570"/>
                  </a:moveTo>
                  <a:lnTo>
                    <a:pt x="36322" y="8267446"/>
                  </a:lnTo>
                  <a:lnTo>
                    <a:pt x="18161" y="8267446"/>
                  </a:lnTo>
                  <a:lnTo>
                    <a:pt x="36322" y="8267446"/>
                  </a:lnTo>
                  <a:cubicBezTo>
                    <a:pt x="36322" y="8381364"/>
                    <a:pt x="128778" y="8473694"/>
                    <a:pt x="242824" y="8473694"/>
                  </a:cubicBezTo>
                  <a:lnTo>
                    <a:pt x="11484483" y="8473694"/>
                  </a:lnTo>
                  <a:cubicBezTo>
                    <a:pt x="11598528" y="8473694"/>
                    <a:pt x="11690985" y="8381364"/>
                    <a:pt x="11690985" y="8267446"/>
                  </a:cubicBezTo>
                  <a:lnTo>
                    <a:pt x="11690985" y="242570"/>
                  </a:lnTo>
                  <a:cubicBezTo>
                    <a:pt x="11690985" y="128651"/>
                    <a:pt x="11598528" y="36322"/>
                    <a:pt x="11484483" y="36322"/>
                  </a:cubicBezTo>
                  <a:lnTo>
                    <a:pt x="242824" y="36322"/>
                  </a:lnTo>
                  <a:lnTo>
                    <a:pt x="242824" y="18161"/>
                  </a:lnTo>
                  <a:lnTo>
                    <a:pt x="242824" y="36322"/>
                  </a:lnTo>
                  <a:cubicBezTo>
                    <a:pt x="128778" y="36322"/>
                    <a:pt x="36322" y="128651"/>
                    <a:pt x="36322" y="242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13380" y="760860"/>
            <a:ext cx="12247200" cy="1407240"/>
            <a:chOff x="0" y="0"/>
            <a:chExt cx="11612160" cy="13342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612160" cy="1334272"/>
            </a:xfrm>
            <a:custGeom>
              <a:avLst/>
              <a:gdLst/>
              <a:ahLst/>
              <a:cxnLst/>
              <a:rect l="l" t="t" r="r" b="b"/>
              <a:pathLst>
                <a:path w="11612160" h="1334272">
                  <a:moveTo>
                    <a:pt x="0" y="0"/>
                  </a:moveTo>
                  <a:lnTo>
                    <a:pt x="11612160" y="0"/>
                  </a:lnTo>
                  <a:lnTo>
                    <a:pt x="11612160" y="1334272"/>
                  </a:lnTo>
                  <a:lnTo>
                    <a:pt x="0" y="13342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7150"/>
              <a:ext cx="11612160" cy="127712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6480"/>
                </a:lnSpc>
              </a:pPr>
              <a:r>
                <a:rPr lang="en-US" sz="6000" b="1" spc="-1">
                  <a:solidFill>
                    <a:srgbClr val="1C1C1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✅ O lado bom do plástico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314700" y="1919336"/>
            <a:ext cx="11449080" cy="8386213"/>
            <a:chOff x="0" y="0"/>
            <a:chExt cx="10855424" cy="795137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855424" cy="7951372"/>
            </a:xfrm>
            <a:custGeom>
              <a:avLst/>
              <a:gdLst/>
              <a:ahLst/>
              <a:cxnLst/>
              <a:rect l="l" t="t" r="r" b="b"/>
              <a:pathLst>
                <a:path w="10855424" h="7951372">
                  <a:moveTo>
                    <a:pt x="0" y="0"/>
                  </a:moveTo>
                  <a:lnTo>
                    <a:pt x="10855424" y="0"/>
                  </a:lnTo>
                  <a:lnTo>
                    <a:pt x="10855424" y="7951372"/>
                  </a:lnTo>
                  <a:lnTo>
                    <a:pt x="0" y="79513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0855424" cy="79513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just">
                <a:lnSpc>
                  <a:spcPts val="2929"/>
                </a:lnSpc>
              </a:pPr>
              <a:r>
                <a:rPr lang="en-US" sz="2441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Embora o plástico possa causar problemas quando jogado na natureza, ele também tem muitas utilidades importantes, se for bem usado e reciclado!</a:t>
              </a:r>
            </a:p>
            <a:p>
              <a:pPr marL="0" lvl="0" indent="0" algn="just">
                <a:lnSpc>
                  <a:spcPts val="2929"/>
                </a:lnSpc>
              </a:pPr>
              <a:endParaRPr lang="en-US" sz="2441">
                <a:solidFill>
                  <a:srgbClr val="1C1C1C"/>
                </a:solidFill>
                <a:latin typeface="Code Pro"/>
                <a:ea typeface="Code Pro"/>
                <a:cs typeface="Code Pro"/>
                <a:sym typeface="Code Pro"/>
              </a:endParaRPr>
            </a:p>
            <a:p>
              <a:pPr marL="0" lvl="0" indent="0" algn="just">
                <a:lnSpc>
                  <a:spcPts val="2929"/>
                </a:lnSpc>
              </a:pPr>
              <a:r>
                <a:rPr lang="en-US" sz="2441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♻️ Pode ser reciclado e reutilizado</a:t>
              </a:r>
            </a:p>
            <a:p>
              <a:pPr marL="0" lvl="0" indent="0" algn="just">
                <a:lnSpc>
                  <a:spcPts val="2929"/>
                </a:lnSpc>
              </a:pPr>
              <a:r>
                <a:rPr lang="en-US" sz="2441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 Com a reciclagem, o plástico pode se transformar em roupas, móveis, brinquedos e até casas. Ele também pode ser usado mais de uma vez!</a:t>
              </a:r>
            </a:p>
            <a:p>
              <a:pPr marL="0" lvl="0" indent="0" algn="just">
                <a:lnSpc>
                  <a:spcPts val="2929"/>
                </a:lnSpc>
              </a:pPr>
              <a:r>
                <a:rPr lang="en-US" sz="2441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💸 É barato</a:t>
              </a:r>
            </a:p>
            <a:p>
              <a:pPr marL="0" lvl="0" indent="0" algn="just">
                <a:lnSpc>
                  <a:spcPts val="2929"/>
                </a:lnSpc>
              </a:pPr>
              <a:r>
                <a:rPr lang="en-US" sz="2441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 Por ser um material mais barato que outros, o plástico ajuda a diminuir o preço dos produtos para os consumidores.</a:t>
              </a:r>
            </a:p>
            <a:p>
              <a:pPr marL="0" lvl="0" indent="0" algn="just">
                <a:lnSpc>
                  <a:spcPts val="2929"/>
                </a:lnSpc>
              </a:pPr>
              <a:r>
                <a:rPr lang="en-US" sz="2441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🧽 É higiênico e seguro</a:t>
              </a:r>
            </a:p>
            <a:p>
              <a:pPr marL="0" lvl="0" indent="0" algn="just">
                <a:lnSpc>
                  <a:spcPts val="2929"/>
                </a:lnSpc>
              </a:pPr>
              <a:r>
                <a:rPr lang="en-US" sz="2441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 O plástico não absorve sujeira nem substâncias tóxicas. Por isso, é muito usado em hospitais e lugares que precisam ser limpos, como laboratórios.</a:t>
              </a:r>
            </a:p>
            <a:p>
              <a:pPr marL="0" lvl="0" indent="0" algn="just">
                <a:lnSpc>
                  <a:spcPts val="2929"/>
                </a:lnSpc>
              </a:pPr>
              <a:r>
                <a:rPr lang="en-US" sz="2441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🧱 É forte, leve e versátil</a:t>
              </a:r>
            </a:p>
            <a:p>
              <a:pPr marL="0" lvl="0" indent="0" algn="just">
                <a:lnSpc>
                  <a:spcPts val="2929"/>
                </a:lnSpc>
              </a:pPr>
              <a:r>
                <a:rPr lang="en-US" sz="2441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 Além de resistente, o plástico também é leve, fácil de guardar e transportar. Pode ser colorido, moldado e derretido para virar muitas coisas diferentes.</a:t>
              </a:r>
            </a:p>
            <a:p>
              <a:pPr marL="0" lvl="0" indent="0" algn="just">
                <a:lnSpc>
                  <a:spcPts val="2929"/>
                </a:lnSpc>
              </a:pPr>
              <a:r>
                <a:rPr lang="en-US" sz="2441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✅ Quando usado com cuidado, o plástico pode ser um aliado na saúde, na economia e no dia a dia!</a:t>
              </a:r>
            </a:p>
            <a:p>
              <a:pPr marL="0" lvl="0" indent="0" algn="just">
                <a:lnSpc>
                  <a:spcPts val="2929"/>
                </a:lnSpc>
              </a:pPr>
              <a:endParaRPr lang="en-US" sz="2441">
                <a:solidFill>
                  <a:srgbClr val="1C1C1C"/>
                </a:solidFill>
                <a:latin typeface="Code Pro"/>
                <a:ea typeface="Code Pro"/>
                <a:cs typeface="Code Pro"/>
                <a:sym typeface="Code Pro"/>
              </a:endParaRPr>
            </a:p>
            <a:p>
              <a:pPr marL="0" lvl="0" indent="0" algn="just">
                <a:lnSpc>
                  <a:spcPts val="2929"/>
                </a:lnSpc>
              </a:pPr>
              <a:endParaRPr lang="en-US" sz="2441">
                <a:solidFill>
                  <a:srgbClr val="1C1C1C"/>
                </a:solidFill>
                <a:latin typeface="Code Pro"/>
                <a:ea typeface="Code Pro"/>
                <a:cs typeface="Code Pro"/>
                <a:sym typeface="Code Pro"/>
              </a:endParaRPr>
            </a:p>
            <a:p>
              <a:pPr marL="0" lvl="0" indent="0" algn="just">
                <a:lnSpc>
                  <a:spcPts val="2929"/>
                </a:lnSpc>
              </a:pPr>
              <a:endParaRPr lang="en-US" sz="2441">
                <a:solidFill>
                  <a:srgbClr val="1C1C1C"/>
                </a:solidFill>
                <a:latin typeface="Code Pro"/>
                <a:ea typeface="Code Pro"/>
                <a:cs typeface="Code Pro"/>
                <a:sym typeface="Code Pro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043313" y="9749436"/>
            <a:ext cx="3721024" cy="30961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4"/>
              </a:lnSpc>
              <a:spcBef>
                <a:spcPct val="0"/>
              </a:spcBef>
            </a:pPr>
            <a:r>
              <a:rPr lang="en-US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3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45" r="-1564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630" y="638010"/>
            <a:ext cx="12368700" cy="8975340"/>
            <a:chOff x="0" y="0"/>
            <a:chExt cx="11727360" cy="8509952"/>
          </a:xfrm>
        </p:grpSpPr>
        <p:sp>
          <p:nvSpPr>
            <p:cNvPr id="4" name="Freeform 4"/>
            <p:cNvSpPr/>
            <p:nvPr/>
          </p:nvSpPr>
          <p:spPr>
            <a:xfrm>
              <a:off x="18161" y="18161"/>
              <a:ext cx="11690985" cy="8473694"/>
            </a:xfrm>
            <a:custGeom>
              <a:avLst/>
              <a:gdLst/>
              <a:ahLst/>
              <a:cxnLst/>
              <a:rect l="l" t="t" r="r" b="b"/>
              <a:pathLst>
                <a:path w="11690985" h="8473694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322" y="0"/>
                  </a:lnTo>
                  <a:cubicBezTo>
                    <a:pt x="11590401" y="0"/>
                    <a:pt x="11690985" y="100457"/>
                    <a:pt x="11690985" y="224409"/>
                  </a:cubicBezTo>
                  <a:lnTo>
                    <a:pt x="11690985" y="8249285"/>
                  </a:lnTo>
                  <a:cubicBezTo>
                    <a:pt x="11690985" y="8373237"/>
                    <a:pt x="11590401" y="8473694"/>
                    <a:pt x="11466322" y="8473694"/>
                  </a:cubicBezTo>
                  <a:lnTo>
                    <a:pt x="224663" y="8473694"/>
                  </a:lnTo>
                  <a:cubicBezTo>
                    <a:pt x="100584" y="8473694"/>
                    <a:pt x="0" y="8373237"/>
                    <a:pt x="0" y="8249285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7307" cy="8510015"/>
            </a:xfrm>
            <a:custGeom>
              <a:avLst/>
              <a:gdLst/>
              <a:ahLst/>
              <a:cxnLst/>
              <a:rect l="l" t="t" r="r" b="b"/>
              <a:pathLst>
                <a:path w="11727307" h="851001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483" y="0"/>
                  </a:lnTo>
                  <a:lnTo>
                    <a:pt x="11484483" y="18161"/>
                  </a:lnTo>
                  <a:lnTo>
                    <a:pt x="11484483" y="0"/>
                  </a:lnTo>
                  <a:cubicBezTo>
                    <a:pt x="11618595" y="0"/>
                    <a:pt x="11727307" y="108585"/>
                    <a:pt x="11727307" y="242570"/>
                  </a:cubicBezTo>
                  <a:lnTo>
                    <a:pt x="11709146" y="242570"/>
                  </a:lnTo>
                  <a:lnTo>
                    <a:pt x="11727307" y="242570"/>
                  </a:lnTo>
                  <a:lnTo>
                    <a:pt x="11727307" y="8267446"/>
                  </a:lnTo>
                  <a:lnTo>
                    <a:pt x="11709146" y="8267446"/>
                  </a:lnTo>
                  <a:lnTo>
                    <a:pt x="11727307" y="8267446"/>
                  </a:lnTo>
                  <a:cubicBezTo>
                    <a:pt x="11727307" y="8401431"/>
                    <a:pt x="11618595" y="8510015"/>
                    <a:pt x="11484483" y="8510015"/>
                  </a:cubicBezTo>
                  <a:lnTo>
                    <a:pt x="11484483" y="8491855"/>
                  </a:lnTo>
                  <a:lnTo>
                    <a:pt x="11484483" y="8510015"/>
                  </a:lnTo>
                  <a:lnTo>
                    <a:pt x="242824" y="8510015"/>
                  </a:lnTo>
                  <a:lnTo>
                    <a:pt x="242824" y="8491855"/>
                  </a:lnTo>
                  <a:lnTo>
                    <a:pt x="242824" y="8510015"/>
                  </a:lnTo>
                  <a:cubicBezTo>
                    <a:pt x="108712" y="8509889"/>
                    <a:pt x="0" y="8401431"/>
                    <a:pt x="0" y="8267446"/>
                  </a:cubicBezTo>
                  <a:lnTo>
                    <a:pt x="0" y="242570"/>
                  </a:lnTo>
                  <a:lnTo>
                    <a:pt x="18161" y="242570"/>
                  </a:lnTo>
                  <a:lnTo>
                    <a:pt x="0" y="242570"/>
                  </a:lnTo>
                  <a:moveTo>
                    <a:pt x="36322" y="242570"/>
                  </a:moveTo>
                  <a:lnTo>
                    <a:pt x="36322" y="8267446"/>
                  </a:lnTo>
                  <a:lnTo>
                    <a:pt x="18161" y="8267446"/>
                  </a:lnTo>
                  <a:lnTo>
                    <a:pt x="36322" y="8267446"/>
                  </a:lnTo>
                  <a:cubicBezTo>
                    <a:pt x="36322" y="8381364"/>
                    <a:pt x="128778" y="8473694"/>
                    <a:pt x="242824" y="8473694"/>
                  </a:cubicBezTo>
                  <a:lnTo>
                    <a:pt x="11484483" y="8473694"/>
                  </a:lnTo>
                  <a:cubicBezTo>
                    <a:pt x="11598528" y="8473694"/>
                    <a:pt x="11690985" y="8381364"/>
                    <a:pt x="11690985" y="8267446"/>
                  </a:cubicBezTo>
                  <a:lnTo>
                    <a:pt x="11690985" y="242570"/>
                  </a:lnTo>
                  <a:cubicBezTo>
                    <a:pt x="11690985" y="128651"/>
                    <a:pt x="11598528" y="36322"/>
                    <a:pt x="11484483" y="36322"/>
                  </a:cubicBezTo>
                  <a:lnTo>
                    <a:pt x="242824" y="36322"/>
                  </a:lnTo>
                  <a:lnTo>
                    <a:pt x="242824" y="18161"/>
                  </a:lnTo>
                  <a:lnTo>
                    <a:pt x="242824" y="36322"/>
                  </a:lnTo>
                  <a:cubicBezTo>
                    <a:pt x="128778" y="36322"/>
                    <a:pt x="36322" y="128651"/>
                    <a:pt x="36322" y="242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13380" y="760860"/>
            <a:ext cx="12247200" cy="1407240"/>
            <a:chOff x="0" y="0"/>
            <a:chExt cx="11612160" cy="13342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612160" cy="1334272"/>
            </a:xfrm>
            <a:custGeom>
              <a:avLst/>
              <a:gdLst/>
              <a:ahLst/>
              <a:cxnLst/>
              <a:rect l="l" t="t" r="r" b="b"/>
              <a:pathLst>
                <a:path w="11612160" h="1334272">
                  <a:moveTo>
                    <a:pt x="0" y="0"/>
                  </a:moveTo>
                  <a:lnTo>
                    <a:pt x="11612160" y="0"/>
                  </a:lnTo>
                  <a:lnTo>
                    <a:pt x="11612160" y="1334272"/>
                  </a:lnTo>
                  <a:lnTo>
                    <a:pt x="0" y="13342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7150"/>
              <a:ext cx="11612160" cy="127712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6480"/>
                </a:lnSpc>
              </a:pPr>
              <a:r>
                <a:rPr lang="en-US" sz="6000" b="1" spc="-1">
                  <a:solidFill>
                    <a:srgbClr val="1C1C1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✅ Benefícios do Plástico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608160" y="2331180"/>
            <a:ext cx="8067600" cy="6914821"/>
            <a:chOff x="0" y="0"/>
            <a:chExt cx="7649280" cy="65562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649280" cy="6556275"/>
            </a:xfrm>
            <a:custGeom>
              <a:avLst/>
              <a:gdLst/>
              <a:ahLst/>
              <a:cxnLst/>
              <a:rect l="l" t="t" r="r" b="b"/>
              <a:pathLst>
                <a:path w="7649280" h="6556275">
                  <a:moveTo>
                    <a:pt x="0" y="0"/>
                  </a:moveTo>
                  <a:lnTo>
                    <a:pt x="7649280" y="0"/>
                  </a:lnTo>
                  <a:lnTo>
                    <a:pt x="7649280" y="6556275"/>
                  </a:lnTo>
                  <a:lnTo>
                    <a:pt x="0" y="65562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7649280" cy="65562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just">
                <a:lnSpc>
                  <a:spcPts val="3590"/>
                </a:lnSpc>
              </a:pPr>
              <a:r>
                <a:rPr lang="en-US" sz="2992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O plástico precisa de menos calor para ser moldado do que o vidro ou o metal. Ele também pode ser derretido e transformado em outra coisa durante a reciclagem!</a:t>
              </a:r>
            </a:p>
            <a:p>
              <a:pPr marL="0" lvl="0" indent="0" algn="just">
                <a:lnSpc>
                  <a:spcPts val="3590"/>
                </a:lnSpc>
              </a:pPr>
              <a:endParaRPr lang="en-US" sz="2992">
                <a:solidFill>
                  <a:srgbClr val="1C1C1C"/>
                </a:solidFill>
                <a:latin typeface="Code Pro"/>
                <a:ea typeface="Code Pro"/>
                <a:cs typeface="Code Pro"/>
                <a:sym typeface="Code Pro"/>
              </a:endParaRPr>
            </a:p>
            <a:p>
              <a:pPr marL="0" lvl="0" indent="0" algn="just">
                <a:lnSpc>
                  <a:spcPts val="3590"/>
                </a:lnSpc>
              </a:pPr>
              <a:r>
                <a:rPr lang="en-US" sz="2992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Ele é usado no lugar da madeira em móveis, o que ajuda a salvar árvores. Como é mais barato e fácil de moldar, o plástico também é usado em vez de couro, algodão e lã para fazer roupas e outros objetos.</a:t>
              </a:r>
            </a:p>
            <a:p>
              <a:pPr marL="0" lvl="0" indent="0" algn="just">
                <a:lnSpc>
                  <a:spcPts val="3590"/>
                </a:lnSpc>
              </a:pPr>
              <a:endParaRPr lang="en-US" sz="2992">
                <a:solidFill>
                  <a:srgbClr val="1C1C1C"/>
                </a:solidFill>
                <a:latin typeface="Code Pro"/>
                <a:ea typeface="Code Pro"/>
                <a:cs typeface="Code Pro"/>
                <a:sym typeface="Code Pro"/>
              </a:endParaRPr>
            </a:p>
            <a:p>
              <a:pPr marL="0" lvl="0" indent="0" algn="just">
                <a:lnSpc>
                  <a:spcPts val="3590"/>
                </a:lnSpc>
              </a:pPr>
              <a:endParaRPr lang="en-US" sz="2992">
                <a:solidFill>
                  <a:srgbClr val="1C1C1C"/>
                </a:solidFill>
                <a:latin typeface="Code Pro"/>
                <a:ea typeface="Code Pro"/>
                <a:cs typeface="Code Pro"/>
                <a:sym typeface="Code Pro"/>
              </a:endParaRPr>
            </a:p>
            <a:p>
              <a:pPr marL="0" lvl="0" indent="0" algn="just">
                <a:lnSpc>
                  <a:spcPts val="3590"/>
                </a:lnSpc>
              </a:pPr>
              <a:endParaRPr lang="en-US" sz="2992">
                <a:solidFill>
                  <a:srgbClr val="1C1C1C"/>
                </a:solidFill>
                <a:latin typeface="Code Pro"/>
                <a:ea typeface="Code Pro"/>
                <a:cs typeface="Code Pro"/>
                <a:sym typeface="Code Pro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3207339" y="3086100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034119" y="7200900"/>
            <a:ext cx="1663922" cy="2057400"/>
          </a:xfrm>
          <a:custGeom>
            <a:avLst/>
            <a:gdLst/>
            <a:ahLst/>
            <a:cxnLst/>
            <a:rect l="l" t="t" r="r" b="b"/>
            <a:pathLst>
              <a:path w="1663922" h="2057400">
                <a:moveTo>
                  <a:pt x="0" y="0"/>
                </a:moveTo>
                <a:lnTo>
                  <a:pt x="1663922" y="0"/>
                </a:lnTo>
                <a:lnTo>
                  <a:pt x="166392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2043313" y="9749436"/>
            <a:ext cx="3721024" cy="30961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4"/>
              </a:lnSpc>
              <a:spcBef>
                <a:spcPct val="0"/>
              </a:spcBef>
            </a:pPr>
            <a:r>
              <a:rPr lang="en-US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6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1113</Words>
  <Application>Microsoft Office PowerPoint</Application>
  <PresentationFormat>Personalizar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Dynapuff Bold</vt:lpstr>
      <vt:lpstr>Code Pro Bold</vt:lpstr>
      <vt:lpstr>Code Pro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meio ambiente 2025</dc:title>
  <cp:lastModifiedBy>Henrique Amaral Souza</cp:lastModifiedBy>
  <cp:revision>2</cp:revision>
  <dcterms:created xsi:type="dcterms:W3CDTF">2006-08-16T00:00:00Z</dcterms:created>
  <dcterms:modified xsi:type="dcterms:W3CDTF">2025-05-24T20:05:51Z</dcterms:modified>
  <dc:identifier>DAGoXiBmJbw</dc:identifier>
</cp:coreProperties>
</file>