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329" r:id="rId8"/>
    <p:sldId id="262" r:id="rId9"/>
    <p:sldId id="263" r:id="rId10"/>
    <p:sldId id="299" r:id="rId11"/>
    <p:sldId id="283" r:id="rId12"/>
    <p:sldId id="264" r:id="rId13"/>
    <p:sldId id="298" r:id="rId14"/>
    <p:sldId id="265" r:id="rId15"/>
    <p:sldId id="330" r:id="rId16"/>
    <p:sldId id="266" r:id="rId17"/>
    <p:sldId id="267" r:id="rId18"/>
    <p:sldId id="268" r:id="rId19"/>
    <p:sldId id="269" r:id="rId20"/>
    <p:sldId id="292" r:id="rId21"/>
    <p:sldId id="284" r:id="rId22"/>
    <p:sldId id="270" r:id="rId23"/>
    <p:sldId id="271" r:id="rId24"/>
    <p:sldId id="293" r:id="rId25"/>
    <p:sldId id="285" r:id="rId26"/>
    <p:sldId id="272" r:id="rId27"/>
    <p:sldId id="331" r:id="rId28"/>
    <p:sldId id="294" r:id="rId29"/>
    <p:sldId id="286" r:id="rId30"/>
    <p:sldId id="332" r:id="rId31"/>
    <p:sldId id="273" r:id="rId32"/>
    <p:sldId id="334" r:id="rId33"/>
    <p:sldId id="335" r:id="rId34"/>
    <p:sldId id="287" r:id="rId35"/>
    <p:sldId id="295" r:id="rId36"/>
    <p:sldId id="274" r:id="rId37"/>
    <p:sldId id="288" r:id="rId38"/>
    <p:sldId id="296" r:id="rId39"/>
    <p:sldId id="275" r:id="rId40"/>
    <p:sldId id="289" r:id="rId41"/>
    <p:sldId id="276" r:id="rId42"/>
    <p:sldId id="290" r:id="rId43"/>
    <p:sldId id="297" r:id="rId44"/>
    <p:sldId id="277" r:id="rId45"/>
    <p:sldId id="278" r:id="rId46"/>
    <p:sldId id="291" r:id="rId47"/>
    <p:sldId id="279" r:id="rId48"/>
    <p:sldId id="300" r:id="rId49"/>
    <p:sldId id="301" r:id="rId50"/>
    <p:sldId id="302" r:id="rId51"/>
    <p:sldId id="303" r:id="rId52"/>
    <p:sldId id="304" r:id="rId53"/>
    <p:sldId id="305" r:id="rId54"/>
    <p:sldId id="306" r:id="rId55"/>
    <p:sldId id="307" r:id="rId56"/>
    <p:sldId id="308" r:id="rId57"/>
    <p:sldId id="309" r:id="rId58"/>
    <p:sldId id="310" r:id="rId59"/>
    <p:sldId id="333"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56"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E625017D-1E08-4E14-B887-F2B6CD263107}" type="datetimeFigureOut">
              <a:rPr lang="en-US" smtClean="0"/>
              <a:pPr/>
              <a:t>1/12/2012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EE37D21-30FD-4A75-9F93-8DCDE41532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E625017D-1E08-4E14-B887-F2B6CD263107}" type="datetimeFigureOut">
              <a:rPr lang="en-US" smtClean="0"/>
              <a:pPr/>
              <a:t>1/12/2012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EE37D21-30FD-4A75-9F93-8DCDE41532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E625017D-1E08-4E14-B887-F2B6CD263107}" type="datetimeFigureOut">
              <a:rPr lang="en-US" smtClean="0"/>
              <a:pPr/>
              <a:t>1/12/2012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EE37D21-30FD-4A75-9F93-8DCDE41532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E625017D-1E08-4E14-B887-F2B6CD263107}" type="datetimeFigureOut">
              <a:rPr lang="en-US" smtClean="0"/>
              <a:pPr/>
              <a:t>1/12/2012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E37D21-30FD-4A75-9F93-8DCDE41532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E625017D-1E08-4E14-B887-F2B6CD263107}" type="datetimeFigureOut">
              <a:rPr lang="en-US" smtClean="0"/>
              <a:pPr/>
              <a:t>1/12/2012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EE37D21-30FD-4A75-9F93-8DCDE415325C}"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625017D-1E08-4E14-B887-F2B6CD263107}" type="datetimeFigureOut">
              <a:rPr lang="en-US" smtClean="0"/>
              <a:pPr/>
              <a:t>1/12/2012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EE37D21-30FD-4A75-9F93-8DCDE41532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ANAESTHESIA MACHINE</a:t>
            </a:r>
            <a:endParaRPr lang="en-US" dirty="0"/>
          </a:p>
        </p:txBody>
      </p:sp>
      <p:sp>
        <p:nvSpPr>
          <p:cNvPr id="3" name="Subtitle 2"/>
          <p:cNvSpPr>
            <a:spLocks noGrp="1"/>
          </p:cNvSpPr>
          <p:nvPr>
            <p:ph type="subTitle" idx="1"/>
          </p:nvPr>
        </p:nvSpPr>
        <p:spPr/>
        <p:txBody>
          <a:bodyPr/>
          <a:lstStyle/>
          <a:p>
            <a:r>
              <a:rPr lang="en-US" dirty="0" smtClean="0"/>
              <a:t>BY: DR. CHINMAY</a:t>
            </a:r>
          </a:p>
          <a:p>
            <a:r>
              <a:rPr lang="en-US" dirty="0" smtClean="0"/>
              <a:t>UNDER GUIDANCE OF: DR. HINA GADANI (M. D. A. P.)</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VALVE ASSEMBLY</a:t>
            </a:r>
            <a:endParaRPr lang="en-US" dirty="0"/>
          </a:p>
        </p:txBody>
      </p:sp>
      <p:pic>
        <p:nvPicPr>
          <p:cNvPr id="4" name="Content Placeholder 3" descr="2012-01-04 12.17.02.jpg"/>
          <p:cNvPicPr>
            <a:picLocks noGrp="1" noChangeAspect="1"/>
          </p:cNvPicPr>
          <p:nvPr>
            <p:ph idx="1"/>
          </p:nvPr>
        </p:nvPicPr>
        <p:blipFill>
          <a:blip r:embed="rId2"/>
          <a:stretch>
            <a:fillRect/>
          </a:stretch>
        </p:blipFill>
        <p:spPr>
          <a:xfrm>
            <a:off x="457200" y="1752600"/>
            <a:ext cx="7239000" cy="4572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i="1" dirty="0" smtClean="0"/>
              <a:t>How to place a cylinder in yoke:</a:t>
            </a:r>
          </a:p>
          <a:p>
            <a:pPr>
              <a:buFont typeface="Wingdings" pitchFamily="2" charset="2"/>
              <a:buChar char="Ø"/>
            </a:pPr>
            <a:r>
              <a:rPr lang="en-US" dirty="0" smtClean="0"/>
              <a:t>No oil or grease on the cylinder valve or yoke or applicator s hand.</a:t>
            </a:r>
          </a:p>
          <a:p>
            <a:pPr>
              <a:buFont typeface="Wingdings" pitchFamily="2" charset="2"/>
              <a:buChar char="Ø"/>
            </a:pPr>
            <a:r>
              <a:rPr lang="en-US" dirty="0" smtClean="0"/>
              <a:t>Cylinder should be supported with foot at the bottom</a:t>
            </a:r>
          </a:p>
          <a:p>
            <a:pPr>
              <a:buFont typeface="Wingdings" pitchFamily="2" charset="2"/>
              <a:buChar char="Ø"/>
            </a:pPr>
            <a:r>
              <a:rPr lang="en-US" dirty="0" smtClean="0"/>
              <a:t>Nipple and pin index should be matched properly.</a:t>
            </a:r>
          </a:p>
          <a:p>
            <a:pPr>
              <a:buFont typeface="Wingdings" pitchFamily="2" charset="2"/>
              <a:buChar char="Ø"/>
            </a:pPr>
            <a:r>
              <a:rPr lang="en-US" dirty="0" smtClean="0"/>
              <a:t>It is necessary to ensure that the cylinder is placed correctly before tightening the retaining screw other wise it may damage the safety relief </a:t>
            </a:r>
            <a:r>
              <a:rPr lang="en-US" dirty="0" err="1" smtClean="0"/>
              <a:t>diveice</a:t>
            </a:r>
            <a:r>
              <a:rPr lang="en-US" dirty="0" smtClean="0"/>
              <a:t>.</a:t>
            </a:r>
          </a:p>
          <a:p>
            <a:pPr>
              <a:buFont typeface="Wingdings" pitchFamily="2" charset="2"/>
              <a:buChar char="Ø"/>
            </a:pPr>
            <a:r>
              <a:rPr lang="en-US" dirty="0" smtClean="0"/>
              <a:t>Cylinder should be opened thereafter to make sure the cylinder is full and that there is no leak. Most common cause of leak is defective or absent washer</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PRESSURE SYSTEM</a:t>
            </a:r>
            <a:br>
              <a:rPr lang="en-US" dirty="0" smtClean="0"/>
            </a:br>
            <a:r>
              <a:rPr lang="en-US" dirty="0" smtClean="0"/>
              <a:t>CYLINDER PRESSURE INDICATOR / GAUGE</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LOCATION:</a:t>
            </a:r>
            <a:r>
              <a:rPr lang="en-US" dirty="0" smtClean="0"/>
              <a:t> near the cylinder</a:t>
            </a:r>
            <a:endParaRPr lang="en-US" dirty="0"/>
          </a:p>
          <a:p>
            <a:pPr>
              <a:buNone/>
            </a:pPr>
            <a:r>
              <a:rPr lang="en-US" dirty="0" smtClean="0"/>
              <a:t>			    on the panel.</a:t>
            </a:r>
          </a:p>
          <a:p>
            <a:r>
              <a:rPr lang="en-US" b="1" dirty="0" smtClean="0"/>
              <a:t>COLOUR CODED:</a:t>
            </a:r>
          </a:p>
          <a:p>
            <a:r>
              <a:rPr lang="en-US" b="1" dirty="0" smtClean="0"/>
              <a:t>COLOUR ZONES</a:t>
            </a:r>
            <a:r>
              <a:rPr lang="en-US" dirty="0" smtClean="0"/>
              <a:t>:</a:t>
            </a:r>
          </a:p>
          <a:p>
            <a:r>
              <a:rPr lang="en-US" b="1" dirty="0" smtClean="0"/>
              <a:t>TYPES</a:t>
            </a:r>
            <a:r>
              <a:rPr lang="en-US" dirty="0" smtClean="0"/>
              <a:t>:</a:t>
            </a:r>
          </a:p>
          <a:p>
            <a:pPr>
              <a:buFont typeface="Wingdings" pitchFamily="2" charset="2"/>
              <a:buChar char="Ø"/>
            </a:pPr>
            <a:r>
              <a:rPr lang="en-US" dirty="0" smtClean="0"/>
              <a:t>Bourdon tube: a hollow metal or copper tube is bent into a curve, then sealed and linked to a clockwise mech. The other end is connected to the gas source. An increase in gas pressure inside the tube causes it to straighten. As the pressure falls, the tube resumes </a:t>
            </a:r>
            <a:r>
              <a:rPr lang="en-US" dirty="0" err="1" smtClean="0"/>
              <a:t>ti</a:t>
            </a:r>
            <a:r>
              <a:rPr lang="en-US" dirty="0" smtClean="0"/>
              <a:t> curved shape. Because the open end is fixed, the sealed end moves . These motions are transmitted to the indicator, which move over </a:t>
            </a:r>
            <a:r>
              <a:rPr lang="en-US" dirty="0" err="1" smtClean="0"/>
              <a:t>caliberated</a:t>
            </a:r>
            <a:r>
              <a:rPr lang="en-US" dirty="0" smtClean="0"/>
              <a:t> scales. Kilopascals  * 100 inside the circle and pounds per square inch on the outside.</a:t>
            </a:r>
          </a:p>
          <a:p>
            <a:pPr>
              <a:buNone/>
            </a:pPr>
            <a:r>
              <a:rPr lang="en-US" dirty="0" smtClean="0"/>
              <a:t>	when bourdon tube ruptures, the </a:t>
            </a:r>
            <a:r>
              <a:rPr lang="en-US" dirty="0" err="1" smtClean="0"/>
              <a:t>dscaping</a:t>
            </a:r>
            <a:r>
              <a:rPr lang="en-US" dirty="0" smtClean="0"/>
              <a:t> gas is generally vented from the backside rather than from the front window. The face of the gauge should be made of heavy glass as an additional measure</a:t>
            </a:r>
          </a:p>
          <a:p>
            <a:pPr>
              <a:buNone/>
            </a:pPr>
            <a:r>
              <a:rPr lang="en-US" dirty="0" smtClean="0"/>
              <a:t>	the span ranges from 180 to 280.</a:t>
            </a:r>
          </a:p>
          <a:p>
            <a:pPr>
              <a:buNone/>
            </a:pPr>
            <a:r>
              <a:rPr lang="en-US" dirty="0" smtClean="0"/>
              <a:t> lowest marking btw 6 and 9 </a:t>
            </a:r>
            <a:r>
              <a:rPr lang="en-US" dirty="0" err="1" smtClean="0"/>
              <a:t>oclock</a:t>
            </a:r>
            <a:r>
              <a:rPr lang="en-US" dirty="0" smtClean="0"/>
              <a:t> position</a:t>
            </a:r>
          </a:p>
          <a:p>
            <a:pPr>
              <a:buNone/>
            </a:pPr>
            <a:r>
              <a:rPr lang="en-US" dirty="0" smtClean="0"/>
              <a:t>O2 pressure gauge marked as use no oil</a:t>
            </a:r>
          </a:p>
          <a:p>
            <a:pPr>
              <a:buFont typeface="Wingdings" pitchFamily="2" charset="2"/>
              <a:buChar char="Ø"/>
            </a:pPr>
            <a:r>
              <a:rPr lang="en-US" dirty="0" smtClean="0"/>
              <a:t>Digital / electronic:</a:t>
            </a:r>
          </a:p>
          <a:p>
            <a:pPr>
              <a:buFont typeface="Wingdings" pitchFamily="2" charset="2"/>
              <a:buChar char="Ø"/>
            </a:pPr>
            <a:r>
              <a:rPr lang="en-US" dirty="0" smtClean="0"/>
              <a:t>LEDs: open cylinder with ad pressure: green light</a:t>
            </a:r>
          </a:p>
          <a:p>
            <a:pPr>
              <a:buNone/>
            </a:pPr>
            <a:r>
              <a:rPr lang="en-US" dirty="0" smtClean="0"/>
              <a:t>		open </a:t>
            </a:r>
            <a:r>
              <a:rPr lang="en-US" dirty="0" err="1" smtClean="0"/>
              <a:t>cyliner</a:t>
            </a:r>
            <a:r>
              <a:rPr lang="en-US" dirty="0" smtClean="0"/>
              <a:t> with </a:t>
            </a:r>
            <a:r>
              <a:rPr lang="en-US" dirty="0" err="1" smtClean="0"/>
              <a:t>inad</a:t>
            </a:r>
            <a:r>
              <a:rPr lang="en-US" dirty="0" smtClean="0"/>
              <a:t> pressure: flash red</a:t>
            </a:r>
          </a:p>
          <a:p>
            <a:pPr>
              <a:buNone/>
            </a:pPr>
            <a:r>
              <a:rPr lang="en-US" dirty="0" smtClean="0"/>
              <a:t>		close cylinder: dark</a:t>
            </a:r>
          </a:p>
          <a:p>
            <a:r>
              <a:rPr lang="en-US" b="1" dirty="0" smtClean="0"/>
              <a:t>THE SCALE MUS BE ATLEAST 33% GREATER THAN TH MAXIMUM FILLING PRESSUE OF CYLINDER</a:t>
            </a:r>
          </a:p>
          <a:p>
            <a:pPr>
              <a:buNone/>
            </a:pP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2012-01-04 12.16.41.jpg"/>
          <p:cNvPicPr>
            <a:picLocks noGrp="1" noChangeAspect="1"/>
          </p:cNvPicPr>
          <p:nvPr>
            <p:ph idx="1"/>
          </p:nvPr>
        </p:nvPicPr>
        <p:blipFill>
          <a:blip r:embed="rId2" cstate="print"/>
          <a:stretch>
            <a:fillRect/>
          </a:stretch>
        </p:blipFill>
        <p:spPr>
          <a:xfrm>
            <a:off x="2259211" y="1609725"/>
            <a:ext cx="3634978" cy="484663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 PRESSURE SYSTEM </a:t>
            </a:r>
            <a:br>
              <a:rPr lang="en-US" dirty="0" smtClean="0"/>
            </a:br>
            <a:r>
              <a:rPr lang="en-US" dirty="0" smtClean="0"/>
              <a:t>PRESSURE REGULATOR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It converts high variable </a:t>
            </a:r>
            <a:r>
              <a:rPr lang="en-US" dirty="0" err="1" smtClean="0"/>
              <a:t>presurre</a:t>
            </a:r>
            <a:r>
              <a:rPr lang="en-US" dirty="0" smtClean="0"/>
              <a:t> into the low constant pressure. Without it </a:t>
            </a:r>
            <a:r>
              <a:rPr lang="en-US" dirty="0" err="1" smtClean="0"/>
              <a:t>constatnt</a:t>
            </a:r>
            <a:r>
              <a:rPr lang="en-US" dirty="0" smtClean="0"/>
              <a:t> </a:t>
            </a:r>
            <a:r>
              <a:rPr lang="en-US" dirty="0" err="1" smtClean="0"/>
              <a:t>lateration</a:t>
            </a:r>
            <a:r>
              <a:rPr lang="en-US" dirty="0" smtClean="0"/>
              <a:t> of flow control valve is needed to </a:t>
            </a:r>
            <a:r>
              <a:rPr lang="en-US" dirty="0" err="1" smtClean="0"/>
              <a:t>maintaint</a:t>
            </a:r>
            <a:r>
              <a:rPr lang="en-US" dirty="0" smtClean="0"/>
              <a:t> the constant flow as pressure in cylinder falls.</a:t>
            </a:r>
          </a:p>
          <a:p>
            <a:r>
              <a:rPr lang="en-US" dirty="0" smtClean="0"/>
              <a:t>Physical principle of pressure regulator is very complex.</a:t>
            </a:r>
          </a:p>
          <a:p>
            <a:r>
              <a:rPr lang="en-US" dirty="0" smtClean="0"/>
              <a:t>Types: 1. direct acting type based on pressure </a:t>
            </a:r>
            <a:r>
              <a:rPr lang="en-US" dirty="0" err="1" smtClean="0"/>
              <a:t>porportioned</a:t>
            </a:r>
            <a:r>
              <a:rPr lang="en-US" dirty="0" smtClean="0"/>
              <a:t> reduction theory.</a:t>
            </a:r>
          </a:p>
          <a:p>
            <a:pPr>
              <a:buNone/>
            </a:pPr>
            <a:r>
              <a:rPr lang="en-US" dirty="0" smtClean="0"/>
              <a:t>		      2. indirect acting type based on pressure inversion theory.</a:t>
            </a:r>
          </a:p>
          <a:p>
            <a:r>
              <a:rPr lang="en-US" dirty="0" smtClean="0"/>
              <a:t>The </a:t>
            </a:r>
            <a:r>
              <a:rPr lang="en-US" dirty="0" err="1" smtClean="0"/>
              <a:t>delievery</a:t>
            </a:r>
            <a:r>
              <a:rPr lang="en-US" dirty="0" smtClean="0"/>
              <a:t> pressure may be adjustable by user or preset by manufacturers.</a:t>
            </a:r>
          </a:p>
          <a:p>
            <a:r>
              <a:rPr lang="en-US" dirty="0" smtClean="0"/>
              <a:t>The flow from cylinder should not exceed more den 10 ml / min </a:t>
            </a:r>
            <a:r>
              <a:rPr lang="en-US" dirty="0" err="1" smtClean="0"/>
              <a:t>whe</a:t>
            </a:r>
            <a:r>
              <a:rPr lang="en-US" dirty="0" smtClean="0"/>
              <a:t> pressure in the gas pipeline is 345 </a:t>
            </a:r>
            <a:r>
              <a:rPr lang="en-US" dirty="0" err="1" smtClean="0"/>
              <a:t>kpa</a:t>
            </a:r>
            <a:r>
              <a:rPr lang="en-US" dirty="0" smtClean="0"/>
              <a:t> or 50 psig. This can be accomplished by keeping the pressure </a:t>
            </a:r>
            <a:r>
              <a:rPr lang="en-US" dirty="0" err="1" smtClean="0"/>
              <a:t>delievered</a:t>
            </a:r>
            <a:r>
              <a:rPr lang="en-US" dirty="0" smtClean="0"/>
              <a:t> by the regulator at a lower </a:t>
            </a:r>
            <a:r>
              <a:rPr lang="en-US" dirty="0" err="1" smtClean="0"/>
              <a:t>leel</a:t>
            </a:r>
            <a:r>
              <a:rPr lang="en-US" dirty="0" smtClean="0"/>
              <a:t> than pipeline pressure.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Intermediate pressure system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INTERMEDIATE PRESSURE SYSTEM</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b="1" dirty="0" smtClean="0"/>
              <a:t>MASTER SWITCH:</a:t>
            </a:r>
            <a:r>
              <a:rPr lang="en-US" dirty="0" smtClean="0"/>
              <a:t> already discussed.</a:t>
            </a:r>
          </a:p>
          <a:p>
            <a:pPr marL="514350" indent="-514350">
              <a:buAutoNum type="arabicPeriod"/>
            </a:pPr>
            <a:r>
              <a:rPr lang="en-US" b="1" dirty="0" smtClean="0"/>
              <a:t>PIPE LINE INLET CONNECTION:</a:t>
            </a:r>
          </a:p>
          <a:p>
            <a:pPr marL="514350" indent="-514350"/>
            <a:r>
              <a:rPr lang="en-US" dirty="0" smtClean="0"/>
              <a:t>They are fitted with threaded </a:t>
            </a:r>
            <a:r>
              <a:rPr lang="en-US" dirty="0" err="1" smtClean="0"/>
              <a:t>noninterchangable</a:t>
            </a:r>
            <a:r>
              <a:rPr lang="en-US" dirty="0" smtClean="0"/>
              <a:t> diameter index safety system (DISS)</a:t>
            </a:r>
          </a:p>
          <a:p>
            <a:pPr marL="514350" indent="-514350"/>
            <a:r>
              <a:rPr lang="en-US" dirty="0" smtClean="0"/>
              <a:t>Each inlet contains a unidirectional check valve to prevent the reverse flow of gases from machine to pipeline</a:t>
            </a:r>
          </a:p>
          <a:p>
            <a:pPr marL="514350" indent="-514350"/>
            <a:r>
              <a:rPr lang="en-US" dirty="0" smtClean="0"/>
              <a:t>They required to have a filter with a pore size of 100 micrometer or less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3. PIPE LINE PRESSURE INDICATOR:</a:t>
            </a:r>
          </a:p>
          <a:p>
            <a:r>
              <a:rPr lang="en-US" b="1" dirty="0" smtClean="0"/>
              <a:t>Location:</a:t>
            </a:r>
            <a:r>
              <a:rPr lang="en-US" dirty="0" smtClean="0"/>
              <a:t> on the panel</a:t>
            </a:r>
          </a:p>
          <a:p>
            <a:r>
              <a:rPr lang="en-US" b="1" dirty="0" err="1" smtClean="0"/>
              <a:t>Colour</a:t>
            </a:r>
            <a:r>
              <a:rPr lang="en-US" b="1" dirty="0" smtClean="0"/>
              <a:t> coded:</a:t>
            </a:r>
          </a:p>
          <a:p>
            <a:r>
              <a:rPr lang="en-US" b="1" dirty="0" err="1" smtClean="0"/>
              <a:t>Colour</a:t>
            </a:r>
            <a:r>
              <a:rPr lang="en-US" b="1" dirty="0" smtClean="0"/>
              <a:t> zone:</a:t>
            </a:r>
          </a:p>
          <a:p>
            <a:r>
              <a:rPr lang="en-US" b="1" dirty="0" smtClean="0"/>
              <a:t>Types:</a:t>
            </a:r>
            <a:r>
              <a:rPr lang="en-US" dirty="0" smtClean="0"/>
              <a:t> </a:t>
            </a:r>
          </a:p>
          <a:p>
            <a:pPr>
              <a:buNone/>
            </a:pPr>
            <a:r>
              <a:rPr lang="en-US" dirty="0" smtClean="0"/>
              <a:t>1.digital:</a:t>
            </a:r>
          </a:p>
          <a:p>
            <a:pPr>
              <a:buNone/>
            </a:pPr>
            <a:r>
              <a:rPr lang="en-US" dirty="0" smtClean="0"/>
              <a:t>2. LEDs:     green: </a:t>
            </a:r>
            <a:r>
              <a:rPr lang="en-US" dirty="0" err="1" smtClean="0"/>
              <a:t>adequater</a:t>
            </a:r>
            <a:r>
              <a:rPr lang="en-US" dirty="0" smtClean="0"/>
              <a:t> pressure / connected</a:t>
            </a:r>
          </a:p>
          <a:p>
            <a:pPr>
              <a:buNone/>
            </a:pPr>
            <a:r>
              <a:rPr lang="en-US" dirty="0" smtClean="0"/>
              <a:t>		off: inadequate pressure / not connected</a:t>
            </a:r>
          </a:p>
          <a:p>
            <a:pPr>
              <a:buNone/>
            </a:pPr>
            <a:r>
              <a:rPr lang="en-US" dirty="0" smtClean="0"/>
              <a:t>		dark: transducer is not operable</a:t>
            </a:r>
          </a:p>
          <a:p>
            <a:r>
              <a:rPr lang="en-US" b="1" dirty="0" smtClean="0"/>
              <a:t>Check valve</a:t>
            </a:r>
            <a:r>
              <a:rPr lang="en-US" dirty="0" smtClean="0"/>
              <a:t>: </a:t>
            </a:r>
          </a:p>
          <a:p>
            <a:pPr>
              <a:buNone/>
            </a:pPr>
            <a:r>
              <a:rPr lang="en-US" dirty="0" smtClean="0"/>
              <a:t>location: upstream (pipeline side): it will monitor pipe line pressure only.</a:t>
            </a:r>
          </a:p>
          <a:p>
            <a:pPr>
              <a:buNone/>
            </a:pPr>
            <a:r>
              <a:rPr lang="en-US" sz="2900" dirty="0" smtClean="0"/>
              <a:t>	       down stream (machine side): it will monitor pressure in pipeline or in the cylinders. So if pipeline pressure is not adequate and cylinder valve is open, then also pressure indicator shows adequate pressure and pressure decreases when cylinder pressure falls and at that time pipeline pressure is also not there.</a:t>
            </a:r>
          </a:p>
          <a:p>
            <a:pPr>
              <a:buNone/>
            </a:pPr>
            <a:r>
              <a:rPr lang="en-US" b="1" dirty="0" smtClean="0"/>
              <a:t>SO, CYLINDER VALVES SHOULD ALWAYS REMAIN CLOSED WHEN PIPELINE PRESSURE IS ADEQUATE</a:t>
            </a:r>
          </a:p>
          <a:p>
            <a:pPr>
              <a:buNone/>
            </a:pPr>
            <a:r>
              <a:rPr lang="en-US" b="1" dirty="0" smtClean="0"/>
              <a:t>THE PRESSURE SHOULD BE BETWEEN 50 TO 55 PSIG (345 TO 380 KPA).</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smtClean="0"/>
              <a:t>4. PIPING:</a:t>
            </a:r>
            <a:r>
              <a:rPr lang="en-US" dirty="0" smtClean="0"/>
              <a:t> </a:t>
            </a:r>
          </a:p>
          <a:p>
            <a:r>
              <a:rPr lang="en-US" dirty="0" smtClean="0"/>
              <a:t>They are used to connect the components inside the machine and they must be able to </a:t>
            </a:r>
            <a:r>
              <a:rPr lang="en-US" dirty="0" err="1" smtClean="0"/>
              <a:t>withsand</a:t>
            </a:r>
            <a:r>
              <a:rPr lang="en-US" dirty="0" smtClean="0"/>
              <a:t> four times the intended service pressure without rupturing.</a:t>
            </a:r>
          </a:p>
          <a:p>
            <a:r>
              <a:rPr lang="en-US" dirty="0" smtClean="0"/>
              <a:t>Leaks:</a:t>
            </a:r>
          </a:p>
          <a:p>
            <a:pPr>
              <a:buFont typeface="Wingdings" pitchFamily="2" charset="2"/>
              <a:buChar char="Ø"/>
            </a:pPr>
            <a:r>
              <a:rPr lang="en-US" dirty="0" smtClean="0"/>
              <a:t>between pipeline/cylinder pressure reducing system and flow control valve, the leak should not be more then 25 ml / min.</a:t>
            </a:r>
          </a:p>
          <a:p>
            <a:pPr>
              <a:buFont typeface="Wingdings" pitchFamily="2" charset="2"/>
              <a:buChar char="Ø"/>
            </a:pPr>
            <a:r>
              <a:rPr lang="en-US" dirty="0" smtClean="0"/>
              <a:t>If yoke and pressure reducing system is included than it should not be more than 150 ml / min.</a:t>
            </a:r>
          </a:p>
          <a:p>
            <a:pPr>
              <a:buNone/>
            </a:pPr>
            <a:r>
              <a:rPr lang="en-US" b="1" dirty="0" smtClean="0"/>
              <a:t>5. GAS POWER OUTLET:</a:t>
            </a:r>
            <a:r>
              <a:rPr lang="en-US" dirty="0" smtClean="0"/>
              <a:t> it is a source of driving gas for the anesthesia ventilator or to supply gas for a jet </a:t>
            </a:r>
            <a:r>
              <a:rPr lang="en-US" dirty="0" smtClean="0"/>
              <a:t>ventilator or </a:t>
            </a:r>
            <a:r>
              <a:rPr lang="en-US" dirty="0" err="1" smtClean="0"/>
              <a:t>auxillary</a:t>
            </a:r>
            <a:r>
              <a:rPr lang="en-US" dirty="0" smtClean="0"/>
              <a:t> o2 </a:t>
            </a:r>
            <a:r>
              <a:rPr lang="en-US" dirty="0" err="1" smtClean="0"/>
              <a:t>flowmeter</a:t>
            </a:r>
            <a:r>
              <a:rPr lang="en-US" dirty="0" smtClean="0"/>
              <a:t>. </a:t>
            </a:r>
            <a:r>
              <a:rPr lang="en-US" dirty="0" smtClean="0"/>
              <a:t>Either oxygen or air may be used. In modern </a:t>
            </a:r>
            <a:r>
              <a:rPr lang="en-US" dirty="0" err="1" smtClean="0"/>
              <a:t>anaesthesia</a:t>
            </a:r>
            <a:r>
              <a:rPr lang="en-US" dirty="0" smtClean="0"/>
              <a:t> machine, ventilator is an integral part of the machine, so outlets are not found on many </a:t>
            </a:r>
            <a:r>
              <a:rPr lang="en-US" dirty="0" err="1" smtClean="0"/>
              <a:t>anaesthesia</a:t>
            </a:r>
            <a:r>
              <a:rPr lang="en-US" dirty="0" smtClean="0"/>
              <a:t> machines nowadays</a:t>
            </a:r>
            <a:r>
              <a:rPr lang="en-US" dirty="0" smtClean="0"/>
              <a:t>. There is chances of misconnection as the </a:t>
            </a:r>
            <a:r>
              <a:rPr lang="en-US" dirty="0" err="1" smtClean="0"/>
              <a:t>diss</a:t>
            </a:r>
            <a:r>
              <a:rPr lang="en-US" dirty="0" smtClean="0"/>
              <a:t> fitting for o2 inlet and o2 power outlet are same</a:t>
            </a:r>
            <a:endParaRPr lang="en-US" dirty="0" smtClean="0"/>
          </a:p>
          <a:p>
            <a:pPr>
              <a:buNone/>
            </a:pPr>
            <a:endParaRPr lang="en-US" dirty="0" smtClean="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smtClean="0"/>
              <a:t>6. OXYGEN FAILURE DEVICES:</a:t>
            </a:r>
          </a:p>
          <a:p>
            <a:pPr marL="514350" indent="-514350">
              <a:buAutoNum type="alphaUcPeriod"/>
            </a:pPr>
            <a:r>
              <a:rPr lang="en-US" b="1" dirty="0" smtClean="0"/>
              <a:t>Oxygen failure safety device:</a:t>
            </a:r>
          </a:p>
          <a:p>
            <a:pPr marL="514350" indent="-514350"/>
            <a:r>
              <a:rPr lang="en-US" dirty="0" smtClean="0"/>
              <a:t> if o2 concentration at common gas outlet falls below 19%, this device shuts off or proportionately </a:t>
            </a:r>
            <a:r>
              <a:rPr lang="en-US" dirty="0" err="1" smtClean="0"/>
              <a:t>decreses</a:t>
            </a:r>
            <a:r>
              <a:rPr lang="en-US" dirty="0" smtClean="0"/>
              <a:t> and ultimately </a:t>
            </a:r>
            <a:r>
              <a:rPr lang="en-US" dirty="0" err="1" smtClean="0"/>
              <a:t>interryupts</a:t>
            </a:r>
            <a:r>
              <a:rPr lang="en-US" dirty="0" smtClean="0"/>
              <a:t> the supply of n2o. </a:t>
            </a:r>
          </a:p>
          <a:p>
            <a:pPr marL="514350" indent="-514350"/>
            <a:r>
              <a:rPr lang="en-US" dirty="0" smtClean="0"/>
              <a:t>The flow of o2 and n2o are turned on, the source of o2 pressure is then removed, the fall in o2 pressure is noted on the cylinder or pipeline pressure gauge, it=f the o2 failure safety device is functioning properly, the flow indicator for the n2o will fall to the bottom of the </a:t>
            </a:r>
            <a:r>
              <a:rPr lang="en-US" dirty="0" err="1" smtClean="0"/>
              <a:t>tu</a:t>
            </a:r>
            <a:r>
              <a:rPr lang="en-US" dirty="0" smtClean="0"/>
              <a:t> e just before the o2 indicator falls to the bottom of its tube</a:t>
            </a:r>
          </a:p>
          <a:p>
            <a:pPr marL="514350" indent="-514350">
              <a:buNone/>
            </a:pPr>
            <a:r>
              <a:rPr lang="en-US" b="1" dirty="0" smtClean="0"/>
              <a:t>B.       Oxygen supply failure alarm:</a:t>
            </a:r>
          </a:p>
          <a:p>
            <a:pPr marL="514350" indent="-514350"/>
            <a:r>
              <a:rPr lang="en-US" dirty="0" smtClean="0"/>
              <a:t>If o2 pressure falls below 30 psig or 205 </a:t>
            </a:r>
            <a:r>
              <a:rPr lang="en-US" dirty="0" err="1" smtClean="0"/>
              <a:t>kpa</a:t>
            </a:r>
            <a:r>
              <a:rPr lang="en-US" dirty="0" smtClean="0"/>
              <a:t> </a:t>
            </a:r>
            <a:r>
              <a:rPr lang="en-US" dirty="0" err="1" smtClean="0"/>
              <a:t>atleast</a:t>
            </a:r>
            <a:r>
              <a:rPr lang="en-US" dirty="0" smtClean="0"/>
              <a:t> a medium priority alarm shall be enunciated within 5 seconds and it shall not be possible to disable this alarm</a:t>
            </a:r>
          </a:p>
          <a:p>
            <a:pPr marL="514350" indent="-514350"/>
            <a:endParaRPr lang="en-US" dirty="0" smtClean="0"/>
          </a:p>
          <a:p>
            <a:pPr marL="514350" indent="-514350">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THE ANAESTHESIA WORK STATION:</a:t>
            </a:r>
          </a:p>
          <a:p>
            <a:pPr>
              <a:buNone/>
            </a:pPr>
            <a:r>
              <a:rPr lang="en-US" dirty="0" smtClean="0"/>
              <a:t>COMPONENTS:</a:t>
            </a:r>
          </a:p>
          <a:p>
            <a:r>
              <a:rPr lang="en-US" dirty="0" err="1" smtClean="0"/>
              <a:t>Anaesthesia</a:t>
            </a:r>
            <a:r>
              <a:rPr lang="en-US" dirty="0" smtClean="0"/>
              <a:t> machine</a:t>
            </a:r>
          </a:p>
          <a:p>
            <a:r>
              <a:rPr lang="en-US" dirty="0" smtClean="0"/>
              <a:t>Vaporizer</a:t>
            </a:r>
          </a:p>
          <a:p>
            <a:r>
              <a:rPr lang="en-US" dirty="0" smtClean="0"/>
              <a:t>Ventilator</a:t>
            </a:r>
          </a:p>
          <a:p>
            <a:r>
              <a:rPr lang="en-US" dirty="0" smtClean="0"/>
              <a:t>Breathing system</a:t>
            </a:r>
          </a:p>
          <a:p>
            <a:r>
              <a:rPr lang="en-US" dirty="0" err="1" smtClean="0"/>
              <a:t>Scavanging</a:t>
            </a:r>
            <a:r>
              <a:rPr lang="en-US" dirty="0" smtClean="0"/>
              <a:t> system</a:t>
            </a:r>
          </a:p>
          <a:p>
            <a:r>
              <a:rPr lang="en-US" dirty="0" smtClean="0"/>
              <a:t>Monitors</a:t>
            </a:r>
          </a:p>
          <a:p>
            <a:r>
              <a:rPr lang="en-US" dirty="0" err="1" smtClean="0"/>
              <a:t>Durg</a:t>
            </a:r>
            <a:r>
              <a:rPr lang="en-US" dirty="0" smtClean="0"/>
              <a:t> delivery system</a:t>
            </a:r>
          </a:p>
          <a:p>
            <a:r>
              <a:rPr lang="en-US" dirty="0" smtClean="0"/>
              <a:t>Suction equipments</a:t>
            </a:r>
          </a:p>
          <a:p>
            <a:r>
              <a:rPr lang="en-US" dirty="0" smtClean="0"/>
              <a:t>Data management system</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OXYGEN FAILURE SAFETY DEVICE</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2012-01-02 13.07.44.jpg"/>
          <p:cNvPicPr>
            <a:picLocks noGrp="1" noChangeAspect="1"/>
          </p:cNvPicPr>
          <p:nvPr>
            <p:ph sz="quarter" idx="2"/>
          </p:nvPr>
        </p:nvPicPr>
        <p:blipFill>
          <a:blip r:embed="rId2" cstate="print"/>
          <a:stretch>
            <a:fillRect/>
          </a:stretch>
        </p:blipFill>
        <p:spPr>
          <a:xfrm>
            <a:off x="457200" y="1524000"/>
            <a:ext cx="3521075" cy="4191000"/>
          </a:xfrm>
        </p:spPr>
      </p:pic>
      <p:pic>
        <p:nvPicPr>
          <p:cNvPr id="8" name="Content Placeholder 7" descr="2012-01-02 13.07.59.jpg"/>
          <p:cNvPicPr>
            <a:picLocks noGrp="1" noChangeAspect="1"/>
          </p:cNvPicPr>
          <p:nvPr>
            <p:ph sz="quarter" idx="4"/>
          </p:nvPr>
        </p:nvPicPr>
        <p:blipFill>
          <a:blip r:embed="rId3" cstate="print"/>
          <a:stretch>
            <a:fillRect/>
          </a:stretch>
        </p:blipFill>
        <p:spPr>
          <a:xfrm>
            <a:off x="4178300" y="1447800"/>
            <a:ext cx="3521075" cy="4267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514350" indent="-514350">
              <a:buNone/>
            </a:pPr>
            <a:r>
              <a:rPr lang="en-US" dirty="0" smtClean="0"/>
              <a:t>BOTH OF THE ABOVE DICICE DEPEND ON PRESSURE AND NOT FLOW. </a:t>
            </a:r>
          </a:p>
          <a:p>
            <a:pPr marL="514350" indent="-514350">
              <a:buNone/>
            </a:pPr>
            <a:r>
              <a:rPr lang="en-US" dirty="0" smtClean="0"/>
              <a:t>They give protection against </a:t>
            </a:r>
          </a:p>
          <a:p>
            <a:pPr marL="514350" indent="-514350">
              <a:buFont typeface="Wingdings" pitchFamily="2" charset="2"/>
              <a:buChar char="Ø"/>
            </a:pPr>
            <a:r>
              <a:rPr lang="en-US" dirty="0" smtClean="0"/>
              <a:t>Disconnected hose</a:t>
            </a:r>
          </a:p>
          <a:p>
            <a:pPr marL="514350" indent="-514350">
              <a:buFont typeface="Wingdings" pitchFamily="2" charset="2"/>
              <a:buChar char="Ø"/>
            </a:pPr>
            <a:r>
              <a:rPr lang="en-US" dirty="0" smtClean="0"/>
              <a:t>Low o2 in pipeline pressure</a:t>
            </a:r>
          </a:p>
          <a:p>
            <a:pPr marL="514350" indent="-514350">
              <a:buFont typeface="Wingdings" pitchFamily="2" charset="2"/>
              <a:buChar char="Ø"/>
            </a:pPr>
            <a:r>
              <a:rPr lang="en-US" dirty="0" smtClean="0"/>
              <a:t>Low o2 in cylinder pressure</a:t>
            </a:r>
          </a:p>
          <a:p>
            <a:pPr marL="514350" indent="-514350">
              <a:buNone/>
            </a:pPr>
            <a:r>
              <a:rPr lang="en-US" dirty="0" smtClean="0"/>
              <a:t>They don’t  give  protection against</a:t>
            </a:r>
          </a:p>
          <a:p>
            <a:pPr marL="514350" indent="-514350">
              <a:buFont typeface="Wingdings" pitchFamily="2" charset="2"/>
              <a:buChar char="Ø"/>
            </a:pPr>
            <a:r>
              <a:rPr lang="en-US" dirty="0" smtClean="0"/>
              <a:t>Hypoxic </a:t>
            </a:r>
            <a:r>
              <a:rPr lang="en-US" dirty="0" err="1" smtClean="0"/>
              <a:t>mixtaaure</a:t>
            </a:r>
            <a:r>
              <a:rPr lang="en-US" dirty="0" smtClean="0"/>
              <a:t> being </a:t>
            </a:r>
            <a:r>
              <a:rPr lang="en-US" dirty="0" err="1" smtClean="0"/>
              <a:t>delievered</a:t>
            </a:r>
            <a:r>
              <a:rPr lang="en-US" dirty="0" smtClean="0"/>
              <a:t> to patient </a:t>
            </a:r>
            <a:r>
              <a:rPr lang="en-US" dirty="0" err="1" smtClean="0"/>
              <a:t>bcz</a:t>
            </a:r>
            <a:r>
              <a:rPr lang="en-US" dirty="0" smtClean="0"/>
              <a:t> they don’t prevent anesthetic gas to flow if there is no o2 flow.</a:t>
            </a:r>
          </a:p>
          <a:p>
            <a:pPr marL="514350" indent="-514350">
              <a:buFont typeface="Wingdings" pitchFamily="2" charset="2"/>
              <a:buChar char="Ø"/>
            </a:pPr>
            <a:r>
              <a:rPr lang="en-US" dirty="0" smtClean="0"/>
              <a:t>Equipment problem</a:t>
            </a:r>
          </a:p>
          <a:p>
            <a:pPr marL="514350" indent="-514350">
              <a:buFont typeface="Wingdings" pitchFamily="2" charset="2"/>
              <a:buChar char="Ø"/>
            </a:pPr>
            <a:r>
              <a:rPr lang="en-US" dirty="0" smtClean="0"/>
              <a:t>Operator error (partially closed o2 flow)</a:t>
            </a:r>
          </a:p>
          <a:p>
            <a:pPr marL="514350" indent="-514350">
              <a:buFont typeface="Wingdings" pitchFamily="2" charset="2"/>
              <a:buChar char="Ø"/>
            </a:pPr>
            <a:r>
              <a:rPr lang="en-US" dirty="0" smtClean="0"/>
              <a:t>Misconnection</a:t>
            </a:r>
          </a:p>
          <a:p>
            <a:pPr marL="514350" indent="-514350">
              <a:buNone/>
            </a:pPr>
            <a:endParaRPr lang="en-US" dirty="0" smtClean="0"/>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smtClean="0"/>
              <a:t>7. </a:t>
            </a:r>
            <a:r>
              <a:rPr lang="en-US" b="1" dirty="0" smtClean="0"/>
              <a:t>GAS SELECTOR SWITCH:</a:t>
            </a:r>
            <a:r>
              <a:rPr lang="en-US" dirty="0" smtClean="0"/>
              <a:t> that prevents air and n2o to be used together. They might be electronic or manual.</a:t>
            </a:r>
          </a:p>
          <a:p>
            <a:pPr>
              <a:buNone/>
            </a:pPr>
            <a:r>
              <a:rPr lang="en-US" b="1" dirty="0" smtClean="0"/>
              <a:t>8. SECOND STAGE PRESSURE REGULATOR</a:t>
            </a:r>
            <a:r>
              <a:rPr lang="en-US" b="1" dirty="0" smtClean="0"/>
              <a:t>:</a:t>
            </a:r>
          </a:p>
          <a:p>
            <a:pPr>
              <a:buNone/>
            </a:pPr>
            <a:r>
              <a:rPr lang="en-US" b="1" dirty="0" smtClean="0"/>
              <a:t>Two stage [</a:t>
            </a:r>
            <a:r>
              <a:rPr lang="en-US" b="1" dirty="0" err="1" smtClean="0"/>
              <a:t>ressure</a:t>
            </a:r>
            <a:r>
              <a:rPr lang="en-US" b="1" dirty="0" smtClean="0"/>
              <a:t> regulation</a:t>
            </a:r>
            <a:endParaRPr lang="en-US" b="1" dirty="0" smtClean="0"/>
          </a:p>
          <a:p>
            <a:r>
              <a:rPr lang="en-US" dirty="0" smtClean="0"/>
              <a:t>the gas is supplied at 60 lb / inch2.</a:t>
            </a:r>
          </a:p>
          <a:p>
            <a:r>
              <a:rPr lang="en-US" b="1" dirty="0" smtClean="0"/>
              <a:t>Location</a:t>
            </a:r>
            <a:r>
              <a:rPr lang="en-US" dirty="0" smtClean="0"/>
              <a:t>: just upstream of flow indicator.</a:t>
            </a:r>
          </a:p>
          <a:p>
            <a:r>
              <a:rPr lang="en-US" dirty="0" smtClean="0"/>
              <a:t>It </a:t>
            </a:r>
            <a:r>
              <a:rPr lang="en-US" dirty="0" err="1" smtClean="0"/>
              <a:t>recieves</a:t>
            </a:r>
            <a:r>
              <a:rPr lang="en-US" dirty="0" smtClean="0"/>
              <a:t> flow from </a:t>
            </a:r>
            <a:r>
              <a:rPr lang="en-US" dirty="0" smtClean="0"/>
              <a:t>pipeline (preferential use when both are open) </a:t>
            </a:r>
            <a:r>
              <a:rPr lang="en-US" dirty="0" smtClean="0"/>
              <a:t>or pressure regulator from cylinder and reduces the pressure.</a:t>
            </a:r>
          </a:p>
          <a:p>
            <a:r>
              <a:rPr lang="en-US" dirty="0" smtClean="0"/>
              <a:t>It eliminates the </a:t>
            </a:r>
            <a:r>
              <a:rPr lang="en-US" dirty="0" err="1" smtClean="0"/>
              <a:t>fluctation</a:t>
            </a:r>
            <a:r>
              <a:rPr lang="en-US" dirty="0" smtClean="0"/>
              <a:t> in pressure in pipeline system by reducing pressure below normal fluctuation range</a:t>
            </a:r>
            <a:r>
              <a:rPr lang="en-US" dirty="0" smtClean="0"/>
              <a:t>.</a:t>
            </a:r>
          </a:p>
          <a:p>
            <a:r>
              <a:rPr lang="en-US" dirty="0" smtClean="0"/>
              <a:t>It reduces the o2 pr by 20 psig and n2o pr by 38 </a:t>
            </a:r>
            <a:r>
              <a:rPr lang="en-US" dirty="0" err="1" smtClean="0"/>
              <a:t>psig.this</a:t>
            </a:r>
            <a:r>
              <a:rPr lang="en-US" dirty="0" smtClean="0"/>
              <a:t> difference is necessary for proper </a:t>
            </a:r>
            <a:r>
              <a:rPr lang="en-US" dirty="0" err="1" smtClean="0"/>
              <a:t>funcitoning</a:t>
            </a:r>
            <a:r>
              <a:rPr lang="en-US" dirty="0" smtClean="0"/>
              <a:t> of o2 / n20 flow linkage</a:t>
            </a:r>
            <a:endParaRPr lang="en-US" dirty="0" smtClean="0"/>
          </a:p>
          <a:p>
            <a:r>
              <a:rPr lang="en-US" dirty="0" smtClean="0"/>
              <a:t>Flow restrictors: present as a constriction in the pipeline upstream of the flow meter. They are not accurate. In case of outlet obstruction, pressure increase in the machine causes damage. To prevent this blow off safety valve may prevent</a:t>
            </a:r>
          </a:p>
          <a:p>
            <a:r>
              <a:rPr lang="en-US" dirty="0" smtClean="0"/>
              <a:t>It is not present in every machine.</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9. OXYGEN FLUSH:  (02+)</a:t>
            </a:r>
          </a:p>
          <a:p>
            <a:r>
              <a:rPr lang="en-US" dirty="0" smtClean="0"/>
              <a:t>It receives flow from pipeline inlet or cylinder pressure regulator and </a:t>
            </a:r>
            <a:r>
              <a:rPr lang="en-US" dirty="0" err="1" smtClean="0"/>
              <a:t>delievered</a:t>
            </a:r>
            <a:r>
              <a:rPr lang="en-US" dirty="0" smtClean="0"/>
              <a:t> high unmetered flow directly to the common gas outlet.</a:t>
            </a:r>
          </a:p>
          <a:p>
            <a:r>
              <a:rPr lang="en-US" dirty="0" smtClean="0"/>
              <a:t>It can be turned on and off regardless of the master switch.</a:t>
            </a:r>
          </a:p>
          <a:p>
            <a:r>
              <a:rPr lang="en-US" dirty="0" smtClean="0"/>
              <a:t>Single purpose</a:t>
            </a:r>
          </a:p>
          <a:p>
            <a:r>
              <a:rPr lang="en-US" dirty="0" smtClean="0"/>
              <a:t>Self closing</a:t>
            </a:r>
          </a:p>
          <a:p>
            <a:r>
              <a:rPr lang="en-US" dirty="0" smtClean="0"/>
              <a:t>Button should be guarded by collar to prevent accidental activation</a:t>
            </a:r>
          </a:p>
          <a:p>
            <a:r>
              <a:rPr lang="en-US" dirty="0" smtClean="0"/>
              <a:t>Operable with one hand.</a:t>
            </a:r>
          </a:p>
          <a:p>
            <a:r>
              <a:rPr lang="en-US" dirty="0" smtClean="0"/>
              <a:t>High flow at 35 – 75 L / min.</a:t>
            </a:r>
          </a:p>
          <a:p>
            <a:r>
              <a:rPr lang="en-US" dirty="0" smtClean="0"/>
              <a:t>It s mechanism is shown in the figure.</a:t>
            </a:r>
          </a:p>
          <a:p>
            <a:pPr>
              <a:buNone/>
            </a:pPr>
            <a:endParaRPr lang="en-US" dirty="0" smtClean="0"/>
          </a:p>
          <a:p>
            <a:endParaRPr lang="en-US" dirty="0" smtClean="0"/>
          </a:p>
          <a:p>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 OF O2+</a:t>
            </a:r>
            <a:endParaRPr lang="en-US" dirty="0"/>
          </a:p>
        </p:txBody>
      </p:sp>
      <p:pic>
        <p:nvPicPr>
          <p:cNvPr id="4" name="Content Placeholder 3" descr="2012-01-02 13.28.49.jpg"/>
          <p:cNvPicPr>
            <a:picLocks noGrp="1" noChangeAspect="1"/>
          </p:cNvPicPr>
          <p:nvPr>
            <p:ph idx="1"/>
          </p:nvPr>
        </p:nvPicPr>
        <p:blipFill>
          <a:blip r:embed="rId2"/>
          <a:stretch>
            <a:fillRect/>
          </a:stretch>
        </p:blipFill>
        <p:spPr>
          <a:xfrm>
            <a:off x="762000" y="1609725"/>
            <a:ext cx="4895902" cy="48466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The pressure exerted by o2 flush will be transmitted back to other gas structures I the </a:t>
            </a:r>
            <a:r>
              <a:rPr lang="en-US" dirty="0" err="1" smtClean="0"/>
              <a:t>macine</a:t>
            </a:r>
            <a:r>
              <a:rPr lang="en-US" dirty="0" smtClean="0"/>
              <a:t>, i.e. flow indicators and </a:t>
            </a:r>
            <a:r>
              <a:rPr lang="en-US" dirty="0" err="1" smtClean="0"/>
              <a:t>vapourizers</a:t>
            </a:r>
            <a:r>
              <a:rPr lang="en-US" dirty="0" smtClean="0"/>
              <a:t>, and it may changes flow indicator reading and </a:t>
            </a:r>
            <a:r>
              <a:rPr lang="en-US" dirty="0" err="1" smtClean="0"/>
              <a:t>vapourizer</a:t>
            </a:r>
            <a:r>
              <a:rPr lang="en-US" dirty="0" smtClean="0"/>
              <a:t> output. These pre changes depends on pressure check valves, pressure generated and the relationship of o2 flush to other </a:t>
            </a:r>
            <a:r>
              <a:rPr lang="en-US" dirty="0" err="1" smtClean="0"/>
              <a:t>compoents</a:t>
            </a:r>
            <a:r>
              <a:rPr lang="en-US" dirty="0" smtClean="0"/>
              <a:t>. Connection should be such that it does not alter the pressure at vaporizer outlet by more than 10 </a:t>
            </a:r>
            <a:r>
              <a:rPr lang="en-US" dirty="0" err="1" smtClean="0"/>
              <a:t>kpa</a:t>
            </a:r>
            <a:r>
              <a:rPr lang="en-US" dirty="0" smtClean="0"/>
              <a:t> or </a:t>
            </a:r>
            <a:r>
              <a:rPr lang="en-US" dirty="0" err="1" smtClean="0"/>
              <a:t>outpur</a:t>
            </a:r>
            <a:r>
              <a:rPr lang="en-US" dirty="0" smtClean="0"/>
              <a:t> by more than 20 %.</a:t>
            </a:r>
          </a:p>
          <a:p>
            <a:r>
              <a:rPr lang="en-US" dirty="0" smtClean="0"/>
              <a:t>Hazards associated with </a:t>
            </a:r>
            <a:r>
              <a:rPr lang="en-US" dirty="0" err="1" smtClean="0"/>
              <a:t>malfuncton</a:t>
            </a:r>
            <a:r>
              <a:rPr lang="en-US" dirty="0" smtClean="0"/>
              <a:t> of o2 flush:</a:t>
            </a:r>
          </a:p>
          <a:p>
            <a:pPr>
              <a:buFont typeface="Wingdings" pitchFamily="2" charset="2"/>
              <a:buChar char="Ø"/>
            </a:pPr>
            <a:r>
              <a:rPr lang="en-US" dirty="0" smtClean="0"/>
              <a:t>Accidental activation</a:t>
            </a:r>
          </a:p>
          <a:p>
            <a:pPr>
              <a:buFont typeface="Wingdings" pitchFamily="2" charset="2"/>
              <a:buChar char="Ø"/>
            </a:pPr>
            <a:r>
              <a:rPr lang="en-US" dirty="0" smtClean="0"/>
              <a:t>Internal leakage</a:t>
            </a:r>
          </a:p>
          <a:p>
            <a:pPr>
              <a:buFont typeface="Wingdings" pitchFamily="2" charset="2"/>
              <a:buChar char="Ø"/>
            </a:pPr>
            <a:r>
              <a:rPr lang="en-US" dirty="0" err="1" smtClean="0"/>
              <a:t>Stickin</a:t>
            </a:r>
            <a:r>
              <a:rPr lang="en-US" dirty="0" smtClean="0"/>
              <a:t> of flush in on position</a:t>
            </a:r>
          </a:p>
          <a:p>
            <a:pPr>
              <a:buFont typeface="Wingdings" pitchFamily="2" charset="2"/>
              <a:buChar char="Ø"/>
            </a:pPr>
            <a:r>
              <a:rPr lang="en-US" dirty="0" err="1" smtClean="0"/>
              <a:t>Barotrauma</a:t>
            </a:r>
            <a:endParaRPr lang="en-US" dirty="0" smtClean="0"/>
          </a:p>
          <a:p>
            <a:r>
              <a:rPr lang="en-US" dirty="0" smtClean="0"/>
              <a:t>Using it to ventilate through a catheter inserted </a:t>
            </a:r>
            <a:r>
              <a:rPr lang="en-US" dirty="0" err="1" smtClean="0"/>
              <a:t>percutaneously</a:t>
            </a:r>
            <a:r>
              <a:rPr lang="en-US" dirty="0" smtClean="0"/>
              <a:t> has been investigated, </a:t>
            </a:r>
            <a:r>
              <a:rPr lang="en-US" dirty="0" err="1" smtClean="0"/>
              <a:t>som</a:t>
            </a:r>
            <a:r>
              <a:rPr lang="en-US" dirty="0" smtClean="0"/>
              <a:t> e machines provide sufficient pressure for effective jet ventilation. But they are not recommended for this purpose by most </a:t>
            </a:r>
            <a:r>
              <a:rPr lang="en-US" dirty="0" err="1" smtClean="0"/>
              <a:t>manufactrurers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normAutofit fontScale="92500" lnSpcReduction="20000"/>
          </a:bodyPr>
          <a:lstStyle/>
          <a:p>
            <a:pPr>
              <a:buNone/>
            </a:pPr>
            <a:r>
              <a:rPr lang="en-US" b="1" dirty="0" smtClean="0"/>
              <a:t>10. FLOW ADJUSTMENT CONTROL VALVE:</a:t>
            </a:r>
          </a:p>
          <a:p>
            <a:r>
              <a:rPr lang="en-US" dirty="0" smtClean="0"/>
              <a:t>It </a:t>
            </a:r>
            <a:r>
              <a:rPr lang="en-US" dirty="0" err="1" smtClean="0"/>
              <a:t>regualtes</a:t>
            </a:r>
            <a:r>
              <a:rPr lang="en-US" dirty="0" smtClean="0"/>
              <a:t> the flow of gases to the flow indicators.</a:t>
            </a:r>
          </a:p>
          <a:p>
            <a:r>
              <a:rPr lang="en-US" dirty="0" smtClean="0"/>
              <a:t>Types: mechanical or electronic</a:t>
            </a:r>
          </a:p>
          <a:p>
            <a:r>
              <a:rPr lang="en-US" dirty="0" smtClean="0"/>
              <a:t>Only one flow </a:t>
            </a:r>
            <a:r>
              <a:rPr lang="en-US" dirty="0" err="1" smtClean="0"/>
              <a:t>flow</a:t>
            </a:r>
            <a:r>
              <a:rPr lang="en-US" dirty="0" smtClean="0"/>
              <a:t> control for each gas.</a:t>
            </a:r>
          </a:p>
          <a:p>
            <a:r>
              <a:rPr lang="en-US" dirty="0" smtClean="0"/>
              <a:t>It must be adjacent to or </a:t>
            </a:r>
            <a:r>
              <a:rPr lang="en-US" dirty="0" err="1" smtClean="0"/>
              <a:t>identigiable</a:t>
            </a:r>
            <a:r>
              <a:rPr lang="en-US" dirty="0" smtClean="0"/>
              <a:t> with its associated flow meter.</a:t>
            </a:r>
          </a:p>
          <a:p>
            <a:pPr>
              <a:buNone/>
            </a:pPr>
            <a:r>
              <a:rPr lang="en-US" b="1" dirty="0" smtClean="0"/>
              <a:t>MECHANICAL FLOW CONTROL VALVE</a:t>
            </a:r>
          </a:p>
          <a:p>
            <a:r>
              <a:rPr lang="en-US" dirty="0" smtClean="0"/>
              <a:t>It may have on and off switch. In some machine it is controlled by master switch.</a:t>
            </a:r>
          </a:p>
          <a:p>
            <a:r>
              <a:rPr lang="en-US" dirty="0" smtClean="0"/>
              <a:t>They are used with both types of </a:t>
            </a:r>
            <a:r>
              <a:rPr lang="en-US" dirty="0" err="1" smtClean="0"/>
              <a:t>flowmeters</a:t>
            </a:r>
            <a:r>
              <a:rPr lang="en-US" dirty="0" smtClean="0"/>
              <a:t>. </a:t>
            </a:r>
            <a:r>
              <a:rPr lang="en-US" dirty="0" err="1" smtClean="0"/>
              <a:t>Electonic</a:t>
            </a:r>
            <a:r>
              <a:rPr lang="en-US" dirty="0" smtClean="0"/>
              <a:t> and mechanical.</a:t>
            </a:r>
          </a:p>
          <a:p>
            <a:r>
              <a:rPr lang="en-US" b="1" dirty="0" smtClean="0"/>
              <a:t>WHEN MACHINE IS NOT IN USE, IT SHOULD BE DISCONNECTED FROM PIPELINE OR CYLINDER SHOULD BE TURNED OFF AND FLOW CONTROL VALVE SHOULD BE OPENED TILL PRESSURE IS REDUCED TO ZEROAND THEN CLOSED.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Compositions</a:t>
            </a:r>
            <a:r>
              <a:rPr lang="en-US" dirty="0" smtClean="0"/>
              <a:t>:</a:t>
            </a:r>
          </a:p>
          <a:p>
            <a:pPr>
              <a:buFont typeface="Wingdings" pitchFamily="2" charset="2"/>
              <a:buChar char="Ø"/>
            </a:pPr>
            <a:r>
              <a:rPr lang="en-US" b="1" dirty="0" smtClean="0"/>
              <a:t>Body:</a:t>
            </a:r>
            <a:r>
              <a:rPr lang="en-US" dirty="0" smtClean="0"/>
              <a:t> it screws in the anesthesia machine.</a:t>
            </a:r>
          </a:p>
          <a:p>
            <a:pPr>
              <a:buFont typeface="Wingdings" pitchFamily="2" charset="2"/>
              <a:buChar char="Ø"/>
            </a:pPr>
            <a:r>
              <a:rPr lang="en-US" b="1" dirty="0" smtClean="0"/>
              <a:t>Stem and seat n pin:</a:t>
            </a:r>
            <a:r>
              <a:rPr lang="en-US" dirty="0" smtClean="0"/>
              <a:t> it has fine treads so that the stem moves only a </a:t>
            </a:r>
            <a:r>
              <a:rPr lang="en-US" dirty="0" err="1" smtClean="0"/>
              <a:t>shoret</a:t>
            </a:r>
            <a:r>
              <a:rPr lang="en-US" dirty="0" smtClean="0"/>
              <a:t> distance when a complete turn is made. Turning the stem creates a leak between the pin and seat so that gas flows to the outlet.</a:t>
            </a:r>
          </a:p>
          <a:p>
            <a:pPr>
              <a:buFont typeface="Wingdings" pitchFamily="2" charset="2"/>
              <a:buChar char="Ø"/>
            </a:pPr>
            <a:r>
              <a:rPr lang="en-US" b="1" dirty="0" smtClean="0"/>
              <a:t>stop collar</a:t>
            </a:r>
            <a:r>
              <a:rPr lang="en-US" dirty="0" smtClean="0"/>
              <a:t> for off position prevents from </a:t>
            </a:r>
            <a:r>
              <a:rPr lang="en-US" dirty="0" err="1" smtClean="0"/>
              <a:t>overtightening</a:t>
            </a:r>
            <a:r>
              <a:rPr lang="en-US" dirty="0" smtClean="0"/>
              <a:t> of the pin in the seat and for max position prevents stem from becoming disengaged from body.</a:t>
            </a:r>
          </a:p>
          <a:p>
            <a:pPr>
              <a:buFont typeface="Wingdings" pitchFamily="2" charset="2"/>
              <a:buChar char="Ø"/>
            </a:pPr>
            <a:r>
              <a:rPr lang="en-US" b="1" dirty="0" smtClean="0"/>
              <a:t>Spring:</a:t>
            </a:r>
            <a:r>
              <a:rPr lang="en-US" dirty="0" smtClean="0"/>
              <a:t> valve may be loaded with the spring to eliminate any looseness in the treads. It also minimizes flow fluctuations from lateral or axial pressure applied </a:t>
            </a:r>
            <a:r>
              <a:rPr lang="en-US" dirty="0" err="1" smtClean="0"/>
              <a:t>ot</a:t>
            </a:r>
            <a:r>
              <a:rPr lang="en-US" dirty="0" smtClean="0"/>
              <a:t> the flow control knob.</a:t>
            </a:r>
          </a:p>
          <a:p>
            <a:pPr>
              <a:buFont typeface="Wingdings" pitchFamily="2" charset="2"/>
              <a:buChar char="Ø"/>
            </a:pPr>
            <a:r>
              <a:rPr lang="en-US" b="1" dirty="0" err="1" smtClean="0"/>
              <a:t>Colour</a:t>
            </a:r>
            <a:r>
              <a:rPr lang="en-US" b="1" dirty="0" smtClean="0"/>
              <a:t> coded disc:</a:t>
            </a:r>
            <a:r>
              <a:rPr lang="en-US" dirty="0" smtClean="0"/>
              <a:t> to differentiate easily from other knob.</a:t>
            </a:r>
          </a:p>
          <a:p>
            <a:pPr>
              <a:buFont typeface="Wingdings" pitchFamily="2" charset="2"/>
              <a:buChar char="Ø"/>
            </a:pPr>
            <a:r>
              <a:rPr lang="en-US" b="1" dirty="0" smtClean="0"/>
              <a:t>Control knob</a:t>
            </a:r>
            <a:r>
              <a:rPr lang="en-US" dirty="0" smtClean="0"/>
              <a:t>: it is joined to stem. O2 knob has </a:t>
            </a:r>
            <a:r>
              <a:rPr lang="en-US" dirty="0" err="1" smtClean="0"/>
              <a:t>flutted</a:t>
            </a:r>
            <a:r>
              <a:rPr lang="en-US" dirty="0" smtClean="0"/>
              <a:t> profile and it is little larger den others.</a:t>
            </a:r>
          </a:p>
          <a:p>
            <a:r>
              <a:rPr lang="en-US" b="1" dirty="0" smtClean="0"/>
              <a:t>LOCATION</a:t>
            </a:r>
            <a:r>
              <a:rPr lang="en-US" dirty="0" smtClean="0"/>
              <a:t>: high above the surface to prevent accidental change in flow. Or it should be protected by a shield or barrier.</a:t>
            </a:r>
          </a:p>
          <a:p>
            <a:r>
              <a:rPr lang="en-US" dirty="0" smtClean="0"/>
              <a:t>Turn the knob to counterclockwise, will allow the gases to flow.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ADJUSTMENT CONTROL</a:t>
            </a:r>
            <a:endParaRPr lang="en-US" dirty="0"/>
          </a:p>
        </p:txBody>
      </p:sp>
      <p:pic>
        <p:nvPicPr>
          <p:cNvPr id="4" name="Content Placeholder 3" descr="2012-01-02 15.06.37.jpg"/>
          <p:cNvPicPr>
            <a:picLocks noGrp="1" noChangeAspect="1"/>
          </p:cNvPicPr>
          <p:nvPr>
            <p:ph idx="1"/>
          </p:nvPr>
        </p:nvPicPr>
        <p:blipFill>
          <a:blip r:embed="rId2" cstate="print"/>
          <a:stretch>
            <a:fillRect/>
          </a:stretch>
        </p:blipFill>
        <p:spPr>
          <a:xfrm>
            <a:off x="2169387" y="1609725"/>
            <a:ext cx="3814625" cy="4846638"/>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HAZARDS:</a:t>
            </a:r>
            <a:r>
              <a:rPr lang="en-US" dirty="0" smtClean="0"/>
              <a:t> </a:t>
            </a:r>
          </a:p>
          <a:p>
            <a:pPr>
              <a:buFont typeface="Wingdings" pitchFamily="2" charset="2"/>
              <a:buChar char="Ø"/>
            </a:pPr>
            <a:r>
              <a:rPr lang="en-US" dirty="0" smtClean="0"/>
              <a:t>Knob may be loose, or may respond to light touch</a:t>
            </a:r>
          </a:p>
          <a:p>
            <a:pPr>
              <a:buFont typeface="Wingdings" pitchFamily="2" charset="2"/>
              <a:buChar char="Ø"/>
            </a:pPr>
            <a:r>
              <a:rPr lang="en-US" dirty="0" smtClean="0"/>
              <a:t>If knob left open then gases may leak in the </a:t>
            </a:r>
            <a:r>
              <a:rPr lang="en-US" dirty="0" err="1" smtClean="0"/>
              <a:t>atmostphere</a:t>
            </a:r>
            <a:r>
              <a:rPr lang="en-US" dirty="0" smtClean="0"/>
              <a:t> or may cause </a:t>
            </a:r>
            <a:r>
              <a:rPr lang="en-US" dirty="0" err="1" smtClean="0"/>
              <a:t>dessication</a:t>
            </a:r>
            <a:r>
              <a:rPr lang="en-US" dirty="0" smtClean="0"/>
              <a:t> of absorbent</a:t>
            </a:r>
          </a:p>
          <a:p>
            <a:pPr>
              <a:buFont typeface="Wingdings" pitchFamily="2" charset="2"/>
              <a:buChar char="Ø"/>
            </a:pPr>
            <a:r>
              <a:rPr lang="en-US" dirty="0" smtClean="0"/>
              <a:t>Stem and seat can block the flow.</a:t>
            </a:r>
          </a:p>
          <a:p>
            <a:pPr>
              <a:buFont typeface="Wingdings" pitchFamily="2" charset="2"/>
              <a:buChar char="Ø"/>
            </a:pPr>
            <a:endParaRPr lang="en-US" dirty="0" smtClean="0"/>
          </a:p>
          <a:p>
            <a:pPr>
              <a:buNone/>
            </a:pPr>
            <a:r>
              <a:rPr lang="en-US" b="1" dirty="0" smtClean="0"/>
              <a:t>ELECTRONIC FLOW CONTROL VALVE</a:t>
            </a:r>
            <a:r>
              <a:rPr lang="en-US" dirty="0" smtClean="0"/>
              <a:t>:</a:t>
            </a:r>
          </a:p>
          <a:p>
            <a:r>
              <a:rPr lang="en-US" dirty="0" smtClean="0"/>
              <a:t>The knob is turned on clockwise to </a:t>
            </a:r>
            <a:r>
              <a:rPr lang="en-US" dirty="0" err="1" smtClean="0"/>
              <a:t>increse</a:t>
            </a:r>
            <a:r>
              <a:rPr lang="en-US" dirty="0" smtClean="0"/>
              <a:t> the flow.</a:t>
            </a:r>
          </a:p>
          <a:p>
            <a:r>
              <a:rPr lang="en-US" dirty="0" smtClean="0"/>
              <a:t>It utilizes solenoid type of valve.</a:t>
            </a:r>
          </a:p>
          <a:p>
            <a:r>
              <a:rPr lang="en-US" dirty="0" smtClean="0"/>
              <a:t>There is usually a mixing area that collects the gas mixture.</a:t>
            </a:r>
          </a:p>
          <a:p>
            <a:r>
              <a:rPr lang="en-US" dirty="0" smtClean="0"/>
              <a:t>Configuration is that one control alters the o2 concentration and another controls the total flow. If less than 100% o2 is desired than the difference is made up from second gas.</a:t>
            </a:r>
          </a:p>
          <a:p>
            <a:r>
              <a:rPr lang="en-US" dirty="0" err="1" smtClean="0"/>
              <a:t>Fow</a:t>
            </a:r>
            <a:r>
              <a:rPr lang="en-US" dirty="0" smtClean="0"/>
              <a:t>, pressure and temperature sensors are used to maintain accuracy.</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a:t>
            </a:r>
            <a:endParaRPr lang="en-US" dirty="0"/>
          </a:p>
        </p:txBody>
      </p:sp>
      <p:sp>
        <p:nvSpPr>
          <p:cNvPr id="3" name="Content Placeholder 2"/>
          <p:cNvSpPr>
            <a:spLocks noGrp="1"/>
          </p:cNvSpPr>
          <p:nvPr>
            <p:ph idx="1"/>
          </p:nvPr>
        </p:nvSpPr>
        <p:spPr/>
        <p:txBody>
          <a:bodyPr/>
          <a:lstStyle/>
          <a:p>
            <a:pPr>
              <a:buNone/>
            </a:pPr>
            <a:r>
              <a:rPr lang="en-US" dirty="0" smtClean="0"/>
              <a:t>ASTM: </a:t>
            </a:r>
            <a:r>
              <a:rPr lang="en-US" dirty="0" err="1" smtClean="0"/>
              <a:t>american</a:t>
            </a:r>
            <a:r>
              <a:rPr lang="en-US" dirty="0" smtClean="0"/>
              <a:t> society for testing and materials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Low pressure system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LOW PRESSURE SYSTEM</a:t>
            </a:r>
            <a:br>
              <a:rPr lang="en-US" dirty="0" smtClean="0"/>
            </a:br>
            <a:r>
              <a:rPr lang="en-US" sz="1300" dirty="0" smtClean="0"/>
              <a:t>Pressure in this system is only slightly above atmospheric and variable, depending on the flow from the flow control valves, the presence of back pr devices and back pr from breathing system</a:t>
            </a:r>
            <a:endParaRPr lang="en-US" sz="1300" dirty="0"/>
          </a:p>
        </p:txBody>
      </p:sp>
      <p:sp>
        <p:nvSpPr>
          <p:cNvPr id="3" name="Content Placeholder 2"/>
          <p:cNvSpPr>
            <a:spLocks noGrp="1"/>
          </p:cNvSpPr>
          <p:nvPr>
            <p:ph idx="1"/>
          </p:nvPr>
        </p:nvSpPr>
        <p:spPr/>
        <p:txBody>
          <a:bodyPr>
            <a:normAutofit fontScale="47500" lnSpcReduction="20000"/>
          </a:bodyPr>
          <a:lstStyle/>
          <a:p>
            <a:pPr marL="514350" indent="-514350">
              <a:buAutoNum type="arabicPeriod"/>
            </a:pPr>
            <a:r>
              <a:rPr lang="en-US" b="1" dirty="0" smtClean="0"/>
              <a:t>FLOW METERS:</a:t>
            </a:r>
          </a:p>
          <a:p>
            <a:pPr marL="514350" indent="-514350"/>
            <a:r>
              <a:rPr lang="en-US" dirty="0" smtClean="0"/>
              <a:t>It indicates rate of flow of a gas passing through them.</a:t>
            </a:r>
          </a:p>
          <a:p>
            <a:pPr marL="514350" indent="-514350"/>
            <a:r>
              <a:rPr lang="en-US" dirty="0" smtClean="0"/>
              <a:t>Made up of metal frame enclosing series of </a:t>
            </a:r>
            <a:r>
              <a:rPr lang="en-US" dirty="0" err="1" smtClean="0"/>
              <a:t>flowmeters</a:t>
            </a:r>
            <a:r>
              <a:rPr lang="en-US" dirty="0" smtClean="0"/>
              <a:t> with </a:t>
            </a:r>
            <a:r>
              <a:rPr lang="en-US" dirty="0" err="1" smtClean="0"/>
              <a:t>thransperant</a:t>
            </a:r>
            <a:r>
              <a:rPr lang="en-US" dirty="0" smtClean="0"/>
              <a:t> window.</a:t>
            </a:r>
          </a:p>
          <a:p>
            <a:pPr marL="514350" indent="-514350"/>
            <a:r>
              <a:rPr lang="en-US" dirty="0" smtClean="0"/>
              <a:t>May be mechanical or electronic (</a:t>
            </a:r>
            <a:r>
              <a:rPr lang="en-US" dirty="0" err="1" smtClean="0"/>
              <a:t>representaation</a:t>
            </a:r>
            <a:r>
              <a:rPr lang="en-US" dirty="0" smtClean="0"/>
              <a:t> of </a:t>
            </a:r>
            <a:r>
              <a:rPr lang="en-US" dirty="0" err="1" smtClean="0"/>
              <a:t>mech</a:t>
            </a:r>
            <a:r>
              <a:rPr lang="en-US" dirty="0" smtClean="0"/>
              <a:t> </a:t>
            </a:r>
            <a:r>
              <a:rPr lang="en-US" dirty="0" err="1" smtClean="0"/>
              <a:t>flowmeter</a:t>
            </a:r>
            <a:r>
              <a:rPr lang="en-US" dirty="0" smtClean="0"/>
              <a:t> on a screen or a number of flow).</a:t>
            </a:r>
          </a:p>
          <a:p>
            <a:pPr marL="514350" indent="-514350"/>
            <a:endParaRPr lang="en-US" dirty="0" smtClean="0"/>
          </a:p>
          <a:p>
            <a:pPr marL="514350" indent="-514350">
              <a:buNone/>
            </a:pPr>
            <a:r>
              <a:rPr lang="en-US" b="1" dirty="0" smtClean="0"/>
              <a:t>MECHANICAL FLOWMETERS:</a:t>
            </a:r>
          </a:p>
          <a:p>
            <a:pPr marL="514350" indent="-514350"/>
            <a:r>
              <a:rPr lang="en-US" b="1" dirty="0" smtClean="0"/>
              <a:t>It is highly accurate with an error margin of +- 2 %. It means that lower the gas flow, higher is inaccuracy. (close circuit) </a:t>
            </a:r>
          </a:p>
          <a:p>
            <a:pPr marL="514350" indent="-514350"/>
            <a:r>
              <a:rPr lang="en-US" b="1" dirty="0" smtClean="0"/>
              <a:t>PHYSICAL PRINCIPLE:</a:t>
            </a:r>
          </a:p>
          <a:p>
            <a:pPr marL="514350" indent="-514350">
              <a:buFont typeface="Wingdings" pitchFamily="2" charset="2"/>
              <a:buChar char="Ø"/>
            </a:pPr>
            <a:r>
              <a:rPr lang="en-US" b="1" dirty="0" smtClean="0"/>
              <a:t>Thorpe tube:</a:t>
            </a:r>
            <a:r>
              <a:rPr lang="en-US" dirty="0" smtClean="0"/>
              <a:t> a vertical glass tube with internally tapered with its smallest diameter at the bottom. There is an INDICATOR inside the tube which is free to move up and down inside the tube.</a:t>
            </a:r>
          </a:p>
          <a:p>
            <a:pPr marL="514350" indent="-514350">
              <a:buNone/>
            </a:pPr>
            <a:r>
              <a:rPr lang="en-US" dirty="0" smtClean="0"/>
              <a:t>	the indicator floats freely in the tube at a position where the downward force caused by gravity and </a:t>
            </a:r>
            <a:r>
              <a:rPr lang="en-US" dirty="0" err="1" smtClean="0"/>
              <a:t>wieght</a:t>
            </a:r>
            <a:r>
              <a:rPr lang="en-US" dirty="0" smtClean="0"/>
              <a:t> of the indicator equals the upward force caused by the gas pressure on the bottom of the indicator. </a:t>
            </a:r>
          </a:p>
          <a:p>
            <a:pPr marL="514350" indent="-514350">
              <a:buNone/>
            </a:pPr>
            <a:r>
              <a:rPr lang="en-US" dirty="0" smtClean="0"/>
              <a:t>	</a:t>
            </a:r>
            <a:r>
              <a:rPr lang="en-US" dirty="0" err="1" smtClean="0"/>
              <a:t>bcz</a:t>
            </a:r>
            <a:r>
              <a:rPr lang="en-US" dirty="0" smtClean="0"/>
              <a:t> the tube is tapered, the size of opening btw indicator and sides of tube (aka annulus) increases with height and more gas flows through it.</a:t>
            </a:r>
          </a:p>
          <a:p>
            <a:pPr marL="514350" indent="-514350">
              <a:buNone/>
            </a:pPr>
            <a:r>
              <a:rPr lang="en-US" dirty="0" smtClean="0"/>
              <a:t>	a scale marked on or beside the tube indicates the gas flow rate.</a:t>
            </a:r>
          </a:p>
          <a:p>
            <a:pPr marL="514350" indent="-514350">
              <a:buFont typeface="Wingdings" pitchFamily="2" charset="2"/>
              <a:buChar char="Ø"/>
            </a:pPr>
            <a:r>
              <a:rPr lang="en-US" b="1" dirty="0" smtClean="0"/>
              <a:t>GRAHAM’S LAW:</a:t>
            </a:r>
            <a:r>
              <a:rPr lang="en-US" dirty="0" smtClean="0"/>
              <a:t> when the constriction is short and wide (high flow), flow is more turbulent and depends on gas density. (orifice)</a:t>
            </a:r>
          </a:p>
          <a:p>
            <a:pPr marL="514350" indent="-514350">
              <a:buFont typeface="Wingdings" pitchFamily="2" charset="2"/>
              <a:buChar char="Ø"/>
            </a:pPr>
            <a:r>
              <a:rPr lang="en-US" b="1" dirty="0" smtClean="0"/>
              <a:t>HAGEN POISEUILLE EQUATION: </a:t>
            </a:r>
            <a:r>
              <a:rPr lang="en-US" dirty="0" smtClean="0"/>
              <a:t>when the constriction is longer and narrower (low flow), flow is more laminar and depends on gas viscosity. (tube)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Laminar flow</a:t>
            </a:r>
            <a:endParaRPr lang="en-US" dirty="0"/>
          </a:p>
        </p:txBody>
      </p:sp>
      <p:sp>
        <p:nvSpPr>
          <p:cNvPr id="3" name="Content Placeholder 2"/>
          <p:cNvSpPr>
            <a:spLocks noGrp="1"/>
          </p:cNvSpPr>
          <p:nvPr>
            <p:ph idx="1"/>
          </p:nvPr>
        </p:nvSpPr>
        <p:spPr/>
        <p:txBody>
          <a:bodyPr>
            <a:normAutofit lnSpcReduction="10000"/>
          </a:bodyPr>
          <a:lstStyle/>
          <a:p>
            <a:r>
              <a:rPr lang="en-US" dirty="0" err="1" smtClean="0"/>
              <a:t>Poisullie</a:t>
            </a:r>
            <a:r>
              <a:rPr lang="en-US" dirty="0" smtClean="0"/>
              <a:t> </a:t>
            </a:r>
            <a:r>
              <a:rPr lang="en-US" dirty="0" err="1" smtClean="0"/>
              <a:t>eqation</a:t>
            </a:r>
            <a:r>
              <a:rPr lang="en-US" dirty="0" smtClean="0"/>
              <a:t>. (p1 – p@) *d4* pie / 128 *l *n</a:t>
            </a:r>
          </a:p>
          <a:p>
            <a:r>
              <a:rPr lang="en-US" dirty="0" smtClean="0"/>
              <a:t>D = diameter</a:t>
            </a:r>
          </a:p>
          <a:p>
            <a:r>
              <a:rPr lang="en-US" dirty="0" smtClean="0"/>
              <a:t>L = length</a:t>
            </a:r>
          </a:p>
          <a:p>
            <a:r>
              <a:rPr lang="en-US" dirty="0" smtClean="0"/>
              <a:t>N = </a:t>
            </a:r>
            <a:r>
              <a:rPr lang="en-US" dirty="0" err="1" smtClean="0"/>
              <a:t>viscocity</a:t>
            </a:r>
            <a:r>
              <a:rPr lang="en-US" dirty="0" smtClean="0"/>
              <a:t>. (</a:t>
            </a:r>
            <a:r>
              <a:rPr lang="en-US" dirty="0" err="1" smtClean="0"/>
              <a:t>pascals</a:t>
            </a:r>
            <a:r>
              <a:rPr lang="en-US" dirty="0" smtClean="0"/>
              <a:t> sec)</a:t>
            </a:r>
          </a:p>
          <a:p>
            <a:r>
              <a:rPr lang="en-US" dirty="0" smtClean="0"/>
              <a:t>This equation applies on </a:t>
            </a:r>
            <a:r>
              <a:rPr lang="en-US" dirty="0" err="1" smtClean="0"/>
              <a:t>newtonian</a:t>
            </a:r>
            <a:r>
              <a:rPr lang="en-US" dirty="0" smtClean="0"/>
              <a:t> fluid. Water is </a:t>
            </a:r>
            <a:r>
              <a:rPr lang="en-US" dirty="0" err="1" smtClean="0"/>
              <a:t>newtonian</a:t>
            </a:r>
            <a:r>
              <a:rPr lang="en-US" dirty="0" smtClean="0"/>
              <a:t> fluid. While blood is not.</a:t>
            </a:r>
          </a:p>
          <a:p>
            <a:r>
              <a:rPr lang="en-US" dirty="0" smtClean="0"/>
              <a:t>If flow needs to be doubled. It should overcome the </a:t>
            </a:r>
            <a:r>
              <a:rPr lang="en-US" dirty="0" err="1" smtClean="0"/>
              <a:t>resistative</a:t>
            </a:r>
            <a:r>
              <a:rPr lang="en-US" dirty="0" smtClean="0"/>
              <a:t> forces that is twice as great.</a:t>
            </a:r>
          </a:p>
          <a:p>
            <a:r>
              <a:rPr lang="en-US" dirty="0" smtClean="0"/>
              <a:t>Fluid resists flow </a:t>
            </a:r>
            <a:r>
              <a:rPr lang="en-US" dirty="0" err="1" smtClean="0"/>
              <a:t>bcz</a:t>
            </a:r>
            <a:r>
              <a:rPr lang="en-US" dirty="0" smtClean="0"/>
              <a:t> </a:t>
            </a:r>
            <a:r>
              <a:rPr lang="en-US" dirty="0" err="1" smtClean="0"/>
              <a:t>viscocity</a:t>
            </a:r>
            <a:r>
              <a:rPr lang="en-US"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Turbulent flow</a:t>
            </a:r>
            <a:endParaRPr lang="en-US" dirty="0"/>
          </a:p>
        </p:txBody>
      </p:sp>
      <p:sp>
        <p:nvSpPr>
          <p:cNvPr id="3" name="Content Placeholder 2"/>
          <p:cNvSpPr>
            <a:spLocks noGrp="1"/>
          </p:cNvSpPr>
          <p:nvPr>
            <p:ph idx="1"/>
          </p:nvPr>
        </p:nvSpPr>
        <p:spPr/>
        <p:txBody>
          <a:bodyPr/>
          <a:lstStyle/>
          <a:p>
            <a:r>
              <a:rPr lang="en-US" dirty="0" smtClean="0"/>
              <a:t>Reynolds number: </a:t>
            </a:r>
            <a:r>
              <a:rPr lang="en-US" dirty="0" err="1" smtClean="0"/>
              <a:t>vpd</a:t>
            </a:r>
            <a:r>
              <a:rPr lang="en-US" dirty="0" smtClean="0"/>
              <a:t> / n</a:t>
            </a:r>
          </a:p>
          <a:p>
            <a:r>
              <a:rPr lang="en-US" dirty="0" smtClean="0"/>
              <a:t>V= linear </a:t>
            </a:r>
            <a:r>
              <a:rPr lang="en-US" dirty="0" err="1" smtClean="0"/>
              <a:t>viscocity</a:t>
            </a:r>
            <a:endParaRPr lang="en-US" dirty="0" smtClean="0"/>
          </a:p>
          <a:p>
            <a:r>
              <a:rPr lang="en-US" dirty="0" smtClean="0"/>
              <a:t>P= </a:t>
            </a:r>
            <a:r>
              <a:rPr lang="en-US" dirty="0" err="1" smtClean="0"/>
              <a:t>denstiy</a:t>
            </a:r>
            <a:endParaRPr lang="en-US" dirty="0" smtClean="0"/>
          </a:p>
          <a:p>
            <a:r>
              <a:rPr lang="en-US" dirty="0" smtClean="0"/>
              <a:t>D= diameter</a:t>
            </a:r>
          </a:p>
          <a:p>
            <a:r>
              <a:rPr lang="en-US" dirty="0" smtClean="0"/>
              <a:t>N= viscosity</a:t>
            </a:r>
          </a:p>
          <a:p>
            <a:r>
              <a:rPr lang="en-US" dirty="0" smtClean="0"/>
              <a:t>Number &gt; 2000 indicates turbulent flow</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514350" indent="-514350">
              <a:buFont typeface="Wingdings" pitchFamily="2" charset="2"/>
              <a:buChar char="Ø"/>
            </a:pPr>
            <a:r>
              <a:rPr lang="en-US" dirty="0" smtClean="0"/>
              <a:t>Flow meters are </a:t>
            </a:r>
            <a:r>
              <a:rPr lang="en-US" dirty="0" err="1" smtClean="0"/>
              <a:t>caliberated</a:t>
            </a:r>
            <a:r>
              <a:rPr lang="en-US" dirty="0" smtClean="0"/>
              <a:t> at atmospheric pressure (760 </a:t>
            </a:r>
            <a:r>
              <a:rPr lang="en-US" dirty="0" err="1" smtClean="0"/>
              <a:t>torr</a:t>
            </a:r>
            <a:r>
              <a:rPr lang="en-US" dirty="0" smtClean="0"/>
              <a:t>) and room temp(20 C). Changes in temp or pressure affects both density and </a:t>
            </a:r>
            <a:r>
              <a:rPr lang="en-US" dirty="0" err="1" smtClean="0"/>
              <a:t>viscosityof</a:t>
            </a:r>
            <a:r>
              <a:rPr lang="en-US" dirty="0" smtClean="0"/>
              <a:t> gas. As the variation in temp is slight, it does not pose a significant problems. While with the decrease in barometric pr as in </a:t>
            </a:r>
            <a:r>
              <a:rPr lang="en-US" dirty="0" err="1" smtClean="0"/>
              <a:t>highaltitude</a:t>
            </a:r>
            <a:r>
              <a:rPr lang="en-US" dirty="0" smtClean="0"/>
              <a:t> the actual flow rate will be greater than indicated. This is because </a:t>
            </a:r>
            <a:r>
              <a:rPr lang="en-US" dirty="0" err="1" smtClean="0"/>
              <a:t>atmostpheric</a:t>
            </a:r>
            <a:r>
              <a:rPr lang="en-US" dirty="0" smtClean="0"/>
              <a:t> pr affects the gas density.</a:t>
            </a:r>
          </a:p>
          <a:p>
            <a:pPr marL="514350" indent="-514350"/>
            <a:r>
              <a:rPr lang="en-US" b="1" dirty="0" smtClean="0"/>
              <a:t>FLOWMETER ASSEMBLY: </a:t>
            </a:r>
          </a:p>
          <a:p>
            <a:pPr marL="514350" indent="-514350">
              <a:buFont typeface="Wingdings" pitchFamily="2" charset="2"/>
              <a:buChar char="Ø"/>
            </a:pPr>
            <a:r>
              <a:rPr lang="en-US" b="1" dirty="0" err="1" smtClean="0"/>
              <a:t>Flowmeter</a:t>
            </a:r>
            <a:r>
              <a:rPr lang="en-US" b="1" dirty="0" smtClean="0"/>
              <a:t> tube: </a:t>
            </a:r>
          </a:p>
          <a:p>
            <a:pPr marL="514350" indent="-514350">
              <a:buFont typeface="Courier New" pitchFamily="49" charset="0"/>
              <a:buChar char="o"/>
            </a:pPr>
            <a:r>
              <a:rPr lang="en-US" dirty="0" smtClean="0"/>
              <a:t>They are made of glass.</a:t>
            </a:r>
          </a:p>
          <a:p>
            <a:pPr marL="514350" indent="-514350">
              <a:buFont typeface="Courier New" pitchFamily="49" charset="0"/>
              <a:buChar char="o"/>
            </a:pPr>
            <a:r>
              <a:rPr lang="en-US" dirty="0" smtClean="0"/>
              <a:t>Glass tube intended to have a ball indicator have 3 rib guides, which are thickened bars that run the length of the tube. As the tube widens, the space between the indicator and the inside of the tube increases, the rib guides hold the ball indicator in the center of the tube.</a:t>
            </a:r>
          </a:p>
          <a:p>
            <a:pPr marL="514350" indent="-514350">
              <a:buFont typeface="Courier New" pitchFamily="49" charset="0"/>
              <a:buChar char="o"/>
            </a:pPr>
            <a:r>
              <a:rPr lang="en-US" dirty="0" smtClean="0"/>
              <a:t>They can be single taper tube( where high and low flow are delivered by different tubes) </a:t>
            </a:r>
            <a:r>
              <a:rPr lang="en-US" dirty="0" err="1" smtClean="0"/>
              <a:t>lr</a:t>
            </a:r>
            <a:r>
              <a:rPr lang="en-US" dirty="0" smtClean="0"/>
              <a:t> dual taper tube( where high and low flow are delivered by same tube and they have two different tapers in the same tube)</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2012-01-04 12.14.48.jpg"/>
          <p:cNvPicPr>
            <a:picLocks noGrp="1" noChangeAspect="1"/>
          </p:cNvPicPr>
          <p:nvPr>
            <p:ph sz="quarter" idx="2"/>
          </p:nvPr>
        </p:nvPicPr>
        <p:blipFill>
          <a:blip r:embed="rId2" cstate="print"/>
          <a:stretch>
            <a:fillRect/>
          </a:stretch>
        </p:blipFill>
        <p:spPr>
          <a:xfrm>
            <a:off x="1100574" y="1711325"/>
            <a:ext cx="2234326" cy="4114800"/>
          </a:xfrm>
        </p:spPr>
      </p:pic>
      <p:pic>
        <p:nvPicPr>
          <p:cNvPr id="8" name="Content Placeholder 7" descr="2012-01-04 12.15.47.jpg"/>
          <p:cNvPicPr>
            <a:picLocks noGrp="1" noChangeAspect="1"/>
          </p:cNvPicPr>
          <p:nvPr>
            <p:ph sz="quarter" idx="4"/>
          </p:nvPr>
        </p:nvPicPr>
        <p:blipFill>
          <a:blip r:embed="rId3" cstate="print"/>
          <a:stretch>
            <a:fillRect/>
          </a:stretch>
        </p:blipFill>
        <p:spPr>
          <a:xfrm>
            <a:off x="4363361" y="1711325"/>
            <a:ext cx="3150952" cy="4114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buFont typeface="Wingdings" pitchFamily="2" charset="2"/>
              <a:buChar char="Ø"/>
            </a:pPr>
            <a:r>
              <a:rPr lang="en-US" b="1" dirty="0" smtClean="0"/>
              <a:t>Indicator (float or bobbin):</a:t>
            </a:r>
          </a:p>
          <a:p>
            <a:pPr>
              <a:buFont typeface="Courier New" pitchFamily="49" charset="0"/>
              <a:buChar char="o"/>
            </a:pPr>
            <a:r>
              <a:rPr lang="en-US" dirty="0" smtClean="0"/>
              <a:t>Made up of </a:t>
            </a:r>
            <a:r>
              <a:rPr lang="en-US" dirty="0" err="1" smtClean="0"/>
              <a:t>aluminium</a:t>
            </a:r>
            <a:endParaRPr lang="en-US" dirty="0" smtClean="0"/>
          </a:p>
          <a:p>
            <a:pPr>
              <a:buFont typeface="Courier New" pitchFamily="49" charset="0"/>
              <a:buChar char="o"/>
            </a:pPr>
            <a:r>
              <a:rPr lang="en-US" dirty="0" smtClean="0"/>
              <a:t>Free moving device within the tube</a:t>
            </a:r>
          </a:p>
          <a:p>
            <a:pPr>
              <a:buFont typeface="Courier New" pitchFamily="49" charset="0"/>
              <a:buChar char="o"/>
            </a:pPr>
            <a:r>
              <a:rPr lang="en-US" dirty="0" smtClean="0"/>
              <a:t>Bobbin should be made antistatic to prevent </a:t>
            </a:r>
            <a:r>
              <a:rPr lang="en-US" dirty="0" err="1" smtClean="0"/>
              <a:t>stickin</a:t>
            </a:r>
            <a:r>
              <a:rPr lang="en-US" dirty="0" smtClean="0"/>
              <a:t> to  the wall of flow meter due to static electricity. Static electricity may alter the </a:t>
            </a:r>
            <a:r>
              <a:rPr lang="en-US" dirty="0" err="1" smtClean="0"/>
              <a:t>flowmeter</a:t>
            </a:r>
            <a:r>
              <a:rPr lang="en-US" dirty="0" smtClean="0"/>
              <a:t> output and even cause </a:t>
            </a:r>
            <a:r>
              <a:rPr lang="en-US" dirty="0" err="1" smtClean="0"/>
              <a:t>anaesthetic</a:t>
            </a:r>
            <a:r>
              <a:rPr lang="en-US" dirty="0" smtClean="0"/>
              <a:t> explosion,, spraying the outside and / or inside of the </a:t>
            </a:r>
            <a:r>
              <a:rPr lang="en-US" dirty="0" err="1" smtClean="0"/>
              <a:t>flowmeter</a:t>
            </a:r>
            <a:r>
              <a:rPr lang="en-US" dirty="0" smtClean="0"/>
              <a:t> tube with an antistatic chemical prevents the building up of static electricity.</a:t>
            </a:r>
          </a:p>
          <a:p>
            <a:pPr>
              <a:buFont typeface="Courier New" pitchFamily="49" charset="0"/>
              <a:buChar char="o"/>
            </a:pPr>
            <a:r>
              <a:rPr lang="en-US" dirty="0" smtClean="0"/>
              <a:t>Non rotating float type indicator: it is designed so that gas flow keeps the float in the center of the tube if tube is kept vertical. Reading is taken at the upper rim.</a:t>
            </a:r>
          </a:p>
          <a:p>
            <a:pPr>
              <a:buFont typeface="Courier New" pitchFamily="49" charset="0"/>
              <a:buChar char="o"/>
            </a:pPr>
            <a:r>
              <a:rPr lang="en-US" dirty="0" smtClean="0"/>
              <a:t>Rotating indicator: they have an upper rim with a lager diameter. They have slanted grooves </a:t>
            </a:r>
            <a:r>
              <a:rPr lang="en-US" dirty="0" err="1" smtClean="0"/>
              <a:t>cuted</a:t>
            </a:r>
            <a:r>
              <a:rPr lang="en-US" dirty="0" smtClean="0"/>
              <a:t> into the rim and this groove make the indicator to rotate. If the tube is vertical , then  the free spinning movement will keep the indicator in the center. They have a </a:t>
            </a:r>
            <a:r>
              <a:rPr lang="en-US" dirty="0" err="1" smtClean="0"/>
              <a:t>coloured</a:t>
            </a:r>
            <a:r>
              <a:rPr lang="en-US" dirty="0" smtClean="0"/>
              <a:t> dot on one side of indicator that makes it easier to observe that the indicator is rotating. Reading is taken at the upper rim.</a:t>
            </a:r>
          </a:p>
          <a:p>
            <a:pPr>
              <a:buFont typeface="Courier New" pitchFamily="49" charset="0"/>
              <a:buChar char="o"/>
            </a:pPr>
            <a:r>
              <a:rPr lang="en-US" dirty="0" smtClean="0"/>
              <a:t>Ball indicator: some time it has two </a:t>
            </a:r>
            <a:r>
              <a:rPr lang="en-US" dirty="0" err="1" smtClean="0"/>
              <a:t>colours</a:t>
            </a:r>
            <a:r>
              <a:rPr lang="en-US" dirty="0" smtClean="0"/>
              <a:t> that makes it easier to observe that ball is rotating. Reading is taken at the midpoint of the ball.</a:t>
            </a:r>
          </a:p>
          <a:p>
            <a:pPr>
              <a:buFont typeface="Wingdings" pitchFamily="2" charset="2"/>
              <a:buChar char="Ø"/>
            </a:pPr>
            <a:r>
              <a:rPr lang="en-US" b="1" dirty="0" smtClean="0"/>
              <a:t>Stop:</a:t>
            </a:r>
            <a:r>
              <a:rPr lang="en-US" dirty="0" smtClean="0"/>
              <a:t> it is present at a top of the </a:t>
            </a:r>
            <a:r>
              <a:rPr lang="en-US" dirty="0" err="1" smtClean="0"/>
              <a:t>flowmeter</a:t>
            </a:r>
            <a:r>
              <a:rPr lang="en-US" dirty="0" smtClean="0"/>
              <a:t> tube that prevents the indicator from plugging the outlet which could lead to </a:t>
            </a:r>
            <a:r>
              <a:rPr lang="en-US" dirty="0" err="1" smtClean="0"/>
              <a:t>damate</a:t>
            </a:r>
            <a:r>
              <a:rPr lang="en-US" dirty="0" smtClean="0"/>
              <a:t> to the tube. It also prevents the indicator to ascends in the top of the tube where it cant be </a:t>
            </a:r>
            <a:r>
              <a:rPr lang="en-US" dirty="0" err="1" smtClean="0"/>
              <a:t>visualised</a:t>
            </a:r>
            <a:r>
              <a:rPr lang="en-US" dirty="0" smtClean="0"/>
              <a:t>. It may be spring stop</a:t>
            </a:r>
          </a:p>
          <a:p>
            <a:pPr>
              <a:buFont typeface="Wingdings" pitchFamily="2" charset="2"/>
              <a:buChar char="Ø"/>
            </a:pP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Font typeface="Wingdings" pitchFamily="2" charset="2"/>
              <a:buChar char="Ø"/>
            </a:pPr>
            <a:r>
              <a:rPr lang="en-US" b="1" dirty="0" smtClean="0"/>
              <a:t>Scale:</a:t>
            </a:r>
            <a:r>
              <a:rPr lang="en-US" dirty="0" smtClean="0"/>
              <a:t> it should be either marked on or immediately adjacent to the tube. Unit is liter / min.</a:t>
            </a:r>
          </a:p>
          <a:p>
            <a:pPr>
              <a:buFont typeface="Wingdings" pitchFamily="2" charset="2"/>
              <a:buChar char="Ø"/>
            </a:pPr>
            <a:r>
              <a:rPr lang="en-US" b="1" dirty="0" smtClean="0"/>
              <a:t>Light: </a:t>
            </a:r>
            <a:r>
              <a:rPr lang="en-US" dirty="0" smtClean="0"/>
              <a:t>useful when machine is used in darkened room.</a:t>
            </a:r>
          </a:p>
          <a:p>
            <a:pPr>
              <a:buFont typeface="Wingdings" pitchFamily="2" charset="2"/>
              <a:buChar char="Ø"/>
            </a:pPr>
            <a:r>
              <a:rPr lang="en-US" b="1" dirty="0" err="1" smtClean="0"/>
              <a:t>Flowmeter</a:t>
            </a:r>
            <a:r>
              <a:rPr lang="en-US" b="1" dirty="0" smtClean="0"/>
              <a:t> tube arrangement:</a:t>
            </a:r>
            <a:r>
              <a:rPr lang="en-US" dirty="0" smtClean="0"/>
              <a:t> When single taper tube is used, tubes are arranged in series (tandem). There is one flow control valve for the both </a:t>
            </a:r>
            <a:r>
              <a:rPr lang="en-US" dirty="0" err="1" smtClean="0"/>
              <a:t>flowmeter</a:t>
            </a:r>
            <a:r>
              <a:rPr lang="en-US" dirty="0" smtClean="0"/>
              <a:t> tubes. The total flow is not the sum of the two tubes but that shown on the higher flow tube. Series tube increases the accuracy.</a:t>
            </a:r>
          </a:p>
          <a:p>
            <a:pPr>
              <a:buFont typeface="Wingdings" pitchFamily="2" charset="2"/>
              <a:buChar char="Ø"/>
            </a:pPr>
            <a:r>
              <a:rPr lang="en-US" b="1" dirty="0" smtClean="0"/>
              <a:t>Flow meter sequence: </a:t>
            </a:r>
            <a:r>
              <a:rPr lang="en-US" dirty="0" smtClean="0"/>
              <a:t>it can be a cause of hypoxia. Normal gas flow is from bottom to top and from left to right. So by placing the o2 </a:t>
            </a:r>
            <a:r>
              <a:rPr lang="en-US" dirty="0" err="1" smtClean="0"/>
              <a:t>flowmeter</a:t>
            </a:r>
            <a:r>
              <a:rPr lang="en-US" dirty="0" smtClean="0"/>
              <a:t> nearest the outlet, a leak upstream from the o2 will results in loss of n2o rather than o2. ASTM workstation standard requires that the o2 </a:t>
            </a:r>
            <a:r>
              <a:rPr lang="en-US" dirty="0" err="1" smtClean="0"/>
              <a:t>flowmeter</a:t>
            </a:r>
            <a:r>
              <a:rPr lang="en-US" dirty="0" smtClean="0"/>
              <a:t> should be placed on the right side of a group of </a:t>
            </a:r>
            <a:r>
              <a:rPr lang="en-US" dirty="0" err="1" smtClean="0"/>
              <a:t>flowmeter</a:t>
            </a:r>
            <a:r>
              <a:rPr lang="en-US" dirty="0" smtClean="0"/>
              <a:t> as viewed from the front. There is no consensus on the location of the air or n2o </a:t>
            </a:r>
            <a:r>
              <a:rPr lang="en-US" dirty="0" err="1" smtClean="0"/>
              <a:t>flowmeters</a:t>
            </a:r>
            <a:r>
              <a:rPr lang="en-US" dirty="0" smtClean="0"/>
              <a:t> as long as they do not occupy the location next to the outlet</a:t>
            </a:r>
          </a:p>
          <a:p>
            <a:pPr>
              <a:buFont typeface="Wingdings" pitchFamily="2" charset="2"/>
              <a:buChar char="Ø"/>
            </a:pPr>
            <a:r>
              <a:rPr lang="en-US" dirty="0" err="1" smtClean="0"/>
              <a:t>Flowmeter</a:t>
            </a:r>
            <a:r>
              <a:rPr lang="en-US" dirty="0" smtClean="0"/>
              <a:t> assembly should be cleaned at regular intervals.</a:t>
            </a:r>
          </a:p>
          <a:p>
            <a:pPr>
              <a:buFont typeface="Wingdings" pitchFamily="2" charset="2"/>
              <a:buChar char="Ø"/>
            </a:pPr>
            <a:r>
              <a:rPr lang="en-US" dirty="0" smtClean="0"/>
              <a:t>It should be ensured that during forced </a:t>
            </a:r>
            <a:r>
              <a:rPr lang="en-US" dirty="0" err="1" smtClean="0"/>
              <a:t>positice</a:t>
            </a:r>
            <a:r>
              <a:rPr lang="en-US" dirty="0" smtClean="0"/>
              <a:t> pressure ventilation, no </a:t>
            </a:r>
            <a:r>
              <a:rPr lang="en-US" dirty="0" err="1" smtClean="0"/>
              <a:t>liqid</a:t>
            </a:r>
            <a:r>
              <a:rPr lang="en-US" dirty="0" smtClean="0"/>
              <a:t> </a:t>
            </a:r>
            <a:r>
              <a:rPr lang="en-US" dirty="0" err="1" smtClean="0"/>
              <a:t>anaesthtic</a:t>
            </a:r>
            <a:r>
              <a:rPr lang="en-US" dirty="0" smtClean="0"/>
              <a:t> is forced back to </a:t>
            </a:r>
            <a:r>
              <a:rPr lang="en-US" dirty="0" err="1" smtClean="0"/>
              <a:t>rotameter</a:t>
            </a:r>
            <a:r>
              <a:rPr lang="en-US" dirty="0" smtClean="0"/>
              <a:t> tubes.</a:t>
            </a:r>
          </a:p>
          <a:p>
            <a:pPr>
              <a:buFont typeface="Wingdings" pitchFamily="2" charset="2"/>
              <a:buChar char="Ø"/>
            </a:pPr>
            <a:endParaRPr lang="en-US" dirty="0" smtClean="0"/>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01-04 12.15.14.jpg"/>
          <p:cNvPicPr>
            <a:picLocks noGrp="1" noChangeAspect="1"/>
          </p:cNvPicPr>
          <p:nvPr>
            <p:ph idx="1"/>
          </p:nvPr>
        </p:nvPicPr>
        <p:blipFill>
          <a:blip r:embed="rId2"/>
          <a:stretch>
            <a:fillRect/>
          </a:stretch>
        </p:blipFill>
        <p:spPr>
          <a:xfrm>
            <a:off x="1600200" y="1609725"/>
            <a:ext cx="4495799" cy="484663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en-US" b="1" dirty="0" smtClean="0"/>
              <a:t>AUXILLARY OXYGEN FLOWMETER</a:t>
            </a:r>
          </a:p>
          <a:p>
            <a:r>
              <a:rPr lang="en-US" dirty="0" smtClean="0"/>
              <a:t>It has its own flow control valve, flow indicator, and outlet. </a:t>
            </a:r>
          </a:p>
          <a:p>
            <a:r>
              <a:rPr lang="en-US" dirty="0" smtClean="0"/>
              <a:t>It has short tube with max flow of 10  / min. </a:t>
            </a:r>
          </a:p>
          <a:p>
            <a:r>
              <a:rPr lang="en-US" dirty="0" smtClean="0"/>
              <a:t>Placed on left side of the machine.</a:t>
            </a:r>
          </a:p>
          <a:p>
            <a:r>
              <a:rPr lang="en-US" dirty="0" smtClean="0"/>
              <a:t>Its activation is independent of master switch</a:t>
            </a:r>
          </a:p>
          <a:p>
            <a:r>
              <a:rPr lang="en-US" dirty="0" smtClean="0"/>
              <a:t>Newer machines it works on both the pipeline and cylinder.</a:t>
            </a:r>
          </a:p>
          <a:p>
            <a:pPr>
              <a:buNone/>
            </a:pPr>
            <a:r>
              <a:rPr lang="en-US" b="1" dirty="0" smtClean="0"/>
              <a:t>PROBLEMS WITH FLOWMETER:</a:t>
            </a:r>
          </a:p>
          <a:p>
            <a:r>
              <a:rPr lang="en-US" dirty="0" err="1" smtClean="0"/>
              <a:t>Inacuuracy</a:t>
            </a:r>
            <a:r>
              <a:rPr lang="en-US" dirty="0" smtClean="0"/>
              <a:t>: </a:t>
            </a:r>
            <a:r>
              <a:rPr lang="en-US" dirty="0" err="1" smtClean="0"/>
              <a:t>flowmeter</a:t>
            </a:r>
            <a:r>
              <a:rPr lang="en-US" dirty="0" smtClean="0"/>
              <a:t> scale, tube and indicator must be regarded as an inseparable unit. Tube assembly </a:t>
            </a:r>
            <a:r>
              <a:rPr lang="en-US" dirty="0" err="1" smtClean="0"/>
              <a:t>caliberated</a:t>
            </a:r>
            <a:r>
              <a:rPr lang="en-US" dirty="0" smtClean="0"/>
              <a:t> for one gas cant be used for a </a:t>
            </a:r>
            <a:r>
              <a:rPr lang="en-US" dirty="0" err="1" smtClean="0"/>
              <a:t>diggerent</a:t>
            </a:r>
            <a:r>
              <a:rPr lang="en-US" dirty="0" smtClean="0"/>
              <a:t> gas because difference in </a:t>
            </a:r>
            <a:r>
              <a:rPr lang="en-US" dirty="0" err="1" smtClean="0"/>
              <a:t>viscocity</a:t>
            </a:r>
            <a:r>
              <a:rPr lang="en-US" dirty="0" smtClean="0"/>
              <a:t> and density. The greatest accuracy in the tube is in the MIDDLE HALF of the tube in SERIES arrangements.</a:t>
            </a:r>
          </a:p>
          <a:p>
            <a:r>
              <a:rPr lang="en-US" dirty="0" smtClean="0"/>
              <a:t>Indicator problems</a:t>
            </a:r>
          </a:p>
          <a:p>
            <a:r>
              <a:rPr lang="en-US" dirty="0" smtClean="0"/>
              <a:t>Leaks</a:t>
            </a:r>
          </a:p>
          <a:p>
            <a:r>
              <a:rPr lang="en-US" dirty="0" smtClean="0"/>
              <a:t>Using the wrong </a:t>
            </a:r>
            <a:r>
              <a:rPr lang="en-US" dirty="0" err="1" smtClean="0"/>
              <a:t>flowmeter</a:t>
            </a:r>
            <a:r>
              <a:rPr lang="en-US" dirty="0" smtClean="0"/>
              <a:t>: this commonly occurs btw n2o and air as o2 </a:t>
            </a:r>
            <a:r>
              <a:rPr lang="en-US" dirty="0" err="1" smtClean="0"/>
              <a:t>flowmeter</a:t>
            </a:r>
            <a:r>
              <a:rPr lang="en-US" dirty="0" smtClean="0"/>
              <a:t> is kept on the right side of the </a:t>
            </a:r>
            <a:r>
              <a:rPr lang="en-US" dirty="0" err="1" smtClean="0"/>
              <a:t>flowmeter</a:t>
            </a:r>
            <a:r>
              <a:rPr lang="en-US" dirty="0" smtClean="0"/>
              <a:t> assembly.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ANAESTHESIA MACHINE COMPONENTS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ELECTRICAL COMPONENTS: as modern </a:t>
            </a:r>
            <a:r>
              <a:rPr lang="en-US" dirty="0" err="1" smtClean="0"/>
              <a:t>anaesthesia</a:t>
            </a:r>
            <a:r>
              <a:rPr lang="en-US" dirty="0" smtClean="0"/>
              <a:t> machines are powered by electricity. </a:t>
            </a:r>
          </a:p>
          <a:p>
            <a:pPr marL="514350" indent="-514350">
              <a:buFont typeface="+mj-lt"/>
              <a:buAutoNum type="arabicPeriod"/>
            </a:pPr>
            <a:r>
              <a:rPr lang="en-US" dirty="0" smtClean="0"/>
              <a:t>MASTER SWITCH:</a:t>
            </a:r>
          </a:p>
          <a:p>
            <a:pPr marL="514350" indent="-514350"/>
            <a:r>
              <a:rPr lang="en-US" dirty="0" smtClean="0"/>
              <a:t>Positions: </a:t>
            </a:r>
          </a:p>
          <a:p>
            <a:pPr marL="514350" indent="-514350">
              <a:buFont typeface="Wingdings" pitchFamily="2" charset="2"/>
              <a:buChar char="Ø"/>
            </a:pPr>
            <a:r>
              <a:rPr lang="en-US" dirty="0" smtClean="0"/>
              <a:t>OFF: only </a:t>
            </a:r>
            <a:r>
              <a:rPr lang="en-US" dirty="0" err="1" smtClean="0"/>
              <a:t>electical</a:t>
            </a:r>
            <a:r>
              <a:rPr lang="en-US" dirty="0" smtClean="0"/>
              <a:t> components are active, battery charger and electrical outlets.</a:t>
            </a:r>
            <a:endParaRPr lang="en-US" dirty="0"/>
          </a:p>
          <a:p>
            <a:pPr marL="514350" indent="-514350">
              <a:buFont typeface="Wingdings" pitchFamily="2" charset="2"/>
              <a:buChar char="Ø"/>
            </a:pPr>
            <a:r>
              <a:rPr lang="en-US" dirty="0" smtClean="0"/>
              <a:t>ON:  both electrical and pneumatic functions are active. By turning the switch on, system checkout is done by some </a:t>
            </a:r>
            <a:r>
              <a:rPr lang="en-US" dirty="0" err="1" smtClean="0"/>
              <a:t>compicated</a:t>
            </a:r>
            <a:r>
              <a:rPr lang="en-US" dirty="0" smtClean="0"/>
              <a:t> power up procedure. This can be bypassed in the emergency situations and the records are kept for any legal process.</a:t>
            </a:r>
          </a:p>
          <a:p>
            <a:pPr marL="514350" indent="-514350">
              <a:buFont typeface="Wingdings" pitchFamily="2" charset="2"/>
              <a:buChar char="Ø"/>
            </a:pPr>
            <a:r>
              <a:rPr lang="en-US" dirty="0" smtClean="0"/>
              <a:t>STANDBY: If this option is used for long period, computer information may be corrupted. So system checkout done and machine should be restarted </a:t>
            </a:r>
            <a:r>
              <a:rPr lang="en-US" dirty="0" err="1" smtClean="0"/>
              <a:t>atleast</a:t>
            </a:r>
            <a:r>
              <a:rPr lang="en-US" dirty="0" smtClean="0"/>
              <a:t> once in 24 hrs.</a:t>
            </a:r>
          </a:p>
          <a:p>
            <a:pPr marL="514350" indent="-514350"/>
            <a:r>
              <a:rPr lang="en-US" dirty="0" smtClean="0"/>
              <a:t>Oxygen flush and </a:t>
            </a:r>
            <a:r>
              <a:rPr lang="en-US" dirty="0" err="1" smtClean="0"/>
              <a:t>auxillary</a:t>
            </a:r>
            <a:r>
              <a:rPr lang="en-US" dirty="0" smtClean="0"/>
              <a:t> oxygen connector can be used without turning the master switch 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ELCTRONIC FLOWMETERS:</a:t>
            </a:r>
          </a:p>
          <a:p>
            <a:pPr>
              <a:buNone/>
            </a:pPr>
            <a:r>
              <a:rPr lang="en-US" dirty="0" smtClean="0"/>
              <a:t>The </a:t>
            </a:r>
            <a:r>
              <a:rPr lang="en-US" dirty="0" err="1" smtClean="0"/>
              <a:t>advt</a:t>
            </a:r>
            <a:r>
              <a:rPr lang="en-US" dirty="0" smtClean="0"/>
              <a:t> of these </a:t>
            </a:r>
            <a:r>
              <a:rPr lang="en-US" dirty="0" err="1" smtClean="0"/>
              <a:t>flowmeter</a:t>
            </a:r>
            <a:r>
              <a:rPr lang="en-US" dirty="0" smtClean="0"/>
              <a:t> is that this information is </a:t>
            </a:r>
            <a:r>
              <a:rPr lang="en-US" dirty="0" err="1" smtClean="0"/>
              <a:t>avilable</a:t>
            </a:r>
            <a:r>
              <a:rPr lang="en-US" dirty="0" smtClean="0"/>
              <a:t> in a form that can be sent to a data management system.</a:t>
            </a: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startAt="2"/>
            </a:pPr>
            <a:r>
              <a:rPr lang="en-US" b="1" dirty="0" smtClean="0"/>
              <a:t>HYPOXIA PREVENTION SAFETY DEVICES:</a:t>
            </a:r>
          </a:p>
          <a:p>
            <a:pPr marL="514350" indent="-514350">
              <a:buNone/>
            </a:pPr>
            <a:r>
              <a:rPr lang="en-US" dirty="0" smtClean="0"/>
              <a:t>They are made to prevent the operator made the mistakes of </a:t>
            </a:r>
            <a:r>
              <a:rPr lang="en-US" dirty="0" err="1" smtClean="0"/>
              <a:t>delieveing</a:t>
            </a:r>
            <a:r>
              <a:rPr lang="en-US" dirty="0" smtClean="0"/>
              <a:t> hypoxic mixture.</a:t>
            </a:r>
          </a:p>
          <a:p>
            <a:pPr marL="514350" indent="-514350"/>
            <a:r>
              <a:rPr lang="en-US" b="1" dirty="0" smtClean="0"/>
              <a:t>Mandatory minimum o2 flow:</a:t>
            </a:r>
          </a:p>
          <a:p>
            <a:pPr marL="514350" indent="-514350">
              <a:buFont typeface="Wingdings" pitchFamily="2" charset="2"/>
              <a:buChar char="Ø"/>
            </a:pPr>
            <a:r>
              <a:rPr lang="en-US" dirty="0" smtClean="0"/>
              <a:t> </a:t>
            </a:r>
            <a:r>
              <a:rPr lang="en-US" dirty="0" err="1" smtClean="0"/>
              <a:t>anaesthesia</a:t>
            </a:r>
            <a:r>
              <a:rPr lang="en-US" dirty="0" smtClean="0"/>
              <a:t> machine requires a minimum 50 to 250 ml / min flow of o2 before other gases will flow.</a:t>
            </a:r>
          </a:p>
          <a:p>
            <a:pPr marL="514350" indent="-514350">
              <a:buFont typeface="Wingdings" pitchFamily="2" charset="2"/>
              <a:buChar char="Ø"/>
            </a:pPr>
            <a:r>
              <a:rPr lang="en-US" dirty="0" smtClean="0"/>
              <a:t>min flow decided by either manufacturer or user. </a:t>
            </a:r>
          </a:p>
          <a:p>
            <a:pPr marL="514350" indent="-514350">
              <a:buFont typeface="Wingdings" pitchFamily="2" charset="2"/>
              <a:buChar char="Ø"/>
            </a:pPr>
            <a:r>
              <a:rPr lang="en-US" dirty="0" smtClean="0"/>
              <a:t>The minimum flow is </a:t>
            </a:r>
            <a:r>
              <a:rPr lang="en-US" dirty="0" err="1" smtClean="0"/>
              <a:t>asctivated</a:t>
            </a:r>
            <a:r>
              <a:rPr lang="en-US" dirty="0" smtClean="0"/>
              <a:t> when the master switch is turned on. </a:t>
            </a:r>
          </a:p>
          <a:p>
            <a:pPr marL="514350" indent="-514350">
              <a:buFont typeface="Wingdings" pitchFamily="2" charset="2"/>
              <a:buChar char="Ø"/>
            </a:pPr>
            <a:r>
              <a:rPr lang="en-US" dirty="0" err="1" smtClean="0"/>
              <a:t>Disadvt</a:t>
            </a:r>
            <a:r>
              <a:rPr lang="en-US" dirty="0" smtClean="0"/>
              <a:t> is that a hypoxic mixture can be delivered with only modest anesthetic gas flow.</a:t>
            </a:r>
          </a:p>
          <a:p>
            <a:pPr marL="514350" indent="-514350"/>
            <a:r>
              <a:rPr lang="en-US" b="1" dirty="0" smtClean="0"/>
              <a:t>Minimum oxygen ratio: </a:t>
            </a:r>
          </a:p>
          <a:p>
            <a:pPr marL="514350" indent="-514350">
              <a:buFont typeface="Wingdings" pitchFamily="2" charset="2"/>
              <a:buChar char="Ø"/>
            </a:pPr>
            <a:r>
              <a:rPr lang="en-US" dirty="0" smtClean="0"/>
              <a:t>This device protect against an operator selected delivery of a mixture of o2 and now having an </a:t>
            </a:r>
            <a:r>
              <a:rPr lang="en-US" dirty="0" err="1" smtClean="0"/>
              <a:t>ow</a:t>
            </a:r>
            <a:r>
              <a:rPr lang="en-US" dirty="0" smtClean="0"/>
              <a:t> </a:t>
            </a:r>
            <a:r>
              <a:rPr lang="en-US" dirty="0" err="1" smtClean="0"/>
              <a:t>conc</a:t>
            </a:r>
            <a:r>
              <a:rPr lang="en-US" dirty="0" smtClean="0"/>
              <a:t> below 21 % o2 in fresh gas or </a:t>
            </a:r>
            <a:r>
              <a:rPr lang="en-US" dirty="0" err="1" smtClean="0"/>
              <a:t>inspiratory</a:t>
            </a:r>
            <a:r>
              <a:rPr lang="en-US" dirty="0" smtClean="0"/>
              <a:t> gas.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r>
              <a:rPr lang="en-US" dirty="0" smtClean="0"/>
              <a:t>Mechanical linkage:</a:t>
            </a:r>
          </a:p>
          <a:p>
            <a:pPr marL="514350" indent="-514350">
              <a:buFont typeface="Wingdings" pitchFamily="2" charset="2"/>
              <a:buChar char="Ø"/>
            </a:pPr>
            <a:r>
              <a:rPr lang="en-US" dirty="0" smtClean="0"/>
              <a:t>This links two gases, usually o2 and n2o, mechanically. When the min set </a:t>
            </a:r>
            <a:r>
              <a:rPr lang="en-US" dirty="0" err="1" smtClean="0"/>
              <a:t>conc</a:t>
            </a:r>
            <a:r>
              <a:rPr lang="en-US" dirty="0" smtClean="0"/>
              <a:t> of o2 is reached, this linkage causes both o2 and n2o flow control valve to turn together to maintain the min set </a:t>
            </a:r>
            <a:r>
              <a:rPr lang="en-US" dirty="0" err="1" smtClean="0"/>
              <a:t>conc</a:t>
            </a:r>
            <a:r>
              <a:rPr lang="en-US" dirty="0" smtClean="0"/>
              <a:t> for o2.</a:t>
            </a:r>
          </a:p>
          <a:p>
            <a:pPr marL="514350" indent="-514350">
              <a:buFont typeface="Wingdings" pitchFamily="2" charset="2"/>
              <a:buChar char="Ø"/>
            </a:pPr>
            <a:r>
              <a:rPr lang="en-US" dirty="0" smtClean="0"/>
              <a:t>Administering the third gas such as helium can results into hypoxic mixture.</a:t>
            </a:r>
          </a:p>
          <a:p>
            <a:pPr marL="514350" indent="-514350"/>
            <a:r>
              <a:rPr lang="en-US" dirty="0" err="1" smtClean="0"/>
              <a:t>Elecronic</a:t>
            </a:r>
            <a:r>
              <a:rPr lang="en-US" dirty="0" smtClean="0"/>
              <a:t> linkage:</a:t>
            </a:r>
          </a:p>
          <a:p>
            <a:pPr marL="514350" indent="-514350">
              <a:buFont typeface="Wingdings" pitchFamily="2" charset="2"/>
              <a:buChar char="Ø"/>
            </a:pPr>
            <a:r>
              <a:rPr lang="en-US" dirty="0" smtClean="0"/>
              <a:t>A computer continuously calculates the max allowable n2o flow for the given the o2 flow.</a:t>
            </a:r>
          </a:p>
          <a:p>
            <a:pPr marL="514350" indent="-514350"/>
            <a:r>
              <a:rPr lang="en-US" dirty="0" smtClean="0"/>
              <a:t>Alarms.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 LINKAGE</a:t>
            </a:r>
            <a:endParaRPr lang="en-US" dirty="0"/>
          </a:p>
        </p:txBody>
      </p:sp>
      <p:pic>
        <p:nvPicPr>
          <p:cNvPr id="4" name="Content Placeholder 3" descr="2012-01-04 12.15.27.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3.UNIDIRECTIONAL CHECK VALVES:</a:t>
            </a:r>
          </a:p>
          <a:p>
            <a:r>
              <a:rPr lang="en-US" dirty="0" smtClean="0"/>
              <a:t>When </a:t>
            </a:r>
            <a:r>
              <a:rPr lang="en-US" dirty="0" err="1" smtClean="0"/>
              <a:t>ippv</a:t>
            </a:r>
            <a:r>
              <a:rPr lang="en-US" dirty="0" smtClean="0"/>
              <a:t> or o2 flush is applied, there is back pressure changes at </a:t>
            </a:r>
            <a:r>
              <a:rPr lang="en-US" dirty="0" err="1" smtClean="0"/>
              <a:t>flowmeter</a:t>
            </a:r>
            <a:r>
              <a:rPr lang="en-US" dirty="0" smtClean="0"/>
              <a:t> and vaporizers. So these unidirectional valves are designed to minimize these effect but they cant prevent it as gas will be continuously flowing form </a:t>
            </a:r>
            <a:r>
              <a:rPr lang="en-US" dirty="0" err="1" smtClean="0"/>
              <a:t>flowmeters</a:t>
            </a:r>
            <a:r>
              <a:rPr lang="en-US" dirty="0" smtClean="0"/>
              <a:t>.</a:t>
            </a:r>
          </a:p>
          <a:p>
            <a:r>
              <a:rPr lang="en-US" dirty="0" smtClean="0"/>
              <a:t>The valve is located between the vaporizer and the common gas outlet, upstream of where the o2 flush flow joins the FGF.</a:t>
            </a:r>
          </a:p>
          <a:p>
            <a:r>
              <a:rPr lang="en-US" dirty="0" smtClean="0"/>
              <a:t>Testing the breathing system for leak will not detect a leak upstream of the check valve in a machine equipped with a check valve</a:t>
            </a:r>
          </a:p>
          <a:p>
            <a:pPr>
              <a:buNone/>
            </a:pP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9416"/>
            <a:ext cx="7620000" cy="4846320"/>
          </a:xfrm>
        </p:spPr>
        <p:txBody>
          <a:bodyPr>
            <a:normAutofit fontScale="92500"/>
          </a:bodyPr>
          <a:lstStyle/>
          <a:p>
            <a:pPr marL="514350" indent="-514350">
              <a:buAutoNum type="arabicPeriod" startAt="4"/>
            </a:pPr>
            <a:r>
              <a:rPr lang="en-US" dirty="0" smtClean="0"/>
              <a:t>PRESSURE RELIEF DEVICES: </a:t>
            </a:r>
          </a:p>
          <a:p>
            <a:pPr marL="514350" indent="-514350"/>
            <a:r>
              <a:rPr lang="en-US" dirty="0" smtClean="0"/>
              <a:t>This device is placed near the common gas outlet to protect the machine from high pressure. The valve opens to </a:t>
            </a:r>
            <a:r>
              <a:rPr lang="en-US" dirty="0" err="1" smtClean="0"/>
              <a:t>atmostphere</a:t>
            </a:r>
            <a:r>
              <a:rPr lang="en-US" dirty="0" smtClean="0"/>
              <a:t> as preset pressure is reached and vents off the gases.</a:t>
            </a:r>
          </a:p>
          <a:p>
            <a:pPr marL="514350" indent="-514350"/>
            <a:r>
              <a:rPr lang="en-US" dirty="0" smtClean="0"/>
              <a:t>This device limit the ability of an anesthesia machine to provide adequate pressure for jet ventilation through a catheter inserted through </a:t>
            </a:r>
            <a:r>
              <a:rPr lang="en-US" dirty="0" err="1" smtClean="0"/>
              <a:t>cricothyoid</a:t>
            </a:r>
            <a:r>
              <a:rPr lang="en-US" dirty="0" smtClean="0"/>
              <a:t> membrane. Some machine provides the connection from the pipeline or intermediate pressure system for a jet ventilation devices.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None/>
            </a:pPr>
            <a:r>
              <a:rPr lang="en-US" dirty="0" smtClean="0"/>
              <a:t>5. LOW PRESSURE PIPING: they have large number of connections so they are subjected to leakage or breakage</a:t>
            </a:r>
          </a:p>
          <a:p>
            <a:pPr marL="514350" indent="-514350">
              <a:buNone/>
            </a:pPr>
            <a:r>
              <a:rPr lang="en-US" dirty="0" smtClean="0"/>
              <a:t>6. COMMON (FRESH) GAS OUTLET:</a:t>
            </a:r>
          </a:p>
          <a:p>
            <a:pPr marL="514350" indent="-514350"/>
            <a:r>
              <a:rPr lang="en-US" dirty="0" smtClean="0"/>
              <a:t>it is a common location for disconnection. </a:t>
            </a:r>
          </a:p>
          <a:p>
            <a:pPr marL="514350" indent="-514350"/>
            <a:r>
              <a:rPr lang="en-US" dirty="0" smtClean="0"/>
              <a:t>The breathing system join the machine at the outlet.</a:t>
            </a:r>
          </a:p>
          <a:p>
            <a:pPr marL="514350" indent="-514350"/>
            <a:r>
              <a:rPr lang="en-US" dirty="0" smtClean="0"/>
              <a:t>It should not be used to administer supplemental o2 to a patient. A vaporizer on the back bar may be accidentally left on, leading to undesired administration of inhalational agent.</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ASPECTS</a:t>
            </a:r>
            <a:endParaRPr lang="en-US" dirty="0"/>
          </a:p>
        </p:txBody>
      </p:sp>
      <p:sp>
        <p:nvSpPr>
          <p:cNvPr id="3" name="Content Placeholder 2"/>
          <p:cNvSpPr>
            <a:spLocks noGrp="1"/>
          </p:cNvSpPr>
          <p:nvPr>
            <p:ph idx="1"/>
          </p:nvPr>
        </p:nvSpPr>
        <p:spPr/>
        <p:txBody>
          <a:bodyPr/>
          <a:lstStyle/>
          <a:p>
            <a:pPr>
              <a:buNone/>
            </a:pPr>
            <a:r>
              <a:rPr lang="en-US" dirty="0" smtClean="0"/>
              <a:t>Power failure</a:t>
            </a:r>
          </a:p>
          <a:p>
            <a:pPr>
              <a:buNone/>
            </a:pPr>
            <a:r>
              <a:rPr lang="en-US" dirty="0" smtClean="0"/>
              <a:t>Service</a:t>
            </a:r>
          </a:p>
          <a:p>
            <a:pPr>
              <a:buNone/>
            </a:pPr>
            <a:r>
              <a:rPr lang="en-US" dirty="0" smtClean="0"/>
              <a:t>Choosing an anesthesia machine will depend on service, cost, size, suitability of intended use, equipment standardization.</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CYLINDER</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GASES</a:t>
            </a:r>
            <a:endParaRPr lang="en-US" dirty="0"/>
          </a:p>
        </p:txBody>
      </p:sp>
      <p:sp>
        <p:nvSpPr>
          <p:cNvPr id="3" name="Content Placeholder 2"/>
          <p:cNvSpPr>
            <a:spLocks noGrp="1"/>
          </p:cNvSpPr>
          <p:nvPr>
            <p:ph idx="1"/>
          </p:nvPr>
        </p:nvSpPr>
        <p:spPr/>
        <p:txBody>
          <a:bodyPr/>
          <a:lstStyle/>
          <a:p>
            <a:r>
              <a:rPr lang="en-US" dirty="0" smtClean="0"/>
              <a:t>NON LIQUIFIED COMPRESSED GAS is a </a:t>
            </a:r>
            <a:r>
              <a:rPr lang="en-US" dirty="0" err="1" smtClean="0"/>
              <a:t>gs</a:t>
            </a:r>
            <a:r>
              <a:rPr lang="en-US" dirty="0" smtClean="0"/>
              <a:t> that does not </a:t>
            </a:r>
            <a:r>
              <a:rPr lang="en-US" dirty="0" err="1" smtClean="0"/>
              <a:t>liuefly</a:t>
            </a:r>
            <a:r>
              <a:rPr lang="en-US" dirty="0" smtClean="0"/>
              <a:t> at ordinary ambient temperatures </a:t>
            </a:r>
            <a:r>
              <a:rPr lang="en-US" dirty="0" err="1" smtClean="0"/>
              <a:t>regrdless</a:t>
            </a:r>
            <a:r>
              <a:rPr lang="en-US" dirty="0" smtClean="0"/>
              <a:t> of the </a:t>
            </a:r>
            <a:r>
              <a:rPr lang="en-US" dirty="0" err="1" smtClean="0"/>
              <a:t>ressure</a:t>
            </a:r>
            <a:r>
              <a:rPr lang="en-US" dirty="0" smtClean="0"/>
              <a:t> applied. E.g. o2, n2, he, air.</a:t>
            </a:r>
          </a:p>
          <a:p>
            <a:r>
              <a:rPr lang="en-US" dirty="0" smtClean="0"/>
              <a:t>LIQUIFIED COMPRESSED GAS is one that becomes liquid to a large extent in containers at ambient temperature and at pressures fro 25 to 1500 psig. E.g. n2o and co2.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3. POWER FAILURE INDICATOR: </a:t>
            </a:r>
          </a:p>
          <a:p>
            <a:pPr>
              <a:buNone/>
            </a:pPr>
            <a:r>
              <a:rPr lang="en-US" dirty="0" smtClean="0"/>
              <a:t>		may be audible or visible.</a:t>
            </a:r>
          </a:p>
          <a:p>
            <a:pPr>
              <a:buNone/>
            </a:pPr>
            <a:r>
              <a:rPr lang="en-US" dirty="0" smtClean="0"/>
              <a:t>4. RESERVE POWER (Batteries):</a:t>
            </a:r>
          </a:p>
          <a:p>
            <a:r>
              <a:rPr lang="en-US" dirty="0" smtClean="0"/>
              <a:t>it may be </a:t>
            </a:r>
            <a:r>
              <a:rPr lang="en-US" dirty="0" err="1" smtClean="0"/>
              <a:t>rechargable</a:t>
            </a:r>
            <a:r>
              <a:rPr lang="en-US" dirty="0" smtClean="0"/>
              <a:t> (commonly used) or </a:t>
            </a:r>
            <a:r>
              <a:rPr lang="en-US" dirty="0" err="1" smtClean="0"/>
              <a:t>replacable</a:t>
            </a:r>
            <a:r>
              <a:rPr lang="en-US" dirty="0" smtClean="0"/>
              <a:t>.</a:t>
            </a:r>
          </a:p>
          <a:p>
            <a:r>
              <a:rPr lang="en-US" dirty="0" smtClean="0"/>
              <a:t>Its better to switch over to manual ventilation when power fails in modern machines to preserve the battery for monitors</a:t>
            </a:r>
          </a:p>
          <a:p>
            <a:pPr>
              <a:buNone/>
            </a:pPr>
            <a:r>
              <a:rPr lang="en-US" dirty="0" smtClean="0"/>
              <a:t>5. ELECTRICAL OUTLETS: present in some modern machines. And no other high frequency surgical instruments or </a:t>
            </a:r>
            <a:r>
              <a:rPr lang="en-US" dirty="0" err="1" smtClean="0"/>
              <a:t>opertating</a:t>
            </a:r>
            <a:r>
              <a:rPr lang="en-US" dirty="0" smtClean="0"/>
              <a:t> tables should be connected to these outlets. These outlets cant provide power in case of power failure.</a:t>
            </a:r>
          </a:p>
          <a:p>
            <a:pPr>
              <a:buNone/>
            </a:pPr>
            <a:r>
              <a:rPr lang="en-US" dirty="0" smtClean="0"/>
              <a:t>6. DATA COMMUNICATION PORTS: Present in modern machines. Used to connects to different monitors and the data management systems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GAS CYLINDERS</a:t>
            </a:r>
            <a:br>
              <a:rPr lang="en-US" dirty="0" smtClean="0"/>
            </a:br>
            <a:r>
              <a:rPr lang="en-US" dirty="0" smtClean="0"/>
              <a:t>COMPONENTS</a:t>
            </a:r>
            <a:endParaRPr lang="en-US" dirty="0"/>
          </a:p>
        </p:txBody>
      </p:sp>
      <p:sp>
        <p:nvSpPr>
          <p:cNvPr id="3" name="Content Placeholder 2"/>
          <p:cNvSpPr>
            <a:spLocks noGrp="1"/>
          </p:cNvSpPr>
          <p:nvPr>
            <p:ph idx="1"/>
          </p:nvPr>
        </p:nvSpPr>
        <p:spPr/>
        <p:txBody>
          <a:bodyPr>
            <a:normAutofit fontScale="47500" lnSpcReduction="20000"/>
          </a:bodyPr>
          <a:lstStyle/>
          <a:p>
            <a:pPr>
              <a:buNone/>
            </a:pPr>
            <a:endParaRPr lang="en-US" dirty="0" smtClean="0"/>
          </a:p>
          <a:p>
            <a:pPr marL="514350" indent="-514350">
              <a:buAutoNum type="arabicPeriod"/>
            </a:pPr>
            <a:r>
              <a:rPr lang="en-US" b="1" dirty="0" smtClean="0"/>
              <a:t>BODY:</a:t>
            </a:r>
          </a:p>
          <a:p>
            <a:pPr marL="514350" indent="-514350">
              <a:buFont typeface="Wingdings" pitchFamily="2" charset="2"/>
              <a:buChar char="Ø"/>
            </a:pPr>
            <a:r>
              <a:rPr lang="en-US" dirty="0" smtClean="0"/>
              <a:t>It is made up of steel. But in recent yeas steel carbon fiber cylinder (they hold more gas and are light weight). </a:t>
            </a:r>
            <a:r>
              <a:rPr lang="en-US" dirty="0" err="1" smtClean="0"/>
              <a:t>Cyliders</a:t>
            </a:r>
            <a:r>
              <a:rPr lang="en-US" dirty="0" smtClean="0"/>
              <a:t> made of </a:t>
            </a:r>
            <a:r>
              <a:rPr lang="en-US" dirty="0" err="1" smtClean="0"/>
              <a:t>aluminium</a:t>
            </a:r>
            <a:r>
              <a:rPr lang="en-US" dirty="0" smtClean="0"/>
              <a:t> (3AL OR 3ALM) are also </a:t>
            </a:r>
            <a:r>
              <a:rPr lang="en-US" dirty="0" err="1" smtClean="0"/>
              <a:t>availble</a:t>
            </a:r>
            <a:r>
              <a:rPr lang="en-US" dirty="0" smtClean="0"/>
              <a:t> especially for MRI.</a:t>
            </a:r>
          </a:p>
          <a:p>
            <a:pPr marL="514350" indent="-514350">
              <a:buFont typeface="Wingdings" pitchFamily="2" charset="2"/>
              <a:buChar char="Ø"/>
            </a:pPr>
            <a:r>
              <a:rPr lang="en-US" dirty="0" smtClean="0"/>
              <a:t>It may be made up of molybdenum to withstand the high pressure</a:t>
            </a:r>
          </a:p>
          <a:p>
            <a:pPr marL="514350" indent="-514350">
              <a:buFont typeface="Wingdings" pitchFamily="2" charset="2"/>
              <a:buChar char="Ø"/>
            </a:pPr>
            <a:r>
              <a:rPr lang="en-US" dirty="0" smtClean="0"/>
              <a:t>They  should never be welded at the end</a:t>
            </a:r>
          </a:p>
          <a:p>
            <a:pPr marL="514350" indent="-514350">
              <a:buFont typeface="Wingdings" pitchFamily="2" charset="2"/>
              <a:buChar char="Ø"/>
            </a:pPr>
            <a:r>
              <a:rPr lang="en-US" dirty="0" smtClean="0"/>
              <a:t>They have flat or concave base.</a:t>
            </a:r>
          </a:p>
          <a:p>
            <a:pPr marL="514350" indent="-514350">
              <a:buFont typeface="Wingdings" pitchFamily="2" charset="2"/>
              <a:buChar char="Ø"/>
            </a:pPr>
            <a:r>
              <a:rPr lang="en-US" dirty="0" smtClean="0"/>
              <a:t>They have tapered neck at other end which is fitted with </a:t>
            </a:r>
            <a:r>
              <a:rPr lang="en-US" dirty="0" err="1" smtClean="0"/>
              <a:t>thapered</a:t>
            </a:r>
            <a:r>
              <a:rPr lang="en-US" dirty="0" smtClean="0"/>
              <a:t> screw threads that attach to the valve.</a:t>
            </a:r>
          </a:p>
          <a:p>
            <a:pPr marL="514350" indent="-514350">
              <a:buFont typeface="Wingdings" pitchFamily="2" charset="2"/>
              <a:buChar char="Ø"/>
            </a:pPr>
            <a:r>
              <a:rPr lang="en-US" dirty="0" smtClean="0"/>
              <a:t>They may have integral pressure regulator or flow metering devices</a:t>
            </a:r>
          </a:p>
          <a:p>
            <a:pPr marL="514350" indent="-514350">
              <a:buNone/>
            </a:pPr>
            <a:r>
              <a:rPr lang="en-US" dirty="0" smtClean="0"/>
              <a:t>2.       </a:t>
            </a:r>
            <a:r>
              <a:rPr lang="en-US" b="1" dirty="0" smtClean="0"/>
              <a:t>VALVE</a:t>
            </a:r>
            <a:r>
              <a:rPr lang="en-US" dirty="0" smtClean="0"/>
              <a:t>:</a:t>
            </a:r>
          </a:p>
          <a:p>
            <a:pPr marL="514350" indent="-514350">
              <a:buFont typeface="Wingdings" pitchFamily="2" charset="2"/>
              <a:buChar char="Ø"/>
            </a:pPr>
            <a:r>
              <a:rPr lang="en-US" dirty="0" smtClean="0"/>
              <a:t>It is made up of bronze or brass</a:t>
            </a:r>
          </a:p>
          <a:p>
            <a:pPr marL="514350" indent="-514350">
              <a:buFont typeface="Wingdings" pitchFamily="2" charset="2"/>
              <a:buChar char="Ø"/>
            </a:pPr>
            <a:r>
              <a:rPr lang="en-US" dirty="0" smtClean="0"/>
              <a:t>It is attached to the neck of cylinder.</a:t>
            </a:r>
          </a:p>
          <a:p>
            <a:pPr marL="514350" indent="-514350">
              <a:buFont typeface="Courier New" pitchFamily="49" charset="0"/>
              <a:buChar char="o"/>
            </a:pPr>
            <a:r>
              <a:rPr lang="en-US" b="1" dirty="0" smtClean="0"/>
              <a:t> PORT</a:t>
            </a:r>
            <a:r>
              <a:rPr lang="en-US" dirty="0" smtClean="0"/>
              <a:t>:</a:t>
            </a:r>
          </a:p>
          <a:p>
            <a:pPr marL="514350" indent="-514350">
              <a:buFont typeface="Wingdings" pitchFamily="2" charset="2"/>
              <a:buChar char="Ø"/>
            </a:pPr>
            <a:r>
              <a:rPr lang="en-US" dirty="0" smtClean="0"/>
              <a:t>It is the point of exit for the gas.</a:t>
            </a:r>
          </a:p>
          <a:p>
            <a:pPr marL="514350" indent="-514350">
              <a:buFont typeface="Wingdings" pitchFamily="2" charset="2"/>
              <a:buChar char="Ø"/>
            </a:pPr>
            <a:r>
              <a:rPr lang="en-US" dirty="0" smtClean="0"/>
              <a:t>It should be protected by covering during transit.</a:t>
            </a:r>
          </a:p>
          <a:p>
            <a:pPr marL="514350" indent="-514350">
              <a:buFont typeface="Courier New" pitchFamily="49" charset="0"/>
              <a:buChar char="o"/>
            </a:pPr>
            <a:r>
              <a:rPr lang="en-US" dirty="0" smtClean="0"/>
              <a:t> </a:t>
            </a:r>
            <a:r>
              <a:rPr lang="en-US" b="1" dirty="0" smtClean="0"/>
              <a:t>STEM</a:t>
            </a:r>
            <a:r>
              <a:rPr lang="en-US" dirty="0" smtClean="0"/>
              <a:t>:</a:t>
            </a:r>
          </a:p>
          <a:p>
            <a:pPr marL="514350" indent="-514350">
              <a:buFont typeface="Wingdings" pitchFamily="2" charset="2"/>
              <a:buChar char="Ø"/>
            </a:pPr>
            <a:r>
              <a:rPr lang="en-US" dirty="0" smtClean="0"/>
              <a:t>It is a part of valve body, that is rotated during valve opening.</a:t>
            </a:r>
          </a:p>
          <a:p>
            <a:pPr marL="514350" indent="-514350">
              <a:buFont typeface="Wingdings" pitchFamily="2" charset="2"/>
              <a:buChar char="Ø"/>
            </a:pPr>
            <a:r>
              <a:rPr lang="en-US" dirty="0" smtClean="0"/>
              <a:t>To close the valve, the stem seals against the seat that is part of valve body and prevent the exit of gas.</a:t>
            </a:r>
          </a:p>
          <a:p>
            <a:pPr marL="514350" indent="-514350">
              <a:buFont typeface="Wingdings" pitchFamily="2" charset="2"/>
              <a:buChar char="Ø"/>
            </a:pPr>
            <a:r>
              <a:rPr lang="en-US" dirty="0" smtClean="0"/>
              <a:t>To open the valve, the stem moves upwards from the seat and allows the gas to flow through port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514350" indent="-514350">
              <a:buFont typeface="Courier New" pitchFamily="49" charset="0"/>
              <a:buChar char="o"/>
            </a:pPr>
            <a:r>
              <a:rPr lang="en-US" b="1" dirty="0" smtClean="0"/>
              <a:t>PACKED VALVE</a:t>
            </a:r>
            <a:r>
              <a:rPr lang="en-US" dirty="0" smtClean="0">
                <a:sym typeface="Wingdings" pitchFamily="2" charset="2"/>
              </a:rPr>
              <a:t>FIG 1.2)</a:t>
            </a:r>
            <a:endParaRPr lang="en-US" dirty="0" smtClean="0"/>
          </a:p>
          <a:p>
            <a:pPr marL="514350" indent="-514350">
              <a:buFont typeface="Wingdings" pitchFamily="2" charset="2"/>
              <a:buChar char="Ø"/>
            </a:pPr>
            <a:r>
              <a:rPr lang="en-US" dirty="0" smtClean="0"/>
              <a:t>Most cylinder valve are of the packed type where the stem is sealed by a </a:t>
            </a:r>
            <a:r>
              <a:rPr lang="en-US" dirty="0" err="1" smtClean="0"/>
              <a:t>resillient</a:t>
            </a:r>
            <a:r>
              <a:rPr lang="en-US" dirty="0" smtClean="0"/>
              <a:t> packing such as </a:t>
            </a:r>
            <a:r>
              <a:rPr lang="en-US" dirty="0" err="1" smtClean="0"/>
              <a:t>teflon</a:t>
            </a:r>
            <a:r>
              <a:rPr lang="en-US" dirty="0" smtClean="0"/>
              <a:t>, which </a:t>
            </a:r>
            <a:r>
              <a:rPr lang="en-US" dirty="0" err="1" smtClean="0"/>
              <a:t>prevednts</a:t>
            </a:r>
            <a:r>
              <a:rPr lang="en-US" dirty="0" smtClean="0"/>
              <a:t> leaks around the threads. It is of direct acting type </a:t>
            </a:r>
            <a:r>
              <a:rPr lang="en-US" dirty="0" err="1" smtClean="0"/>
              <a:t>bcz</a:t>
            </a:r>
            <a:r>
              <a:rPr lang="en-US" dirty="0" smtClean="0"/>
              <a:t> turning the stem causes seat to turn.</a:t>
            </a:r>
          </a:p>
          <a:p>
            <a:pPr marL="514350" indent="-514350">
              <a:buFont typeface="Courier New" pitchFamily="49" charset="0"/>
              <a:buChar char="o"/>
            </a:pPr>
            <a:r>
              <a:rPr lang="en-US" b="1" dirty="0" smtClean="0"/>
              <a:t>DIAPHRAGM VALVE</a:t>
            </a:r>
            <a:r>
              <a:rPr lang="en-US" dirty="0" smtClean="0"/>
              <a:t>: (FIG 1.3)</a:t>
            </a:r>
          </a:p>
          <a:p>
            <a:pPr marL="514350" indent="-514350">
              <a:buFont typeface="Wingdings" pitchFamily="2" charset="2"/>
              <a:buChar char="Ø"/>
            </a:pPr>
            <a:r>
              <a:rPr lang="en-US" dirty="0" smtClean="0"/>
              <a:t>Closure btw cylinder </a:t>
            </a:r>
            <a:r>
              <a:rPr lang="en-US" dirty="0" err="1" smtClean="0"/>
              <a:t>interiour</a:t>
            </a:r>
            <a:r>
              <a:rPr lang="en-US" dirty="0" smtClean="0"/>
              <a:t> and </a:t>
            </a:r>
            <a:r>
              <a:rPr lang="en-US" dirty="0" err="1" smtClean="0"/>
              <a:t>atmostphere</a:t>
            </a:r>
            <a:r>
              <a:rPr lang="en-US" dirty="0" smtClean="0"/>
              <a:t> is accomplished by </a:t>
            </a:r>
            <a:r>
              <a:rPr lang="en-US" dirty="0" err="1" smtClean="0"/>
              <a:t>sunig</a:t>
            </a:r>
            <a:r>
              <a:rPr lang="en-US" dirty="0" smtClean="0"/>
              <a:t> a seal, </a:t>
            </a:r>
            <a:r>
              <a:rPr lang="en-US" dirty="0" err="1" smtClean="0"/>
              <a:t>metatl</a:t>
            </a:r>
            <a:r>
              <a:rPr lang="en-US" dirty="0" smtClean="0"/>
              <a:t> o meta and a </a:t>
            </a:r>
            <a:r>
              <a:rPr lang="en-US" dirty="0" err="1" smtClean="0"/>
              <a:t>bonnent</a:t>
            </a:r>
            <a:r>
              <a:rPr lang="en-US" dirty="0" smtClean="0"/>
              <a:t> nut that clamps one or more circular disks in place.</a:t>
            </a:r>
          </a:p>
          <a:p>
            <a:pPr marL="514350" indent="-514350">
              <a:buFont typeface="Wingdings" pitchFamily="2" charset="2"/>
              <a:buChar char="Ø"/>
            </a:pPr>
            <a:endParaRPr lang="en-US" dirty="0" smtClean="0"/>
          </a:p>
          <a:p>
            <a:pPr marL="514350" indent="-514350">
              <a:buFont typeface="Wingdings" pitchFamily="2" charset="2"/>
              <a:buChar char="Ø"/>
            </a:pPr>
            <a:r>
              <a:rPr lang="en-US" dirty="0" smtClean="0"/>
              <a:t>These disk is separates stem into the upper and lower part, upper stem is actuated by manual or automatic means while lower stem controls the flow.</a:t>
            </a:r>
          </a:p>
          <a:p>
            <a:pPr marL="514350" indent="-514350">
              <a:buFont typeface="Wingdings" pitchFamily="2" charset="2"/>
              <a:buChar char="Ø"/>
            </a:pPr>
            <a:r>
              <a:rPr lang="en-US" dirty="0" err="1" smtClean="0"/>
              <a:t>Advt</a:t>
            </a:r>
            <a:r>
              <a:rPr lang="en-US" dirty="0" smtClean="0"/>
              <a:t>:</a:t>
            </a:r>
          </a:p>
          <a:p>
            <a:pPr marL="514350" indent="-514350">
              <a:buAutoNum type="alphaLcPeriod"/>
            </a:pPr>
            <a:r>
              <a:rPr lang="en-US" dirty="0" smtClean="0"/>
              <a:t>It can be opened fully by one half to three quarter turn, whereas the packed valve requires tow or three full turns.</a:t>
            </a:r>
          </a:p>
          <a:p>
            <a:pPr marL="514350" indent="-514350">
              <a:buAutoNum type="alphaLcPeriod"/>
            </a:pPr>
            <a:r>
              <a:rPr lang="en-US" dirty="0" smtClean="0"/>
              <a:t>Seat does not turn and there fore less likely to leak.</a:t>
            </a:r>
          </a:p>
          <a:p>
            <a:pPr marL="514350" indent="-514350">
              <a:buAutoNum type="alphaLcPeriod"/>
            </a:pPr>
            <a:r>
              <a:rPr lang="en-US" dirty="0" smtClean="0"/>
              <a:t>No stem leakage can occur because of disk or diaphragm.</a:t>
            </a:r>
          </a:p>
          <a:p>
            <a:pPr marL="514350" indent="-514350">
              <a:buFont typeface="Wingdings" pitchFamily="2" charset="2"/>
              <a:buChar char="Ø"/>
            </a:pPr>
            <a:r>
              <a:rPr lang="en-US" dirty="0" smtClean="0"/>
              <a:t>It is more expensive. So used when the </a:t>
            </a:r>
            <a:r>
              <a:rPr lang="en-US" dirty="0" err="1" smtClean="0"/>
              <a:t>pressurees</a:t>
            </a:r>
            <a:r>
              <a:rPr lang="en-US" dirty="0" smtClean="0"/>
              <a:t> are relatively low and no leaks can be allowed as with flammable gases</a:t>
            </a:r>
          </a:p>
          <a:p>
            <a:pPr marL="514350" indent="-514350">
              <a:buFont typeface="Courier New" pitchFamily="49" charset="0"/>
              <a:buChar char="o"/>
            </a:pPr>
            <a:endParaRPr lang="en-US" dirty="0" smtClean="0"/>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PACKED VALVE</a:t>
            </a:r>
            <a:endParaRPr lang="en-US" dirty="0"/>
          </a:p>
        </p:txBody>
      </p:sp>
      <p:sp>
        <p:nvSpPr>
          <p:cNvPr id="4" name="Text Placeholder 3"/>
          <p:cNvSpPr>
            <a:spLocks noGrp="1"/>
          </p:cNvSpPr>
          <p:nvPr>
            <p:ph type="body" sz="half" idx="3"/>
          </p:nvPr>
        </p:nvSpPr>
        <p:spPr/>
        <p:txBody>
          <a:bodyPr/>
          <a:lstStyle/>
          <a:p>
            <a:r>
              <a:rPr lang="en-US" dirty="0" smtClean="0"/>
              <a:t>DIAPHRAGM VALVE</a:t>
            </a:r>
            <a:endParaRPr lang="en-US" dirty="0"/>
          </a:p>
        </p:txBody>
      </p:sp>
      <p:pic>
        <p:nvPicPr>
          <p:cNvPr id="7" name="Content Placeholder 6" descr="2012-01-04 12.17.27.jpg"/>
          <p:cNvPicPr>
            <a:picLocks noGrp="1" noChangeAspect="1"/>
          </p:cNvPicPr>
          <p:nvPr>
            <p:ph sz="quarter" idx="2"/>
          </p:nvPr>
        </p:nvPicPr>
        <p:blipFill>
          <a:blip r:embed="rId2" cstate="print"/>
          <a:stretch>
            <a:fillRect/>
          </a:stretch>
        </p:blipFill>
        <p:spPr>
          <a:xfrm>
            <a:off x="457200" y="1885690"/>
            <a:ext cx="3521075" cy="3766069"/>
          </a:xfrm>
        </p:spPr>
      </p:pic>
      <p:pic>
        <p:nvPicPr>
          <p:cNvPr id="8" name="Content Placeholder 7" descr="2012-01-04 12.56.20.jpg"/>
          <p:cNvPicPr>
            <a:picLocks noGrp="1" noChangeAspect="1"/>
          </p:cNvPicPr>
          <p:nvPr>
            <p:ph sz="quarter" idx="4"/>
          </p:nvPr>
        </p:nvPicPr>
        <p:blipFill>
          <a:blip r:embed="rId3" cstate="print"/>
          <a:stretch>
            <a:fillRect/>
          </a:stretch>
        </p:blipFill>
        <p:spPr>
          <a:xfrm>
            <a:off x="4178300" y="1837691"/>
            <a:ext cx="3521075" cy="3862067"/>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buNone/>
            </a:pPr>
            <a:r>
              <a:rPr lang="en-US" dirty="0" smtClean="0"/>
              <a:t>3. </a:t>
            </a:r>
            <a:r>
              <a:rPr lang="en-US" b="1" dirty="0" smtClean="0"/>
              <a:t>HANDLE OR HANDLE WHEEL (SPANNER)</a:t>
            </a:r>
            <a:r>
              <a:rPr lang="en-US" dirty="0" smtClean="0"/>
              <a:t>:</a:t>
            </a:r>
          </a:p>
          <a:p>
            <a:r>
              <a:rPr lang="en-US" dirty="0" smtClean="0"/>
              <a:t>Turned counterclockwise to open the cylinder and this causes the stem to turn</a:t>
            </a:r>
          </a:p>
          <a:p>
            <a:r>
              <a:rPr lang="en-US" dirty="0" smtClean="0"/>
              <a:t>it is good practice to attach a handle to each anesthesia machine.</a:t>
            </a:r>
          </a:p>
          <a:p>
            <a:pPr>
              <a:buNone/>
            </a:pPr>
            <a:r>
              <a:rPr lang="en-US" dirty="0" smtClean="0"/>
              <a:t>4. </a:t>
            </a:r>
            <a:r>
              <a:rPr lang="en-US" b="1" dirty="0" smtClean="0"/>
              <a:t>PRESSURE RELIEF DEVICES:</a:t>
            </a:r>
            <a:r>
              <a:rPr lang="en-US" dirty="0"/>
              <a:t> </a:t>
            </a:r>
            <a:r>
              <a:rPr lang="en-US" dirty="0" smtClean="0"/>
              <a:t>the purpose of this device is to vent the cylinder s contents to </a:t>
            </a:r>
            <a:r>
              <a:rPr lang="en-US" dirty="0" err="1" smtClean="0"/>
              <a:t>atmostphere</a:t>
            </a:r>
            <a:r>
              <a:rPr lang="en-US" dirty="0" smtClean="0"/>
              <a:t> when the pressure of the </a:t>
            </a:r>
            <a:r>
              <a:rPr lang="en-US" dirty="0" err="1" smtClean="0"/>
              <a:t>encosed</a:t>
            </a:r>
            <a:r>
              <a:rPr lang="en-US" dirty="0" smtClean="0"/>
              <a:t> gas increases to dangerous level. They may be cause of leakage.</a:t>
            </a:r>
          </a:p>
          <a:p>
            <a:pPr>
              <a:buNone/>
            </a:pPr>
            <a:r>
              <a:rPr lang="en-US" dirty="0" smtClean="0"/>
              <a:t>Types:</a:t>
            </a:r>
          </a:p>
          <a:p>
            <a:r>
              <a:rPr lang="en-US" dirty="0" smtClean="0"/>
              <a:t>RUPTURED </a:t>
            </a:r>
            <a:r>
              <a:rPr lang="en-US" dirty="0" err="1" smtClean="0"/>
              <a:t>DISC:The</a:t>
            </a:r>
            <a:r>
              <a:rPr lang="en-US" dirty="0" smtClean="0"/>
              <a:t> burst pressure is pressure at which disc is designed to rupture. It protects against excess pressure as a result of high temperature or overfilling. It is of non reclosing type.</a:t>
            </a:r>
          </a:p>
          <a:p>
            <a:r>
              <a:rPr lang="en-US" dirty="0" smtClean="0"/>
              <a:t>FUSIBLE PLUG: the yield temperature is temperature at which the fusible material becomes </a:t>
            </a:r>
            <a:r>
              <a:rPr lang="en-US" dirty="0" err="1" smtClean="0"/>
              <a:t>sufficientlay</a:t>
            </a:r>
            <a:r>
              <a:rPr lang="en-US" dirty="0" smtClean="0"/>
              <a:t> soft to extrude from its holder so cylinder contents are discharged. (212 f).</a:t>
            </a:r>
            <a:r>
              <a:rPr lang="en-US" dirty="0"/>
              <a:t> </a:t>
            </a:r>
            <a:r>
              <a:rPr lang="en-US" dirty="0" smtClean="0"/>
              <a:t>It protects against high pressure caused by high temperature but not against high pressure caused by overfilling. It is thermally operated and it is also non reclosing type.</a:t>
            </a:r>
            <a:endParaRPr lang="en-US" dirty="0"/>
          </a:p>
          <a:p>
            <a:r>
              <a:rPr lang="en-US" dirty="0" smtClean="0"/>
              <a:t>COMBINATION OF ABOVE TWO: as this device acts only in the presence of both excessive heat and excessive pressure, they do not provide protection </a:t>
            </a:r>
            <a:r>
              <a:rPr lang="en-US" dirty="0" err="1" smtClean="0"/>
              <a:t>agaisnst</a:t>
            </a:r>
            <a:r>
              <a:rPr lang="en-US" dirty="0" smtClean="0"/>
              <a:t> high pressure caused by overfilling.</a:t>
            </a:r>
            <a:endParaRPr lang="en-US" dirty="0"/>
          </a:p>
          <a:p>
            <a:r>
              <a:rPr lang="en-US" dirty="0" smtClean="0"/>
              <a:t>PRESSURE RELIEF VALVE: They are spring loaded device designed to reclose so prevents the discharge of gases once the normal </a:t>
            </a:r>
            <a:r>
              <a:rPr lang="en-US" dirty="0" err="1" smtClean="0"/>
              <a:t>pressue</a:t>
            </a:r>
            <a:r>
              <a:rPr lang="en-US" dirty="0" smtClean="0"/>
              <a:t> is achieved. They are more susceptible to leak.</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01-04 12.17.39.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5. CONICAL DEPRESSION:</a:t>
            </a:r>
          </a:p>
          <a:p>
            <a:r>
              <a:rPr lang="en-US" dirty="0" smtClean="0"/>
              <a:t>It is present above safety relief device.</a:t>
            </a:r>
          </a:p>
          <a:p>
            <a:r>
              <a:rPr lang="en-US" dirty="0" smtClean="0"/>
              <a:t>It receives the retaining screw of yoke</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dirty="0" smtClean="0"/>
              <a:t>6. NON INTERCHANGABLE SAFETY SYSTEM:</a:t>
            </a:r>
          </a:p>
          <a:p>
            <a:pPr>
              <a:buNone/>
            </a:pPr>
            <a:r>
              <a:rPr lang="en-US" dirty="0" smtClean="0"/>
              <a:t>It is located btw cylinder valve and the </a:t>
            </a:r>
            <a:r>
              <a:rPr lang="en-US" dirty="0" err="1" smtClean="0"/>
              <a:t>pressue</a:t>
            </a:r>
            <a:r>
              <a:rPr lang="en-US" dirty="0" smtClean="0"/>
              <a:t> regulator.</a:t>
            </a:r>
          </a:p>
          <a:p>
            <a:pPr marL="514350" indent="-514350">
              <a:buAutoNum type="alphaUcPeriod"/>
            </a:pPr>
            <a:r>
              <a:rPr lang="en-US" dirty="0" smtClean="0"/>
              <a:t>PIN INDEX SAFETY SYSTEM:</a:t>
            </a:r>
          </a:p>
          <a:p>
            <a:pPr marL="514350" indent="-514350"/>
            <a:r>
              <a:rPr lang="en-US" dirty="0" smtClean="0"/>
              <a:t>Introduced in 1952.</a:t>
            </a:r>
          </a:p>
          <a:p>
            <a:pPr marL="514350" indent="-514350"/>
            <a:r>
              <a:rPr lang="en-US" dirty="0" smtClean="0"/>
              <a:t>A line is drawn through the centre of valve outlet at an angle of 30 to the </a:t>
            </a:r>
            <a:r>
              <a:rPr lang="en-US" dirty="0" err="1" smtClean="0"/>
              <a:t>rivht</a:t>
            </a:r>
            <a:r>
              <a:rPr lang="en-US" dirty="0" smtClean="0"/>
              <a:t> of valve face.</a:t>
            </a:r>
          </a:p>
          <a:p>
            <a:pPr marL="514350" indent="-514350"/>
            <a:r>
              <a:rPr lang="en-US" dirty="0" smtClean="0"/>
              <a:t>Other of position are located at intervals of 12.</a:t>
            </a:r>
          </a:p>
          <a:p>
            <a:pPr marL="514350" indent="-514350"/>
            <a:r>
              <a:rPr lang="en-US" dirty="0" smtClean="0"/>
              <a:t>Diameter of </a:t>
            </a:r>
            <a:r>
              <a:rPr lang="en-US" dirty="0" err="1" smtClean="0"/>
              <a:t>voalve</a:t>
            </a:r>
            <a:r>
              <a:rPr lang="en-US" dirty="0" smtClean="0"/>
              <a:t> outlet is 7 mm +- 0.2 mm.</a:t>
            </a:r>
          </a:p>
          <a:p>
            <a:pPr marL="514350" indent="-514350"/>
            <a:r>
              <a:rPr lang="en-US" dirty="0" smtClean="0"/>
              <a:t>Distance btw centre of valve outlet and the centre of pinhole is 14.3 mm and the diameter of pinhole Is 4.8 mm +- 0.1 mm</a:t>
            </a:r>
          </a:p>
          <a:p>
            <a:r>
              <a:rPr lang="en-US" dirty="0" smtClean="0"/>
              <a:t>It consists of holes on the cylinder valve positioned </a:t>
            </a:r>
            <a:r>
              <a:rPr lang="en-US" dirty="0" err="1" smtClean="0"/>
              <a:t>ia</a:t>
            </a:r>
            <a:r>
              <a:rPr lang="en-US" dirty="0" smtClean="0"/>
              <a:t> </a:t>
            </a:r>
            <a:r>
              <a:rPr lang="en-US" dirty="0" err="1" smtClean="0"/>
              <a:t>na</a:t>
            </a:r>
            <a:r>
              <a:rPr lang="en-US" dirty="0" smtClean="0"/>
              <a:t> arc below the </a:t>
            </a:r>
            <a:r>
              <a:rPr lang="en-US" dirty="0" err="1" smtClean="0"/>
              <a:t>oulet</a:t>
            </a:r>
            <a:r>
              <a:rPr lang="en-US" dirty="0" smtClean="0"/>
              <a:t> port.</a:t>
            </a:r>
          </a:p>
          <a:p>
            <a:r>
              <a:rPr lang="en-US" dirty="0" smtClean="0"/>
              <a:t>Pins on the yoke are designed to fit into these holes for particular gas.</a:t>
            </a:r>
          </a:p>
          <a:p>
            <a:r>
              <a:rPr lang="en-US" dirty="0" smtClean="0"/>
              <a:t>It is possible for the yoke to receive any cylinder valve if pins are not on the cylinder.</a:t>
            </a:r>
          </a:p>
          <a:p>
            <a:r>
              <a:rPr lang="en-US" dirty="0" smtClean="0"/>
              <a:t>The pins are of 4 mm in diameter and 6 mm in length except pin 7 which is more thicker.</a:t>
            </a:r>
          </a:p>
          <a:p>
            <a:r>
              <a:rPr lang="en-US" dirty="0" smtClean="0"/>
              <a:t>The 7 hole positions are on the circumference of a circle of 9 / 16 inch radius centered on the port.</a:t>
            </a:r>
          </a:p>
          <a:p>
            <a:pPr>
              <a:buNone/>
            </a:pPr>
            <a:endParaRPr lang="en-US"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01-04 12.17.49.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12-01-04 12.18.00.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9725"/>
          <a:ext cx="7239000" cy="3855720"/>
        </p:xfrm>
        <a:graphic>
          <a:graphicData uri="http://schemas.openxmlformats.org/drawingml/2006/table">
            <a:tbl>
              <a:tblPr firstRow="1" bandRow="1">
                <a:tableStyleId>{5C22544A-7EE6-4342-B048-85BDC9FD1C3A}</a:tableStyleId>
              </a:tblPr>
              <a:tblGrid>
                <a:gridCol w="1809750"/>
                <a:gridCol w="1809750"/>
                <a:gridCol w="1809750"/>
                <a:gridCol w="1809750"/>
              </a:tblGrid>
              <a:tr h="370840">
                <a:tc>
                  <a:txBody>
                    <a:bodyPr/>
                    <a:lstStyle/>
                    <a:p>
                      <a:r>
                        <a:rPr lang="en-US" dirty="0" smtClean="0"/>
                        <a:t>gas</a:t>
                      </a:r>
                      <a:endParaRPr lang="en-US" dirty="0"/>
                    </a:p>
                  </a:txBody>
                  <a:tcPr/>
                </a:tc>
                <a:tc>
                  <a:txBody>
                    <a:bodyPr/>
                    <a:lstStyle/>
                    <a:p>
                      <a:r>
                        <a:rPr lang="en-US" dirty="0" smtClean="0"/>
                        <a:t>Pressure</a:t>
                      </a:r>
                      <a:r>
                        <a:rPr lang="en-US" baseline="0" dirty="0" smtClean="0"/>
                        <a:t> inside full cylinder (lb / inch 2)</a:t>
                      </a:r>
                      <a:endParaRPr lang="en-US" dirty="0"/>
                    </a:p>
                  </a:txBody>
                  <a:tcPr/>
                </a:tc>
                <a:tc>
                  <a:txBody>
                    <a:bodyPr/>
                    <a:lstStyle/>
                    <a:p>
                      <a:r>
                        <a:rPr lang="en-US" dirty="0" smtClean="0"/>
                        <a:t>Capacity</a:t>
                      </a:r>
                      <a:r>
                        <a:rPr lang="en-US" baseline="0" dirty="0" smtClean="0"/>
                        <a:t> in E size cylinder</a:t>
                      </a:r>
                      <a:endParaRPr lang="en-US" dirty="0"/>
                    </a:p>
                  </a:txBody>
                  <a:tcPr/>
                </a:tc>
                <a:tc>
                  <a:txBody>
                    <a:bodyPr/>
                    <a:lstStyle/>
                    <a:p>
                      <a:r>
                        <a:rPr lang="en-US" dirty="0" err="1" smtClean="0"/>
                        <a:t>Colour</a:t>
                      </a:r>
                      <a:r>
                        <a:rPr lang="en-US" baseline="0" dirty="0" smtClean="0"/>
                        <a:t> code</a:t>
                      </a:r>
                      <a:endParaRPr lang="en-US" dirty="0"/>
                    </a:p>
                  </a:txBody>
                  <a:tcPr/>
                </a:tc>
              </a:tr>
              <a:tr h="370840">
                <a:tc>
                  <a:txBody>
                    <a:bodyPr/>
                    <a:lstStyle/>
                    <a:p>
                      <a:r>
                        <a:rPr lang="en-US" dirty="0" smtClean="0"/>
                        <a:t>Oxygen</a:t>
                      </a:r>
                      <a:endParaRPr lang="en-US" dirty="0"/>
                    </a:p>
                  </a:txBody>
                  <a:tcPr/>
                </a:tc>
                <a:tc>
                  <a:txBody>
                    <a:bodyPr/>
                    <a:lstStyle/>
                    <a:p>
                      <a:r>
                        <a:rPr lang="en-US" dirty="0" smtClean="0"/>
                        <a:t>2000</a:t>
                      </a:r>
                      <a:endParaRPr lang="en-US" dirty="0"/>
                    </a:p>
                  </a:txBody>
                  <a:tcPr/>
                </a:tc>
                <a:tc>
                  <a:txBody>
                    <a:bodyPr/>
                    <a:lstStyle/>
                    <a:p>
                      <a:r>
                        <a:rPr lang="en-US" dirty="0" smtClean="0"/>
                        <a:t>625</a:t>
                      </a:r>
                      <a:endParaRPr lang="en-US" dirty="0"/>
                    </a:p>
                  </a:txBody>
                  <a:tcPr/>
                </a:tc>
                <a:tc>
                  <a:txBody>
                    <a:bodyPr/>
                    <a:lstStyle/>
                    <a:p>
                      <a:r>
                        <a:rPr lang="en-US" dirty="0" smtClean="0"/>
                        <a:t>Black with white</a:t>
                      </a:r>
                      <a:r>
                        <a:rPr lang="en-US" baseline="0" dirty="0" smtClean="0"/>
                        <a:t> shoulder</a:t>
                      </a:r>
                      <a:endParaRPr lang="en-US" dirty="0"/>
                    </a:p>
                  </a:txBody>
                  <a:tcPr/>
                </a:tc>
              </a:tr>
              <a:tr h="370840">
                <a:tc>
                  <a:txBody>
                    <a:bodyPr/>
                    <a:lstStyle/>
                    <a:p>
                      <a:r>
                        <a:rPr lang="en-US" dirty="0" smtClean="0"/>
                        <a:t>Nitrous oxide</a:t>
                      </a:r>
                      <a:endParaRPr lang="en-US" dirty="0"/>
                    </a:p>
                  </a:txBody>
                  <a:tcPr/>
                </a:tc>
                <a:tc>
                  <a:txBody>
                    <a:bodyPr/>
                    <a:lstStyle/>
                    <a:p>
                      <a:r>
                        <a:rPr lang="en-US" dirty="0" smtClean="0"/>
                        <a:t>750</a:t>
                      </a:r>
                      <a:endParaRPr lang="en-US" dirty="0"/>
                    </a:p>
                  </a:txBody>
                  <a:tcPr/>
                </a:tc>
                <a:tc>
                  <a:txBody>
                    <a:bodyPr/>
                    <a:lstStyle/>
                    <a:p>
                      <a:r>
                        <a:rPr lang="en-US" dirty="0" smtClean="0"/>
                        <a:t>1590</a:t>
                      </a:r>
                      <a:endParaRPr lang="en-US" dirty="0"/>
                    </a:p>
                  </a:txBody>
                  <a:tcPr/>
                </a:tc>
                <a:tc>
                  <a:txBody>
                    <a:bodyPr/>
                    <a:lstStyle/>
                    <a:p>
                      <a:r>
                        <a:rPr lang="en-US" dirty="0" smtClean="0"/>
                        <a:t>Blue</a:t>
                      </a:r>
                      <a:endParaRPr lang="en-US" dirty="0"/>
                    </a:p>
                  </a:txBody>
                  <a:tcPr/>
                </a:tc>
              </a:tr>
              <a:tr h="370840">
                <a:tc>
                  <a:txBody>
                    <a:bodyPr/>
                    <a:lstStyle/>
                    <a:p>
                      <a:r>
                        <a:rPr lang="en-US" dirty="0" smtClean="0"/>
                        <a:t>Carbon dioxide</a:t>
                      </a:r>
                      <a:endParaRPr lang="en-US" dirty="0"/>
                    </a:p>
                  </a:txBody>
                  <a:tcPr/>
                </a:tc>
                <a:tc>
                  <a:txBody>
                    <a:bodyPr/>
                    <a:lstStyle/>
                    <a:p>
                      <a:r>
                        <a:rPr lang="en-US" dirty="0" smtClean="0"/>
                        <a:t>720</a:t>
                      </a:r>
                      <a:endParaRPr lang="en-US" dirty="0"/>
                    </a:p>
                  </a:txBody>
                  <a:tcPr/>
                </a:tc>
                <a:tc>
                  <a:txBody>
                    <a:bodyPr/>
                    <a:lstStyle/>
                    <a:p>
                      <a:endParaRPr lang="en-US" dirty="0"/>
                    </a:p>
                  </a:txBody>
                  <a:tcPr/>
                </a:tc>
                <a:tc>
                  <a:txBody>
                    <a:bodyPr/>
                    <a:lstStyle/>
                    <a:p>
                      <a:r>
                        <a:rPr lang="en-US" dirty="0" smtClean="0"/>
                        <a:t>Grey</a:t>
                      </a:r>
                      <a:endParaRPr lang="en-US" dirty="0"/>
                    </a:p>
                  </a:txBody>
                  <a:tcPr/>
                </a:tc>
              </a:tr>
              <a:tr h="370840">
                <a:tc>
                  <a:txBody>
                    <a:bodyPr/>
                    <a:lstStyle/>
                    <a:p>
                      <a:r>
                        <a:rPr lang="en-US" dirty="0" err="1" smtClean="0"/>
                        <a:t>Cyclopropane</a:t>
                      </a:r>
                      <a:endParaRPr lang="en-US" dirty="0"/>
                    </a:p>
                  </a:txBody>
                  <a:tcPr/>
                </a:tc>
                <a:tc>
                  <a:txBody>
                    <a:bodyPr/>
                    <a:lstStyle/>
                    <a:p>
                      <a:r>
                        <a:rPr lang="en-US" dirty="0" smtClean="0"/>
                        <a:t>75</a:t>
                      </a:r>
                      <a:endParaRPr lang="en-US" dirty="0"/>
                    </a:p>
                  </a:txBody>
                  <a:tcPr/>
                </a:tc>
                <a:tc>
                  <a:txBody>
                    <a:bodyPr/>
                    <a:lstStyle/>
                    <a:p>
                      <a:endParaRPr lang="en-US" dirty="0"/>
                    </a:p>
                  </a:txBody>
                  <a:tcPr/>
                </a:tc>
                <a:tc>
                  <a:txBody>
                    <a:bodyPr/>
                    <a:lstStyle/>
                    <a:p>
                      <a:r>
                        <a:rPr lang="en-US" dirty="0" smtClean="0"/>
                        <a:t>Orange</a:t>
                      </a:r>
                      <a:endParaRPr lang="en-US" dirty="0"/>
                    </a:p>
                  </a:txBody>
                  <a:tcPr/>
                </a:tc>
              </a:tr>
              <a:tr h="370840">
                <a:tc>
                  <a:txBody>
                    <a:bodyPr/>
                    <a:lstStyle/>
                    <a:p>
                      <a:r>
                        <a:rPr lang="en-US" dirty="0" err="1" smtClean="0"/>
                        <a:t>Entonox</a:t>
                      </a:r>
                      <a:endParaRPr lang="en-US" dirty="0"/>
                    </a:p>
                  </a:txBody>
                  <a:tcPr/>
                </a:tc>
                <a:tc>
                  <a:txBody>
                    <a:bodyPr/>
                    <a:lstStyle/>
                    <a:p>
                      <a:r>
                        <a:rPr lang="en-US" dirty="0" smtClean="0"/>
                        <a:t>2000</a:t>
                      </a:r>
                      <a:endParaRPr lang="en-US" dirty="0"/>
                    </a:p>
                  </a:txBody>
                  <a:tcPr/>
                </a:tc>
                <a:tc>
                  <a:txBody>
                    <a:bodyPr/>
                    <a:lstStyle/>
                    <a:p>
                      <a:endParaRPr lang="en-US" dirty="0"/>
                    </a:p>
                  </a:txBody>
                  <a:tcPr/>
                </a:tc>
                <a:tc>
                  <a:txBody>
                    <a:bodyPr/>
                    <a:lstStyle/>
                    <a:p>
                      <a:r>
                        <a:rPr lang="en-US" dirty="0" smtClean="0"/>
                        <a:t>Blue</a:t>
                      </a:r>
                      <a:r>
                        <a:rPr lang="en-US" baseline="0" dirty="0" smtClean="0"/>
                        <a:t> with white/ blue quarters</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7239000" cy="6150936"/>
          </a:xfrm>
        </p:spPr>
        <p:txBody>
          <a:bodyPr>
            <a:normAutofit fontScale="62500" lnSpcReduction="20000"/>
          </a:bodyPr>
          <a:lstStyle/>
          <a:p>
            <a:pPr>
              <a:buNone/>
            </a:pPr>
            <a:r>
              <a:rPr lang="en-US" b="1" dirty="0" smtClean="0">
                <a:solidFill>
                  <a:schemeClr val="tx2"/>
                </a:solidFill>
              </a:rPr>
              <a:t>7. PNEUMATIC  SYSTEM:</a:t>
            </a:r>
          </a:p>
          <a:p>
            <a:pPr marL="514350" indent="-514350">
              <a:buAutoNum type="alphaUcPeriod"/>
            </a:pPr>
            <a:r>
              <a:rPr lang="en-US" b="1" dirty="0" smtClean="0">
                <a:solidFill>
                  <a:schemeClr val="tx2"/>
                </a:solidFill>
              </a:rPr>
              <a:t>THE HIGH PRESSURE SYSTEM:</a:t>
            </a:r>
          </a:p>
          <a:p>
            <a:pPr marL="514350" indent="-514350"/>
            <a:r>
              <a:rPr lang="en-US" b="1" dirty="0" smtClean="0">
                <a:solidFill>
                  <a:schemeClr val="tx2"/>
                </a:solidFill>
              </a:rPr>
              <a:t>Hanger yoke</a:t>
            </a:r>
          </a:p>
          <a:p>
            <a:pPr marL="514350" indent="-514350"/>
            <a:r>
              <a:rPr lang="en-US" b="1" dirty="0" smtClean="0">
                <a:solidFill>
                  <a:schemeClr val="tx2"/>
                </a:solidFill>
              </a:rPr>
              <a:t>Cylinder pressure indicator</a:t>
            </a:r>
          </a:p>
          <a:p>
            <a:pPr marL="514350" indent="-514350"/>
            <a:r>
              <a:rPr lang="en-US" b="1" dirty="0" smtClean="0">
                <a:solidFill>
                  <a:schemeClr val="tx2"/>
                </a:solidFill>
              </a:rPr>
              <a:t>Pressure regulator</a:t>
            </a:r>
          </a:p>
          <a:p>
            <a:pPr marL="514350" indent="-514350">
              <a:buNone/>
            </a:pPr>
            <a:r>
              <a:rPr lang="en-US" b="1" dirty="0" smtClean="0">
                <a:solidFill>
                  <a:schemeClr val="tx2"/>
                </a:solidFill>
              </a:rPr>
              <a:t>B. THE INTERMEDIATE PRESSURE SYSTEM:</a:t>
            </a:r>
          </a:p>
          <a:p>
            <a:pPr marL="514350" indent="-514350"/>
            <a:r>
              <a:rPr lang="en-US" b="1" dirty="0" smtClean="0">
                <a:solidFill>
                  <a:schemeClr val="tx2"/>
                </a:solidFill>
              </a:rPr>
              <a:t>Master switch</a:t>
            </a:r>
          </a:p>
          <a:p>
            <a:pPr marL="514350" indent="-514350"/>
            <a:r>
              <a:rPr lang="en-US" b="1" dirty="0" smtClean="0">
                <a:solidFill>
                  <a:schemeClr val="tx2"/>
                </a:solidFill>
              </a:rPr>
              <a:t>Pipeline inlet connection</a:t>
            </a:r>
          </a:p>
          <a:p>
            <a:pPr marL="514350" indent="-514350"/>
            <a:r>
              <a:rPr lang="en-US" b="1" dirty="0" smtClean="0">
                <a:solidFill>
                  <a:schemeClr val="tx2"/>
                </a:solidFill>
              </a:rPr>
              <a:t>Pipeline pressure indicator</a:t>
            </a:r>
          </a:p>
          <a:p>
            <a:pPr marL="514350" indent="-514350"/>
            <a:r>
              <a:rPr lang="en-US" b="1" dirty="0" smtClean="0">
                <a:solidFill>
                  <a:schemeClr val="tx2"/>
                </a:solidFill>
              </a:rPr>
              <a:t>Piping</a:t>
            </a:r>
          </a:p>
          <a:p>
            <a:pPr marL="514350" indent="-514350"/>
            <a:r>
              <a:rPr lang="en-US" b="1" dirty="0" smtClean="0">
                <a:solidFill>
                  <a:schemeClr val="tx2"/>
                </a:solidFill>
              </a:rPr>
              <a:t>Gas </a:t>
            </a:r>
            <a:r>
              <a:rPr lang="en-US" b="1" dirty="0" err="1" smtClean="0">
                <a:solidFill>
                  <a:schemeClr val="tx2"/>
                </a:solidFill>
              </a:rPr>
              <a:t>pwer</a:t>
            </a:r>
            <a:r>
              <a:rPr lang="en-US" b="1" dirty="0" smtClean="0">
                <a:solidFill>
                  <a:schemeClr val="tx2"/>
                </a:solidFill>
              </a:rPr>
              <a:t> outlet</a:t>
            </a:r>
          </a:p>
          <a:p>
            <a:pPr marL="514350" indent="-514350"/>
            <a:r>
              <a:rPr lang="en-US" b="1" dirty="0" smtClean="0">
                <a:solidFill>
                  <a:schemeClr val="tx2"/>
                </a:solidFill>
              </a:rPr>
              <a:t>Oxygen pressure failure </a:t>
            </a:r>
            <a:r>
              <a:rPr lang="en-US" b="1" dirty="0" err="1" smtClean="0">
                <a:solidFill>
                  <a:schemeClr val="tx2"/>
                </a:solidFill>
              </a:rPr>
              <a:t>divices</a:t>
            </a:r>
            <a:endParaRPr lang="en-US" b="1" dirty="0" smtClean="0">
              <a:solidFill>
                <a:schemeClr val="tx2"/>
              </a:solidFill>
            </a:endParaRPr>
          </a:p>
          <a:p>
            <a:pPr marL="514350" indent="-514350"/>
            <a:r>
              <a:rPr lang="en-US" b="1" dirty="0" smtClean="0">
                <a:solidFill>
                  <a:schemeClr val="tx2"/>
                </a:solidFill>
              </a:rPr>
              <a:t>Gas selector switch</a:t>
            </a:r>
          </a:p>
          <a:p>
            <a:pPr marL="514350" indent="-514350"/>
            <a:r>
              <a:rPr lang="en-US" b="1" dirty="0" smtClean="0">
                <a:solidFill>
                  <a:schemeClr val="tx2"/>
                </a:solidFill>
              </a:rPr>
              <a:t>Second stage regulator</a:t>
            </a:r>
          </a:p>
          <a:p>
            <a:pPr marL="514350" indent="-514350"/>
            <a:r>
              <a:rPr lang="en-US" b="1" dirty="0" smtClean="0">
                <a:solidFill>
                  <a:schemeClr val="tx2"/>
                </a:solidFill>
              </a:rPr>
              <a:t>Oxygen flush</a:t>
            </a:r>
          </a:p>
          <a:p>
            <a:pPr marL="514350" indent="-514350"/>
            <a:r>
              <a:rPr lang="en-US" b="1" dirty="0" smtClean="0">
                <a:solidFill>
                  <a:schemeClr val="tx2"/>
                </a:solidFill>
              </a:rPr>
              <a:t>Flow adjustment control</a:t>
            </a:r>
          </a:p>
          <a:p>
            <a:pPr marL="514350" indent="-514350">
              <a:buNone/>
            </a:pPr>
            <a:r>
              <a:rPr lang="en-US" b="1" dirty="0" smtClean="0">
                <a:solidFill>
                  <a:schemeClr val="tx2"/>
                </a:solidFill>
              </a:rPr>
              <a:t>C. THE LOW PRESSURE SYSTEM:</a:t>
            </a:r>
          </a:p>
          <a:p>
            <a:pPr marL="514350" indent="-514350"/>
            <a:r>
              <a:rPr lang="en-US" b="1" dirty="0" smtClean="0">
                <a:solidFill>
                  <a:schemeClr val="tx2"/>
                </a:solidFill>
              </a:rPr>
              <a:t>Flow meter</a:t>
            </a:r>
          </a:p>
          <a:p>
            <a:pPr marL="514350" indent="-514350"/>
            <a:r>
              <a:rPr lang="en-US" b="1" dirty="0" smtClean="0">
                <a:solidFill>
                  <a:schemeClr val="tx2"/>
                </a:solidFill>
              </a:rPr>
              <a:t>Hypoxia prevention </a:t>
            </a:r>
            <a:r>
              <a:rPr lang="en-US" b="1" dirty="0" err="1" smtClean="0">
                <a:solidFill>
                  <a:schemeClr val="tx2"/>
                </a:solidFill>
              </a:rPr>
              <a:t>safetry</a:t>
            </a:r>
            <a:r>
              <a:rPr lang="en-US" b="1" dirty="0" smtClean="0">
                <a:solidFill>
                  <a:schemeClr val="tx2"/>
                </a:solidFill>
              </a:rPr>
              <a:t> devices</a:t>
            </a:r>
          </a:p>
          <a:p>
            <a:pPr marL="514350" indent="-514350"/>
            <a:r>
              <a:rPr lang="en-US" b="1" dirty="0" smtClean="0">
                <a:solidFill>
                  <a:schemeClr val="tx2"/>
                </a:solidFill>
              </a:rPr>
              <a:t>Unidirectional valves</a:t>
            </a:r>
          </a:p>
          <a:p>
            <a:pPr marL="514350" indent="-514350"/>
            <a:r>
              <a:rPr lang="en-US" b="1" dirty="0" smtClean="0">
                <a:solidFill>
                  <a:schemeClr val="tx2"/>
                </a:solidFill>
              </a:rPr>
              <a:t>Pressure relief </a:t>
            </a:r>
            <a:r>
              <a:rPr lang="en-US" b="1" dirty="0" err="1" smtClean="0">
                <a:solidFill>
                  <a:schemeClr val="tx2"/>
                </a:solidFill>
              </a:rPr>
              <a:t>dievices</a:t>
            </a:r>
            <a:endParaRPr lang="en-US" b="1" dirty="0" smtClean="0">
              <a:solidFill>
                <a:schemeClr val="tx2"/>
              </a:solidFill>
            </a:endParaRPr>
          </a:p>
          <a:p>
            <a:pPr marL="514350" indent="-514350"/>
            <a:r>
              <a:rPr lang="en-US" b="1" dirty="0" smtClean="0">
                <a:solidFill>
                  <a:schemeClr val="tx2"/>
                </a:solidFill>
              </a:rPr>
              <a:t>Common gas outlets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B. VALVE OUTLET CONNECTIONS FOR LARGE CYLINDERS: </a:t>
            </a:r>
          </a:p>
          <a:p>
            <a:r>
              <a:rPr lang="en-US" dirty="0" smtClean="0"/>
              <a:t>Large cylinder have threaded outlet (BULL NOSE)</a:t>
            </a:r>
          </a:p>
          <a:p>
            <a:r>
              <a:rPr lang="en-US" dirty="0" smtClean="0"/>
              <a:t>It may be external or internal thread, right handed or left handed, </a:t>
            </a:r>
            <a:r>
              <a:rPr lang="en-US" dirty="0" err="1" smtClean="0"/>
              <a:t>dimeter</a:t>
            </a:r>
            <a:r>
              <a:rPr lang="en-US" dirty="0" smtClean="0"/>
              <a:t> of cylinder outlet, thread size.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SIZES</a:t>
            </a:r>
            <a:endParaRPr lang="en-US" dirty="0"/>
          </a:p>
        </p:txBody>
      </p:sp>
      <p:sp>
        <p:nvSpPr>
          <p:cNvPr id="3" name="Content Placeholder 2"/>
          <p:cNvSpPr>
            <a:spLocks noGrp="1"/>
          </p:cNvSpPr>
          <p:nvPr>
            <p:ph idx="1"/>
          </p:nvPr>
        </p:nvSpPr>
        <p:spPr/>
        <p:txBody>
          <a:bodyPr/>
          <a:lstStyle/>
          <a:p>
            <a:pPr>
              <a:buNone/>
            </a:pPr>
            <a:r>
              <a:rPr lang="en-US" dirty="0" smtClean="0"/>
              <a:t>AA (Smallest), thereafter as alphabet </a:t>
            </a:r>
            <a:r>
              <a:rPr lang="en-US" dirty="0" err="1" smtClean="0"/>
              <a:t>increas</a:t>
            </a:r>
            <a:r>
              <a:rPr lang="en-US" dirty="0" smtClean="0"/>
              <a:t>, the cylinder size increase.</a:t>
            </a:r>
          </a:p>
          <a:p>
            <a:pPr>
              <a:buNone/>
            </a:pPr>
            <a:r>
              <a:rPr lang="en-US" dirty="0" smtClean="0"/>
              <a:t>Size E is the most commonly used cylinder for anesthesia machines.</a:t>
            </a:r>
          </a:p>
          <a:p>
            <a:pPr>
              <a:buNone/>
            </a:pPr>
            <a:r>
              <a:rPr lang="en-US" dirty="0" smtClean="0"/>
              <a:t>Size H is used for pipeline system</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CONTENTS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Cylinder containing non </a:t>
            </a:r>
            <a:r>
              <a:rPr lang="en-US" dirty="0" err="1" smtClean="0"/>
              <a:t>liquified</a:t>
            </a:r>
            <a:r>
              <a:rPr lang="en-US" dirty="0" smtClean="0"/>
              <a:t> gas, the </a:t>
            </a:r>
            <a:r>
              <a:rPr lang="en-US" dirty="0" err="1" smtClean="0"/>
              <a:t>pressue</a:t>
            </a:r>
            <a:r>
              <a:rPr lang="en-US" dirty="0" smtClean="0"/>
              <a:t> declines steadily as the contents are withdrawn. Therefore the </a:t>
            </a:r>
            <a:r>
              <a:rPr lang="en-US" dirty="0" err="1" smtClean="0"/>
              <a:t>pressue</a:t>
            </a:r>
            <a:r>
              <a:rPr lang="en-US" dirty="0" smtClean="0"/>
              <a:t> can be used </a:t>
            </a:r>
            <a:r>
              <a:rPr lang="en-US" dirty="0" err="1" smtClean="0"/>
              <a:t>ot</a:t>
            </a:r>
            <a:r>
              <a:rPr lang="en-US" dirty="0" smtClean="0"/>
              <a:t> measure the cylinder pressure.</a:t>
            </a:r>
          </a:p>
          <a:p>
            <a:r>
              <a:rPr lang="en-US" dirty="0" smtClean="0"/>
              <a:t>Cylinder containing </a:t>
            </a:r>
            <a:r>
              <a:rPr lang="en-US" dirty="0" err="1" smtClean="0"/>
              <a:t>liquified</a:t>
            </a:r>
            <a:r>
              <a:rPr lang="en-US" dirty="0"/>
              <a:t> </a:t>
            </a:r>
            <a:r>
              <a:rPr lang="en-US" dirty="0" smtClean="0"/>
              <a:t>gas, the </a:t>
            </a:r>
            <a:r>
              <a:rPr lang="en-US" dirty="0" err="1" smtClean="0"/>
              <a:t>pressue</a:t>
            </a:r>
            <a:r>
              <a:rPr lang="en-US" dirty="0" smtClean="0"/>
              <a:t> depends on </a:t>
            </a:r>
            <a:r>
              <a:rPr lang="en-US" dirty="0" err="1" smtClean="0"/>
              <a:t>vth</a:t>
            </a:r>
            <a:r>
              <a:rPr lang="en-US" dirty="0" smtClean="0"/>
              <a:t> </a:t>
            </a:r>
            <a:r>
              <a:rPr lang="en-US" dirty="0" err="1" smtClean="0"/>
              <a:t>vapore</a:t>
            </a:r>
            <a:r>
              <a:rPr lang="en-US" dirty="0" smtClean="0"/>
              <a:t> </a:t>
            </a:r>
            <a:r>
              <a:rPr lang="en-US" dirty="0" err="1" smtClean="0"/>
              <a:t>pressue</a:t>
            </a:r>
            <a:r>
              <a:rPr lang="en-US" dirty="0" smtClean="0"/>
              <a:t> of the </a:t>
            </a:r>
            <a:r>
              <a:rPr lang="en-US" dirty="0" err="1" smtClean="0"/>
              <a:t>liwquid</a:t>
            </a:r>
            <a:r>
              <a:rPr lang="en-US" dirty="0" smtClean="0"/>
              <a:t> and is not an indication of the </a:t>
            </a:r>
            <a:r>
              <a:rPr lang="en-US" dirty="0" err="1" smtClean="0"/>
              <a:t>amoun</a:t>
            </a:r>
            <a:r>
              <a:rPr lang="en-US" dirty="0" smtClean="0"/>
              <a:t> to </a:t>
            </a:r>
            <a:r>
              <a:rPr lang="en-US" dirty="0" err="1" smtClean="0"/>
              <a:t>fas</a:t>
            </a:r>
            <a:r>
              <a:rPr lang="en-US" dirty="0" smtClean="0"/>
              <a:t> </a:t>
            </a:r>
            <a:r>
              <a:rPr lang="en-US" dirty="0" err="1" smtClean="0"/>
              <a:t>remaininf</a:t>
            </a:r>
            <a:r>
              <a:rPr lang="en-US" dirty="0" smtClean="0"/>
              <a:t> in the cylinder as </a:t>
            </a:r>
            <a:r>
              <a:rPr lang="en-US" dirty="0" err="1" smtClean="0"/>
              <a:t>ong</a:t>
            </a:r>
            <a:r>
              <a:rPr lang="en-US" dirty="0" smtClean="0"/>
              <a:t> as the contents are partly in the liquid phase. So the pressure remains nearly constant until all the liquid has evaporated, after which the pressure declines </a:t>
            </a:r>
            <a:r>
              <a:rPr lang="en-US" dirty="0" err="1" smtClean="0"/>
              <a:t>untill</a:t>
            </a:r>
            <a:r>
              <a:rPr lang="en-US" dirty="0" smtClean="0"/>
              <a:t> the cylinder is exhausted. Weight can be used to determine the amount of liquid in these cylinder. In practice, weighing cylinder is awkward and not done routinely, while cylinder pressure is observed to confirm that cylinder is fully empty of not.</a:t>
            </a:r>
          </a:p>
          <a:p>
            <a:r>
              <a:rPr lang="en-US" dirty="0" smtClean="0"/>
              <a:t>BOX FROM PAUL</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PRESSUE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Evaporation of liquid and expansion of a gas requires energy in the form of heat, which is supplied mainly by liquid in the </a:t>
            </a:r>
            <a:r>
              <a:rPr lang="en-US" dirty="0" err="1" smtClean="0"/>
              <a:t>cylider</a:t>
            </a:r>
            <a:r>
              <a:rPr lang="en-US" dirty="0" smtClean="0"/>
              <a:t>, this results in cooling. So if the outer surface of the cylinder containing </a:t>
            </a:r>
            <a:r>
              <a:rPr lang="en-US" dirty="0" err="1" smtClean="0"/>
              <a:t>liquiefied</a:t>
            </a:r>
            <a:r>
              <a:rPr lang="en-US" dirty="0" smtClean="0"/>
              <a:t> gas is cool, it suggests that residual liquid remains in the cylinder.</a:t>
            </a:r>
          </a:p>
          <a:p>
            <a:r>
              <a:rPr lang="en-US" dirty="0" smtClean="0"/>
              <a:t>As the temp falls, the vapor pressure of the liquid also falls so that a progressive fall in pressure accompanies the release of gas from the cylinder.</a:t>
            </a:r>
          </a:p>
          <a:p>
            <a:r>
              <a:rPr lang="en-US" dirty="0" smtClean="0"/>
              <a:t>If liquid remains when withdrawal stops, cylinder </a:t>
            </a:r>
            <a:r>
              <a:rPr lang="en-US" dirty="0" err="1" smtClean="0"/>
              <a:t>pressue</a:t>
            </a:r>
            <a:r>
              <a:rPr lang="en-US" dirty="0" smtClean="0"/>
              <a:t> will slowly rise to its original level as temp rises.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TESTING</a:t>
            </a:r>
            <a:endParaRPr lang="en-US" dirty="0"/>
          </a:p>
        </p:txBody>
      </p:sp>
      <p:sp>
        <p:nvSpPr>
          <p:cNvPr id="3" name="Content Placeholder 2"/>
          <p:cNvSpPr>
            <a:spLocks noGrp="1"/>
          </p:cNvSpPr>
          <p:nvPr>
            <p:ph idx="1"/>
          </p:nvPr>
        </p:nvSpPr>
        <p:spPr/>
        <p:txBody>
          <a:bodyPr/>
          <a:lstStyle/>
          <a:p>
            <a:r>
              <a:rPr lang="en-US" dirty="0" smtClean="0"/>
              <a:t>PAUL</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FILLING</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COLOR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It should be non fading, durable, water insoluble paint.</a:t>
            </a:r>
          </a:p>
          <a:p>
            <a:r>
              <a:rPr lang="en-US" dirty="0" smtClean="0"/>
              <a:t>In the case of a cylinder containing more than one gas, the </a:t>
            </a:r>
            <a:r>
              <a:rPr lang="en-US" dirty="0" err="1" smtClean="0"/>
              <a:t>colour</a:t>
            </a:r>
            <a:r>
              <a:rPr lang="en-US" dirty="0"/>
              <a:t> </a:t>
            </a:r>
            <a:r>
              <a:rPr lang="en-US" dirty="0" smtClean="0"/>
              <a:t>must be applied in a way that will permit each color to be seen when viewed from the top.</a:t>
            </a:r>
          </a:p>
          <a:p>
            <a:r>
              <a:rPr lang="en-US" dirty="0" smtClean="0"/>
              <a:t>Color coding is commonly used on hoses, connectors, knobs, gauges on medical equipments.</a:t>
            </a:r>
          </a:p>
          <a:p>
            <a:r>
              <a:rPr lang="en-US" dirty="0" smtClean="0"/>
              <a:t>A number of countries besides the U.S. use a color code that differs from international code,.</a:t>
            </a:r>
          </a:p>
          <a:p>
            <a:r>
              <a:rPr lang="en-US" dirty="0" smtClean="0"/>
              <a:t>Box from </a:t>
            </a:r>
            <a:r>
              <a:rPr lang="en-US" dirty="0" err="1" smtClean="0"/>
              <a:t>paul</a:t>
            </a:r>
            <a:endParaRPr lang="en-US" dirty="0" smtClean="0"/>
          </a:p>
          <a:p>
            <a:r>
              <a:rPr lang="en-US" dirty="0" smtClean="0"/>
              <a:t>Because of variation in color tones, chemical changes in pain pigments, lighting effects and difference in color perception by personnel, color should not be used as the primary means for identification of cylinder contents, </a:t>
            </a:r>
          </a:p>
          <a:p>
            <a:r>
              <a:rPr lang="en-US" dirty="0" smtClean="0"/>
              <a:t>Cylinder LABELS are the best method to identify the cylinder contents.</a:t>
            </a:r>
          </a:p>
          <a:p>
            <a:r>
              <a:rPr lang="en-US" dirty="0" err="1" smtClean="0"/>
              <a:t>Colour</a:t>
            </a:r>
            <a:r>
              <a:rPr lang="en-US" dirty="0" smtClean="0"/>
              <a:t> coding </a:t>
            </a:r>
            <a:r>
              <a:rPr lang="en-US" dirty="0" err="1" smtClean="0"/>
              <a:t>wil</a:t>
            </a:r>
            <a:r>
              <a:rPr lang="en-US" dirty="0" smtClean="0"/>
              <a:t> help in identifying contents from a distance and for sorting purpose and provides a useful </a:t>
            </a:r>
            <a:r>
              <a:rPr lang="en-US" dirty="0" err="1" smtClean="0"/>
              <a:t>checon</a:t>
            </a:r>
            <a:r>
              <a:rPr lang="en-US" dirty="0" smtClean="0"/>
              <a:t> </a:t>
            </a:r>
            <a:r>
              <a:rPr lang="en-US" dirty="0" err="1" smtClean="0"/>
              <a:t>labelling</a:t>
            </a:r>
            <a:r>
              <a:rPr lang="en-US" dirty="0" smtClean="0"/>
              <a:t> accuracy.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CYLINDER</a:t>
            </a:r>
            <a:br>
              <a:rPr lang="en-US" dirty="0" smtClean="0"/>
            </a:br>
            <a:r>
              <a:rPr lang="en-US" dirty="0" smtClean="0"/>
              <a:t>MARKINGS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3A 2015: cylinder made up of steel and service pressure is 2015 psig at 70 f</a:t>
            </a:r>
          </a:p>
          <a:p>
            <a:r>
              <a:rPr lang="en-US" dirty="0" smtClean="0"/>
              <a:t>8643:  serial number </a:t>
            </a:r>
          </a:p>
          <a:p>
            <a:r>
              <a:rPr lang="en-US" dirty="0" smtClean="0"/>
              <a:t>Manufacturers  name</a:t>
            </a:r>
          </a:p>
          <a:p>
            <a:r>
              <a:rPr lang="en-US" dirty="0" smtClean="0"/>
              <a:t>Owners name or symbol</a:t>
            </a:r>
          </a:p>
          <a:p>
            <a:r>
              <a:rPr lang="en-US" dirty="0" smtClean="0"/>
              <a:t>Test date in month and year</a:t>
            </a:r>
          </a:p>
          <a:p>
            <a:r>
              <a:rPr lang="en-US" dirty="0" smtClean="0"/>
              <a:t>Retest date in month and year</a:t>
            </a:r>
          </a:p>
          <a:p>
            <a:r>
              <a:rPr lang="en-US" dirty="0" smtClean="0"/>
              <a:t>5 pointed star: it indicates that cylinder is retested at 10 years instead of 5 years.</a:t>
            </a:r>
          </a:p>
          <a:p>
            <a:r>
              <a:rPr lang="en-US" dirty="0" smtClean="0"/>
              <a:t>+ sign: it indicates that cylinder can withstand excess 10 % pressure than the service pressure marked on the cylinder</a:t>
            </a:r>
          </a:p>
          <a:p>
            <a:r>
              <a:rPr lang="en-US" dirty="0" smtClean="0"/>
              <a:t>SPUN: cylinder have the bottom end closure produced by spinning</a:t>
            </a:r>
          </a:p>
          <a:p>
            <a:r>
              <a:rPr lang="en-US" dirty="0" smtClean="0"/>
              <a:t>PLUG: cylinder have the bottom end closure produced by spinning drilling and plugging.</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CYLINDER</a:t>
            </a:r>
            <a:br>
              <a:rPr lang="en-US" dirty="0" smtClean="0"/>
            </a:br>
            <a:r>
              <a:rPr lang="en-US" dirty="0" smtClean="0"/>
              <a:t>TAGS</a:t>
            </a:r>
            <a:endParaRPr lang="en-US" dirty="0"/>
          </a:p>
        </p:txBody>
      </p:sp>
      <p:sp>
        <p:nvSpPr>
          <p:cNvPr id="5" name="Text Placeholder 4"/>
          <p:cNvSpPr>
            <a:spLocks noGrp="1"/>
          </p:cNvSpPr>
          <p:nvPr>
            <p:ph type="body" idx="2"/>
          </p:nvPr>
        </p:nvSpPr>
        <p:spPr/>
        <p:txBody>
          <a:bodyPr/>
          <a:lstStyle/>
          <a:p>
            <a:r>
              <a:rPr lang="en-US" dirty="0" smtClean="0"/>
              <a:t>It may be color coded.</a:t>
            </a:r>
          </a:p>
          <a:p>
            <a:endParaRPr lang="en-US" dirty="0"/>
          </a:p>
        </p:txBody>
      </p:sp>
      <p:pic>
        <p:nvPicPr>
          <p:cNvPr id="6" name="Content Placeholder 5" descr="2012-01-04 12.18.11.jpg"/>
          <p:cNvPicPr>
            <a:picLocks noGrp="1" noChangeAspect="1"/>
          </p:cNvPicPr>
          <p:nvPr>
            <p:ph sz="half" idx="1"/>
          </p:nvPr>
        </p:nvPicPr>
        <p:blipFill>
          <a:blip r:embed="rId2" cstate="print"/>
          <a:stretch>
            <a:fillRect/>
          </a:stretch>
        </p:blipFill>
        <p:spPr>
          <a:xfrm>
            <a:off x="2437209" y="2133600"/>
            <a:ext cx="3278981" cy="4371975"/>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ASPECTS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 part of any cylinder ever be subjected to a temp above 54 c or below -7 c. </a:t>
            </a:r>
            <a:r>
              <a:rPr lang="en-US" dirty="0" err="1" smtClean="0"/>
              <a:t>entonox</a:t>
            </a:r>
            <a:r>
              <a:rPr lang="en-US" dirty="0" smtClean="0"/>
              <a:t> cylinder should not be kept below 10 c.</a:t>
            </a:r>
          </a:p>
          <a:p>
            <a:r>
              <a:rPr lang="en-US" dirty="0" smtClean="0"/>
              <a:t>Valve should be turned off by using no more </a:t>
            </a:r>
            <a:r>
              <a:rPr lang="en-US" dirty="0" err="1" smtClean="0"/>
              <a:t>forece</a:t>
            </a:r>
            <a:r>
              <a:rPr lang="en-US" dirty="0" smtClean="0"/>
              <a:t> than necessary to prevent damage to the seat.</a:t>
            </a:r>
          </a:p>
          <a:p>
            <a:r>
              <a:rPr lang="en-US" dirty="0" smtClean="0"/>
              <a:t>The valve is the most </a:t>
            </a:r>
            <a:r>
              <a:rPr lang="en-US" dirty="0" err="1" smtClean="0"/>
              <a:t>eadily</a:t>
            </a:r>
            <a:r>
              <a:rPr lang="en-US" dirty="0" smtClean="0"/>
              <a:t> damaged part of the cylinder</a:t>
            </a:r>
          </a:p>
          <a:p>
            <a:r>
              <a:rPr lang="en-US" dirty="0" smtClean="0"/>
              <a:t>Cylinders should not be dragged, dropped slide or rolled even for short distance, they are transported by using a cart or carrier made especially for that purpose.</a:t>
            </a:r>
          </a:p>
          <a:p>
            <a:r>
              <a:rPr lang="en-US" dirty="0" smtClean="0"/>
              <a:t>They should never be lifted by the valve.</a:t>
            </a:r>
          </a:p>
          <a:p>
            <a:r>
              <a:rPr lang="en-US" dirty="0" smtClean="0"/>
              <a:t>Deposition of unserviceable cylinders is potentially dangerous and should be done by qualified personnel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High pressure system</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The storage area for cylinder should be cool, clean and constructed </a:t>
            </a:r>
            <a:r>
              <a:rPr lang="en-US" dirty="0" err="1" smtClean="0"/>
              <a:t>fo</a:t>
            </a:r>
            <a:r>
              <a:rPr lang="en-US" dirty="0" smtClean="0"/>
              <a:t> fire resistant materials with adequate ventilation.</a:t>
            </a:r>
          </a:p>
          <a:p>
            <a:r>
              <a:rPr lang="en-US" dirty="0" smtClean="0"/>
              <a:t>Cylinders of </a:t>
            </a:r>
            <a:r>
              <a:rPr lang="en-US" dirty="0" err="1" smtClean="0"/>
              <a:t>nitrious</a:t>
            </a:r>
            <a:r>
              <a:rPr lang="en-US" dirty="0" smtClean="0"/>
              <a:t> oxide should be stored where the theft of these cylinders is minimized.</a:t>
            </a:r>
          </a:p>
          <a:p>
            <a:r>
              <a:rPr lang="en-US" dirty="0" smtClean="0"/>
              <a:t>Cylinders </a:t>
            </a:r>
            <a:r>
              <a:rPr lang="en-US" dirty="0" err="1" smtClean="0"/>
              <a:t>containin</a:t>
            </a:r>
            <a:r>
              <a:rPr lang="en-US" dirty="0" smtClean="0"/>
              <a:t> flammable gases should not be kept with oxidizing gases such as o2, n2o and compressed air.</a:t>
            </a:r>
          </a:p>
          <a:p>
            <a:r>
              <a:rPr lang="en-US" dirty="0" err="1" smtClean="0"/>
              <a:t>Combustile</a:t>
            </a:r>
            <a:r>
              <a:rPr lang="en-US" dirty="0" smtClean="0"/>
              <a:t> material should not be kept near cylinders containing oxidizing gases except in shipping cartons </a:t>
            </a:r>
            <a:r>
              <a:rPr lang="en-US" dirty="0" err="1" smtClean="0"/>
              <a:t>wher</a:t>
            </a:r>
            <a:r>
              <a:rPr lang="en-US" dirty="0" smtClean="0"/>
              <a:t> storage racks are made up of wood.</a:t>
            </a:r>
          </a:p>
          <a:p>
            <a:r>
              <a:rPr lang="en-US" dirty="0" smtClean="0"/>
              <a:t>Small cylinders are best stored in upright positions</a:t>
            </a:r>
          </a:p>
          <a:p>
            <a:r>
              <a:rPr lang="en-US" dirty="0" smtClean="0"/>
              <a:t>Wrapping should be removed from cylinders before the storage</a:t>
            </a:r>
          </a:p>
          <a:p>
            <a:r>
              <a:rPr lang="en-US" dirty="0" smtClean="0"/>
              <a:t>Cylinders should not be </a:t>
            </a:r>
            <a:r>
              <a:rPr lang="en-US" dirty="0" err="1" smtClean="0"/>
              <a:t>drapped</a:t>
            </a:r>
            <a:r>
              <a:rPr lang="en-US" dirty="0" smtClean="0"/>
              <a:t>.</a:t>
            </a:r>
          </a:p>
          <a:p>
            <a:r>
              <a:rPr lang="en-US" dirty="0" smtClean="0"/>
              <a:t>If the label of cylinder is missing, altered or color and label do not correspond, the cylinder should be </a:t>
            </a:r>
            <a:r>
              <a:rPr lang="en-US" dirty="0" err="1" smtClean="0"/>
              <a:t>retured</a:t>
            </a:r>
            <a:r>
              <a:rPr lang="en-US" dirty="0" smtClean="0"/>
              <a:t> to the manufacturer unused.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More than one washer should not be used in any case.</a:t>
            </a:r>
          </a:p>
          <a:p>
            <a:r>
              <a:rPr lang="en-US" dirty="0" smtClean="0"/>
              <a:t>The spanner should never be hammered in an attempt to open or close the valve</a:t>
            </a:r>
          </a:p>
          <a:p>
            <a:r>
              <a:rPr lang="en-US" dirty="0" smtClean="0"/>
              <a:t>The person opening the cylinder valve should be positioned so that the valve outlet and or the </a:t>
            </a:r>
            <a:r>
              <a:rPr lang="en-US" dirty="0" err="1" smtClean="0"/>
              <a:t>fae</a:t>
            </a:r>
            <a:r>
              <a:rPr lang="en-US" dirty="0" smtClean="0"/>
              <a:t> of the pressure gauge points away from all persons.</a:t>
            </a:r>
          </a:p>
          <a:p>
            <a:r>
              <a:rPr lang="en-US" dirty="0" smtClean="0"/>
              <a:t>Cylinder should be open slowly </a:t>
            </a:r>
            <a:r>
              <a:rPr lang="en-US" dirty="0" err="1" smtClean="0"/>
              <a:t>bcz</a:t>
            </a:r>
            <a:r>
              <a:rPr lang="en-US" dirty="0" smtClean="0"/>
              <a:t> risk of explosion</a:t>
            </a:r>
          </a:p>
          <a:p>
            <a:r>
              <a:rPr lang="en-US" dirty="0" smtClean="0"/>
              <a:t>The cylinder valve should be open slowly till the pressure on the gauge stabilizes and then fully opened.</a:t>
            </a:r>
          </a:p>
          <a:p>
            <a:r>
              <a:rPr lang="en-US" dirty="0" smtClean="0"/>
              <a:t>To detect a leak soapy water can be used.</a:t>
            </a:r>
          </a:p>
          <a:p>
            <a:r>
              <a:rPr lang="en-US" dirty="0" smtClean="0"/>
              <a:t>The valve should always be open when a cylinder is in use.</a:t>
            </a:r>
          </a:p>
          <a:p>
            <a:r>
              <a:rPr lang="en-US" dirty="0" smtClean="0"/>
              <a:t>An empty or nearly empty cylinder should not be kept on </a:t>
            </a:r>
            <a:r>
              <a:rPr lang="en-US" dirty="0" err="1" smtClean="0"/>
              <a:t>anaesthesia</a:t>
            </a:r>
            <a:r>
              <a:rPr lang="en-US" dirty="0" smtClean="0"/>
              <a:t> machine </a:t>
            </a:r>
            <a:r>
              <a:rPr lang="en-US" dirty="0" err="1" smtClean="0"/>
              <a:t>bcz</a:t>
            </a:r>
            <a:r>
              <a:rPr lang="en-US" dirty="0" smtClean="0"/>
              <a:t> the risk of </a:t>
            </a:r>
            <a:r>
              <a:rPr lang="en-US" dirty="0" err="1" smtClean="0"/>
              <a:t>transfilling</a:t>
            </a:r>
            <a:r>
              <a:rPr lang="en-US" dirty="0" smtClean="0"/>
              <a:t>.</a:t>
            </a:r>
          </a:p>
          <a:p>
            <a:r>
              <a:rPr lang="en-US" dirty="0" smtClean="0"/>
              <a:t>The valve should be closed before removing a cylinder from the yoke</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Incorrect cylinder</a:t>
            </a:r>
          </a:p>
          <a:p>
            <a:r>
              <a:rPr lang="en-US" dirty="0" smtClean="0"/>
              <a:t>Incorrect contents</a:t>
            </a:r>
          </a:p>
          <a:p>
            <a:r>
              <a:rPr lang="en-US" dirty="0" smtClean="0"/>
              <a:t>Incorrect valve</a:t>
            </a:r>
          </a:p>
          <a:p>
            <a:r>
              <a:rPr lang="en-US" dirty="0" smtClean="0"/>
              <a:t>Incorrect color</a:t>
            </a:r>
          </a:p>
          <a:p>
            <a:r>
              <a:rPr lang="en-US" dirty="0" smtClean="0"/>
              <a:t>Incorrect </a:t>
            </a:r>
            <a:r>
              <a:rPr lang="en-US" dirty="0" err="1" smtClean="0"/>
              <a:t>labelling</a:t>
            </a:r>
            <a:endParaRPr lang="en-US" dirty="0" smtClean="0"/>
          </a:p>
          <a:p>
            <a:r>
              <a:rPr lang="en-US" dirty="0" smtClean="0"/>
              <a:t>Inoperable valve</a:t>
            </a:r>
          </a:p>
          <a:p>
            <a:r>
              <a:rPr lang="en-US" dirty="0" smtClean="0"/>
              <a:t>Damaged valve</a:t>
            </a:r>
          </a:p>
          <a:p>
            <a:r>
              <a:rPr lang="en-US" dirty="0" smtClean="0"/>
              <a:t>Asphyxia: sudden discharge of large quantity of gas other than o2 from a cylinder into a closed space could displace the air from that </a:t>
            </a:r>
            <a:r>
              <a:rPr lang="en-US" dirty="0" err="1" smtClean="0"/>
              <a:t>spacek</a:t>
            </a:r>
            <a:r>
              <a:rPr lang="en-US" dirty="0" smtClean="0"/>
              <a:t>, creating a dangerous condition</a:t>
            </a:r>
          </a:p>
          <a:p>
            <a:r>
              <a:rPr lang="en-US" dirty="0" smtClean="0"/>
              <a:t>Fires.</a:t>
            </a:r>
          </a:p>
          <a:p>
            <a:r>
              <a:rPr lang="en-US" dirty="0" smtClean="0"/>
              <a:t>explosions:</a:t>
            </a:r>
          </a:p>
          <a:p>
            <a:r>
              <a:rPr lang="en-US" dirty="0" smtClean="0"/>
              <a:t>Projectile damage: specially to valve should be taken care of.</a:t>
            </a:r>
          </a:p>
          <a:p>
            <a:r>
              <a:rPr lang="en-US" dirty="0" smtClean="0"/>
              <a:t>Nitrous oxide theft</a:t>
            </a:r>
          </a:p>
          <a:p>
            <a:r>
              <a:rPr lang="en-US" dirty="0" smtClean="0"/>
              <a:t>Thermal injury: frost bite</a:t>
            </a:r>
          </a:p>
          <a:p>
            <a:r>
              <a:rPr lang="en-US" dirty="0" smtClean="0"/>
              <a:t>Blocked flow meter:</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Contaminated cylinders content:</a:t>
            </a:r>
          </a:p>
          <a:p>
            <a:pPr>
              <a:buNone/>
            </a:pPr>
            <a:r>
              <a:rPr lang="en-US" dirty="0" smtClean="0"/>
              <a:t>Medical grade oxygen is required to be 99% pure o2. </a:t>
            </a:r>
          </a:p>
          <a:p>
            <a:pPr>
              <a:buNone/>
            </a:pPr>
            <a:r>
              <a:rPr lang="en-US" dirty="0" smtClean="0"/>
              <a:t>Of the remaining 1% or 10000 </a:t>
            </a:r>
            <a:r>
              <a:rPr lang="en-US" dirty="0" err="1" smtClean="0"/>
              <a:t>ppm</a:t>
            </a:r>
            <a:r>
              <a:rPr lang="en-US" dirty="0" smtClean="0"/>
              <a:t>, not more than 300 </a:t>
            </a:r>
            <a:r>
              <a:rPr lang="en-US" dirty="0" err="1" smtClean="0"/>
              <a:t>ppm</a:t>
            </a:r>
            <a:r>
              <a:rPr lang="en-US" dirty="0" smtClean="0"/>
              <a:t> of co2, 10 </a:t>
            </a:r>
            <a:r>
              <a:rPr lang="en-US" dirty="0" err="1" smtClean="0"/>
              <a:t>ppm</a:t>
            </a:r>
            <a:r>
              <a:rPr lang="en-US" dirty="0" smtClean="0"/>
              <a:t> of co, or 5 </a:t>
            </a:r>
            <a:r>
              <a:rPr lang="en-US" dirty="0" err="1" smtClean="0"/>
              <a:t>ppm</a:t>
            </a:r>
            <a:r>
              <a:rPr lang="en-US" dirty="0" smtClean="0"/>
              <a:t> of n2 </a:t>
            </a:r>
            <a:r>
              <a:rPr lang="en-US" dirty="0" err="1" smtClean="0"/>
              <a:t>cn</a:t>
            </a:r>
            <a:r>
              <a:rPr lang="en-US" dirty="0" smtClean="0"/>
              <a:t> be present,</a:t>
            </a:r>
          </a:p>
          <a:p>
            <a:pPr>
              <a:buNone/>
            </a:pPr>
            <a:r>
              <a:rPr lang="en-US" dirty="0" smtClean="0"/>
              <a:t>No other contaminants are specifically excluded from other 9685 </a:t>
            </a:r>
            <a:r>
              <a:rPr lang="en-US" dirty="0" err="1" smtClean="0"/>
              <a:t>ppm</a:t>
            </a:r>
            <a:r>
              <a:rPr lang="en-US" dirty="0" smtClean="0"/>
              <a:t>.</a:t>
            </a:r>
          </a:p>
          <a:p>
            <a:pPr>
              <a:buFont typeface="Wingdings" pitchFamily="2" charset="2"/>
              <a:buChar char="Ø"/>
            </a:pPr>
            <a:r>
              <a:rPr lang="en-US" dirty="0" smtClean="0"/>
              <a:t>A cylinder should not be used if the gas has an </a:t>
            </a:r>
            <a:r>
              <a:rPr lang="en-US" dirty="0" err="1" smtClean="0"/>
              <a:t>odour</a:t>
            </a:r>
            <a:r>
              <a:rPr lang="en-US" dirty="0" smtClean="0"/>
              <a:t>.</a:t>
            </a:r>
          </a:p>
          <a:p>
            <a:pPr>
              <a:buNone/>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sz="4400" dirty="0" smtClean="0"/>
          </a:p>
          <a:p>
            <a:pPr>
              <a:buNone/>
            </a:pPr>
            <a:endParaRPr lang="en-US" sz="4400" dirty="0" smtClean="0"/>
          </a:p>
          <a:p>
            <a:pPr algn="ctr">
              <a:buNone/>
            </a:pPr>
            <a:r>
              <a:rPr lang="en-US" sz="4400" dirty="0" smtClean="0"/>
              <a:t>THANKS</a:t>
            </a:r>
            <a:endParaRPr lang="en-US" sz="4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1600" dirty="0" smtClean="0"/>
              <a:t>HIGH PRESSURE SYSTEM</a:t>
            </a:r>
            <a:br>
              <a:rPr lang="en-US" sz="1600" dirty="0" smtClean="0"/>
            </a:br>
            <a:r>
              <a:rPr lang="en-US" sz="1600" dirty="0" smtClean="0"/>
              <a:t/>
            </a:r>
            <a:br>
              <a:rPr lang="en-US" sz="1600" dirty="0" smtClean="0"/>
            </a:br>
            <a:r>
              <a:rPr lang="en-US" sz="1300" dirty="0" smtClean="0"/>
              <a:t>it converts high variable pressure to low constant pressure for use in </a:t>
            </a:r>
            <a:r>
              <a:rPr lang="en-US" sz="1300" dirty="0" err="1" smtClean="0"/>
              <a:t>macine</a:t>
            </a:r>
            <a:r>
              <a:rPr lang="en-US" sz="1600" dirty="0" smtClean="0"/>
              <a:t/>
            </a:r>
            <a:br>
              <a:rPr lang="en-US" sz="1600" dirty="0" smtClean="0"/>
            </a:br>
            <a:r>
              <a:rPr lang="en-US" sz="1600" dirty="0" smtClean="0"/>
              <a:t/>
            </a:r>
            <a:br>
              <a:rPr lang="en-US" sz="1600" dirty="0" smtClean="0"/>
            </a:br>
            <a:r>
              <a:rPr lang="en-US" sz="1600" dirty="0" smtClean="0"/>
              <a:t>HANGER YOKE</a:t>
            </a:r>
            <a:endParaRPr lang="en-US" sz="1600" dirty="0"/>
          </a:p>
        </p:txBody>
      </p:sp>
      <p:sp>
        <p:nvSpPr>
          <p:cNvPr id="3" name="Content Placeholder 2"/>
          <p:cNvSpPr>
            <a:spLocks noGrp="1"/>
          </p:cNvSpPr>
          <p:nvPr>
            <p:ph idx="1"/>
          </p:nvPr>
        </p:nvSpPr>
        <p:spPr/>
        <p:txBody>
          <a:bodyPr>
            <a:normAutofit fontScale="55000" lnSpcReduction="20000"/>
          </a:bodyPr>
          <a:lstStyle/>
          <a:p>
            <a:pPr marL="514350" indent="-514350">
              <a:buAutoNum type="alphaUcPeriod"/>
            </a:pPr>
            <a:r>
              <a:rPr lang="en-US" b="1" dirty="0" smtClean="0"/>
              <a:t>functions:</a:t>
            </a:r>
          </a:p>
          <a:p>
            <a:pPr marL="514350" indent="-514350"/>
            <a:r>
              <a:rPr lang="en-US" dirty="0" smtClean="0"/>
              <a:t>Orients and support </a:t>
            </a:r>
            <a:r>
              <a:rPr lang="en-US" dirty="0" err="1" smtClean="0"/>
              <a:t>culinder</a:t>
            </a:r>
            <a:endParaRPr lang="en-US" dirty="0" smtClean="0"/>
          </a:p>
          <a:p>
            <a:pPr marL="514350" indent="-514350"/>
            <a:r>
              <a:rPr lang="en-US" dirty="0" smtClean="0"/>
              <a:t>Provides gas tight seal</a:t>
            </a:r>
          </a:p>
          <a:p>
            <a:pPr marL="514350" indent="-514350"/>
            <a:r>
              <a:rPr lang="en-US" dirty="0" smtClean="0"/>
              <a:t>Unidirectional flow</a:t>
            </a:r>
          </a:p>
          <a:p>
            <a:pPr marL="514350" indent="-514350">
              <a:buAutoNum type="alphaUcPeriod" startAt="2"/>
            </a:pPr>
            <a:r>
              <a:rPr lang="en-US" b="1" dirty="0" smtClean="0"/>
              <a:t>Numbers:</a:t>
            </a:r>
          </a:p>
          <a:p>
            <a:pPr marL="514350" indent="-514350"/>
            <a:r>
              <a:rPr lang="en-US" dirty="0" err="1" smtClean="0"/>
              <a:t>Atleast</a:t>
            </a:r>
            <a:r>
              <a:rPr lang="en-US" dirty="0" smtClean="0"/>
              <a:t> one yoke for O2 and one yoke for N2O.</a:t>
            </a:r>
          </a:p>
          <a:p>
            <a:pPr marL="514350" indent="-514350"/>
            <a:r>
              <a:rPr lang="en-US" dirty="0" smtClean="0"/>
              <a:t>Better if 2 yokes are available for O2.</a:t>
            </a:r>
          </a:p>
          <a:p>
            <a:pPr marL="514350" indent="-514350">
              <a:buNone/>
            </a:pPr>
            <a:r>
              <a:rPr lang="en-US" dirty="0" smtClean="0"/>
              <a:t>c.     </a:t>
            </a:r>
            <a:r>
              <a:rPr lang="en-US" b="1" dirty="0" smtClean="0"/>
              <a:t>Compositions:</a:t>
            </a:r>
          </a:p>
          <a:p>
            <a:pPr marL="514350" indent="-514350"/>
            <a:r>
              <a:rPr lang="en-US" b="1" i="1" dirty="0" smtClean="0"/>
              <a:t>Body:</a:t>
            </a:r>
            <a:r>
              <a:rPr lang="en-US" dirty="0" smtClean="0"/>
              <a:t> it is threaded into the machine.</a:t>
            </a:r>
          </a:p>
          <a:p>
            <a:pPr marL="514350" indent="-514350">
              <a:buNone/>
            </a:pPr>
            <a:r>
              <a:rPr lang="en-US" dirty="0" smtClean="0"/>
              <a:t>		      it has the swinging gate.</a:t>
            </a:r>
          </a:p>
          <a:p>
            <a:pPr marL="514350" indent="-514350"/>
            <a:r>
              <a:rPr lang="en-US" b="1" i="1" dirty="0" smtClean="0"/>
              <a:t>Retaining screw</a:t>
            </a:r>
            <a:r>
              <a:rPr lang="en-US" dirty="0" smtClean="0"/>
              <a:t>: it is in the distal end of the yoke.</a:t>
            </a:r>
          </a:p>
          <a:p>
            <a:pPr marL="514350" indent="-514350">
              <a:buNone/>
            </a:pPr>
            <a:r>
              <a:rPr lang="en-US" dirty="0" smtClean="0"/>
              <a:t>			      conical point of it is shaped to fit in the </a:t>
            </a:r>
            <a:r>
              <a:rPr lang="en-US" dirty="0" err="1" smtClean="0"/>
              <a:t>fonical</a:t>
            </a:r>
            <a:r>
              <a:rPr lang="en-US" dirty="0" smtClean="0"/>
              <a:t> depression in the cylinder valve.</a:t>
            </a:r>
          </a:p>
          <a:p>
            <a:pPr marL="514350" indent="-514350">
              <a:buNone/>
            </a:pPr>
            <a:r>
              <a:rPr lang="en-US" dirty="0" smtClean="0"/>
              <a:t>			      it helps to achieve a gas tight seal by pressing the cylinder valve outlet against nipple and washer on the yoke</a:t>
            </a:r>
          </a:p>
          <a:p>
            <a:pPr marL="514350" indent="-514350"/>
            <a:r>
              <a:rPr lang="en-US" b="1" i="1" dirty="0" smtClean="0"/>
              <a:t>Washer (</a:t>
            </a:r>
            <a:r>
              <a:rPr lang="en-US" b="1" i="1" dirty="0" err="1" smtClean="0"/>
              <a:t>Bodok</a:t>
            </a:r>
            <a:r>
              <a:rPr lang="en-US" b="1" i="1" dirty="0" smtClean="0"/>
              <a:t> seal)</a:t>
            </a:r>
            <a:r>
              <a:rPr lang="en-US" dirty="0" smtClean="0"/>
              <a:t>: it has metal ring with non </a:t>
            </a:r>
            <a:r>
              <a:rPr lang="en-US" dirty="0" err="1" smtClean="0"/>
              <a:t>combustile</a:t>
            </a:r>
            <a:r>
              <a:rPr lang="en-US" dirty="0" smtClean="0"/>
              <a:t> rubber material. </a:t>
            </a:r>
          </a:p>
          <a:p>
            <a:pPr marL="514350" indent="-514350">
              <a:buNone/>
            </a:pPr>
            <a:r>
              <a:rPr lang="en-US" dirty="0" smtClean="0"/>
              <a:t>	it should be less than 2.4 mm thick.</a:t>
            </a:r>
          </a:p>
          <a:p>
            <a:pPr marL="2686050" lvl="5" indent="-514350">
              <a:buNone/>
            </a:pPr>
            <a:r>
              <a:rPr lang="en-US" sz="2600" b="1" i="1" dirty="0" smtClean="0"/>
              <a:t>only one washer is used in each yoke</a:t>
            </a:r>
          </a:p>
          <a:p>
            <a:pPr marL="2686050" lvl="5" indent="-514350">
              <a:buNone/>
            </a:pPr>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i="1" dirty="0" smtClean="0"/>
              <a:t>Filter:</a:t>
            </a:r>
            <a:r>
              <a:rPr lang="en-US" dirty="0" smtClean="0"/>
              <a:t> 100 micrometer. Used to prevent particulate matter from entering the machine. It is present between cylinder and pressure regulator.</a:t>
            </a:r>
          </a:p>
          <a:p>
            <a:r>
              <a:rPr lang="en-US" b="1" i="1" dirty="0" smtClean="0"/>
              <a:t>Pin index system:</a:t>
            </a:r>
            <a:r>
              <a:rPr lang="en-US" dirty="0" smtClean="0"/>
              <a:t> this system is used prevent the wrong attachment of cylinders in the machine.</a:t>
            </a:r>
            <a:endParaRPr lang="en-US" b="1" i="1" dirty="0" smtClean="0"/>
          </a:p>
          <a:p>
            <a:r>
              <a:rPr lang="en-US" b="1" i="1" dirty="0" smtClean="0"/>
              <a:t>Check valve assembly:</a:t>
            </a:r>
          </a:p>
          <a:p>
            <a:pPr>
              <a:buFont typeface="Wingdings" pitchFamily="2" charset="2"/>
              <a:buChar char="Ø"/>
            </a:pPr>
            <a:r>
              <a:rPr lang="en-US" dirty="0" smtClean="0"/>
              <a:t>unidirectional: allows gas to enter the machine but does </a:t>
            </a:r>
            <a:r>
              <a:rPr lang="en-US" dirty="0" err="1" smtClean="0"/>
              <a:t>nt</a:t>
            </a:r>
            <a:r>
              <a:rPr lang="en-US" dirty="0" smtClean="0"/>
              <a:t> allow the opposite. It also prevents transfer of gases from high pressure cylinder to low pressure one.</a:t>
            </a:r>
          </a:p>
          <a:p>
            <a:pPr>
              <a:buFont typeface="Wingdings" pitchFamily="2" charset="2"/>
              <a:buChar char="Ø"/>
            </a:pPr>
            <a:r>
              <a:rPr lang="en-US" dirty="0" smtClean="0"/>
              <a:t>Mechanism: when pressure in machine exceeds that in the cylinder, the plunger moves to the left, preventing escape of gas from the machine. When cylinder pressure exceeds ,machine pressure, the plunger moves to right and gas flows into machine.</a:t>
            </a:r>
          </a:p>
          <a:p>
            <a:pPr>
              <a:buFont typeface="Wingdings" pitchFamily="2" charset="2"/>
              <a:buChar char="Ø"/>
            </a:pPr>
            <a:r>
              <a:rPr lang="en-US" dirty="0" smtClean="0"/>
              <a:t>These check valves doesn’t act as </a:t>
            </a:r>
            <a:r>
              <a:rPr lang="en-US" dirty="0" err="1" smtClean="0"/>
              <a:t>permant</a:t>
            </a:r>
            <a:r>
              <a:rPr lang="en-US" dirty="0" smtClean="0"/>
              <a:t> seal for empty yokes and may </a:t>
            </a:r>
            <a:r>
              <a:rPr lang="en-US" dirty="0" err="1" smtClean="0"/>
              <a:t>aloow</a:t>
            </a:r>
            <a:r>
              <a:rPr lang="en-US" dirty="0" smtClean="0"/>
              <a:t> a small amount of gas to escape. To prevent this yoke plug is available. </a:t>
            </a:r>
          </a:p>
          <a:p>
            <a:pPr>
              <a:buFont typeface="Wingdings" pitchFamily="2" charset="2"/>
              <a:buChar char="Ø"/>
            </a:pPr>
            <a:r>
              <a:rPr lang="en-US" dirty="0" smtClean="0"/>
              <a:t>To prevent this </a:t>
            </a:r>
            <a:r>
              <a:rPr lang="en-US" dirty="0" err="1" smtClean="0"/>
              <a:t>transfilling</a:t>
            </a:r>
            <a:r>
              <a:rPr lang="en-US" dirty="0" smtClean="0"/>
              <a:t>: only one cylinder is open at a time. No yoke should be kept vacant. Either yoke plug or closed cylinder should be applied to it.</a:t>
            </a:r>
          </a:p>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3436</TotalTime>
  <Words>5573</Words>
  <Application>Microsoft Office PowerPoint</Application>
  <PresentationFormat>On-screen Show (4:3)</PresentationFormat>
  <Paragraphs>476</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Opulent</vt:lpstr>
      <vt:lpstr>ANAESTHESIA MACHINE</vt:lpstr>
      <vt:lpstr>INTRODUCTION</vt:lpstr>
      <vt:lpstr>STANDARDS</vt:lpstr>
      <vt:lpstr>ANAESTHESIA MACHINE COMPONENTS</vt:lpstr>
      <vt:lpstr>Slide 5</vt:lpstr>
      <vt:lpstr>Slide 6</vt:lpstr>
      <vt:lpstr>High pressure system</vt:lpstr>
      <vt:lpstr>HIGH PRESSURE SYSTEM  it converts high variable pressure to low constant pressure for use in macine  HANGER YOKE</vt:lpstr>
      <vt:lpstr>Slide 9</vt:lpstr>
      <vt:lpstr>CHECK VALVE ASSEMBLY</vt:lpstr>
      <vt:lpstr>Slide 11</vt:lpstr>
      <vt:lpstr>HIGH PRESSURE SYSTEM CYLINDER PRESSURE INDICATOR / GAUGE</vt:lpstr>
      <vt:lpstr>Slide 13</vt:lpstr>
      <vt:lpstr>HIGH PRESSURE SYSTEM  PRESSURE REGULATOR</vt:lpstr>
      <vt:lpstr>Intermediate pressure system</vt:lpstr>
      <vt:lpstr>INTERMEDIATE PRESSURE SYSTEM</vt:lpstr>
      <vt:lpstr>Slide 17</vt:lpstr>
      <vt:lpstr>Slide 18</vt:lpstr>
      <vt:lpstr>Slide 19</vt:lpstr>
      <vt:lpstr>OXYGEN FAILURE SAFETY DEVICE</vt:lpstr>
      <vt:lpstr>Slide 21</vt:lpstr>
      <vt:lpstr>Slide 22</vt:lpstr>
      <vt:lpstr>Slide 23</vt:lpstr>
      <vt:lpstr>MECH OF O2+</vt:lpstr>
      <vt:lpstr>Slide 25</vt:lpstr>
      <vt:lpstr>Slide 26</vt:lpstr>
      <vt:lpstr>Slide 27</vt:lpstr>
      <vt:lpstr>FLOW ADJUSTMENT CONTROL</vt:lpstr>
      <vt:lpstr>Slide 29</vt:lpstr>
      <vt:lpstr>Low pressure system</vt:lpstr>
      <vt:lpstr>LOW PRESSURE SYSTEM Pressure in this system is only slightly above atmospheric and variable, depending on the flow from the flow control valves, the presence of back pr devices and back pr from breathing system</vt:lpstr>
      <vt:lpstr>Laminar flow</vt:lpstr>
      <vt:lpstr>Turbulent flow</vt:lpstr>
      <vt:lpstr>Slide 34</vt:lpstr>
      <vt:lpstr>Slide 35</vt:lpstr>
      <vt:lpstr>Slide 36</vt:lpstr>
      <vt:lpstr>Slide 37</vt:lpstr>
      <vt:lpstr>Slide 38</vt:lpstr>
      <vt:lpstr>Slide 39</vt:lpstr>
      <vt:lpstr>Slide 40</vt:lpstr>
      <vt:lpstr>Slide 41</vt:lpstr>
      <vt:lpstr>Slide 42</vt:lpstr>
      <vt:lpstr>MECH LINKAGE</vt:lpstr>
      <vt:lpstr>Slide 44</vt:lpstr>
      <vt:lpstr>Slide 45</vt:lpstr>
      <vt:lpstr>Slide 46</vt:lpstr>
      <vt:lpstr>IMPORTANT ASPECTS</vt:lpstr>
      <vt:lpstr>CYLINDER</vt:lpstr>
      <vt:lpstr>GASES</vt:lpstr>
      <vt:lpstr>GAS CYLINDERS COMPONENTS</vt:lpstr>
      <vt:lpstr>Slide 51</vt:lpstr>
      <vt:lpstr>Slide 52</vt:lpstr>
      <vt:lpstr>Slide 53</vt:lpstr>
      <vt:lpstr>Slide 54</vt:lpstr>
      <vt:lpstr>Slide 55</vt:lpstr>
      <vt:lpstr>Slide 56</vt:lpstr>
      <vt:lpstr>Slide 57</vt:lpstr>
      <vt:lpstr>Slide 58</vt:lpstr>
      <vt:lpstr>Slide 59</vt:lpstr>
      <vt:lpstr>Slide 60</vt:lpstr>
      <vt:lpstr>CYLINDER SIZES</vt:lpstr>
      <vt:lpstr>CYLINDER CONTENTS</vt:lpstr>
      <vt:lpstr>CYLINDER PRESSUE</vt:lpstr>
      <vt:lpstr>CYLINDER TESTING</vt:lpstr>
      <vt:lpstr>CYLINDER FILLING</vt:lpstr>
      <vt:lpstr>CYLINDER COLOR</vt:lpstr>
      <vt:lpstr>CYLINDER MARKINGS</vt:lpstr>
      <vt:lpstr>CYLINDER TAGS</vt:lpstr>
      <vt:lpstr>IMPORTANT ASPECTS</vt:lpstr>
      <vt:lpstr>Slide 70</vt:lpstr>
      <vt:lpstr>Slide 71</vt:lpstr>
      <vt:lpstr>hazards</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ANAESTHESIA MACHINE</dc:title>
  <dc:creator>smile</dc:creator>
  <cp:lastModifiedBy>smile</cp:lastModifiedBy>
  <cp:revision>82</cp:revision>
  <dcterms:created xsi:type="dcterms:W3CDTF">2011-12-30T14:31:49Z</dcterms:created>
  <dcterms:modified xsi:type="dcterms:W3CDTF">2012-01-12T09:07:56Z</dcterms:modified>
</cp:coreProperties>
</file>