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4" r:id="rId3"/>
    <p:sldId id="257" r:id="rId4"/>
    <p:sldId id="276" r:id="rId5"/>
    <p:sldId id="275" r:id="rId6"/>
    <p:sldId id="260" r:id="rId7"/>
    <p:sldId id="267" r:id="rId8"/>
    <p:sldId id="262" r:id="rId9"/>
    <p:sldId id="263" r:id="rId10"/>
    <p:sldId id="270" r:id="rId11"/>
    <p:sldId id="271" r:id="rId12"/>
    <p:sldId id="272" r:id="rId13"/>
    <p:sldId id="261" r:id="rId14"/>
    <p:sldId id="277" r:id="rId15"/>
    <p:sldId id="269"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7B6882-11B0-308D-BBDF-298A0B21A39A}" name="Kayla Cannon" initials="KC" userId="S::kcannon@uplandpd.org::ee0090ae-ac0e-4049-84df-a755ce0ac6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8E8"/>
    <a:srgbClr val="254275"/>
    <a:srgbClr val="595959"/>
    <a:srgbClr val="294983"/>
    <a:srgbClr val="002060"/>
    <a:srgbClr val="3C6CC2"/>
    <a:srgbClr val="3A67B8"/>
    <a:srgbClr val="698ED1"/>
    <a:srgbClr val="ACC1E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6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plandpd\Shared\Divisions\DETBUR\Crime%20Analyst\Stats%20-%20Monthly%20-%20Includes%20Council%20Powerpoint%20-%20Chief%20Stat%20Book\City%20Council%20%20Powerpoint\Power%20Point%20-%20City%20Council\2026\City%20Council%20Powerpoint%20Excel%20202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plandpd\Shared\Divisions\DETBUR\Crime%20Analyst\Stats%20-%20Monthly%20-%20Includes%20Council%20Powerpoint%20-%20Chief%20Stat%20Book\City%20Council%20%20Powerpoint\Power%20Point%20-%20City%20Council\2026\City%20Council%20Powerpoint%20Excel%202026.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Graph!$B$1</c:f>
              <c:strCache>
                <c:ptCount val="1"/>
                <c:pt idx="0">
                  <c:v>2025</c:v>
                </c:pt>
              </c:strCache>
            </c:strRef>
          </c:tx>
          <c:spPr>
            <a:solidFill>
              <a:srgbClr val="25427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Graph!$A$2:$A$8</c:f>
              <c:strCache>
                <c:ptCount val="7"/>
                <c:pt idx="0">
                  <c:v>Homicide</c:v>
                </c:pt>
                <c:pt idx="1">
                  <c:v>Sexual Offense</c:v>
                </c:pt>
                <c:pt idx="2">
                  <c:v>Assault Offense</c:v>
                </c:pt>
                <c:pt idx="3">
                  <c:v>Robbery</c:v>
                </c:pt>
                <c:pt idx="4">
                  <c:v>Burglary</c:v>
                </c:pt>
                <c:pt idx="5">
                  <c:v>Larceny</c:v>
                </c:pt>
                <c:pt idx="6">
                  <c:v>Motor Vehicle Theft</c:v>
                </c:pt>
              </c:strCache>
            </c:strRef>
          </c:cat>
          <c:val>
            <c:numRef>
              <c:f>Graph!$B$2:$B$8</c:f>
              <c:numCache>
                <c:formatCode>General</c:formatCode>
                <c:ptCount val="7"/>
                <c:pt idx="0">
                  <c:v>0</c:v>
                </c:pt>
                <c:pt idx="1">
                  <c:v>0</c:v>
                </c:pt>
                <c:pt idx="2">
                  <c:v>66</c:v>
                </c:pt>
                <c:pt idx="3">
                  <c:v>3</c:v>
                </c:pt>
                <c:pt idx="4">
                  <c:v>20</c:v>
                </c:pt>
                <c:pt idx="5">
                  <c:v>106</c:v>
                </c:pt>
                <c:pt idx="6">
                  <c:v>10</c:v>
                </c:pt>
              </c:numCache>
            </c:numRef>
          </c:val>
          <c:extLst>
            <c:ext xmlns:c16="http://schemas.microsoft.com/office/drawing/2014/chart" uri="{C3380CC4-5D6E-409C-BE32-E72D297353CC}">
              <c16:uniqueId val="{00000000-573A-41B5-8E0E-76C49AEB3012}"/>
            </c:ext>
          </c:extLst>
        </c:ser>
        <c:ser>
          <c:idx val="1"/>
          <c:order val="1"/>
          <c:tx>
            <c:strRef>
              <c:f>Graph!$C$1</c:f>
              <c:strCache>
                <c:ptCount val="1"/>
                <c:pt idx="0">
                  <c:v>2026</c:v>
                </c:pt>
              </c:strCache>
            </c:strRef>
          </c:tx>
          <c:spPr>
            <a:solidFill>
              <a:schemeClr val="tx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Graph!$A$2:$A$8</c:f>
              <c:strCache>
                <c:ptCount val="7"/>
                <c:pt idx="0">
                  <c:v>Homicide</c:v>
                </c:pt>
                <c:pt idx="1">
                  <c:v>Sexual Offense</c:v>
                </c:pt>
                <c:pt idx="2">
                  <c:v>Assault Offense</c:v>
                </c:pt>
                <c:pt idx="3">
                  <c:v>Robbery</c:v>
                </c:pt>
                <c:pt idx="4">
                  <c:v>Burglary</c:v>
                </c:pt>
                <c:pt idx="5">
                  <c:v>Larceny</c:v>
                </c:pt>
                <c:pt idx="6">
                  <c:v>Motor Vehicle Theft</c:v>
                </c:pt>
              </c:strCache>
            </c:strRef>
          </c:cat>
          <c:val>
            <c:numRef>
              <c:f>Graph!$C$2:$C$8</c:f>
              <c:numCache>
                <c:formatCode>General</c:formatCode>
                <c:ptCount val="7"/>
                <c:pt idx="0">
                  <c:v>0</c:v>
                </c:pt>
                <c:pt idx="1">
                  <c:v>5</c:v>
                </c:pt>
                <c:pt idx="2">
                  <c:v>30</c:v>
                </c:pt>
                <c:pt idx="3">
                  <c:v>9</c:v>
                </c:pt>
                <c:pt idx="4">
                  <c:v>9</c:v>
                </c:pt>
                <c:pt idx="5">
                  <c:v>42</c:v>
                </c:pt>
                <c:pt idx="6">
                  <c:v>9</c:v>
                </c:pt>
              </c:numCache>
            </c:numRef>
          </c:val>
          <c:extLst>
            <c:ext xmlns:c16="http://schemas.microsoft.com/office/drawing/2014/chart" uri="{C3380CC4-5D6E-409C-BE32-E72D297353CC}">
              <c16:uniqueId val="{00000001-573A-41B5-8E0E-76C49AEB3012}"/>
            </c:ext>
          </c:extLst>
        </c:ser>
        <c:dLbls>
          <c:showLegendKey val="0"/>
          <c:showVal val="0"/>
          <c:showCatName val="0"/>
          <c:showSerName val="0"/>
          <c:showPercent val="0"/>
          <c:showBubbleSize val="0"/>
        </c:dLbls>
        <c:gapWidth val="100"/>
        <c:overlap val="-24"/>
        <c:axId val="787423055"/>
        <c:axId val="787423887"/>
      </c:barChart>
      <c:catAx>
        <c:axId val="787423055"/>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87423887"/>
        <c:crosses val="autoZero"/>
        <c:auto val="1"/>
        <c:lblAlgn val="ctr"/>
        <c:lblOffset val="100"/>
        <c:noMultiLvlLbl val="0"/>
      </c:catAx>
      <c:valAx>
        <c:axId val="787423887"/>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87423055"/>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sz="1400" dirty="0">
                <a:solidFill>
                  <a:srgbClr val="254275"/>
                </a:solidFill>
              </a:rPr>
              <a:t>Habitual Callers</a:t>
            </a:r>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cat>
            <c:strRef>
              <c:f>Test!$A$17</c:f>
              <c:strCache>
                <c:ptCount val="1"/>
                <c:pt idx="0">
                  <c:v>Habitual Callers</c:v>
                </c:pt>
              </c:strCache>
            </c:strRef>
          </c:cat>
          <c:val>
            <c:numRef>
              <c:f>Test!$B$17</c:f>
              <c:numCache>
                <c:formatCode>General</c:formatCode>
                <c:ptCount val="1"/>
                <c:pt idx="0">
                  <c:v>0</c:v>
                </c:pt>
              </c:numCache>
            </c:numRef>
          </c:val>
          <c:extLst>
            <c:ext xmlns:c16="http://schemas.microsoft.com/office/drawing/2014/chart" uri="{C3380CC4-5D6E-409C-BE32-E72D297353CC}">
              <c16:uniqueId val="{00000000-E2F9-4AD8-925B-198708FC74A1}"/>
            </c:ext>
          </c:extLst>
        </c:ser>
        <c:dLbls>
          <c:showLegendKey val="0"/>
          <c:showVal val="0"/>
          <c:showCatName val="0"/>
          <c:showSerName val="0"/>
          <c:showPercent val="0"/>
          <c:showBubbleSize val="0"/>
        </c:dLbls>
        <c:gapWidth val="355"/>
        <c:overlap val="-70"/>
        <c:axId val="925303167"/>
        <c:axId val="925301503"/>
      </c:barChart>
      <c:catAx>
        <c:axId val="925303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25301503"/>
        <c:crosses val="autoZero"/>
        <c:auto val="1"/>
        <c:lblAlgn val="ctr"/>
        <c:lblOffset val="100"/>
        <c:noMultiLvlLbl val="0"/>
      </c:catAx>
      <c:valAx>
        <c:axId val="925301503"/>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5303167"/>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254275"/>
                </a:solidFill>
                <a:latin typeface="+mn-lt"/>
                <a:ea typeface="+mn-ea"/>
                <a:cs typeface="+mn-cs"/>
              </a:defRPr>
            </a:pPr>
            <a:r>
              <a:rPr lang="en-US" b="1" dirty="0">
                <a:solidFill>
                  <a:srgbClr val="254275"/>
                </a:solidFill>
              </a:rPr>
              <a:t>March 2026</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254275"/>
              </a:solidFill>
              <a:latin typeface="+mn-lt"/>
              <a:ea typeface="+mn-ea"/>
              <a:cs typeface="+mn-cs"/>
            </a:defRPr>
          </a:pPr>
          <a:endParaRPr lang="en-US"/>
        </a:p>
      </c:txPr>
    </c:title>
    <c:autoTitleDeleted val="0"/>
    <c:plotArea>
      <c:layout/>
      <c:barChart>
        <c:barDir val="col"/>
        <c:grouping val="clustered"/>
        <c:varyColors val="0"/>
        <c:ser>
          <c:idx val="0"/>
          <c:order val="0"/>
          <c:spPr>
            <a:solidFill>
              <a:srgbClr val="2542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'Test (13)'!$A$2:$A$4</c:f>
              <c:strCache>
                <c:ptCount val="3"/>
                <c:pt idx="0">
                  <c:v>New Referrals</c:v>
                </c:pt>
                <c:pt idx="1">
                  <c:v>Follow Ups</c:v>
                </c:pt>
                <c:pt idx="2">
                  <c:v>Field Response</c:v>
                </c:pt>
              </c:strCache>
            </c:strRef>
          </c:cat>
          <c:val>
            <c:numRef>
              <c:f>'Test (13)'!$B$2:$B$4</c:f>
              <c:numCache>
                <c:formatCode>General</c:formatCode>
                <c:ptCount val="3"/>
                <c:pt idx="0">
                  <c:v>18</c:v>
                </c:pt>
                <c:pt idx="1">
                  <c:v>62</c:v>
                </c:pt>
                <c:pt idx="2">
                  <c:v>18</c:v>
                </c:pt>
              </c:numCache>
            </c:numRef>
          </c:val>
          <c:extLst>
            <c:ext xmlns:c16="http://schemas.microsoft.com/office/drawing/2014/chart" uri="{C3380CC4-5D6E-409C-BE32-E72D297353CC}">
              <c16:uniqueId val="{00000000-3389-48BC-AAE6-F11D12802653}"/>
            </c:ext>
          </c:extLst>
        </c:ser>
        <c:dLbls>
          <c:dLblPos val="inEnd"/>
          <c:showLegendKey val="0"/>
          <c:showVal val="1"/>
          <c:showCatName val="0"/>
          <c:showSerName val="0"/>
          <c:showPercent val="0"/>
          <c:showBubbleSize val="0"/>
        </c:dLbls>
        <c:gapWidth val="219"/>
        <c:overlap val="-27"/>
        <c:axId val="1424740959"/>
        <c:axId val="1424743839"/>
      </c:barChart>
      <c:catAx>
        <c:axId val="1424740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24743839"/>
        <c:crosses val="autoZero"/>
        <c:auto val="1"/>
        <c:lblAlgn val="ctr"/>
        <c:lblOffset val="100"/>
        <c:noMultiLvlLbl val="0"/>
      </c:catAx>
      <c:valAx>
        <c:axId val="1424743839"/>
        <c:scaling>
          <c:orientation val="minMax"/>
        </c:scaling>
        <c:delete val="0"/>
        <c:axPos val="l"/>
        <c:majorGridlines>
          <c:spPr>
            <a:ln w="9525" cap="flat" cmpd="sng" algn="ctr">
              <a:solidFill>
                <a:schemeClr val="bg2">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24740959"/>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dirty="0">
                <a:solidFill>
                  <a:srgbClr val="254275"/>
                </a:solidFill>
              </a:rPr>
              <a:t>SOURCE OF COMMUNICATION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2542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'Test (13)'!$A$6:$A$8</c:f>
              <c:strCache>
                <c:ptCount val="3"/>
                <c:pt idx="0">
                  <c:v>Calls-Briefing</c:v>
                </c:pt>
                <c:pt idx="1">
                  <c:v>Walk-Ins</c:v>
                </c:pt>
                <c:pt idx="2">
                  <c:v>Emails</c:v>
                </c:pt>
              </c:strCache>
            </c:strRef>
          </c:cat>
          <c:val>
            <c:numRef>
              <c:f>'Test (13)'!$B$6:$B$8</c:f>
              <c:numCache>
                <c:formatCode>General</c:formatCode>
                <c:ptCount val="3"/>
                <c:pt idx="0">
                  <c:v>18</c:v>
                </c:pt>
                <c:pt idx="1">
                  <c:v>0</c:v>
                </c:pt>
                <c:pt idx="2">
                  <c:v>0</c:v>
                </c:pt>
              </c:numCache>
            </c:numRef>
          </c:val>
          <c:extLst>
            <c:ext xmlns:c16="http://schemas.microsoft.com/office/drawing/2014/chart" uri="{C3380CC4-5D6E-409C-BE32-E72D297353CC}">
              <c16:uniqueId val="{00000000-68E4-4C3D-8574-A362961EE41B}"/>
            </c:ext>
          </c:extLst>
        </c:ser>
        <c:dLbls>
          <c:showLegendKey val="0"/>
          <c:showVal val="0"/>
          <c:showCatName val="0"/>
          <c:showSerName val="0"/>
          <c:showPercent val="0"/>
          <c:showBubbleSize val="0"/>
        </c:dLbls>
        <c:gapWidth val="219"/>
        <c:overlap val="-27"/>
        <c:axId val="1733410656"/>
        <c:axId val="1733411136"/>
      </c:barChart>
      <c:catAx>
        <c:axId val="173341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33411136"/>
        <c:crosses val="autoZero"/>
        <c:auto val="1"/>
        <c:lblAlgn val="ctr"/>
        <c:lblOffset val="100"/>
        <c:noMultiLvlLbl val="0"/>
      </c:catAx>
      <c:valAx>
        <c:axId val="1733411136"/>
        <c:scaling>
          <c:orientation val="minMax"/>
        </c:scaling>
        <c:delete val="0"/>
        <c:axPos val="l"/>
        <c:majorGridlines>
          <c:spPr>
            <a:ln w="9525" cap="flat" cmpd="sng" algn="ctr">
              <a:solidFill>
                <a:schemeClr val="bg2">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3341065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dirty="0">
                <a:solidFill>
                  <a:srgbClr val="254275"/>
                </a:solidFill>
              </a:rPr>
              <a:t>SOURCE OF REFERRALS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2542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'Test (13)'!$A$10:$A$12</c:f>
              <c:strCache>
                <c:ptCount val="3"/>
                <c:pt idx="0">
                  <c:v>PD</c:v>
                </c:pt>
                <c:pt idx="1">
                  <c:v>CCRT</c:v>
                </c:pt>
                <c:pt idx="2">
                  <c:v>Homeless Cord</c:v>
                </c:pt>
              </c:strCache>
            </c:strRef>
          </c:cat>
          <c:val>
            <c:numRef>
              <c:f>'Test (13)'!$B$10:$B$12</c:f>
              <c:numCache>
                <c:formatCode>General</c:formatCode>
                <c:ptCount val="3"/>
                <c:pt idx="0">
                  <c:v>18</c:v>
                </c:pt>
                <c:pt idx="1">
                  <c:v>0</c:v>
                </c:pt>
                <c:pt idx="2">
                  <c:v>0</c:v>
                </c:pt>
              </c:numCache>
            </c:numRef>
          </c:val>
          <c:extLst>
            <c:ext xmlns:c16="http://schemas.microsoft.com/office/drawing/2014/chart" uri="{C3380CC4-5D6E-409C-BE32-E72D297353CC}">
              <c16:uniqueId val="{00000000-1990-4BC1-90B5-9AABCBD42856}"/>
            </c:ext>
          </c:extLst>
        </c:ser>
        <c:dLbls>
          <c:showLegendKey val="0"/>
          <c:showVal val="0"/>
          <c:showCatName val="0"/>
          <c:showSerName val="0"/>
          <c:showPercent val="0"/>
          <c:showBubbleSize val="0"/>
        </c:dLbls>
        <c:gapWidth val="219"/>
        <c:overlap val="-27"/>
        <c:axId val="2136662624"/>
        <c:axId val="2136660704"/>
      </c:barChart>
      <c:catAx>
        <c:axId val="213666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6660704"/>
        <c:crosses val="autoZero"/>
        <c:auto val="1"/>
        <c:lblAlgn val="ctr"/>
        <c:lblOffset val="100"/>
        <c:noMultiLvlLbl val="0"/>
      </c:catAx>
      <c:valAx>
        <c:axId val="2136660704"/>
        <c:scaling>
          <c:orientation val="minMax"/>
        </c:scaling>
        <c:delete val="0"/>
        <c:axPos val="l"/>
        <c:majorGridlines>
          <c:spPr>
            <a:ln w="9525" cap="flat" cmpd="sng" algn="ctr">
              <a:solidFill>
                <a:schemeClr val="bg2">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666262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8DCC2D-24F5-40C0-BC88-F02D8133B05E}" type="doc">
      <dgm:prSet loTypeId="urn:microsoft.com/office/officeart/2005/8/layout/default" loCatId="list" qsTypeId="urn:microsoft.com/office/officeart/2005/8/quickstyle/3d1" qsCatId="3D" csTypeId="urn:microsoft.com/office/officeart/2005/8/colors/accent0_3" csCatId="mainScheme" phldr="1"/>
      <dgm:spPr/>
      <dgm:t>
        <a:bodyPr/>
        <a:lstStyle/>
        <a:p>
          <a:endParaRPr lang="en-US"/>
        </a:p>
      </dgm:t>
    </dgm:pt>
    <dgm:pt modelId="{ED832138-4395-4AFB-A8DF-BF415DAFA36C}">
      <dgm:prSet custT="1"/>
      <dgm:spPr>
        <a:solidFill>
          <a:schemeClr val="tx1"/>
        </a:solidFill>
      </dgm:spPr>
      <dgm:t>
        <a:bodyPr/>
        <a:lstStyle/>
        <a:p>
          <a:pPr algn="ctr"/>
          <a:r>
            <a:rPr lang="en-US" sz="1600" dirty="0"/>
            <a:t>Priority 1 </a:t>
          </a:r>
        </a:p>
        <a:p>
          <a:pPr algn="ctr"/>
          <a:r>
            <a:rPr lang="en-US" sz="1600" dirty="0"/>
            <a:t> Average Response Time</a:t>
          </a:r>
        </a:p>
        <a:p>
          <a:pPr algn="ctr"/>
          <a:r>
            <a:rPr lang="en-US" sz="1600" dirty="0"/>
            <a:t>0:06:14</a:t>
          </a:r>
        </a:p>
        <a:p>
          <a:pPr algn="ctr"/>
          <a:endParaRPr lang="en-US" sz="1600" dirty="0"/>
        </a:p>
      </dgm:t>
    </dgm:pt>
    <dgm:pt modelId="{2599B79A-D32B-469C-9C53-BDEE06A033D3}" type="parTrans" cxnId="{D1E025D7-7323-436C-8227-1FE3F16D464A}">
      <dgm:prSet/>
      <dgm:spPr/>
      <dgm:t>
        <a:bodyPr/>
        <a:lstStyle/>
        <a:p>
          <a:endParaRPr lang="en-US">
            <a:solidFill>
              <a:schemeClr val="bg1"/>
            </a:solidFill>
          </a:endParaRPr>
        </a:p>
      </dgm:t>
    </dgm:pt>
    <dgm:pt modelId="{233B7768-4359-43CE-823B-BD3593B719E8}" type="sibTrans" cxnId="{D1E025D7-7323-436C-8227-1FE3F16D464A}">
      <dgm:prSet/>
      <dgm:spPr/>
      <dgm:t>
        <a:bodyPr/>
        <a:lstStyle/>
        <a:p>
          <a:endParaRPr lang="en-US">
            <a:solidFill>
              <a:schemeClr val="bg1"/>
            </a:solidFill>
          </a:endParaRPr>
        </a:p>
      </dgm:t>
    </dgm:pt>
    <dgm:pt modelId="{3851D1FB-0796-4FAD-821C-870E673A8825}">
      <dgm:prSet custT="1"/>
      <dgm:spPr>
        <a:solidFill>
          <a:schemeClr val="tx1"/>
        </a:solidFill>
      </dgm:spPr>
      <dgm:t>
        <a:bodyPr/>
        <a:lstStyle/>
        <a:p>
          <a:pPr algn="ctr"/>
          <a:r>
            <a:rPr lang="en-US" sz="1600"/>
            <a:t>Priority 1 calls are in-progress emergencies with an immediate threat to life or an immediate need for assistance.</a:t>
          </a:r>
        </a:p>
      </dgm:t>
    </dgm:pt>
    <dgm:pt modelId="{1B247B8E-1AF3-4569-8D77-9BA90CC7BBD0}" type="parTrans" cxnId="{4F0DFC31-763D-49F5-A8F6-AC01F3C4417F}">
      <dgm:prSet/>
      <dgm:spPr/>
      <dgm:t>
        <a:bodyPr/>
        <a:lstStyle/>
        <a:p>
          <a:endParaRPr lang="en-US">
            <a:solidFill>
              <a:schemeClr val="bg1"/>
            </a:solidFill>
          </a:endParaRPr>
        </a:p>
      </dgm:t>
    </dgm:pt>
    <dgm:pt modelId="{B0BC3327-366B-4D5F-95AE-706A80C31684}" type="sibTrans" cxnId="{4F0DFC31-763D-49F5-A8F6-AC01F3C4417F}">
      <dgm:prSet/>
      <dgm:spPr/>
      <dgm:t>
        <a:bodyPr/>
        <a:lstStyle/>
        <a:p>
          <a:endParaRPr lang="en-US">
            <a:solidFill>
              <a:schemeClr val="bg1"/>
            </a:solidFill>
          </a:endParaRPr>
        </a:p>
      </dgm:t>
    </dgm:pt>
    <dgm:pt modelId="{FF7576BB-7F79-44FD-AB81-CAD9176B7746}">
      <dgm:prSet custT="1"/>
      <dgm:spPr>
        <a:solidFill>
          <a:schemeClr val="tx1"/>
        </a:solidFill>
      </dgm:spPr>
      <dgm:t>
        <a:bodyPr/>
        <a:lstStyle/>
        <a:p>
          <a:pPr algn="ctr"/>
          <a:r>
            <a:rPr lang="en-US" sz="1600" dirty="0"/>
            <a:t>44 - Traffic Accident Reports</a:t>
          </a:r>
        </a:p>
        <a:p>
          <a:pPr algn="ctr"/>
          <a:r>
            <a:rPr lang="en-US" sz="1600" dirty="0"/>
            <a:t>37 - Injury</a:t>
          </a:r>
        </a:p>
        <a:p>
          <a:pPr algn="ctr"/>
          <a:r>
            <a:rPr lang="en-US" sz="1600" dirty="0"/>
            <a:t>6 - Non-Injury</a:t>
          </a:r>
        </a:p>
      </dgm:t>
    </dgm:pt>
    <dgm:pt modelId="{4EEEBCD4-A4C7-4EE8-B601-BCFD174FCC44}" type="parTrans" cxnId="{F142BE7E-EC0B-4982-A229-FD7033870A8E}">
      <dgm:prSet/>
      <dgm:spPr/>
      <dgm:t>
        <a:bodyPr/>
        <a:lstStyle/>
        <a:p>
          <a:endParaRPr lang="en-US">
            <a:solidFill>
              <a:schemeClr val="bg1"/>
            </a:solidFill>
          </a:endParaRPr>
        </a:p>
      </dgm:t>
    </dgm:pt>
    <dgm:pt modelId="{095B3FFF-01EF-4A3E-A108-3DBF26D7CFD2}" type="sibTrans" cxnId="{F142BE7E-EC0B-4982-A229-FD7033870A8E}">
      <dgm:prSet/>
      <dgm:spPr/>
      <dgm:t>
        <a:bodyPr/>
        <a:lstStyle/>
        <a:p>
          <a:endParaRPr lang="en-US">
            <a:solidFill>
              <a:schemeClr val="bg1"/>
            </a:solidFill>
          </a:endParaRPr>
        </a:p>
      </dgm:t>
    </dgm:pt>
    <dgm:pt modelId="{843B3CCE-516B-4300-9736-BB9B4227D948}">
      <dgm:prSet custT="1"/>
      <dgm:spPr>
        <a:solidFill>
          <a:schemeClr val="tx1"/>
        </a:solidFill>
      </dgm:spPr>
      <dgm:t>
        <a:bodyPr/>
        <a:lstStyle/>
        <a:p>
          <a:pPr algn="ctr"/>
          <a:r>
            <a:rPr lang="en-US" sz="1600" dirty="0"/>
            <a:t>238 - </a:t>
          </a:r>
          <a:r>
            <a:rPr lang="en-US" sz="1600" dirty="0">
              <a:solidFill>
                <a:schemeClr val="bg1"/>
              </a:solidFill>
            </a:rPr>
            <a:t>Adults arrested</a:t>
          </a:r>
        </a:p>
        <a:p>
          <a:pPr algn="ctr"/>
          <a:r>
            <a:rPr lang="en-US" sz="1600" dirty="0"/>
            <a:t>71 -  White</a:t>
          </a:r>
        </a:p>
        <a:p>
          <a:pPr algn="ctr"/>
          <a:r>
            <a:rPr lang="en-US" sz="1600" dirty="0"/>
            <a:t>33 -  Black</a:t>
          </a:r>
        </a:p>
        <a:p>
          <a:pPr algn="ctr"/>
          <a:r>
            <a:rPr lang="en-US" sz="1600" dirty="0"/>
            <a:t>117- Hispanic</a:t>
          </a:r>
        </a:p>
        <a:p>
          <a:pPr algn="ctr"/>
          <a:r>
            <a:rPr lang="en-US" sz="1600" dirty="0"/>
            <a:t>17 - All other</a:t>
          </a:r>
        </a:p>
      </dgm:t>
    </dgm:pt>
    <dgm:pt modelId="{C6F1FB5B-5F59-4F36-8909-0E9FA4C8E0E2}" type="parTrans" cxnId="{AE4A7A41-CD23-497C-8526-A5C5438303EF}">
      <dgm:prSet/>
      <dgm:spPr/>
      <dgm:t>
        <a:bodyPr/>
        <a:lstStyle/>
        <a:p>
          <a:endParaRPr lang="en-US">
            <a:solidFill>
              <a:schemeClr val="bg1"/>
            </a:solidFill>
          </a:endParaRPr>
        </a:p>
      </dgm:t>
    </dgm:pt>
    <dgm:pt modelId="{91C22B5C-3E92-4E32-83FF-0DA28D5DAC22}" type="sibTrans" cxnId="{AE4A7A41-CD23-497C-8526-A5C5438303EF}">
      <dgm:prSet/>
      <dgm:spPr/>
      <dgm:t>
        <a:bodyPr/>
        <a:lstStyle/>
        <a:p>
          <a:endParaRPr lang="en-US">
            <a:solidFill>
              <a:schemeClr val="bg1"/>
            </a:solidFill>
          </a:endParaRPr>
        </a:p>
      </dgm:t>
    </dgm:pt>
    <dgm:pt modelId="{85136FE8-E16D-4FFF-B4EA-9FF456018769}">
      <dgm:prSet custT="1"/>
      <dgm:spPr>
        <a:solidFill>
          <a:schemeClr val="tx1"/>
        </a:solidFill>
      </dgm:spPr>
      <dgm:t>
        <a:bodyPr/>
        <a:lstStyle/>
        <a:p>
          <a:pPr algn="ctr"/>
          <a:r>
            <a:rPr lang="en-US" sz="1600" dirty="0"/>
            <a:t>104 -  Group A offenses</a:t>
          </a:r>
        </a:p>
        <a:p>
          <a:pPr algn="ctr"/>
          <a:r>
            <a:rPr lang="en-US" sz="1600" dirty="0"/>
            <a:t> 35 -  Crimes against persons</a:t>
          </a:r>
        </a:p>
        <a:p>
          <a:pPr algn="ctr"/>
          <a:r>
            <a:rPr lang="en-US" sz="1600" dirty="0"/>
            <a:t> 69 -  Crimes against property</a:t>
          </a:r>
        </a:p>
      </dgm:t>
    </dgm:pt>
    <dgm:pt modelId="{3ADA81E0-BB1A-4719-8013-B98AA65C010A}" type="parTrans" cxnId="{A1F0968C-7C30-46E8-BD0D-2504CF8CE368}">
      <dgm:prSet/>
      <dgm:spPr/>
      <dgm:t>
        <a:bodyPr/>
        <a:lstStyle/>
        <a:p>
          <a:endParaRPr lang="en-US">
            <a:solidFill>
              <a:schemeClr val="bg1"/>
            </a:solidFill>
          </a:endParaRPr>
        </a:p>
      </dgm:t>
    </dgm:pt>
    <dgm:pt modelId="{15C55216-9BAD-42E0-B252-E0C5E098301A}" type="sibTrans" cxnId="{A1F0968C-7C30-46E8-BD0D-2504CF8CE368}">
      <dgm:prSet/>
      <dgm:spPr/>
      <dgm:t>
        <a:bodyPr/>
        <a:lstStyle/>
        <a:p>
          <a:endParaRPr lang="en-US">
            <a:solidFill>
              <a:schemeClr val="bg1"/>
            </a:solidFill>
          </a:endParaRPr>
        </a:p>
      </dgm:t>
    </dgm:pt>
    <dgm:pt modelId="{ABC8020E-9277-4507-904B-FFF9D717CACF}" type="pres">
      <dgm:prSet presAssocID="{B68DCC2D-24F5-40C0-BC88-F02D8133B05E}" presName="diagram" presStyleCnt="0">
        <dgm:presLayoutVars>
          <dgm:dir/>
          <dgm:resizeHandles val="exact"/>
        </dgm:presLayoutVars>
      </dgm:prSet>
      <dgm:spPr/>
    </dgm:pt>
    <dgm:pt modelId="{894BA4F8-6C6A-40A9-8DF0-27C5898549C8}" type="pres">
      <dgm:prSet presAssocID="{ED832138-4395-4AFB-A8DF-BF415DAFA36C}" presName="node" presStyleLbl="node1" presStyleIdx="0" presStyleCnt="5" custLinFactX="10250" custLinFactNeighborX="100000" custLinFactNeighborY="5546">
        <dgm:presLayoutVars>
          <dgm:bulletEnabled val="1"/>
        </dgm:presLayoutVars>
      </dgm:prSet>
      <dgm:spPr/>
    </dgm:pt>
    <dgm:pt modelId="{BB10FB1E-6415-444C-A0F7-20E7AD04B0CF}" type="pres">
      <dgm:prSet presAssocID="{233B7768-4359-43CE-823B-BD3593B719E8}" presName="sibTrans" presStyleCnt="0"/>
      <dgm:spPr/>
    </dgm:pt>
    <dgm:pt modelId="{46EEB5D4-A49E-4AA3-969A-CE435122B77A}" type="pres">
      <dgm:prSet presAssocID="{3851D1FB-0796-4FAD-821C-870E673A8825}" presName="node" presStyleLbl="node1" presStyleIdx="1" presStyleCnt="5" custLinFactX="-8117" custLinFactNeighborX="-100000" custLinFactNeighborY="6033">
        <dgm:presLayoutVars>
          <dgm:bulletEnabled val="1"/>
        </dgm:presLayoutVars>
      </dgm:prSet>
      <dgm:spPr/>
    </dgm:pt>
    <dgm:pt modelId="{5F9D44E4-983F-401E-A09E-87967AEF6D4E}" type="pres">
      <dgm:prSet presAssocID="{B0BC3327-366B-4D5F-95AE-706A80C31684}" presName="sibTrans" presStyleCnt="0"/>
      <dgm:spPr/>
    </dgm:pt>
    <dgm:pt modelId="{DF1299C3-4515-42CA-AB63-D0AC56A8DD77}" type="pres">
      <dgm:prSet presAssocID="{FF7576BB-7F79-44FD-AB81-CAD9176B7746}" presName="node" presStyleLbl="node1" presStyleIdx="2" presStyleCnt="5" custLinFactNeighborY="6153">
        <dgm:presLayoutVars>
          <dgm:bulletEnabled val="1"/>
        </dgm:presLayoutVars>
      </dgm:prSet>
      <dgm:spPr/>
    </dgm:pt>
    <dgm:pt modelId="{2995F97B-6CAE-4A01-A3A5-0BA015AD6990}" type="pres">
      <dgm:prSet presAssocID="{095B3FFF-01EF-4A3E-A108-3DBF26D7CFD2}" presName="sibTrans" presStyleCnt="0"/>
      <dgm:spPr/>
    </dgm:pt>
    <dgm:pt modelId="{D01AA09B-8551-483A-8F9A-5708CFD771CF}" type="pres">
      <dgm:prSet presAssocID="{843B3CCE-516B-4300-9736-BB9B4227D948}" presName="node" presStyleLbl="node1" presStyleIdx="3" presStyleCnt="5">
        <dgm:presLayoutVars>
          <dgm:bulletEnabled val="1"/>
        </dgm:presLayoutVars>
      </dgm:prSet>
      <dgm:spPr/>
    </dgm:pt>
    <dgm:pt modelId="{0E006044-1D3E-41D8-AD49-03905F0AFA3D}" type="pres">
      <dgm:prSet presAssocID="{91C22B5C-3E92-4E32-83FF-0DA28D5DAC22}" presName="sibTrans" presStyleCnt="0"/>
      <dgm:spPr/>
    </dgm:pt>
    <dgm:pt modelId="{76B7E1FF-AF56-4EDF-B017-035436E5A9E7}" type="pres">
      <dgm:prSet presAssocID="{85136FE8-E16D-4FFF-B4EA-9FF456018769}" presName="node" presStyleLbl="node1" presStyleIdx="4" presStyleCnt="5" custLinFactNeighborX="6120" custLinFactNeighborY="-1562">
        <dgm:presLayoutVars>
          <dgm:bulletEnabled val="1"/>
        </dgm:presLayoutVars>
      </dgm:prSet>
      <dgm:spPr/>
    </dgm:pt>
  </dgm:ptLst>
  <dgm:cxnLst>
    <dgm:cxn modelId="{C615A70F-3F28-4E78-806F-899641A02D94}" type="presOf" srcId="{FF7576BB-7F79-44FD-AB81-CAD9176B7746}" destId="{DF1299C3-4515-42CA-AB63-D0AC56A8DD77}" srcOrd="0" destOrd="0" presId="urn:microsoft.com/office/officeart/2005/8/layout/default"/>
    <dgm:cxn modelId="{600BBB17-231A-4E7D-B327-DE1EC4B7D5D3}" type="presOf" srcId="{85136FE8-E16D-4FFF-B4EA-9FF456018769}" destId="{76B7E1FF-AF56-4EDF-B017-035436E5A9E7}" srcOrd="0" destOrd="0" presId="urn:microsoft.com/office/officeart/2005/8/layout/default"/>
    <dgm:cxn modelId="{60CB7429-1FEF-4303-AFDE-7850C7A2AE02}" type="presOf" srcId="{3851D1FB-0796-4FAD-821C-870E673A8825}" destId="{46EEB5D4-A49E-4AA3-969A-CE435122B77A}" srcOrd="0" destOrd="0" presId="urn:microsoft.com/office/officeart/2005/8/layout/default"/>
    <dgm:cxn modelId="{4F0DFC31-763D-49F5-A8F6-AC01F3C4417F}" srcId="{B68DCC2D-24F5-40C0-BC88-F02D8133B05E}" destId="{3851D1FB-0796-4FAD-821C-870E673A8825}" srcOrd="1" destOrd="0" parTransId="{1B247B8E-1AF3-4569-8D77-9BA90CC7BBD0}" sibTransId="{B0BC3327-366B-4D5F-95AE-706A80C31684}"/>
    <dgm:cxn modelId="{AE4A7A41-CD23-497C-8526-A5C5438303EF}" srcId="{B68DCC2D-24F5-40C0-BC88-F02D8133B05E}" destId="{843B3CCE-516B-4300-9736-BB9B4227D948}" srcOrd="3" destOrd="0" parTransId="{C6F1FB5B-5F59-4F36-8909-0E9FA4C8E0E2}" sibTransId="{91C22B5C-3E92-4E32-83FF-0DA28D5DAC22}"/>
    <dgm:cxn modelId="{F142BE7E-EC0B-4982-A229-FD7033870A8E}" srcId="{B68DCC2D-24F5-40C0-BC88-F02D8133B05E}" destId="{FF7576BB-7F79-44FD-AB81-CAD9176B7746}" srcOrd="2" destOrd="0" parTransId="{4EEEBCD4-A4C7-4EE8-B601-BCFD174FCC44}" sibTransId="{095B3FFF-01EF-4A3E-A108-3DBF26D7CFD2}"/>
    <dgm:cxn modelId="{3B968982-B733-46C4-AADF-C79FFB18EAEC}" type="presOf" srcId="{ED832138-4395-4AFB-A8DF-BF415DAFA36C}" destId="{894BA4F8-6C6A-40A9-8DF0-27C5898549C8}" srcOrd="0" destOrd="0" presId="urn:microsoft.com/office/officeart/2005/8/layout/default"/>
    <dgm:cxn modelId="{F725E888-AB80-44FF-A054-8A9A8FC81B5B}" type="presOf" srcId="{B68DCC2D-24F5-40C0-BC88-F02D8133B05E}" destId="{ABC8020E-9277-4507-904B-FFF9D717CACF}" srcOrd="0" destOrd="0" presId="urn:microsoft.com/office/officeart/2005/8/layout/default"/>
    <dgm:cxn modelId="{A1F0968C-7C30-46E8-BD0D-2504CF8CE368}" srcId="{B68DCC2D-24F5-40C0-BC88-F02D8133B05E}" destId="{85136FE8-E16D-4FFF-B4EA-9FF456018769}" srcOrd="4" destOrd="0" parTransId="{3ADA81E0-BB1A-4719-8013-B98AA65C010A}" sibTransId="{15C55216-9BAD-42E0-B252-E0C5E098301A}"/>
    <dgm:cxn modelId="{82FDCAC1-FD45-4D72-AA3C-E4139278FC77}" type="presOf" srcId="{843B3CCE-516B-4300-9736-BB9B4227D948}" destId="{D01AA09B-8551-483A-8F9A-5708CFD771CF}" srcOrd="0" destOrd="0" presId="urn:microsoft.com/office/officeart/2005/8/layout/default"/>
    <dgm:cxn modelId="{D1E025D7-7323-436C-8227-1FE3F16D464A}" srcId="{B68DCC2D-24F5-40C0-BC88-F02D8133B05E}" destId="{ED832138-4395-4AFB-A8DF-BF415DAFA36C}" srcOrd="0" destOrd="0" parTransId="{2599B79A-D32B-469C-9C53-BDEE06A033D3}" sibTransId="{233B7768-4359-43CE-823B-BD3593B719E8}"/>
    <dgm:cxn modelId="{1CD9EB4D-1C77-4382-80CC-C6A14F0815FC}" type="presParOf" srcId="{ABC8020E-9277-4507-904B-FFF9D717CACF}" destId="{894BA4F8-6C6A-40A9-8DF0-27C5898549C8}" srcOrd="0" destOrd="0" presId="urn:microsoft.com/office/officeart/2005/8/layout/default"/>
    <dgm:cxn modelId="{AB7D8039-EAA8-4B12-B75E-50E4922FCAE5}" type="presParOf" srcId="{ABC8020E-9277-4507-904B-FFF9D717CACF}" destId="{BB10FB1E-6415-444C-A0F7-20E7AD04B0CF}" srcOrd="1" destOrd="0" presId="urn:microsoft.com/office/officeart/2005/8/layout/default"/>
    <dgm:cxn modelId="{86A501AC-6CCE-4703-9C48-C7A59A5A9741}" type="presParOf" srcId="{ABC8020E-9277-4507-904B-FFF9D717CACF}" destId="{46EEB5D4-A49E-4AA3-969A-CE435122B77A}" srcOrd="2" destOrd="0" presId="urn:microsoft.com/office/officeart/2005/8/layout/default"/>
    <dgm:cxn modelId="{359BC8C3-5ED5-4679-9EAA-46EE0B7ABEAF}" type="presParOf" srcId="{ABC8020E-9277-4507-904B-FFF9D717CACF}" destId="{5F9D44E4-983F-401E-A09E-87967AEF6D4E}" srcOrd="3" destOrd="0" presId="urn:microsoft.com/office/officeart/2005/8/layout/default"/>
    <dgm:cxn modelId="{719A02B6-5F4A-4029-88FD-08757E2CDE56}" type="presParOf" srcId="{ABC8020E-9277-4507-904B-FFF9D717CACF}" destId="{DF1299C3-4515-42CA-AB63-D0AC56A8DD77}" srcOrd="4" destOrd="0" presId="urn:microsoft.com/office/officeart/2005/8/layout/default"/>
    <dgm:cxn modelId="{2C36409A-E8C7-4F3B-8FD2-C4A7248855B5}" type="presParOf" srcId="{ABC8020E-9277-4507-904B-FFF9D717CACF}" destId="{2995F97B-6CAE-4A01-A3A5-0BA015AD6990}" srcOrd="5" destOrd="0" presId="urn:microsoft.com/office/officeart/2005/8/layout/default"/>
    <dgm:cxn modelId="{147CE902-7222-4B67-B7BA-901325145BFD}" type="presParOf" srcId="{ABC8020E-9277-4507-904B-FFF9D717CACF}" destId="{D01AA09B-8551-483A-8F9A-5708CFD771CF}" srcOrd="6" destOrd="0" presId="urn:microsoft.com/office/officeart/2005/8/layout/default"/>
    <dgm:cxn modelId="{10B5DF0B-4EC5-4C9A-9F99-5D5A02C8740B}" type="presParOf" srcId="{ABC8020E-9277-4507-904B-FFF9D717CACF}" destId="{0E006044-1D3E-41D8-AD49-03905F0AFA3D}" srcOrd="7" destOrd="0" presId="urn:microsoft.com/office/officeart/2005/8/layout/default"/>
    <dgm:cxn modelId="{64673500-2FC5-4629-AD84-FFA812B23FB1}" type="presParOf" srcId="{ABC8020E-9277-4507-904B-FFF9D717CACF}" destId="{76B7E1FF-AF56-4EDF-B017-035436E5A9E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12B0CE-F8D2-481B-B567-1AF499966A0D}" type="doc">
      <dgm:prSet loTypeId="urn:microsoft.com/office/officeart/2005/8/layout/default" loCatId="list" qsTypeId="urn:microsoft.com/office/officeart/2005/8/quickstyle/3d1" qsCatId="3D" csTypeId="urn:microsoft.com/office/officeart/2005/8/colors/accent6_2" csCatId="accent6" phldr="1"/>
      <dgm:spPr/>
      <dgm:t>
        <a:bodyPr/>
        <a:lstStyle/>
        <a:p>
          <a:endParaRPr lang="en-US"/>
        </a:p>
      </dgm:t>
    </dgm:pt>
    <dgm:pt modelId="{B6FB14E5-9074-4356-8FC0-254898AC5FC5}">
      <dgm:prSet/>
      <dgm:spPr>
        <a:solidFill>
          <a:srgbClr val="254275"/>
        </a:solidFill>
      </dgm:spPr>
      <dgm:t>
        <a:bodyPr/>
        <a:lstStyle/>
        <a:p>
          <a:r>
            <a:rPr lang="en-US" dirty="0"/>
            <a:t>Flights</a:t>
          </a:r>
        </a:p>
        <a:p>
          <a:r>
            <a:rPr lang="en-US" dirty="0"/>
            <a:t> 219</a:t>
          </a:r>
        </a:p>
      </dgm:t>
    </dgm:pt>
    <dgm:pt modelId="{9BBCFB88-BF3F-4FB1-BC67-FF55CBE53706}" type="sibTrans" cxnId="{BED5D034-F709-4A40-B4AA-A7F344CD239D}">
      <dgm:prSet/>
      <dgm:spPr/>
      <dgm:t>
        <a:bodyPr/>
        <a:lstStyle/>
        <a:p>
          <a:endParaRPr lang="en-US">
            <a:solidFill>
              <a:schemeClr val="tx1"/>
            </a:solidFill>
          </a:endParaRPr>
        </a:p>
      </dgm:t>
    </dgm:pt>
    <dgm:pt modelId="{294CDD87-F241-4ACD-AFAC-33DD589F1913}" type="parTrans" cxnId="{BED5D034-F709-4A40-B4AA-A7F344CD239D}">
      <dgm:prSet/>
      <dgm:spPr/>
      <dgm:t>
        <a:bodyPr/>
        <a:lstStyle/>
        <a:p>
          <a:endParaRPr lang="en-US">
            <a:solidFill>
              <a:schemeClr val="tx1"/>
            </a:solidFill>
          </a:endParaRPr>
        </a:p>
      </dgm:t>
    </dgm:pt>
    <dgm:pt modelId="{A547534C-7143-48A5-A621-1F099743F7A2}">
      <dgm:prSet/>
      <dgm:spPr>
        <a:solidFill>
          <a:srgbClr val="254275"/>
        </a:solidFill>
      </dgm:spPr>
      <dgm:t>
        <a:bodyPr/>
        <a:lstStyle/>
        <a:p>
          <a:pPr algn="ctr"/>
          <a:r>
            <a:rPr lang="en-US" dirty="0"/>
            <a:t>Miles Flown</a:t>
          </a:r>
        </a:p>
        <a:p>
          <a:pPr algn="ctr"/>
          <a:r>
            <a:rPr lang="en-US" dirty="0"/>
            <a:t>912.1</a:t>
          </a:r>
        </a:p>
      </dgm:t>
    </dgm:pt>
    <dgm:pt modelId="{EF3E07EA-95CB-4EB5-A0C9-CFB97695E7BB}" type="sibTrans" cxnId="{F41ECA77-ABFF-413C-BB10-6C23DD3531DE}">
      <dgm:prSet/>
      <dgm:spPr/>
      <dgm:t>
        <a:bodyPr/>
        <a:lstStyle/>
        <a:p>
          <a:endParaRPr lang="en-US">
            <a:solidFill>
              <a:schemeClr val="tx1"/>
            </a:solidFill>
          </a:endParaRPr>
        </a:p>
      </dgm:t>
    </dgm:pt>
    <dgm:pt modelId="{CC2CAFF7-AE23-41B8-B310-22A1C3B347FD}" type="parTrans" cxnId="{F41ECA77-ABFF-413C-BB10-6C23DD3531DE}">
      <dgm:prSet/>
      <dgm:spPr/>
      <dgm:t>
        <a:bodyPr/>
        <a:lstStyle/>
        <a:p>
          <a:endParaRPr lang="en-US">
            <a:solidFill>
              <a:schemeClr val="tx1"/>
            </a:solidFill>
          </a:endParaRPr>
        </a:p>
      </dgm:t>
    </dgm:pt>
    <dgm:pt modelId="{487CC71E-7D3B-4B2B-B1BD-D54F8E48DE6A}">
      <dgm:prSet/>
      <dgm:spPr>
        <a:solidFill>
          <a:srgbClr val="254275"/>
        </a:solidFill>
      </dgm:spPr>
      <dgm:t>
        <a:bodyPr/>
        <a:lstStyle/>
        <a:p>
          <a:r>
            <a:rPr lang="en-US" dirty="0"/>
            <a:t>Outcomes</a:t>
          </a:r>
        </a:p>
        <a:p>
          <a:r>
            <a:rPr lang="en-US" dirty="0"/>
            <a:t>  Assisted: 130 Calls</a:t>
          </a:r>
        </a:p>
        <a:p>
          <a:r>
            <a:rPr lang="en-US" dirty="0"/>
            <a:t>Cleared: 2 Calls</a:t>
          </a:r>
        </a:p>
      </dgm:t>
    </dgm:pt>
    <dgm:pt modelId="{F4878730-537E-418A-A4E7-0056A1798BD1}" type="sibTrans" cxnId="{040081D6-E93E-41FD-B15C-A0B877F60FC9}">
      <dgm:prSet/>
      <dgm:spPr/>
      <dgm:t>
        <a:bodyPr/>
        <a:lstStyle/>
        <a:p>
          <a:endParaRPr lang="en-US">
            <a:solidFill>
              <a:schemeClr val="tx1"/>
            </a:solidFill>
          </a:endParaRPr>
        </a:p>
      </dgm:t>
    </dgm:pt>
    <dgm:pt modelId="{6C95C9BE-4113-4C03-95C4-68160FFD0EE8}" type="parTrans" cxnId="{040081D6-E93E-41FD-B15C-A0B877F60FC9}">
      <dgm:prSet/>
      <dgm:spPr/>
      <dgm:t>
        <a:bodyPr/>
        <a:lstStyle/>
        <a:p>
          <a:endParaRPr lang="en-US">
            <a:solidFill>
              <a:schemeClr val="tx1"/>
            </a:solidFill>
          </a:endParaRPr>
        </a:p>
      </dgm:t>
    </dgm:pt>
    <dgm:pt modelId="{2F798F94-13EE-421E-A70F-A475B57EA930}">
      <dgm:prSet/>
      <dgm:spPr>
        <a:solidFill>
          <a:srgbClr val="254275"/>
        </a:solidFill>
      </dgm:spPr>
      <dgm:t>
        <a:bodyPr/>
        <a:lstStyle/>
        <a:p>
          <a:r>
            <a:rPr lang="en-US" dirty="0"/>
            <a:t>Flight Hours</a:t>
          </a:r>
        </a:p>
        <a:p>
          <a:r>
            <a:rPr lang="en-US" dirty="0"/>
            <a:t> 143:50</a:t>
          </a:r>
        </a:p>
      </dgm:t>
    </dgm:pt>
    <dgm:pt modelId="{A88D04ED-346B-482B-AB70-821AA5988297}" type="sibTrans" cxnId="{E2D03896-F6EC-4398-94E2-42ED666ECFD0}">
      <dgm:prSet/>
      <dgm:spPr/>
      <dgm:t>
        <a:bodyPr/>
        <a:lstStyle/>
        <a:p>
          <a:endParaRPr lang="en-US">
            <a:solidFill>
              <a:schemeClr val="tx1"/>
            </a:solidFill>
          </a:endParaRPr>
        </a:p>
      </dgm:t>
    </dgm:pt>
    <dgm:pt modelId="{1F2F3A61-BBF9-4068-817C-B51D448DD3AE}" type="parTrans" cxnId="{E2D03896-F6EC-4398-94E2-42ED666ECFD0}">
      <dgm:prSet/>
      <dgm:spPr/>
      <dgm:t>
        <a:bodyPr/>
        <a:lstStyle/>
        <a:p>
          <a:endParaRPr lang="en-US">
            <a:solidFill>
              <a:schemeClr val="tx1"/>
            </a:solidFill>
          </a:endParaRPr>
        </a:p>
      </dgm:t>
    </dgm:pt>
    <dgm:pt modelId="{C0989F18-D21E-402A-9243-4DE117A0FB48}">
      <dgm:prSet custT="1"/>
      <dgm:spPr>
        <a:solidFill>
          <a:srgbClr val="254275"/>
        </a:solidFill>
      </dgm:spPr>
      <dgm:t>
        <a:bodyPr/>
        <a:lstStyle/>
        <a:p>
          <a:r>
            <a:rPr lang="en-US" sz="2200" dirty="0"/>
            <a:t>Arrests</a:t>
          </a:r>
        </a:p>
        <a:p>
          <a:r>
            <a:rPr lang="en-US" sz="2200" dirty="0"/>
            <a:t> ~ 19</a:t>
          </a:r>
        </a:p>
        <a:p>
          <a:r>
            <a:rPr lang="en-US" sz="700" dirty="0"/>
            <a:t>Number is approximate, and subject to change</a:t>
          </a:r>
        </a:p>
      </dgm:t>
    </dgm:pt>
    <dgm:pt modelId="{C7698E37-3736-476D-AACF-843916940695}" type="parTrans" cxnId="{C1157FE6-D3EE-4AC9-98BE-BB0A6AFD2964}">
      <dgm:prSet/>
      <dgm:spPr/>
      <dgm:t>
        <a:bodyPr/>
        <a:lstStyle/>
        <a:p>
          <a:endParaRPr lang="en-US"/>
        </a:p>
      </dgm:t>
    </dgm:pt>
    <dgm:pt modelId="{22D9D8DA-3D9E-4BF1-AAFA-5F5CC72938E5}" type="sibTrans" cxnId="{C1157FE6-D3EE-4AC9-98BE-BB0A6AFD2964}">
      <dgm:prSet/>
      <dgm:spPr/>
      <dgm:t>
        <a:bodyPr/>
        <a:lstStyle/>
        <a:p>
          <a:endParaRPr lang="en-US"/>
        </a:p>
      </dgm:t>
    </dgm:pt>
    <dgm:pt modelId="{D99ED1F1-86E1-42D9-B284-4B5FDBDA2AA2}" type="pres">
      <dgm:prSet presAssocID="{9312B0CE-F8D2-481B-B567-1AF499966A0D}" presName="diagram" presStyleCnt="0">
        <dgm:presLayoutVars>
          <dgm:dir/>
          <dgm:resizeHandles val="exact"/>
        </dgm:presLayoutVars>
      </dgm:prSet>
      <dgm:spPr/>
    </dgm:pt>
    <dgm:pt modelId="{C1E0E796-D045-48AB-A12B-52078EC7CD05}" type="pres">
      <dgm:prSet presAssocID="{B6FB14E5-9074-4356-8FC0-254898AC5FC5}" presName="node" presStyleLbl="node1" presStyleIdx="0" presStyleCnt="5" custLinFactNeighborX="-26" custLinFactNeighborY="-644">
        <dgm:presLayoutVars>
          <dgm:bulletEnabled val="1"/>
        </dgm:presLayoutVars>
      </dgm:prSet>
      <dgm:spPr/>
    </dgm:pt>
    <dgm:pt modelId="{8B7171CE-44F0-47F6-A480-79DD5A8BC4C5}" type="pres">
      <dgm:prSet presAssocID="{9BBCFB88-BF3F-4FB1-BC67-FF55CBE53706}" presName="sibTrans" presStyleCnt="0"/>
      <dgm:spPr/>
    </dgm:pt>
    <dgm:pt modelId="{7A82F389-3CB0-443C-934F-835F825C83A3}" type="pres">
      <dgm:prSet presAssocID="{A547534C-7143-48A5-A621-1F099743F7A2}" presName="node" presStyleLbl="node1" presStyleIdx="1" presStyleCnt="5" custLinFactNeighborX="-5000" custLinFactNeighborY="-1444">
        <dgm:presLayoutVars>
          <dgm:bulletEnabled val="1"/>
        </dgm:presLayoutVars>
      </dgm:prSet>
      <dgm:spPr/>
    </dgm:pt>
    <dgm:pt modelId="{92E64E01-B4A8-4138-9A95-059A7D45145B}" type="pres">
      <dgm:prSet presAssocID="{EF3E07EA-95CB-4EB5-A0C9-CFB97695E7BB}" presName="sibTrans" presStyleCnt="0"/>
      <dgm:spPr/>
    </dgm:pt>
    <dgm:pt modelId="{2FEB5D0F-C1C2-491A-893F-E303AFD02919}" type="pres">
      <dgm:prSet presAssocID="{487CC71E-7D3B-4B2B-B1BD-D54F8E48DE6A}" presName="node" presStyleLbl="node1" presStyleIdx="2" presStyleCnt="5" custLinFactX="6556" custLinFactNeighborX="100000" custLinFactNeighborY="-8820">
        <dgm:presLayoutVars>
          <dgm:bulletEnabled val="1"/>
        </dgm:presLayoutVars>
      </dgm:prSet>
      <dgm:spPr/>
    </dgm:pt>
    <dgm:pt modelId="{0B5D748B-F2DC-4972-9B79-536FBA23F8EA}" type="pres">
      <dgm:prSet presAssocID="{F4878730-537E-418A-A4E7-0056A1798BD1}" presName="sibTrans" presStyleCnt="0"/>
      <dgm:spPr/>
    </dgm:pt>
    <dgm:pt modelId="{6BBD5ED6-735F-4828-9F61-FB14479BB47B}" type="pres">
      <dgm:prSet presAssocID="{2F798F94-13EE-421E-A70F-A475B57EA930}" presName="node" presStyleLbl="node1" presStyleIdx="3" presStyleCnt="5" custLinFactX="-9945" custLinFactNeighborX="-100000" custLinFactNeighborY="-8820">
        <dgm:presLayoutVars>
          <dgm:bulletEnabled val="1"/>
        </dgm:presLayoutVars>
      </dgm:prSet>
      <dgm:spPr/>
    </dgm:pt>
    <dgm:pt modelId="{C6617970-DE7E-464A-AD83-46C10B7A5FBE}" type="pres">
      <dgm:prSet presAssocID="{A88D04ED-346B-482B-AB70-821AA5988297}" presName="sibTrans" presStyleCnt="0"/>
      <dgm:spPr/>
    </dgm:pt>
    <dgm:pt modelId="{34A9ACE7-CFCA-4425-8DCD-AEE2C77B6A88}" type="pres">
      <dgm:prSet presAssocID="{C0989F18-D21E-402A-9243-4DE117A0FB48}" presName="node" presStyleLbl="node1" presStyleIdx="4" presStyleCnt="5" custLinFactNeighborX="0" custLinFactNeighborY="-19180">
        <dgm:presLayoutVars>
          <dgm:bulletEnabled val="1"/>
        </dgm:presLayoutVars>
      </dgm:prSet>
      <dgm:spPr/>
    </dgm:pt>
  </dgm:ptLst>
  <dgm:cxnLst>
    <dgm:cxn modelId="{B5A25E19-318D-456C-A132-E4A2E08C230A}" type="presOf" srcId="{9312B0CE-F8D2-481B-B567-1AF499966A0D}" destId="{D99ED1F1-86E1-42D9-B284-4B5FDBDA2AA2}" srcOrd="0" destOrd="0" presId="urn:microsoft.com/office/officeart/2005/8/layout/default"/>
    <dgm:cxn modelId="{BED5D034-F709-4A40-B4AA-A7F344CD239D}" srcId="{9312B0CE-F8D2-481B-B567-1AF499966A0D}" destId="{B6FB14E5-9074-4356-8FC0-254898AC5FC5}" srcOrd="0" destOrd="0" parTransId="{294CDD87-F241-4ACD-AFAC-33DD589F1913}" sibTransId="{9BBCFB88-BF3F-4FB1-BC67-FF55CBE53706}"/>
    <dgm:cxn modelId="{7809666C-8ECE-4FF8-BFCF-F0DD6DE74392}" type="presOf" srcId="{B6FB14E5-9074-4356-8FC0-254898AC5FC5}" destId="{C1E0E796-D045-48AB-A12B-52078EC7CD05}" srcOrd="0" destOrd="0" presId="urn:microsoft.com/office/officeart/2005/8/layout/default"/>
    <dgm:cxn modelId="{F41ECA77-ABFF-413C-BB10-6C23DD3531DE}" srcId="{9312B0CE-F8D2-481B-B567-1AF499966A0D}" destId="{A547534C-7143-48A5-A621-1F099743F7A2}" srcOrd="1" destOrd="0" parTransId="{CC2CAFF7-AE23-41B8-B310-22A1C3B347FD}" sibTransId="{EF3E07EA-95CB-4EB5-A0C9-CFB97695E7BB}"/>
    <dgm:cxn modelId="{E2D03896-F6EC-4398-94E2-42ED666ECFD0}" srcId="{9312B0CE-F8D2-481B-B567-1AF499966A0D}" destId="{2F798F94-13EE-421E-A70F-A475B57EA930}" srcOrd="3" destOrd="0" parTransId="{1F2F3A61-BBF9-4068-817C-B51D448DD3AE}" sibTransId="{A88D04ED-346B-482B-AB70-821AA5988297}"/>
    <dgm:cxn modelId="{D21142AD-E735-4A94-B88F-FC1DEE8FE5C9}" type="presOf" srcId="{2F798F94-13EE-421E-A70F-A475B57EA930}" destId="{6BBD5ED6-735F-4828-9F61-FB14479BB47B}" srcOrd="0" destOrd="0" presId="urn:microsoft.com/office/officeart/2005/8/layout/default"/>
    <dgm:cxn modelId="{B54F07AF-DD96-4B0D-9E6F-585C60A1F78B}" type="presOf" srcId="{A547534C-7143-48A5-A621-1F099743F7A2}" destId="{7A82F389-3CB0-443C-934F-835F825C83A3}" srcOrd="0" destOrd="0" presId="urn:microsoft.com/office/officeart/2005/8/layout/default"/>
    <dgm:cxn modelId="{040081D6-E93E-41FD-B15C-A0B877F60FC9}" srcId="{9312B0CE-F8D2-481B-B567-1AF499966A0D}" destId="{487CC71E-7D3B-4B2B-B1BD-D54F8E48DE6A}" srcOrd="2" destOrd="0" parTransId="{6C95C9BE-4113-4C03-95C4-68160FFD0EE8}" sibTransId="{F4878730-537E-418A-A4E7-0056A1798BD1}"/>
    <dgm:cxn modelId="{990E24E4-F9A2-48E9-9852-408F253DEA5A}" type="presOf" srcId="{487CC71E-7D3B-4B2B-B1BD-D54F8E48DE6A}" destId="{2FEB5D0F-C1C2-491A-893F-E303AFD02919}" srcOrd="0" destOrd="0" presId="urn:microsoft.com/office/officeart/2005/8/layout/default"/>
    <dgm:cxn modelId="{C1157FE6-D3EE-4AC9-98BE-BB0A6AFD2964}" srcId="{9312B0CE-F8D2-481B-B567-1AF499966A0D}" destId="{C0989F18-D21E-402A-9243-4DE117A0FB48}" srcOrd="4" destOrd="0" parTransId="{C7698E37-3736-476D-AACF-843916940695}" sibTransId="{22D9D8DA-3D9E-4BF1-AAFA-5F5CC72938E5}"/>
    <dgm:cxn modelId="{B00335FD-066C-48A9-84F1-CC6A233533BE}" type="presOf" srcId="{C0989F18-D21E-402A-9243-4DE117A0FB48}" destId="{34A9ACE7-CFCA-4425-8DCD-AEE2C77B6A88}" srcOrd="0" destOrd="0" presId="urn:microsoft.com/office/officeart/2005/8/layout/default"/>
    <dgm:cxn modelId="{513F9F9F-C0C5-444E-BCA9-3402516A1BAE}" type="presParOf" srcId="{D99ED1F1-86E1-42D9-B284-4B5FDBDA2AA2}" destId="{C1E0E796-D045-48AB-A12B-52078EC7CD05}" srcOrd="0" destOrd="0" presId="urn:microsoft.com/office/officeart/2005/8/layout/default"/>
    <dgm:cxn modelId="{6DD247F4-09A7-42F9-94B5-94ADCF217BDB}" type="presParOf" srcId="{D99ED1F1-86E1-42D9-B284-4B5FDBDA2AA2}" destId="{8B7171CE-44F0-47F6-A480-79DD5A8BC4C5}" srcOrd="1" destOrd="0" presId="urn:microsoft.com/office/officeart/2005/8/layout/default"/>
    <dgm:cxn modelId="{2C82DE7B-976E-48A2-BCB4-7F1DC804E1DE}" type="presParOf" srcId="{D99ED1F1-86E1-42D9-B284-4B5FDBDA2AA2}" destId="{7A82F389-3CB0-443C-934F-835F825C83A3}" srcOrd="2" destOrd="0" presId="urn:microsoft.com/office/officeart/2005/8/layout/default"/>
    <dgm:cxn modelId="{18DF4347-0F76-45F3-B243-C441CEA0EB9F}" type="presParOf" srcId="{D99ED1F1-86E1-42D9-B284-4B5FDBDA2AA2}" destId="{92E64E01-B4A8-4138-9A95-059A7D45145B}" srcOrd="3" destOrd="0" presId="urn:microsoft.com/office/officeart/2005/8/layout/default"/>
    <dgm:cxn modelId="{48B04702-3B4A-4F44-B59E-DCBCF5DAA333}" type="presParOf" srcId="{D99ED1F1-86E1-42D9-B284-4B5FDBDA2AA2}" destId="{2FEB5D0F-C1C2-491A-893F-E303AFD02919}" srcOrd="4" destOrd="0" presId="urn:microsoft.com/office/officeart/2005/8/layout/default"/>
    <dgm:cxn modelId="{DEB47D1E-26E9-4900-9619-D4A2A3B73BA6}" type="presParOf" srcId="{D99ED1F1-86E1-42D9-B284-4B5FDBDA2AA2}" destId="{0B5D748B-F2DC-4972-9B79-536FBA23F8EA}" srcOrd="5" destOrd="0" presId="urn:microsoft.com/office/officeart/2005/8/layout/default"/>
    <dgm:cxn modelId="{BEE68A39-A753-4096-A081-7B70CE3E8840}" type="presParOf" srcId="{D99ED1F1-86E1-42D9-B284-4B5FDBDA2AA2}" destId="{6BBD5ED6-735F-4828-9F61-FB14479BB47B}" srcOrd="6" destOrd="0" presId="urn:microsoft.com/office/officeart/2005/8/layout/default"/>
    <dgm:cxn modelId="{A2C0D66C-624D-49FF-9BEB-9C5DEE34AE35}" type="presParOf" srcId="{D99ED1F1-86E1-42D9-B284-4B5FDBDA2AA2}" destId="{C6617970-DE7E-464A-AD83-46C10B7A5FBE}" srcOrd="7" destOrd="0" presId="urn:microsoft.com/office/officeart/2005/8/layout/default"/>
    <dgm:cxn modelId="{93893174-16C8-48AA-831E-17B5C8057F94}" type="presParOf" srcId="{D99ED1F1-86E1-42D9-B284-4B5FDBDA2AA2}" destId="{34A9ACE7-CFCA-4425-8DCD-AEE2C77B6A88}"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8DCC2D-24F5-40C0-BC88-F02D8133B05E}" type="doc">
      <dgm:prSet loTypeId="urn:microsoft.com/office/officeart/2005/8/layout/default" loCatId="list" qsTypeId="urn:microsoft.com/office/officeart/2005/8/quickstyle/3d1" qsCatId="3D" csTypeId="urn:microsoft.com/office/officeart/2005/8/colors/accent0_3" csCatId="mainScheme" phldr="1"/>
      <dgm:spPr/>
      <dgm:t>
        <a:bodyPr/>
        <a:lstStyle/>
        <a:p>
          <a:endParaRPr lang="en-US"/>
        </a:p>
      </dgm:t>
    </dgm:pt>
    <dgm:pt modelId="{ED832138-4395-4AFB-A8DF-BF415DAFA36C}">
      <dgm:prSet custT="1"/>
      <dgm:spPr>
        <a:solidFill>
          <a:schemeClr val="tx1"/>
        </a:solidFill>
      </dgm:spPr>
      <dgm:t>
        <a:bodyPr/>
        <a:lstStyle/>
        <a:p>
          <a:r>
            <a:rPr lang="en-US" sz="1400" dirty="0">
              <a:solidFill>
                <a:schemeClr val="bg1"/>
              </a:solidFill>
            </a:rPr>
            <a:t>362 -  Moving and Misc. citations</a:t>
          </a:r>
        </a:p>
        <a:p>
          <a:r>
            <a:rPr lang="en-US" sz="1400" dirty="0">
              <a:solidFill>
                <a:schemeClr val="bg1"/>
              </a:solidFill>
            </a:rPr>
            <a:t>423 -  parking citations (Patrol, PSTs)</a:t>
          </a:r>
        </a:p>
        <a:p>
          <a:r>
            <a:rPr lang="en-US" sz="1400" dirty="0">
              <a:solidFill>
                <a:schemeClr val="bg1"/>
              </a:solidFill>
            </a:rPr>
            <a:t>355 - parking citations (Parking Aid)</a:t>
          </a:r>
        </a:p>
        <a:p>
          <a:r>
            <a:rPr lang="en-US" sz="1400" dirty="0">
              <a:solidFill>
                <a:schemeClr val="bg1"/>
              </a:solidFill>
            </a:rPr>
            <a:t>48 - Vehicles impounded</a:t>
          </a:r>
        </a:p>
        <a:p>
          <a:r>
            <a:rPr lang="en-US" sz="1400" dirty="0">
              <a:solidFill>
                <a:schemeClr val="bg1"/>
              </a:solidFill>
            </a:rPr>
            <a:t>14 - DUI arrests</a:t>
          </a:r>
        </a:p>
        <a:p>
          <a:r>
            <a:rPr lang="en-US" sz="1400" dirty="0">
              <a:solidFill>
                <a:schemeClr val="bg1"/>
              </a:solidFill>
            </a:rPr>
            <a:t>140 - Abandoned vehicles</a:t>
          </a:r>
        </a:p>
      </dgm:t>
    </dgm:pt>
    <dgm:pt modelId="{2599B79A-D32B-469C-9C53-BDEE06A033D3}" type="parTrans" cxnId="{D1E025D7-7323-436C-8227-1FE3F16D464A}">
      <dgm:prSet/>
      <dgm:spPr/>
      <dgm:t>
        <a:bodyPr/>
        <a:lstStyle/>
        <a:p>
          <a:endParaRPr lang="en-US">
            <a:solidFill>
              <a:schemeClr val="bg1"/>
            </a:solidFill>
          </a:endParaRPr>
        </a:p>
      </dgm:t>
    </dgm:pt>
    <dgm:pt modelId="{233B7768-4359-43CE-823B-BD3593B719E8}" type="sibTrans" cxnId="{D1E025D7-7323-436C-8227-1FE3F16D464A}">
      <dgm:prSet/>
      <dgm:spPr/>
      <dgm:t>
        <a:bodyPr/>
        <a:lstStyle/>
        <a:p>
          <a:endParaRPr lang="en-US">
            <a:solidFill>
              <a:schemeClr val="bg1"/>
            </a:solidFill>
          </a:endParaRPr>
        </a:p>
      </dgm:t>
    </dgm:pt>
    <dgm:pt modelId="{3851D1FB-0796-4FAD-821C-870E673A8825}">
      <dgm:prSet custT="1"/>
      <dgm:spPr>
        <a:solidFill>
          <a:schemeClr val="tx1"/>
        </a:solidFill>
      </dgm:spPr>
      <dgm:t>
        <a:bodyPr/>
        <a:lstStyle/>
        <a:p>
          <a:pPr algn="ctr"/>
          <a:r>
            <a:rPr lang="en-US" sz="1600" dirty="0">
              <a:solidFill>
                <a:schemeClr val="bg1"/>
              </a:solidFill>
            </a:rPr>
            <a:t>Training </a:t>
          </a:r>
        </a:p>
        <a:p>
          <a:pPr algn="ctr"/>
          <a:r>
            <a:rPr lang="en-US" sz="1600" dirty="0"/>
            <a:t> 91 - Employees attended training </a:t>
          </a:r>
        </a:p>
        <a:p>
          <a:pPr algn="ctr"/>
          <a:r>
            <a:rPr lang="en-US" sz="1600" dirty="0"/>
            <a:t> 532 - Total training hours</a:t>
          </a:r>
        </a:p>
      </dgm:t>
    </dgm:pt>
    <dgm:pt modelId="{1B247B8E-1AF3-4569-8D77-9BA90CC7BBD0}" type="parTrans" cxnId="{4F0DFC31-763D-49F5-A8F6-AC01F3C4417F}">
      <dgm:prSet/>
      <dgm:spPr/>
      <dgm:t>
        <a:bodyPr/>
        <a:lstStyle/>
        <a:p>
          <a:endParaRPr lang="en-US">
            <a:solidFill>
              <a:schemeClr val="bg1"/>
            </a:solidFill>
          </a:endParaRPr>
        </a:p>
      </dgm:t>
    </dgm:pt>
    <dgm:pt modelId="{B0BC3327-366B-4D5F-95AE-706A80C31684}" type="sibTrans" cxnId="{4F0DFC31-763D-49F5-A8F6-AC01F3C4417F}">
      <dgm:prSet/>
      <dgm:spPr/>
      <dgm:t>
        <a:bodyPr/>
        <a:lstStyle/>
        <a:p>
          <a:endParaRPr lang="en-US">
            <a:solidFill>
              <a:schemeClr val="bg1"/>
            </a:solidFill>
          </a:endParaRPr>
        </a:p>
      </dgm:t>
    </dgm:pt>
    <dgm:pt modelId="{9FABBAB1-41A4-4132-8D49-FF2254AB7B9C}">
      <dgm:prSet custT="1"/>
      <dgm:spPr>
        <a:solidFill>
          <a:schemeClr val="tx1"/>
        </a:solidFill>
      </dgm:spPr>
      <dgm:t>
        <a:bodyPr anchor="b"/>
        <a:lstStyle/>
        <a:p>
          <a:pPr algn="ctr"/>
          <a:endParaRPr lang="en-US" sz="1400" noProof="0" dirty="0"/>
        </a:p>
        <a:p>
          <a:pPr algn="ctr"/>
          <a:endParaRPr lang="en-US" sz="1400" noProof="0" dirty="0"/>
        </a:p>
        <a:p>
          <a:pPr algn="ctr"/>
          <a:endParaRPr lang="en-US" sz="1400" noProof="0" dirty="0"/>
        </a:p>
        <a:p>
          <a:pPr algn="ctr"/>
          <a:endParaRPr lang="en-US" sz="1400" noProof="0" dirty="0"/>
        </a:p>
        <a:p>
          <a:pPr algn="ctr"/>
          <a:r>
            <a:rPr lang="en-US" sz="1400" noProof="0" dirty="0"/>
            <a:t>                                                                                                       </a:t>
          </a:r>
        </a:p>
        <a:p>
          <a:pPr algn="ctr"/>
          <a:endParaRPr lang="en-US" sz="1400" noProof="0" dirty="0"/>
        </a:p>
        <a:p>
          <a:pPr algn="ctr"/>
          <a:endParaRPr lang="en-US" sz="1400" noProof="0" dirty="0"/>
        </a:p>
        <a:p>
          <a:pPr algn="ctr"/>
          <a:endParaRPr lang="en-US" sz="1400" noProof="0" dirty="0"/>
        </a:p>
        <a:p>
          <a:pPr algn="ctr"/>
          <a:endParaRPr lang="en-US" sz="1400" noProof="0" dirty="0"/>
        </a:p>
        <a:p>
          <a:pPr algn="ctr"/>
          <a:endParaRPr lang="en-US" sz="1400" noProof="0" dirty="0"/>
        </a:p>
        <a:p>
          <a:pPr algn="ctr"/>
          <a:endParaRPr lang="en-US" sz="1400" noProof="0" dirty="0"/>
        </a:p>
        <a:p>
          <a:pPr algn="ctr"/>
          <a:endParaRPr lang="en-US" sz="1400" noProof="0" dirty="0"/>
        </a:p>
        <a:p>
          <a:pPr algn="ctr"/>
          <a:endParaRPr lang="en-US" sz="1400" noProof="0" dirty="0"/>
        </a:p>
        <a:p>
          <a:pPr algn="ctr"/>
          <a:endParaRPr lang="en-US" sz="1400" noProof="0" dirty="0"/>
        </a:p>
        <a:p>
          <a:pPr algn="ctr"/>
          <a:endParaRPr lang="en-US" sz="1400" noProof="0" dirty="0">
            <a:solidFill>
              <a:schemeClr val="bg1"/>
            </a:solidFill>
          </a:endParaRPr>
        </a:p>
        <a:p>
          <a:pPr algn="ctr"/>
          <a:endParaRPr lang="en-US" sz="1400" noProof="0" dirty="0">
            <a:solidFill>
              <a:schemeClr val="bg1"/>
            </a:solidFill>
          </a:endParaRPr>
        </a:p>
        <a:p>
          <a:pPr algn="ctr"/>
          <a:endParaRPr lang="en-US" sz="1400" noProof="0" dirty="0">
            <a:solidFill>
              <a:schemeClr val="bg1"/>
            </a:solidFill>
          </a:endParaRPr>
        </a:p>
        <a:p>
          <a:pPr algn="ctr"/>
          <a:endParaRPr lang="en-US" sz="1400" noProof="0" dirty="0">
            <a:solidFill>
              <a:schemeClr val="bg1"/>
            </a:solidFill>
          </a:endParaRPr>
        </a:p>
        <a:p>
          <a:pPr algn="ctr"/>
          <a:endParaRPr lang="en-US" sz="1400" noProof="0" dirty="0">
            <a:solidFill>
              <a:schemeClr val="bg1"/>
            </a:solidFill>
          </a:endParaRPr>
        </a:p>
        <a:p>
          <a:pPr algn="ctr"/>
          <a:endParaRPr lang="en-US" sz="1400" noProof="0" dirty="0">
            <a:solidFill>
              <a:schemeClr val="bg1"/>
            </a:solidFill>
          </a:endParaRPr>
        </a:p>
        <a:p>
          <a:pPr algn="ctr"/>
          <a:endParaRPr lang="en-US" sz="1400" noProof="0" dirty="0">
            <a:solidFill>
              <a:schemeClr val="bg1"/>
            </a:solidFill>
          </a:endParaRPr>
        </a:p>
        <a:p>
          <a:pPr algn="ctr"/>
          <a:endParaRPr lang="en-US" sz="1400" noProof="0" dirty="0">
            <a:solidFill>
              <a:schemeClr val="bg1"/>
            </a:solidFill>
          </a:endParaRPr>
        </a:p>
        <a:p>
          <a:pPr algn="ctr"/>
          <a:endParaRPr lang="en-US" sz="1400" noProof="0" dirty="0">
            <a:solidFill>
              <a:schemeClr val="bg1"/>
            </a:solidFill>
          </a:endParaRPr>
        </a:p>
        <a:p>
          <a:pPr algn="ctr"/>
          <a:endParaRPr lang="en-US" sz="1400" noProof="0" dirty="0">
            <a:solidFill>
              <a:schemeClr val="bg1"/>
            </a:solidFill>
            <a:highlight>
              <a:srgbClr val="FF0000"/>
            </a:highlight>
          </a:endParaRPr>
        </a:p>
        <a:p>
          <a:pPr algn="ctr"/>
          <a:endParaRPr lang="en-US" sz="1400" noProof="0" dirty="0">
            <a:solidFill>
              <a:schemeClr val="bg1"/>
            </a:solidFill>
            <a:highlight>
              <a:srgbClr val="FF0000"/>
            </a:highlight>
          </a:endParaRPr>
        </a:p>
        <a:p>
          <a:pPr algn="ctr"/>
          <a:endParaRPr lang="en-US" sz="1400" noProof="0" dirty="0">
            <a:solidFill>
              <a:schemeClr val="bg1"/>
            </a:solidFill>
            <a:highlight>
              <a:srgbClr val="FF0000"/>
            </a:highlight>
          </a:endParaRPr>
        </a:p>
        <a:p>
          <a:pPr algn="ctr"/>
          <a:endParaRPr lang="en-US" sz="1400" noProof="0" dirty="0">
            <a:solidFill>
              <a:schemeClr val="bg1"/>
            </a:solidFill>
            <a:highlight>
              <a:srgbClr val="FF0000"/>
            </a:highlight>
          </a:endParaRPr>
        </a:p>
        <a:p>
          <a:pPr algn="ctr"/>
          <a:endParaRPr lang="en-US" sz="1400" noProof="0" dirty="0">
            <a:solidFill>
              <a:schemeClr val="bg1"/>
            </a:solidFill>
            <a:highlight>
              <a:srgbClr val="FF0000"/>
            </a:highlight>
          </a:endParaRPr>
        </a:p>
        <a:p>
          <a:pPr algn="ctr"/>
          <a:endParaRPr lang="en-US" sz="1400" noProof="0" dirty="0">
            <a:solidFill>
              <a:schemeClr val="bg1"/>
            </a:solidFill>
          </a:endParaRPr>
        </a:p>
        <a:p>
          <a:pPr algn="ctr"/>
          <a:endParaRPr lang="en-US" sz="1400" noProof="0" dirty="0">
            <a:solidFill>
              <a:schemeClr val="bg1"/>
            </a:solidFill>
          </a:endParaRPr>
        </a:p>
        <a:p>
          <a:pPr algn="ctr"/>
          <a:endParaRPr lang="en-US" sz="1400" noProof="0" dirty="0">
            <a:solidFill>
              <a:schemeClr val="bg1"/>
            </a:solidFill>
          </a:endParaRPr>
        </a:p>
        <a:p>
          <a:pPr algn="ctr"/>
          <a:endParaRPr lang="en-US" sz="1400" noProof="0" dirty="0">
            <a:solidFill>
              <a:schemeClr val="bg1"/>
            </a:solidFill>
          </a:endParaRPr>
        </a:p>
        <a:p>
          <a:pPr algn="ctr"/>
          <a:endParaRPr lang="en-US" sz="1400" noProof="0" dirty="0">
            <a:solidFill>
              <a:schemeClr val="bg1"/>
            </a:solidFill>
          </a:endParaRPr>
        </a:p>
        <a:p>
          <a:pPr algn="ctr"/>
          <a:endParaRPr lang="en-US" sz="1400" noProof="0" dirty="0">
            <a:solidFill>
              <a:schemeClr val="bg1"/>
            </a:solidFill>
          </a:endParaRPr>
        </a:p>
        <a:p>
          <a:pPr algn="ctr"/>
          <a:endParaRPr lang="en-US" sz="1400" noProof="0" dirty="0">
            <a:solidFill>
              <a:schemeClr val="bg1"/>
            </a:solidFill>
          </a:endParaRPr>
        </a:p>
        <a:p>
          <a:pPr algn="ctr"/>
          <a:endParaRPr lang="en-US" sz="1400" noProof="0" dirty="0">
            <a:solidFill>
              <a:schemeClr val="bg1"/>
            </a:solidFill>
          </a:endParaRPr>
        </a:p>
        <a:p>
          <a:pPr algn="ctr"/>
          <a:endParaRPr lang="en-US" sz="1400" noProof="0" dirty="0">
            <a:solidFill>
              <a:schemeClr val="bg1"/>
            </a:solidFill>
          </a:endParaRPr>
        </a:p>
        <a:p>
          <a:pPr algn="ctr"/>
          <a:endParaRPr lang="en-US" sz="1400" noProof="0" dirty="0">
            <a:solidFill>
              <a:schemeClr val="bg1"/>
            </a:solidFill>
          </a:endParaRPr>
        </a:p>
        <a:p>
          <a:pPr algn="ctr"/>
          <a:endParaRPr lang="en-US" sz="1400" noProof="0" dirty="0">
            <a:solidFill>
              <a:schemeClr val="bg1"/>
            </a:solidFill>
            <a:highlight>
              <a:srgbClr val="0000FF"/>
            </a:highlight>
          </a:endParaRPr>
        </a:p>
        <a:p>
          <a:pPr algn="ctr"/>
          <a:r>
            <a:rPr lang="en-US" sz="1400" noProof="0" dirty="0">
              <a:solidFill>
                <a:schemeClr val="bg1"/>
              </a:solidFill>
            </a:rPr>
            <a:t>3 – Grant Operations</a:t>
          </a:r>
        </a:p>
        <a:p>
          <a:pPr algn="ctr"/>
          <a:r>
            <a:rPr lang="en-US" sz="1400" noProof="0" dirty="0"/>
            <a:t>0 - DUI Checkpoint</a:t>
          </a:r>
        </a:p>
        <a:p>
          <a:pPr algn="ctr"/>
          <a:r>
            <a:rPr lang="en-US" sz="1400" noProof="0" dirty="0"/>
            <a:t>0 - Traffic Safety Course</a:t>
          </a:r>
        </a:p>
        <a:p>
          <a:pPr algn="ctr"/>
          <a:endParaRPr lang="en-US" sz="1400" noProof="0" dirty="0"/>
        </a:p>
        <a:p>
          <a:pPr algn="ctr"/>
          <a:endParaRPr lang="en-US" sz="1400" noProof="0" dirty="0"/>
        </a:p>
        <a:p>
          <a:pPr algn="ctr"/>
          <a:endParaRPr lang="en-US" sz="1300" noProof="0" dirty="0"/>
        </a:p>
        <a:p>
          <a:pPr algn="ctr"/>
          <a:r>
            <a:rPr lang="en-US" sz="1300" noProof="0" dirty="0"/>
            <a:t> </a:t>
          </a:r>
        </a:p>
      </dgm:t>
    </dgm:pt>
    <dgm:pt modelId="{211560B2-C6A0-4192-9940-7D96B3136D5C}" type="parTrans" cxnId="{D56199A0-6212-4281-8D48-5D3EA84C2165}">
      <dgm:prSet/>
      <dgm:spPr/>
      <dgm:t>
        <a:bodyPr/>
        <a:lstStyle/>
        <a:p>
          <a:endParaRPr lang="en-US">
            <a:solidFill>
              <a:schemeClr val="bg1"/>
            </a:solidFill>
          </a:endParaRPr>
        </a:p>
      </dgm:t>
    </dgm:pt>
    <dgm:pt modelId="{AD33740D-5F31-41C1-A757-A22F8393B6C8}" type="sibTrans" cxnId="{D56199A0-6212-4281-8D48-5D3EA84C2165}">
      <dgm:prSet/>
      <dgm:spPr/>
      <dgm:t>
        <a:bodyPr/>
        <a:lstStyle/>
        <a:p>
          <a:endParaRPr lang="en-US">
            <a:solidFill>
              <a:schemeClr val="bg1"/>
            </a:solidFill>
          </a:endParaRPr>
        </a:p>
      </dgm:t>
    </dgm:pt>
    <dgm:pt modelId="{FF7576BB-7F79-44FD-AB81-CAD9176B7746}">
      <dgm:prSet custT="1"/>
      <dgm:spPr>
        <a:solidFill>
          <a:schemeClr val="tx1"/>
        </a:solidFill>
      </dgm:spPr>
      <dgm:t>
        <a:bodyPr/>
        <a:lstStyle/>
        <a:p>
          <a:r>
            <a:rPr lang="en-US" sz="1600" dirty="0"/>
            <a:t>2,391– 911 calls were received.</a:t>
          </a:r>
        </a:p>
      </dgm:t>
    </dgm:pt>
    <dgm:pt modelId="{4EEEBCD4-A4C7-4EE8-B601-BCFD174FCC44}" type="parTrans" cxnId="{F142BE7E-EC0B-4982-A229-FD7033870A8E}">
      <dgm:prSet/>
      <dgm:spPr/>
      <dgm:t>
        <a:bodyPr/>
        <a:lstStyle/>
        <a:p>
          <a:endParaRPr lang="en-US">
            <a:solidFill>
              <a:schemeClr val="bg1"/>
            </a:solidFill>
          </a:endParaRPr>
        </a:p>
      </dgm:t>
    </dgm:pt>
    <dgm:pt modelId="{095B3FFF-01EF-4A3E-A108-3DBF26D7CFD2}" type="sibTrans" cxnId="{F142BE7E-EC0B-4982-A229-FD7033870A8E}">
      <dgm:prSet/>
      <dgm:spPr/>
      <dgm:t>
        <a:bodyPr/>
        <a:lstStyle/>
        <a:p>
          <a:endParaRPr lang="en-US">
            <a:solidFill>
              <a:schemeClr val="bg1"/>
            </a:solidFill>
          </a:endParaRPr>
        </a:p>
      </dgm:t>
    </dgm:pt>
    <dgm:pt modelId="{843B3CCE-516B-4300-9736-BB9B4227D948}">
      <dgm:prSet custT="1"/>
      <dgm:spPr>
        <a:solidFill>
          <a:schemeClr val="tx1"/>
        </a:solidFill>
      </dgm:spPr>
      <dgm:t>
        <a:bodyPr/>
        <a:lstStyle/>
        <a:p>
          <a:r>
            <a:rPr lang="en-US" sz="1600" dirty="0"/>
            <a:t>5,529 - </a:t>
          </a:r>
          <a:r>
            <a:rPr lang="en-US" sz="1600" dirty="0">
              <a:solidFill>
                <a:schemeClr val="bg1"/>
              </a:solidFill>
            </a:rPr>
            <a:t>Calls for Service</a:t>
          </a:r>
        </a:p>
        <a:p>
          <a:r>
            <a:rPr lang="en-US" sz="1600" dirty="0"/>
            <a:t>* Certain call types are excluded, i.e., tests, duplicates, etc. </a:t>
          </a:r>
        </a:p>
      </dgm:t>
    </dgm:pt>
    <dgm:pt modelId="{C6F1FB5B-5F59-4F36-8909-0E9FA4C8E0E2}" type="parTrans" cxnId="{AE4A7A41-CD23-497C-8526-A5C5438303EF}">
      <dgm:prSet/>
      <dgm:spPr/>
      <dgm:t>
        <a:bodyPr/>
        <a:lstStyle/>
        <a:p>
          <a:endParaRPr lang="en-US">
            <a:solidFill>
              <a:schemeClr val="bg1"/>
            </a:solidFill>
          </a:endParaRPr>
        </a:p>
      </dgm:t>
    </dgm:pt>
    <dgm:pt modelId="{91C22B5C-3E92-4E32-83FF-0DA28D5DAC22}" type="sibTrans" cxnId="{AE4A7A41-CD23-497C-8526-A5C5438303EF}">
      <dgm:prSet/>
      <dgm:spPr/>
      <dgm:t>
        <a:bodyPr/>
        <a:lstStyle/>
        <a:p>
          <a:endParaRPr lang="en-US">
            <a:solidFill>
              <a:schemeClr val="bg1"/>
            </a:solidFill>
          </a:endParaRPr>
        </a:p>
      </dgm:t>
    </dgm:pt>
    <dgm:pt modelId="{85136FE8-E16D-4FFF-B4EA-9FF456018769}">
      <dgm:prSet custT="1"/>
      <dgm:spPr>
        <a:solidFill>
          <a:schemeClr val="tx1"/>
        </a:solidFill>
      </dgm:spPr>
      <dgm:t>
        <a:bodyPr/>
        <a:lstStyle/>
        <a:p>
          <a:r>
            <a:rPr lang="en-US" sz="1600" dirty="0">
              <a:solidFill>
                <a:schemeClr val="bg1"/>
              </a:solidFill>
            </a:rPr>
            <a:t>528</a:t>
          </a:r>
          <a:r>
            <a:rPr lang="en-US" sz="1600" dirty="0"/>
            <a:t> -  Cases have been processed </a:t>
          </a:r>
        </a:p>
      </dgm:t>
    </dgm:pt>
    <dgm:pt modelId="{3ADA81E0-BB1A-4719-8013-B98AA65C010A}" type="parTrans" cxnId="{A1F0968C-7C30-46E8-BD0D-2504CF8CE368}">
      <dgm:prSet/>
      <dgm:spPr/>
      <dgm:t>
        <a:bodyPr/>
        <a:lstStyle/>
        <a:p>
          <a:endParaRPr lang="en-US">
            <a:solidFill>
              <a:schemeClr val="bg1"/>
            </a:solidFill>
          </a:endParaRPr>
        </a:p>
      </dgm:t>
    </dgm:pt>
    <dgm:pt modelId="{15C55216-9BAD-42E0-B252-E0C5E098301A}" type="sibTrans" cxnId="{A1F0968C-7C30-46E8-BD0D-2504CF8CE368}">
      <dgm:prSet/>
      <dgm:spPr/>
      <dgm:t>
        <a:bodyPr/>
        <a:lstStyle/>
        <a:p>
          <a:endParaRPr lang="en-US">
            <a:solidFill>
              <a:schemeClr val="bg1"/>
            </a:solidFill>
          </a:endParaRPr>
        </a:p>
      </dgm:t>
    </dgm:pt>
    <dgm:pt modelId="{ABC8020E-9277-4507-904B-FFF9D717CACF}" type="pres">
      <dgm:prSet presAssocID="{B68DCC2D-24F5-40C0-BC88-F02D8133B05E}" presName="diagram" presStyleCnt="0">
        <dgm:presLayoutVars>
          <dgm:dir/>
          <dgm:resizeHandles val="exact"/>
        </dgm:presLayoutVars>
      </dgm:prSet>
      <dgm:spPr/>
    </dgm:pt>
    <dgm:pt modelId="{894BA4F8-6C6A-40A9-8DF0-27C5898549C8}" type="pres">
      <dgm:prSet presAssocID="{ED832138-4395-4AFB-A8DF-BF415DAFA36C}" presName="node" presStyleLbl="node1" presStyleIdx="0" presStyleCnt="6" custLinFactNeighborX="327">
        <dgm:presLayoutVars>
          <dgm:bulletEnabled val="1"/>
        </dgm:presLayoutVars>
      </dgm:prSet>
      <dgm:spPr/>
    </dgm:pt>
    <dgm:pt modelId="{BB10FB1E-6415-444C-A0F7-20E7AD04B0CF}" type="pres">
      <dgm:prSet presAssocID="{233B7768-4359-43CE-823B-BD3593B719E8}" presName="sibTrans" presStyleCnt="0"/>
      <dgm:spPr/>
    </dgm:pt>
    <dgm:pt modelId="{46EEB5D4-A49E-4AA3-969A-CE435122B77A}" type="pres">
      <dgm:prSet presAssocID="{3851D1FB-0796-4FAD-821C-870E673A8825}" presName="node" presStyleLbl="node1" presStyleIdx="1" presStyleCnt="6" custLinFactNeighborX="826" custLinFactNeighborY="-578">
        <dgm:presLayoutVars>
          <dgm:bulletEnabled val="1"/>
        </dgm:presLayoutVars>
      </dgm:prSet>
      <dgm:spPr/>
    </dgm:pt>
    <dgm:pt modelId="{5F9D44E4-983F-401E-A09E-87967AEF6D4E}" type="pres">
      <dgm:prSet presAssocID="{B0BC3327-366B-4D5F-95AE-706A80C31684}" presName="sibTrans" presStyleCnt="0"/>
      <dgm:spPr/>
    </dgm:pt>
    <dgm:pt modelId="{7CC424C8-1121-47AC-9699-EBB3AC4E8E9B}" type="pres">
      <dgm:prSet presAssocID="{9FABBAB1-41A4-4132-8D49-FF2254AB7B9C}" presName="node" presStyleLbl="node1" presStyleIdx="2" presStyleCnt="6" custLinFactNeighborX="615" custLinFactNeighborY="-5373">
        <dgm:presLayoutVars>
          <dgm:bulletEnabled val="1"/>
        </dgm:presLayoutVars>
      </dgm:prSet>
      <dgm:spPr/>
    </dgm:pt>
    <dgm:pt modelId="{CA40BE14-7D92-4263-80AB-A0DE06479AA6}" type="pres">
      <dgm:prSet presAssocID="{AD33740D-5F31-41C1-A757-A22F8393B6C8}" presName="sibTrans" presStyleCnt="0"/>
      <dgm:spPr/>
    </dgm:pt>
    <dgm:pt modelId="{DF1299C3-4515-42CA-AB63-D0AC56A8DD77}" type="pres">
      <dgm:prSet presAssocID="{FF7576BB-7F79-44FD-AB81-CAD9176B7746}" presName="node" presStyleLbl="node1" presStyleIdx="3" presStyleCnt="6" custLinFactNeighborX="-1114" custLinFactNeighborY="99">
        <dgm:presLayoutVars>
          <dgm:bulletEnabled val="1"/>
        </dgm:presLayoutVars>
      </dgm:prSet>
      <dgm:spPr/>
    </dgm:pt>
    <dgm:pt modelId="{2995F97B-6CAE-4A01-A3A5-0BA015AD6990}" type="pres">
      <dgm:prSet presAssocID="{095B3FFF-01EF-4A3E-A108-3DBF26D7CFD2}" presName="sibTrans" presStyleCnt="0"/>
      <dgm:spPr/>
    </dgm:pt>
    <dgm:pt modelId="{D01AA09B-8551-483A-8F9A-5708CFD771CF}" type="pres">
      <dgm:prSet presAssocID="{843B3CCE-516B-4300-9736-BB9B4227D948}" presName="node" presStyleLbl="node1" presStyleIdx="4" presStyleCnt="6" custLinFactNeighborX="327">
        <dgm:presLayoutVars>
          <dgm:bulletEnabled val="1"/>
        </dgm:presLayoutVars>
      </dgm:prSet>
      <dgm:spPr/>
    </dgm:pt>
    <dgm:pt modelId="{0E006044-1D3E-41D8-AD49-03905F0AFA3D}" type="pres">
      <dgm:prSet presAssocID="{91C22B5C-3E92-4E32-83FF-0DA28D5DAC22}" presName="sibTrans" presStyleCnt="0"/>
      <dgm:spPr/>
    </dgm:pt>
    <dgm:pt modelId="{76B7E1FF-AF56-4EDF-B017-035436E5A9E7}" type="pres">
      <dgm:prSet presAssocID="{85136FE8-E16D-4FFF-B4EA-9FF456018769}" presName="node" presStyleLbl="node1" presStyleIdx="5" presStyleCnt="6" custLinFactNeighborX="327">
        <dgm:presLayoutVars>
          <dgm:bulletEnabled val="1"/>
        </dgm:presLayoutVars>
      </dgm:prSet>
      <dgm:spPr/>
    </dgm:pt>
  </dgm:ptLst>
  <dgm:cxnLst>
    <dgm:cxn modelId="{C615A70F-3F28-4E78-806F-899641A02D94}" type="presOf" srcId="{FF7576BB-7F79-44FD-AB81-CAD9176B7746}" destId="{DF1299C3-4515-42CA-AB63-D0AC56A8DD77}" srcOrd="0" destOrd="0" presId="urn:microsoft.com/office/officeart/2005/8/layout/default"/>
    <dgm:cxn modelId="{600BBB17-231A-4E7D-B327-DE1EC4B7D5D3}" type="presOf" srcId="{85136FE8-E16D-4FFF-B4EA-9FF456018769}" destId="{76B7E1FF-AF56-4EDF-B017-035436E5A9E7}" srcOrd="0" destOrd="0" presId="urn:microsoft.com/office/officeart/2005/8/layout/default"/>
    <dgm:cxn modelId="{60CB7429-1FEF-4303-AFDE-7850C7A2AE02}" type="presOf" srcId="{3851D1FB-0796-4FAD-821C-870E673A8825}" destId="{46EEB5D4-A49E-4AA3-969A-CE435122B77A}" srcOrd="0" destOrd="0" presId="urn:microsoft.com/office/officeart/2005/8/layout/default"/>
    <dgm:cxn modelId="{4F0DFC31-763D-49F5-A8F6-AC01F3C4417F}" srcId="{B68DCC2D-24F5-40C0-BC88-F02D8133B05E}" destId="{3851D1FB-0796-4FAD-821C-870E673A8825}" srcOrd="1" destOrd="0" parTransId="{1B247B8E-1AF3-4569-8D77-9BA90CC7BBD0}" sibTransId="{B0BC3327-366B-4D5F-95AE-706A80C31684}"/>
    <dgm:cxn modelId="{D583AF37-135C-4D22-894B-42F023623113}" type="presOf" srcId="{9FABBAB1-41A4-4132-8D49-FF2254AB7B9C}" destId="{7CC424C8-1121-47AC-9699-EBB3AC4E8E9B}" srcOrd="0" destOrd="0" presId="urn:microsoft.com/office/officeart/2005/8/layout/default"/>
    <dgm:cxn modelId="{AE4A7A41-CD23-497C-8526-A5C5438303EF}" srcId="{B68DCC2D-24F5-40C0-BC88-F02D8133B05E}" destId="{843B3CCE-516B-4300-9736-BB9B4227D948}" srcOrd="4" destOrd="0" parTransId="{C6F1FB5B-5F59-4F36-8909-0E9FA4C8E0E2}" sibTransId="{91C22B5C-3E92-4E32-83FF-0DA28D5DAC22}"/>
    <dgm:cxn modelId="{F142BE7E-EC0B-4982-A229-FD7033870A8E}" srcId="{B68DCC2D-24F5-40C0-BC88-F02D8133B05E}" destId="{FF7576BB-7F79-44FD-AB81-CAD9176B7746}" srcOrd="3" destOrd="0" parTransId="{4EEEBCD4-A4C7-4EE8-B601-BCFD174FCC44}" sibTransId="{095B3FFF-01EF-4A3E-A108-3DBF26D7CFD2}"/>
    <dgm:cxn modelId="{3B968982-B733-46C4-AADF-C79FFB18EAEC}" type="presOf" srcId="{ED832138-4395-4AFB-A8DF-BF415DAFA36C}" destId="{894BA4F8-6C6A-40A9-8DF0-27C5898549C8}" srcOrd="0" destOrd="0" presId="urn:microsoft.com/office/officeart/2005/8/layout/default"/>
    <dgm:cxn modelId="{F725E888-AB80-44FF-A054-8A9A8FC81B5B}" type="presOf" srcId="{B68DCC2D-24F5-40C0-BC88-F02D8133B05E}" destId="{ABC8020E-9277-4507-904B-FFF9D717CACF}" srcOrd="0" destOrd="0" presId="urn:microsoft.com/office/officeart/2005/8/layout/default"/>
    <dgm:cxn modelId="{A1F0968C-7C30-46E8-BD0D-2504CF8CE368}" srcId="{B68DCC2D-24F5-40C0-BC88-F02D8133B05E}" destId="{85136FE8-E16D-4FFF-B4EA-9FF456018769}" srcOrd="5" destOrd="0" parTransId="{3ADA81E0-BB1A-4719-8013-B98AA65C010A}" sibTransId="{15C55216-9BAD-42E0-B252-E0C5E098301A}"/>
    <dgm:cxn modelId="{D56199A0-6212-4281-8D48-5D3EA84C2165}" srcId="{B68DCC2D-24F5-40C0-BC88-F02D8133B05E}" destId="{9FABBAB1-41A4-4132-8D49-FF2254AB7B9C}" srcOrd="2" destOrd="0" parTransId="{211560B2-C6A0-4192-9940-7D96B3136D5C}" sibTransId="{AD33740D-5F31-41C1-A757-A22F8393B6C8}"/>
    <dgm:cxn modelId="{82FDCAC1-FD45-4D72-AA3C-E4139278FC77}" type="presOf" srcId="{843B3CCE-516B-4300-9736-BB9B4227D948}" destId="{D01AA09B-8551-483A-8F9A-5708CFD771CF}" srcOrd="0" destOrd="0" presId="urn:microsoft.com/office/officeart/2005/8/layout/default"/>
    <dgm:cxn modelId="{D1E025D7-7323-436C-8227-1FE3F16D464A}" srcId="{B68DCC2D-24F5-40C0-BC88-F02D8133B05E}" destId="{ED832138-4395-4AFB-A8DF-BF415DAFA36C}" srcOrd="0" destOrd="0" parTransId="{2599B79A-D32B-469C-9C53-BDEE06A033D3}" sibTransId="{233B7768-4359-43CE-823B-BD3593B719E8}"/>
    <dgm:cxn modelId="{1CD9EB4D-1C77-4382-80CC-C6A14F0815FC}" type="presParOf" srcId="{ABC8020E-9277-4507-904B-FFF9D717CACF}" destId="{894BA4F8-6C6A-40A9-8DF0-27C5898549C8}" srcOrd="0" destOrd="0" presId="urn:microsoft.com/office/officeart/2005/8/layout/default"/>
    <dgm:cxn modelId="{AB7D8039-EAA8-4B12-B75E-50E4922FCAE5}" type="presParOf" srcId="{ABC8020E-9277-4507-904B-FFF9D717CACF}" destId="{BB10FB1E-6415-444C-A0F7-20E7AD04B0CF}" srcOrd="1" destOrd="0" presId="urn:microsoft.com/office/officeart/2005/8/layout/default"/>
    <dgm:cxn modelId="{86A501AC-6CCE-4703-9C48-C7A59A5A9741}" type="presParOf" srcId="{ABC8020E-9277-4507-904B-FFF9D717CACF}" destId="{46EEB5D4-A49E-4AA3-969A-CE435122B77A}" srcOrd="2" destOrd="0" presId="urn:microsoft.com/office/officeart/2005/8/layout/default"/>
    <dgm:cxn modelId="{359BC8C3-5ED5-4679-9EAA-46EE0B7ABEAF}" type="presParOf" srcId="{ABC8020E-9277-4507-904B-FFF9D717CACF}" destId="{5F9D44E4-983F-401E-A09E-87967AEF6D4E}" srcOrd="3" destOrd="0" presId="urn:microsoft.com/office/officeart/2005/8/layout/default"/>
    <dgm:cxn modelId="{D1711F48-2620-4F19-81D2-29531336387B}" type="presParOf" srcId="{ABC8020E-9277-4507-904B-FFF9D717CACF}" destId="{7CC424C8-1121-47AC-9699-EBB3AC4E8E9B}" srcOrd="4" destOrd="0" presId="urn:microsoft.com/office/officeart/2005/8/layout/default"/>
    <dgm:cxn modelId="{ACDC56AA-F8C9-4EBD-A3E8-B55F2CDDED35}" type="presParOf" srcId="{ABC8020E-9277-4507-904B-FFF9D717CACF}" destId="{CA40BE14-7D92-4263-80AB-A0DE06479AA6}" srcOrd="5" destOrd="0" presId="urn:microsoft.com/office/officeart/2005/8/layout/default"/>
    <dgm:cxn modelId="{719A02B6-5F4A-4029-88FD-08757E2CDE56}" type="presParOf" srcId="{ABC8020E-9277-4507-904B-FFF9D717CACF}" destId="{DF1299C3-4515-42CA-AB63-D0AC56A8DD77}" srcOrd="6" destOrd="0" presId="urn:microsoft.com/office/officeart/2005/8/layout/default"/>
    <dgm:cxn modelId="{2C36409A-E8C7-4F3B-8FD2-C4A7248855B5}" type="presParOf" srcId="{ABC8020E-9277-4507-904B-FFF9D717CACF}" destId="{2995F97B-6CAE-4A01-A3A5-0BA015AD6990}" srcOrd="7" destOrd="0" presId="urn:microsoft.com/office/officeart/2005/8/layout/default"/>
    <dgm:cxn modelId="{147CE902-7222-4B67-B7BA-901325145BFD}" type="presParOf" srcId="{ABC8020E-9277-4507-904B-FFF9D717CACF}" destId="{D01AA09B-8551-483A-8F9A-5708CFD771CF}" srcOrd="8" destOrd="0" presId="urn:microsoft.com/office/officeart/2005/8/layout/default"/>
    <dgm:cxn modelId="{10B5DF0B-4EC5-4C9A-9F99-5D5A02C8740B}" type="presParOf" srcId="{ABC8020E-9277-4507-904B-FFF9D717CACF}" destId="{0E006044-1D3E-41D8-AD49-03905F0AFA3D}" srcOrd="9" destOrd="0" presId="urn:microsoft.com/office/officeart/2005/8/layout/default"/>
    <dgm:cxn modelId="{64673500-2FC5-4629-AD84-FFA812B23FB1}" type="presParOf" srcId="{ABC8020E-9277-4507-904B-FFF9D717CACF}" destId="{76B7E1FF-AF56-4EDF-B017-035436E5A9E7}"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8DCC2D-24F5-40C0-BC88-F02D8133B05E}" type="doc">
      <dgm:prSet loTypeId="urn:microsoft.com/office/officeart/2005/8/layout/default" loCatId="list" qsTypeId="urn:microsoft.com/office/officeart/2005/8/quickstyle/3d1" qsCatId="3D" csTypeId="urn:microsoft.com/office/officeart/2005/8/colors/accent0_3" csCatId="mainScheme" phldr="1"/>
      <dgm:spPr/>
      <dgm:t>
        <a:bodyPr/>
        <a:lstStyle/>
        <a:p>
          <a:endParaRPr lang="en-US"/>
        </a:p>
      </dgm:t>
    </dgm:pt>
    <dgm:pt modelId="{FF7576BB-7F79-44FD-AB81-CAD9176B7746}">
      <dgm:prSet custT="1"/>
      <dgm:spPr>
        <a:solidFill>
          <a:schemeClr val="tx1"/>
        </a:solidFill>
      </dgm:spPr>
      <dgm:t>
        <a:bodyPr/>
        <a:lstStyle/>
        <a:p>
          <a:endParaRPr lang="en-US" sz="1400" u="sng" dirty="0">
            <a:highlight>
              <a:srgbClr val="FF0000"/>
            </a:highlight>
          </a:endParaRPr>
        </a:p>
        <a:p>
          <a:endParaRPr lang="en-US" sz="1400" u="sng" dirty="0">
            <a:solidFill>
              <a:schemeClr val="bg1"/>
            </a:solidFill>
            <a:highlight>
              <a:srgbClr val="FF0000"/>
            </a:highlight>
          </a:endParaRPr>
        </a:p>
        <a:p>
          <a:r>
            <a:rPr lang="en-US" sz="1400" u="sng" dirty="0">
              <a:solidFill>
                <a:schemeClr val="bg1"/>
              </a:solidFill>
            </a:rPr>
            <a:t>Homeless Services</a:t>
          </a:r>
        </a:p>
        <a:p>
          <a:r>
            <a:rPr lang="en-US" sz="1400" dirty="0"/>
            <a:t>112  – Contacts made</a:t>
          </a:r>
        </a:p>
        <a:p>
          <a:r>
            <a:rPr lang="en-US" sz="1400" dirty="0"/>
            <a:t>   26 – Services rendered, 11 – Total Placements, </a:t>
          </a:r>
        </a:p>
        <a:p>
          <a:r>
            <a:rPr lang="en-US" sz="1400" dirty="0"/>
            <a:t> 1 - DMV Vouchers </a:t>
          </a:r>
        </a:p>
        <a:p>
          <a:r>
            <a:rPr lang="en-US" sz="1400" dirty="0"/>
            <a:t>21 – Referred Resources- Linkages</a:t>
          </a:r>
        </a:p>
        <a:p>
          <a:r>
            <a:rPr lang="en-US" sz="1400" dirty="0"/>
            <a:t>  4 – Referrals submitted</a:t>
          </a:r>
        </a:p>
        <a:p>
          <a:r>
            <a:rPr lang="en-US" sz="1600" dirty="0">
              <a:highlight>
                <a:srgbClr val="FF0000"/>
              </a:highlight>
            </a:rPr>
            <a:t> </a:t>
          </a:r>
        </a:p>
        <a:p>
          <a:endParaRPr lang="en-US" sz="1600" dirty="0">
            <a:highlight>
              <a:srgbClr val="FF0000"/>
            </a:highlight>
          </a:endParaRPr>
        </a:p>
      </dgm:t>
    </dgm:pt>
    <dgm:pt modelId="{4EEEBCD4-A4C7-4EE8-B601-BCFD174FCC44}" type="parTrans" cxnId="{F142BE7E-EC0B-4982-A229-FD7033870A8E}">
      <dgm:prSet/>
      <dgm:spPr/>
      <dgm:t>
        <a:bodyPr/>
        <a:lstStyle/>
        <a:p>
          <a:endParaRPr lang="en-US">
            <a:solidFill>
              <a:schemeClr val="bg1"/>
            </a:solidFill>
          </a:endParaRPr>
        </a:p>
      </dgm:t>
    </dgm:pt>
    <dgm:pt modelId="{095B3FFF-01EF-4A3E-A108-3DBF26D7CFD2}" type="sibTrans" cxnId="{F142BE7E-EC0B-4982-A229-FD7033870A8E}">
      <dgm:prSet/>
      <dgm:spPr/>
      <dgm:t>
        <a:bodyPr/>
        <a:lstStyle/>
        <a:p>
          <a:endParaRPr lang="en-US">
            <a:solidFill>
              <a:schemeClr val="bg1"/>
            </a:solidFill>
          </a:endParaRPr>
        </a:p>
      </dgm:t>
    </dgm:pt>
    <dgm:pt modelId="{843B3CCE-516B-4300-9736-BB9B4227D948}">
      <dgm:prSet custT="1"/>
      <dgm:spPr>
        <a:solidFill>
          <a:schemeClr val="tx1"/>
        </a:solidFill>
      </dgm:spPr>
      <dgm:t>
        <a:bodyPr/>
        <a:lstStyle/>
        <a:p>
          <a:endParaRPr lang="en-US" sz="1400"/>
        </a:p>
      </dgm:t>
    </dgm:pt>
    <dgm:pt modelId="{C6F1FB5B-5F59-4F36-8909-0E9FA4C8E0E2}" type="parTrans" cxnId="{AE4A7A41-CD23-497C-8526-A5C5438303EF}">
      <dgm:prSet/>
      <dgm:spPr/>
      <dgm:t>
        <a:bodyPr/>
        <a:lstStyle/>
        <a:p>
          <a:endParaRPr lang="en-US">
            <a:solidFill>
              <a:schemeClr val="bg1"/>
            </a:solidFill>
          </a:endParaRPr>
        </a:p>
      </dgm:t>
    </dgm:pt>
    <dgm:pt modelId="{91C22B5C-3E92-4E32-83FF-0DA28D5DAC22}" type="sibTrans" cxnId="{AE4A7A41-CD23-497C-8526-A5C5438303EF}">
      <dgm:prSet/>
      <dgm:spPr/>
      <dgm:t>
        <a:bodyPr/>
        <a:lstStyle/>
        <a:p>
          <a:endParaRPr lang="en-US">
            <a:solidFill>
              <a:schemeClr val="bg1"/>
            </a:solidFill>
          </a:endParaRPr>
        </a:p>
      </dgm:t>
    </dgm:pt>
    <dgm:pt modelId="{B1678887-1BD6-4B2F-8C46-5A41199FAFAC}">
      <dgm:prSet custT="1"/>
      <dgm:spPr>
        <a:solidFill>
          <a:schemeClr val="tx1"/>
        </a:solidFill>
      </dgm:spPr>
      <dgm:t>
        <a:bodyPr/>
        <a:lstStyle/>
        <a:p>
          <a:endParaRPr lang="en-US" sz="1400" dirty="0"/>
        </a:p>
      </dgm:t>
    </dgm:pt>
    <dgm:pt modelId="{7FCBA299-CB25-41D1-BA46-8495FA7D547C}" type="parTrans" cxnId="{86057EE7-A696-40D4-BD2F-6B8B5261F0DF}">
      <dgm:prSet/>
      <dgm:spPr/>
      <dgm:t>
        <a:bodyPr/>
        <a:lstStyle/>
        <a:p>
          <a:endParaRPr lang="en-US"/>
        </a:p>
      </dgm:t>
    </dgm:pt>
    <dgm:pt modelId="{20784A9F-653E-42C9-AB9C-AE4B656561DE}" type="sibTrans" cxnId="{86057EE7-A696-40D4-BD2F-6B8B5261F0DF}">
      <dgm:prSet/>
      <dgm:spPr/>
      <dgm:t>
        <a:bodyPr/>
        <a:lstStyle/>
        <a:p>
          <a:endParaRPr lang="en-US"/>
        </a:p>
      </dgm:t>
    </dgm:pt>
    <dgm:pt modelId="{3851D1FB-0796-4FAD-821C-870E673A8825}">
      <dgm:prSet custT="1"/>
      <dgm:spPr>
        <a:solidFill>
          <a:schemeClr val="tx1"/>
        </a:solidFill>
      </dgm:spPr>
      <dgm:t>
        <a:bodyPr/>
        <a:lstStyle/>
        <a:p>
          <a:pPr algn="ctr"/>
          <a:endParaRPr lang="en-US" sz="1600">
            <a:highlight>
              <a:srgbClr val="FF00FF"/>
            </a:highlight>
          </a:endParaRPr>
        </a:p>
      </dgm:t>
    </dgm:pt>
    <dgm:pt modelId="{B0BC3327-366B-4D5F-95AE-706A80C31684}" type="sibTrans" cxnId="{4F0DFC31-763D-49F5-A8F6-AC01F3C4417F}">
      <dgm:prSet/>
      <dgm:spPr/>
      <dgm:t>
        <a:bodyPr/>
        <a:lstStyle/>
        <a:p>
          <a:endParaRPr lang="en-US">
            <a:solidFill>
              <a:schemeClr val="bg1"/>
            </a:solidFill>
          </a:endParaRPr>
        </a:p>
      </dgm:t>
    </dgm:pt>
    <dgm:pt modelId="{1B247B8E-1AF3-4569-8D77-9BA90CC7BBD0}" type="parTrans" cxnId="{4F0DFC31-763D-49F5-A8F6-AC01F3C4417F}">
      <dgm:prSet/>
      <dgm:spPr/>
      <dgm:t>
        <a:bodyPr/>
        <a:lstStyle/>
        <a:p>
          <a:endParaRPr lang="en-US">
            <a:solidFill>
              <a:schemeClr val="bg1"/>
            </a:solidFill>
          </a:endParaRPr>
        </a:p>
      </dgm:t>
    </dgm:pt>
    <dgm:pt modelId="{ED832138-4395-4AFB-A8DF-BF415DAFA36C}">
      <dgm:prSet custT="1"/>
      <dgm:spPr>
        <a:solidFill>
          <a:schemeClr val="tx1"/>
        </a:solidFill>
      </dgm:spPr>
      <dgm:t>
        <a:bodyPr/>
        <a:lstStyle/>
        <a:p>
          <a:r>
            <a:rPr lang="en-US" sz="1400" u="sng" dirty="0">
              <a:solidFill>
                <a:schemeClr val="bg1"/>
              </a:solidFill>
            </a:rPr>
            <a:t>Impact </a:t>
          </a:r>
        </a:p>
        <a:p>
          <a:r>
            <a:rPr lang="en-US" sz="1400" dirty="0"/>
            <a:t>31 - Arrests – includes cite releases</a:t>
          </a:r>
        </a:p>
        <a:p>
          <a:r>
            <a:rPr lang="en-US" sz="1400" dirty="0"/>
            <a:t>7 – drug-related </a:t>
          </a:r>
        </a:p>
        <a:p>
          <a:r>
            <a:rPr lang="en-US" sz="1400" dirty="0"/>
            <a:t> 11 – Trespass,  7 – Warrant arrests, </a:t>
          </a:r>
        </a:p>
        <a:p>
          <a:r>
            <a:rPr lang="en-US" sz="1400" dirty="0"/>
            <a:t> 1 –Possessing a shopping cart</a:t>
          </a:r>
        </a:p>
        <a:p>
          <a:r>
            <a:rPr lang="en-US" sz="1400" dirty="0"/>
            <a:t>1  - Other</a:t>
          </a:r>
        </a:p>
      </dgm:t>
    </dgm:pt>
    <dgm:pt modelId="{233B7768-4359-43CE-823B-BD3593B719E8}" type="sibTrans" cxnId="{D1E025D7-7323-436C-8227-1FE3F16D464A}">
      <dgm:prSet/>
      <dgm:spPr/>
      <dgm:t>
        <a:bodyPr/>
        <a:lstStyle/>
        <a:p>
          <a:endParaRPr lang="en-US">
            <a:solidFill>
              <a:schemeClr val="bg1"/>
            </a:solidFill>
          </a:endParaRPr>
        </a:p>
      </dgm:t>
    </dgm:pt>
    <dgm:pt modelId="{2599B79A-D32B-469C-9C53-BDEE06A033D3}" type="parTrans" cxnId="{D1E025D7-7323-436C-8227-1FE3F16D464A}">
      <dgm:prSet/>
      <dgm:spPr/>
      <dgm:t>
        <a:bodyPr/>
        <a:lstStyle/>
        <a:p>
          <a:endParaRPr lang="en-US">
            <a:solidFill>
              <a:schemeClr val="bg1"/>
            </a:solidFill>
          </a:endParaRPr>
        </a:p>
      </dgm:t>
    </dgm:pt>
    <dgm:pt modelId="{E0A31060-6CFC-47C6-92CD-37780893978E}">
      <dgm:prSet custT="1"/>
      <dgm:spPr>
        <a:solidFill>
          <a:schemeClr val="tx1"/>
        </a:solidFill>
      </dgm:spPr>
      <dgm:t>
        <a:bodyPr anchor="ctr"/>
        <a:lstStyle/>
        <a:p>
          <a:pPr algn="ctr">
            <a:lnSpc>
              <a:spcPct val="90000"/>
            </a:lnSpc>
          </a:pPr>
          <a:endParaRPr lang="en-US" sz="1400" u="none" dirty="0"/>
        </a:p>
        <a:p>
          <a:pPr algn="ctr">
            <a:lnSpc>
              <a:spcPct val="90000"/>
            </a:lnSpc>
          </a:pPr>
          <a:r>
            <a:rPr lang="en-US" sz="1400" u="none" dirty="0"/>
            <a:t> </a:t>
          </a:r>
          <a:endParaRPr lang="en-US" sz="1300" dirty="0">
            <a:highlight>
              <a:srgbClr val="FF0000"/>
            </a:highlight>
          </a:endParaRPr>
        </a:p>
      </dgm:t>
    </dgm:pt>
    <dgm:pt modelId="{AA873B39-3F71-4947-B0EE-17A3C8D3C9D4}" type="sibTrans" cxnId="{B1499186-15C2-C048-BF98-1F1FA93252B0}">
      <dgm:prSet/>
      <dgm:spPr/>
      <dgm:t>
        <a:bodyPr/>
        <a:lstStyle/>
        <a:p>
          <a:endParaRPr lang="en-US"/>
        </a:p>
      </dgm:t>
    </dgm:pt>
    <dgm:pt modelId="{1F7C5647-6E13-4882-8D5A-35F3262E9BC3}" type="parTrans" cxnId="{B1499186-15C2-C048-BF98-1F1FA93252B0}">
      <dgm:prSet/>
      <dgm:spPr/>
      <dgm:t>
        <a:bodyPr/>
        <a:lstStyle/>
        <a:p>
          <a:endParaRPr lang="en-US"/>
        </a:p>
      </dgm:t>
    </dgm:pt>
    <dgm:pt modelId="{ABC8020E-9277-4507-904B-FFF9D717CACF}" type="pres">
      <dgm:prSet presAssocID="{B68DCC2D-24F5-40C0-BC88-F02D8133B05E}" presName="diagram" presStyleCnt="0">
        <dgm:presLayoutVars>
          <dgm:dir/>
          <dgm:resizeHandles val="exact"/>
        </dgm:presLayoutVars>
      </dgm:prSet>
      <dgm:spPr/>
    </dgm:pt>
    <dgm:pt modelId="{894BA4F8-6C6A-40A9-8DF0-27C5898549C8}" type="pres">
      <dgm:prSet presAssocID="{ED832138-4395-4AFB-A8DF-BF415DAFA36C}" presName="node" presStyleLbl="node1" presStyleIdx="0" presStyleCnt="6" custLinFactNeighborX="-784" custLinFactNeighborY="91">
        <dgm:presLayoutVars>
          <dgm:bulletEnabled val="1"/>
        </dgm:presLayoutVars>
      </dgm:prSet>
      <dgm:spPr/>
    </dgm:pt>
    <dgm:pt modelId="{BB10FB1E-6415-444C-A0F7-20E7AD04B0CF}" type="pres">
      <dgm:prSet presAssocID="{233B7768-4359-43CE-823B-BD3593B719E8}" presName="sibTrans" presStyleCnt="0"/>
      <dgm:spPr/>
    </dgm:pt>
    <dgm:pt modelId="{46EEB5D4-A49E-4AA3-969A-CE435122B77A}" type="pres">
      <dgm:prSet presAssocID="{3851D1FB-0796-4FAD-821C-870E673A8825}" presName="node" presStyleLbl="node1" presStyleIdx="1" presStyleCnt="6" custLinFactX="15284" custLinFactNeighborX="100000" custLinFactNeighborY="-2713">
        <dgm:presLayoutVars>
          <dgm:bulletEnabled val="1"/>
        </dgm:presLayoutVars>
      </dgm:prSet>
      <dgm:spPr/>
    </dgm:pt>
    <dgm:pt modelId="{5F9D44E4-983F-401E-A09E-87967AEF6D4E}" type="pres">
      <dgm:prSet presAssocID="{B0BC3327-366B-4D5F-95AE-706A80C31684}" presName="sibTrans" presStyleCnt="0"/>
      <dgm:spPr/>
    </dgm:pt>
    <dgm:pt modelId="{DF1299C3-4515-42CA-AB63-D0AC56A8DD77}" type="pres">
      <dgm:prSet presAssocID="{FF7576BB-7F79-44FD-AB81-CAD9176B7746}" presName="node" presStyleLbl="node1" presStyleIdx="2" presStyleCnt="6" custLinFactX="-9750" custLinFactNeighborX="-100000" custLinFactNeighborY="-99">
        <dgm:presLayoutVars>
          <dgm:bulletEnabled val="1"/>
        </dgm:presLayoutVars>
      </dgm:prSet>
      <dgm:spPr/>
    </dgm:pt>
    <dgm:pt modelId="{2995F97B-6CAE-4A01-A3A5-0BA015AD6990}" type="pres">
      <dgm:prSet presAssocID="{095B3FFF-01EF-4A3E-A108-3DBF26D7CFD2}" presName="sibTrans" presStyleCnt="0"/>
      <dgm:spPr/>
    </dgm:pt>
    <dgm:pt modelId="{D01AA09B-8551-483A-8F9A-5708CFD771CF}" type="pres">
      <dgm:prSet presAssocID="{843B3CCE-516B-4300-9736-BB9B4227D948}" presName="node" presStyleLbl="node1" presStyleIdx="3" presStyleCnt="6" custLinFactX="9673" custLinFactNeighborX="100000" custLinFactNeighborY="99">
        <dgm:presLayoutVars>
          <dgm:bulletEnabled val="1"/>
        </dgm:presLayoutVars>
      </dgm:prSet>
      <dgm:spPr/>
    </dgm:pt>
    <dgm:pt modelId="{0C8A2954-7A72-4A7E-9480-9931A3C485BA}" type="pres">
      <dgm:prSet presAssocID="{91C22B5C-3E92-4E32-83FF-0DA28D5DAC22}" presName="sibTrans" presStyleCnt="0"/>
      <dgm:spPr/>
    </dgm:pt>
    <dgm:pt modelId="{BE20F055-BFDC-4BB5-A41F-CFF3817D56F5}" type="pres">
      <dgm:prSet presAssocID="{E0A31060-6CFC-47C6-92CD-37780893978E}" presName="node" presStyleLbl="node1" presStyleIdx="4" presStyleCnt="6" custLinFactX="-11051" custLinFactNeighborX="-100000" custLinFactNeighborY="-597">
        <dgm:presLayoutVars>
          <dgm:bulletEnabled val="1"/>
        </dgm:presLayoutVars>
      </dgm:prSet>
      <dgm:spPr/>
    </dgm:pt>
    <dgm:pt modelId="{125775F0-5ADC-4C82-AA11-DB9E4C926D74}" type="pres">
      <dgm:prSet presAssocID="{AA873B39-3F71-4947-B0EE-17A3C8D3C9D4}" presName="sibTrans" presStyleCnt="0"/>
      <dgm:spPr/>
    </dgm:pt>
    <dgm:pt modelId="{9CFA9EDF-8175-4794-89A7-6F907A15C7B1}" type="pres">
      <dgm:prSet presAssocID="{B1678887-1BD6-4B2F-8C46-5A41199FAFAC}" presName="node" presStyleLbl="node1" presStyleIdx="5" presStyleCnt="6" custLinFactNeighborX="4175" custLinFactNeighborY="1074">
        <dgm:presLayoutVars>
          <dgm:bulletEnabled val="1"/>
        </dgm:presLayoutVars>
      </dgm:prSet>
      <dgm:spPr/>
    </dgm:pt>
  </dgm:ptLst>
  <dgm:cxnLst>
    <dgm:cxn modelId="{C615A70F-3F28-4E78-806F-899641A02D94}" type="presOf" srcId="{FF7576BB-7F79-44FD-AB81-CAD9176B7746}" destId="{DF1299C3-4515-42CA-AB63-D0AC56A8DD77}" srcOrd="0" destOrd="0" presId="urn:microsoft.com/office/officeart/2005/8/layout/default"/>
    <dgm:cxn modelId="{042C5826-CD73-4E53-A471-73160579D970}" type="presOf" srcId="{B1678887-1BD6-4B2F-8C46-5A41199FAFAC}" destId="{9CFA9EDF-8175-4794-89A7-6F907A15C7B1}" srcOrd="0" destOrd="0" presId="urn:microsoft.com/office/officeart/2005/8/layout/default"/>
    <dgm:cxn modelId="{60CB7429-1FEF-4303-AFDE-7850C7A2AE02}" type="presOf" srcId="{3851D1FB-0796-4FAD-821C-870E673A8825}" destId="{46EEB5D4-A49E-4AA3-969A-CE435122B77A}" srcOrd="0" destOrd="0" presId="urn:microsoft.com/office/officeart/2005/8/layout/default"/>
    <dgm:cxn modelId="{4F0DFC31-763D-49F5-A8F6-AC01F3C4417F}" srcId="{B68DCC2D-24F5-40C0-BC88-F02D8133B05E}" destId="{3851D1FB-0796-4FAD-821C-870E673A8825}" srcOrd="1" destOrd="0" parTransId="{1B247B8E-1AF3-4569-8D77-9BA90CC7BBD0}" sibTransId="{B0BC3327-366B-4D5F-95AE-706A80C31684}"/>
    <dgm:cxn modelId="{AE4A7A41-CD23-497C-8526-A5C5438303EF}" srcId="{B68DCC2D-24F5-40C0-BC88-F02D8133B05E}" destId="{843B3CCE-516B-4300-9736-BB9B4227D948}" srcOrd="3" destOrd="0" parTransId="{C6F1FB5B-5F59-4F36-8909-0E9FA4C8E0E2}" sibTransId="{91C22B5C-3E92-4E32-83FF-0DA28D5DAC22}"/>
    <dgm:cxn modelId="{2C410D59-4E6B-9649-BC1F-A395D61DD796}" type="presOf" srcId="{E0A31060-6CFC-47C6-92CD-37780893978E}" destId="{BE20F055-BFDC-4BB5-A41F-CFF3817D56F5}" srcOrd="0" destOrd="0" presId="urn:microsoft.com/office/officeart/2005/8/layout/default"/>
    <dgm:cxn modelId="{F142BE7E-EC0B-4982-A229-FD7033870A8E}" srcId="{B68DCC2D-24F5-40C0-BC88-F02D8133B05E}" destId="{FF7576BB-7F79-44FD-AB81-CAD9176B7746}" srcOrd="2" destOrd="0" parTransId="{4EEEBCD4-A4C7-4EE8-B601-BCFD174FCC44}" sibTransId="{095B3FFF-01EF-4A3E-A108-3DBF26D7CFD2}"/>
    <dgm:cxn modelId="{3B968982-B733-46C4-AADF-C79FFB18EAEC}" type="presOf" srcId="{ED832138-4395-4AFB-A8DF-BF415DAFA36C}" destId="{894BA4F8-6C6A-40A9-8DF0-27C5898549C8}" srcOrd="0" destOrd="0" presId="urn:microsoft.com/office/officeart/2005/8/layout/default"/>
    <dgm:cxn modelId="{B1499186-15C2-C048-BF98-1F1FA93252B0}" srcId="{B68DCC2D-24F5-40C0-BC88-F02D8133B05E}" destId="{E0A31060-6CFC-47C6-92CD-37780893978E}" srcOrd="4" destOrd="0" parTransId="{1F7C5647-6E13-4882-8D5A-35F3262E9BC3}" sibTransId="{AA873B39-3F71-4947-B0EE-17A3C8D3C9D4}"/>
    <dgm:cxn modelId="{F725E888-AB80-44FF-A054-8A9A8FC81B5B}" type="presOf" srcId="{B68DCC2D-24F5-40C0-BC88-F02D8133B05E}" destId="{ABC8020E-9277-4507-904B-FFF9D717CACF}" srcOrd="0" destOrd="0" presId="urn:microsoft.com/office/officeart/2005/8/layout/default"/>
    <dgm:cxn modelId="{82FDCAC1-FD45-4D72-AA3C-E4139278FC77}" type="presOf" srcId="{843B3CCE-516B-4300-9736-BB9B4227D948}" destId="{D01AA09B-8551-483A-8F9A-5708CFD771CF}" srcOrd="0" destOrd="0" presId="urn:microsoft.com/office/officeart/2005/8/layout/default"/>
    <dgm:cxn modelId="{D1E025D7-7323-436C-8227-1FE3F16D464A}" srcId="{B68DCC2D-24F5-40C0-BC88-F02D8133B05E}" destId="{ED832138-4395-4AFB-A8DF-BF415DAFA36C}" srcOrd="0" destOrd="0" parTransId="{2599B79A-D32B-469C-9C53-BDEE06A033D3}" sibTransId="{233B7768-4359-43CE-823B-BD3593B719E8}"/>
    <dgm:cxn modelId="{86057EE7-A696-40D4-BD2F-6B8B5261F0DF}" srcId="{B68DCC2D-24F5-40C0-BC88-F02D8133B05E}" destId="{B1678887-1BD6-4B2F-8C46-5A41199FAFAC}" srcOrd="5" destOrd="0" parTransId="{7FCBA299-CB25-41D1-BA46-8495FA7D547C}" sibTransId="{20784A9F-653E-42C9-AB9C-AE4B656561DE}"/>
    <dgm:cxn modelId="{1CD9EB4D-1C77-4382-80CC-C6A14F0815FC}" type="presParOf" srcId="{ABC8020E-9277-4507-904B-FFF9D717CACF}" destId="{894BA4F8-6C6A-40A9-8DF0-27C5898549C8}" srcOrd="0" destOrd="0" presId="urn:microsoft.com/office/officeart/2005/8/layout/default"/>
    <dgm:cxn modelId="{AB7D8039-EAA8-4B12-B75E-50E4922FCAE5}" type="presParOf" srcId="{ABC8020E-9277-4507-904B-FFF9D717CACF}" destId="{BB10FB1E-6415-444C-A0F7-20E7AD04B0CF}" srcOrd="1" destOrd="0" presId="urn:microsoft.com/office/officeart/2005/8/layout/default"/>
    <dgm:cxn modelId="{86A501AC-6CCE-4703-9C48-C7A59A5A9741}" type="presParOf" srcId="{ABC8020E-9277-4507-904B-FFF9D717CACF}" destId="{46EEB5D4-A49E-4AA3-969A-CE435122B77A}" srcOrd="2" destOrd="0" presId="urn:microsoft.com/office/officeart/2005/8/layout/default"/>
    <dgm:cxn modelId="{359BC8C3-5ED5-4679-9EAA-46EE0B7ABEAF}" type="presParOf" srcId="{ABC8020E-9277-4507-904B-FFF9D717CACF}" destId="{5F9D44E4-983F-401E-A09E-87967AEF6D4E}" srcOrd="3" destOrd="0" presId="urn:microsoft.com/office/officeart/2005/8/layout/default"/>
    <dgm:cxn modelId="{719A02B6-5F4A-4029-88FD-08757E2CDE56}" type="presParOf" srcId="{ABC8020E-9277-4507-904B-FFF9D717CACF}" destId="{DF1299C3-4515-42CA-AB63-D0AC56A8DD77}" srcOrd="4" destOrd="0" presId="urn:microsoft.com/office/officeart/2005/8/layout/default"/>
    <dgm:cxn modelId="{2C36409A-E8C7-4F3B-8FD2-C4A7248855B5}" type="presParOf" srcId="{ABC8020E-9277-4507-904B-FFF9D717CACF}" destId="{2995F97B-6CAE-4A01-A3A5-0BA015AD6990}" srcOrd="5" destOrd="0" presId="urn:microsoft.com/office/officeart/2005/8/layout/default"/>
    <dgm:cxn modelId="{147CE902-7222-4B67-B7BA-901325145BFD}" type="presParOf" srcId="{ABC8020E-9277-4507-904B-FFF9D717CACF}" destId="{D01AA09B-8551-483A-8F9A-5708CFD771CF}" srcOrd="6" destOrd="0" presId="urn:microsoft.com/office/officeart/2005/8/layout/default"/>
    <dgm:cxn modelId="{1465FE08-0CCE-4D24-A875-201A02D0A9A5}" type="presParOf" srcId="{ABC8020E-9277-4507-904B-FFF9D717CACF}" destId="{0C8A2954-7A72-4A7E-9480-9931A3C485BA}" srcOrd="7" destOrd="0" presId="urn:microsoft.com/office/officeart/2005/8/layout/default"/>
    <dgm:cxn modelId="{7562BB5E-7907-6447-BB3B-FCE5E7BCF708}" type="presParOf" srcId="{ABC8020E-9277-4507-904B-FFF9D717CACF}" destId="{BE20F055-BFDC-4BB5-A41F-CFF3817D56F5}" srcOrd="8" destOrd="0" presId="urn:microsoft.com/office/officeart/2005/8/layout/default"/>
    <dgm:cxn modelId="{F64D0646-9C32-7644-879B-E3E9A60B6E75}" type="presParOf" srcId="{ABC8020E-9277-4507-904B-FFF9D717CACF}" destId="{125775F0-5ADC-4C82-AA11-DB9E4C926D74}" srcOrd="9" destOrd="0" presId="urn:microsoft.com/office/officeart/2005/8/layout/default"/>
    <dgm:cxn modelId="{AFCCE612-2C45-4F75-ABE5-D88C8620EAD3}" type="presParOf" srcId="{ABC8020E-9277-4507-904B-FFF9D717CACF}" destId="{9CFA9EDF-8175-4794-89A7-6F907A15C7B1}"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8DCC2D-24F5-40C0-BC88-F02D8133B05E}" type="doc">
      <dgm:prSet loTypeId="urn:microsoft.com/office/officeart/2005/8/layout/default" loCatId="list" qsTypeId="urn:microsoft.com/office/officeart/2005/8/quickstyle/3d1" qsCatId="3D" csTypeId="urn:microsoft.com/office/officeart/2005/8/colors/accent0_3" csCatId="mainScheme" phldr="1"/>
      <dgm:spPr/>
      <dgm:t>
        <a:bodyPr/>
        <a:lstStyle/>
        <a:p>
          <a:endParaRPr lang="en-US"/>
        </a:p>
      </dgm:t>
    </dgm:pt>
    <dgm:pt modelId="{ED832138-4395-4AFB-A8DF-BF415DAFA36C}">
      <dgm:prSet/>
      <dgm:spPr>
        <a:solidFill>
          <a:schemeClr val="tx1"/>
        </a:solidFill>
      </dgm:spPr>
      <dgm:t>
        <a:bodyPr/>
        <a:lstStyle/>
        <a:p>
          <a:r>
            <a:rPr lang="en-US" dirty="0">
              <a:highlight>
                <a:srgbClr val="000000"/>
              </a:highlight>
            </a:rPr>
            <a:t>0 Homicides   </a:t>
          </a:r>
        </a:p>
        <a:p>
          <a:r>
            <a:rPr lang="en-US" dirty="0">
              <a:highlight>
                <a:srgbClr val="000000"/>
              </a:highlight>
            </a:rPr>
            <a:t>5 Sexual Offenses</a:t>
          </a:r>
        </a:p>
        <a:p>
          <a:r>
            <a:rPr lang="en-US" dirty="0">
              <a:solidFill>
                <a:srgbClr val="FF0000"/>
              </a:solidFill>
              <a:highlight>
                <a:srgbClr val="000000"/>
              </a:highlight>
            </a:rPr>
            <a:t>up </a:t>
          </a:r>
          <a:r>
            <a:rPr lang="en-US" dirty="0">
              <a:highlight>
                <a:srgbClr val="000000"/>
              </a:highlight>
            </a:rPr>
            <a:t>from 3</a:t>
          </a:r>
        </a:p>
      </dgm:t>
    </dgm:pt>
    <dgm:pt modelId="{2599B79A-D32B-469C-9C53-BDEE06A033D3}" type="parTrans" cxnId="{D1E025D7-7323-436C-8227-1FE3F16D464A}">
      <dgm:prSet/>
      <dgm:spPr/>
      <dgm:t>
        <a:bodyPr/>
        <a:lstStyle/>
        <a:p>
          <a:endParaRPr lang="en-US">
            <a:solidFill>
              <a:schemeClr val="bg1"/>
            </a:solidFill>
          </a:endParaRPr>
        </a:p>
      </dgm:t>
    </dgm:pt>
    <dgm:pt modelId="{233B7768-4359-43CE-823B-BD3593B719E8}" type="sibTrans" cxnId="{D1E025D7-7323-436C-8227-1FE3F16D464A}">
      <dgm:prSet/>
      <dgm:spPr/>
      <dgm:t>
        <a:bodyPr/>
        <a:lstStyle/>
        <a:p>
          <a:endParaRPr lang="en-US">
            <a:solidFill>
              <a:schemeClr val="bg1"/>
            </a:solidFill>
          </a:endParaRPr>
        </a:p>
      </dgm:t>
    </dgm:pt>
    <dgm:pt modelId="{3851D1FB-0796-4FAD-821C-870E673A8825}">
      <dgm:prSet/>
      <dgm:spPr>
        <a:solidFill>
          <a:schemeClr val="tx1"/>
        </a:solidFill>
      </dgm:spPr>
      <dgm:t>
        <a:bodyPr/>
        <a:lstStyle/>
        <a:p>
          <a:r>
            <a:rPr lang="en-US" dirty="0"/>
            <a:t>30 Assault Offenses </a:t>
          </a:r>
        </a:p>
        <a:p>
          <a:r>
            <a:rPr lang="en-US" dirty="0">
              <a:solidFill>
                <a:srgbClr val="FF0000"/>
              </a:solidFill>
            </a:rPr>
            <a:t>up</a:t>
          </a:r>
          <a:r>
            <a:rPr lang="en-US" dirty="0"/>
            <a:t>  from 29</a:t>
          </a:r>
        </a:p>
        <a:p>
          <a:r>
            <a:rPr lang="en-US" dirty="0"/>
            <a:t>Weapons used or displayed:</a:t>
          </a:r>
        </a:p>
        <a:p>
          <a:r>
            <a:rPr lang="en-US" dirty="0">
              <a:solidFill>
                <a:schemeClr val="bg1"/>
              </a:solidFill>
            </a:rPr>
            <a:t> 0 -Firearm,   1 - Knife,  17 - Personal Weapon,   8 - All Other categories</a:t>
          </a:r>
        </a:p>
      </dgm:t>
    </dgm:pt>
    <dgm:pt modelId="{1B247B8E-1AF3-4569-8D77-9BA90CC7BBD0}" type="parTrans" cxnId="{4F0DFC31-763D-49F5-A8F6-AC01F3C4417F}">
      <dgm:prSet/>
      <dgm:spPr/>
      <dgm:t>
        <a:bodyPr/>
        <a:lstStyle/>
        <a:p>
          <a:endParaRPr lang="en-US">
            <a:solidFill>
              <a:schemeClr val="bg1"/>
            </a:solidFill>
          </a:endParaRPr>
        </a:p>
      </dgm:t>
    </dgm:pt>
    <dgm:pt modelId="{B0BC3327-366B-4D5F-95AE-706A80C31684}" type="sibTrans" cxnId="{4F0DFC31-763D-49F5-A8F6-AC01F3C4417F}">
      <dgm:prSet/>
      <dgm:spPr/>
      <dgm:t>
        <a:bodyPr/>
        <a:lstStyle/>
        <a:p>
          <a:endParaRPr lang="en-US">
            <a:solidFill>
              <a:schemeClr val="bg1"/>
            </a:solidFill>
          </a:endParaRPr>
        </a:p>
      </dgm:t>
    </dgm:pt>
    <dgm:pt modelId="{9FABBAB1-41A4-4132-8D49-FF2254AB7B9C}">
      <dgm:prSet/>
      <dgm:spPr>
        <a:solidFill>
          <a:schemeClr val="tx1"/>
        </a:solidFill>
      </dgm:spPr>
      <dgm:t>
        <a:bodyPr/>
        <a:lstStyle/>
        <a:p>
          <a:r>
            <a:rPr lang="en-US" dirty="0">
              <a:highlight>
                <a:srgbClr val="000000"/>
              </a:highlight>
            </a:rPr>
            <a:t>9 Robberies</a:t>
          </a:r>
        </a:p>
        <a:p>
          <a:r>
            <a:rPr lang="en-US" dirty="0">
              <a:highlight>
                <a:srgbClr val="000000"/>
              </a:highlight>
            </a:rPr>
            <a:t> </a:t>
          </a:r>
          <a:r>
            <a:rPr lang="en-US" dirty="0">
              <a:solidFill>
                <a:srgbClr val="00B050"/>
              </a:solidFill>
              <a:highlight>
                <a:srgbClr val="000000"/>
              </a:highlight>
            </a:rPr>
            <a:t> </a:t>
          </a:r>
          <a:r>
            <a:rPr lang="en-US" dirty="0">
              <a:solidFill>
                <a:srgbClr val="FF0000"/>
              </a:solidFill>
              <a:highlight>
                <a:srgbClr val="000000"/>
              </a:highlight>
            </a:rPr>
            <a:t>up</a:t>
          </a:r>
          <a:r>
            <a:rPr lang="en-US" dirty="0">
              <a:solidFill>
                <a:srgbClr val="00B050"/>
              </a:solidFill>
              <a:highlight>
                <a:srgbClr val="000000"/>
              </a:highlight>
            </a:rPr>
            <a:t>  </a:t>
          </a:r>
          <a:r>
            <a:rPr lang="en-US" dirty="0">
              <a:highlight>
                <a:srgbClr val="000000"/>
              </a:highlight>
            </a:rPr>
            <a:t>from 2</a:t>
          </a:r>
        </a:p>
        <a:p>
          <a:r>
            <a:rPr lang="en-US" dirty="0"/>
            <a:t>Weapons used or displayed:</a:t>
          </a:r>
        </a:p>
        <a:p>
          <a:r>
            <a:rPr lang="en-US" dirty="0">
              <a:solidFill>
                <a:schemeClr val="bg1"/>
              </a:solidFill>
            </a:rPr>
            <a:t> 2 - Firearm,  1 - Knife,  0 -  Strong Arm, </a:t>
          </a:r>
        </a:p>
        <a:p>
          <a:r>
            <a:rPr lang="en-US" dirty="0">
              <a:solidFill>
                <a:schemeClr val="bg1"/>
              </a:solidFill>
            </a:rPr>
            <a:t>6 - All other categories</a:t>
          </a:r>
        </a:p>
      </dgm:t>
    </dgm:pt>
    <dgm:pt modelId="{211560B2-C6A0-4192-9940-7D96B3136D5C}" type="parTrans" cxnId="{D56199A0-6212-4281-8D48-5D3EA84C2165}">
      <dgm:prSet/>
      <dgm:spPr/>
      <dgm:t>
        <a:bodyPr/>
        <a:lstStyle/>
        <a:p>
          <a:endParaRPr lang="en-US">
            <a:solidFill>
              <a:schemeClr val="bg1"/>
            </a:solidFill>
          </a:endParaRPr>
        </a:p>
      </dgm:t>
    </dgm:pt>
    <dgm:pt modelId="{AD33740D-5F31-41C1-A757-A22F8393B6C8}" type="sibTrans" cxnId="{D56199A0-6212-4281-8D48-5D3EA84C2165}">
      <dgm:prSet/>
      <dgm:spPr/>
      <dgm:t>
        <a:bodyPr/>
        <a:lstStyle/>
        <a:p>
          <a:endParaRPr lang="en-US">
            <a:solidFill>
              <a:schemeClr val="bg1"/>
            </a:solidFill>
          </a:endParaRPr>
        </a:p>
      </dgm:t>
    </dgm:pt>
    <dgm:pt modelId="{FF7576BB-7F79-44FD-AB81-CAD9176B7746}">
      <dgm:prSet/>
      <dgm:spPr>
        <a:solidFill>
          <a:schemeClr val="tx1"/>
        </a:solidFill>
      </dgm:spPr>
      <dgm:t>
        <a:bodyPr/>
        <a:lstStyle/>
        <a:p>
          <a:r>
            <a:rPr lang="en-US" dirty="0">
              <a:highlight>
                <a:srgbClr val="000000"/>
              </a:highlight>
            </a:rPr>
            <a:t>9 Burglaries  </a:t>
          </a:r>
        </a:p>
        <a:p>
          <a:r>
            <a:rPr lang="en-US" dirty="0">
              <a:solidFill>
                <a:schemeClr val="bg1">
                  <a:lumMod val="75000"/>
                </a:schemeClr>
              </a:solidFill>
              <a:highlight>
                <a:srgbClr val="000000"/>
              </a:highlight>
            </a:rPr>
            <a:t>no change </a:t>
          </a:r>
          <a:r>
            <a:rPr lang="en-US" dirty="0">
              <a:highlight>
                <a:srgbClr val="000000"/>
              </a:highlight>
            </a:rPr>
            <a:t>from 9</a:t>
          </a:r>
        </a:p>
        <a:p>
          <a:r>
            <a:rPr lang="en-US" dirty="0">
              <a:highlight>
                <a:srgbClr val="000000"/>
              </a:highlight>
            </a:rPr>
            <a:t>Type of entry:</a:t>
          </a:r>
        </a:p>
        <a:p>
          <a:r>
            <a:rPr lang="en-US" dirty="0">
              <a:solidFill>
                <a:schemeClr val="bg1"/>
              </a:solidFill>
            </a:rPr>
            <a:t> 9 – Forced   0 – No Force   </a:t>
          </a:r>
        </a:p>
      </dgm:t>
    </dgm:pt>
    <dgm:pt modelId="{4EEEBCD4-A4C7-4EE8-B601-BCFD174FCC44}" type="parTrans" cxnId="{F142BE7E-EC0B-4982-A229-FD7033870A8E}">
      <dgm:prSet/>
      <dgm:spPr/>
      <dgm:t>
        <a:bodyPr/>
        <a:lstStyle/>
        <a:p>
          <a:endParaRPr lang="en-US">
            <a:solidFill>
              <a:schemeClr val="bg1"/>
            </a:solidFill>
          </a:endParaRPr>
        </a:p>
      </dgm:t>
    </dgm:pt>
    <dgm:pt modelId="{095B3FFF-01EF-4A3E-A108-3DBF26D7CFD2}" type="sibTrans" cxnId="{F142BE7E-EC0B-4982-A229-FD7033870A8E}">
      <dgm:prSet/>
      <dgm:spPr/>
      <dgm:t>
        <a:bodyPr/>
        <a:lstStyle/>
        <a:p>
          <a:endParaRPr lang="en-US">
            <a:solidFill>
              <a:schemeClr val="bg1"/>
            </a:solidFill>
          </a:endParaRPr>
        </a:p>
      </dgm:t>
    </dgm:pt>
    <dgm:pt modelId="{843B3CCE-516B-4300-9736-BB9B4227D948}">
      <dgm:prSet/>
      <dgm:spPr>
        <a:solidFill>
          <a:schemeClr val="tx1"/>
        </a:solidFill>
      </dgm:spPr>
      <dgm:t>
        <a:bodyPr/>
        <a:lstStyle/>
        <a:p>
          <a:pPr algn="ctr"/>
          <a:r>
            <a:rPr lang="en-US" dirty="0"/>
            <a:t>42 Larcenies</a:t>
          </a:r>
        </a:p>
        <a:p>
          <a:pPr algn="ctr"/>
          <a:r>
            <a:rPr lang="en-US" dirty="0">
              <a:solidFill>
                <a:srgbClr val="FF0000"/>
              </a:solidFill>
            </a:rPr>
            <a:t>up</a:t>
          </a:r>
          <a:r>
            <a:rPr lang="en-US" dirty="0"/>
            <a:t> from 38</a:t>
          </a:r>
        </a:p>
        <a:p>
          <a:pPr algn="ctr"/>
          <a:r>
            <a:rPr lang="en-US" dirty="0"/>
            <a:t>Type of larceny:</a:t>
          </a:r>
        </a:p>
        <a:p>
          <a:pPr algn="ctr"/>
          <a:r>
            <a:rPr lang="en-US" dirty="0">
              <a:solidFill>
                <a:schemeClr val="bg1"/>
              </a:solidFill>
            </a:rPr>
            <a:t> 22 - Shoplifting,  20 - from a motor vehicle,  vehicle parts and accessories,  0 - all other categories </a:t>
          </a:r>
        </a:p>
      </dgm:t>
    </dgm:pt>
    <dgm:pt modelId="{C6F1FB5B-5F59-4F36-8909-0E9FA4C8E0E2}" type="parTrans" cxnId="{AE4A7A41-CD23-497C-8526-A5C5438303EF}">
      <dgm:prSet/>
      <dgm:spPr/>
      <dgm:t>
        <a:bodyPr/>
        <a:lstStyle/>
        <a:p>
          <a:endParaRPr lang="en-US">
            <a:solidFill>
              <a:schemeClr val="bg1"/>
            </a:solidFill>
          </a:endParaRPr>
        </a:p>
      </dgm:t>
    </dgm:pt>
    <dgm:pt modelId="{91C22B5C-3E92-4E32-83FF-0DA28D5DAC22}" type="sibTrans" cxnId="{AE4A7A41-CD23-497C-8526-A5C5438303EF}">
      <dgm:prSet/>
      <dgm:spPr/>
      <dgm:t>
        <a:bodyPr/>
        <a:lstStyle/>
        <a:p>
          <a:endParaRPr lang="en-US">
            <a:solidFill>
              <a:schemeClr val="bg1"/>
            </a:solidFill>
          </a:endParaRPr>
        </a:p>
      </dgm:t>
    </dgm:pt>
    <dgm:pt modelId="{85136FE8-E16D-4FFF-B4EA-9FF456018769}">
      <dgm:prSet/>
      <dgm:spPr>
        <a:solidFill>
          <a:schemeClr val="tx1"/>
        </a:solidFill>
      </dgm:spPr>
      <dgm:t>
        <a:bodyPr/>
        <a:lstStyle/>
        <a:p>
          <a:r>
            <a:rPr lang="en-US" dirty="0">
              <a:highlight>
                <a:srgbClr val="000000"/>
              </a:highlight>
            </a:rPr>
            <a:t>9 Motor vehicle thefts</a:t>
          </a:r>
        </a:p>
        <a:p>
          <a:r>
            <a:rPr lang="en-US" dirty="0">
              <a:highlight>
                <a:srgbClr val="000000"/>
              </a:highlight>
            </a:rPr>
            <a:t>  </a:t>
          </a:r>
          <a:r>
            <a:rPr lang="en-US" dirty="0">
              <a:solidFill>
                <a:srgbClr val="FF0000"/>
              </a:solidFill>
              <a:highlight>
                <a:srgbClr val="000000"/>
              </a:highlight>
            </a:rPr>
            <a:t>up</a:t>
          </a:r>
          <a:r>
            <a:rPr lang="en-US" dirty="0">
              <a:solidFill>
                <a:srgbClr val="00B050"/>
              </a:solidFill>
              <a:highlight>
                <a:srgbClr val="000000"/>
              </a:highlight>
            </a:rPr>
            <a:t> </a:t>
          </a:r>
          <a:r>
            <a:rPr lang="en-US" dirty="0">
              <a:highlight>
                <a:srgbClr val="000000"/>
              </a:highlight>
            </a:rPr>
            <a:t>from 5</a:t>
          </a:r>
        </a:p>
      </dgm:t>
    </dgm:pt>
    <dgm:pt modelId="{3ADA81E0-BB1A-4719-8013-B98AA65C010A}" type="parTrans" cxnId="{A1F0968C-7C30-46E8-BD0D-2504CF8CE368}">
      <dgm:prSet/>
      <dgm:spPr/>
      <dgm:t>
        <a:bodyPr/>
        <a:lstStyle/>
        <a:p>
          <a:endParaRPr lang="en-US">
            <a:solidFill>
              <a:schemeClr val="bg1"/>
            </a:solidFill>
          </a:endParaRPr>
        </a:p>
      </dgm:t>
    </dgm:pt>
    <dgm:pt modelId="{15C55216-9BAD-42E0-B252-E0C5E098301A}" type="sibTrans" cxnId="{A1F0968C-7C30-46E8-BD0D-2504CF8CE368}">
      <dgm:prSet/>
      <dgm:spPr/>
      <dgm:t>
        <a:bodyPr/>
        <a:lstStyle/>
        <a:p>
          <a:endParaRPr lang="en-US">
            <a:solidFill>
              <a:schemeClr val="bg1"/>
            </a:solidFill>
          </a:endParaRPr>
        </a:p>
      </dgm:t>
    </dgm:pt>
    <dgm:pt modelId="{ABC8020E-9277-4507-904B-FFF9D717CACF}" type="pres">
      <dgm:prSet presAssocID="{B68DCC2D-24F5-40C0-BC88-F02D8133B05E}" presName="diagram" presStyleCnt="0">
        <dgm:presLayoutVars>
          <dgm:dir/>
          <dgm:resizeHandles val="exact"/>
        </dgm:presLayoutVars>
      </dgm:prSet>
      <dgm:spPr/>
    </dgm:pt>
    <dgm:pt modelId="{894BA4F8-6C6A-40A9-8DF0-27C5898549C8}" type="pres">
      <dgm:prSet presAssocID="{ED832138-4395-4AFB-A8DF-BF415DAFA36C}" presName="node" presStyleLbl="node1" presStyleIdx="0" presStyleCnt="6" custLinFactNeighborX="-806">
        <dgm:presLayoutVars>
          <dgm:bulletEnabled val="1"/>
        </dgm:presLayoutVars>
      </dgm:prSet>
      <dgm:spPr/>
    </dgm:pt>
    <dgm:pt modelId="{BB10FB1E-6415-444C-A0F7-20E7AD04B0CF}" type="pres">
      <dgm:prSet presAssocID="{233B7768-4359-43CE-823B-BD3593B719E8}" presName="sibTrans" presStyleCnt="0"/>
      <dgm:spPr/>
    </dgm:pt>
    <dgm:pt modelId="{46EEB5D4-A49E-4AA3-969A-CE435122B77A}" type="pres">
      <dgm:prSet presAssocID="{3851D1FB-0796-4FAD-821C-870E673A8825}" presName="node" presStyleLbl="node1" presStyleIdx="1" presStyleCnt="6">
        <dgm:presLayoutVars>
          <dgm:bulletEnabled val="1"/>
        </dgm:presLayoutVars>
      </dgm:prSet>
      <dgm:spPr/>
    </dgm:pt>
    <dgm:pt modelId="{5F9D44E4-983F-401E-A09E-87967AEF6D4E}" type="pres">
      <dgm:prSet presAssocID="{B0BC3327-366B-4D5F-95AE-706A80C31684}" presName="sibTrans" presStyleCnt="0"/>
      <dgm:spPr/>
    </dgm:pt>
    <dgm:pt modelId="{7CC424C8-1121-47AC-9699-EBB3AC4E8E9B}" type="pres">
      <dgm:prSet presAssocID="{9FABBAB1-41A4-4132-8D49-FF2254AB7B9C}" presName="node" presStyleLbl="node1" presStyleIdx="2" presStyleCnt="6">
        <dgm:presLayoutVars>
          <dgm:bulletEnabled val="1"/>
        </dgm:presLayoutVars>
      </dgm:prSet>
      <dgm:spPr/>
    </dgm:pt>
    <dgm:pt modelId="{CA40BE14-7D92-4263-80AB-A0DE06479AA6}" type="pres">
      <dgm:prSet presAssocID="{AD33740D-5F31-41C1-A757-A22F8393B6C8}" presName="sibTrans" presStyleCnt="0"/>
      <dgm:spPr/>
    </dgm:pt>
    <dgm:pt modelId="{DF1299C3-4515-42CA-AB63-D0AC56A8DD77}" type="pres">
      <dgm:prSet presAssocID="{FF7576BB-7F79-44FD-AB81-CAD9176B7746}" presName="node" presStyleLbl="node1" presStyleIdx="3" presStyleCnt="6">
        <dgm:presLayoutVars>
          <dgm:bulletEnabled val="1"/>
        </dgm:presLayoutVars>
      </dgm:prSet>
      <dgm:spPr/>
    </dgm:pt>
    <dgm:pt modelId="{2995F97B-6CAE-4A01-A3A5-0BA015AD6990}" type="pres">
      <dgm:prSet presAssocID="{095B3FFF-01EF-4A3E-A108-3DBF26D7CFD2}" presName="sibTrans" presStyleCnt="0"/>
      <dgm:spPr/>
    </dgm:pt>
    <dgm:pt modelId="{D01AA09B-8551-483A-8F9A-5708CFD771CF}" type="pres">
      <dgm:prSet presAssocID="{843B3CCE-516B-4300-9736-BB9B4227D948}" presName="node" presStyleLbl="node1" presStyleIdx="4" presStyleCnt="6">
        <dgm:presLayoutVars>
          <dgm:bulletEnabled val="1"/>
        </dgm:presLayoutVars>
      </dgm:prSet>
      <dgm:spPr/>
    </dgm:pt>
    <dgm:pt modelId="{0E006044-1D3E-41D8-AD49-03905F0AFA3D}" type="pres">
      <dgm:prSet presAssocID="{91C22B5C-3E92-4E32-83FF-0DA28D5DAC22}" presName="sibTrans" presStyleCnt="0"/>
      <dgm:spPr/>
    </dgm:pt>
    <dgm:pt modelId="{76B7E1FF-AF56-4EDF-B017-035436E5A9E7}" type="pres">
      <dgm:prSet presAssocID="{85136FE8-E16D-4FFF-B4EA-9FF456018769}" presName="node" presStyleLbl="node1" presStyleIdx="5" presStyleCnt="6">
        <dgm:presLayoutVars>
          <dgm:bulletEnabled val="1"/>
        </dgm:presLayoutVars>
      </dgm:prSet>
      <dgm:spPr/>
    </dgm:pt>
  </dgm:ptLst>
  <dgm:cxnLst>
    <dgm:cxn modelId="{C615A70F-3F28-4E78-806F-899641A02D94}" type="presOf" srcId="{FF7576BB-7F79-44FD-AB81-CAD9176B7746}" destId="{DF1299C3-4515-42CA-AB63-D0AC56A8DD77}" srcOrd="0" destOrd="0" presId="urn:microsoft.com/office/officeart/2005/8/layout/default"/>
    <dgm:cxn modelId="{600BBB17-231A-4E7D-B327-DE1EC4B7D5D3}" type="presOf" srcId="{85136FE8-E16D-4FFF-B4EA-9FF456018769}" destId="{76B7E1FF-AF56-4EDF-B017-035436E5A9E7}" srcOrd="0" destOrd="0" presId="urn:microsoft.com/office/officeart/2005/8/layout/default"/>
    <dgm:cxn modelId="{60CB7429-1FEF-4303-AFDE-7850C7A2AE02}" type="presOf" srcId="{3851D1FB-0796-4FAD-821C-870E673A8825}" destId="{46EEB5D4-A49E-4AA3-969A-CE435122B77A}" srcOrd="0" destOrd="0" presId="urn:microsoft.com/office/officeart/2005/8/layout/default"/>
    <dgm:cxn modelId="{4F0DFC31-763D-49F5-A8F6-AC01F3C4417F}" srcId="{B68DCC2D-24F5-40C0-BC88-F02D8133B05E}" destId="{3851D1FB-0796-4FAD-821C-870E673A8825}" srcOrd="1" destOrd="0" parTransId="{1B247B8E-1AF3-4569-8D77-9BA90CC7BBD0}" sibTransId="{B0BC3327-366B-4D5F-95AE-706A80C31684}"/>
    <dgm:cxn modelId="{D583AF37-135C-4D22-894B-42F023623113}" type="presOf" srcId="{9FABBAB1-41A4-4132-8D49-FF2254AB7B9C}" destId="{7CC424C8-1121-47AC-9699-EBB3AC4E8E9B}" srcOrd="0" destOrd="0" presId="urn:microsoft.com/office/officeart/2005/8/layout/default"/>
    <dgm:cxn modelId="{AE4A7A41-CD23-497C-8526-A5C5438303EF}" srcId="{B68DCC2D-24F5-40C0-BC88-F02D8133B05E}" destId="{843B3CCE-516B-4300-9736-BB9B4227D948}" srcOrd="4" destOrd="0" parTransId="{C6F1FB5B-5F59-4F36-8909-0E9FA4C8E0E2}" sibTransId="{91C22B5C-3E92-4E32-83FF-0DA28D5DAC22}"/>
    <dgm:cxn modelId="{F142BE7E-EC0B-4982-A229-FD7033870A8E}" srcId="{B68DCC2D-24F5-40C0-BC88-F02D8133B05E}" destId="{FF7576BB-7F79-44FD-AB81-CAD9176B7746}" srcOrd="3" destOrd="0" parTransId="{4EEEBCD4-A4C7-4EE8-B601-BCFD174FCC44}" sibTransId="{095B3FFF-01EF-4A3E-A108-3DBF26D7CFD2}"/>
    <dgm:cxn modelId="{3B968982-B733-46C4-AADF-C79FFB18EAEC}" type="presOf" srcId="{ED832138-4395-4AFB-A8DF-BF415DAFA36C}" destId="{894BA4F8-6C6A-40A9-8DF0-27C5898549C8}" srcOrd="0" destOrd="0" presId="urn:microsoft.com/office/officeart/2005/8/layout/default"/>
    <dgm:cxn modelId="{F725E888-AB80-44FF-A054-8A9A8FC81B5B}" type="presOf" srcId="{B68DCC2D-24F5-40C0-BC88-F02D8133B05E}" destId="{ABC8020E-9277-4507-904B-FFF9D717CACF}" srcOrd="0" destOrd="0" presId="urn:microsoft.com/office/officeart/2005/8/layout/default"/>
    <dgm:cxn modelId="{A1F0968C-7C30-46E8-BD0D-2504CF8CE368}" srcId="{B68DCC2D-24F5-40C0-BC88-F02D8133B05E}" destId="{85136FE8-E16D-4FFF-B4EA-9FF456018769}" srcOrd="5" destOrd="0" parTransId="{3ADA81E0-BB1A-4719-8013-B98AA65C010A}" sibTransId="{15C55216-9BAD-42E0-B252-E0C5E098301A}"/>
    <dgm:cxn modelId="{D56199A0-6212-4281-8D48-5D3EA84C2165}" srcId="{B68DCC2D-24F5-40C0-BC88-F02D8133B05E}" destId="{9FABBAB1-41A4-4132-8D49-FF2254AB7B9C}" srcOrd="2" destOrd="0" parTransId="{211560B2-C6A0-4192-9940-7D96B3136D5C}" sibTransId="{AD33740D-5F31-41C1-A757-A22F8393B6C8}"/>
    <dgm:cxn modelId="{82FDCAC1-FD45-4D72-AA3C-E4139278FC77}" type="presOf" srcId="{843B3CCE-516B-4300-9736-BB9B4227D948}" destId="{D01AA09B-8551-483A-8F9A-5708CFD771CF}" srcOrd="0" destOrd="0" presId="urn:microsoft.com/office/officeart/2005/8/layout/default"/>
    <dgm:cxn modelId="{D1E025D7-7323-436C-8227-1FE3F16D464A}" srcId="{B68DCC2D-24F5-40C0-BC88-F02D8133B05E}" destId="{ED832138-4395-4AFB-A8DF-BF415DAFA36C}" srcOrd="0" destOrd="0" parTransId="{2599B79A-D32B-469C-9C53-BDEE06A033D3}" sibTransId="{233B7768-4359-43CE-823B-BD3593B719E8}"/>
    <dgm:cxn modelId="{1CD9EB4D-1C77-4382-80CC-C6A14F0815FC}" type="presParOf" srcId="{ABC8020E-9277-4507-904B-FFF9D717CACF}" destId="{894BA4F8-6C6A-40A9-8DF0-27C5898549C8}" srcOrd="0" destOrd="0" presId="urn:microsoft.com/office/officeart/2005/8/layout/default"/>
    <dgm:cxn modelId="{AB7D8039-EAA8-4B12-B75E-50E4922FCAE5}" type="presParOf" srcId="{ABC8020E-9277-4507-904B-FFF9D717CACF}" destId="{BB10FB1E-6415-444C-A0F7-20E7AD04B0CF}" srcOrd="1" destOrd="0" presId="urn:microsoft.com/office/officeart/2005/8/layout/default"/>
    <dgm:cxn modelId="{86A501AC-6CCE-4703-9C48-C7A59A5A9741}" type="presParOf" srcId="{ABC8020E-9277-4507-904B-FFF9D717CACF}" destId="{46EEB5D4-A49E-4AA3-969A-CE435122B77A}" srcOrd="2" destOrd="0" presId="urn:microsoft.com/office/officeart/2005/8/layout/default"/>
    <dgm:cxn modelId="{359BC8C3-5ED5-4679-9EAA-46EE0B7ABEAF}" type="presParOf" srcId="{ABC8020E-9277-4507-904B-FFF9D717CACF}" destId="{5F9D44E4-983F-401E-A09E-87967AEF6D4E}" srcOrd="3" destOrd="0" presId="urn:microsoft.com/office/officeart/2005/8/layout/default"/>
    <dgm:cxn modelId="{D1711F48-2620-4F19-81D2-29531336387B}" type="presParOf" srcId="{ABC8020E-9277-4507-904B-FFF9D717CACF}" destId="{7CC424C8-1121-47AC-9699-EBB3AC4E8E9B}" srcOrd="4" destOrd="0" presId="urn:microsoft.com/office/officeart/2005/8/layout/default"/>
    <dgm:cxn modelId="{ACDC56AA-F8C9-4EBD-A3E8-B55F2CDDED35}" type="presParOf" srcId="{ABC8020E-9277-4507-904B-FFF9D717CACF}" destId="{CA40BE14-7D92-4263-80AB-A0DE06479AA6}" srcOrd="5" destOrd="0" presId="urn:microsoft.com/office/officeart/2005/8/layout/default"/>
    <dgm:cxn modelId="{719A02B6-5F4A-4029-88FD-08757E2CDE56}" type="presParOf" srcId="{ABC8020E-9277-4507-904B-FFF9D717CACF}" destId="{DF1299C3-4515-42CA-AB63-D0AC56A8DD77}" srcOrd="6" destOrd="0" presId="urn:microsoft.com/office/officeart/2005/8/layout/default"/>
    <dgm:cxn modelId="{2C36409A-E8C7-4F3B-8FD2-C4A7248855B5}" type="presParOf" srcId="{ABC8020E-9277-4507-904B-FFF9D717CACF}" destId="{2995F97B-6CAE-4A01-A3A5-0BA015AD6990}" srcOrd="7" destOrd="0" presId="urn:microsoft.com/office/officeart/2005/8/layout/default"/>
    <dgm:cxn modelId="{147CE902-7222-4B67-B7BA-901325145BFD}" type="presParOf" srcId="{ABC8020E-9277-4507-904B-FFF9D717CACF}" destId="{D01AA09B-8551-483A-8F9A-5708CFD771CF}" srcOrd="8" destOrd="0" presId="urn:microsoft.com/office/officeart/2005/8/layout/default"/>
    <dgm:cxn modelId="{10B5DF0B-4EC5-4C9A-9F99-5D5A02C8740B}" type="presParOf" srcId="{ABC8020E-9277-4507-904B-FFF9D717CACF}" destId="{0E006044-1D3E-41D8-AD49-03905F0AFA3D}" srcOrd="9" destOrd="0" presId="urn:microsoft.com/office/officeart/2005/8/layout/default"/>
    <dgm:cxn modelId="{64673500-2FC5-4629-AD84-FFA812B23FB1}" type="presParOf" srcId="{ABC8020E-9277-4507-904B-FFF9D717CACF}" destId="{76B7E1FF-AF56-4EDF-B017-035436E5A9E7}"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F4ECA8-DFB4-4394-9AF7-726B1F5430FE}" type="doc">
      <dgm:prSet loTypeId="urn:microsoft.com/office/officeart/2005/8/layout/default" loCatId="list" qsTypeId="urn:microsoft.com/office/officeart/2005/8/quickstyle/3d1" qsCatId="3D" csTypeId="urn:microsoft.com/office/officeart/2005/8/colors/accent0_3" csCatId="mainScheme" phldr="1"/>
      <dgm:spPr/>
      <dgm:t>
        <a:bodyPr/>
        <a:lstStyle/>
        <a:p>
          <a:endParaRPr lang="en-US"/>
        </a:p>
      </dgm:t>
    </dgm:pt>
    <dgm:pt modelId="{7F9C2800-74A7-4E18-8D50-0BB4AB1870BC}">
      <dgm:prSet/>
      <dgm:spPr>
        <a:solidFill>
          <a:schemeClr val="tx1"/>
        </a:solidFill>
      </dgm:spPr>
      <dgm:t>
        <a:bodyPr/>
        <a:lstStyle/>
        <a:p>
          <a:r>
            <a:rPr lang="en-US"/>
            <a:t>Police Department Beat system is not geographically the same as City Council representation Districts</a:t>
          </a:r>
        </a:p>
      </dgm:t>
    </dgm:pt>
    <dgm:pt modelId="{3C3C05FA-BA18-4A78-B05E-4679F4C5B7DA}" type="parTrans" cxnId="{5FEA730F-07AE-4924-AFCA-C723E9001A24}">
      <dgm:prSet/>
      <dgm:spPr/>
      <dgm:t>
        <a:bodyPr/>
        <a:lstStyle/>
        <a:p>
          <a:endParaRPr lang="en-US"/>
        </a:p>
      </dgm:t>
    </dgm:pt>
    <dgm:pt modelId="{EB8D061C-B873-4330-AE80-E95A95287E27}" type="sibTrans" cxnId="{5FEA730F-07AE-4924-AFCA-C723E9001A24}">
      <dgm:prSet/>
      <dgm:spPr/>
      <dgm:t>
        <a:bodyPr/>
        <a:lstStyle/>
        <a:p>
          <a:endParaRPr lang="en-US"/>
        </a:p>
      </dgm:t>
    </dgm:pt>
    <dgm:pt modelId="{39F3C1ED-73DB-43D9-9F8C-B48E0D887B05}">
      <dgm:prSet/>
      <dgm:spPr>
        <a:solidFill>
          <a:schemeClr val="tx1"/>
        </a:solidFill>
      </dgm:spPr>
      <dgm:t>
        <a:bodyPr/>
        <a:lstStyle/>
        <a:p>
          <a:r>
            <a:rPr lang="en-US"/>
            <a:t>Beat 1- North of Foothill Blvd and West of Euclid Ave. and South of 24</a:t>
          </a:r>
          <a:r>
            <a:rPr lang="en-US" baseline="30000"/>
            <a:t>th</a:t>
          </a:r>
          <a:r>
            <a:rPr lang="en-US"/>
            <a:t> St.</a:t>
          </a:r>
        </a:p>
      </dgm:t>
    </dgm:pt>
    <dgm:pt modelId="{2A9CE4DC-44CA-420D-97C1-298C91830C75}" type="parTrans" cxnId="{B17F4F63-2D6B-4932-88AE-C6A3134AEB54}">
      <dgm:prSet/>
      <dgm:spPr/>
      <dgm:t>
        <a:bodyPr/>
        <a:lstStyle/>
        <a:p>
          <a:endParaRPr lang="en-US"/>
        </a:p>
      </dgm:t>
    </dgm:pt>
    <dgm:pt modelId="{4E42203A-3FF1-463B-8D6A-F8C5FCDDBB90}" type="sibTrans" cxnId="{B17F4F63-2D6B-4932-88AE-C6A3134AEB54}">
      <dgm:prSet/>
      <dgm:spPr/>
      <dgm:t>
        <a:bodyPr/>
        <a:lstStyle/>
        <a:p>
          <a:endParaRPr lang="en-US"/>
        </a:p>
      </dgm:t>
    </dgm:pt>
    <dgm:pt modelId="{9C829D4F-2FAB-4910-AB0F-92C9D078EB72}">
      <dgm:prSet/>
      <dgm:spPr>
        <a:solidFill>
          <a:schemeClr val="tx1"/>
        </a:solidFill>
      </dgm:spPr>
      <dgm:t>
        <a:bodyPr/>
        <a:lstStyle/>
        <a:p>
          <a:r>
            <a:rPr lang="en-US"/>
            <a:t>Beat 2- South of Foothill Blvd and West of Euclid Ave. and North of Interstate 10 freeway.</a:t>
          </a:r>
        </a:p>
      </dgm:t>
    </dgm:pt>
    <dgm:pt modelId="{42BEEDE9-3CE5-4E60-A881-CE71CADF9566}" type="parTrans" cxnId="{C55A7DD5-5F10-484E-B584-67B8AD56534C}">
      <dgm:prSet/>
      <dgm:spPr/>
      <dgm:t>
        <a:bodyPr/>
        <a:lstStyle/>
        <a:p>
          <a:endParaRPr lang="en-US"/>
        </a:p>
      </dgm:t>
    </dgm:pt>
    <dgm:pt modelId="{76760BF6-A01A-4BE8-A1CA-B272688E7EB1}" type="sibTrans" cxnId="{C55A7DD5-5F10-484E-B584-67B8AD56534C}">
      <dgm:prSet/>
      <dgm:spPr/>
      <dgm:t>
        <a:bodyPr/>
        <a:lstStyle/>
        <a:p>
          <a:endParaRPr lang="en-US"/>
        </a:p>
      </dgm:t>
    </dgm:pt>
    <dgm:pt modelId="{55691BC5-1DE8-4B52-AAA6-EBC45986F17F}">
      <dgm:prSet/>
      <dgm:spPr>
        <a:solidFill>
          <a:schemeClr val="tx1"/>
        </a:solidFill>
      </dgm:spPr>
      <dgm:t>
        <a:bodyPr/>
        <a:lstStyle/>
        <a:p>
          <a:r>
            <a:rPr lang="en-US"/>
            <a:t>Beat 3- North of Foothill Blvd and East of Euclid Ave and South of 24</a:t>
          </a:r>
          <a:r>
            <a:rPr lang="en-US" baseline="30000"/>
            <a:t>th</a:t>
          </a:r>
          <a:r>
            <a:rPr lang="en-US"/>
            <a:t> St.</a:t>
          </a:r>
        </a:p>
      </dgm:t>
    </dgm:pt>
    <dgm:pt modelId="{3F03A27D-AD94-4760-A8B5-6D3158FEED69}" type="parTrans" cxnId="{5CFA788C-6DAD-4DCB-9028-3AAD3C2FAF1F}">
      <dgm:prSet/>
      <dgm:spPr/>
      <dgm:t>
        <a:bodyPr/>
        <a:lstStyle/>
        <a:p>
          <a:endParaRPr lang="en-US"/>
        </a:p>
      </dgm:t>
    </dgm:pt>
    <dgm:pt modelId="{1AD92ACB-077F-4462-9378-1F47BA81949D}" type="sibTrans" cxnId="{5CFA788C-6DAD-4DCB-9028-3AAD3C2FAF1F}">
      <dgm:prSet/>
      <dgm:spPr/>
      <dgm:t>
        <a:bodyPr/>
        <a:lstStyle/>
        <a:p>
          <a:endParaRPr lang="en-US"/>
        </a:p>
      </dgm:t>
    </dgm:pt>
    <dgm:pt modelId="{E27FED80-7A93-4013-8607-337E04E3E448}">
      <dgm:prSet/>
      <dgm:spPr>
        <a:solidFill>
          <a:schemeClr val="tx1"/>
        </a:solidFill>
      </dgm:spPr>
      <dgm:t>
        <a:bodyPr/>
        <a:lstStyle/>
        <a:p>
          <a:r>
            <a:rPr lang="en-US"/>
            <a:t>Beat 4- South of Foothill Blvd, East of Euclid and North of Interstate 10 freeway.</a:t>
          </a:r>
        </a:p>
      </dgm:t>
    </dgm:pt>
    <dgm:pt modelId="{2FB8709D-276F-425E-BA0F-3776305E55D9}" type="parTrans" cxnId="{4F26C448-0BFC-4019-A29E-798476A10C3A}">
      <dgm:prSet/>
      <dgm:spPr/>
      <dgm:t>
        <a:bodyPr/>
        <a:lstStyle/>
        <a:p>
          <a:endParaRPr lang="en-US"/>
        </a:p>
      </dgm:t>
    </dgm:pt>
    <dgm:pt modelId="{5E9EB282-921C-4C9A-A3A4-56D183913F0E}" type="sibTrans" cxnId="{4F26C448-0BFC-4019-A29E-798476A10C3A}">
      <dgm:prSet/>
      <dgm:spPr/>
      <dgm:t>
        <a:bodyPr/>
        <a:lstStyle/>
        <a:p>
          <a:endParaRPr lang="en-US"/>
        </a:p>
      </dgm:t>
    </dgm:pt>
    <dgm:pt modelId="{BA0CBEE5-B79E-4128-A79D-E2D80C376710}" type="pres">
      <dgm:prSet presAssocID="{06F4ECA8-DFB4-4394-9AF7-726B1F5430FE}" presName="diagram" presStyleCnt="0">
        <dgm:presLayoutVars>
          <dgm:dir/>
          <dgm:resizeHandles val="exact"/>
        </dgm:presLayoutVars>
      </dgm:prSet>
      <dgm:spPr/>
    </dgm:pt>
    <dgm:pt modelId="{C7FEC222-588E-4B70-86D8-CA6A93FBCAAE}" type="pres">
      <dgm:prSet presAssocID="{7F9C2800-74A7-4E18-8D50-0BB4AB1870BC}" presName="node" presStyleLbl="node1" presStyleIdx="0" presStyleCnt="5" custLinFactNeighborX="56929" custLinFactNeighborY="429">
        <dgm:presLayoutVars>
          <dgm:bulletEnabled val="1"/>
        </dgm:presLayoutVars>
      </dgm:prSet>
      <dgm:spPr/>
    </dgm:pt>
    <dgm:pt modelId="{E98D6174-76F6-4542-9351-CC96FAC74F59}" type="pres">
      <dgm:prSet presAssocID="{EB8D061C-B873-4330-AE80-E95A95287E27}" presName="sibTrans" presStyleCnt="0"/>
      <dgm:spPr/>
    </dgm:pt>
    <dgm:pt modelId="{5DD8481E-E6AA-4248-939B-01876763F082}" type="pres">
      <dgm:prSet presAssocID="{39F3C1ED-73DB-43D9-9F8C-B48E0D887B05}" presName="node" presStyleLbl="node1" presStyleIdx="1" presStyleCnt="5" custLinFactX="-7906" custLinFactY="6259" custLinFactNeighborX="-100000" custLinFactNeighborY="100000">
        <dgm:presLayoutVars>
          <dgm:bulletEnabled val="1"/>
        </dgm:presLayoutVars>
      </dgm:prSet>
      <dgm:spPr/>
    </dgm:pt>
    <dgm:pt modelId="{9C65D28B-240F-40C4-B884-A2BD87F79EBB}" type="pres">
      <dgm:prSet presAssocID="{4E42203A-3FF1-463B-8D6A-F8C5FCDDBB90}" presName="sibTrans" presStyleCnt="0"/>
      <dgm:spPr/>
    </dgm:pt>
    <dgm:pt modelId="{2A466108-627C-45B2-AE4D-6D7EFCF14DB9}" type="pres">
      <dgm:prSet presAssocID="{9C829D4F-2FAB-4910-AB0F-92C9D078EB72}" presName="node" presStyleLbl="node1" presStyleIdx="2" presStyleCnt="5" custLinFactNeighborX="3294" custLinFactNeighborY="99776">
        <dgm:presLayoutVars>
          <dgm:bulletEnabled val="1"/>
        </dgm:presLayoutVars>
      </dgm:prSet>
      <dgm:spPr/>
    </dgm:pt>
    <dgm:pt modelId="{77F3716A-7993-4E51-B321-B00C3FF6DA14}" type="pres">
      <dgm:prSet presAssocID="{76760BF6-A01A-4BE8-A1CA-B272688E7EB1}" presName="sibTrans" presStyleCnt="0"/>
      <dgm:spPr/>
    </dgm:pt>
    <dgm:pt modelId="{8AFA1E3A-1D66-47E7-A99E-F55E4245570D}" type="pres">
      <dgm:prSet presAssocID="{55691BC5-1DE8-4B52-AAA6-EBC45986F17F}" presName="node" presStyleLbl="node1" presStyleIdx="3" presStyleCnt="5" custLinFactNeighborX="-1458" custLinFactNeighborY="-9578">
        <dgm:presLayoutVars>
          <dgm:bulletEnabled val="1"/>
        </dgm:presLayoutVars>
      </dgm:prSet>
      <dgm:spPr/>
    </dgm:pt>
    <dgm:pt modelId="{D3472846-F9C3-4178-B422-A9C9A157BFEC}" type="pres">
      <dgm:prSet presAssocID="{1AD92ACB-077F-4462-9378-1F47BA81949D}" presName="sibTrans" presStyleCnt="0"/>
      <dgm:spPr/>
    </dgm:pt>
    <dgm:pt modelId="{5075EEB0-0602-416A-A7C4-D41EA1211025}" type="pres">
      <dgm:prSet presAssocID="{E27FED80-7A93-4013-8607-337E04E3E448}" presName="node" presStyleLbl="node1" presStyleIdx="4" presStyleCnt="5" custLinFactNeighborX="53806" custLinFactNeighborY="-18030">
        <dgm:presLayoutVars>
          <dgm:bulletEnabled val="1"/>
        </dgm:presLayoutVars>
      </dgm:prSet>
      <dgm:spPr/>
    </dgm:pt>
  </dgm:ptLst>
  <dgm:cxnLst>
    <dgm:cxn modelId="{5FEA730F-07AE-4924-AFCA-C723E9001A24}" srcId="{06F4ECA8-DFB4-4394-9AF7-726B1F5430FE}" destId="{7F9C2800-74A7-4E18-8D50-0BB4AB1870BC}" srcOrd="0" destOrd="0" parTransId="{3C3C05FA-BA18-4A78-B05E-4679F4C5B7DA}" sibTransId="{EB8D061C-B873-4330-AE80-E95A95287E27}"/>
    <dgm:cxn modelId="{51F95D2A-A0B0-4E7E-B484-351055991A68}" type="presOf" srcId="{9C829D4F-2FAB-4910-AB0F-92C9D078EB72}" destId="{2A466108-627C-45B2-AE4D-6D7EFCF14DB9}" srcOrd="0" destOrd="0" presId="urn:microsoft.com/office/officeart/2005/8/layout/default"/>
    <dgm:cxn modelId="{EE7F023F-8981-4648-81F3-AFB3F4469834}" type="presOf" srcId="{39F3C1ED-73DB-43D9-9F8C-B48E0D887B05}" destId="{5DD8481E-E6AA-4248-939B-01876763F082}" srcOrd="0" destOrd="0" presId="urn:microsoft.com/office/officeart/2005/8/layout/default"/>
    <dgm:cxn modelId="{F2D91242-F93D-463E-A583-B580BB03FD93}" type="presOf" srcId="{55691BC5-1DE8-4B52-AAA6-EBC45986F17F}" destId="{8AFA1E3A-1D66-47E7-A99E-F55E4245570D}" srcOrd="0" destOrd="0" presId="urn:microsoft.com/office/officeart/2005/8/layout/default"/>
    <dgm:cxn modelId="{B17F4F63-2D6B-4932-88AE-C6A3134AEB54}" srcId="{06F4ECA8-DFB4-4394-9AF7-726B1F5430FE}" destId="{39F3C1ED-73DB-43D9-9F8C-B48E0D887B05}" srcOrd="1" destOrd="0" parTransId="{2A9CE4DC-44CA-420D-97C1-298C91830C75}" sibTransId="{4E42203A-3FF1-463B-8D6A-F8C5FCDDBB90}"/>
    <dgm:cxn modelId="{4F26C448-0BFC-4019-A29E-798476A10C3A}" srcId="{06F4ECA8-DFB4-4394-9AF7-726B1F5430FE}" destId="{E27FED80-7A93-4013-8607-337E04E3E448}" srcOrd="4" destOrd="0" parTransId="{2FB8709D-276F-425E-BA0F-3776305E55D9}" sibTransId="{5E9EB282-921C-4C9A-A3A4-56D183913F0E}"/>
    <dgm:cxn modelId="{5CFA788C-6DAD-4DCB-9028-3AAD3C2FAF1F}" srcId="{06F4ECA8-DFB4-4394-9AF7-726B1F5430FE}" destId="{55691BC5-1DE8-4B52-AAA6-EBC45986F17F}" srcOrd="3" destOrd="0" parTransId="{3F03A27D-AD94-4760-A8B5-6D3158FEED69}" sibTransId="{1AD92ACB-077F-4462-9378-1F47BA81949D}"/>
    <dgm:cxn modelId="{9AFEFA9E-1606-4B66-B705-545C40D8702A}" type="presOf" srcId="{7F9C2800-74A7-4E18-8D50-0BB4AB1870BC}" destId="{C7FEC222-588E-4B70-86D8-CA6A93FBCAAE}" srcOrd="0" destOrd="0" presId="urn:microsoft.com/office/officeart/2005/8/layout/default"/>
    <dgm:cxn modelId="{0266A4A9-41FF-44BE-B074-BBA7C9428BCC}" type="presOf" srcId="{E27FED80-7A93-4013-8607-337E04E3E448}" destId="{5075EEB0-0602-416A-A7C4-D41EA1211025}" srcOrd="0" destOrd="0" presId="urn:microsoft.com/office/officeart/2005/8/layout/default"/>
    <dgm:cxn modelId="{5B8941CA-7B3B-43CC-9AE2-90650BA46FA6}" type="presOf" srcId="{06F4ECA8-DFB4-4394-9AF7-726B1F5430FE}" destId="{BA0CBEE5-B79E-4128-A79D-E2D80C376710}" srcOrd="0" destOrd="0" presId="urn:microsoft.com/office/officeart/2005/8/layout/default"/>
    <dgm:cxn modelId="{C55A7DD5-5F10-484E-B584-67B8AD56534C}" srcId="{06F4ECA8-DFB4-4394-9AF7-726B1F5430FE}" destId="{9C829D4F-2FAB-4910-AB0F-92C9D078EB72}" srcOrd="2" destOrd="0" parTransId="{42BEEDE9-3CE5-4E60-A881-CE71CADF9566}" sibTransId="{76760BF6-A01A-4BE8-A1CA-B272688E7EB1}"/>
    <dgm:cxn modelId="{92CE51D4-2AF2-4087-8A1D-D1CBA2E7951B}" type="presParOf" srcId="{BA0CBEE5-B79E-4128-A79D-E2D80C376710}" destId="{C7FEC222-588E-4B70-86D8-CA6A93FBCAAE}" srcOrd="0" destOrd="0" presId="urn:microsoft.com/office/officeart/2005/8/layout/default"/>
    <dgm:cxn modelId="{A6402E0E-ABD1-41A9-8609-CB98E4FC8183}" type="presParOf" srcId="{BA0CBEE5-B79E-4128-A79D-E2D80C376710}" destId="{E98D6174-76F6-4542-9351-CC96FAC74F59}" srcOrd="1" destOrd="0" presId="urn:microsoft.com/office/officeart/2005/8/layout/default"/>
    <dgm:cxn modelId="{C332D5E5-8321-42B3-85D0-BFBA1D174252}" type="presParOf" srcId="{BA0CBEE5-B79E-4128-A79D-E2D80C376710}" destId="{5DD8481E-E6AA-4248-939B-01876763F082}" srcOrd="2" destOrd="0" presId="urn:microsoft.com/office/officeart/2005/8/layout/default"/>
    <dgm:cxn modelId="{31D3615A-E00F-4D53-BBC6-E2BBE719B345}" type="presParOf" srcId="{BA0CBEE5-B79E-4128-A79D-E2D80C376710}" destId="{9C65D28B-240F-40C4-B884-A2BD87F79EBB}" srcOrd="3" destOrd="0" presId="urn:microsoft.com/office/officeart/2005/8/layout/default"/>
    <dgm:cxn modelId="{408DCF82-2B8A-41A7-BC07-DFD886708E18}" type="presParOf" srcId="{BA0CBEE5-B79E-4128-A79D-E2D80C376710}" destId="{2A466108-627C-45B2-AE4D-6D7EFCF14DB9}" srcOrd="4" destOrd="0" presId="urn:microsoft.com/office/officeart/2005/8/layout/default"/>
    <dgm:cxn modelId="{D380BD0D-AA4A-441C-9902-8041AFF5AA9F}" type="presParOf" srcId="{BA0CBEE5-B79E-4128-A79D-E2D80C376710}" destId="{77F3716A-7993-4E51-B321-B00C3FF6DA14}" srcOrd="5" destOrd="0" presId="urn:microsoft.com/office/officeart/2005/8/layout/default"/>
    <dgm:cxn modelId="{69356038-AB2D-4240-86F4-A795C62655C6}" type="presParOf" srcId="{BA0CBEE5-B79E-4128-A79D-E2D80C376710}" destId="{8AFA1E3A-1D66-47E7-A99E-F55E4245570D}" srcOrd="6" destOrd="0" presId="urn:microsoft.com/office/officeart/2005/8/layout/default"/>
    <dgm:cxn modelId="{68C33058-3662-47D1-864B-216C832CC405}" type="presParOf" srcId="{BA0CBEE5-B79E-4128-A79D-E2D80C376710}" destId="{D3472846-F9C3-4178-B422-A9C9A157BFEC}" srcOrd="7" destOrd="0" presId="urn:microsoft.com/office/officeart/2005/8/layout/default"/>
    <dgm:cxn modelId="{4E0BF003-25BD-4ECF-B7A4-89F64A66CFD4}" type="presParOf" srcId="{BA0CBEE5-B79E-4128-A79D-E2D80C376710}" destId="{5075EEB0-0602-416A-A7C4-D41EA121102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A9BC77-C3F9-4596-BFF8-D5C4F1C4DC51}" type="doc">
      <dgm:prSet loTypeId="urn:microsoft.com/office/officeart/2005/8/layout/default" loCatId="list" qsTypeId="urn:microsoft.com/office/officeart/2005/8/quickstyle/3d1" qsCatId="3D" csTypeId="urn:microsoft.com/office/officeart/2005/8/colors/accent6_2" csCatId="accent6" phldr="1"/>
      <dgm:spPr/>
      <dgm:t>
        <a:bodyPr/>
        <a:lstStyle/>
        <a:p>
          <a:endParaRPr lang="en-US"/>
        </a:p>
      </dgm:t>
    </dgm:pt>
    <dgm:pt modelId="{C16E76ED-06DF-4192-A5F1-8DD5DD401549}">
      <dgm:prSet/>
      <dgm:spPr>
        <a:solidFill>
          <a:srgbClr val="254275"/>
        </a:solidFill>
      </dgm:spPr>
      <dgm:t>
        <a:bodyPr/>
        <a:lstStyle/>
        <a:p>
          <a:r>
            <a:rPr lang="en-US" dirty="0"/>
            <a:t>Homicides</a:t>
          </a:r>
        </a:p>
        <a:p>
          <a:r>
            <a:rPr lang="en-US" dirty="0"/>
            <a:t>  0</a:t>
          </a:r>
        </a:p>
      </dgm:t>
    </dgm:pt>
    <dgm:pt modelId="{936079C0-4396-4BD6-90EB-3494AD12AABD}" type="parTrans" cxnId="{2282E116-D585-4BF6-9AAA-2C4C64F82CDE}">
      <dgm:prSet/>
      <dgm:spPr/>
      <dgm:t>
        <a:bodyPr/>
        <a:lstStyle/>
        <a:p>
          <a:endParaRPr lang="en-US">
            <a:solidFill>
              <a:schemeClr val="tx1"/>
            </a:solidFill>
          </a:endParaRPr>
        </a:p>
      </dgm:t>
    </dgm:pt>
    <dgm:pt modelId="{CCACF27C-71B6-43E5-BBA2-8E4FA40B00D6}" type="sibTrans" cxnId="{2282E116-D585-4BF6-9AAA-2C4C64F82CDE}">
      <dgm:prSet/>
      <dgm:spPr/>
      <dgm:t>
        <a:bodyPr/>
        <a:lstStyle/>
        <a:p>
          <a:endParaRPr lang="en-US">
            <a:solidFill>
              <a:schemeClr val="tx1"/>
            </a:solidFill>
          </a:endParaRPr>
        </a:p>
      </dgm:t>
    </dgm:pt>
    <dgm:pt modelId="{ACA47802-0855-41F9-83B5-F832C9E14E7D}">
      <dgm:prSet/>
      <dgm:spPr>
        <a:solidFill>
          <a:srgbClr val="254275"/>
        </a:solidFill>
      </dgm:spPr>
      <dgm:t>
        <a:bodyPr/>
        <a:lstStyle/>
        <a:p>
          <a:r>
            <a:rPr lang="en-US" dirty="0"/>
            <a:t>Sexual Offenses</a:t>
          </a:r>
        </a:p>
        <a:p>
          <a:r>
            <a:rPr lang="en-US" dirty="0"/>
            <a:t> 1</a:t>
          </a:r>
        </a:p>
      </dgm:t>
    </dgm:pt>
    <dgm:pt modelId="{0B60C71D-5509-4C8C-B357-C46D8F2CC24C}" type="parTrans" cxnId="{447A0374-A819-4329-9FF0-38463DD554D4}">
      <dgm:prSet/>
      <dgm:spPr/>
      <dgm:t>
        <a:bodyPr/>
        <a:lstStyle/>
        <a:p>
          <a:endParaRPr lang="en-US">
            <a:solidFill>
              <a:schemeClr val="tx1"/>
            </a:solidFill>
          </a:endParaRPr>
        </a:p>
      </dgm:t>
    </dgm:pt>
    <dgm:pt modelId="{E43C6D5B-C02B-4F41-A974-7D5F5CD7DABD}" type="sibTrans" cxnId="{447A0374-A819-4329-9FF0-38463DD554D4}">
      <dgm:prSet/>
      <dgm:spPr/>
      <dgm:t>
        <a:bodyPr/>
        <a:lstStyle/>
        <a:p>
          <a:endParaRPr lang="en-US">
            <a:solidFill>
              <a:schemeClr val="tx1"/>
            </a:solidFill>
          </a:endParaRPr>
        </a:p>
      </dgm:t>
    </dgm:pt>
    <dgm:pt modelId="{B5606AFF-AB4E-4409-AD2F-62797B6AF722}">
      <dgm:prSet/>
      <dgm:spPr>
        <a:solidFill>
          <a:srgbClr val="254275"/>
        </a:solidFill>
      </dgm:spPr>
      <dgm:t>
        <a:bodyPr/>
        <a:lstStyle/>
        <a:p>
          <a:r>
            <a:rPr lang="en-US" dirty="0"/>
            <a:t>Assault Offenses</a:t>
          </a:r>
        </a:p>
        <a:p>
          <a:r>
            <a:rPr lang="en-US" dirty="0"/>
            <a:t>  5</a:t>
          </a:r>
        </a:p>
      </dgm:t>
    </dgm:pt>
    <dgm:pt modelId="{66EC080C-566D-4A8F-91AE-497DC200BD27}" type="parTrans" cxnId="{52D7818C-8399-478C-989A-04B39A244DB7}">
      <dgm:prSet/>
      <dgm:spPr/>
      <dgm:t>
        <a:bodyPr/>
        <a:lstStyle/>
        <a:p>
          <a:endParaRPr lang="en-US">
            <a:solidFill>
              <a:schemeClr val="tx1"/>
            </a:solidFill>
          </a:endParaRPr>
        </a:p>
      </dgm:t>
    </dgm:pt>
    <dgm:pt modelId="{5259362B-055C-4320-B993-29FD5A928849}" type="sibTrans" cxnId="{52D7818C-8399-478C-989A-04B39A244DB7}">
      <dgm:prSet/>
      <dgm:spPr/>
      <dgm:t>
        <a:bodyPr/>
        <a:lstStyle/>
        <a:p>
          <a:endParaRPr lang="en-US">
            <a:solidFill>
              <a:schemeClr val="tx1"/>
            </a:solidFill>
          </a:endParaRPr>
        </a:p>
      </dgm:t>
    </dgm:pt>
    <dgm:pt modelId="{42FBBB88-06DF-4865-9896-C234EF06B747}">
      <dgm:prSet/>
      <dgm:spPr>
        <a:solidFill>
          <a:srgbClr val="254275"/>
        </a:solidFill>
      </dgm:spPr>
      <dgm:t>
        <a:bodyPr/>
        <a:lstStyle/>
        <a:p>
          <a:r>
            <a:rPr lang="en-US" dirty="0"/>
            <a:t>Robbery</a:t>
          </a:r>
        </a:p>
        <a:p>
          <a:r>
            <a:rPr lang="en-US" dirty="0"/>
            <a:t>  1</a:t>
          </a:r>
        </a:p>
      </dgm:t>
    </dgm:pt>
    <dgm:pt modelId="{46DEACE5-DD1A-4106-A9C6-D67A244D567E}" type="parTrans" cxnId="{259D7E1E-1B9E-4990-BB2F-81A6C2620801}">
      <dgm:prSet/>
      <dgm:spPr/>
      <dgm:t>
        <a:bodyPr/>
        <a:lstStyle/>
        <a:p>
          <a:endParaRPr lang="en-US">
            <a:solidFill>
              <a:schemeClr val="tx1"/>
            </a:solidFill>
          </a:endParaRPr>
        </a:p>
      </dgm:t>
    </dgm:pt>
    <dgm:pt modelId="{28AC2706-4FF3-497B-861B-0FEACCBF95F3}" type="sibTrans" cxnId="{259D7E1E-1B9E-4990-BB2F-81A6C2620801}">
      <dgm:prSet/>
      <dgm:spPr/>
      <dgm:t>
        <a:bodyPr/>
        <a:lstStyle/>
        <a:p>
          <a:endParaRPr lang="en-US">
            <a:solidFill>
              <a:schemeClr val="tx1"/>
            </a:solidFill>
          </a:endParaRPr>
        </a:p>
      </dgm:t>
    </dgm:pt>
    <dgm:pt modelId="{1AB8A2E7-01EA-48BA-8719-3F5ECD529AB0}">
      <dgm:prSet/>
      <dgm:spPr>
        <a:solidFill>
          <a:srgbClr val="254275"/>
        </a:solidFill>
      </dgm:spPr>
      <dgm:t>
        <a:bodyPr/>
        <a:lstStyle/>
        <a:p>
          <a:r>
            <a:rPr lang="en-US" dirty="0"/>
            <a:t>Burglary</a:t>
          </a:r>
        </a:p>
        <a:p>
          <a:r>
            <a:rPr lang="en-US" dirty="0"/>
            <a:t>  1</a:t>
          </a:r>
        </a:p>
      </dgm:t>
    </dgm:pt>
    <dgm:pt modelId="{6C953C82-D2D6-4359-933A-92C05B5693D2}" type="parTrans" cxnId="{B55AC09D-7E9E-42C8-8A0C-3278F8DCA714}">
      <dgm:prSet/>
      <dgm:spPr/>
      <dgm:t>
        <a:bodyPr/>
        <a:lstStyle/>
        <a:p>
          <a:endParaRPr lang="en-US">
            <a:solidFill>
              <a:schemeClr val="tx1"/>
            </a:solidFill>
          </a:endParaRPr>
        </a:p>
      </dgm:t>
    </dgm:pt>
    <dgm:pt modelId="{7BBFB616-3C46-4371-A25E-D03D1DC40087}" type="sibTrans" cxnId="{B55AC09D-7E9E-42C8-8A0C-3278F8DCA714}">
      <dgm:prSet/>
      <dgm:spPr/>
      <dgm:t>
        <a:bodyPr/>
        <a:lstStyle/>
        <a:p>
          <a:endParaRPr lang="en-US">
            <a:solidFill>
              <a:schemeClr val="tx1"/>
            </a:solidFill>
          </a:endParaRPr>
        </a:p>
      </dgm:t>
    </dgm:pt>
    <dgm:pt modelId="{594DE835-753D-4271-933B-B23C28C4DCD9}">
      <dgm:prSet/>
      <dgm:spPr>
        <a:solidFill>
          <a:srgbClr val="254275"/>
        </a:solidFill>
      </dgm:spPr>
      <dgm:t>
        <a:bodyPr/>
        <a:lstStyle/>
        <a:p>
          <a:r>
            <a:rPr lang="en-US" dirty="0"/>
            <a:t>Larceny </a:t>
          </a:r>
        </a:p>
        <a:p>
          <a:r>
            <a:rPr lang="en-US" dirty="0"/>
            <a:t>6</a:t>
          </a:r>
        </a:p>
      </dgm:t>
    </dgm:pt>
    <dgm:pt modelId="{38A7C005-7424-44D9-8608-9CF937A7202B}" type="parTrans" cxnId="{A89A07E1-850F-438F-8988-D07947663678}">
      <dgm:prSet/>
      <dgm:spPr/>
      <dgm:t>
        <a:bodyPr/>
        <a:lstStyle/>
        <a:p>
          <a:endParaRPr lang="en-US">
            <a:solidFill>
              <a:schemeClr val="tx1"/>
            </a:solidFill>
          </a:endParaRPr>
        </a:p>
      </dgm:t>
    </dgm:pt>
    <dgm:pt modelId="{7C1E1EA0-9FB9-4D03-BD35-A4C6AB26DA16}" type="sibTrans" cxnId="{A89A07E1-850F-438F-8988-D07947663678}">
      <dgm:prSet/>
      <dgm:spPr/>
      <dgm:t>
        <a:bodyPr/>
        <a:lstStyle/>
        <a:p>
          <a:endParaRPr lang="en-US">
            <a:solidFill>
              <a:schemeClr val="tx1"/>
            </a:solidFill>
          </a:endParaRPr>
        </a:p>
      </dgm:t>
    </dgm:pt>
    <dgm:pt modelId="{2EA51196-B096-46D4-9044-7826C00543A9}">
      <dgm:prSet/>
      <dgm:spPr>
        <a:solidFill>
          <a:srgbClr val="254275"/>
        </a:solidFill>
      </dgm:spPr>
      <dgm:t>
        <a:bodyPr/>
        <a:lstStyle/>
        <a:p>
          <a:r>
            <a:rPr lang="en-US" dirty="0"/>
            <a:t>Motor Vehicle Theft</a:t>
          </a:r>
        </a:p>
        <a:p>
          <a:r>
            <a:rPr lang="en-US" dirty="0"/>
            <a:t>  2</a:t>
          </a:r>
        </a:p>
      </dgm:t>
    </dgm:pt>
    <dgm:pt modelId="{198E1418-E1A2-44A4-B166-609FC054E764}" type="parTrans" cxnId="{A51CA1DD-5710-4C3D-9F0A-9F7EB378C316}">
      <dgm:prSet/>
      <dgm:spPr/>
      <dgm:t>
        <a:bodyPr/>
        <a:lstStyle/>
        <a:p>
          <a:endParaRPr lang="en-US">
            <a:solidFill>
              <a:schemeClr val="tx1"/>
            </a:solidFill>
          </a:endParaRPr>
        </a:p>
      </dgm:t>
    </dgm:pt>
    <dgm:pt modelId="{B679F0A9-D8D2-4EAD-9427-88C4EBDBCFE1}" type="sibTrans" cxnId="{A51CA1DD-5710-4C3D-9F0A-9F7EB378C316}">
      <dgm:prSet/>
      <dgm:spPr/>
      <dgm:t>
        <a:bodyPr/>
        <a:lstStyle/>
        <a:p>
          <a:endParaRPr lang="en-US">
            <a:solidFill>
              <a:schemeClr val="tx1"/>
            </a:solidFill>
          </a:endParaRPr>
        </a:p>
      </dgm:t>
    </dgm:pt>
    <dgm:pt modelId="{05915E0A-F0C5-416D-AC33-88A851ED02D6}">
      <dgm:prSet/>
      <dgm:spPr>
        <a:solidFill>
          <a:srgbClr val="254275"/>
        </a:solidFill>
      </dgm:spPr>
      <dgm:t>
        <a:bodyPr/>
        <a:lstStyle/>
        <a:p>
          <a:r>
            <a:rPr lang="en-US" dirty="0"/>
            <a:t>March</a:t>
          </a:r>
        </a:p>
        <a:p>
          <a:r>
            <a:rPr lang="en-US" dirty="0"/>
            <a:t>16</a:t>
          </a:r>
        </a:p>
        <a:p>
          <a:r>
            <a:rPr lang="en-US" dirty="0"/>
            <a:t>(16%)</a:t>
          </a:r>
        </a:p>
      </dgm:t>
    </dgm:pt>
    <dgm:pt modelId="{BC97A4FE-E557-4F1D-B49C-52F62C51DF93}" type="parTrans" cxnId="{DD871FEF-C486-4AC2-9E46-1FFD04404862}">
      <dgm:prSet/>
      <dgm:spPr/>
      <dgm:t>
        <a:bodyPr/>
        <a:lstStyle/>
        <a:p>
          <a:endParaRPr lang="en-US">
            <a:solidFill>
              <a:schemeClr val="tx1"/>
            </a:solidFill>
          </a:endParaRPr>
        </a:p>
      </dgm:t>
    </dgm:pt>
    <dgm:pt modelId="{6FF7FBBE-DDF0-4A12-8CD6-FD20F84CAFD1}" type="sibTrans" cxnId="{DD871FEF-C486-4AC2-9E46-1FFD04404862}">
      <dgm:prSet/>
      <dgm:spPr/>
      <dgm:t>
        <a:bodyPr/>
        <a:lstStyle/>
        <a:p>
          <a:endParaRPr lang="en-US">
            <a:solidFill>
              <a:schemeClr val="tx1"/>
            </a:solidFill>
          </a:endParaRPr>
        </a:p>
      </dgm:t>
    </dgm:pt>
    <dgm:pt modelId="{D96386B0-4E40-4760-AC34-667324424615}" type="pres">
      <dgm:prSet presAssocID="{5AA9BC77-C3F9-4596-BFF8-D5C4F1C4DC51}" presName="diagram" presStyleCnt="0">
        <dgm:presLayoutVars>
          <dgm:dir/>
          <dgm:resizeHandles val="exact"/>
        </dgm:presLayoutVars>
      </dgm:prSet>
      <dgm:spPr/>
    </dgm:pt>
    <dgm:pt modelId="{54CF5DB8-90FB-4EF4-B902-DDF65BE6383A}" type="pres">
      <dgm:prSet presAssocID="{C16E76ED-06DF-4192-A5F1-8DD5DD401549}" presName="node" presStyleLbl="node1" presStyleIdx="0" presStyleCnt="8">
        <dgm:presLayoutVars>
          <dgm:bulletEnabled val="1"/>
        </dgm:presLayoutVars>
      </dgm:prSet>
      <dgm:spPr/>
    </dgm:pt>
    <dgm:pt modelId="{E3B1171F-100E-448C-B4DF-547B86ACD546}" type="pres">
      <dgm:prSet presAssocID="{CCACF27C-71B6-43E5-BBA2-8E4FA40B00D6}" presName="sibTrans" presStyleCnt="0"/>
      <dgm:spPr/>
    </dgm:pt>
    <dgm:pt modelId="{AE6960F6-D71E-477C-9071-9EF22AE2222C}" type="pres">
      <dgm:prSet presAssocID="{ACA47802-0855-41F9-83B5-F832C9E14E7D}" presName="node" presStyleLbl="node1" presStyleIdx="1" presStyleCnt="8">
        <dgm:presLayoutVars>
          <dgm:bulletEnabled val="1"/>
        </dgm:presLayoutVars>
      </dgm:prSet>
      <dgm:spPr/>
    </dgm:pt>
    <dgm:pt modelId="{4BF00F82-0142-4112-9AA5-D7DF5C38AE7B}" type="pres">
      <dgm:prSet presAssocID="{E43C6D5B-C02B-4F41-A974-7D5F5CD7DABD}" presName="sibTrans" presStyleCnt="0"/>
      <dgm:spPr/>
    </dgm:pt>
    <dgm:pt modelId="{30CB3997-6261-4E0D-A186-700E6B3EAA19}" type="pres">
      <dgm:prSet presAssocID="{B5606AFF-AB4E-4409-AD2F-62797B6AF722}" presName="node" presStyleLbl="node1" presStyleIdx="2" presStyleCnt="8">
        <dgm:presLayoutVars>
          <dgm:bulletEnabled val="1"/>
        </dgm:presLayoutVars>
      </dgm:prSet>
      <dgm:spPr/>
    </dgm:pt>
    <dgm:pt modelId="{B90E541E-85FD-49A8-A0D8-656A4122DA22}" type="pres">
      <dgm:prSet presAssocID="{5259362B-055C-4320-B993-29FD5A928849}" presName="sibTrans" presStyleCnt="0"/>
      <dgm:spPr/>
    </dgm:pt>
    <dgm:pt modelId="{AF66C7C4-29F3-40E7-BE9D-95F38F94E6B8}" type="pres">
      <dgm:prSet presAssocID="{42FBBB88-06DF-4865-9896-C234EF06B747}" presName="node" presStyleLbl="node1" presStyleIdx="3" presStyleCnt="8">
        <dgm:presLayoutVars>
          <dgm:bulletEnabled val="1"/>
        </dgm:presLayoutVars>
      </dgm:prSet>
      <dgm:spPr/>
    </dgm:pt>
    <dgm:pt modelId="{7CB90E9B-FE34-46C5-8A0B-A1521D044D3F}" type="pres">
      <dgm:prSet presAssocID="{28AC2706-4FF3-497B-861B-0FEACCBF95F3}" presName="sibTrans" presStyleCnt="0"/>
      <dgm:spPr/>
    </dgm:pt>
    <dgm:pt modelId="{490352F3-3AFA-45B4-BEC4-10F02EB9CE02}" type="pres">
      <dgm:prSet presAssocID="{1AB8A2E7-01EA-48BA-8719-3F5ECD529AB0}" presName="node" presStyleLbl="node1" presStyleIdx="4" presStyleCnt="8">
        <dgm:presLayoutVars>
          <dgm:bulletEnabled val="1"/>
        </dgm:presLayoutVars>
      </dgm:prSet>
      <dgm:spPr/>
    </dgm:pt>
    <dgm:pt modelId="{D80953AC-F83C-4745-A458-28C65A9B9442}" type="pres">
      <dgm:prSet presAssocID="{7BBFB616-3C46-4371-A25E-D03D1DC40087}" presName="sibTrans" presStyleCnt="0"/>
      <dgm:spPr/>
    </dgm:pt>
    <dgm:pt modelId="{29DCEA44-DDEB-47A2-A206-6CA1B300BDB5}" type="pres">
      <dgm:prSet presAssocID="{594DE835-753D-4271-933B-B23C28C4DCD9}" presName="node" presStyleLbl="node1" presStyleIdx="5" presStyleCnt="8">
        <dgm:presLayoutVars>
          <dgm:bulletEnabled val="1"/>
        </dgm:presLayoutVars>
      </dgm:prSet>
      <dgm:spPr/>
    </dgm:pt>
    <dgm:pt modelId="{2A1F2A4E-28ED-47C9-AE11-375C99FA0E77}" type="pres">
      <dgm:prSet presAssocID="{7C1E1EA0-9FB9-4D03-BD35-A4C6AB26DA16}" presName="sibTrans" presStyleCnt="0"/>
      <dgm:spPr/>
    </dgm:pt>
    <dgm:pt modelId="{B08F2E47-AA88-4022-92BA-12373E814AD1}" type="pres">
      <dgm:prSet presAssocID="{2EA51196-B096-46D4-9044-7826C00543A9}" presName="node" presStyleLbl="node1" presStyleIdx="6" presStyleCnt="8">
        <dgm:presLayoutVars>
          <dgm:bulletEnabled val="1"/>
        </dgm:presLayoutVars>
      </dgm:prSet>
      <dgm:spPr/>
    </dgm:pt>
    <dgm:pt modelId="{C7490CC4-593A-45E9-8819-EBDFB67D678F}" type="pres">
      <dgm:prSet presAssocID="{B679F0A9-D8D2-4EAD-9427-88C4EBDBCFE1}" presName="sibTrans" presStyleCnt="0"/>
      <dgm:spPr/>
    </dgm:pt>
    <dgm:pt modelId="{5A4A3C83-5B46-4691-B7CE-8959F8AA2D97}" type="pres">
      <dgm:prSet presAssocID="{05915E0A-F0C5-416D-AC33-88A851ED02D6}" presName="node" presStyleLbl="node1" presStyleIdx="7" presStyleCnt="8">
        <dgm:presLayoutVars>
          <dgm:bulletEnabled val="1"/>
        </dgm:presLayoutVars>
      </dgm:prSet>
      <dgm:spPr/>
    </dgm:pt>
  </dgm:ptLst>
  <dgm:cxnLst>
    <dgm:cxn modelId="{48156105-628F-4C6F-B678-27E273B5FB85}" type="presOf" srcId="{05915E0A-F0C5-416D-AC33-88A851ED02D6}" destId="{5A4A3C83-5B46-4691-B7CE-8959F8AA2D97}" srcOrd="0" destOrd="0" presId="urn:microsoft.com/office/officeart/2005/8/layout/default"/>
    <dgm:cxn modelId="{4BC29414-1FF7-42E2-9971-E0BDB0EE3270}" type="presOf" srcId="{42FBBB88-06DF-4865-9896-C234EF06B747}" destId="{AF66C7C4-29F3-40E7-BE9D-95F38F94E6B8}" srcOrd="0" destOrd="0" presId="urn:microsoft.com/office/officeart/2005/8/layout/default"/>
    <dgm:cxn modelId="{2282E116-D585-4BF6-9AAA-2C4C64F82CDE}" srcId="{5AA9BC77-C3F9-4596-BFF8-D5C4F1C4DC51}" destId="{C16E76ED-06DF-4192-A5F1-8DD5DD401549}" srcOrd="0" destOrd="0" parTransId="{936079C0-4396-4BD6-90EB-3494AD12AABD}" sibTransId="{CCACF27C-71B6-43E5-BBA2-8E4FA40B00D6}"/>
    <dgm:cxn modelId="{259D7E1E-1B9E-4990-BB2F-81A6C2620801}" srcId="{5AA9BC77-C3F9-4596-BFF8-D5C4F1C4DC51}" destId="{42FBBB88-06DF-4865-9896-C234EF06B747}" srcOrd="3" destOrd="0" parTransId="{46DEACE5-DD1A-4106-A9C6-D67A244D567E}" sibTransId="{28AC2706-4FF3-497B-861B-0FEACCBF95F3}"/>
    <dgm:cxn modelId="{ECCC1F40-C473-4C51-B798-73A9277FFEB8}" type="presOf" srcId="{5AA9BC77-C3F9-4596-BFF8-D5C4F1C4DC51}" destId="{D96386B0-4E40-4760-AC34-667324424615}" srcOrd="0" destOrd="0" presId="urn:microsoft.com/office/officeart/2005/8/layout/default"/>
    <dgm:cxn modelId="{15D76A61-F151-44C4-A4AA-A18596C85A50}" type="presOf" srcId="{2EA51196-B096-46D4-9044-7826C00543A9}" destId="{B08F2E47-AA88-4022-92BA-12373E814AD1}" srcOrd="0" destOrd="0" presId="urn:microsoft.com/office/officeart/2005/8/layout/default"/>
    <dgm:cxn modelId="{16C1BF41-D162-476D-AF50-7013C7FE4AA0}" type="presOf" srcId="{C16E76ED-06DF-4192-A5F1-8DD5DD401549}" destId="{54CF5DB8-90FB-4EF4-B902-DDF65BE6383A}" srcOrd="0" destOrd="0" presId="urn:microsoft.com/office/officeart/2005/8/layout/default"/>
    <dgm:cxn modelId="{D469E26F-2483-4EE8-885A-A8ABB32EB686}" type="presOf" srcId="{1AB8A2E7-01EA-48BA-8719-3F5ECD529AB0}" destId="{490352F3-3AFA-45B4-BEC4-10F02EB9CE02}" srcOrd="0" destOrd="0" presId="urn:microsoft.com/office/officeart/2005/8/layout/default"/>
    <dgm:cxn modelId="{447A0374-A819-4329-9FF0-38463DD554D4}" srcId="{5AA9BC77-C3F9-4596-BFF8-D5C4F1C4DC51}" destId="{ACA47802-0855-41F9-83B5-F832C9E14E7D}" srcOrd="1" destOrd="0" parTransId="{0B60C71D-5509-4C8C-B357-C46D8F2CC24C}" sibTransId="{E43C6D5B-C02B-4F41-A974-7D5F5CD7DABD}"/>
    <dgm:cxn modelId="{52D7818C-8399-478C-989A-04B39A244DB7}" srcId="{5AA9BC77-C3F9-4596-BFF8-D5C4F1C4DC51}" destId="{B5606AFF-AB4E-4409-AD2F-62797B6AF722}" srcOrd="2" destOrd="0" parTransId="{66EC080C-566D-4A8F-91AE-497DC200BD27}" sibTransId="{5259362B-055C-4320-B993-29FD5A928849}"/>
    <dgm:cxn modelId="{B55AC09D-7E9E-42C8-8A0C-3278F8DCA714}" srcId="{5AA9BC77-C3F9-4596-BFF8-D5C4F1C4DC51}" destId="{1AB8A2E7-01EA-48BA-8719-3F5ECD529AB0}" srcOrd="4" destOrd="0" parTransId="{6C953C82-D2D6-4359-933A-92C05B5693D2}" sibTransId="{7BBFB616-3C46-4371-A25E-D03D1DC40087}"/>
    <dgm:cxn modelId="{F73F85AA-EF9A-45EF-9FF2-4D287A316854}" type="presOf" srcId="{B5606AFF-AB4E-4409-AD2F-62797B6AF722}" destId="{30CB3997-6261-4E0D-A186-700E6B3EAA19}" srcOrd="0" destOrd="0" presId="urn:microsoft.com/office/officeart/2005/8/layout/default"/>
    <dgm:cxn modelId="{D7D0F8DC-E27F-47CB-8310-99AF574E3929}" type="presOf" srcId="{ACA47802-0855-41F9-83B5-F832C9E14E7D}" destId="{AE6960F6-D71E-477C-9071-9EF22AE2222C}" srcOrd="0" destOrd="0" presId="urn:microsoft.com/office/officeart/2005/8/layout/default"/>
    <dgm:cxn modelId="{A51CA1DD-5710-4C3D-9F0A-9F7EB378C316}" srcId="{5AA9BC77-C3F9-4596-BFF8-D5C4F1C4DC51}" destId="{2EA51196-B096-46D4-9044-7826C00543A9}" srcOrd="6" destOrd="0" parTransId="{198E1418-E1A2-44A4-B166-609FC054E764}" sibTransId="{B679F0A9-D8D2-4EAD-9427-88C4EBDBCFE1}"/>
    <dgm:cxn modelId="{A89A07E1-850F-438F-8988-D07947663678}" srcId="{5AA9BC77-C3F9-4596-BFF8-D5C4F1C4DC51}" destId="{594DE835-753D-4271-933B-B23C28C4DCD9}" srcOrd="5" destOrd="0" parTransId="{38A7C005-7424-44D9-8608-9CF937A7202B}" sibTransId="{7C1E1EA0-9FB9-4D03-BD35-A4C6AB26DA16}"/>
    <dgm:cxn modelId="{DD871FEF-C486-4AC2-9E46-1FFD04404862}" srcId="{5AA9BC77-C3F9-4596-BFF8-D5C4F1C4DC51}" destId="{05915E0A-F0C5-416D-AC33-88A851ED02D6}" srcOrd="7" destOrd="0" parTransId="{BC97A4FE-E557-4F1D-B49C-52F62C51DF93}" sibTransId="{6FF7FBBE-DDF0-4A12-8CD6-FD20F84CAFD1}"/>
    <dgm:cxn modelId="{13F1EAF4-983C-4D16-9DFB-C52251902C58}" type="presOf" srcId="{594DE835-753D-4271-933B-B23C28C4DCD9}" destId="{29DCEA44-DDEB-47A2-A206-6CA1B300BDB5}" srcOrd="0" destOrd="0" presId="urn:microsoft.com/office/officeart/2005/8/layout/default"/>
    <dgm:cxn modelId="{12C09206-74E7-43FD-B4BC-6530918AE9B2}" type="presParOf" srcId="{D96386B0-4E40-4760-AC34-667324424615}" destId="{54CF5DB8-90FB-4EF4-B902-DDF65BE6383A}" srcOrd="0" destOrd="0" presId="urn:microsoft.com/office/officeart/2005/8/layout/default"/>
    <dgm:cxn modelId="{B625BFFA-CFC3-4E3A-AD8F-847744DB50C4}" type="presParOf" srcId="{D96386B0-4E40-4760-AC34-667324424615}" destId="{E3B1171F-100E-448C-B4DF-547B86ACD546}" srcOrd="1" destOrd="0" presId="urn:microsoft.com/office/officeart/2005/8/layout/default"/>
    <dgm:cxn modelId="{5A85CD08-CDC8-4FFA-806F-1D5979C20FD7}" type="presParOf" srcId="{D96386B0-4E40-4760-AC34-667324424615}" destId="{AE6960F6-D71E-477C-9071-9EF22AE2222C}" srcOrd="2" destOrd="0" presId="urn:microsoft.com/office/officeart/2005/8/layout/default"/>
    <dgm:cxn modelId="{AED332D0-6E6A-48B6-BB01-E7300816E073}" type="presParOf" srcId="{D96386B0-4E40-4760-AC34-667324424615}" destId="{4BF00F82-0142-4112-9AA5-D7DF5C38AE7B}" srcOrd="3" destOrd="0" presId="urn:microsoft.com/office/officeart/2005/8/layout/default"/>
    <dgm:cxn modelId="{936E9BAF-CDFE-4FFA-B759-F515798B5987}" type="presParOf" srcId="{D96386B0-4E40-4760-AC34-667324424615}" destId="{30CB3997-6261-4E0D-A186-700E6B3EAA19}" srcOrd="4" destOrd="0" presId="urn:microsoft.com/office/officeart/2005/8/layout/default"/>
    <dgm:cxn modelId="{7C7093C0-A867-49BB-89F2-D02D4F2A9602}" type="presParOf" srcId="{D96386B0-4E40-4760-AC34-667324424615}" destId="{B90E541E-85FD-49A8-A0D8-656A4122DA22}" srcOrd="5" destOrd="0" presId="urn:microsoft.com/office/officeart/2005/8/layout/default"/>
    <dgm:cxn modelId="{3095FC27-ABC3-4890-929B-5605AAFF7D8F}" type="presParOf" srcId="{D96386B0-4E40-4760-AC34-667324424615}" destId="{AF66C7C4-29F3-40E7-BE9D-95F38F94E6B8}" srcOrd="6" destOrd="0" presId="urn:microsoft.com/office/officeart/2005/8/layout/default"/>
    <dgm:cxn modelId="{587BD299-7B73-4FDC-81EB-54F2268CD914}" type="presParOf" srcId="{D96386B0-4E40-4760-AC34-667324424615}" destId="{7CB90E9B-FE34-46C5-8A0B-A1521D044D3F}" srcOrd="7" destOrd="0" presId="urn:microsoft.com/office/officeart/2005/8/layout/default"/>
    <dgm:cxn modelId="{1A127E7E-BAD4-46B8-91AB-3D62E17CEE59}" type="presParOf" srcId="{D96386B0-4E40-4760-AC34-667324424615}" destId="{490352F3-3AFA-45B4-BEC4-10F02EB9CE02}" srcOrd="8" destOrd="0" presId="urn:microsoft.com/office/officeart/2005/8/layout/default"/>
    <dgm:cxn modelId="{4E361352-4D54-4698-982B-E5237E0F507C}" type="presParOf" srcId="{D96386B0-4E40-4760-AC34-667324424615}" destId="{D80953AC-F83C-4745-A458-28C65A9B9442}" srcOrd="9" destOrd="0" presId="urn:microsoft.com/office/officeart/2005/8/layout/default"/>
    <dgm:cxn modelId="{A7233476-2B1B-4C1D-872D-48CE2795CA58}" type="presParOf" srcId="{D96386B0-4E40-4760-AC34-667324424615}" destId="{29DCEA44-DDEB-47A2-A206-6CA1B300BDB5}" srcOrd="10" destOrd="0" presId="urn:microsoft.com/office/officeart/2005/8/layout/default"/>
    <dgm:cxn modelId="{CCE3BCEC-678E-4A2A-916B-4D3A05E271FF}" type="presParOf" srcId="{D96386B0-4E40-4760-AC34-667324424615}" destId="{2A1F2A4E-28ED-47C9-AE11-375C99FA0E77}" srcOrd="11" destOrd="0" presId="urn:microsoft.com/office/officeart/2005/8/layout/default"/>
    <dgm:cxn modelId="{3FF44DD1-F71F-4772-A66E-21B53F23A628}" type="presParOf" srcId="{D96386B0-4E40-4760-AC34-667324424615}" destId="{B08F2E47-AA88-4022-92BA-12373E814AD1}" srcOrd="12" destOrd="0" presId="urn:microsoft.com/office/officeart/2005/8/layout/default"/>
    <dgm:cxn modelId="{21A7AB99-BA26-483A-BE24-BA1F6EC93850}" type="presParOf" srcId="{D96386B0-4E40-4760-AC34-667324424615}" destId="{C7490CC4-593A-45E9-8819-EBDFB67D678F}" srcOrd="13" destOrd="0" presId="urn:microsoft.com/office/officeart/2005/8/layout/default"/>
    <dgm:cxn modelId="{E61DA3D1-4C9F-46A3-9CAE-47C3C32AD99B}" type="presParOf" srcId="{D96386B0-4E40-4760-AC34-667324424615}" destId="{5A4A3C83-5B46-4691-B7CE-8959F8AA2D97}"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7D989B-9413-4C2D-9B4B-898E15180507}" type="doc">
      <dgm:prSet loTypeId="urn:microsoft.com/office/officeart/2005/8/layout/default" loCatId="list" qsTypeId="urn:microsoft.com/office/officeart/2005/8/quickstyle/3d1" qsCatId="3D" csTypeId="urn:microsoft.com/office/officeart/2005/8/colors/accent6_2" csCatId="accent6" phldr="1"/>
      <dgm:spPr/>
      <dgm:t>
        <a:bodyPr/>
        <a:lstStyle/>
        <a:p>
          <a:endParaRPr lang="en-US"/>
        </a:p>
      </dgm:t>
    </dgm:pt>
    <dgm:pt modelId="{B39DA48C-7153-4CF4-B76D-99E7DB3C5F1E}">
      <dgm:prSet/>
      <dgm:spPr>
        <a:solidFill>
          <a:srgbClr val="254275"/>
        </a:solidFill>
      </dgm:spPr>
      <dgm:t>
        <a:bodyPr/>
        <a:lstStyle/>
        <a:p>
          <a:r>
            <a:rPr lang="en-US"/>
            <a:t>Homicides </a:t>
          </a:r>
        </a:p>
        <a:p>
          <a:r>
            <a:rPr lang="en-US"/>
            <a:t> 0</a:t>
          </a:r>
        </a:p>
      </dgm:t>
    </dgm:pt>
    <dgm:pt modelId="{ADE8CED9-6294-493A-92BA-3FB378F6B0A7}" type="parTrans" cxnId="{1BCEC11D-6B81-49E5-BD52-77FCE5DA4C0E}">
      <dgm:prSet/>
      <dgm:spPr/>
      <dgm:t>
        <a:bodyPr/>
        <a:lstStyle/>
        <a:p>
          <a:endParaRPr lang="en-US">
            <a:solidFill>
              <a:schemeClr val="tx1"/>
            </a:solidFill>
          </a:endParaRPr>
        </a:p>
      </dgm:t>
    </dgm:pt>
    <dgm:pt modelId="{4E9E9512-575A-44A3-A0F9-975A65A22D50}" type="sibTrans" cxnId="{1BCEC11D-6B81-49E5-BD52-77FCE5DA4C0E}">
      <dgm:prSet/>
      <dgm:spPr/>
      <dgm:t>
        <a:bodyPr/>
        <a:lstStyle/>
        <a:p>
          <a:endParaRPr lang="en-US">
            <a:solidFill>
              <a:schemeClr val="tx1"/>
            </a:solidFill>
          </a:endParaRPr>
        </a:p>
      </dgm:t>
    </dgm:pt>
    <dgm:pt modelId="{A77684A9-B75A-4B40-BCC6-76455D2FFA4B}">
      <dgm:prSet/>
      <dgm:spPr>
        <a:solidFill>
          <a:srgbClr val="254275"/>
        </a:solidFill>
      </dgm:spPr>
      <dgm:t>
        <a:bodyPr/>
        <a:lstStyle/>
        <a:p>
          <a:r>
            <a:rPr lang="en-US" dirty="0"/>
            <a:t>Sexual Offenses</a:t>
          </a:r>
        </a:p>
        <a:p>
          <a:r>
            <a:rPr lang="en-US" dirty="0"/>
            <a:t> 2</a:t>
          </a:r>
        </a:p>
      </dgm:t>
    </dgm:pt>
    <dgm:pt modelId="{ED0E6AA0-93B0-4870-BB08-9D557C6EBF5E}" type="parTrans" cxnId="{1A075C5D-0188-42FD-B146-EA0D08C9B54E}">
      <dgm:prSet/>
      <dgm:spPr/>
      <dgm:t>
        <a:bodyPr/>
        <a:lstStyle/>
        <a:p>
          <a:endParaRPr lang="en-US">
            <a:solidFill>
              <a:schemeClr val="tx1"/>
            </a:solidFill>
          </a:endParaRPr>
        </a:p>
      </dgm:t>
    </dgm:pt>
    <dgm:pt modelId="{A449474A-056D-4C77-9089-011F5AC8554B}" type="sibTrans" cxnId="{1A075C5D-0188-42FD-B146-EA0D08C9B54E}">
      <dgm:prSet/>
      <dgm:spPr/>
      <dgm:t>
        <a:bodyPr/>
        <a:lstStyle/>
        <a:p>
          <a:endParaRPr lang="en-US">
            <a:solidFill>
              <a:schemeClr val="tx1"/>
            </a:solidFill>
          </a:endParaRPr>
        </a:p>
      </dgm:t>
    </dgm:pt>
    <dgm:pt modelId="{E8D675FD-2F55-4455-A920-52D9A8CDCE2D}">
      <dgm:prSet/>
      <dgm:spPr>
        <a:solidFill>
          <a:srgbClr val="254275"/>
        </a:solidFill>
      </dgm:spPr>
      <dgm:t>
        <a:bodyPr/>
        <a:lstStyle/>
        <a:p>
          <a:r>
            <a:rPr lang="en-US" dirty="0"/>
            <a:t>Assault Offenses </a:t>
          </a:r>
        </a:p>
        <a:p>
          <a:r>
            <a:rPr lang="en-US" dirty="0"/>
            <a:t> 12</a:t>
          </a:r>
        </a:p>
      </dgm:t>
    </dgm:pt>
    <dgm:pt modelId="{B72A0671-9BE0-45AD-A26C-4609170D6DB2}" type="parTrans" cxnId="{78130C95-56A5-415A-B798-572F393A6D34}">
      <dgm:prSet/>
      <dgm:spPr/>
      <dgm:t>
        <a:bodyPr/>
        <a:lstStyle/>
        <a:p>
          <a:endParaRPr lang="en-US">
            <a:solidFill>
              <a:schemeClr val="tx1"/>
            </a:solidFill>
          </a:endParaRPr>
        </a:p>
      </dgm:t>
    </dgm:pt>
    <dgm:pt modelId="{ABE2EC55-F8D0-49EA-89CA-4F2D2AA7BC75}" type="sibTrans" cxnId="{78130C95-56A5-415A-B798-572F393A6D34}">
      <dgm:prSet/>
      <dgm:spPr/>
      <dgm:t>
        <a:bodyPr/>
        <a:lstStyle/>
        <a:p>
          <a:endParaRPr lang="en-US">
            <a:solidFill>
              <a:schemeClr val="tx1"/>
            </a:solidFill>
          </a:endParaRPr>
        </a:p>
      </dgm:t>
    </dgm:pt>
    <dgm:pt modelId="{EB4353AF-EAD2-4371-8951-07308E4E7D1A}">
      <dgm:prSet/>
      <dgm:spPr>
        <a:solidFill>
          <a:srgbClr val="254275"/>
        </a:solidFill>
      </dgm:spPr>
      <dgm:t>
        <a:bodyPr/>
        <a:lstStyle/>
        <a:p>
          <a:r>
            <a:rPr lang="en-US" dirty="0"/>
            <a:t>Robbery </a:t>
          </a:r>
        </a:p>
        <a:p>
          <a:r>
            <a:rPr lang="en-US" dirty="0"/>
            <a:t>2</a:t>
          </a:r>
        </a:p>
      </dgm:t>
    </dgm:pt>
    <dgm:pt modelId="{935F12BA-3737-4AF1-A132-EE467AA1A9F6}" type="parTrans" cxnId="{B745E76E-3916-4253-AA8E-DEF00B26D0B9}">
      <dgm:prSet/>
      <dgm:spPr/>
      <dgm:t>
        <a:bodyPr/>
        <a:lstStyle/>
        <a:p>
          <a:endParaRPr lang="en-US">
            <a:solidFill>
              <a:schemeClr val="tx1"/>
            </a:solidFill>
          </a:endParaRPr>
        </a:p>
      </dgm:t>
    </dgm:pt>
    <dgm:pt modelId="{E989BC4D-05DE-4D68-B099-535D526378B4}" type="sibTrans" cxnId="{B745E76E-3916-4253-AA8E-DEF00B26D0B9}">
      <dgm:prSet/>
      <dgm:spPr/>
      <dgm:t>
        <a:bodyPr/>
        <a:lstStyle/>
        <a:p>
          <a:endParaRPr lang="en-US">
            <a:solidFill>
              <a:schemeClr val="tx1"/>
            </a:solidFill>
          </a:endParaRPr>
        </a:p>
      </dgm:t>
    </dgm:pt>
    <dgm:pt modelId="{86981CAC-B5D6-4B0A-809F-0B901F14F5C3}">
      <dgm:prSet/>
      <dgm:spPr>
        <a:solidFill>
          <a:srgbClr val="254275"/>
        </a:solidFill>
      </dgm:spPr>
      <dgm:t>
        <a:bodyPr/>
        <a:lstStyle/>
        <a:p>
          <a:r>
            <a:rPr lang="en-US" dirty="0"/>
            <a:t>Burglary</a:t>
          </a:r>
        </a:p>
        <a:p>
          <a:r>
            <a:rPr lang="en-US" dirty="0"/>
            <a:t> 5</a:t>
          </a:r>
        </a:p>
      </dgm:t>
    </dgm:pt>
    <dgm:pt modelId="{7299889E-7BD7-4092-91ED-5147DC5C8A9E}" type="parTrans" cxnId="{110F2B52-26AA-424A-A7B3-D16E940E7568}">
      <dgm:prSet/>
      <dgm:spPr/>
      <dgm:t>
        <a:bodyPr/>
        <a:lstStyle/>
        <a:p>
          <a:endParaRPr lang="en-US">
            <a:solidFill>
              <a:schemeClr val="tx1"/>
            </a:solidFill>
          </a:endParaRPr>
        </a:p>
      </dgm:t>
    </dgm:pt>
    <dgm:pt modelId="{C29ECAF5-62FD-499D-BDE1-9E3A70869080}" type="sibTrans" cxnId="{110F2B52-26AA-424A-A7B3-D16E940E7568}">
      <dgm:prSet/>
      <dgm:spPr/>
      <dgm:t>
        <a:bodyPr/>
        <a:lstStyle/>
        <a:p>
          <a:endParaRPr lang="en-US">
            <a:solidFill>
              <a:schemeClr val="tx1"/>
            </a:solidFill>
          </a:endParaRPr>
        </a:p>
      </dgm:t>
    </dgm:pt>
    <dgm:pt modelId="{1E127C1B-EE74-41EF-90A0-5318FA12F660}">
      <dgm:prSet/>
      <dgm:spPr>
        <a:solidFill>
          <a:srgbClr val="254275"/>
        </a:solidFill>
      </dgm:spPr>
      <dgm:t>
        <a:bodyPr/>
        <a:lstStyle/>
        <a:p>
          <a:r>
            <a:rPr lang="en-US" dirty="0"/>
            <a:t>Larceny</a:t>
          </a:r>
        </a:p>
        <a:p>
          <a:r>
            <a:rPr lang="en-US" dirty="0"/>
            <a:t> 20</a:t>
          </a:r>
        </a:p>
      </dgm:t>
    </dgm:pt>
    <dgm:pt modelId="{0A9CC442-167C-4308-8526-4964C1453C9A}" type="parTrans" cxnId="{1EA99F39-D12E-4ACF-9969-B30DC0EC30D8}">
      <dgm:prSet/>
      <dgm:spPr/>
      <dgm:t>
        <a:bodyPr/>
        <a:lstStyle/>
        <a:p>
          <a:endParaRPr lang="en-US">
            <a:solidFill>
              <a:schemeClr val="tx1"/>
            </a:solidFill>
          </a:endParaRPr>
        </a:p>
      </dgm:t>
    </dgm:pt>
    <dgm:pt modelId="{87A38950-18E7-48A6-8079-5B6F6029F4DC}" type="sibTrans" cxnId="{1EA99F39-D12E-4ACF-9969-B30DC0EC30D8}">
      <dgm:prSet/>
      <dgm:spPr/>
      <dgm:t>
        <a:bodyPr/>
        <a:lstStyle/>
        <a:p>
          <a:endParaRPr lang="en-US">
            <a:solidFill>
              <a:schemeClr val="tx1"/>
            </a:solidFill>
          </a:endParaRPr>
        </a:p>
      </dgm:t>
    </dgm:pt>
    <dgm:pt modelId="{9BD5E809-045C-44AB-94AB-514F352B3534}">
      <dgm:prSet/>
      <dgm:spPr>
        <a:solidFill>
          <a:srgbClr val="254275"/>
        </a:solidFill>
      </dgm:spPr>
      <dgm:t>
        <a:bodyPr/>
        <a:lstStyle/>
        <a:p>
          <a:r>
            <a:rPr lang="en-US" dirty="0"/>
            <a:t>Motor Vehicle Theft </a:t>
          </a:r>
        </a:p>
        <a:p>
          <a:r>
            <a:rPr lang="en-US" dirty="0"/>
            <a:t>5</a:t>
          </a:r>
        </a:p>
      </dgm:t>
    </dgm:pt>
    <dgm:pt modelId="{B168B8FA-1BD7-4117-A906-642841795CBC}" type="parTrans" cxnId="{06B77CAB-10BA-48D8-8E3A-0801C9A133A6}">
      <dgm:prSet/>
      <dgm:spPr/>
      <dgm:t>
        <a:bodyPr/>
        <a:lstStyle/>
        <a:p>
          <a:endParaRPr lang="en-US">
            <a:solidFill>
              <a:schemeClr val="tx1"/>
            </a:solidFill>
          </a:endParaRPr>
        </a:p>
      </dgm:t>
    </dgm:pt>
    <dgm:pt modelId="{4AF3C3ED-ED4C-493A-9A36-10BB696800E3}" type="sibTrans" cxnId="{06B77CAB-10BA-48D8-8E3A-0801C9A133A6}">
      <dgm:prSet/>
      <dgm:spPr/>
      <dgm:t>
        <a:bodyPr/>
        <a:lstStyle/>
        <a:p>
          <a:endParaRPr lang="en-US">
            <a:solidFill>
              <a:schemeClr val="tx1"/>
            </a:solidFill>
          </a:endParaRPr>
        </a:p>
      </dgm:t>
    </dgm:pt>
    <dgm:pt modelId="{9EA9C880-5B00-41D8-B179-D52BBAF532AA}">
      <dgm:prSet/>
      <dgm:spPr>
        <a:solidFill>
          <a:srgbClr val="254275"/>
        </a:solidFill>
      </dgm:spPr>
      <dgm:t>
        <a:bodyPr/>
        <a:lstStyle/>
        <a:p>
          <a:r>
            <a:rPr lang="en-US" dirty="0"/>
            <a:t>March</a:t>
          </a:r>
        </a:p>
        <a:p>
          <a:r>
            <a:rPr lang="en-US" dirty="0"/>
            <a:t>46</a:t>
          </a:r>
        </a:p>
        <a:p>
          <a:r>
            <a:rPr lang="en-US" dirty="0"/>
            <a:t> (46%)</a:t>
          </a:r>
        </a:p>
      </dgm:t>
    </dgm:pt>
    <dgm:pt modelId="{DFB4FEA2-F32D-43A9-9BB1-1AF00195EDDC}" type="parTrans" cxnId="{8ED99B41-44C5-411A-A679-050FEE2DC651}">
      <dgm:prSet/>
      <dgm:spPr/>
      <dgm:t>
        <a:bodyPr/>
        <a:lstStyle/>
        <a:p>
          <a:endParaRPr lang="en-US">
            <a:solidFill>
              <a:schemeClr val="tx1"/>
            </a:solidFill>
          </a:endParaRPr>
        </a:p>
      </dgm:t>
    </dgm:pt>
    <dgm:pt modelId="{3392A24C-491C-4D7B-9200-5C0C5D3E2D4D}" type="sibTrans" cxnId="{8ED99B41-44C5-411A-A679-050FEE2DC651}">
      <dgm:prSet/>
      <dgm:spPr/>
      <dgm:t>
        <a:bodyPr/>
        <a:lstStyle/>
        <a:p>
          <a:endParaRPr lang="en-US">
            <a:solidFill>
              <a:schemeClr val="tx1"/>
            </a:solidFill>
          </a:endParaRPr>
        </a:p>
      </dgm:t>
    </dgm:pt>
    <dgm:pt modelId="{CE71DE5A-6186-41A9-99CE-82993A1DB988}" type="pres">
      <dgm:prSet presAssocID="{B07D989B-9413-4C2D-9B4B-898E15180507}" presName="diagram" presStyleCnt="0">
        <dgm:presLayoutVars>
          <dgm:dir/>
          <dgm:resizeHandles val="exact"/>
        </dgm:presLayoutVars>
      </dgm:prSet>
      <dgm:spPr/>
    </dgm:pt>
    <dgm:pt modelId="{14456024-EC33-40B1-BD31-4EB5FE8CB98C}" type="pres">
      <dgm:prSet presAssocID="{B39DA48C-7153-4CF4-B76D-99E7DB3C5F1E}" presName="node" presStyleLbl="node1" presStyleIdx="0" presStyleCnt="8" custLinFactNeighborX="34">
        <dgm:presLayoutVars>
          <dgm:bulletEnabled val="1"/>
        </dgm:presLayoutVars>
      </dgm:prSet>
      <dgm:spPr/>
    </dgm:pt>
    <dgm:pt modelId="{623CDB34-6622-4587-9289-928401D711C7}" type="pres">
      <dgm:prSet presAssocID="{4E9E9512-575A-44A3-A0F9-975A65A22D50}" presName="sibTrans" presStyleCnt="0"/>
      <dgm:spPr/>
    </dgm:pt>
    <dgm:pt modelId="{38D727A8-8FD0-4983-B305-6ED32AF941CA}" type="pres">
      <dgm:prSet presAssocID="{A77684A9-B75A-4B40-BCC6-76455D2FFA4B}" presName="node" presStyleLbl="node1" presStyleIdx="1" presStyleCnt="8">
        <dgm:presLayoutVars>
          <dgm:bulletEnabled val="1"/>
        </dgm:presLayoutVars>
      </dgm:prSet>
      <dgm:spPr/>
    </dgm:pt>
    <dgm:pt modelId="{67870432-E81E-4923-B124-AA4AC4966B34}" type="pres">
      <dgm:prSet presAssocID="{A449474A-056D-4C77-9089-011F5AC8554B}" presName="sibTrans" presStyleCnt="0"/>
      <dgm:spPr/>
    </dgm:pt>
    <dgm:pt modelId="{B772F0C5-D163-4EF9-8D32-C9B47C0270A5}" type="pres">
      <dgm:prSet presAssocID="{E8D675FD-2F55-4455-A920-52D9A8CDCE2D}" presName="node" presStyleLbl="node1" presStyleIdx="2" presStyleCnt="8">
        <dgm:presLayoutVars>
          <dgm:bulletEnabled val="1"/>
        </dgm:presLayoutVars>
      </dgm:prSet>
      <dgm:spPr/>
    </dgm:pt>
    <dgm:pt modelId="{F47818B8-7C74-4E3A-9995-700CE1D7798C}" type="pres">
      <dgm:prSet presAssocID="{ABE2EC55-F8D0-49EA-89CA-4F2D2AA7BC75}" presName="sibTrans" presStyleCnt="0"/>
      <dgm:spPr/>
    </dgm:pt>
    <dgm:pt modelId="{1D932B9C-AB1B-430A-8361-C0241E9B2700}" type="pres">
      <dgm:prSet presAssocID="{EB4353AF-EAD2-4371-8951-07308E4E7D1A}" presName="node" presStyleLbl="node1" presStyleIdx="3" presStyleCnt="8">
        <dgm:presLayoutVars>
          <dgm:bulletEnabled val="1"/>
        </dgm:presLayoutVars>
      </dgm:prSet>
      <dgm:spPr/>
    </dgm:pt>
    <dgm:pt modelId="{008E838D-EA52-4B09-80CB-40816C52BE9B}" type="pres">
      <dgm:prSet presAssocID="{E989BC4D-05DE-4D68-B099-535D526378B4}" presName="sibTrans" presStyleCnt="0"/>
      <dgm:spPr/>
    </dgm:pt>
    <dgm:pt modelId="{CD0446D8-D29D-4E43-949A-7F67EEF63256}" type="pres">
      <dgm:prSet presAssocID="{86981CAC-B5D6-4B0A-809F-0B901F14F5C3}" presName="node" presStyleLbl="node1" presStyleIdx="4" presStyleCnt="8">
        <dgm:presLayoutVars>
          <dgm:bulletEnabled val="1"/>
        </dgm:presLayoutVars>
      </dgm:prSet>
      <dgm:spPr/>
    </dgm:pt>
    <dgm:pt modelId="{42B5162F-0318-4864-8ABE-D758051031D8}" type="pres">
      <dgm:prSet presAssocID="{C29ECAF5-62FD-499D-BDE1-9E3A70869080}" presName="sibTrans" presStyleCnt="0"/>
      <dgm:spPr/>
    </dgm:pt>
    <dgm:pt modelId="{B8DDE86D-166C-40C1-92BF-7B000F966C6F}" type="pres">
      <dgm:prSet presAssocID="{1E127C1B-EE74-41EF-90A0-5318FA12F660}" presName="node" presStyleLbl="node1" presStyleIdx="5" presStyleCnt="8">
        <dgm:presLayoutVars>
          <dgm:bulletEnabled val="1"/>
        </dgm:presLayoutVars>
      </dgm:prSet>
      <dgm:spPr/>
    </dgm:pt>
    <dgm:pt modelId="{BC665748-8607-4CC6-B108-555EF5DF3389}" type="pres">
      <dgm:prSet presAssocID="{87A38950-18E7-48A6-8079-5B6F6029F4DC}" presName="sibTrans" presStyleCnt="0"/>
      <dgm:spPr/>
    </dgm:pt>
    <dgm:pt modelId="{10E2C420-F138-4D15-A1CA-D0B9C3FA85AB}" type="pres">
      <dgm:prSet presAssocID="{9BD5E809-045C-44AB-94AB-514F352B3534}" presName="node" presStyleLbl="node1" presStyleIdx="6" presStyleCnt="8">
        <dgm:presLayoutVars>
          <dgm:bulletEnabled val="1"/>
        </dgm:presLayoutVars>
      </dgm:prSet>
      <dgm:spPr/>
    </dgm:pt>
    <dgm:pt modelId="{8B75615C-47B3-4E42-9EA0-14DDE90DE821}" type="pres">
      <dgm:prSet presAssocID="{4AF3C3ED-ED4C-493A-9A36-10BB696800E3}" presName="sibTrans" presStyleCnt="0"/>
      <dgm:spPr/>
    </dgm:pt>
    <dgm:pt modelId="{DD0CD162-484E-4E04-8608-2893E99F60AE}" type="pres">
      <dgm:prSet presAssocID="{9EA9C880-5B00-41D8-B179-D52BBAF532AA}" presName="node" presStyleLbl="node1" presStyleIdx="7" presStyleCnt="8">
        <dgm:presLayoutVars>
          <dgm:bulletEnabled val="1"/>
        </dgm:presLayoutVars>
      </dgm:prSet>
      <dgm:spPr/>
    </dgm:pt>
  </dgm:ptLst>
  <dgm:cxnLst>
    <dgm:cxn modelId="{7E75AF1C-F52D-4306-8E2A-0D311062E445}" type="presOf" srcId="{B07D989B-9413-4C2D-9B4B-898E15180507}" destId="{CE71DE5A-6186-41A9-99CE-82993A1DB988}" srcOrd="0" destOrd="0" presId="urn:microsoft.com/office/officeart/2005/8/layout/default"/>
    <dgm:cxn modelId="{1BCEC11D-6B81-49E5-BD52-77FCE5DA4C0E}" srcId="{B07D989B-9413-4C2D-9B4B-898E15180507}" destId="{B39DA48C-7153-4CF4-B76D-99E7DB3C5F1E}" srcOrd="0" destOrd="0" parTransId="{ADE8CED9-6294-493A-92BA-3FB378F6B0A7}" sibTransId="{4E9E9512-575A-44A3-A0F9-975A65A22D50}"/>
    <dgm:cxn modelId="{9BE3F01D-08BF-4340-92D3-1FFB1F09B9A5}" type="presOf" srcId="{A77684A9-B75A-4B40-BCC6-76455D2FFA4B}" destId="{38D727A8-8FD0-4983-B305-6ED32AF941CA}" srcOrd="0" destOrd="0" presId="urn:microsoft.com/office/officeart/2005/8/layout/default"/>
    <dgm:cxn modelId="{1EA99F39-D12E-4ACF-9969-B30DC0EC30D8}" srcId="{B07D989B-9413-4C2D-9B4B-898E15180507}" destId="{1E127C1B-EE74-41EF-90A0-5318FA12F660}" srcOrd="5" destOrd="0" parTransId="{0A9CC442-167C-4308-8526-4964C1453C9A}" sibTransId="{87A38950-18E7-48A6-8079-5B6F6029F4DC}"/>
    <dgm:cxn modelId="{1ABE353A-6631-4C0A-A328-F1D8433A72E1}" type="presOf" srcId="{86981CAC-B5D6-4B0A-809F-0B901F14F5C3}" destId="{CD0446D8-D29D-4E43-949A-7F67EEF63256}" srcOrd="0" destOrd="0" presId="urn:microsoft.com/office/officeart/2005/8/layout/default"/>
    <dgm:cxn modelId="{1A075C5D-0188-42FD-B146-EA0D08C9B54E}" srcId="{B07D989B-9413-4C2D-9B4B-898E15180507}" destId="{A77684A9-B75A-4B40-BCC6-76455D2FFA4B}" srcOrd="1" destOrd="0" parTransId="{ED0E6AA0-93B0-4870-BB08-9D557C6EBF5E}" sibTransId="{A449474A-056D-4C77-9089-011F5AC8554B}"/>
    <dgm:cxn modelId="{8ED99B41-44C5-411A-A679-050FEE2DC651}" srcId="{B07D989B-9413-4C2D-9B4B-898E15180507}" destId="{9EA9C880-5B00-41D8-B179-D52BBAF532AA}" srcOrd="7" destOrd="0" parTransId="{DFB4FEA2-F32D-43A9-9BB1-1AF00195EDDC}" sibTransId="{3392A24C-491C-4D7B-9200-5C0C5D3E2D4D}"/>
    <dgm:cxn modelId="{7DFA1C67-6DDA-452B-BB73-8736DBBD5C29}" type="presOf" srcId="{9EA9C880-5B00-41D8-B179-D52BBAF532AA}" destId="{DD0CD162-484E-4E04-8608-2893E99F60AE}" srcOrd="0" destOrd="0" presId="urn:microsoft.com/office/officeart/2005/8/layout/default"/>
    <dgm:cxn modelId="{B745E76E-3916-4253-AA8E-DEF00B26D0B9}" srcId="{B07D989B-9413-4C2D-9B4B-898E15180507}" destId="{EB4353AF-EAD2-4371-8951-07308E4E7D1A}" srcOrd="3" destOrd="0" parTransId="{935F12BA-3737-4AF1-A132-EE467AA1A9F6}" sibTransId="{E989BC4D-05DE-4D68-B099-535D526378B4}"/>
    <dgm:cxn modelId="{58488671-2150-4CDC-8F3E-CF4BF5447CC8}" type="presOf" srcId="{E8D675FD-2F55-4455-A920-52D9A8CDCE2D}" destId="{B772F0C5-D163-4EF9-8D32-C9B47C0270A5}" srcOrd="0" destOrd="0" presId="urn:microsoft.com/office/officeart/2005/8/layout/default"/>
    <dgm:cxn modelId="{110F2B52-26AA-424A-A7B3-D16E940E7568}" srcId="{B07D989B-9413-4C2D-9B4B-898E15180507}" destId="{86981CAC-B5D6-4B0A-809F-0B901F14F5C3}" srcOrd="4" destOrd="0" parTransId="{7299889E-7BD7-4092-91ED-5147DC5C8A9E}" sibTransId="{C29ECAF5-62FD-499D-BDE1-9E3A70869080}"/>
    <dgm:cxn modelId="{B386F479-DF0E-48DD-A6DE-6AE7EE8FA350}" type="presOf" srcId="{EB4353AF-EAD2-4371-8951-07308E4E7D1A}" destId="{1D932B9C-AB1B-430A-8361-C0241E9B2700}" srcOrd="0" destOrd="0" presId="urn:microsoft.com/office/officeart/2005/8/layout/default"/>
    <dgm:cxn modelId="{78130C95-56A5-415A-B798-572F393A6D34}" srcId="{B07D989B-9413-4C2D-9B4B-898E15180507}" destId="{E8D675FD-2F55-4455-A920-52D9A8CDCE2D}" srcOrd="2" destOrd="0" parTransId="{B72A0671-9BE0-45AD-A26C-4609170D6DB2}" sibTransId="{ABE2EC55-F8D0-49EA-89CA-4F2D2AA7BC75}"/>
    <dgm:cxn modelId="{06B77CAB-10BA-48D8-8E3A-0801C9A133A6}" srcId="{B07D989B-9413-4C2D-9B4B-898E15180507}" destId="{9BD5E809-045C-44AB-94AB-514F352B3534}" srcOrd="6" destOrd="0" parTransId="{B168B8FA-1BD7-4117-A906-642841795CBC}" sibTransId="{4AF3C3ED-ED4C-493A-9A36-10BB696800E3}"/>
    <dgm:cxn modelId="{E179D7B0-C693-4767-AE94-7AA3F29D1447}" type="presOf" srcId="{1E127C1B-EE74-41EF-90A0-5318FA12F660}" destId="{B8DDE86D-166C-40C1-92BF-7B000F966C6F}" srcOrd="0" destOrd="0" presId="urn:microsoft.com/office/officeart/2005/8/layout/default"/>
    <dgm:cxn modelId="{B19DBECE-6533-498D-9687-C00FA7F4BF47}" type="presOf" srcId="{9BD5E809-045C-44AB-94AB-514F352B3534}" destId="{10E2C420-F138-4D15-A1CA-D0B9C3FA85AB}" srcOrd="0" destOrd="0" presId="urn:microsoft.com/office/officeart/2005/8/layout/default"/>
    <dgm:cxn modelId="{D8D206E4-5468-4138-8430-C82F601751AA}" type="presOf" srcId="{B39DA48C-7153-4CF4-B76D-99E7DB3C5F1E}" destId="{14456024-EC33-40B1-BD31-4EB5FE8CB98C}" srcOrd="0" destOrd="0" presId="urn:microsoft.com/office/officeart/2005/8/layout/default"/>
    <dgm:cxn modelId="{3FF40719-7E23-4E61-8287-1DEE7F4B680A}" type="presParOf" srcId="{CE71DE5A-6186-41A9-99CE-82993A1DB988}" destId="{14456024-EC33-40B1-BD31-4EB5FE8CB98C}" srcOrd="0" destOrd="0" presId="urn:microsoft.com/office/officeart/2005/8/layout/default"/>
    <dgm:cxn modelId="{F59B4E8F-2B55-4936-8CC0-635C6F3D2FB3}" type="presParOf" srcId="{CE71DE5A-6186-41A9-99CE-82993A1DB988}" destId="{623CDB34-6622-4587-9289-928401D711C7}" srcOrd="1" destOrd="0" presId="urn:microsoft.com/office/officeart/2005/8/layout/default"/>
    <dgm:cxn modelId="{CA30A699-ECA9-49EA-AB9F-171B500A11B3}" type="presParOf" srcId="{CE71DE5A-6186-41A9-99CE-82993A1DB988}" destId="{38D727A8-8FD0-4983-B305-6ED32AF941CA}" srcOrd="2" destOrd="0" presId="urn:microsoft.com/office/officeart/2005/8/layout/default"/>
    <dgm:cxn modelId="{263C736B-CE4D-4F05-AAC5-45F93F803649}" type="presParOf" srcId="{CE71DE5A-6186-41A9-99CE-82993A1DB988}" destId="{67870432-E81E-4923-B124-AA4AC4966B34}" srcOrd="3" destOrd="0" presId="urn:microsoft.com/office/officeart/2005/8/layout/default"/>
    <dgm:cxn modelId="{B2327077-C482-48C6-9C28-33F336F8266D}" type="presParOf" srcId="{CE71DE5A-6186-41A9-99CE-82993A1DB988}" destId="{B772F0C5-D163-4EF9-8D32-C9B47C0270A5}" srcOrd="4" destOrd="0" presId="urn:microsoft.com/office/officeart/2005/8/layout/default"/>
    <dgm:cxn modelId="{67102592-DD70-41EF-88A0-E0F3A961FB99}" type="presParOf" srcId="{CE71DE5A-6186-41A9-99CE-82993A1DB988}" destId="{F47818B8-7C74-4E3A-9995-700CE1D7798C}" srcOrd="5" destOrd="0" presId="urn:microsoft.com/office/officeart/2005/8/layout/default"/>
    <dgm:cxn modelId="{13CD8DCB-2261-41CC-A606-7BACAA69E118}" type="presParOf" srcId="{CE71DE5A-6186-41A9-99CE-82993A1DB988}" destId="{1D932B9C-AB1B-430A-8361-C0241E9B2700}" srcOrd="6" destOrd="0" presId="urn:microsoft.com/office/officeart/2005/8/layout/default"/>
    <dgm:cxn modelId="{7BAFDE38-135B-49CB-AAEA-1AC8E934C162}" type="presParOf" srcId="{CE71DE5A-6186-41A9-99CE-82993A1DB988}" destId="{008E838D-EA52-4B09-80CB-40816C52BE9B}" srcOrd="7" destOrd="0" presId="urn:microsoft.com/office/officeart/2005/8/layout/default"/>
    <dgm:cxn modelId="{E5AAF86C-D60C-4D94-B856-EB68B2AE3A9E}" type="presParOf" srcId="{CE71DE5A-6186-41A9-99CE-82993A1DB988}" destId="{CD0446D8-D29D-4E43-949A-7F67EEF63256}" srcOrd="8" destOrd="0" presId="urn:microsoft.com/office/officeart/2005/8/layout/default"/>
    <dgm:cxn modelId="{B0DAAA6C-CC69-45E9-8249-4D5348640473}" type="presParOf" srcId="{CE71DE5A-6186-41A9-99CE-82993A1DB988}" destId="{42B5162F-0318-4864-8ABE-D758051031D8}" srcOrd="9" destOrd="0" presId="urn:microsoft.com/office/officeart/2005/8/layout/default"/>
    <dgm:cxn modelId="{46821277-B0E4-45A6-B167-7DF3D06F8AF6}" type="presParOf" srcId="{CE71DE5A-6186-41A9-99CE-82993A1DB988}" destId="{B8DDE86D-166C-40C1-92BF-7B000F966C6F}" srcOrd="10" destOrd="0" presId="urn:microsoft.com/office/officeart/2005/8/layout/default"/>
    <dgm:cxn modelId="{DCFBB28C-A0C1-4CAC-9E5F-61FC46067D3E}" type="presParOf" srcId="{CE71DE5A-6186-41A9-99CE-82993A1DB988}" destId="{BC665748-8607-4CC6-B108-555EF5DF3389}" srcOrd="11" destOrd="0" presId="urn:microsoft.com/office/officeart/2005/8/layout/default"/>
    <dgm:cxn modelId="{97E1A561-3E26-4CB2-AA12-759F131F8366}" type="presParOf" srcId="{CE71DE5A-6186-41A9-99CE-82993A1DB988}" destId="{10E2C420-F138-4D15-A1CA-D0B9C3FA85AB}" srcOrd="12" destOrd="0" presId="urn:microsoft.com/office/officeart/2005/8/layout/default"/>
    <dgm:cxn modelId="{461B88AB-C707-4429-A7D1-912FA547C87E}" type="presParOf" srcId="{CE71DE5A-6186-41A9-99CE-82993A1DB988}" destId="{8B75615C-47B3-4E42-9EA0-14DDE90DE821}" srcOrd="13" destOrd="0" presId="urn:microsoft.com/office/officeart/2005/8/layout/default"/>
    <dgm:cxn modelId="{61144981-D0EE-4D6E-96EC-96EB19FA7672}" type="presParOf" srcId="{CE71DE5A-6186-41A9-99CE-82993A1DB988}" destId="{DD0CD162-484E-4E04-8608-2893E99F60AE}"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7D030F-C6C9-4041-AC10-858D0B14DF8A}" type="doc">
      <dgm:prSet loTypeId="urn:microsoft.com/office/officeart/2005/8/layout/default" loCatId="list" qsTypeId="urn:microsoft.com/office/officeart/2005/8/quickstyle/3d1" qsCatId="3D" csTypeId="urn:microsoft.com/office/officeart/2005/8/colors/accent6_2" csCatId="accent6" phldr="1"/>
      <dgm:spPr/>
      <dgm:t>
        <a:bodyPr/>
        <a:lstStyle/>
        <a:p>
          <a:endParaRPr lang="en-US"/>
        </a:p>
      </dgm:t>
    </dgm:pt>
    <dgm:pt modelId="{DE6CC994-F0F9-4517-BB9D-D0876C3F79DE}">
      <dgm:prSet/>
      <dgm:spPr>
        <a:solidFill>
          <a:srgbClr val="254275"/>
        </a:solidFill>
      </dgm:spPr>
      <dgm:t>
        <a:bodyPr/>
        <a:lstStyle/>
        <a:p>
          <a:r>
            <a:rPr lang="en-US" dirty="0"/>
            <a:t>Homicides</a:t>
          </a:r>
        </a:p>
        <a:p>
          <a:r>
            <a:rPr lang="en-US" dirty="0"/>
            <a:t>  0</a:t>
          </a:r>
        </a:p>
      </dgm:t>
    </dgm:pt>
    <dgm:pt modelId="{5A180D03-FD39-4412-9523-D754F30AF98A}" type="parTrans" cxnId="{847F65AA-B7E8-4B85-BC4E-B0623B9F0994}">
      <dgm:prSet/>
      <dgm:spPr/>
      <dgm:t>
        <a:bodyPr/>
        <a:lstStyle/>
        <a:p>
          <a:endParaRPr lang="en-US">
            <a:solidFill>
              <a:schemeClr val="tx1"/>
            </a:solidFill>
          </a:endParaRPr>
        </a:p>
      </dgm:t>
    </dgm:pt>
    <dgm:pt modelId="{F35AC4B4-CE26-4113-83E6-4DEC24FBB6AB}" type="sibTrans" cxnId="{847F65AA-B7E8-4B85-BC4E-B0623B9F0994}">
      <dgm:prSet/>
      <dgm:spPr/>
      <dgm:t>
        <a:bodyPr/>
        <a:lstStyle/>
        <a:p>
          <a:endParaRPr lang="en-US">
            <a:solidFill>
              <a:schemeClr val="tx1"/>
            </a:solidFill>
          </a:endParaRPr>
        </a:p>
      </dgm:t>
    </dgm:pt>
    <dgm:pt modelId="{9F308F20-3797-4794-999F-1F297D761D7D}">
      <dgm:prSet/>
      <dgm:spPr>
        <a:solidFill>
          <a:srgbClr val="254275"/>
        </a:solidFill>
      </dgm:spPr>
      <dgm:t>
        <a:bodyPr/>
        <a:lstStyle/>
        <a:p>
          <a:r>
            <a:rPr lang="en-US" dirty="0"/>
            <a:t>Sexual Offenses</a:t>
          </a:r>
        </a:p>
        <a:p>
          <a:r>
            <a:rPr lang="en-US" dirty="0"/>
            <a:t>  0</a:t>
          </a:r>
        </a:p>
      </dgm:t>
    </dgm:pt>
    <dgm:pt modelId="{AB2DBFF2-91B5-4AFE-9FEE-E194627E906E}" type="parTrans" cxnId="{730DF343-04B3-4F8A-A611-C5AD0B561D16}">
      <dgm:prSet/>
      <dgm:spPr/>
      <dgm:t>
        <a:bodyPr/>
        <a:lstStyle/>
        <a:p>
          <a:endParaRPr lang="en-US">
            <a:solidFill>
              <a:schemeClr val="tx1"/>
            </a:solidFill>
          </a:endParaRPr>
        </a:p>
      </dgm:t>
    </dgm:pt>
    <dgm:pt modelId="{54721DDF-40A5-42EA-9B81-861DEAA53B75}" type="sibTrans" cxnId="{730DF343-04B3-4F8A-A611-C5AD0B561D16}">
      <dgm:prSet/>
      <dgm:spPr/>
      <dgm:t>
        <a:bodyPr/>
        <a:lstStyle/>
        <a:p>
          <a:endParaRPr lang="en-US">
            <a:solidFill>
              <a:schemeClr val="tx1"/>
            </a:solidFill>
          </a:endParaRPr>
        </a:p>
      </dgm:t>
    </dgm:pt>
    <dgm:pt modelId="{D2C0E87A-CFFC-49CF-80F8-DB17C703B204}">
      <dgm:prSet/>
      <dgm:spPr>
        <a:solidFill>
          <a:srgbClr val="254275"/>
        </a:solidFill>
      </dgm:spPr>
      <dgm:t>
        <a:bodyPr/>
        <a:lstStyle/>
        <a:p>
          <a:r>
            <a:rPr lang="en-US" dirty="0"/>
            <a:t>Assault Offenses</a:t>
          </a:r>
        </a:p>
        <a:p>
          <a:r>
            <a:rPr lang="en-US" dirty="0"/>
            <a:t>3</a:t>
          </a:r>
        </a:p>
      </dgm:t>
    </dgm:pt>
    <dgm:pt modelId="{434707B6-6E4F-4C4A-B54E-30E8FCC1E1EA}" type="parTrans" cxnId="{FD1D5CAD-E885-48FF-B605-FB8A42814AD3}">
      <dgm:prSet/>
      <dgm:spPr/>
      <dgm:t>
        <a:bodyPr/>
        <a:lstStyle/>
        <a:p>
          <a:endParaRPr lang="en-US">
            <a:solidFill>
              <a:schemeClr val="tx1"/>
            </a:solidFill>
          </a:endParaRPr>
        </a:p>
      </dgm:t>
    </dgm:pt>
    <dgm:pt modelId="{2FFE1237-2BBA-4261-A33F-5205130756CF}" type="sibTrans" cxnId="{FD1D5CAD-E885-48FF-B605-FB8A42814AD3}">
      <dgm:prSet/>
      <dgm:spPr/>
      <dgm:t>
        <a:bodyPr/>
        <a:lstStyle/>
        <a:p>
          <a:endParaRPr lang="en-US">
            <a:solidFill>
              <a:schemeClr val="tx1"/>
            </a:solidFill>
          </a:endParaRPr>
        </a:p>
      </dgm:t>
    </dgm:pt>
    <dgm:pt modelId="{B58DF978-08A2-42CC-A026-E18415E3EF59}">
      <dgm:prSet/>
      <dgm:spPr>
        <a:solidFill>
          <a:srgbClr val="254275"/>
        </a:solidFill>
      </dgm:spPr>
      <dgm:t>
        <a:bodyPr/>
        <a:lstStyle/>
        <a:p>
          <a:r>
            <a:rPr lang="en-US" dirty="0"/>
            <a:t>Robbery </a:t>
          </a:r>
        </a:p>
        <a:p>
          <a:r>
            <a:rPr lang="en-US" dirty="0"/>
            <a:t>3</a:t>
          </a:r>
        </a:p>
      </dgm:t>
    </dgm:pt>
    <dgm:pt modelId="{904E7A76-B9CB-4994-8143-599693D59D3D}" type="parTrans" cxnId="{0CB6FF63-80EE-49AE-B27C-319266626334}">
      <dgm:prSet/>
      <dgm:spPr/>
      <dgm:t>
        <a:bodyPr/>
        <a:lstStyle/>
        <a:p>
          <a:endParaRPr lang="en-US">
            <a:solidFill>
              <a:schemeClr val="tx1"/>
            </a:solidFill>
          </a:endParaRPr>
        </a:p>
      </dgm:t>
    </dgm:pt>
    <dgm:pt modelId="{14F1AE08-EB7B-4AEB-958C-72BF4D8B4CBF}" type="sibTrans" cxnId="{0CB6FF63-80EE-49AE-B27C-319266626334}">
      <dgm:prSet/>
      <dgm:spPr/>
      <dgm:t>
        <a:bodyPr/>
        <a:lstStyle/>
        <a:p>
          <a:endParaRPr lang="en-US">
            <a:solidFill>
              <a:schemeClr val="tx1"/>
            </a:solidFill>
          </a:endParaRPr>
        </a:p>
      </dgm:t>
    </dgm:pt>
    <dgm:pt modelId="{21C5DBB5-EA72-4C60-8F77-CFE23A99F2A3}">
      <dgm:prSet/>
      <dgm:spPr>
        <a:solidFill>
          <a:srgbClr val="254275"/>
        </a:solidFill>
      </dgm:spPr>
      <dgm:t>
        <a:bodyPr/>
        <a:lstStyle/>
        <a:p>
          <a:r>
            <a:rPr lang="en-US" dirty="0"/>
            <a:t>Larceny</a:t>
          </a:r>
        </a:p>
        <a:p>
          <a:r>
            <a:rPr lang="en-US" dirty="0"/>
            <a:t>  11</a:t>
          </a:r>
        </a:p>
      </dgm:t>
    </dgm:pt>
    <dgm:pt modelId="{82AD4365-93F4-4870-AD90-56A2AAB6DD42}" type="parTrans" cxnId="{E538FC3C-FEBA-4DFF-8746-C1DAD39DD89F}">
      <dgm:prSet/>
      <dgm:spPr/>
      <dgm:t>
        <a:bodyPr/>
        <a:lstStyle/>
        <a:p>
          <a:endParaRPr lang="en-US">
            <a:solidFill>
              <a:schemeClr val="tx1"/>
            </a:solidFill>
          </a:endParaRPr>
        </a:p>
      </dgm:t>
    </dgm:pt>
    <dgm:pt modelId="{D29BC179-F80E-4BD7-A03F-91C38F5C39D7}" type="sibTrans" cxnId="{E538FC3C-FEBA-4DFF-8746-C1DAD39DD89F}">
      <dgm:prSet/>
      <dgm:spPr/>
      <dgm:t>
        <a:bodyPr/>
        <a:lstStyle/>
        <a:p>
          <a:endParaRPr lang="en-US">
            <a:solidFill>
              <a:schemeClr val="tx1"/>
            </a:solidFill>
          </a:endParaRPr>
        </a:p>
      </dgm:t>
    </dgm:pt>
    <dgm:pt modelId="{EAE288D7-2EC4-4BBF-AD41-DFB8A78CE539}">
      <dgm:prSet/>
      <dgm:spPr>
        <a:solidFill>
          <a:srgbClr val="254275"/>
        </a:solidFill>
      </dgm:spPr>
      <dgm:t>
        <a:bodyPr/>
        <a:lstStyle/>
        <a:p>
          <a:r>
            <a:rPr lang="en-US" dirty="0"/>
            <a:t>Motor Vehicle Theft</a:t>
          </a:r>
        </a:p>
        <a:p>
          <a:r>
            <a:rPr lang="en-US" dirty="0"/>
            <a:t> 0</a:t>
          </a:r>
        </a:p>
      </dgm:t>
    </dgm:pt>
    <dgm:pt modelId="{C04C38E5-D016-432F-8C66-0948201EA355}" type="parTrans" cxnId="{F50C66EF-65E1-402C-AFA9-6E8093B7C454}">
      <dgm:prSet/>
      <dgm:spPr/>
      <dgm:t>
        <a:bodyPr/>
        <a:lstStyle/>
        <a:p>
          <a:endParaRPr lang="en-US">
            <a:solidFill>
              <a:schemeClr val="tx1"/>
            </a:solidFill>
          </a:endParaRPr>
        </a:p>
      </dgm:t>
    </dgm:pt>
    <dgm:pt modelId="{1DCD24F7-695A-4836-9009-0872CF749020}" type="sibTrans" cxnId="{F50C66EF-65E1-402C-AFA9-6E8093B7C454}">
      <dgm:prSet/>
      <dgm:spPr/>
      <dgm:t>
        <a:bodyPr/>
        <a:lstStyle/>
        <a:p>
          <a:endParaRPr lang="en-US">
            <a:solidFill>
              <a:schemeClr val="tx1"/>
            </a:solidFill>
          </a:endParaRPr>
        </a:p>
      </dgm:t>
    </dgm:pt>
    <dgm:pt modelId="{3E26B8EE-8015-4DF2-BA0D-80C7C014FDD0}">
      <dgm:prSet/>
      <dgm:spPr>
        <a:solidFill>
          <a:srgbClr val="254275"/>
        </a:solidFill>
      </dgm:spPr>
      <dgm:t>
        <a:bodyPr/>
        <a:lstStyle/>
        <a:p>
          <a:r>
            <a:rPr lang="en-US" dirty="0"/>
            <a:t>March</a:t>
          </a:r>
        </a:p>
        <a:p>
          <a:r>
            <a:rPr lang="en-US" dirty="0"/>
            <a:t>18</a:t>
          </a:r>
        </a:p>
        <a:p>
          <a:r>
            <a:rPr lang="en-US" dirty="0"/>
            <a:t>(18%)</a:t>
          </a:r>
        </a:p>
      </dgm:t>
    </dgm:pt>
    <dgm:pt modelId="{750248F9-76C9-4CB6-A783-9D589B7A41B4}" type="parTrans" cxnId="{2C558467-FA71-40CA-ADB9-C3FEC7537E01}">
      <dgm:prSet/>
      <dgm:spPr/>
      <dgm:t>
        <a:bodyPr/>
        <a:lstStyle/>
        <a:p>
          <a:endParaRPr lang="en-US">
            <a:solidFill>
              <a:schemeClr val="tx1"/>
            </a:solidFill>
          </a:endParaRPr>
        </a:p>
      </dgm:t>
    </dgm:pt>
    <dgm:pt modelId="{0BF9D43D-D5B3-4B91-88B4-B032F5B0328B}" type="sibTrans" cxnId="{2C558467-FA71-40CA-ADB9-C3FEC7537E01}">
      <dgm:prSet/>
      <dgm:spPr/>
      <dgm:t>
        <a:bodyPr/>
        <a:lstStyle/>
        <a:p>
          <a:endParaRPr lang="en-US">
            <a:solidFill>
              <a:schemeClr val="tx1"/>
            </a:solidFill>
          </a:endParaRPr>
        </a:p>
      </dgm:t>
    </dgm:pt>
    <dgm:pt modelId="{91032F45-4CCC-4093-B153-AA911DA7E6DA}">
      <dgm:prSet/>
      <dgm:spPr>
        <a:solidFill>
          <a:srgbClr val="254275"/>
        </a:solidFill>
      </dgm:spPr>
      <dgm:t>
        <a:bodyPr/>
        <a:lstStyle/>
        <a:p>
          <a:r>
            <a:rPr lang="en-US" dirty="0"/>
            <a:t>Burglary</a:t>
          </a:r>
        </a:p>
        <a:p>
          <a:r>
            <a:rPr lang="en-US" dirty="0"/>
            <a:t>  1</a:t>
          </a:r>
        </a:p>
      </dgm:t>
    </dgm:pt>
    <dgm:pt modelId="{40EF9251-D505-407C-87A6-648CEE754CA4}" type="sibTrans" cxnId="{41FBED9C-D92D-4E97-BC42-59F8B53A029C}">
      <dgm:prSet/>
      <dgm:spPr/>
      <dgm:t>
        <a:bodyPr/>
        <a:lstStyle/>
        <a:p>
          <a:endParaRPr lang="en-US">
            <a:solidFill>
              <a:schemeClr val="tx1"/>
            </a:solidFill>
          </a:endParaRPr>
        </a:p>
      </dgm:t>
    </dgm:pt>
    <dgm:pt modelId="{55A0CCA6-F4F3-4B0F-973A-24025F902FD4}" type="parTrans" cxnId="{41FBED9C-D92D-4E97-BC42-59F8B53A029C}">
      <dgm:prSet/>
      <dgm:spPr/>
      <dgm:t>
        <a:bodyPr/>
        <a:lstStyle/>
        <a:p>
          <a:endParaRPr lang="en-US">
            <a:solidFill>
              <a:schemeClr val="tx1"/>
            </a:solidFill>
          </a:endParaRPr>
        </a:p>
      </dgm:t>
    </dgm:pt>
    <dgm:pt modelId="{55D80F3B-4CA4-4744-A0B5-C31EDCDC218F}" type="pres">
      <dgm:prSet presAssocID="{6E7D030F-C6C9-4041-AC10-858D0B14DF8A}" presName="diagram" presStyleCnt="0">
        <dgm:presLayoutVars>
          <dgm:dir/>
          <dgm:resizeHandles val="exact"/>
        </dgm:presLayoutVars>
      </dgm:prSet>
      <dgm:spPr/>
    </dgm:pt>
    <dgm:pt modelId="{4AC0304D-C80C-49D4-A391-69D6E0E90DDB}" type="pres">
      <dgm:prSet presAssocID="{DE6CC994-F0F9-4517-BB9D-D0876C3F79DE}" presName="node" presStyleLbl="node1" presStyleIdx="0" presStyleCnt="8">
        <dgm:presLayoutVars>
          <dgm:bulletEnabled val="1"/>
        </dgm:presLayoutVars>
      </dgm:prSet>
      <dgm:spPr/>
    </dgm:pt>
    <dgm:pt modelId="{F3E527AE-82B8-454D-BB6B-E758A1FD15E0}" type="pres">
      <dgm:prSet presAssocID="{F35AC4B4-CE26-4113-83E6-4DEC24FBB6AB}" presName="sibTrans" presStyleCnt="0"/>
      <dgm:spPr/>
    </dgm:pt>
    <dgm:pt modelId="{A668A24B-D61E-4104-8A1C-7522C32EA599}" type="pres">
      <dgm:prSet presAssocID="{9F308F20-3797-4794-999F-1F297D761D7D}" presName="node" presStyleLbl="node1" presStyleIdx="1" presStyleCnt="8" custLinFactNeighborY="-2508">
        <dgm:presLayoutVars>
          <dgm:bulletEnabled val="1"/>
        </dgm:presLayoutVars>
      </dgm:prSet>
      <dgm:spPr/>
    </dgm:pt>
    <dgm:pt modelId="{5E82600D-AAA6-4088-8FE5-7F096BA30916}" type="pres">
      <dgm:prSet presAssocID="{54721DDF-40A5-42EA-9B81-861DEAA53B75}" presName="sibTrans" presStyleCnt="0"/>
      <dgm:spPr/>
    </dgm:pt>
    <dgm:pt modelId="{3A672EE9-4FC2-4010-BC70-E80B50D9F276}" type="pres">
      <dgm:prSet presAssocID="{D2C0E87A-CFFC-49CF-80F8-DB17C703B204}" presName="node" presStyleLbl="node1" presStyleIdx="2" presStyleCnt="8" custLinFactNeighborX="506">
        <dgm:presLayoutVars>
          <dgm:bulletEnabled val="1"/>
        </dgm:presLayoutVars>
      </dgm:prSet>
      <dgm:spPr/>
    </dgm:pt>
    <dgm:pt modelId="{50E2A0D8-B1ED-4C6C-BDE4-653AE620FF7B}" type="pres">
      <dgm:prSet presAssocID="{2FFE1237-2BBA-4261-A33F-5205130756CF}" presName="sibTrans" presStyleCnt="0"/>
      <dgm:spPr/>
    </dgm:pt>
    <dgm:pt modelId="{C79839EC-2667-4E0A-B4D6-AD689F44B20E}" type="pres">
      <dgm:prSet presAssocID="{B58DF978-08A2-42CC-A026-E18415E3EF59}" presName="node" presStyleLbl="node1" presStyleIdx="3" presStyleCnt="8">
        <dgm:presLayoutVars>
          <dgm:bulletEnabled val="1"/>
        </dgm:presLayoutVars>
      </dgm:prSet>
      <dgm:spPr/>
    </dgm:pt>
    <dgm:pt modelId="{E84B954C-3D68-4089-AAAF-22AC73B8FDF2}" type="pres">
      <dgm:prSet presAssocID="{14F1AE08-EB7B-4AEB-958C-72BF4D8B4CBF}" presName="sibTrans" presStyleCnt="0"/>
      <dgm:spPr/>
    </dgm:pt>
    <dgm:pt modelId="{5F6C2784-7CEA-4D64-BECE-D91207ABC966}" type="pres">
      <dgm:prSet presAssocID="{91032F45-4CCC-4093-B153-AA911DA7E6DA}" presName="node" presStyleLbl="node1" presStyleIdx="4" presStyleCnt="8">
        <dgm:presLayoutVars>
          <dgm:bulletEnabled val="1"/>
        </dgm:presLayoutVars>
      </dgm:prSet>
      <dgm:spPr/>
    </dgm:pt>
    <dgm:pt modelId="{2DB9B8C7-CFA1-4BE2-8100-0555DC1F021D}" type="pres">
      <dgm:prSet presAssocID="{40EF9251-D505-407C-87A6-648CEE754CA4}" presName="sibTrans" presStyleCnt="0"/>
      <dgm:spPr/>
    </dgm:pt>
    <dgm:pt modelId="{55038BB8-CC29-4F6B-8F9F-133CD24E23E0}" type="pres">
      <dgm:prSet presAssocID="{21C5DBB5-EA72-4C60-8F77-CFE23A99F2A3}" presName="node" presStyleLbl="node1" presStyleIdx="5" presStyleCnt="8">
        <dgm:presLayoutVars>
          <dgm:bulletEnabled val="1"/>
        </dgm:presLayoutVars>
      </dgm:prSet>
      <dgm:spPr/>
    </dgm:pt>
    <dgm:pt modelId="{1027A45C-EE95-494F-AEA4-F901E43EAC8D}" type="pres">
      <dgm:prSet presAssocID="{D29BC179-F80E-4BD7-A03F-91C38F5C39D7}" presName="sibTrans" presStyleCnt="0"/>
      <dgm:spPr/>
    </dgm:pt>
    <dgm:pt modelId="{C09DFD40-2A6B-4BFF-BC40-F8984872F394}" type="pres">
      <dgm:prSet presAssocID="{EAE288D7-2EC4-4BBF-AD41-DFB8A78CE539}" presName="node" presStyleLbl="node1" presStyleIdx="6" presStyleCnt="8">
        <dgm:presLayoutVars>
          <dgm:bulletEnabled val="1"/>
        </dgm:presLayoutVars>
      </dgm:prSet>
      <dgm:spPr/>
    </dgm:pt>
    <dgm:pt modelId="{2DC6927E-F95B-40E9-8E88-9CF63A685B53}" type="pres">
      <dgm:prSet presAssocID="{1DCD24F7-695A-4836-9009-0872CF749020}" presName="sibTrans" presStyleCnt="0"/>
      <dgm:spPr/>
    </dgm:pt>
    <dgm:pt modelId="{59F193D8-4902-4731-B0B6-91DC29E5E769}" type="pres">
      <dgm:prSet presAssocID="{3E26B8EE-8015-4DF2-BA0D-80C7C014FDD0}" presName="node" presStyleLbl="node1" presStyleIdx="7" presStyleCnt="8">
        <dgm:presLayoutVars>
          <dgm:bulletEnabled val="1"/>
        </dgm:presLayoutVars>
      </dgm:prSet>
      <dgm:spPr/>
    </dgm:pt>
  </dgm:ptLst>
  <dgm:cxnLst>
    <dgm:cxn modelId="{2614BB22-47EB-4981-BBBB-F448CD8241F9}" type="presOf" srcId="{B58DF978-08A2-42CC-A026-E18415E3EF59}" destId="{C79839EC-2667-4E0A-B4D6-AD689F44B20E}" srcOrd="0" destOrd="0" presId="urn:microsoft.com/office/officeart/2005/8/layout/default"/>
    <dgm:cxn modelId="{E538FC3C-FEBA-4DFF-8746-C1DAD39DD89F}" srcId="{6E7D030F-C6C9-4041-AC10-858D0B14DF8A}" destId="{21C5DBB5-EA72-4C60-8F77-CFE23A99F2A3}" srcOrd="5" destOrd="0" parTransId="{82AD4365-93F4-4870-AD90-56A2AAB6DD42}" sibTransId="{D29BC179-F80E-4BD7-A03F-91C38F5C39D7}"/>
    <dgm:cxn modelId="{730DF343-04B3-4F8A-A611-C5AD0B561D16}" srcId="{6E7D030F-C6C9-4041-AC10-858D0B14DF8A}" destId="{9F308F20-3797-4794-999F-1F297D761D7D}" srcOrd="1" destOrd="0" parTransId="{AB2DBFF2-91B5-4AFE-9FEE-E194627E906E}" sibTransId="{54721DDF-40A5-42EA-9B81-861DEAA53B75}"/>
    <dgm:cxn modelId="{0CB6FF63-80EE-49AE-B27C-319266626334}" srcId="{6E7D030F-C6C9-4041-AC10-858D0B14DF8A}" destId="{B58DF978-08A2-42CC-A026-E18415E3EF59}" srcOrd="3" destOrd="0" parTransId="{904E7A76-B9CB-4994-8143-599693D59D3D}" sibTransId="{14F1AE08-EB7B-4AEB-958C-72BF4D8B4CBF}"/>
    <dgm:cxn modelId="{2C558467-FA71-40CA-ADB9-C3FEC7537E01}" srcId="{6E7D030F-C6C9-4041-AC10-858D0B14DF8A}" destId="{3E26B8EE-8015-4DF2-BA0D-80C7C014FDD0}" srcOrd="7" destOrd="0" parTransId="{750248F9-76C9-4CB6-A783-9D589B7A41B4}" sibTransId="{0BF9D43D-D5B3-4B91-88B4-B032F5B0328B}"/>
    <dgm:cxn modelId="{95CB474D-192D-4F62-90BE-9A18EDABC4ED}" type="presOf" srcId="{6E7D030F-C6C9-4041-AC10-858D0B14DF8A}" destId="{55D80F3B-4CA4-4744-A0B5-C31EDCDC218F}" srcOrd="0" destOrd="0" presId="urn:microsoft.com/office/officeart/2005/8/layout/default"/>
    <dgm:cxn modelId="{546A2A89-0E01-4F8E-882F-C2472F638D59}" type="presOf" srcId="{91032F45-4CCC-4093-B153-AA911DA7E6DA}" destId="{5F6C2784-7CEA-4D64-BECE-D91207ABC966}" srcOrd="0" destOrd="0" presId="urn:microsoft.com/office/officeart/2005/8/layout/default"/>
    <dgm:cxn modelId="{41FBED9C-D92D-4E97-BC42-59F8B53A029C}" srcId="{6E7D030F-C6C9-4041-AC10-858D0B14DF8A}" destId="{91032F45-4CCC-4093-B153-AA911DA7E6DA}" srcOrd="4" destOrd="0" parTransId="{55A0CCA6-F4F3-4B0F-973A-24025F902FD4}" sibTransId="{40EF9251-D505-407C-87A6-648CEE754CA4}"/>
    <dgm:cxn modelId="{702DA7A8-36FC-4101-A493-51C0D336D19E}" type="presOf" srcId="{DE6CC994-F0F9-4517-BB9D-D0876C3F79DE}" destId="{4AC0304D-C80C-49D4-A391-69D6E0E90DDB}" srcOrd="0" destOrd="0" presId="urn:microsoft.com/office/officeart/2005/8/layout/default"/>
    <dgm:cxn modelId="{847F65AA-B7E8-4B85-BC4E-B0623B9F0994}" srcId="{6E7D030F-C6C9-4041-AC10-858D0B14DF8A}" destId="{DE6CC994-F0F9-4517-BB9D-D0876C3F79DE}" srcOrd="0" destOrd="0" parTransId="{5A180D03-FD39-4412-9523-D754F30AF98A}" sibTransId="{F35AC4B4-CE26-4113-83E6-4DEC24FBB6AB}"/>
    <dgm:cxn modelId="{FD1D5CAD-E885-48FF-B605-FB8A42814AD3}" srcId="{6E7D030F-C6C9-4041-AC10-858D0B14DF8A}" destId="{D2C0E87A-CFFC-49CF-80F8-DB17C703B204}" srcOrd="2" destOrd="0" parTransId="{434707B6-6E4F-4C4A-B54E-30E8FCC1E1EA}" sibTransId="{2FFE1237-2BBA-4261-A33F-5205130756CF}"/>
    <dgm:cxn modelId="{E10421B7-A804-4EE5-9C48-B40659E76E7B}" type="presOf" srcId="{EAE288D7-2EC4-4BBF-AD41-DFB8A78CE539}" destId="{C09DFD40-2A6B-4BFF-BC40-F8984872F394}" srcOrd="0" destOrd="0" presId="urn:microsoft.com/office/officeart/2005/8/layout/default"/>
    <dgm:cxn modelId="{6CCF4BB8-71F9-4C99-8762-439044DAE302}" type="presOf" srcId="{9F308F20-3797-4794-999F-1F297D761D7D}" destId="{A668A24B-D61E-4104-8A1C-7522C32EA599}" srcOrd="0" destOrd="0" presId="urn:microsoft.com/office/officeart/2005/8/layout/default"/>
    <dgm:cxn modelId="{3B66C1B8-488C-4416-86CA-393A03B5C219}" type="presOf" srcId="{3E26B8EE-8015-4DF2-BA0D-80C7C014FDD0}" destId="{59F193D8-4902-4731-B0B6-91DC29E5E769}" srcOrd="0" destOrd="0" presId="urn:microsoft.com/office/officeart/2005/8/layout/default"/>
    <dgm:cxn modelId="{69CBDEC8-7A09-45FD-B3DD-ECFEE97C6371}" type="presOf" srcId="{D2C0E87A-CFFC-49CF-80F8-DB17C703B204}" destId="{3A672EE9-4FC2-4010-BC70-E80B50D9F276}" srcOrd="0" destOrd="0" presId="urn:microsoft.com/office/officeart/2005/8/layout/default"/>
    <dgm:cxn modelId="{F50C66EF-65E1-402C-AFA9-6E8093B7C454}" srcId="{6E7D030F-C6C9-4041-AC10-858D0B14DF8A}" destId="{EAE288D7-2EC4-4BBF-AD41-DFB8A78CE539}" srcOrd="6" destOrd="0" parTransId="{C04C38E5-D016-432F-8C66-0948201EA355}" sibTransId="{1DCD24F7-695A-4836-9009-0872CF749020}"/>
    <dgm:cxn modelId="{EF32F1FE-AC1D-4BBB-BCC8-EBFCC8991372}" type="presOf" srcId="{21C5DBB5-EA72-4C60-8F77-CFE23A99F2A3}" destId="{55038BB8-CC29-4F6B-8F9F-133CD24E23E0}" srcOrd="0" destOrd="0" presId="urn:microsoft.com/office/officeart/2005/8/layout/default"/>
    <dgm:cxn modelId="{C2612DB6-39F2-4ADF-B458-A4DCF5E29FAF}" type="presParOf" srcId="{55D80F3B-4CA4-4744-A0B5-C31EDCDC218F}" destId="{4AC0304D-C80C-49D4-A391-69D6E0E90DDB}" srcOrd="0" destOrd="0" presId="urn:microsoft.com/office/officeart/2005/8/layout/default"/>
    <dgm:cxn modelId="{24C8B2F6-8559-42CD-8D27-0C352AE48FC5}" type="presParOf" srcId="{55D80F3B-4CA4-4744-A0B5-C31EDCDC218F}" destId="{F3E527AE-82B8-454D-BB6B-E758A1FD15E0}" srcOrd="1" destOrd="0" presId="urn:microsoft.com/office/officeart/2005/8/layout/default"/>
    <dgm:cxn modelId="{55C91BD8-5DDF-44BA-A2C7-230069ECA565}" type="presParOf" srcId="{55D80F3B-4CA4-4744-A0B5-C31EDCDC218F}" destId="{A668A24B-D61E-4104-8A1C-7522C32EA599}" srcOrd="2" destOrd="0" presId="urn:microsoft.com/office/officeart/2005/8/layout/default"/>
    <dgm:cxn modelId="{292D420A-B184-4EDD-8D4C-4D5163252C6F}" type="presParOf" srcId="{55D80F3B-4CA4-4744-A0B5-C31EDCDC218F}" destId="{5E82600D-AAA6-4088-8FE5-7F096BA30916}" srcOrd="3" destOrd="0" presId="urn:microsoft.com/office/officeart/2005/8/layout/default"/>
    <dgm:cxn modelId="{12349449-4B91-49C0-9CEF-D16D2D926894}" type="presParOf" srcId="{55D80F3B-4CA4-4744-A0B5-C31EDCDC218F}" destId="{3A672EE9-4FC2-4010-BC70-E80B50D9F276}" srcOrd="4" destOrd="0" presId="urn:microsoft.com/office/officeart/2005/8/layout/default"/>
    <dgm:cxn modelId="{6B804670-B67B-40C4-AD2D-D2444E38878C}" type="presParOf" srcId="{55D80F3B-4CA4-4744-A0B5-C31EDCDC218F}" destId="{50E2A0D8-B1ED-4C6C-BDE4-653AE620FF7B}" srcOrd="5" destOrd="0" presId="urn:microsoft.com/office/officeart/2005/8/layout/default"/>
    <dgm:cxn modelId="{521F1E83-10F5-4F37-9DD9-09E3DE10B89D}" type="presParOf" srcId="{55D80F3B-4CA4-4744-A0B5-C31EDCDC218F}" destId="{C79839EC-2667-4E0A-B4D6-AD689F44B20E}" srcOrd="6" destOrd="0" presId="urn:microsoft.com/office/officeart/2005/8/layout/default"/>
    <dgm:cxn modelId="{DE47C3C2-9F6F-40E3-9599-E46E7FB71A8C}" type="presParOf" srcId="{55D80F3B-4CA4-4744-A0B5-C31EDCDC218F}" destId="{E84B954C-3D68-4089-AAAF-22AC73B8FDF2}" srcOrd="7" destOrd="0" presId="urn:microsoft.com/office/officeart/2005/8/layout/default"/>
    <dgm:cxn modelId="{1982814E-7AD5-4E25-8CC3-AC04DE143546}" type="presParOf" srcId="{55D80F3B-4CA4-4744-A0B5-C31EDCDC218F}" destId="{5F6C2784-7CEA-4D64-BECE-D91207ABC966}" srcOrd="8" destOrd="0" presId="urn:microsoft.com/office/officeart/2005/8/layout/default"/>
    <dgm:cxn modelId="{B60FD366-ADC1-49BA-BAFB-758A6C10848D}" type="presParOf" srcId="{55D80F3B-4CA4-4744-A0B5-C31EDCDC218F}" destId="{2DB9B8C7-CFA1-4BE2-8100-0555DC1F021D}" srcOrd="9" destOrd="0" presId="urn:microsoft.com/office/officeart/2005/8/layout/default"/>
    <dgm:cxn modelId="{6247421F-8CF6-470A-8C0E-055F54902E8C}" type="presParOf" srcId="{55D80F3B-4CA4-4744-A0B5-C31EDCDC218F}" destId="{55038BB8-CC29-4F6B-8F9F-133CD24E23E0}" srcOrd="10" destOrd="0" presId="urn:microsoft.com/office/officeart/2005/8/layout/default"/>
    <dgm:cxn modelId="{BA4D3EE1-C3F0-40DD-862F-09BABF6E0F8C}" type="presParOf" srcId="{55D80F3B-4CA4-4744-A0B5-C31EDCDC218F}" destId="{1027A45C-EE95-494F-AEA4-F901E43EAC8D}" srcOrd="11" destOrd="0" presId="urn:microsoft.com/office/officeart/2005/8/layout/default"/>
    <dgm:cxn modelId="{C5E9049E-E8E5-4294-9DE3-175BAD280DA1}" type="presParOf" srcId="{55D80F3B-4CA4-4744-A0B5-C31EDCDC218F}" destId="{C09DFD40-2A6B-4BFF-BC40-F8984872F394}" srcOrd="12" destOrd="0" presId="urn:microsoft.com/office/officeart/2005/8/layout/default"/>
    <dgm:cxn modelId="{7AD88B44-22CF-4840-861A-618FFEE5C350}" type="presParOf" srcId="{55D80F3B-4CA4-4744-A0B5-C31EDCDC218F}" destId="{2DC6927E-F95B-40E9-8E88-9CF63A685B53}" srcOrd="13" destOrd="0" presId="urn:microsoft.com/office/officeart/2005/8/layout/default"/>
    <dgm:cxn modelId="{82AD90A9-0B55-4559-AC49-1B6566B25F96}" type="presParOf" srcId="{55D80F3B-4CA4-4744-A0B5-C31EDCDC218F}" destId="{59F193D8-4902-4731-B0B6-91DC29E5E769}"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12B0CE-F8D2-481B-B567-1AF499966A0D}" type="doc">
      <dgm:prSet loTypeId="urn:microsoft.com/office/officeart/2005/8/layout/default" loCatId="list" qsTypeId="urn:microsoft.com/office/officeart/2005/8/quickstyle/3d1" qsCatId="3D" csTypeId="urn:microsoft.com/office/officeart/2005/8/colors/accent6_2" csCatId="accent6" phldr="1"/>
      <dgm:spPr/>
      <dgm:t>
        <a:bodyPr/>
        <a:lstStyle/>
        <a:p>
          <a:endParaRPr lang="en-US"/>
        </a:p>
      </dgm:t>
    </dgm:pt>
    <dgm:pt modelId="{A5DB7BF4-AE4C-45BD-BB30-8C98972A0862}">
      <dgm:prSet/>
      <dgm:spPr>
        <a:solidFill>
          <a:srgbClr val="254275"/>
        </a:solidFill>
      </dgm:spPr>
      <dgm:t>
        <a:bodyPr/>
        <a:lstStyle/>
        <a:p>
          <a:r>
            <a:rPr lang="en-US" dirty="0"/>
            <a:t>Homicides</a:t>
          </a:r>
        </a:p>
        <a:p>
          <a:r>
            <a:rPr lang="en-US" dirty="0"/>
            <a:t>  0</a:t>
          </a:r>
        </a:p>
      </dgm:t>
    </dgm:pt>
    <dgm:pt modelId="{B68028FD-5C17-46F4-B75A-AFC652DCCCFB}" type="parTrans" cxnId="{7398A469-7AC3-434E-AE38-5197D1C44719}">
      <dgm:prSet/>
      <dgm:spPr/>
      <dgm:t>
        <a:bodyPr/>
        <a:lstStyle/>
        <a:p>
          <a:endParaRPr lang="en-US">
            <a:solidFill>
              <a:schemeClr val="tx1"/>
            </a:solidFill>
          </a:endParaRPr>
        </a:p>
      </dgm:t>
    </dgm:pt>
    <dgm:pt modelId="{D8DD30F6-2950-4722-B242-E9D04FDAD083}" type="sibTrans" cxnId="{7398A469-7AC3-434E-AE38-5197D1C44719}">
      <dgm:prSet/>
      <dgm:spPr/>
      <dgm:t>
        <a:bodyPr/>
        <a:lstStyle/>
        <a:p>
          <a:endParaRPr lang="en-US">
            <a:solidFill>
              <a:schemeClr val="tx1"/>
            </a:solidFill>
          </a:endParaRPr>
        </a:p>
      </dgm:t>
    </dgm:pt>
    <dgm:pt modelId="{B6FB14E5-9074-4356-8FC0-254898AC5FC5}">
      <dgm:prSet/>
      <dgm:spPr>
        <a:solidFill>
          <a:srgbClr val="254275"/>
        </a:solidFill>
      </dgm:spPr>
      <dgm:t>
        <a:bodyPr/>
        <a:lstStyle/>
        <a:p>
          <a:r>
            <a:rPr lang="en-US" dirty="0"/>
            <a:t>Sexual Offenses</a:t>
          </a:r>
        </a:p>
        <a:p>
          <a:r>
            <a:rPr lang="en-US" dirty="0"/>
            <a:t> 2</a:t>
          </a:r>
        </a:p>
      </dgm:t>
    </dgm:pt>
    <dgm:pt modelId="{294CDD87-F241-4ACD-AFAC-33DD589F1913}" type="parTrans" cxnId="{BED5D034-F709-4A40-B4AA-A7F344CD239D}">
      <dgm:prSet/>
      <dgm:spPr/>
      <dgm:t>
        <a:bodyPr/>
        <a:lstStyle/>
        <a:p>
          <a:endParaRPr lang="en-US">
            <a:solidFill>
              <a:schemeClr val="tx1"/>
            </a:solidFill>
          </a:endParaRPr>
        </a:p>
      </dgm:t>
    </dgm:pt>
    <dgm:pt modelId="{9BBCFB88-BF3F-4FB1-BC67-FF55CBE53706}" type="sibTrans" cxnId="{BED5D034-F709-4A40-B4AA-A7F344CD239D}">
      <dgm:prSet/>
      <dgm:spPr/>
      <dgm:t>
        <a:bodyPr/>
        <a:lstStyle/>
        <a:p>
          <a:endParaRPr lang="en-US">
            <a:solidFill>
              <a:schemeClr val="tx1"/>
            </a:solidFill>
          </a:endParaRPr>
        </a:p>
      </dgm:t>
    </dgm:pt>
    <dgm:pt modelId="{EA3FB6B9-A72B-462E-B9CF-64E3D06619E2}">
      <dgm:prSet/>
      <dgm:spPr>
        <a:solidFill>
          <a:srgbClr val="254275"/>
        </a:solidFill>
      </dgm:spPr>
      <dgm:t>
        <a:bodyPr/>
        <a:lstStyle/>
        <a:p>
          <a:pPr algn="ctr"/>
          <a:r>
            <a:rPr lang="en-US" dirty="0"/>
            <a:t>Assault Offenses </a:t>
          </a:r>
        </a:p>
        <a:p>
          <a:pPr algn="ctr"/>
          <a:r>
            <a:rPr lang="en-US" dirty="0"/>
            <a:t>7</a:t>
          </a:r>
        </a:p>
      </dgm:t>
    </dgm:pt>
    <dgm:pt modelId="{E4AB6A01-2590-473A-BC24-83E9DDFFFD07}" type="parTrans" cxnId="{CEED9E27-4456-43FB-B070-C0D4138FC5B5}">
      <dgm:prSet/>
      <dgm:spPr/>
      <dgm:t>
        <a:bodyPr/>
        <a:lstStyle/>
        <a:p>
          <a:endParaRPr lang="en-US">
            <a:solidFill>
              <a:schemeClr val="tx1"/>
            </a:solidFill>
          </a:endParaRPr>
        </a:p>
      </dgm:t>
    </dgm:pt>
    <dgm:pt modelId="{3176E903-E3E3-41DA-B446-901BF5E913F7}" type="sibTrans" cxnId="{CEED9E27-4456-43FB-B070-C0D4138FC5B5}">
      <dgm:prSet/>
      <dgm:spPr/>
      <dgm:t>
        <a:bodyPr/>
        <a:lstStyle/>
        <a:p>
          <a:endParaRPr lang="en-US">
            <a:solidFill>
              <a:schemeClr val="tx1"/>
            </a:solidFill>
          </a:endParaRPr>
        </a:p>
      </dgm:t>
    </dgm:pt>
    <dgm:pt modelId="{A547534C-7143-48A5-A621-1F099743F7A2}">
      <dgm:prSet/>
      <dgm:spPr>
        <a:solidFill>
          <a:srgbClr val="254275"/>
        </a:solidFill>
      </dgm:spPr>
      <dgm:t>
        <a:bodyPr/>
        <a:lstStyle/>
        <a:p>
          <a:pPr algn="ctr"/>
          <a:r>
            <a:rPr lang="en-US" dirty="0"/>
            <a:t>Robbery</a:t>
          </a:r>
        </a:p>
        <a:p>
          <a:pPr algn="ctr"/>
          <a:r>
            <a:rPr lang="en-US" dirty="0"/>
            <a:t>3</a:t>
          </a:r>
        </a:p>
      </dgm:t>
    </dgm:pt>
    <dgm:pt modelId="{CC2CAFF7-AE23-41B8-B310-22A1C3B347FD}" type="parTrans" cxnId="{F41ECA77-ABFF-413C-BB10-6C23DD3531DE}">
      <dgm:prSet/>
      <dgm:spPr/>
      <dgm:t>
        <a:bodyPr/>
        <a:lstStyle/>
        <a:p>
          <a:endParaRPr lang="en-US">
            <a:solidFill>
              <a:schemeClr val="tx1"/>
            </a:solidFill>
          </a:endParaRPr>
        </a:p>
      </dgm:t>
    </dgm:pt>
    <dgm:pt modelId="{EF3E07EA-95CB-4EB5-A0C9-CFB97695E7BB}" type="sibTrans" cxnId="{F41ECA77-ABFF-413C-BB10-6C23DD3531DE}">
      <dgm:prSet/>
      <dgm:spPr/>
      <dgm:t>
        <a:bodyPr/>
        <a:lstStyle/>
        <a:p>
          <a:endParaRPr lang="en-US">
            <a:solidFill>
              <a:schemeClr val="tx1"/>
            </a:solidFill>
          </a:endParaRPr>
        </a:p>
      </dgm:t>
    </dgm:pt>
    <dgm:pt modelId="{487CC71E-7D3B-4B2B-B1BD-D54F8E48DE6A}">
      <dgm:prSet/>
      <dgm:spPr>
        <a:solidFill>
          <a:srgbClr val="254275"/>
        </a:solidFill>
      </dgm:spPr>
      <dgm:t>
        <a:bodyPr/>
        <a:lstStyle/>
        <a:p>
          <a:r>
            <a:rPr lang="en-US" dirty="0"/>
            <a:t>Burglary</a:t>
          </a:r>
        </a:p>
        <a:p>
          <a:r>
            <a:rPr lang="en-US" dirty="0"/>
            <a:t>  2</a:t>
          </a:r>
        </a:p>
      </dgm:t>
    </dgm:pt>
    <dgm:pt modelId="{6C95C9BE-4113-4C03-95C4-68160FFD0EE8}" type="parTrans" cxnId="{040081D6-E93E-41FD-B15C-A0B877F60FC9}">
      <dgm:prSet/>
      <dgm:spPr/>
      <dgm:t>
        <a:bodyPr/>
        <a:lstStyle/>
        <a:p>
          <a:endParaRPr lang="en-US">
            <a:solidFill>
              <a:schemeClr val="tx1"/>
            </a:solidFill>
          </a:endParaRPr>
        </a:p>
      </dgm:t>
    </dgm:pt>
    <dgm:pt modelId="{F4878730-537E-418A-A4E7-0056A1798BD1}" type="sibTrans" cxnId="{040081D6-E93E-41FD-B15C-A0B877F60FC9}">
      <dgm:prSet/>
      <dgm:spPr/>
      <dgm:t>
        <a:bodyPr/>
        <a:lstStyle/>
        <a:p>
          <a:endParaRPr lang="en-US">
            <a:solidFill>
              <a:schemeClr val="tx1"/>
            </a:solidFill>
          </a:endParaRPr>
        </a:p>
      </dgm:t>
    </dgm:pt>
    <dgm:pt modelId="{B75E4204-E48D-44A7-BC59-EA0E0D1CAFF8}">
      <dgm:prSet/>
      <dgm:spPr>
        <a:solidFill>
          <a:srgbClr val="254275"/>
        </a:solidFill>
      </dgm:spPr>
      <dgm:t>
        <a:bodyPr/>
        <a:lstStyle/>
        <a:p>
          <a:r>
            <a:rPr lang="en-US" dirty="0"/>
            <a:t>Motor Vehicle Theft</a:t>
          </a:r>
        </a:p>
        <a:p>
          <a:r>
            <a:rPr lang="en-US" dirty="0"/>
            <a:t> 2</a:t>
          </a:r>
        </a:p>
      </dgm:t>
    </dgm:pt>
    <dgm:pt modelId="{EDD8337A-6C3D-411E-BD2F-342B5C64B307}" type="parTrans" cxnId="{FB580DCB-56CC-465C-8916-AE08CD768117}">
      <dgm:prSet/>
      <dgm:spPr/>
      <dgm:t>
        <a:bodyPr/>
        <a:lstStyle/>
        <a:p>
          <a:endParaRPr lang="en-US">
            <a:solidFill>
              <a:schemeClr val="tx1"/>
            </a:solidFill>
          </a:endParaRPr>
        </a:p>
      </dgm:t>
    </dgm:pt>
    <dgm:pt modelId="{786D3F00-D0F9-4149-AE53-19C10FF36F98}" type="sibTrans" cxnId="{FB580DCB-56CC-465C-8916-AE08CD768117}">
      <dgm:prSet/>
      <dgm:spPr/>
      <dgm:t>
        <a:bodyPr/>
        <a:lstStyle/>
        <a:p>
          <a:endParaRPr lang="en-US">
            <a:solidFill>
              <a:schemeClr val="tx1"/>
            </a:solidFill>
          </a:endParaRPr>
        </a:p>
      </dgm:t>
    </dgm:pt>
    <dgm:pt modelId="{C8141127-BEF1-458B-8B67-056AF1F11F47}">
      <dgm:prSet/>
      <dgm:spPr>
        <a:solidFill>
          <a:srgbClr val="254275"/>
        </a:solidFill>
      </dgm:spPr>
      <dgm:t>
        <a:bodyPr/>
        <a:lstStyle/>
        <a:p>
          <a:r>
            <a:rPr lang="en-US" dirty="0"/>
            <a:t>March</a:t>
          </a:r>
        </a:p>
        <a:p>
          <a:r>
            <a:rPr lang="en-US" dirty="0"/>
            <a:t>21</a:t>
          </a:r>
        </a:p>
        <a:p>
          <a:r>
            <a:rPr lang="en-US" dirty="0"/>
            <a:t>(21%)</a:t>
          </a:r>
        </a:p>
      </dgm:t>
    </dgm:pt>
    <dgm:pt modelId="{E29E5D75-5E6C-4B8E-8385-66C983BBB0E6}" type="parTrans" cxnId="{F75582ED-91A6-497D-A952-EF4A60C881EF}">
      <dgm:prSet/>
      <dgm:spPr/>
      <dgm:t>
        <a:bodyPr/>
        <a:lstStyle/>
        <a:p>
          <a:endParaRPr lang="en-US">
            <a:solidFill>
              <a:schemeClr val="tx1"/>
            </a:solidFill>
          </a:endParaRPr>
        </a:p>
      </dgm:t>
    </dgm:pt>
    <dgm:pt modelId="{36D43826-A628-4D1A-8AC8-317EB04DF1DF}" type="sibTrans" cxnId="{F75582ED-91A6-497D-A952-EF4A60C881EF}">
      <dgm:prSet/>
      <dgm:spPr/>
      <dgm:t>
        <a:bodyPr/>
        <a:lstStyle/>
        <a:p>
          <a:endParaRPr lang="en-US">
            <a:solidFill>
              <a:schemeClr val="tx1"/>
            </a:solidFill>
          </a:endParaRPr>
        </a:p>
      </dgm:t>
    </dgm:pt>
    <dgm:pt modelId="{2F798F94-13EE-421E-A70F-A475B57EA930}">
      <dgm:prSet/>
      <dgm:spPr>
        <a:solidFill>
          <a:srgbClr val="254275"/>
        </a:solidFill>
      </dgm:spPr>
      <dgm:t>
        <a:bodyPr/>
        <a:lstStyle/>
        <a:p>
          <a:r>
            <a:rPr lang="en-US" dirty="0"/>
            <a:t>Larceny</a:t>
          </a:r>
        </a:p>
        <a:p>
          <a:r>
            <a:rPr lang="en-US" dirty="0"/>
            <a:t> 5</a:t>
          </a:r>
        </a:p>
      </dgm:t>
    </dgm:pt>
    <dgm:pt modelId="{A88D04ED-346B-482B-AB70-821AA5988297}" type="sibTrans" cxnId="{E2D03896-F6EC-4398-94E2-42ED666ECFD0}">
      <dgm:prSet/>
      <dgm:spPr/>
      <dgm:t>
        <a:bodyPr/>
        <a:lstStyle/>
        <a:p>
          <a:endParaRPr lang="en-US">
            <a:solidFill>
              <a:schemeClr val="tx1"/>
            </a:solidFill>
          </a:endParaRPr>
        </a:p>
      </dgm:t>
    </dgm:pt>
    <dgm:pt modelId="{1F2F3A61-BBF9-4068-817C-B51D448DD3AE}" type="parTrans" cxnId="{E2D03896-F6EC-4398-94E2-42ED666ECFD0}">
      <dgm:prSet/>
      <dgm:spPr/>
      <dgm:t>
        <a:bodyPr/>
        <a:lstStyle/>
        <a:p>
          <a:endParaRPr lang="en-US">
            <a:solidFill>
              <a:schemeClr val="tx1"/>
            </a:solidFill>
          </a:endParaRPr>
        </a:p>
      </dgm:t>
    </dgm:pt>
    <dgm:pt modelId="{D99ED1F1-86E1-42D9-B284-4B5FDBDA2AA2}" type="pres">
      <dgm:prSet presAssocID="{9312B0CE-F8D2-481B-B567-1AF499966A0D}" presName="diagram" presStyleCnt="0">
        <dgm:presLayoutVars>
          <dgm:dir/>
          <dgm:resizeHandles val="exact"/>
        </dgm:presLayoutVars>
      </dgm:prSet>
      <dgm:spPr/>
    </dgm:pt>
    <dgm:pt modelId="{AF1C4C4A-4FE3-4FD4-940D-C7C66DC98B3E}" type="pres">
      <dgm:prSet presAssocID="{A5DB7BF4-AE4C-45BD-BB30-8C98972A0862}" presName="node" presStyleLbl="node1" presStyleIdx="0" presStyleCnt="8">
        <dgm:presLayoutVars>
          <dgm:bulletEnabled val="1"/>
        </dgm:presLayoutVars>
      </dgm:prSet>
      <dgm:spPr/>
    </dgm:pt>
    <dgm:pt modelId="{A3A6D437-6904-48C8-8BCE-C8CD7BC6BC86}" type="pres">
      <dgm:prSet presAssocID="{D8DD30F6-2950-4722-B242-E9D04FDAD083}" presName="sibTrans" presStyleCnt="0"/>
      <dgm:spPr/>
    </dgm:pt>
    <dgm:pt modelId="{C1E0E796-D045-48AB-A12B-52078EC7CD05}" type="pres">
      <dgm:prSet presAssocID="{B6FB14E5-9074-4356-8FC0-254898AC5FC5}" presName="node" presStyleLbl="node1" presStyleIdx="1" presStyleCnt="8">
        <dgm:presLayoutVars>
          <dgm:bulletEnabled val="1"/>
        </dgm:presLayoutVars>
      </dgm:prSet>
      <dgm:spPr/>
    </dgm:pt>
    <dgm:pt modelId="{8B7171CE-44F0-47F6-A480-79DD5A8BC4C5}" type="pres">
      <dgm:prSet presAssocID="{9BBCFB88-BF3F-4FB1-BC67-FF55CBE53706}" presName="sibTrans" presStyleCnt="0"/>
      <dgm:spPr/>
    </dgm:pt>
    <dgm:pt modelId="{210A76D7-D1B8-4096-BC62-E99BB863AC7D}" type="pres">
      <dgm:prSet presAssocID="{EA3FB6B9-A72B-462E-B9CF-64E3D06619E2}" presName="node" presStyleLbl="node1" presStyleIdx="2" presStyleCnt="8">
        <dgm:presLayoutVars>
          <dgm:bulletEnabled val="1"/>
        </dgm:presLayoutVars>
      </dgm:prSet>
      <dgm:spPr/>
    </dgm:pt>
    <dgm:pt modelId="{C173A6C6-BDD6-4C56-AC50-D2237ABC7F61}" type="pres">
      <dgm:prSet presAssocID="{3176E903-E3E3-41DA-B446-901BF5E913F7}" presName="sibTrans" presStyleCnt="0"/>
      <dgm:spPr/>
    </dgm:pt>
    <dgm:pt modelId="{7A82F389-3CB0-443C-934F-835F825C83A3}" type="pres">
      <dgm:prSet presAssocID="{A547534C-7143-48A5-A621-1F099743F7A2}" presName="node" presStyleLbl="node1" presStyleIdx="3" presStyleCnt="8">
        <dgm:presLayoutVars>
          <dgm:bulletEnabled val="1"/>
        </dgm:presLayoutVars>
      </dgm:prSet>
      <dgm:spPr/>
    </dgm:pt>
    <dgm:pt modelId="{92E64E01-B4A8-4138-9A95-059A7D45145B}" type="pres">
      <dgm:prSet presAssocID="{EF3E07EA-95CB-4EB5-A0C9-CFB97695E7BB}" presName="sibTrans" presStyleCnt="0"/>
      <dgm:spPr/>
    </dgm:pt>
    <dgm:pt modelId="{2FEB5D0F-C1C2-491A-893F-E303AFD02919}" type="pres">
      <dgm:prSet presAssocID="{487CC71E-7D3B-4B2B-B1BD-D54F8E48DE6A}" presName="node" presStyleLbl="node1" presStyleIdx="4" presStyleCnt="8">
        <dgm:presLayoutVars>
          <dgm:bulletEnabled val="1"/>
        </dgm:presLayoutVars>
      </dgm:prSet>
      <dgm:spPr/>
    </dgm:pt>
    <dgm:pt modelId="{0B5D748B-F2DC-4972-9B79-536FBA23F8EA}" type="pres">
      <dgm:prSet presAssocID="{F4878730-537E-418A-A4E7-0056A1798BD1}" presName="sibTrans" presStyleCnt="0"/>
      <dgm:spPr/>
    </dgm:pt>
    <dgm:pt modelId="{6BBD5ED6-735F-4828-9F61-FB14479BB47B}" type="pres">
      <dgm:prSet presAssocID="{2F798F94-13EE-421E-A70F-A475B57EA930}" presName="node" presStyleLbl="node1" presStyleIdx="5" presStyleCnt="8">
        <dgm:presLayoutVars>
          <dgm:bulletEnabled val="1"/>
        </dgm:presLayoutVars>
      </dgm:prSet>
      <dgm:spPr/>
    </dgm:pt>
    <dgm:pt modelId="{BBCAAE67-E424-4463-9546-87C0FEDD16B3}" type="pres">
      <dgm:prSet presAssocID="{A88D04ED-346B-482B-AB70-821AA5988297}" presName="sibTrans" presStyleCnt="0"/>
      <dgm:spPr/>
    </dgm:pt>
    <dgm:pt modelId="{BD40A736-5928-4B19-B65F-0F31E7525ED1}" type="pres">
      <dgm:prSet presAssocID="{B75E4204-E48D-44A7-BC59-EA0E0D1CAFF8}" presName="node" presStyleLbl="node1" presStyleIdx="6" presStyleCnt="8">
        <dgm:presLayoutVars>
          <dgm:bulletEnabled val="1"/>
        </dgm:presLayoutVars>
      </dgm:prSet>
      <dgm:spPr/>
    </dgm:pt>
    <dgm:pt modelId="{F323E0BE-83DF-48A6-BC75-99DE1827387C}" type="pres">
      <dgm:prSet presAssocID="{786D3F00-D0F9-4149-AE53-19C10FF36F98}" presName="sibTrans" presStyleCnt="0"/>
      <dgm:spPr/>
    </dgm:pt>
    <dgm:pt modelId="{ED46CF32-257B-4DC8-A183-0A3CC2AAD320}" type="pres">
      <dgm:prSet presAssocID="{C8141127-BEF1-458B-8B67-056AF1F11F47}" presName="node" presStyleLbl="node1" presStyleIdx="7" presStyleCnt="8" custLinFactNeighborY="5485">
        <dgm:presLayoutVars>
          <dgm:bulletEnabled val="1"/>
        </dgm:presLayoutVars>
      </dgm:prSet>
      <dgm:spPr/>
    </dgm:pt>
  </dgm:ptLst>
  <dgm:cxnLst>
    <dgm:cxn modelId="{B5A25E19-318D-456C-A132-E4A2E08C230A}" type="presOf" srcId="{9312B0CE-F8D2-481B-B567-1AF499966A0D}" destId="{D99ED1F1-86E1-42D9-B284-4B5FDBDA2AA2}" srcOrd="0" destOrd="0" presId="urn:microsoft.com/office/officeart/2005/8/layout/default"/>
    <dgm:cxn modelId="{CEED9E27-4456-43FB-B070-C0D4138FC5B5}" srcId="{9312B0CE-F8D2-481B-B567-1AF499966A0D}" destId="{EA3FB6B9-A72B-462E-B9CF-64E3D06619E2}" srcOrd="2" destOrd="0" parTransId="{E4AB6A01-2590-473A-BC24-83E9DDFFFD07}" sibTransId="{3176E903-E3E3-41DA-B446-901BF5E913F7}"/>
    <dgm:cxn modelId="{BED5D034-F709-4A40-B4AA-A7F344CD239D}" srcId="{9312B0CE-F8D2-481B-B567-1AF499966A0D}" destId="{B6FB14E5-9074-4356-8FC0-254898AC5FC5}" srcOrd="1" destOrd="0" parTransId="{294CDD87-F241-4ACD-AFAC-33DD589F1913}" sibTransId="{9BBCFB88-BF3F-4FB1-BC67-FF55CBE53706}"/>
    <dgm:cxn modelId="{7398A469-7AC3-434E-AE38-5197D1C44719}" srcId="{9312B0CE-F8D2-481B-B567-1AF499966A0D}" destId="{A5DB7BF4-AE4C-45BD-BB30-8C98972A0862}" srcOrd="0" destOrd="0" parTransId="{B68028FD-5C17-46F4-B75A-AFC652DCCCFB}" sibTransId="{D8DD30F6-2950-4722-B242-E9D04FDAD083}"/>
    <dgm:cxn modelId="{7809666C-8ECE-4FF8-BFCF-F0DD6DE74392}" type="presOf" srcId="{B6FB14E5-9074-4356-8FC0-254898AC5FC5}" destId="{C1E0E796-D045-48AB-A12B-52078EC7CD05}" srcOrd="0" destOrd="0" presId="urn:microsoft.com/office/officeart/2005/8/layout/default"/>
    <dgm:cxn modelId="{F41ECA77-ABFF-413C-BB10-6C23DD3531DE}" srcId="{9312B0CE-F8D2-481B-B567-1AF499966A0D}" destId="{A547534C-7143-48A5-A621-1F099743F7A2}" srcOrd="3" destOrd="0" parTransId="{CC2CAFF7-AE23-41B8-B310-22A1C3B347FD}" sibTransId="{EF3E07EA-95CB-4EB5-A0C9-CFB97695E7BB}"/>
    <dgm:cxn modelId="{623B0D89-E6AC-45CE-A2E7-E15A9F806EC5}" type="presOf" srcId="{EA3FB6B9-A72B-462E-B9CF-64E3D06619E2}" destId="{210A76D7-D1B8-4096-BC62-E99BB863AC7D}" srcOrd="0" destOrd="0" presId="urn:microsoft.com/office/officeart/2005/8/layout/default"/>
    <dgm:cxn modelId="{E2D03896-F6EC-4398-94E2-42ED666ECFD0}" srcId="{9312B0CE-F8D2-481B-B567-1AF499966A0D}" destId="{2F798F94-13EE-421E-A70F-A475B57EA930}" srcOrd="5" destOrd="0" parTransId="{1F2F3A61-BBF9-4068-817C-B51D448DD3AE}" sibTransId="{A88D04ED-346B-482B-AB70-821AA5988297}"/>
    <dgm:cxn modelId="{D21142AD-E735-4A94-B88F-FC1DEE8FE5C9}" type="presOf" srcId="{2F798F94-13EE-421E-A70F-A475B57EA930}" destId="{6BBD5ED6-735F-4828-9F61-FB14479BB47B}" srcOrd="0" destOrd="0" presId="urn:microsoft.com/office/officeart/2005/8/layout/default"/>
    <dgm:cxn modelId="{B54F07AF-DD96-4B0D-9E6F-585C60A1F78B}" type="presOf" srcId="{A547534C-7143-48A5-A621-1F099743F7A2}" destId="{7A82F389-3CB0-443C-934F-835F825C83A3}" srcOrd="0" destOrd="0" presId="urn:microsoft.com/office/officeart/2005/8/layout/default"/>
    <dgm:cxn modelId="{02A964B0-4F47-45D8-89D2-9DA0DB25F21A}" type="presOf" srcId="{A5DB7BF4-AE4C-45BD-BB30-8C98972A0862}" destId="{AF1C4C4A-4FE3-4FD4-940D-C7C66DC98B3E}" srcOrd="0" destOrd="0" presId="urn:microsoft.com/office/officeart/2005/8/layout/default"/>
    <dgm:cxn modelId="{FB580DCB-56CC-465C-8916-AE08CD768117}" srcId="{9312B0CE-F8D2-481B-B567-1AF499966A0D}" destId="{B75E4204-E48D-44A7-BC59-EA0E0D1CAFF8}" srcOrd="6" destOrd="0" parTransId="{EDD8337A-6C3D-411E-BD2F-342B5C64B307}" sibTransId="{786D3F00-D0F9-4149-AE53-19C10FF36F98}"/>
    <dgm:cxn modelId="{DEA59DCC-7BAC-45F0-A3FE-D0B309C5A161}" type="presOf" srcId="{B75E4204-E48D-44A7-BC59-EA0E0D1CAFF8}" destId="{BD40A736-5928-4B19-B65F-0F31E7525ED1}" srcOrd="0" destOrd="0" presId="urn:microsoft.com/office/officeart/2005/8/layout/default"/>
    <dgm:cxn modelId="{040081D6-E93E-41FD-B15C-A0B877F60FC9}" srcId="{9312B0CE-F8D2-481B-B567-1AF499966A0D}" destId="{487CC71E-7D3B-4B2B-B1BD-D54F8E48DE6A}" srcOrd="4" destOrd="0" parTransId="{6C95C9BE-4113-4C03-95C4-68160FFD0EE8}" sibTransId="{F4878730-537E-418A-A4E7-0056A1798BD1}"/>
    <dgm:cxn modelId="{990E24E4-F9A2-48E9-9852-408F253DEA5A}" type="presOf" srcId="{487CC71E-7D3B-4B2B-B1BD-D54F8E48DE6A}" destId="{2FEB5D0F-C1C2-491A-893F-E303AFD02919}" srcOrd="0" destOrd="0" presId="urn:microsoft.com/office/officeart/2005/8/layout/default"/>
    <dgm:cxn modelId="{F75582ED-91A6-497D-A952-EF4A60C881EF}" srcId="{9312B0CE-F8D2-481B-B567-1AF499966A0D}" destId="{C8141127-BEF1-458B-8B67-056AF1F11F47}" srcOrd="7" destOrd="0" parTransId="{E29E5D75-5E6C-4B8E-8385-66C983BBB0E6}" sibTransId="{36D43826-A628-4D1A-8AC8-317EB04DF1DF}"/>
    <dgm:cxn modelId="{A7B132FA-61D3-4728-9EBC-0ADE2ABAA3AF}" type="presOf" srcId="{C8141127-BEF1-458B-8B67-056AF1F11F47}" destId="{ED46CF32-257B-4DC8-A183-0A3CC2AAD320}" srcOrd="0" destOrd="0" presId="urn:microsoft.com/office/officeart/2005/8/layout/default"/>
    <dgm:cxn modelId="{5D7324F8-FA58-4A2B-BB9C-E82E2969F798}" type="presParOf" srcId="{D99ED1F1-86E1-42D9-B284-4B5FDBDA2AA2}" destId="{AF1C4C4A-4FE3-4FD4-940D-C7C66DC98B3E}" srcOrd="0" destOrd="0" presId="urn:microsoft.com/office/officeart/2005/8/layout/default"/>
    <dgm:cxn modelId="{7E1FA34B-8197-4C12-AE57-F6E928A4045A}" type="presParOf" srcId="{D99ED1F1-86E1-42D9-B284-4B5FDBDA2AA2}" destId="{A3A6D437-6904-48C8-8BCE-C8CD7BC6BC86}" srcOrd="1" destOrd="0" presId="urn:microsoft.com/office/officeart/2005/8/layout/default"/>
    <dgm:cxn modelId="{513F9F9F-C0C5-444E-BCA9-3402516A1BAE}" type="presParOf" srcId="{D99ED1F1-86E1-42D9-B284-4B5FDBDA2AA2}" destId="{C1E0E796-D045-48AB-A12B-52078EC7CD05}" srcOrd="2" destOrd="0" presId="urn:microsoft.com/office/officeart/2005/8/layout/default"/>
    <dgm:cxn modelId="{6DD247F4-09A7-42F9-94B5-94ADCF217BDB}" type="presParOf" srcId="{D99ED1F1-86E1-42D9-B284-4B5FDBDA2AA2}" destId="{8B7171CE-44F0-47F6-A480-79DD5A8BC4C5}" srcOrd="3" destOrd="0" presId="urn:microsoft.com/office/officeart/2005/8/layout/default"/>
    <dgm:cxn modelId="{423EBCB4-4921-4E29-ADE5-2BE617B1BC3C}" type="presParOf" srcId="{D99ED1F1-86E1-42D9-B284-4B5FDBDA2AA2}" destId="{210A76D7-D1B8-4096-BC62-E99BB863AC7D}" srcOrd="4" destOrd="0" presId="urn:microsoft.com/office/officeart/2005/8/layout/default"/>
    <dgm:cxn modelId="{03437A7E-7A7E-4648-BDB7-F3F176C4C4C7}" type="presParOf" srcId="{D99ED1F1-86E1-42D9-B284-4B5FDBDA2AA2}" destId="{C173A6C6-BDD6-4C56-AC50-D2237ABC7F61}" srcOrd="5" destOrd="0" presId="urn:microsoft.com/office/officeart/2005/8/layout/default"/>
    <dgm:cxn modelId="{2C82DE7B-976E-48A2-BCB4-7F1DC804E1DE}" type="presParOf" srcId="{D99ED1F1-86E1-42D9-B284-4B5FDBDA2AA2}" destId="{7A82F389-3CB0-443C-934F-835F825C83A3}" srcOrd="6" destOrd="0" presId="urn:microsoft.com/office/officeart/2005/8/layout/default"/>
    <dgm:cxn modelId="{18DF4347-0F76-45F3-B243-C441CEA0EB9F}" type="presParOf" srcId="{D99ED1F1-86E1-42D9-B284-4B5FDBDA2AA2}" destId="{92E64E01-B4A8-4138-9A95-059A7D45145B}" srcOrd="7" destOrd="0" presId="urn:microsoft.com/office/officeart/2005/8/layout/default"/>
    <dgm:cxn modelId="{48B04702-3B4A-4F44-B59E-DCBCF5DAA333}" type="presParOf" srcId="{D99ED1F1-86E1-42D9-B284-4B5FDBDA2AA2}" destId="{2FEB5D0F-C1C2-491A-893F-E303AFD02919}" srcOrd="8" destOrd="0" presId="urn:microsoft.com/office/officeart/2005/8/layout/default"/>
    <dgm:cxn modelId="{DEB47D1E-26E9-4900-9619-D4A2A3B73BA6}" type="presParOf" srcId="{D99ED1F1-86E1-42D9-B284-4B5FDBDA2AA2}" destId="{0B5D748B-F2DC-4972-9B79-536FBA23F8EA}" srcOrd="9" destOrd="0" presId="urn:microsoft.com/office/officeart/2005/8/layout/default"/>
    <dgm:cxn modelId="{BEE68A39-A753-4096-A081-7B70CE3E8840}" type="presParOf" srcId="{D99ED1F1-86E1-42D9-B284-4B5FDBDA2AA2}" destId="{6BBD5ED6-735F-4828-9F61-FB14479BB47B}" srcOrd="10" destOrd="0" presId="urn:microsoft.com/office/officeart/2005/8/layout/default"/>
    <dgm:cxn modelId="{E8E61221-B8BF-4EF7-AACA-A61F5F843FFB}" type="presParOf" srcId="{D99ED1F1-86E1-42D9-B284-4B5FDBDA2AA2}" destId="{BBCAAE67-E424-4463-9546-87C0FEDD16B3}" srcOrd="11" destOrd="0" presId="urn:microsoft.com/office/officeart/2005/8/layout/default"/>
    <dgm:cxn modelId="{DD85748C-3A8B-4240-BFD6-6A5C517CD8EC}" type="presParOf" srcId="{D99ED1F1-86E1-42D9-B284-4B5FDBDA2AA2}" destId="{BD40A736-5928-4B19-B65F-0F31E7525ED1}" srcOrd="12" destOrd="0" presId="urn:microsoft.com/office/officeart/2005/8/layout/default"/>
    <dgm:cxn modelId="{E2E817A3-EB20-477B-A42F-18AF852EF7D5}" type="presParOf" srcId="{D99ED1F1-86E1-42D9-B284-4B5FDBDA2AA2}" destId="{F323E0BE-83DF-48A6-BC75-99DE1827387C}" srcOrd="13" destOrd="0" presId="urn:microsoft.com/office/officeart/2005/8/layout/default"/>
    <dgm:cxn modelId="{82C455AB-E73B-4088-8300-A20DC2D46C02}" type="presParOf" srcId="{D99ED1F1-86E1-42D9-B284-4B5FDBDA2AA2}" destId="{ED46CF32-257B-4DC8-A183-0A3CC2AAD320}"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BA4F8-6C6A-40A9-8DF0-27C5898549C8}">
      <dsp:nvSpPr>
        <dsp:cNvPr id="0" name=""/>
        <dsp:cNvSpPr/>
      </dsp:nvSpPr>
      <dsp:spPr>
        <a:xfrm>
          <a:off x="4490776" y="108735"/>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Priority 1 </a:t>
          </a:r>
        </a:p>
        <a:p>
          <a:pPr marL="0" lvl="0" indent="0" algn="ctr" defTabSz="711200">
            <a:lnSpc>
              <a:spcPct val="90000"/>
            </a:lnSpc>
            <a:spcBef>
              <a:spcPct val="0"/>
            </a:spcBef>
            <a:spcAft>
              <a:spcPct val="35000"/>
            </a:spcAft>
            <a:buNone/>
          </a:pPr>
          <a:r>
            <a:rPr lang="en-US" sz="1600" kern="1200" dirty="0"/>
            <a:t> Average Response Time</a:t>
          </a:r>
        </a:p>
        <a:p>
          <a:pPr marL="0" lvl="0" indent="0" algn="ctr" defTabSz="711200">
            <a:lnSpc>
              <a:spcPct val="90000"/>
            </a:lnSpc>
            <a:spcBef>
              <a:spcPct val="0"/>
            </a:spcBef>
            <a:spcAft>
              <a:spcPct val="35000"/>
            </a:spcAft>
            <a:buNone/>
          </a:pPr>
          <a:r>
            <a:rPr lang="en-US" sz="1600" kern="1200" dirty="0"/>
            <a:t>0:06:14</a:t>
          </a:r>
        </a:p>
        <a:p>
          <a:pPr marL="0" lvl="0" indent="0" algn="ctr" defTabSz="711200">
            <a:lnSpc>
              <a:spcPct val="90000"/>
            </a:lnSpc>
            <a:spcBef>
              <a:spcPct val="0"/>
            </a:spcBef>
            <a:spcAft>
              <a:spcPct val="35000"/>
            </a:spcAft>
            <a:buNone/>
          </a:pPr>
          <a:endParaRPr lang="en-US" sz="1600" kern="1200" dirty="0"/>
        </a:p>
      </dsp:txBody>
      <dsp:txXfrm>
        <a:off x="4490776" y="108735"/>
        <a:ext cx="3210457" cy="1926274"/>
      </dsp:txXfrm>
    </dsp:sp>
    <dsp:sp modelId="{46EEB5D4-A49E-4AA3-969A-CE435122B77A}">
      <dsp:nvSpPr>
        <dsp:cNvPr id="0" name=""/>
        <dsp:cNvSpPr/>
      </dsp:nvSpPr>
      <dsp:spPr>
        <a:xfrm>
          <a:off x="1011699" y="118116"/>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Priority 1 calls are in-progress emergencies with an immediate threat to life or an immediate need for assistance.</a:t>
          </a:r>
        </a:p>
      </dsp:txBody>
      <dsp:txXfrm>
        <a:off x="1011699" y="118116"/>
        <a:ext cx="3210457" cy="1926274"/>
      </dsp:txXfrm>
    </dsp:sp>
    <dsp:sp modelId="{DF1299C3-4515-42CA-AB63-D0AC56A8DD77}">
      <dsp:nvSpPr>
        <dsp:cNvPr id="0" name=""/>
        <dsp:cNvSpPr/>
      </dsp:nvSpPr>
      <dsp:spPr>
        <a:xfrm>
          <a:off x="8014253" y="120427"/>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44 - Traffic Accident Reports</a:t>
          </a:r>
        </a:p>
        <a:p>
          <a:pPr marL="0" lvl="0" indent="0" algn="ctr" defTabSz="711200">
            <a:lnSpc>
              <a:spcPct val="90000"/>
            </a:lnSpc>
            <a:spcBef>
              <a:spcPct val="0"/>
            </a:spcBef>
            <a:spcAft>
              <a:spcPct val="35000"/>
            </a:spcAft>
            <a:buNone/>
          </a:pPr>
          <a:r>
            <a:rPr lang="en-US" sz="1600" kern="1200" dirty="0"/>
            <a:t>37 - Injury</a:t>
          </a:r>
        </a:p>
        <a:p>
          <a:pPr marL="0" lvl="0" indent="0" algn="ctr" defTabSz="711200">
            <a:lnSpc>
              <a:spcPct val="90000"/>
            </a:lnSpc>
            <a:spcBef>
              <a:spcPct val="0"/>
            </a:spcBef>
            <a:spcAft>
              <a:spcPct val="35000"/>
            </a:spcAft>
            <a:buNone/>
          </a:pPr>
          <a:r>
            <a:rPr lang="en-US" sz="1600" kern="1200" dirty="0"/>
            <a:t>6 - Non-Injury</a:t>
          </a:r>
        </a:p>
      </dsp:txBody>
      <dsp:txXfrm>
        <a:off x="8014253" y="120427"/>
        <a:ext cx="3210457" cy="1926274"/>
      </dsp:txXfrm>
    </dsp:sp>
    <dsp:sp modelId="{D01AA09B-8551-483A-8F9A-5708CFD771CF}">
      <dsp:nvSpPr>
        <dsp:cNvPr id="0" name=""/>
        <dsp:cNvSpPr/>
      </dsp:nvSpPr>
      <dsp:spPr>
        <a:xfrm>
          <a:off x="2716998" y="2249224"/>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238 - </a:t>
          </a:r>
          <a:r>
            <a:rPr lang="en-US" sz="1600" kern="1200" dirty="0">
              <a:solidFill>
                <a:schemeClr val="bg1"/>
              </a:solidFill>
            </a:rPr>
            <a:t>Adults arrested</a:t>
          </a:r>
        </a:p>
        <a:p>
          <a:pPr marL="0" lvl="0" indent="0" algn="ctr" defTabSz="711200">
            <a:lnSpc>
              <a:spcPct val="90000"/>
            </a:lnSpc>
            <a:spcBef>
              <a:spcPct val="0"/>
            </a:spcBef>
            <a:spcAft>
              <a:spcPct val="35000"/>
            </a:spcAft>
            <a:buNone/>
          </a:pPr>
          <a:r>
            <a:rPr lang="en-US" sz="1600" kern="1200" dirty="0"/>
            <a:t>71 -  White</a:t>
          </a:r>
        </a:p>
        <a:p>
          <a:pPr marL="0" lvl="0" indent="0" algn="ctr" defTabSz="711200">
            <a:lnSpc>
              <a:spcPct val="90000"/>
            </a:lnSpc>
            <a:spcBef>
              <a:spcPct val="0"/>
            </a:spcBef>
            <a:spcAft>
              <a:spcPct val="35000"/>
            </a:spcAft>
            <a:buNone/>
          </a:pPr>
          <a:r>
            <a:rPr lang="en-US" sz="1600" kern="1200" dirty="0"/>
            <a:t>33 -  Black</a:t>
          </a:r>
        </a:p>
        <a:p>
          <a:pPr marL="0" lvl="0" indent="0" algn="ctr" defTabSz="711200">
            <a:lnSpc>
              <a:spcPct val="90000"/>
            </a:lnSpc>
            <a:spcBef>
              <a:spcPct val="0"/>
            </a:spcBef>
            <a:spcAft>
              <a:spcPct val="35000"/>
            </a:spcAft>
            <a:buNone/>
          </a:pPr>
          <a:r>
            <a:rPr lang="en-US" sz="1600" kern="1200" dirty="0"/>
            <a:t>117- Hispanic</a:t>
          </a:r>
        </a:p>
        <a:p>
          <a:pPr marL="0" lvl="0" indent="0" algn="ctr" defTabSz="711200">
            <a:lnSpc>
              <a:spcPct val="90000"/>
            </a:lnSpc>
            <a:spcBef>
              <a:spcPct val="0"/>
            </a:spcBef>
            <a:spcAft>
              <a:spcPct val="35000"/>
            </a:spcAft>
            <a:buNone/>
          </a:pPr>
          <a:r>
            <a:rPr lang="en-US" sz="1600" kern="1200" dirty="0"/>
            <a:t>17 - All other</a:t>
          </a:r>
        </a:p>
      </dsp:txBody>
      <dsp:txXfrm>
        <a:off x="2716998" y="2249224"/>
        <a:ext cx="3210457" cy="1926274"/>
      </dsp:txXfrm>
    </dsp:sp>
    <dsp:sp modelId="{76B7E1FF-AF56-4EDF-B017-035436E5A9E7}">
      <dsp:nvSpPr>
        <dsp:cNvPr id="0" name=""/>
        <dsp:cNvSpPr/>
      </dsp:nvSpPr>
      <dsp:spPr>
        <a:xfrm>
          <a:off x="6444981" y="2219135"/>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104 -  Group A offenses</a:t>
          </a:r>
        </a:p>
        <a:p>
          <a:pPr marL="0" lvl="0" indent="0" algn="ctr" defTabSz="711200">
            <a:lnSpc>
              <a:spcPct val="90000"/>
            </a:lnSpc>
            <a:spcBef>
              <a:spcPct val="0"/>
            </a:spcBef>
            <a:spcAft>
              <a:spcPct val="35000"/>
            </a:spcAft>
            <a:buNone/>
          </a:pPr>
          <a:r>
            <a:rPr lang="en-US" sz="1600" kern="1200" dirty="0"/>
            <a:t> 35 -  Crimes against persons</a:t>
          </a:r>
        </a:p>
        <a:p>
          <a:pPr marL="0" lvl="0" indent="0" algn="ctr" defTabSz="711200">
            <a:lnSpc>
              <a:spcPct val="90000"/>
            </a:lnSpc>
            <a:spcBef>
              <a:spcPct val="0"/>
            </a:spcBef>
            <a:spcAft>
              <a:spcPct val="35000"/>
            </a:spcAft>
            <a:buNone/>
          </a:pPr>
          <a:r>
            <a:rPr lang="en-US" sz="1600" kern="1200" dirty="0"/>
            <a:t> 69 -  Crimes against property</a:t>
          </a:r>
        </a:p>
      </dsp:txBody>
      <dsp:txXfrm>
        <a:off x="6444981" y="2219135"/>
        <a:ext cx="3210457" cy="19262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0E796-D045-48AB-A12B-52078EC7CD05}">
      <dsp:nvSpPr>
        <dsp:cNvPr id="0" name=""/>
        <dsp:cNvSpPr/>
      </dsp:nvSpPr>
      <dsp:spPr>
        <a:xfrm>
          <a:off x="0" y="43407"/>
          <a:ext cx="2398774" cy="1439264"/>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Flights</a:t>
          </a:r>
        </a:p>
        <a:p>
          <a:pPr marL="0" lvl="0" indent="0" algn="ctr" defTabSz="977900">
            <a:lnSpc>
              <a:spcPct val="90000"/>
            </a:lnSpc>
            <a:spcBef>
              <a:spcPct val="0"/>
            </a:spcBef>
            <a:spcAft>
              <a:spcPct val="35000"/>
            </a:spcAft>
            <a:buNone/>
          </a:pPr>
          <a:r>
            <a:rPr lang="en-US" sz="2200" kern="1200" dirty="0"/>
            <a:t> 219</a:t>
          </a:r>
        </a:p>
      </dsp:txBody>
      <dsp:txXfrm>
        <a:off x="0" y="43407"/>
        <a:ext cx="2398774" cy="1439264"/>
      </dsp:txXfrm>
    </dsp:sp>
    <dsp:sp modelId="{7A82F389-3CB0-443C-934F-835F825C83A3}">
      <dsp:nvSpPr>
        <dsp:cNvPr id="0" name=""/>
        <dsp:cNvSpPr/>
      </dsp:nvSpPr>
      <dsp:spPr>
        <a:xfrm>
          <a:off x="2519328" y="31893"/>
          <a:ext cx="2398774" cy="1439264"/>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Miles Flown</a:t>
          </a:r>
        </a:p>
        <a:p>
          <a:pPr marL="0" lvl="0" indent="0" algn="ctr" defTabSz="977900">
            <a:lnSpc>
              <a:spcPct val="90000"/>
            </a:lnSpc>
            <a:spcBef>
              <a:spcPct val="0"/>
            </a:spcBef>
            <a:spcAft>
              <a:spcPct val="35000"/>
            </a:spcAft>
            <a:buNone/>
          </a:pPr>
          <a:r>
            <a:rPr lang="en-US" sz="2200" kern="1200" dirty="0"/>
            <a:t>912.1</a:t>
          </a:r>
        </a:p>
      </dsp:txBody>
      <dsp:txXfrm>
        <a:off x="2519328" y="31893"/>
        <a:ext cx="2398774" cy="1439264"/>
      </dsp:txXfrm>
    </dsp:sp>
    <dsp:sp modelId="{2FEB5D0F-C1C2-491A-893F-E303AFD02919}">
      <dsp:nvSpPr>
        <dsp:cNvPr id="0" name=""/>
        <dsp:cNvSpPr/>
      </dsp:nvSpPr>
      <dsp:spPr>
        <a:xfrm>
          <a:off x="2556652" y="1604875"/>
          <a:ext cx="2398774" cy="1439264"/>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Outcomes</a:t>
          </a:r>
        </a:p>
        <a:p>
          <a:pPr marL="0" lvl="0" indent="0" algn="ctr" defTabSz="977900">
            <a:lnSpc>
              <a:spcPct val="90000"/>
            </a:lnSpc>
            <a:spcBef>
              <a:spcPct val="0"/>
            </a:spcBef>
            <a:spcAft>
              <a:spcPct val="35000"/>
            </a:spcAft>
            <a:buNone/>
          </a:pPr>
          <a:r>
            <a:rPr lang="en-US" sz="2200" kern="1200" dirty="0"/>
            <a:t>  Assisted: 130 Calls</a:t>
          </a:r>
        </a:p>
        <a:p>
          <a:pPr marL="0" lvl="0" indent="0" algn="ctr" defTabSz="977900">
            <a:lnSpc>
              <a:spcPct val="90000"/>
            </a:lnSpc>
            <a:spcBef>
              <a:spcPct val="0"/>
            </a:spcBef>
            <a:spcAft>
              <a:spcPct val="35000"/>
            </a:spcAft>
            <a:buNone/>
          </a:pPr>
          <a:r>
            <a:rPr lang="en-US" sz="2200" kern="1200" dirty="0"/>
            <a:t>Cleared: 2 Calls</a:t>
          </a:r>
        </a:p>
      </dsp:txBody>
      <dsp:txXfrm>
        <a:off x="2556652" y="1604875"/>
        <a:ext cx="2398774" cy="1439264"/>
      </dsp:txXfrm>
    </dsp:sp>
    <dsp:sp modelId="{6BBD5ED6-735F-4828-9F61-FB14479BB47B}">
      <dsp:nvSpPr>
        <dsp:cNvPr id="0" name=""/>
        <dsp:cNvSpPr/>
      </dsp:nvSpPr>
      <dsp:spPr>
        <a:xfrm>
          <a:off x="1934" y="1604875"/>
          <a:ext cx="2398774" cy="1439264"/>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Flight Hours</a:t>
          </a:r>
        </a:p>
        <a:p>
          <a:pPr marL="0" lvl="0" indent="0" algn="ctr" defTabSz="977900">
            <a:lnSpc>
              <a:spcPct val="90000"/>
            </a:lnSpc>
            <a:spcBef>
              <a:spcPct val="0"/>
            </a:spcBef>
            <a:spcAft>
              <a:spcPct val="35000"/>
            </a:spcAft>
            <a:buNone/>
          </a:pPr>
          <a:r>
            <a:rPr lang="en-US" sz="2200" kern="1200" dirty="0"/>
            <a:t> 143:50</a:t>
          </a:r>
        </a:p>
      </dsp:txBody>
      <dsp:txXfrm>
        <a:off x="1934" y="1604875"/>
        <a:ext cx="2398774" cy="1439264"/>
      </dsp:txXfrm>
    </dsp:sp>
    <dsp:sp modelId="{34A9ACE7-CFCA-4425-8DCD-AEE2C77B6A88}">
      <dsp:nvSpPr>
        <dsp:cNvPr id="0" name=""/>
        <dsp:cNvSpPr/>
      </dsp:nvSpPr>
      <dsp:spPr>
        <a:xfrm>
          <a:off x="1319940" y="3134909"/>
          <a:ext cx="2398774" cy="1439264"/>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Arrests</a:t>
          </a:r>
        </a:p>
        <a:p>
          <a:pPr marL="0" lvl="0" indent="0" algn="ctr" defTabSz="977900">
            <a:lnSpc>
              <a:spcPct val="90000"/>
            </a:lnSpc>
            <a:spcBef>
              <a:spcPct val="0"/>
            </a:spcBef>
            <a:spcAft>
              <a:spcPct val="35000"/>
            </a:spcAft>
            <a:buNone/>
          </a:pPr>
          <a:r>
            <a:rPr lang="en-US" sz="2200" kern="1200" dirty="0"/>
            <a:t> ~ 19</a:t>
          </a:r>
        </a:p>
        <a:p>
          <a:pPr marL="0" lvl="0" indent="0" algn="ctr" defTabSz="977900">
            <a:lnSpc>
              <a:spcPct val="90000"/>
            </a:lnSpc>
            <a:spcBef>
              <a:spcPct val="0"/>
            </a:spcBef>
            <a:spcAft>
              <a:spcPct val="35000"/>
            </a:spcAft>
            <a:buNone/>
          </a:pPr>
          <a:r>
            <a:rPr lang="en-US" sz="700" kern="1200" dirty="0"/>
            <a:t>Number is approximate, and subject to change</a:t>
          </a:r>
        </a:p>
      </dsp:txBody>
      <dsp:txXfrm>
        <a:off x="1319940" y="3134909"/>
        <a:ext cx="2398774" cy="1439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BA4F8-6C6A-40A9-8DF0-27C5898549C8}">
      <dsp:nvSpPr>
        <dsp:cNvPr id="0" name=""/>
        <dsp:cNvSpPr/>
      </dsp:nvSpPr>
      <dsp:spPr>
        <a:xfrm>
          <a:off x="961744" y="1904"/>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362 -  Moving and Misc. citations</a:t>
          </a:r>
        </a:p>
        <a:p>
          <a:pPr marL="0" lvl="0" indent="0" algn="ctr" defTabSz="622300">
            <a:lnSpc>
              <a:spcPct val="90000"/>
            </a:lnSpc>
            <a:spcBef>
              <a:spcPct val="0"/>
            </a:spcBef>
            <a:spcAft>
              <a:spcPct val="35000"/>
            </a:spcAft>
            <a:buNone/>
          </a:pPr>
          <a:r>
            <a:rPr lang="en-US" sz="1400" kern="1200" dirty="0">
              <a:solidFill>
                <a:schemeClr val="bg1"/>
              </a:solidFill>
            </a:rPr>
            <a:t>423 -  parking citations (Patrol, PSTs)</a:t>
          </a:r>
        </a:p>
        <a:p>
          <a:pPr marL="0" lvl="0" indent="0" algn="ctr" defTabSz="622300">
            <a:lnSpc>
              <a:spcPct val="90000"/>
            </a:lnSpc>
            <a:spcBef>
              <a:spcPct val="0"/>
            </a:spcBef>
            <a:spcAft>
              <a:spcPct val="35000"/>
            </a:spcAft>
            <a:buNone/>
          </a:pPr>
          <a:r>
            <a:rPr lang="en-US" sz="1400" kern="1200" dirty="0">
              <a:solidFill>
                <a:schemeClr val="bg1"/>
              </a:solidFill>
            </a:rPr>
            <a:t>355 - parking citations (Parking Aid)</a:t>
          </a:r>
        </a:p>
        <a:p>
          <a:pPr marL="0" lvl="0" indent="0" algn="ctr" defTabSz="622300">
            <a:lnSpc>
              <a:spcPct val="90000"/>
            </a:lnSpc>
            <a:spcBef>
              <a:spcPct val="0"/>
            </a:spcBef>
            <a:spcAft>
              <a:spcPct val="35000"/>
            </a:spcAft>
            <a:buNone/>
          </a:pPr>
          <a:r>
            <a:rPr lang="en-US" sz="1400" kern="1200" dirty="0">
              <a:solidFill>
                <a:schemeClr val="bg1"/>
              </a:solidFill>
            </a:rPr>
            <a:t>48 - Vehicles impounded</a:t>
          </a:r>
        </a:p>
        <a:p>
          <a:pPr marL="0" lvl="0" indent="0" algn="ctr" defTabSz="622300">
            <a:lnSpc>
              <a:spcPct val="90000"/>
            </a:lnSpc>
            <a:spcBef>
              <a:spcPct val="0"/>
            </a:spcBef>
            <a:spcAft>
              <a:spcPct val="35000"/>
            </a:spcAft>
            <a:buNone/>
          </a:pPr>
          <a:r>
            <a:rPr lang="en-US" sz="1400" kern="1200" dirty="0">
              <a:solidFill>
                <a:schemeClr val="bg1"/>
              </a:solidFill>
            </a:rPr>
            <a:t>14 - DUI arrests</a:t>
          </a:r>
        </a:p>
        <a:p>
          <a:pPr marL="0" lvl="0" indent="0" algn="ctr" defTabSz="622300">
            <a:lnSpc>
              <a:spcPct val="90000"/>
            </a:lnSpc>
            <a:spcBef>
              <a:spcPct val="0"/>
            </a:spcBef>
            <a:spcAft>
              <a:spcPct val="35000"/>
            </a:spcAft>
            <a:buNone/>
          </a:pPr>
          <a:r>
            <a:rPr lang="en-US" sz="1400" kern="1200" dirty="0">
              <a:solidFill>
                <a:schemeClr val="bg1"/>
              </a:solidFill>
            </a:rPr>
            <a:t>140 - Abandoned vehicles</a:t>
          </a:r>
        </a:p>
      </dsp:txBody>
      <dsp:txXfrm>
        <a:off x="961744" y="1904"/>
        <a:ext cx="3210457" cy="1926274"/>
      </dsp:txXfrm>
    </dsp:sp>
    <dsp:sp modelId="{46EEB5D4-A49E-4AA3-969A-CE435122B77A}">
      <dsp:nvSpPr>
        <dsp:cNvPr id="0" name=""/>
        <dsp:cNvSpPr/>
      </dsp:nvSpPr>
      <dsp:spPr>
        <a:xfrm>
          <a:off x="4509268" y="0"/>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Training </a:t>
          </a:r>
        </a:p>
        <a:p>
          <a:pPr marL="0" lvl="0" indent="0" algn="ctr" defTabSz="711200">
            <a:lnSpc>
              <a:spcPct val="90000"/>
            </a:lnSpc>
            <a:spcBef>
              <a:spcPct val="0"/>
            </a:spcBef>
            <a:spcAft>
              <a:spcPct val="35000"/>
            </a:spcAft>
            <a:buNone/>
          </a:pPr>
          <a:r>
            <a:rPr lang="en-US" sz="1600" kern="1200" dirty="0"/>
            <a:t> 91 - Employees attended training </a:t>
          </a:r>
        </a:p>
        <a:p>
          <a:pPr marL="0" lvl="0" indent="0" algn="ctr" defTabSz="711200">
            <a:lnSpc>
              <a:spcPct val="90000"/>
            </a:lnSpc>
            <a:spcBef>
              <a:spcPct val="0"/>
            </a:spcBef>
            <a:spcAft>
              <a:spcPct val="35000"/>
            </a:spcAft>
            <a:buNone/>
          </a:pPr>
          <a:r>
            <a:rPr lang="en-US" sz="1600" kern="1200" dirty="0"/>
            <a:t> 532 - Total training hours</a:t>
          </a:r>
        </a:p>
      </dsp:txBody>
      <dsp:txXfrm>
        <a:off x="4509268" y="0"/>
        <a:ext cx="3210457" cy="1926274"/>
      </dsp:txXfrm>
    </dsp:sp>
    <dsp:sp modelId="{7CC424C8-1121-47AC-9699-EBB3AC4E8E9B}">
      <dsp:nvSpPr>
        <dsp:cNvPr id="0" name=""/>
        <dsp:cNvSpPr/>
      </dsp:nvSpPr>
      <dsp:spPr>
        <a:xfrm>
          <a:off x="8033997" y="0"/>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b" anchorCtr="0">
          <a:noAutofit/>
        </a:bodyPr>
        <a:lstStyle/>
        <a:p>
          <a:pPr marL="0" lvl="0" indent="0" algn="ctr" defTabSz="622300">
            <a:lnSpc>
              <a:spcPct val="90000"/>
            </a:lnSpc>
            <a:spcBef>
              <a:spcPct val="0"/>
            </a:spcBef>
            <a:spcAft>
              <a:spcPct val="35000"/>
            </a:spcAft>
            <a:buNone/>
          </a:pPr>
          <a:endParaRPr lang="en-US" sz="1400" kern="1200" noProof="0" dirty="0"/>
        </a:p>
        <a:p>
          <a:pPr marL="0" lvl="0" indent="0" algn="ctr" defTabSz="622300">
            <a:lnSpc>
              <a:spcPct val="90000"/>
            </a:lnSpc>
            <a:spcBef>
              <a:spcPct val="0"/>
            </a:spcBef>
            <a:spcAft>
              <a:spcPct val="35000"/>
            </a:spcAft>
            <a:buNone/>
          </a:pPr>
          <a:endParaRPr lang="en-US" sz="1400" kern="1200" noProof="0" dirty="0"/>
        </a:p>
        <a:p>
          <a:pPr marL="0" lvl="0" indent="0" algn="ctr" defTabSz="622300">
            <a:lnSpc>
              <a:spcPct val="90000"/>
            </a:lnSpc>
            <a:spcBef>
              <a:spcPct val="0"/>
            </a:spcBef>
            <a:spcAft>
              <a:spcPct val="35000"/>
            </a:spcAft>
            <a:buNone/>
          </a:pPr>
          <a:endParaRPr lang="en-US" sz="1400" kern="1200" noProof="0" dirty="0"/>
        </a:p>
        <a:p>
          <a:pPr marL="0" lvl="0" indent="0" algn="ctr" defTabSz="622300">
            <a:lnSpc>
              <a:spcPct val="90000"/>
            </a:lnSpc>
            <a:spcBef>
              <a:spcPct val="0"/>
            </a:spcBef>
            <a:spcAft>
              <a:spcPct val="35000"/>
            </a:spcAft>
            <a:buNone/>
          </a:pPr>
          <a:endParaRPr lang="en-US" sz="1400" kern="1200" noProof="0" dirty="0"/>
        </a:p>
        <a:p>
          <a:pPr marL="0" lvl="0" indent="0" algn="ctr" defTabSz="622300">
            <a:lnSpc>
              <a:spcPct val="90000"/>
            </a:lnSpc>
            <a:spcBef>
              <a:spcPct val="0"/>
            </a:spcBef>
            <a:spcAft>
              <a:spcPct val="35000"/>
            </a:spcAft>
            <a:buNone/>
          </a:pPr>
          <a:r>
            <a:rPr lang="en-US" sz="1400" kern="1200" noProof="0" dirty="0"/>
            <a:t>                                                                                                       </a:t>
          </a:r>
        </a:p>
        <a:p>
          <a:pPr marL="0" lvl="0" indent="0" algn="ctr" defTabSz="622300">
            <a:lnSpc>
              <a:spcPct val="90000"/>
            </a:lnSpc>
            <a:spcBef>
              <a:spcPct val="0"/>
            </a:spcBef>
            <a:spcAft>
              <a:spcPct val="35000"/>
            </a:spcAft>
            <a:buNone/>
          </a:pPr>
          <a:endParaRPr lang="en-US" sz="1400" kern="1200" noProof="0" dirty="0"/>
        </a:p>
        <a:p>
          <a:pPr marL="0" lvl="0" indent="0" algn="ctr" defTabSz="622300">
            <a:lnSpc>
              <a:spcPct val="90000"/>
            </a:lnSpc>
            <a:spcBef>
              <a:spcPct val="0"/>
            </a:spcBef>
            <a:spcAft>
              <a:spcPct val="35000"/>
            </a:spcAft>
            <a:buNone/>
          </a:pPr>
          <a:endParaRPr lang="en-US" sz="1400" kern="1200" noProof="0" dirty="0"/>
        </a:p>
        <a:p>
          <a:pPr marL="0" lvl="0" indent="0" algn="ctr" defTabSz="622300">
            <a:lnSpc>
              <a:spcPct val="90000"/>
            </a:lnSpc>
            <a:spcBef>
              <a:spcPct val="0"/>
            </a:spcBef>
            <a:spcAft>
              <a:spcPct val="35000"/>
            </a:spcAft>
            <a:buNone/>
          </a:pPr>
          <a:endParaRPr lang="en-US" sz="1400" kern="1200" noProof="0" dirty="0"/>
        </a:p>
        <a:p>
          <a:pPr marL="0" lvl="0" indent="0" algn="ctr" defTabSz="622300">
            <a:lnSpc>
              <a:spcPct val="90000"/>
            </a:lnSpc>
            <a:spcBef>
              <a:spcPct val="0"/>
            </a:spcBef>
            <a:spcAft>
              <a:spcPct val="35000"/>
            </a:spcAft>
            <a:buNone/>
          </a:pPr>
          <a:endParaRPr lang="en-US" sz="1400" kern="1200" noProof="0" dirty="0"/>
        </a:p>
        <a:p>
          <a:pPr marL="0" lvl="0" indent="0" algn="ctr" defTabSz="622300">
            <a:lnSpc>
              <a:spcPct val="90000"/>
            </a:lnSpc>
            <a:spcBef>
              <a:spcPct val="0"/>
            </a:spcBef>
            <a:spcAft>
              <a:spcPct val="35000"/>
            </a:spcAft>
            <a:buNone/>
          </a:pPr>
          <a:endParaRPr lang="en-US" sz="1400" kern="1200" noProof="0" dirty="0"/>
        </a:p>
        <a:p>
          <a:pPr marL="0" lvl="0" indent="0" algn="ctr" defTabSz="622300">
            <a:lnSpc>
              <a:spcPct val="90000"/>
            </a:lnSpc>
            <a:spcBef>
              <a:spcPct val="0"/>
            </a:spcBef>
            <a:spcAft>
              <a:spcPct val="35000"/>
            </a:spcAft>
            <a:buNone/>
          </a:pPr>
          <a:endParaRPr lang="en-US" sz="1400" kern="1200" noProof="0" dirty="0"/>
        </a:p>
        <a:p>
          <a:pPr marL="0" lvl="0" indent="0" algn="ctr" defTabSz="622300">
            <a:lnSpc>
              <a:spcPct val="90000"/>
            </a:lnSpc>
            <a:spcBef>
              <a:spcPct val="0"/>
            </a:spcBef>
            <a:spcAft>
              <a:spcPct val="35000"/>
            </a:spcAft>
            <a:buNone/>
          </a:pPr>
          <a:endParaRPr lang="en-US" sz="1400" kern="1200" noProof="0" dirty="0"/>
        </a:p>
        <a:p>
          <a:pPr marL="0" lvl="0" indent="0" algn="ctr" defTabSz="622300">
            <a:lnSpc>
              <a:spcPct val="90000"/>
            </a:lnSpc>
            <a:spcBef>
              <a:spcPct val="0"/>
            </a:spcBef>
            <a:spcAft>
              <a:spcPct val="35000"/>
            </a:spcAft>
            <a:buNone/>
          </a:pPr>
          <a:endParaRPr lang="en-US" sz="1400" kern="1200" noProof="0" dirty="0"/>
        </a:p>
        <a:p>
          <a:pPr marL="0" lvl="0" indent="0" algn="ctr" defTabSz="622300">
            <a:lnSpc>
              <a:spcPct val="90000"/>
            </a:lnSpc>
            <a:spcBef>
              <a:spcPct val="0"/>
            </a:spcBef>
            <a:spcAft>
              <a:spcPct val="35000"/>
            </a:spcAft>
            <a:buNone/>
          </a:pPr>
          <a:endParaRPr lang="en-US" sz="1400" kern="1200" noProof="0" dirty="0"/>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highlight>
              <a:srgbClr val="FF0000"/>
            </a:highlight>
          </a:endParaRPr>
        </a:p>
        <a:p>
          <a:pPr marL="0" lvl="0" indent="0" algn="ctr" defTabSz="622300">
            <a:lnSpc>
              <a:spcPct val="90000"/>
            </a:lnSpc>
            <a:spcBef>
              <a:spcPct val="0"/>
            </a:spcBef>
            <a:spcAft>
              <a:spcPct val="35000"/>
            </a:spcAft>
            <a:buNone/>
          </a:pPr>
          <a:endParaRPr lang="en-US" sz="1400" kern="1200" noProof="0" dirty="0">
            <a:solidFill>
              <a:schemeClr val="bg1"/>
            </a:solidFill>
            <a:highlight>
              <a:srgbClr val="FF0000"/>
            </a:highlight>
          </a:endParaRPr>
        </a:p>
        <a:p>
          <a:pPr marL="0" lvl="0" indent="0" algn="ctr" defTabSz="622300">
            <a:lnSpc>
              <a:spcPct val="90000"/>
            </a:lnSpc>
            <a:spcBef>
              <a:spcPct val="0"/>
            </a:spcBef>
            <a:spcAft>
              <a:spcPct val="35000"/>
            </a:spcAft>
            <a:buNone/>
          </a:pPr>
          <a:endParaRPr lang="en-US" sz="1400" kern="1200" noProof="0" dirty="0">
            <a:solidFill>
              <a:schemeClr val="bg1"/>
            </a:solidFill>
            <a:highlight>
              <a:srgbClr val="FF0000"/>
            </a:highlight>
          </a:endParaRPr>
        </a:p>
        <a:p>
          <a:pPr marL="0" lvl="0" indent="0" algn="ctr" defTabSz="622300">
            <a:lnSpc>
              <a:spcPct val="90000"/>
            </a:lnSpc>
            <a:spcBef>
              <a:spcPct val="0"/>
            </a:spcBef>
            <a:spcAft>
              <a:spcPct val="35000"/>
            </a:spcAft>
            <a:buNone/>
          </a:pPr>
          <a:endParaRPr lang="en-US" sz="1400" kern="1200" noProof="0" dirty="0">
            <a:solidFill>
              <a:schemeClr val="bg1"/>
            </a:solidFill>
            <a:highlight>
              <a:srgbClr val="FF0000"/>
            </a:highlight>
          </a:endParaRPr>
        </a:p>
        <a:p>
          <a:pPr marL="0" lvl="0" indent="0" algn="ctr" defTabSz="622300">
            <a:lnSpc>
              <a:spcPct val="90000"/>
            </a:lnSpc>
            <a:spcBef>
              <a:spcPct val="0"/>
            </a:spcBef>
            <a:spcAft>
              <a:spcPct val="35000"/>
            </a:spcAft>
            <a:buNone/>
          </a:pPr>
          <a:endParaRPr lang="en-US" sz="1400" kern="1200" noProof="0" dirty="0">
            <a:solidFill>
              <a:schemeClr val="bg1"/>
            </a:solidFill>
            <a:highlight>
              <a:srgbClr val="FF0000"/>
            </a:highlight>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endParaRPr>
        </a:p>
        <a:p>
          <a:pPr marL="0" lvl="0" indent="0" algn="ctr" defTabSz="622300">
            <a:lnSpc>
              <a:spcPct val="90000"/>
            </a:lnSpc>
            <a:spcBef>
              <a:spcPct val="0"/>
            </a:spcBef>
            <a:spcAft>
              <a:spcPct val="35000"/>
            </a:spcAft>
            <a:buNone/>
          </a:pPr>
          <a:endParaRPr lang="en-US" sz="1400" kern="1200" noProof="0" dirty="0">
            <a:solidFill>
              <a:schemeClr val="bg1"/>
            </a:solidFill>
            <a:highlight>
              <a:srgbClr val="0000FF"/>
            </a:highlight>
          </a:endParaRPr>
        </a:p>
        <a:p>
          <a:pPr marL="0" lvl="0" indent="0" algn="ctr" defTabSz="622300">
            <a:lnSpc>
              <a:spcPct val="90000"/>
            </a:lnSpc>
            <a:spcBef>
              <a:spcPct val="0"/>
            </a:spcBef>
            <a:spcAft>
              <a:spcPct val="35000"/>
            </a:spcAft>
            <a:buNone/>
          </a:pPr>
          <a:r>
            <a:rPr lang="en-US" sz="1400" kern="1200" noProof="0" dirty="0">
              <a:solidFill>
                <a:schemeClr val="bg1"/>
              </a:solidFill>
            </a:rPr>
            <a:t>3 – Grant Operations</a:t>
          </a:r>
        </a:p>
        <a:p>
          <a:pPr marL="0" lvl="0" indent="0" algn="ctr" defTabSz="622300">
            <a:lnSpc>
              <a:spcPct val="90000"/>
            </a:lnSpc>
            <a:spcBef>
              <a:spcPct val="0"/>
            </a:spcBef>
            <a:spcAft>
              <a:spcPct val="35000"/>
            </a:spcAft>
            <a:buNone/>
          </a:pPr>
          <a:r>
            <a:rPr lang="en-US" sz="1400" kern="1200" noProof="0" dirty="0"/>
            <a:t>0 - DUI Checkpoint</a:t>
          </a:r>
        </a:p>
        <a:p>
          <a:pPr marL="0" lvl="0" indent="0" algn="ctr" defTabSz="622300">
            <a:lnSpc>
              <a:spcPct val="90000"/>
            </a:lnSpc>
            <a:spcBef>
              <a:spcPct val="0"/>
            </a:spcBef>
            <a:spcAft>
              <a:spcPct val="35000"/>
            </a:spcAft>
            <a:buNone/>
          </a:pPr>
          <a:r>
            <a:rPr lang="en-US" sz="1400" kern="1200" noProof="0" dirty="0"/>
            <a:t>0 - Traffic Safety Course</a:t>
          </a:r>
        </a:p>
        <a:p>
          <a:pPr marL="0" lvl="0" indent="0" algn="ctr" defTabSz="622300">
            <a:lnSpc>
              <a:spcPct val="90000"/>
            </a:lnSpc>
            <a:spcBef>
              <a:spcPct val="0"/>
            </a:spcBef>
            <a:spcAft>
              <a:spcPct val="35000"/>
            </a:spcAft>
            <a:buNone/>
          </a:pPr>
          <a:endParaRPr lang="en-US" sz="1400" kern="1200" noProof="0" dirty="0"/>
        </a:p>
        <a:p>
          <a:pPr marL="0" lvl="0" indent="0" algn="ctr" defTabSz="622300">
            <a:lnSpc>
              <a:spcPct val="90000"/>
            </a:lnSpc>
            <a:spcBef>
              <a:spcPct val="0"/>
            </a:spcBef>
            <a:spcAft>
              <a:spcPct val="35000"/>
            </a:spcAft>
            <a:buNone/>
          </a:pPr>
          <a:endParaRPr lang="en-US" sz="1400" kern="1200" noProof="0" dirty="0"/>
        </a:p>
        <a:p>
          <a:pPr marL="0" lvl="0" indent="0" algn="ctr" defTabSz="622300">
            <a:lnSpc>
              <a:spcPct val="90000"/>
            </a:lnSpc>
            <a:spcBef>
              <a:spcPct val="0"/>
            </a:spcBef>
            <a:spcAft>
              <a:spcPct val="35000"/>
            </a:spcAft>
            <a:buNone/>
          </a:pPr>
          <a:endParaRPr lang="en-US" sz="1300" kern="1200" noProof="0" dirty="0"/>
        </a:p>
        <a:p>
          <a:pPr marL="0" lvl="0" indent="0" algn="ctr" defTabSz="622300">
            <a:lnSpc>
              <a:spcPct val="90000"/>
            </a:lnSpc>
            <a:spcBef>
              <a:spcPct val="0"/>
            </a:spcBef>
            <a:spcAft>
              <a:spcPct val="35000"/>
            </a:spcAft>
            <a:buNone/>
          </a:pPr>
          <a:r>
            <a:rPr lang="en-US" sz="1300" kern="1200" noProof="0" dirty="0"/>
            <a:t> </a:t>
          </a:r>
        </a:p>
      </dsp:txBody>
      <dsp:txXfrm>
        <a:off x="8033997" y="0"/>
        <a:ext cx="3210457" cy="1926274"/>
      </dsp:txXfrm>
    </dsp:sp>
    <dsp:sp modelId="{DF1299C3-4515-42CA-AB63-D0AC56A8DD77}">
      <dsp:nvSpPr>
        <dsp:cNvPr id="0" name=""/>
        <dsp:cNvSpPr/>
      </dsp:nvSpPr>
      <dsp:spPr>
        <a:xfrm>
          <a:off x="915482" y="2251128"/>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2,391– 911 calls were received.</a:t>
          </a:r>
        </a:p>
      </dsp:txBody>
      <dsp:txXfrm>
        <a:off x="915482" y="2251128"/>
        <a:ext cx="3210457" cy="1926274"/>
      </dsp:txXfrm>
    </dsp:sp>
    <dsp:sp modelId="{D01AA09B-8551-483A-8F9A-5708CFD771CF}">
      <dsp:nvSpPr>
        <dsp:cNvPr id="0" name=""/>
        <dsp:cNvSpPr/>
      </dsp:nvSpPr>
      <dsp:spPr>
        <a:xfrm>
          <a:off x="4493248" y="2249224"/>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5,529 - </a:t>
          </a:r>
          <a:r>
            <a:rPr lang="en-US" sz="1600" kern="1200" dirty="0">
              <a:solidFill>
                <a:schemeClr val="bg1"/>
              </a:solidFill>
            </a:rPr>
            <a:t>Calls for Service</a:t>
          </a:r>
        </a:p>
        <a:p>
          <a:pPr marL="0" lvl="0" indent="0" algn="ctr" defTabSz="711200">
            <a:lnSpc>
              <a:spcPct val="90000"/>
            </a:lnSpc>
            <a:spcBef>
              <a:spcPct val="0"/>
            </a:spcBef>
            <a:spcAft>
              <a:spcPct val="35000"/>
            </a:spcAft>
            <a:buNone/>
          </a:pPr>
          <a:r>
            <a:rPr lang="en-US" sz="1600" kern="1200" dirty="0"/>
            <a:t>* Certain call types are excluded, i.e., tests, duplicates, etc. </a:t>
          </a:r>
        </a:p>
      </dsp:txBody>
      <dsp:txXfrm>
        <a:off x="4493248" y="2249224"/>
        <a:ext cx="3210457" cy="1926274"/>
      </dsp:txXfrm>
    </dsp:sp>
    <dsp:sp modelId="{76B7E1FF-AF56-4EDF-B017-035436E5A9E7}">
      <dsp:nvSpPr>
        <dsp:cNvPr id="0" name=""/>
        <dsp:cNvSpPr/>
      </dsp:nvSpPr>
      <dsp:spPr>
        <a:xfrm>
          <a:off x="8024751" y="2249224"/>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528</a:t>
          </a:r>
          <a:r>
            <a:rPr lang="en-US" sz="1600" kern="1200" dirty="0"/>
            <a:t> -  Cases have been processed </a:t>
          </a:r>
        </a:p>
      </dsp:txBody>
      <dsp:txXfrm>
        <a:off x="8024751" y="2249224"/>
        <a:ext cx="3210457" cy="1926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BA4F8-6C6A-40A9-8DF0-27C5898549C8}">
      <dsp:nvSpPr>
        <dsp:cNvPr id="0" name=""/>
        <dsp:cNvSpPr/>
      </dsp:nvSpPr>
      <dsp:spPr>
        <a:xfrm>
          <a:off x="926076" y="3656"/>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u="sng" kern="1200" dirty="0">
              <a:solidFill>
                <a:schemeClr val="bg1"/>
              </a:solidFill>
            </a:rPr>
            <a:t>Impact </a:t>
          </a:r>
        </a:p>
        <a:p>
          <a:pPr marL="0" lvl="0" indent="0" algn="ctr" defTabSz="622300">
            <a:lnSpc>
              <a:spcPct val="90000"/>
            </a:lnSpc>
            <a:spcBef>
              <a:spcPct val="0"/>
            </a:spcBef>
            <a:spcAft>
              <a:spcPct val="35000"/>
            </a:spcAft>
            <a:buNone/>
          </a:pPr>
          <a:r>
            <a:rPr lang="en-US" sz="1400" kern="1200" dirty="0"/>
            <a:t>31 - Arrests – includes cite releases</a:t>
          </a:r>
        </a:p>
        <a:p>
          <a:pPr marL="0" lvl="0" indent="0" algn="ctr" defTabSz="622300">
            <a:lnSpc>
              <a:spcPct val="90000"/>
            </a:lnSpc>
            <a:spcBef>
              <a:spcPct val="0"/>
            </a:spcBef>
            <a:spcAft>
              <a:spcPct val="35000"/>
            </a:spcAft>
            <a:buNone/>
          </a:pPr>
          <a:r>
            <a:rPr lang="en-US" sz="1400" kern="1200" dirty="0"/>
            <a:t>7 – drug-related </a:t>
          </a:r>
        </a:p>
        <a:p>
          <a:pPr marL="0" lvl="0" indent="0" algn="ctr" defTabSz="622300">
            <a:lnSpc>
              <a:spcPct val="90000"/>
            </a:lnSpc>
            <a:spcBef>
              <a:spcPct val="0"/>
            </a:spcBef>
            <a:spcAft>
              <a:spcPct val="35000"/>
            </a:spcAft>
            <a:buNone/>
          </a:pPr>
          <a:r>
            <a:rPr lang="en-US" sz="1400" kern="1200" dirty="0"/>
            <a:t> 11 – Trespass,  7 – Warrant arrests, </a:t>
          </a:r>
        </a:p>
        <a:p>
          <a:pPr marL="0" lvl="0" indent="0" algn="ctr" defTabSz="622300">
            <a:lnSpc>
              <a:spcPct val="90000"/>
            </a:lnSpc>
            <a:spcBef>
              <a:spcPct val="0"/>
            </a:spcBef>
            <a:spcAft>
              <a:spcPct val="35000"/>
            </a:spcAft>
            <a:buNone/>
          </a:pPr>
          <a:r>
            <a:rPr lang="en-US" sz="1400" kern="1200" dirty="0"/>
            <a:t> 1 –Possessing a shopping cart</a:t>
          </a:r>
        </a:p>
        <a:p>
          <a:pPr marL="0" lvl="0" indent="0" algn="ctr" defTabSz="622300">
            <a:lnSpc>
              <a:spcPct val="90000"/>
            </a:lnSpc>
            <a:spcBef>
              <a:spcPct val="0"/>
            </a:spcBef>
            <a:spcAft>
              <a:spcPct val="35000"/>
            </a:spcAft>
            <a:buNone/>
          </a:pPr>
          <a:r>
            <a:rPr lang="en-US" sz="1400" kern="1200" dirty="0"/>
            <a:t>1  - Other</a:t>
          </a:r>
        </a:p>
      </dsp:txBody>
      <dsp:txXfrm>
        <a:off x="926076" y="3656"/>
        <a:ext cx="3210457" cy="1926274"/>
      </dsp:txXfrm>
    </dsp:sp>
    <dsp:sp modelId="{46EEB5D4-A49E-4AA3-969A-CE435122B77A}">
      <dsp:nvSpPr>
        <dsp:cNvPr id="0" name=""/>
        <dsp:cNvSpPr/>
      </dsp:nvSpPr>
      <dsp:spPr>
        <a:xfrm>
          <a:off x="8183894" y="0"/>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a:highlight>
              <a:srgbClr val="FF00FF"/>
            </a:highlight>
          </a:endParaRPr>
        </a:p>
      </dsp:txBody>
      <dsp:txXfrm>
        <a:off x="8183894" y="0"/>
        <a:ext cx="3210457" cy="1926274"/>
      </dsp:txXfrm>
    </dsp:sp>
    <dsp:sp modelId="{DF1299C3-4515-42CA-AB63-D0AC56A8DD77}">
      <dsp:nvSpPr>
        <dsp:cNvPr id="0" name=""/>
        <dsp:cNvSpPr/>
      </dsp:nvSpPr>
      <dsp:spPr>
        <a:xfrm>
          <a:off x="4490776" y="0"/>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u="sng" kern="1200" dirty="0">
            <a:highlight>
              <a:srgbClr val="FF0000"/>
            </a:highlight>
          </a:endParaRPr>
        </a:p>
        <a:p>
          <a:pPr marL="0" lvl="0" indent="0" algn="ctr" defTabSz="622300">
            <a:lnSpc>
              <a:spcPct val="90000"/>
            </a:lnSpc>
            <a:spcBef>
              <a:spcPct val="0"/>
            </a:spcBef>
            <a:spcAft>
              <a:spcPct val="35000"/>
            </a:spcAft>
            <a:buNone/>
          </a:pPr>
          <a:endParaRPr lang="en-US" sz="1400" u="sng" kern="1200" dirty="0">
            <a:solidFill>
              <a:schemeClr val="bg1"/>
            </a:solidFill>
            <a:highlight>
              <a:srgbClr val="FF0000"/>
            </a:highlight>
          </a:endParaRPr>
        </a:p>
        <a:p>
          <a:pPr marL="0" lvl="0" indent="0" algn="ctr" defTabSz="622300">
            <a:lnSpc>
              <a:spcPct val="90000"/>
            </a:lnSpc>
            <a:spcBef>
              <a:spcPct val="0"/>
            </a:spcBef>
            <a:spcAft>
              <a:spcPct val="35000"/>
            </a:spcAft>
            <a:buNone/>
          </a:pPr>
          <a:r>
            <a:rPr lang="en-US" sz="1400" u="sng" kern="1200" dirty="0">
              <a:solidFill>
                <a:schemeClr val="bg1"/>
              </a:solidFill>
            </a:rPr>
            <a:t>Homeless Services</a:t>
          </a:r>
        </a:p>
        <a:p>
          <a:pPr marL="0" lvl="0" indent="0" algn="ctr" defTabSz="622300">
            <a:lnSpc>
              <a:spcPct val="90000"/>
            </a:lnSpc>
            <a:spcBef>
              <a:spcPct val="0"/>
            </a:spcBef>
            <a:spcAft>
              <a:spcPct val="35000"/>
            </a:spcAft>
            <a:buNone/>
          </a:pPr>
          <a:r>
            <a:rPr lang="en-US" sz="1400" kern="1200" dirty="0"/>
            <a:t>112  – Contacts made</a:t>
          </a:r>
        </a:p>
        <a:p>
          <a:pPr marL="0" lvl="0" indent="0" algn="ctr" defTabSz="622300">
            <a:lnSpc>
              <a:spcPct val="90000"/>
            </a:lnSpc>
            <a:spcBef>
              <a:spcPct val="0"/>
            </a:spcBef>
            <a:spcAft>
              <a:spcPct val="35000"/>
            </a:spcAft>
            <a:buNone/>
          </a:pPr>
          <a:r>
            <a:rPr lang="en-US" sz="1400" kern="1200" dirty="0"/>
            <a:t>   26 – Services rendered, 11 – Total Placements, </a:t>
          </a:r>
        </a:p>
        <a:p>
          <a:pPr marL="0" lvl="0" indent="0" algn="ctr" defTabSz="622300">
            <a:lnSpc>
              <a:spcPct val="90000"/>
            </a:lnSpc>
            <a:spcBef>
              <a:spcPct val="0"/>
            </a:spcBef>
            <a:spcAft>
              <a:spcPct val="35000"/>
            </a:spcAft>
            <a:buNone/>
          </a:pPr>
          <a:r>
            <a:rPr lang="en-US" sz="1400" kern="1200" dirty="0"/>
            <a:t> 1 - DMV Vouchers </a:t>
          </a:r>
        </a:p>
        <a:p>
          <a:pPr marL="0" lvl="0" indent="0" algn="ctr" defTabSz="622300">
            <a:lnSpc>
              <a:spcPct val="90000"/>
            </a:lnSpc>
            <a:spcBef>
              <a:spcPct val="0"/>
            </a:spcBef>
            <a:spcAft>
              <a:spcPct val="35000"/>
            </a:spcAft>
            <a:buNone/>
          </a:pPr>
          <a:r>
            <a:rPr lang="en-US" sz="1400" kern="1200" dirty="0"/>
            <a:t>21 – Referred Resources- Linkages</a:t>
          </a:r>
        </a:p>
        <a:p>
          <a:pPr marL="0" lvl="0" indent="0" algn="ctr" defTabSz="622300">
            <a:lnSpc>
              <a:spcPct val="90000"/>
            </a:lnSpc>
            <a:spcBef>
              <a:spcPct val="0"/>
            </a:spcBef>
            <a:spcAft>
              <a:spcPct val="35000"/>
            </a:spcAft>
            <a:buNone/>
          </a:pPr>
          <a:r>
            <a:rPr lang="en-US" sz="1400" kern="1200" dirty="0"/>
            <a:t>  4 – Referrals submitted</a:t>
          </a:r>
        </a:p>
        <a:p>
          <a:pPr marL="0" lvl="0" indent="0" algn="ctr" defTabSz="622300">
            <a:lnSpc>
              <a:spcPct val="90000"/>
            </a:lnSpc>
            <a:spcBef>
              <a:spcPct val="0"/>
            </a:spcBef>
            <a:spcAft>
              <a:spcPct val="35000"/>
            </a:spcAft>
            <a:buNone/>
          </a:pPr>
          <a:r>
            <a:rPr lang="en-US" sz="1600" kern="1200" dirty="0">
              <a:highlight>
                <a:srgbClr val="FF0000"/>
              </a:highlight>
            </a:rPr>
            <a:t> </a:t>
          </a:r>
        </a:p>
        <a:p>
          <a:pPr marL="0" lvl="0" indent="0" algn="ctr" defTabSz="622300">
            <a:lnSpc>
              <a:spcPct val="90000"/>
            </a:lnSpc>
            <a:spcBef>
              <a:spcPct val="0"/>
            </a:spcBef>
            <a:spcAft>
              <a:spcPct val="35000"/>
            </a:spcAft>
            <a:buNone/>
          </a:pPr>
          <a:endParaRPr lang="en-US" sz="1600" kern="1200" dirty="0">
            <a:highlight>
              <a:srgbClr val="FF0000"/>
            </a:highlight>
          </a:endParaRPr>
        </a:p>
      </dsp:txBody>
      <dsp:txXfrm>
        <a:off x="4490776" y="0"/>
        <a:ext cx="3210457" cy="1926274"/>
      </dsp:txXfrm>
    </dsp:sp>
    <dsp:sp modelId="{D01AA09B-8551-483A-8F9A-5708CFD771CF}">
      <dsp:nvSpPr>
        <dsp:cNvPr id="0" name=""/>
        <dsp:cNvSpPr/>
      </dsp:nvSpPr>
      <dsp:spPr>
        <a:xfrm>
          <a:off x="4472251" y="2251128"/>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72251" y="2251128"/>
        <a:ext cx="3210457" cy="1926274"/>
      </dsp:txXfrm>
    </dsp:sp>
    <dsp:sp modelId="{BE20F055-BFDC-4BB5-A41F-CFF3817D56F5}">
      <dsp:nvSpPr>
        <dsp:cNvPr id="0" name=""/>
        <dsp:cNvSpPr/>
      </dsp:nvSpPr>
      <dsp:spPr>
        <a:xfrm>
          <a:off x="917504" y="2237724"/>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u="none" kern="1200" dirty="0"/>
        </a:p>
        <a:p>
          <a:pPr marL="0" lvl="0" indent="0" algn="ctr" defTabSz="622300">
            <a:lnSpc>
              <a:spcPct val="90000"/>
            </a:lnSpc>
            <a:spcBef>
              <a:spcPct val="0"/>
            </a:spcBef>
            <a:spcAft>
              <a:spcPct val="35000"/>
            </a:spcAft>
            <a:buNone/>
          </a:pPr>
          <a:r>
            <a:rPr lang="en-US" sz="1400" u="none" kern="1200" dirty="0"/>
            <a:t> </a:t>
          </a:r>
          <a:endParaRPr lang="en-US" sz="1300" kern="1200" dirty="0">
            <a:highlight>
              <a:srgbClr val="FF0000"/>
            </a:highlight>
          </a:endParaRPr>
        </a:p>
      </dsp:txBody>
      <dsp:txXfrm>
        <a:off x="917504" y="2237724"/>
        <a:ext cx="3210457" cy="1926274"/>
      </dsp:txXfrm>
    </dsp:sp>
    <dsp:sp modelId="{9CFA9EDF-8175-4794-89A7-6F907A15C7B1}">
      <dsp:nvSpPr>
        <dsp:cNvPr id="0" name=""/>
        <dsp:cNvSpPr/>
      </dsp:nvSpPr>
      <dsp:spPr>
        <a:xfrm>
          <a:off x="8148290" y="2251128"/>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8148290" y="2251128"/>
        <a:ext cx="3210457" cy="1926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BA4F8-6C6A-40A9-8DF0-27C5898549C8}">
      <dsp:nvSpPr>
        <dsp:cNvPr id="0" name=""/>
        <dsp:cNvSpPr/>
      </dsp:nvSpPr>
      <dsp:spPr>
        <a:xfrm>
          <a:off x="925370" y="1904"/>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highlight>
                <a:srgbClr val="000000"/>
              </a:highlight>
            </a:rPr>
            <a:t>0 Homicides   </a:t>
          </a:r>
        </a:p>
        <a:p>
          <a:pPr marL="0" lvl="0" indent="0" algn="ctr" defTabSz="711200">
            <a:lnSpc>
              <a:spcPct val="90000"/>
            </a:lnSpc>
            <a:spcBef>
              <a:spcPct val="0"/>
            </a:spcBef>
            <a:spcAft>
              <a:spcPct val="35000"/>
            </a:spcAft>
            <a:buNone/>
          </a:pPr>
          <a:r>
            <a:rPr lang="en-US" sz="1600" kern="1200" dirty="0">
              <a:highlight>
                <a:srgbClr val="000000"/>
              </a:highlight>
            </a:rPr>
            <a:t>5 Sexual Offenses</a:t>
          </a:r>
        </a:p>
        <a:p>
          <a:pPr marL="0" lvl="0" indent="0" algn="ctr" defTabSz="711200">
            <a:lnSpc>
              <a:spcPct val="90000"/>
            </a:lnSpc>
            <a:spcBef>
              <a:spcPct val="0"/>
            </a:spcBef>
            <a:spcAft>
              <a:spcPct val="35000"/>
            </a:spcAft>
            <a:buNone/>
          </a:pPr>
          <a:r>
            <a:rPr lang="en-US" sz="1600" kern="1200" dirty="0">
              <a:solidFill>
                <a:srgbClr val="FF0000"/>
              </a:solidFill>
              <a:highlight>
                <a:srgbClr val="000000"/>
              </a:highlight>
            </a:rPr>
            <a:t>up </a:t>
          </a:r>
          <a:r>
            <a:rPr lang="en-US" sz="1600" kern="1200" dirty="0">
              <a:highlight>
                <a:srgbClr val="000000"/>
              </a:highlight>
            </a:rPr>
            <a:t>from 3</a:t>
          </a:r>
        </a:p>
      </dsp:txBody>
      <dsp:txXfrm>
        <a:off x="925370" y="1904"/>
        <a:ext cx="3210457" cy="1926274"/>
      </dsp:txXfrm>
    </dsp:sp>
    <dsp:sp modelId="{46EEB5D4-A49E-4AA3-969A-CE435122B77A}">
      <dsp:nvSpPr>
        <dsp:cNvPr id="0" name=""/>
        <dsp:cNvSpPr/>
      </dsp:nvSpPr>
      <dsp:spPr>
        <a:xfrm>
          <a:off x="4482750" y="1904"/>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30 Assault Offenses </a:t>
          </a:r>
        </a:p>
        <a:p>
          <a:pPr marL="0" lvl="0" indent="0" algn="ctr" defTabSz="711200">
            <a:lnSpc>
              <a:spcPct val="90000"/>
            </a:lnSpc>
            <a:spcBef>
              <a:spcPct val="0"/>
            </a:spcBef>
            <a:spcAft>
              <a:spcPct val="35000"/>
            </a:spcAft>
            <a:buNone/>
          </a:pPr>
          <a:r>
            <a:rPr lang="en-US" sz="1600" kern="1200" dirty="0">
              <a:solidFill>
                <a:srgbClr val="FF0000"/>
              </a:solidFill>
            </a:rPr>
            <a:t>up</a:t>
          </a:r>
          <a:r>
            <a:rPr lang="en-US" sz="1600" kern="1200" dirty="0"/>
            <a:t>  from 29</a:t>
          </a:r>
        </a:p>
        <a:p>
          <a:pPr marL="0" lvl="0" indent="0" algn="ctr" defTabSz="711200">
            <a:lnSpc>
              <a:spcPct val="90000"/>
            </a:lnSpc>
            <a:spcBef>
              <a:spcPct val="0"/>
            </a:spcBef>
            <a:spcAft>
              <a:spcPct val="35000"/>
            </a:spcAft>
            <a:buNone/>
          </a:pPr>
          <a:r>
            <a:rPr lang="en-US" sz="1600" kern="1200" dirty="0"/>
            <a:t>Weapons used or displayed:</a:t>
          </a:r>
        </a:p>
        <a:p>
          <a:pPr marL="0" lvl="0" indent="0" algn="ctr" defTabSz="711200">
            <a:lnSpc>
              <a:spcPct val="90000"/>
            </a:lnSpc>
            <a:spcBef>
              <a:spcPct val="0"/>
            </a:spcBef>
            <a:spcAft>
              <a:spcPct val="35000"/>
            </a:spcAft>
            <a:buNone/>
          </a:pPr>
          <a:r>
            <a:rPr lang="en-US" sz="1600" kern="1200" dirty="0">
              <a:solidFill>
                <a:schemeClr val="bg1"/>
              </a:solidFill>
            </a:rPr>
            <a:t> 0 -Firearm,   1 - Knife,  17 - Personal Weapon,   8 - All Other categories</a:t>
          </a:r>
        </a:p>
      </dsp:txBody>
      <dsp:txXfrm>
        <a:off x="4482750" y="1904"/>
        <a:ext cx="3210457" cy="1926274"/>
      </dsp:txXfrm>
    </dsp:sp>
    <dsp:sp modelId="{7CC424C8-1121-47AC-9699-EBB3AC4E8E9B}">
      <dsp:nvSpPr>
        <dsp:cNvPr id="0" name=""/>
        <dsp:cNvSpPr/>
      </dsp:nvSpPr>
      <dsp:spPr>
        <a:xfrm>
          <a:off x="8014253" y="1904"/>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highlight>
                <a:srgbClr val="000000"/>
              </a:highlight>
            </a:rPr>
            <a:t>9 Robberies</a:t>
          </a:r>
        </a:p>
        <a:p>
          <a:pPr marL="0" lvl="0" indent="0" algn="ctr" defTabSz="711200">
            <a:lnSpc>
              <a:spcPct val="90000"/>
            </a:lnSpc>
            <a:spcBef>
              <a:spcPct val="0"/>
            </a:spcBef>
            <a:spcAft>
              <a:spcPct val="35000"/>
            </a:spcAft>
            <a:buNone/>
          </a:pPr>
          <a:r>
            <a:rPr lang="en-US" sz="1600" kern="1200" dirty="0">
              <a:highlight>
                <a:srgbClr val="000000"/>
              </a:highlight>
            </a:rPr>
            <a:t> </a:t>
          </a:r>
          <a:r>
            <a:rPr lang="en-US" sz="1600" kern="1200" dirty="0">
              <a:solidFill>
                <a:srgbClr val="00B050"/>
              </a:solidFill>
              <a:highlight>
                <a:srgbClr val="000000"/>
              </a:highlight>
            </a:rPr>
            <a:t> </a:t>
          </a:r>
          <a:r>
            <a:rPr lang="en-US" sz="1600" kern="1200" dirty="0">
              <a:solidFill>
                <a:srgbClr val="FF0000"/>
              </a:solidFill>
              <a:highlight>
                <a:srgbClr val="000000"/>
              </a:highlight>
            </a:rPr>
            <a:t>up</a:t>
          </a:r>
          <a:r>
            <a:rPr lang="en-US" sz="1600" kern="1200" dirty="0">
              <a:solidFill>
                <a:srgbClr val="00B050"/>
              </a:solidFill>
              <a:highlight>
                <a:srgbClr val="000000"/>
              </a:highlight>
            </a:rPr>
            <a:t>  </a:t>
          </a:r>
          <a:r>
            <a:rPr lang="en-US" sz="1600" kern="1200" dirty="0">
              <a:highlight>
                <a:srgbClr val="000000"/>
              </a:highlight>
            </a:rPr>
            <a:t>from 2</a:t>
          </a:r>
        </a:p>
        <a:p>
          <a:pPr marL="0" lvl="0" indent="0" algn="ctr" defTabSz="711200">
            <a:lnSpc>
              <a:spcPct val="90000"/>
            </a:lnSpc>
            <a:spcBef>
              <a:spcPct val="0"/>
            </a:spcBef>
            <a:spcAft>
              <a:spcPct val="35000"/>
            </a:spcAft>
            <a:buNone/>
          </a:pPr>
          <a:r>
            <a:rPr lang="en-US" sz="1600" kern="1200" dirty="0"/>
            <a:t>Weapons used or displayed:</a:t>
          </a:r>
        </a:p>
        <a:p>
          <a:pPr marL="0" lvl="0" indent="0" algn="ctr" defTabSz="711200">
            <a:lnSpc>
              <a:spcPct val="90000"/>
            </a:lnSpc>
            <a:spcBef>
              <a:spcPct val="0"/>
            </a:spcBef>
            <a:spcAft>
              <a:spcPct val="35000"/>
            </a:spcAft>
            <a:buNone/>
          </a:pPr>
          <a:r>
            <a:rPr lang="en-US" sz="1600" kern="1200" dirty="0">
              <a:solidFill>
                <a:schemeClr val="bg1"/>
              </a:solidFill>
            </a:rPr>
            <a:t> 2 - Firearm,  1 - Knife,  0 -  Strong Arm, </a:t>
          </a:r>
        </a:p>
        <a:p>
          <a:pPr marL="0" lvl="0" indent="0" algn="ctr" defTabSz="711200">
            <a:lnSpc>
              <a:spcPct val="90000"/>
            </a:lnSpc>
            <a:spcBef>
              <a:spcPct val="0"/>
            </a:spcBef>
            <a:spcAft>
              <a:spcPct val="35000"/>
            </a:spcAft>
            <a:buNone/>
          </a:pPr>
          <a:r>
            <a:rPr lang="en-US" sz="1600" kern="1200" dirty="0">
              <a:solidFill>
                <a:schemeClr val="bg1"/>
              </a:solidFill>
            </a:rPr>
            <a:t>6 - All other categories</a:t>
          </a:r>
        </a:p>
      </dsp:txBody>
      <dsp:txXfrm>
        <a:off x="8014253" y="1904"/>
        <a:ext cx="3210457" cy="1926274"/>
      </dsp:txXfrm>
    </dsp:sp>
    <dsp:sp modelId="{DF1299C3-4515-42CA-AB63-D0AC56A8DD77}">
      <dsp:nvSpPr>
        <dsp:cNvPr id="0" name=""/>
        <dsp:cNvSpPr/>
      </dsp:nvSpPr>
      <dsp:spPr>
        <a:xfrm>
          <a:off x="951246" y="2249224"/>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highlight>
                <a:srgbClr val="000000"/>
              </a:highlight>
            </a:rPr>
            <a:t>9 Burglaries  </a:t>
          </a:r>
        </a:p>
        <a:p>
          <a:pPr marL="0" lvl="0" indent="0" algn="ctr" defTabSz="711200">
            <a:lnSpc>
              <a:spcPct val="90000"/>
            </a:lnSpc>
            <a:spcBef>
              <a:spcPct val="0"/>
            </a:spcBef>
            <a:spcAft>
              <a:spcPct val="35000"/>
            </a:spcAft>
            <a:buNone/>
          </a:pPr>
          <a:r>
            <a:rPr lang="en-US" sz="1600" kern="1200" dirty="0">
              <a:solidFill>
                <a:schemeClr val="bg1">
                  <a:lumMod val="75000"/>
                </a:schemeClr>
              </a:solidFill>
              <a:highlight>
                <a:srgbClr val="000000"/>
              </a:highlight>
            </a:rPr>
            <a:t>no change </a:t>
          </a:r>
          <a:r>
            <a:rPr lang="en-US" sz="1600" kern="1200" dirty="0">
              <a:highlight>
                <a:srgbClr val="000000"/>
              </a:highlight>
            </a:rPr>
            <a:t>from 9</a:t>
          </a:r>
        </a:p>
        <a:p>
          <a:pPr marL="0" lvl="0" indent="0" algn="ctr" defTabSz="711200">
            <a:lnSpc>
              <a:spcPct val="90000"/>
            </a:lnSpc>
            <a:spcBef>
              <a:spcPct val="0"/>
            </a:spcBef>
            <a:spcAft>
              <a:spcPct val="35000"/>
            </a:spcAft>
            <a:buNone/>
          </a:pPr>
          <a:r>
            <a:rPr lang="en-US" sz="1600" kern="1200" dirty="0">
              <a:highlight>
                <a:srgbClr val="000000"/>
              </a:highlight>
            </a:rPr>
            <a:t>Type of entry:</a:t>
          </a:r>
        </a:p>
        <a:p>
          <a:pPr marL="0" lvl="0" indent="0" algn="ctr" defTabSz="711200">
            <a:lnSpc>
              <a:spcPct val="90000"/>
            </a:lnSpc>
            <a:spcBef>
              <a:spcPct val="0"/>
            </a:spcBef>
            <a:spcAft>
              <a:spcPct val="35000"/>
            </a:spcAft>
            <a:buNone/>
          </a:pPr>
          <a:r>
            <a:rPr lang="en-US" sz="1600" kern="1200" dirty="0">
              <a:solidFill>
                <a:schemeClr val="bg1"/>
              </a:solidFill>
            </a:rPr>
            <a:t> 9 – Forced   0 – No Force   </a:t>
          </a:r>
        </a:p>
      </dsp:txBody>
      <dsp:txXfrm>
        <a:off x="951246" y="2249224"/>
        <a:ext cx="3210457" cy="1926274"/>
      </dsp:txXfrm>
    </dsp:sp>
    <dsp:sp modelId="{D01AA09B-8551-483A-8F9A-5708CFD771CF}">
      <dsp:nvSpPr>
        <dsp:cNvPr id="0" name=""/>
        <dsp:cNvSpPr/>
      </dsp:nvSpPr>
      <dsp:spPr>
        <a:xfrm>
          <a:off x="4482750" y="2249224"/>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42 Larcenies</a:t>
          </a:r>
        </a:p>
        <a:p>
          <a:pPr marL="0" lvl="0" indent="0" algn="ctr" defTabSz="711200">
            <a:lnSpc>
              <a:spcPct val="90000"/>
            </a:lnSpc>
            <a:spcBef>
              <a:spcPct val="0"/>
            </a:spcBef>
            <a:spcAft>
              <a:spcPct val="35000"/>
            </a:spcAft>
            <a:buNone/>
          </a:pPr>
          <a:r>
            <a:rPr lang="en-US" sz="1600" kern="1200" dirty="0">
              <a:solidFill>
                <a:srgbClr val="FF0000"/>
              </a:solidFill>
            </a:rPr>
            <a:t>up</a:t>
          </a:r>
          <a:r>
            <a:rPr lang="en-US" sz="1600" kern="1200" dirty="0"/>
            <a:t> from 38</a:t>
          </a:r>
        </a:p>
        <a:p>
          <a:pPr marL="0" lvl="0" indent="0" algn="ctr" defTabSz="711200">
            <a:lnSpc>
              <a:spcPct val="90000"/>
            </a:lnSpc>
            <a:spcBef>
              <a:spcPct val="0"/>
            </a:spcBef>
            <a:spcAft>
              <a:spcPct val="35000"/>
            </a:spcAft>
            <a:buNone/>
          </a:pPr>
          <a:r>
            <a:rPr lang="en-US" sz="1600" kern="1200" dirty="0"/>
            <a:t>Type of larceny:</a:t>
          </a:r>
        </a:p>
        <a:p>
          <a:pPr marL="0" lvl="0" indent="0" algn="ctr" defTabSz="711200">
            <a:lnSpc>
              <a:spcPct val="90000"/>
            </a:lnSpc>
            <a:spcBef>
              <a:spcPct val="0"/>
            </a:spcBef>
            <a:spcAft>
              <a:spcPct val="35000"/>
            </a:spcAft>
            <a:buNone/>
          </a:pPr>
          <a:r>
            <a:rPr lang="en-US" sz="1600" kern="1200" dirty="0">
              <a:solidFill>
                <a:schemeClr val="bg1"/>
              </a:solidFill>
            </a:rPr>
            <a:t> 22 - Shoplifting,  20 - from a motor vehicle,  vehicle parts and accessories,  0 - all other categories </a:t>
          </a:r>
        </a:p>
      </dsp:txBody>
      <dsp:txXfrm>
        <a:off x="4482750" y="2249224"/>
        <a:ext cx="3210457" cy="1926274"/>
      </dsp:txXfrm>
    </dsp:sp>
    <dsp:sp modelId="{76B7E1FF-AF56-4EDF-B017-035436E5A9E7}">
      <dsp:nvSpPr>
        <dsp:cNvPr id="0" name=""/>
        <dsp:cNvSpPr/>
      </dsp:nvSpPr>
      <dsp:spPr>
        <a:xfrm>
          <a:off x="8014253" y="2249224"/>
          <a:ext cx="3210457" cy="19262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highlight>
                <a:srgbClr val="000000"/>
              </a:highlight>
            </a:rPr>
            <a:t>9 Motor vehicle thefts</a:t>
          </a:r>
        </a:p>
        <a:p>
          <a:pPr marL="0" lvl="0" indent="0" algn="ctr" defTabSz="711200">
            <a:lnSpc>
              <a:spcPct val="90000"/>
            </a:lnSpc>
            <a:spcBef>
              <a:spcPct val="0"/>
            </a:spcBef>
            <a:spcAft>
              <a:spcPct val="35000"/>
            </a:spcAft>
            <a:buNone/>
          </a:pPr>
          <a:r>
            <a:rPr lang="en-US" sz="1600" kern="1200" dirty="0">
              <a:highlight>
                <a:srgbClr val="000000"/>
              </a:highlight>
            </a:rPr>
            <a:t>  </a:t>
          </a:r>
          <a:r>
            <a:rPr lang="en-US" sz="1600" kern="1200" dirty="0">
              <a:solidFill>
                <a:srgbClr val="FF0000"/>
              </a:solidFill>
              <a:highlight>
                <a:srgbClr val="000000"/>
              </a:highlight>
            </a:rPr>
            <a:t>up</a:t>
          </a:r>
          <a:r>
            <a:rPr lang="en-US" sz="1600" kern="1200" dirty="0">
              <a:solidFill>
                <a:srgbClr val="00B050"/>
              </a:solidFill>
              <a:highlight>
                <a:srgbClr val="000000"/>
              </a:highlight>
            </a:rPr>
            <a:t> </a:t>
          </a:r>
          <a:r>
            <a:rPr lang="en-US" sz="1600" kern="1200" dirty="0">
              <a:highlight>
                <a:srgbClr val="000000"/>
              </a:highlight>
            </a:rPr>
            <a:t>from 5</a:t>
          </a:r>
        </a:p>
      </dsp:txBody>
      <dsp:txXfrm>
        <a:off x="8014253" y="2249224"/>
        <a:ext cx="3210457" cy="19262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EC222-588E-4B70-86D8-CA6A93FBCAAE}">
      <dsp:nvSpPr>
        <dsp:cNvPr id="0" name=""/>
        <dsp:cNvSpPr/>
      </dsp:nvSpPr>
      <dsp:spPr>
        <a:xfrm>
          <a:off x="1794530" y="8805"/>
          <a:ext cx="2468958" cy="14813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Police Department Beat system is not geographically the same as City Council representation Districts</a:t>
          </a:r>
        </a:p>
      </dsp:txBody>
      <dsp:txXfrm>
        <a:off x="1794530" y="8805"/>
        <a:ext cx="2468958" cy="1481374"/>
      </dsp:txXfrm>
    </dsp:sp>
    <dsp:sp modelId="{5DD8481E-E6AA-4248-939B-01876763F082}">
      <dsp:nvSpPr>
        <dsp:cNvPr id="0" name=""/>
        <dsp:cNvSpPr/>
      </dsp:nvSpPr>
      <dsp:spPr>
        <a:xfrm>
          <a:off x="440677" y="1576544"/>
          <a:ext cx="2468958" cy="14813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Beat 1- North of Foothill Blvd and West of Euclid Ave. and South of 24</a:t>
          </a:r>
          <a:r>
            <a:rPr lang="en-US" sz="1900" kern="1200" baseline="30000"/>
            <a:t>th</a:t>
          </a:r>
          <a:r>
            <a:rPr lang="en-US" sz="1900" kern="1200"/>
            <a:t> St.</a:t>
          </a:r>
        </a:p>
      </dsp:txBody>
      <dsp:txXfrm>
        <a:off x="440677" y="1576544"/>
        <a:ext cx="2468958" cy="1481374"/>
      </dsp:txXfrm>
    </dsp:sp>
    <dsp:sp modelId="{2A466108-627C-45B2-AE4D-6D7EFCF14DB9}">
      <dsp:nvSpPr>
        <dsp:cNvPr id="0" name=""/>
        <dsp:cNvSpPr/>
      </dsp:nvSpPr>
      <dsp:spPr>
        <a:xfrm>
          <a:off x="470304" y="3208778"/>
          <a:ext cx="2468958" cy="14813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Beat 2- South of Foothill Blvd and West of Euclid Ave. and North of Interstate 10 freeway.</a:t>
          </a:r>
        </a:p>
      </dsp:txBody>
      <dsp:txXfrm>
        <a:off x="470304" y="3208778"/>
        <a:ext cx="2468958" cy="1481374"/>
      </dsp:txXfrm>
    </dsp:sp>
    <dsp:sp modelId="{8AFA1E3A-1D66-47E7-A99E-F55E4245570D}">
      <dsp:nvSpPr>
        <dsp:cNvPr id="0" name=""/>
        <dsp:cNvSpPr/>
      </dsp:nvSpPr>
      <dsp:spPr>
        <a:xfrm>
          <a:off x="3068833" y="1588835"/>
          <a:ext cx="2468958" cy="14813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Beat 3- North of Foothill Blvd and East of Euclid Ave and South of 24</a:t>
          </a:r>
          <a:r>
            <a:rPr lang="en-US" sz="1900" kern="1200" baseline="30000"/>
            <a:t>th</a:t>
          </a:r>
          <a:r>
            <a:rPr lang="en-US" sz="1900" kern="1200"/>
            <a:t> St.</a:t>
          </a:r>
        </a:p>
      </dsp:txBody>
      <dsp:txXfrm>
        <a:off x="3068833" y="1588835"/>
        <a:ext cx="2468958" cy="1481374"/>
      </dsp:txXfrm>
    </dsp:sp>
    <dsp:sp modelId="{5075EEB0-0602-416A-A7C4-D41EA1211025}">
      <dsp:nvSpPr>
        <dsp:cNvPr id="0" name=""/>
        <dsp:cNvSpPr/>
      </dsp:nvSpPr>
      <dsp:spPr>
        <a:xfrm>
          <a:off x="3075352" y="3191900"/>
          <a:ext cx="2468958" cy="1481374"/>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Beat 4- South of Foothill Blvd, East of Euclid and North of Interstate 10 freeway.</a:t>
          </a:r>
        </a:p>
      </dsp:txBody>
      <dsp:txXfrm>
        <a:off x="3075352" y="3191900"/>
        <a:ext cx="2468958" cy="14813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F5DB8-90FB-4EF4-B902-DDF65BE6383A}">
      <dsp:nvSpPr>
        <dsp:cNvPr id="0" name=""/>
        <dsp:cNvSpPr/>
      </dsp:nvSpPr>
      <dsp:spPr>
        <a:xfrm>
          <a:off x="713604" y="2862"/>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Homicides</a:t>
          </a:r>
        </a:p>
        <a:p>
          <a:pPr marL="0" lvl="0" indent="0" algn="ctr" defTabSz="755650">
            <a:lnSpc>
              <a:spcPct val="90000"/>
            </a:lnSpc>
            <a:spcBef>
              <a:spcPct val="0"/>
            </a:spcBef>
            <a:spcAft>
              <a:spcPct val="35000"/>
            </a:spcAft>
            <a:buNone/>
          </a:pPr>
          <a:r>
            <a:rPr lang="en-US" sz="1700" kern="1200" dirty="0"/>
            <a:t>  0</a:t>
          </a:r>
        </a:p>
      </dsp:txBody>
      <dsp:txXfrm>
        <a:off x="713604" y="2862"/>
        <a:ext cx="1719736" cy="1031841"/>
      </dsp:txXfrm>
    </dsp:sp>
    <dsp:sp modelId="{AE6960F6-D71E-477C-9071-9EF22AE2222C}">
      <dsp:nvSpPr>
        <dsp:cNvPr id="0" name=""/>
        <dsp:cNvSpPr/>
      </dsp:nvSpPr>
      <dsp:spPr>
        <a:xfrm>
          <a:off x="2605314" y="2862"/>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Sexual Offenses</a:t>
          </a:r>
        </a:p>
        <a:p>
          <a:pPr marL="0" lvl="0" indent="0" algn="ctr" defTabSz="755650">
            <a:lnSpc>
              <a:spcPct val="90000"/>
            </a:lnSpc>
            <a:spcBef>
              <a:spcPct val="0"/>
            </a:spcBef>
            <a:spcAft>
              <a:spcPct val="35000"/>
            </a:spcAft>
            <a:buNone/>
          </a:pPr>
          <a:r>
            <a:rPr lang="en-US" sz="1700" kern="1200" dirty="0"/>
            <a:t> 1</a:t>
          </a:r>
        </a:p>
      </dsp:txBody>
      <dsp:txXfrm>
        <a:off x="2605314" y="2862"/>
        <a:ext cx="1719736" cy="1031841"/>
      </dsp:txXfrm>
    </dsp:sp>
    <dsp:sp modelId="{30CB3997-6261-4E0D-A186-700E6B3EAA19}">
      <dsp:nvSpPr>
        <dsp:cNvPr id="0" name=""/>
        <dsp:cNvSpPr/>
      </dsp:nvSpPr>
      <dsp:spPr>
        <a:xfrm>
          <a:off x="713604" y="1206677"/>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Assault Offenses</a:t>
          </a:r>
        </a:p>
        <a:p>
          <a:pPr marL="0" lvl="0" indent="0" algn="ctr" defTabSz="755650">
            <a:lnSpc>
              <a:spcPct val="90000"/>
            </a:lnSpc>
            <a:spcBef>
              <a:spcPct val="0"/>
            </a:spcBef>
            <a:spcAft>
              <a:spcPct val="35000"/>
            </a:spcAft>
            <a:buNone/>
          </a:pPr>
          <a:r>
            <a:rPr lang="en-US" sz="1700" kern="1200" dirty="0"/>
            <a:t>  5</a:t>
          </a:r>
        </a:p>
      </dsp:txBody>
      <dsp:txXfrm>
        <a:off x="713604" y="1206677"/>
        <a:ext cx="1719736" cy="1031841"/>
      </dsp:txXfrm>
    </dsp:sp>
    <dsp:sp modelId="{AF66C7C4-29F3-40E7-BE9D-95F38F94E6B8}">
      <dsp:nvSpPr>
        <dsp:cNvPr id="0" name=""/>
        <dsp:cNvSpPr/>
      </dsp:nvSpPr>
      <dsp:spPr>
        <a:xfrm>
          <a:off x="2605314" y="1206677"/>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Robbery</a:t>
          </a:r>
        </a:p>
        <a:p>
          <a:pPr marL="0" lvl="0" indent="0" algn="ctr" defTabSz="755650">
            <a:lnSpc>
              <a:spcPct val="90000"/>
            </a:lnSpc>
            <a:spcBef>
              <a:spcPct val="0"/>
            </a:spcBef>
            <a:spcAft>
              <a:spcPct val="35000"/>
            </a:spcAft>
            <a:buNone/>
          </a:pPr>
          <a:r>
            <a:rPr lang="en-US" sz="1700" kern="1200" dirty="0"/>
            <a:t>  1</a:t>
          </a:r>
        </a:p>
      </dsp:txBody>
      <dsp:txXfrm>
        <a:off x="2605314" y="1206677"/>
        <a:ext cx="1719736" cy="1031841"/>
      </dsp:txXfrm>
    </dsp:sp>
    <dsp:sp modelId="{490352F3-3AFA-45B4-BEC4-10F02EB9CE02}">
      <dsp:nvSpPr>
        <dsp:cNvPr id="0" name=""/>
        <dsp:cNvSpPr/>
      </dsp:nvSpPr>
      <dsp:spPr>
        <a:xfrm>
          <a:off x="713604" y="2410493"/>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Burglary</a:t>
          </a:r>
        </a:p>
        <a:p>
          <a:pPr marL="0" lvl="0" indent="0" algn="ctr" defTabSz="755650">
            <a:lnSpc>
              <a:spcPct val="90000"/>
            </a:lnSpc>
            <a:spcBef>
              <a:spcPct val="0"/>
            </a:spcBef>
            <a:spcAft>
              <a:spcPct val="35000"/>
            </a:spcAft>
            <a:buNone/>
          </a:pPr>
          <a:r>
            <a:rPr lang="en-US" sz="1700" kern="1200" dirty="0"/>
            <a:t>  1</a:t>
          </a:r>
        </a:p>
      </dsp:txBody>
      <dsp:txXfrm>
        <a:off x="713604" y="2410493"/>
        <a:ext cx="1719736" cy="1031841"/>
      </dsp:txXfrm>
    </dsp:sp>
    <dsp:sp modelId="{29DCEA44-DDEB-47A2-A206-6CA1B300BDB5}">
      <dsp:nvSpPr>
        <dsp:cNvPr id="0" name=""/>
        <dsp:cNvSpPr/>
      </dsp:nvSpPr>
      <dsp:spPr>
        <a:xfrm>
          <a:off x="2605314" y="2410493"/>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Larceny </a:t>
          </a:r>
        </a:p>
        <a:p>
          <a:pPr marL="0" lvl="0" indent="0" algn="ctr" defTabSz="755650">
            <a:lnSpc>
              <a:spcPct val="90000"/>
            </a:lnSpc>
            <a:spcBef>
              <a:spcPct val="0"/>
            </a:spcBef>
            <a:spcAft>
              <a:spcPct val="35000"/>
            </a:spcAft>
            <a:buNone/>
          </a:pPr>
          <a:r>
            <a:rPr lang="en-US" sz="1700" kern="1200" dirty="0"/>
            <a:t>6</a:t>
          </a:r>
        </a:p>
      </dsp:txBody>
      <dsp:txXfrm>
        <a:off x="2605314" y="2410493"/>
        <a:ext cx="1719736" cy="1031841"/>
      </dsp:txXfrm>
    </dsp:sp>
    <dsp:sp modelId="{B08F2E47-AA88-4022-92BA-12373E814AD1}">
      <dsp:nvSpPr>
        <dsp:cNvPr id="0" name=""/>
        <dsp:cNvSpPr/>
      </dsp:nvSpPr>
      <dsp:spPr>
        <a:xfrm>
          <a:off x="713604" y="3614308"/>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Motor Vehicle Theft</a:t>
          </a:r>
        </a:p>
        <a:p>
          <a:pPr marL="0" lvl="0" indent="0" algn="ctr" defTabSz="755650">
            <a:lnSpc>
              <a:spcPct val="90000"/>
            </a:lnSpc>
            <a:spcBef>
              <a:spcPct val="0"/>
            </a:spcBef>
            <a:spcAft>
              <a:spcPct val="35000"/>
            </a:spcAft>
            <a:buNone/>
          </a:pPr>
          <a:r>
            <a:rPr lang="en-US" sz="1700" kern="1200" dirty="0"/>
            <a:t>  2</a:t>
          </a:r>
        </a:p>
      </dsp:txBody>
      <dsp:txXfrm>
        <a:off x="713604" y="3614308"/>
        <a:ext cx="1719736" cy="1031841"/>
      </dsp:txXfrm>
    </dsp:sp>
    <dsp:sp modelId="{5A4A3C83-5B46-4691-B7CE-8959F8AA2D97}">
      <dsp:nvSpPr>
        <dsp:cNvPr id="0" name=""/>
        <dsp:cNvSpPr/>
      </dsp:nvSpPr>
      <dsp:spPr>
        <a:xfrm>
          <a:off x="2605314" y="3614308"/>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March</a:t>
          </a:r>
        </a:p>
        <a:p>
          <a:pPr marL="0" lvl="0" indent="0" algn="ctr" defTabSz="755650">
            <a:lnSpc>
              <a:spcPct val="90000"/>
            </a:lnSpc>
            <a:spcBef>
              <a:spcPct val="0"/>
            </a:spcBef>
            <a:spcAft>
              <a:spcPct val="35000"/>
            </a:spcAft>
            <a:buNone/>
          </a:pPr>
          <a:r>
            <a:rPr lang="en-US" sz="1700" kern="1200" dirty="0"/>
            <a:t>16</a:t>
          </a:r>
        </a:p>
        <a:p>
          <a:pPr marL="0" lvl="0" indent="0" algn="ctr" defTabSz="755650">
            <a:lnSpc>
              <a:spcPct val="90000"/>
            </a:lnSpc>
            <a:spcBef>
              <a:spcPct val="0"/>
            </a:spcBef>
            <a:spcAft>
              <a:spcPct val="35000"/>
            </a:spcAft>
            <a:buNone/>
          </a:pPr>
          <a:r>
            <a:rPr lang="en-US" sz="1700" kern="1200" dirty="0"/>
            <a:t>(16%)</a:t>
          </a:r>
        </a:p>
      </dsp:txBody>
      <dsp:txXfrm>
        <a:off x="2605314" y="3614308"/>
        <a:ext cx="1719736" cy="10318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56024-EC33-40B1-BD31-4EB5FE8CB98C}">
      <dsp:nvSpPr>
        <dsp:cNvPr id="0" name=""/>
        <dsp:cNvSpPr/>
      </dsp:nvSpPr>
      <dsp:spPr>
        <a:xfrm>
          <a:off x="714189" y="2862"/>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Homicides </a:t>
          </a:r>
        </a:p>
        <a:p>
          <a:pPr marL="0" lvl="0" indent="0" algn="ctr" defTabSz="755650">
            <a:lnSpc>
              <a:spcPct val="90000"/>
            </a:lnSpc>
            <a:spcBef>
              <a:spcPct val="0"/>
            </a:spcBef>
            <a:spcAft>
              <a:spcPct val="35000"/>
            </a:spcAft>
            <a:buNone/>
          </a:pPr>
          <a:r>
            <a:rPr lang="en-US" sz="1700" kern="1200"/>
            <a:t> 0</a:t>
          </a:r>
        </a:p>
      </dsp:txBody>
      <dsp:txXfrm>
        <a:off x="714189" y="2862"/>
        <a:ext cx="1719736" cy="1031841"/>
      </dsp:txXfrm>
    </dsp:sp>
    <dsp:sp modelId="{38D727A8-8FD0-4983-B305-6ED32AF941CA}">
      <dsp:nvSpPr>
        <dsp:cNvPr id="0" name=""/>
        <dsp:cNvSpPr/>
      </dsp:nvSpPr>
      <dsp:spPr>
        <a:xfrm>
          <a:off x="2605314" y="2862"/>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Sexual Offenses</a:t>
          </a:r>
        </a:p>
        <a:p>
          <a:pPr marL="0" lvl="0" indent="0" algn="ctr" defTabSz="755650">
            <a:lnSpc>
              <a:spcPct val="90000"/>
            </a:lnSpc>
            <a:spcBef>
              <a:spcPct val="0"/>
            </a:spcBef>
            <a:spcAft>
              <a:spcPct val="35000"/>
            </a:spcAft>
            <a:buNone/>
          </a:pPr>
          <a:r>
            <a:rPr lang="en-US" sz="1700" kern="1200" dirty="0"/>
            <a:t> 2</a:t>
          </a:r>
        </a:p>
      </dsp:txBody>
      <dsp:txXfrm>
        <a:off x="2605314" y="2862"/>
        <a:ext cx="1719736" cy="1031841"/>
      </dsp:txXfrm>
    </dsp:sp>
    <dsp:sp modelId="{B772F0C5-D163-4EF9-8D32-C9B47C0270A5}">
      <dsp:nvSpPr>
        <dsp:cNvPr id="0" name=""/>
        <dsp:cNvSpPr/>
      </dsp:nvSpPr>
      <dsp:spPr>
        <a:xfrm>
          <a:off x="713604" y="1206677"/>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Assault Offenses </a:t>
          </a:r>
        </a:p>
        <a:p>
          <a:pPr marL="0" lvl="0" indent="0" algn="ctr" defTabSz="755650">
            <a:lnSpc>
              <a:spcPct val="90000"/>
            </a:lnSpc>
            <a:spcBef>
              <a:spcPct val="0"/>
            </a:spcBef>
            <a:spcAft>
              <a:spcPct val="35000"/>
            </a:spcAft>
            <a:buNone/>
          </a:pPr>
          <a:r>
            <a:rPr lang="en-US" sz="1700" kern="1200" dirty="0"/>
            <a:t> 12</a:t>
          </a:r>
        </a:p>
      </dsp:txBody>
      <dsp:txXfrm>
        <a:off x="713604" y="1206677"/>
        <a:ext cx="1719736" cy="1031841"/>
      </dsp:txXfrm>
    </dsp:sp>
    <dsp:sp modelId="{1D932B9C-AB1B-430A-8361-C0241E9B2700}">
      <dsp:nvSpPr>
        <dsp:cNvPr id="0" name=""/>
        <dsp:cNvSpPr/>
      </dsp:nvSpPr>
      <dsp:spPr>
        <a:xfrm>
          <a:off x="2605314" y="1206677"/>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Robbery </a:t>
          </a:r>
        </a:p>
        <a:p>
          <a:pPr marL="0" lvl="0" indent="0" algn="ctr" defTabSz="755650">
            <a:lnSpc>
              <a:spcPct val="90000"/>
            </a:lnSpc>
            <a:spcBef>
              <a:spcPct val="0"/>
            </a:spcBef>
            <a:spcAft>
              <a:spcPct val="35000"/>
            </a:spcAft>
            <a:buNone/>
          </a:pPr>
          <a:r>
            <a:rPr lang="en-US" sz="1700" kern="1200" dirty="0"/>
            <a:t>2</a:t>
          </a:r>
        </a:p>
      </dsp:txBody>
      <dsp:txXfrm>
        <a:off x="2605314" y="1206677"/>
        <a:ext cx="1719736" cy="1031841"/>
      </dsp:txXfrm>
    </dsp:sp>
    <dsp:sp modelId="{CD0446D8-D29D-4E43-949A-7F67EEF63256}">
      <dsp:nvSpPr>
        <dsp:cNvPr id="0" name=""/>
        <dsp:cNvSpPr/>
      </dsp:nvSpPr>
      <dsp:spPr>
        <a:xfrm>
          <a:off x="713604" y="2410493"/>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Burglary</a:t>
          </a:r>
        </a:p>
        <a:p>
          <a:pPr marL="0" lvl="0" indent="0" algn="ctr" defTabSz="755650">
            <a:lnSpc>
              <a:spcPct val="90000"/>
            </a:lnSpc>
            <a:spcBef>
              <a:spcPct val="0"/>
            </a:spcBef>
            <a:spcAft>
              <a:spcPct val="35000"/>
            </a:spcAft>
            <a:buNone/>
          </a:pPr>
          <a:r>
            <a:rPr lang="en-US" sz="1700" kern="1200" dirty="0"/>
            <a:t> 5</a:t>
          </a:r>
        </a:p>
      </dsp:txBody>
      <dsp:txXfrm>
        <a:off x="713604" y="2410493"/>
        <a:ext cx="1719736" cy="1031841"/>
      </dsp:txXfrm>
    </dsp:sp>
    <dsp:sp modelId="{B8DDE86D-166C-40C1-92BF-7B000F966C6F}">
      <dsp:nvSpPr>
        <dsp:cNvPr id="0" name=""/>
        <dsp:cNvSpPr/>
      </dsp:nvSpPr>
      <dsp:spPr>
        <a:xfrm>
          <a:off x="2605314" y="2410493"/>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Larceny</a:t>
          </a:r>
        </a:p>
        <a:p>
          <a:pPr marL="0" lvl="0" indent="0" algn="ctr" defTabSz="755650">
            <a:lnSpc>
              <a:spcPct val="90000"/>
            </a:lnSpc>
            <a:spcBef>
              <a:spcPct val="0"/>
            </a:spcBef>
            <a:spcAft>
              <a:spcPct val="35000"/>
            </a:spcAft>
            <a:buNone/>
          </a:pPr>
          <a:r>
            <a:rPr lang="en-US" sz="1700" kern="1200" dirty="0"/>
            <a:t> 20</a:t>
          </a:r>
        </a:p>
      </dsp:txBody>
      <dsp:txXfrm>
        <a:off x="2605314" y="2410493"/>
        <a:ext cx="1719736" cy="1031841"/>
      </dsp:txXfrm>
    </dsp:sp>
    <dsp:sp modelId="{10E2C420-F138-4D15-A1CA-D0B9C3FA85AB}">
      <dsp:nvSpPr>
        <dsp:cNvPr id="0" name=""/>
        <dsp:cNvSpPr/>
      </dsp:nvSpPr>
      <dsp:spPr>
        <a:xfrm>
          <a:off x="713604" y="3614308"/>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Motor Vehicle Theft </a:t>
          </a:r>
        </a:p>
        <a:p>
          <a:pPr marL="0" lvl="0" indent="0" algn="ctr" defTabSz="755650">
            <a:lnSpc>
              <a:spcPct val="90000"/>
            </a:lnSpc>
            <a:spcBef>
              <a:spcPct val="0"/>
            </a:spcBef>
            <a:spcAft>
              <a:spcPct val="35000"/>
            </a:spcAft>
            <a:buNone/>
          </a:pPr>
          <a:r>
            <a:rPr lang="en-US" sz="1700" kern="1200" dirty="0"/>
            <a:t>5</a:t>
          </a:r>
        </a:p>
      </dsp:txBody>
      <dsp:txXfrm>
        <a:off x="713604" y="3614308"/>
        <a:ext cx="1719736" cy="1031841"/>
      </dsp:txXfrm>
    </dsp:sp>
    <dsp:sp modelId="{DD0CD162-484E-4E04-8608-2893E99F60AE}">
      <dsp:nvSpPr>
        <dsp:cNvPr id="0" name=""/>
        <dsp:cNvSpPr/>
      </dsp:nvSpPr>
      <dsp:spPr>
        <a:xfrm>
          <a:off x="2605314" y="3614308"/>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March</a:t>
          </a:r>
        </a:p>
        <a:p>
          <a:pPr marL="0" lvl="0" indent="0" algn="ctr" defTabSz="755650">
            <a:lnSpc>
              <a:spcPct val="90000"/>
            </a:lnSpc>
            <a:spcBef>
              <a:spcPct val="0"/>
            </a:spcBef>
            <a:spcAft>
              <a:spcPct val="35000"/>
            </a:spcAft>
            <a:buNone/>
          </a:pPr>
          <a:r>
            <a:rPr lang="en-US" sz="1700" kern="1200" dirty="0"/>
            <a:t>46</a:t>
          </a:r>
        </a:p>
        <a:p>
          <a:pPr marL="0" lvl="0" indent="0" algn="ctr" defTabSz="755650">
            <a:lnSpc>
              <a:spcPct val="90000"/>
            </a:lnSpc>
            <a:spcBef>
              <a:spcPct val="0"/>
            </a:spcBef>
            <a:spcAft>
              <a:spcPct val="35000"/>
            </a:spcAft>
            <a:buNone/>
          </a:pPr>
          <a:r>
            <a:rPr lang="en-US" sz="1700" kern="1200" dirty="0"/>
            <a:t> (46%)</a:t>
          </a:r>
        </a:p>
      </dsp:txBody>
      <dsp:txXfrm>
        <a:off x="2605314" y="3614308"/>
        <a:ext cx="1719736" cy="10318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0304D-C80C-49D4-A391-69D6E0E90DDB}">
      <dsp:nvSpPr>
        <dsp:cNvPr id="0" name=""/>
        <dsp:cNvSpPr/>
      </dsp:nvSpPr>
      <dsp:spPr>
        <a:xfrm>
          <a:off x="713604" y="2862"/>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Homicides</a:t>
          </a:r>
        </a:p>
        <a:p>
          <a:pPr marL="0" lvl="0" indent="0" algn="ctr" defTabSz="755650">
            <a:lnSpc>
              <a:spcPct val="90000"/>
            </a:lnSpc>
            <a:spcBef>
              <a:spcPct val="0"/>
            </a:spcBef>
            <a:spcAft>
              <a:spcPct val="35000"/>
            </a:spcAft>
            <a:buNone/>
          </a:pPr>
          <a:r>
            <a:rPr lang="en-US" sz="1700" kern="1200" dirty="0"/>
            <a:t>  0</a:t>
          </a:r>
        </a:p>
      </dsp:txBody>
      <dsp:txXfrm>
        <a:off x="713604" y="2862"/>
        <a:ext cx="1719736" cy="1031841"/>
      </dsp:txXfrm>
    </dsp:sp>
    <dsp:sp modelId="{A668A24B-D61E-4104-8A1C-7522C32EA599}">
      <dsp:nvSpPr>
        <dsp:cNvPr id="0" name=""/>
        <dsp:cNvSpPr/>
      </dsp:nvSpPr>
      <dsp:spPr>
        <a:xfrm>
          <a:off x="2605314" y="0"/>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Sexual Offenses</a:t>
          </a:r>
        </a:p>
        <a:p>
          <a:pPr marL="0" lvl="0" indent="0" algn="ctr" defTabSz="755650">
            <a:lnSpc>
              <a:spcPct val="90000"/>
            </a:lnSpc>
            <a:spcBef>
              <a:spcPct val="0"/>
            </a:spcBef>
            <a:spcAft>
              <a:spcPct val="35000"/>
            </a:spcAft>
            <a:buNone/>
          </a:pPr>
          <a:r>
            <a:rPr lang="en-US" sz="1700" kern="1200" dirty="0"/>
            <a:t>  0</a:t>
          </a:r>
        </a:p>
      </dsp:txBody>
      <dsp:txXfrm>
        <a:off x="2605314" y="0"/>
        <a:ext cx="1719736" cy="1031841"/>
      </dsp:txXfrm>
    </dsp:sp>
    <dsp:sp modelId="{3A672EE9-4FC2-4010-BC70-E80B50D9F276}">
      <dsp:nvSpPr>
        <dsp:cNvPr id="0" name=""/>
        <dsp:cNvSpPr/>
      </dsp:nvSpPr>
      <dsp:spPr>
        <a:xfrm>
          <a:off x="722306" y="1206677"/>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Assault Offenses</a:t>
          </a:r>
        </a:p>
        <a:p>
          <a:pPr marL="0" lvl="0" indent="0" algn="ctr" defTabSz="755650">
            <a:lnSpc>
              <a:spcPct val="90000"/>
            </a:lnSpc>
            <a:spcBef>
              <a:spcPct val="0"/>
            </a:spcBef>
            <a:spcAft>
              <a:spcPct val="35000"/>
            </a:spcAft>
            <a:buNone/>
          </a:pPr>
          <a:r>
            <a:rPr lang="en-US" sz="1700" kern="1200" dirty="0"/>
            <a:t>3</a:t>
          </a:r>
        </a:p>
      </dsp:txBody>
      <dsp:txXfrm>
        <a:off x="722306" y="1206677"/>
        <a:ext cx="1719736" cy="1031841"/>
      </dsp:txXfrm>
    </dsp:sp>
    <dsp:sp modelId="{C79839EC-2667-4E0A-B4D6-AD689F44B20E}">
      <dsp:nvSpPr>
        <dsp:cNvPr id="0" name=""/>
        <dsp:cNvSpPr/>
      </dsp:nvSpPr>
      <dsp:spPr>
        <a:xfrm>
          <a:off x="2605314" y="1206677"/>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Robbery </a:t>
          </a:r>
        </a:p>
        <a:p>
          <a:pPr marL="0" lvl="0" indent="0" algn="ctr" defTabSz="755650">
            <a:lnSpc>
              <a:spcPct val="90000"/>
            </a:lnSpc>
            <a:spcBef>
              <a:spcPct val="0"/>
            </a:spcBef>
            <a:spcAft>
              <a:spcPct val="35000"/>
            </a:spcAft>
            <a:buNone/>
          </a:pPr>
          <a:r>
            <a:rPr lang="en-US" sz="1700" kern="1200" dirty="0"/>
            <a:t>3</a:t>
          </a:r>
        </a:p>
      </dsp:txBody>
      <dsp:txXfrm>
        <a:off x="2605314" y="1206677"/>
        <a:ext cx="1719736" cy="1031841"/>
      </dsp:txXfrm>
    </dsp:sp>
    <dsp:sp modelId="{5F6C2784-7CEA-4D64-BECE-D91207ABC966}">
      <dsp:nvSpPr>
        <dsp:cNvPr id="0" name=""/>
        <dsp:cNvSpPr/>
      </dsp:nvSpPr>
      <dsp:spPr>
        <a:xfrm>
          <a:off x="713604" y="2410493"/>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Burglary</a:t>
          </a:r>
        </a:p>
        <a:p>
          <a:pPr marL="0" lvl="0" indent="0" algn="ctr" defTabSz="755650">
            <a:lnSpc>
              <a:spcPct val="90000"/>
            </a:lnSpc>
            <a:spcBef>
              <a:spcPct val="0"/>
            </a:spcBef>
            <a:spcAft>
              <a:spcPct val="35000"/>
            </a:spcAft>
            <a:buNone/>
          </a:pPr>
          <a:r>
            <a:rPr lang="en-US" sz="1700" kern="1200" dirty="0"/>
            <a:t>  1</a:t>
          </a:r>
        </a:p>
      </dsp:txBody>
      <dsp:txXfrm>
        <a:off x="713604" y="2410493"/>
        <a:ext cx="1719736" cy="1031841"/>
      </dsp:txXfrm>
    </dsp:sp>
    <dsp:sp modelId="{55038BB8-CC29-4F6B-8F9F-133CD24E23E0}">
      <dsp:nvSpPr>
        <dsp:cNvPr id="0" name=""/>
        <dsp:cNvSpPr/>
      </dsp:nvSpPr>
      <dsp:spPr>
        <a:xfrm>
          <a:off x="2605314" y="2410493"/>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Larceny</a:t>
          </a:r>
        </a:p>
        <a:p>
          <a:pPr marL="0" lvl="0" indent="0" algn="ctr" defTabSz="755650">
            <a:lnSpc>
              <a:spcPct val="90000"/>
            </a:lnSpc>
            <a:spcBef>
              <a:spcPct val="0"/>
            </a:spcBef>
            <a:spcAft>
              <a:spcPct val="35000"/>
            </a:spcAft>
            <a:buNone/>
          </a:pPr>
          <a:r>
            <a:rPr lang="en-US" sz="1700" kern="1200" dirty="0"/>
            <a:t>  11</a:t>
          </a:r>
        </a:p>
      </dsp:txBody>
      <dsp:txXfrm>
        <a:off x="2605314" y="2410493"/>
        <a:ext cx="1719736" cy="1031841"/>
      </dsp:txXfrm>
    </dsp:sp>
    <dsp:sp modelId="{C09DFD40-2A6B-4BFF-BC40-F8984872F394}">
      <dsp:nvSpPr>
        <dsp:cNvPr id="0" name=""/>
        <dsp:cNvSpPr/>
      </dsp:nvSpPr>
      <dsp:spPr>
        <a:xfrm>
          <a:off x="713604" y="3614308"/>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Motor Vehicle Theft</a:t>
          </a:r>
        </a:p>
        <a:p>
          <a:pPr marL="0" lvl="0" indent="0" algn="ctr" defTabSz="755650">
            <a:lnSpc>
              <a:spcPct val="90000"/>
            </a:lnSpc>
            <a:spcBef>
              <a:spcPct val="0"/>
            </a:spcBef>
            <a:spcAft>
              <a:spcPct val="35000"/>
            </a:spcAft>
            <a:buNone/>
          </a:pPr>
          <a:r>
            <a:rPr lang="en-US" sz="1700" kern="1200" dirty="0"/>
            <a:t> 0</a:t>
          </a:r>
        </a:p>
      </dsp:txBody>
      <dsp:txXfrm>
        <a:off x="713604" y="3614308"/>
        <a:ext cx="1719736" cy="1031841"/>
      </dsp:txXfrm>
    </dsp:sp>
    <dsp:sp modelId="{59F193D8-4902-4731-B0B6-91DC29E5E769}">
      <dsp:nvSpPr>
        <dsp:cNvPr id="0" name=""/>
        <dsp:cNvSpPr/>
      </dsp:nvSpPr>
      <dsp:spPr>
        <a:xfrm>
          <a:off x="2605314" y="3614308"/>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March</a:t>
          </a:r>
        </a:p>
        <a:p>
          <a:pPr marL="0" lvl="0" indent="0" algn="ctr" defTabSz="755650">
            <a:lnSpc>
              <a:spcPct val="90000"/>
            </a:lnSpc>
            <a:spcBef>
              <a:spcPct val="0"/>
            </a:spcBef>
            <a:spcAft>
              <a:spcPct val="35000"/>
            </a:spcAft>
            <a:buNone/>
          </a:pPr>
          <a:r>
            <a:rPr lang="en-US" sz="1700" kern="1200" dirty="0"/>
            <a:t>18</a:t>
          </a:r>
        </a:p>
        <a:p>
          <a:pPr marL="0" lvl="0" indent="0" algn="ctr" defTabSz="755650">
            <a:lnSpc>
              <a:spcPct val="90000"/>
            </a:lnSpc>
            <a:spcBef>
              <a:spcPct val="0"/>
            </a:spcBef>
            <a:spcAft>
              <a:spcPct val="35000"/>
            </a:spcAft>
            <a:buNone/>
          </a:pPr>
          <a:r>
            <a:rPr lang="en-US" sz="1700" kern="1200" dirty="0"/>
            <a:t>(18%)</a:t>
          </a:r>
        </a:p>
      </dsp:txBody>
      <dsp:txXfrm>
        <a:off x="2605314" y="3614308"/>
        <a:ext cx="1719736" cy="10318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C4C4A-4FE3-4FD4-940D-C7C66DC98B3E}">
      <dsp:nvSpPr>
        <dsp:cNvPr id="0" name=""/>
        <dsp:cNvSpPr/>
      </dsp:nvSpPr>
      <dsp:spPr>
        <a:xfrm>
          <a:off x="713604" y="2862"/>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Homicides</a:t>
          </a:r>
        </a:p>
        <a:p>
          <a:pPr marL="0" lvl="0" indent="0" algn="ctr" defTabSz="755650">
            <a:lnSpc>
              <a:spcPct val="90000"/>
            </a:lnSpc>
            <a:spcBef>
              <a:spcPct val="0"/>
            </a:spcBef>
            <a:spcAft>
              <a:spcPct val="35000"/>
            </a:spcAft>
            <a:buNone/>
          </a:pPr>
          <a:r>
            <a:rPr lang="en-US" sz="1700" kern="1200" dirty="0"/>
            <a:t>  0</a:t>
          </a:r>
        </a:p>
      </dsp:txBody>
      <dsp:txXfrm>
        <a:off x="713604" y="2862"/>
        <a:ext cx="1719736" cy="1031841"/>
      </dsp:txXfrm>
    </dsp:sp>
    <dsp:sp modelId="{C1E0E796-D045-48AB-A12B-52078EC7CD05}">
      <dsp:nvSpPr>
        <dsp:cNvPr id="0" name=""/>
        <dsp:cNvSpPr/>
      </dsp:nvSpPr>
      <dsp:spPr>
        <a:xfrm>
          <a:off x="2605314" y="2862"/>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Sexual Offenses</a:t>
          </a:r>
        </a:p>
        <a:p>
          <a:pPr marL="0" lvl="0" indent="0" algn="ctr" defTabSz="755650">
            <a:lnSpc>
              <a:spcPct val="90000"/>
            </a:lnSpc>
            <a:spcBef>
              <a:spcPct val="0"/>
            </a:spcBef>
            <a:spcAft>
              <a:spcPct val="35000"/>
            </a:spcAft>
            <a:buNone/>
          </a:pPr>
          <a:r>
            <a:rPr lang="en-US" sz="1700" kern="1200" dirty="0"/>
            <a:t> 2</a:t>
          </a:r>
        </a:p>
      </dsp:txBody>
      <dsp:txXfrm>
        <a:off x="2605314" y="2862"/>
        <a:ext cx="1719736" cy="1031841"/>
      </dsp:txXfrm>
    </dsp:sp>
    <dsp:sp modelId="{210A76D7-D1B8-4096-BC62-E99BB863AC7D}">
      <dsp:nvSpPr>
        <dsp:cNvPr id="0" name=""/>
        <dsp:cNvSpPr/>
      </dsp:nvSpPr>
      <dsp:spPr>
        <a:xfrm>
          <a:off x="713604" y="1206677"/>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Assault Offenses </a:t>
          </a:r>
        </a:p>
        <a:p>
          <a:pPr marL="0" lvl="0" indent="0" algn="ctr" defTabSz="755650">
            <a:lnSpc>
              <a:spcPct val="90000"/>
            </a:lnSpc>
            <a:spcBef>
              <a:spcPct val="0"/>
            </a:spcBef>
            <a:spcAft>
              <a:spcPct val="35000"/>
            </a:spcAft>
            <a:buNone/>
          </a:pPr>
          <a:r>
            <a:rPr lang="en-US" sz="1700" kern="1200" dirty="0"/>
            <a:t>7</a:t>
          </a:r>
        </a:p>
      </dsp:txBody>
      <dsp:txXfrm>
        <a:off x="713604" y="1206677"/>
        <a:ext cx="1719736" cy="1031841"/>
      </dsp:txXfrm>
    </dsp:sp>
    <dsp:sp modelId="{7A82F389-3CB0-443C-934F-835F825C83A3}">
      <dsp:nvSpPr>
        <dsp:cNvPr id="0" name=""/>
        <dsp:cNvSpPr/>
      </dsp:nvSpPr>
      <dsp:spPr>
        <a:xfrm>
          <a:off x="2605314" y="1206677"/>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Robbery</a:t>
          </a:r>
        </a:p>
        <a:p>
          <a:pPr marL="0" lvl="0" indent="0" algn="ctr" defTabSz="755650">
            <a:lnSpc>
              <a:spcPct val="90000"/>
            </a:lnSpc>
            <a:spcBef>
              <a:spcPct val="0"/>
            </a:spcBef>
            <a:spcAft>
              <a:spcPct val="35000"/>
            </a:spcAft>
            <a:buNone/>
          </a:pPr>
          <a:r>
            <a:rPr lang="en-US" sz="1700" kern="1200" dirty="0"/>
            <a:t>3</a:t>
          </a:r>
        </a:p>
      </dsp:txBody>
      <dsp:txXfrm>
        <a:off x="2605314" y="1206677"/>
        <a:ext cx="1719736" cy="1031841"/>
      </dsp:txXfrm>
    </dsp:sp>
    <dsp:sp modelId="{2FEB5D0F-C1C2-491A-893F-E303AFD02919}">
      <dsp:nvSpPr>
        <dsp:cNvPr id="0" name=""/>
        <dsp:cNvSpPr/>
      </dsp:nvSpPr>
      <dsp:spPr>
        <a:xfrm>
          <a:off x="713604" y="2410493"/>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Burglary</a:t>
          </a:r>
        </a:p>
        <a:p>
          <a:pPr marL="0" lvl="0" indent="0" algn="ctr" defTabSz="755650">
            <a:lnSpc>
              <a:spcPct val="90000"/>
            </a:lnSpc>
            <a:spcBef>
              <a:spcPct val="0"/>
            </a:spcBef>
            <a:spcAft>
              <a:spcPct val="35000"/>
            </a:spcAft>
            <a:buNone/>
          </a:pPr>
          <a:r>
            <a:rPr lang="en-US" sz="1700" kern="1200" dirty="0"/>
            <a:t>  2</a:t>
          </a:r>
        </a:p>
      </dsp:txBody>
      <dsp:txXfrm>
        <a:off x="713604" y="2410493"/>
        <a:ext cx="1719736" cy="1031841"/>
      </dsp:txXfrm>
    </dsp:sp>
    <dsp:sp modelId="{6BBD5ED6-735F-4828-9F61-FB14479BB47B}">
      <dsp:nvSpPr>
        <dsp:cNvPr id="0" name=""/>
        <dsp:cNvSpPr/>
      </dsp:nvSpPr>
      <dsp:spPr>
        <a:xfrm>
          <a:off x="2605314" y="2410493"/>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Larceny</a:t>
          </a:r>
        </a:p>
        <a:p>
          <a:pPr marL="0" lvl="0" indent="0" algn="ctr" defTabSz="755650">
            <a:lnSpc>
              <a:spcPct val="90000"/>
            </a:lnSpc>
            <a:spcBef>
              <a:spcPct val="0"/>
            </a:spcBef>
            <a:spcAft>
              <a:spcPct val="35000"/>
            </a:spcAft>
            <a:buNone/>
          </a:pPr>
          <a:r>
            <a:rPr lang="en-US" sz="1700" kern="1200" dirty="0"/>
            <a:t> 5</a:t>
          </a:r>
        </a:p>
      </dsp:txBody>
      <dsp:txXfrm>
        <a:off x="2605314" y="2410493"/>
        <a:ext cx="1719736" cy="1031841"/>
      </dsp:txXfrm>
    </dsp:sp>
    <dsp:sp modelId="{BD40A736-5928-4B19-B65F-0F31E7525ED1}">
      <dsp:nvSpPr>
        <dsp:cNvPr id="0" name=""/>
        <dsp:cNvSpPr/>
      </dsp:nvSpPr>
      <dsp:spPr>
        <a:xfrm>
          <a:off x="713604" y="3614308"/>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Motor Vehicle Theft</a:t>
          </a:r>
        </a:p>
        <a:p>
          <a:pPr marL="0" lvl="0" indent="0" algn="ctr" defTabSz="755650">
            <a:lnSpc>
              <a:spcPct val="90000"/>
            </a:lnSpc>
            <a:spcBef>
              <a:spcPct val="0"/>
            </a:spcBef>
            <a:spcAft>
              <a:spcPct val="35000"/>
            </a:spcAft>
            <a:buNone/>
          </a:pPr>
          <a:r>
            <a:rPr lang="en-US" sz="1700" kern="1200" dirty="0"/>
            <a:t> 2</a:t>
          </a:r>
        </a:p>
      </dsp:txBody>
      <dsp:txXfrm>
        <a:off x="713604" y="3614308"/>
        <a:ext cx="1719736" cy="1031841"/>
      </dsp:txXfrm>
    </dsp:sp>
    <dsp:sp modelId="{ED46CF32-257B-4DC8-A183-0A3CC2AAD320}">
      <dsp:nvSpPr>
        <dsp:cNvPr id="0" name=""/>
        <dsp:cNvSpPr/>
      </dsp:nvSpPr>
      <dsp:spPr>
        <a:xfrm>
          <a:off x="2605314" y="3617171"/>
          <a:ext cx="1719736" cy="1031841"/>
        </a:xfrm>
        <a:prstGeom prst="rect">
          <a:avLst/>
        </a:prstGeom>
        <a:solidFill>
          <a:srgbClr val="25427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March</a:t>
          </a:r>
        </a:p>
        <a:p>
          <a:pPr marL="0" lvl="0" indent="0" algn="ctr" defTabSz="755650">
            <a:lnSpc>
              <a:spcPct val="90000"/>
            </a:lnSpc>
            <a:spcBef>
              <a:spcPct val="0"/>
            </a:spcBef>
            <a:spcAft>
              <a:spcPct val="35000"/>
            </a:spcAft>
            <a:buNone/>
          </a:pPr>
          <a:r>
            <a:rPr lang="en-US" sz="1700" kern="1200" dirty="0"/>
            <a:t>21</a:t>
          </a:r>
        </a:p>
        <a:p>
          <a:pPr marL="0" lvl="0" indent="0" algn="ctr" defTabSz="755650">
            <a:lnSpc>
              <a:spcPct val="90000"/>
            </a:lnSpc>
            <a:spcBef>
              <a:spcPct val="0"/>
            </a:spcBef>
            <a:spcAft>
              <a:spcPct val="35000"/>
            </a:spcAft>
            <a:buNone/>
          </a:pPr>
          <a:r>
            <a:rPr lang="en-US" sz="1700" kern="1200" dirty="0"/>
            <a:t>(21%)</a:t>
          </a:r>
        </a:p>
      </dsp:txBody>
      <dsp:txXfrm>
        <a:off x="2605314" y="3617171"/>
        <a:ext cx="1719736" cy="10318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6C7967B1-3B81-0749-AEC3-3AB471C4D19D}" type="datetimeFigureOut">
              <a:rPr lang="en-US" smtClean="0"/>
              <a:t>4/9/2026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E728E5DD-54BF-DC40-AFA3-087DCA1FAD44}" type="slidenum">
              <a:rPr lang="en-US" smtClean="0"/>
              <a:t>‹#›</a:t>
            </a:fld>
            <a:endParaRPr lang="en-US"/>
          </a:p>
        </p:txBody>
      </p:sp>
    </p:spTree>
    <p:extLst>
      <p:ext uri="{BB962C8B-B14F-4D97-AF65-F5344CB8AC3E}">
        <p14:creationId xmlns:p14="http://schemas.microsoft.com/office/powerpoint/2010/main" val="157483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Left to Edit</a:t>
            </a:r>
          </a:p>
          <a:p>
            <a:pPr marL="171450" indent="-171450">
              <a:buFontTx/>
              <a:buChar char="-"/>
            </a:pPr>
            <a:r>
              <a:rPr lang="en-US"/>
              <a:t>Priority 1</a:t>
            </a:r>
          </a:p>
          <a:p>
            <a:pPr marL="171450" indent="-171450">
              <a:buFontTx/>
              <a:buChar char="-"/>
            </a:pPr>
            <a:r>
              <a:rPr lang="en-US"/>
              <a:t>Traffic Accident</a:t>
            </a:r>
          </a:p>
          <a:p>
            <a:pPr marL="171450" indent="-171450">
              <a:buFontTx/>
              <a:buChar char="-"/>
            </a:pPr>
            <a:r>
              <a:rPr lang="en-US"/>
              <a:t>Group Offenses </a:t>
            </a:r>
          </a:p>
        </p:txBody>
      </p:sp>
      <p:sp>
        <p:nvSpPr>
          <p:cNvPr id="4" name="Slide Number Placeholder 3"/>
          <p:cNvSpPr>
            <a:spLocks noGrp="1"/>
          </p:cNvSpPr>
          <p:nvPr>
            <p:ph type="sldNum" sz="quarter" idx="5"/>
          </p:nvPr>
        </p:nvSpPr>
        <p:spPr/>
        <p:txBody>
          <a:bodyPr/>
          <a:lstStyle/>
          <a:p>
            <a:fld id="{E728E5DD-54BF-DC40-AFA3-087DCA1FAD44}" type="slidenum">
              <a:rPr lang="en-US" smtClean="0"/>
              <a:t>2</a:t>
            </a:fld>
            <a:endParaRPr lang="en-US"/>
          </a:p>
        </p:txBody>
      </p:sp>
    </p:spTree>
    <p:extLst>
      <p:ext uri="{BB962C8B-B14F-4D97-AF65-F5344CB8AC3E}">
        <p14:creationId xmlns:p14="http://schemas.microsoft.com/office/powerpoint/2010/main" val="322901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Still need edits</a:t>
            </a:r>
          </a:p>
        </p:txBody>
      </p:sp>
      <p:sp>
        <p:nvSpPr>
          <p:cNvPr id="4" name="Slide Number Placeholder 3"/>
          <p:cNvSpPr>
            <a:spLocks noGrp="1"/>
          </p:cNvSpPr>
          <p:nvPr>
            <p:ph type="sldNum" sz="quarter" idx="5"/>
          </p:nvPr>
        </p:nvSpPr>
        <p:spPr/>
        <p:txBody>
          <a:bodyPr/>
          <a:lstStyle/>
          <a:p>
            <a:fld id="{E728E5DD-54BF-DC40-AFA3-087DCA1FAD44}" type="slidenum">
              <a:rPr lang="en-US" smtClean="0"/>
              <a:t>3</a:t>
            </a:fld>
            <a:endParaRPr lang="en-US"/>
          </a:p>
        </p:txBody>
      </p:sp>
    </p:spTree>
    <p:extLst>
      <p:ext uri="{BB962C8B-B14F-4D97-AF65-F5344CB8AC3E}">
        <p14:creationId xmlns:p14="http://schemas.microsoft.com/office/powerpoint/2010/main" val="387453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8E5DD-54BF-DC40-AFA3-087DCA1FAD44}" type="slidenum">
              <a:rPr lang="en-US" smtClean="0"/>
              <a:t>4</a:t>
            </a:fld>
            <a:endParaRPr lang="en-US"/>
          </a:p>
        </p:txBody>
      </p:sp>
    </p:spTree>
    <p:extLst>
      <p:ext uri="{BB962C8B-B14F-4D97-AF65-F5344CB8AC3E}">
        <p14:creationId xmlns:p14="http://schemas.microsoft.com/office/powerpoint/2010/main" val="362297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Still need edits</a:t>
            </a:r>
          </a:p>
        </p:txBody>
      </p:sp>
      <p:sp>
        <p:nvSpPr>
          <p:cNvPr id="4" name="Slide Number Placeholder 3"/>
          <p:cNvSpPr>
            <a:spLocks noGrp="1"/>
          </p:cNvSpPr>
          <p:nvPr>
            <p:ph type="sldNum" sz="quarter" idx="5"/>
          </p:nvPr>
        </p:nvSpPr>
        <p:spPr/>
        <p:txBody>
          <a:bodyPr/>
          <a:lstStyle/>
          <a:p>
            <a:fld id="{E728E5DD-54BF-DC40-AFA3-087DCA1FAD44}" type="slidenum">
              <a:rPr lang="en-US" smtClean="0"/>
              <a:t>5</a:t>
            </a:fld>
            <a:endParaRPr lang="en-US"/>
          </a:p>
        </p:txBody>
      </p:sp>
    </p:spTree>
    <p:extLst>
      <p:ext uri="{BB962C8B-B14F-4D97-AF65-F5344CB8AC3E}">
        <p14:creationId xmlns:p14="http://schemas.microsoft.com/office/powerpoint/2010/main" val="118887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Still need edits</a:t>
            </a:r>
          </a:p>
        </p:txBody>
      </p:sp>
      <p:sp>
        <p:nvSpPr>
          <p:cNvPr id="4" name="Slide Number Placeholder 3"/>
          <p:cNvSpPr>
            <a:spLocks noGrp="1"/>
          </p:cNvSpPr>
          <p:nvPr>
            <p:ph type="sldNum" sz="quarter" idx="5"/>
          </p:nvPr>
        </p:nvSpPr>
        <p:spPr/>
        <p:txBody>
          <a:bodyPr/>
          <a:lstStyle/>
          <a:p>
            <a:fld id="{E728E5DD-54BF-DC40-AFA3-087DCA1FAD44}" type="slidenum">
              <a:rPr lang="en-US" smtClean="0"/>
              <a:t>6</a:t>
            </a:fld>
            <a:endParaRPr lang="en-US"/>
          </a:p>
        </p:txBody>
      </p:sp>
    </p:spTree>
    <p:extLst>
      <p:ext uri="{BB962C8B-B14F-4D97-AF65-F5344CB8AC3E}">
        <p14:creationId xmlns:p14="http://schemas.microsoft.com/office/powerpoint/2010/main" val="229527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Still need edits</a:t>
            </a:r>
          </a:p>
        </p:txBody>
      </p:sp>
      <p:sp>
        <p:nvSpPr>
          <p:cNvPr id="4" name="Slide Number Placeholder 3"/>
          <p:cNvSpPr>
            <a:spLocks noGrp="1"/>
          </p:cNvSpPr>
          <p:nvPr>
            <p:ph type="sldNum" sz="quarter" idx="5"/>
          </p:nvPr>
        </p:nvSpPr>
        <p:spPr/>
        <p:txBody>
          <a:bodyPr/>
          <a:lstStyle/>
          <a:p>
            <a:fld id="{E728E5DD-54BF-DC40-AFA3-087DCA1FAD44}" type="slidenum">
              <a:rPr lang="en-US" smtClean="0"/>
              <a:t>7</a:t>
            </a:fld>
            <a:endParaRPr lang="en-US"/>
          </a:p>
        </p:txBody>
      </p:sp>
    </p:spTree>
    <p:extLst>
      <p:ext uri="{BB962C8B-B14F-4D97-AF65-F5344CB8AC3E}">
        <p14:creationId xmlns:p14="http://schemas.microsoft.com/office/powerpoint/2010/main" val="167381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3831-F0B5-930C-C30C-348BA3D9FF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4D9E7B-7511-7A73-D75B-D35CCF5C29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83CF8E-40C2-4CC0-B4DD-B08062B4572F}"/>
              </a:ext>
            </a:extLst>
          </p:cNvPr>
          <p:cNvSpPr>
            <a:spLocks noGrp="1"/>
          </p:cNvSpPr>
          <p:nvPr>
            <p:ph type="dt" sz="half" idx="10"/>
          </p:nvPr>
        </p:nvSpPr>
        <p:spPr/>
        <p:txBody>
          <a:bodyPr/>
          <a:lstStyle/>
          <a:p>
            <a:fld id="{486B28CE-A034-4E4C-9D97-8DEA0B1CE551}" type="datetimeFigureOut">
              <a:rPr lang="en-US" smtClean="0"/>
              <a:t>4/9/2026</a:t>
            </a:fld>
            <a:endParaRPr lang="en-US"/>
          </a:p>
        </p:txBody>
      </p:sp>
      <p:sp>
        <p:nvSpPr>
          <p:cNvPr id="5" name="Footer Placeholder 4">
            <a:extLst>
              <a:ext uri="{FF2B5EF4-FFF2-40B4-BE49-F238E27FC236}">
                <a16:creationId xmlns:a16="http://schemas.microsoft.com/office/drawing/2014/main" id="{7C1023BD-8159-D965-BE70-91C2B7FD4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F1A03-2106-15DC-7B76-CFF21C62E4A1}"/>
              </a:ext>
            </a:extLst>
          </p:cNvPr>
          <p:cNvSpPr>
            <a:spLocks noGrp="1"/>
          </p:cNvSpPr>
          <p:nvPr>
            <p:ph type="sldNum" sz="quarter" idx="12"/>
          </p:nvPr>
        </p:nvSpPr>
        <p:spPr/>
        <p:txBody>
          <a:bodyPr/>
          <a:lstStyle/>
          <a:p>
            <a:fld id="{F908BD65-7C5E-499F-8CC9-47EB9DA2E1CE}" type="slidenum">
              <a:rPr lang="en-US" smtClean="0"/>
              <a:t>‹#›</a:t>
            </a:fld>
            <a:endParaRPr lang="en-US"/>
          </a:p>
        </p:txBody>
      </p:sp>
    </p:spTree>
    <p:extLst>
      <p:ext uri="{BB962C8B-B14F-4D97-AF65-F5344CB8AC3E}">
        <p14:creationId xmlns:p14="http://schemas.microsoft.com/office/powerpoint/2010/main" val="29038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7BEC5-AEF8-9B99-210D-96821C105F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B21870-9391-72A4-5EC1-FE04C570C4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A15AE-08B1-7CAB-B566-9747C3404611}"/>
              </a:ext>
            </a:extLst>
          </p:cNvPr>
          <p:cNvSpPr>
            <a:spLocks noGrp="1"/>
          </p:cNvSpPr>
          <p:nvPr>
            <p:ph type="dt" sz="half" idx="10"/>
          </p:nvPr>
        </p:nvSpPr>
        <p:spPr/>
        <p:txBody>
          <a:bodyPr/>
          <a:lstStyle/>
          <a:p>
            <a:fld id="{486B28CE-A034-4E4C-9D97-8DEA0B1CE551}" type="datetimeFigureOut">
              <a:rPr lang="en-US" smtClean="0"/>
              <a:t>4/9/2026</a:t>
            </a:fld>
            <a:endParaRPr lang="en-US"/>
          </a:p>
        </p:txBody>
      </p:sp>
      <p:sp>
        <p:nvSpPr>
          <p:cNvPr id="5" name="Footer Placeholder 4">
            <a:extLst>
              <a:ext uri="{FF2B5EF4-FFF2-40B4-BE49-F238E27FC236}">
                <a16:creationId xmlns:a16="http://schemas.microsoft.com/office/drawing/2014/main" id="{06085C60-8853-945F-DA66-E5E116D59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4867C-7E3D-7A9E-528F-AB55DFFEA323}"/>
              </a:ext>
            </a:extLst>
          </p:cNvPr>
          <p:cNvSpPr>
            <a:spLocks noGrp="1"/>
          </p:cNvSpPr>
          <p:nvPr>
            <p:ph type="sldNum" sz="quarter" idx="12"/>
          </p:nvPr>
        </p:nvSpPr>
        <p:spPr/>
        <p:txBody>
          <a:bodyPr/>
          <a:lstStyle/>
          <a:p>
            <a:fld id="{F908BD65-7C5E-499F-8CC9-47EB9DA2E1CE}" type="slidenum">
              <a:rPr lang="en-US" smtClean="0"/>
              <a:t>‹#›</a:t>
            </a:fld>
            <a:endParaRPr lang="en-US"/>
          </a:p>
        </p:txBody>
      </p:sp>
    </p:spTree>
    <p:extLst>
      <p:ext uri="{BB962C8B-B14F-4D97-AF65-F5344CB8AC3E}">
        <p14:creationId xmlns:p14="http://schemas.microsoft.com/office/powerpoint/2010/main" val="148325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9D758E-214C-4922-E740-3F10EE73BB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A4FC06-089E-B952-5DF7-BF3AA8BAAA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20AC8-C264-0238-1651-C8A4DB6E990C}"/>
              </a:ext>
            </a:extLst>
          </p:cNvPr>
          <p:cNvSpPr>
            <a:spLocks noGrp="1"/>
          </p:cNvSpPr>
          <p:nvPr>
            <p:ph type="dt" sz="half" idx="10"/>
          </p:nvPr>
        </p:nvSpPr>
        <p:spPr/>
        <p:txBody>
          <a:bodyPr/>
          <a:lstStyle/>
          <a:p>
            <a:fld id="{486B28CE-A034-4E4C-9D97-8DEA0B1CE551}" type="datetimeFigureOut">
              <a:rPr lang="en-US" smtClean="0"/>
              <a:t>4/9/2026</a:t>
            </a:fld>
            <a:endParaRPr lang="en-US"/>
          </a:p>
        </p:txBody>
      </p:sp>
      <p:sp>
        <p:nvSpPr>
          <p:cNvPr id="5" name="Footer Placeholder 4">
            <a:extLst>
              <a:ext uri="{FF2B5EF4-FFF2-40B4-BE49-F238E27FC236}">
                <a16:creationId xmlns:a16="http://schemas.microsoft.com/office/drawing/2014/main" id="{EE4FBB07-B1D8-1987-D22F-34AB749A5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83270B-6E4E-DF7E-7268-77BBE24A1176}"/>
              </a:ext>
            </a:extLst>
          </p:cNvPr>
          <p:cNvSpPr>
            <a:spLocks noGrp="1"/>
          </p:cNvSpPr>
          <p:nvPr>
            <p:ph type="sldNum" sz="quarter" idx="12"/>
          </p:nvPr>
        </p:nvSpPr>
        <p:spPr/>
        <p:txBody>
          <a:bodyPr/>
          <a:lstStyle/>
          <a:p>
            <a:fld id="{F908BD65-7C5E-499F-8CC9-47EB9DA2E1CE}" type="slidenum">
              <a:rPr lang="en-US" smtClean="0"/>
              <a:t>‹#›</a:t>
            </a:fld>
            <a:endParaRPr lang="en-US"/>
          </a:p>
        </p:txBody>
      </p:sp>
    </p:spTree>
    <p:extLst>
      <p:ext uri="{BB962C8B-B14F-4D97-AF65-F5344CB8AC3E}">
        <p14:creationId xmlns:p14="http://schemas.microsoft.com/office/powerpoint/2010/main" val="111320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3C22-F316-0025-29E3-E65B81FDC3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F5E4B6-AE4C-2B0E-6EB6-5E5A3E153D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0F294-37D5-A661-D353-F745E1367BA6}"/>
              </a:ext>
            </a:extLst>
          </p:cNvPr>
          <p:cNvSpPr>
            <a:spLocks noGrp="1"/>
          </p:cNvSpPr>
          <p:nvPr>
            <p:ph type="dt" sz="half" idx="10"/>
          </p:nvPr>
        </p:nvSpPr>
        <p:spPr/>
        <p:txBody>
          <a:bodyPr/>
          <a:lstStyle/>
          <a:p>
            <a:fld id="{486B28CE-A034-4E4C-9D97-8DEA0B1CE551}" type="datetimeFigureOut">
              <a:rPr lang="en-US" smtClean="0"/>
              <a:t>4/9/2026</a:t>
            </a:fld>
            <a:endParaRPr lang="en-US"/>
          </a:p>
        </p:txBody>
      </p:sp>
      <p:sp>
        <p:nvSpPr>
          <p:cNvPr id="5" name="Footer Placeholder 4">
            <a:extLst>
              <a:ext uri="{FF2B5EF4-FFF2-40B4-BE49-F238E27FC236}">
                <a16:creationId xmlns:a16="http://schemas.microsoft.com/office/drawing/2014/main" id="{10693D43-E84C-B952-318E-B93416815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8214F2-585F-DDEC-BB68-983157208CB3}"/>
              </a:ext>
            </a:extLst>
          </p:cNvPr>
          <p:cNvSpPr>
            <a:spLocks noGrp="1"/>
          </p:cNvSpPr>
          <p:nvPr>
            <p:ph type="sldNum" sz="quarter" idx="12"/>
          </p:nvPr>
        </p:nvSpPr>
        <p:spPr/>
        <p:txBody>
          <a:bodyPr/>
          <a:lstStyle/>
          <a:p>
            <a:fld id="{F908BD65-7C5E-499F-8CC9-47EB9DA2E1CE}" type="slidenum">
              <a:rPr lang="en-US" smtClean="0"/>
              <a:t>‹#›</a:t>
            </a:fld>
            <a:endParaRPr lang="en-US"/>
          </a:p>
        </p:txBody>
      </p:sp>
    </p:spTree>
    <p:extLst>
      <p:ext uri="{BB962C8B-B14F-4D97-AF65-F5344CB8AC3E}">
        <p14:creationId xmlns:p14="http://schemas.microsoft.com/office/powerpoint/2010/main" val="315670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1E0A-C387-511C-B3E5-D63B534752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7F2875-76EA-5343-9C76-09199CB452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3531F-7574-1EEA-A03E-6A12014516D9}"/>
              </a:ext>
            </a:extLst>
          </p:cNvPr>
          <p:cNvSpPr>
            <a:spLocks noGrp="1"/>
          </p:cNvSpPr>
          <p:nvPr>
            <p:ph type="dt" sz="half" idx="10"/>
          </p:nvPr>
        </p:nvSpPr>
        <p:spPr/>
        <p:txBody>
          <a:bodyPr/>
          <a:lstStyle/>
          <a:p>
            <a:fld id="{486B28CE-A034-4E4C-9D97-8DEA0B1CE551}" type="datetimeFigureOut">
              <a:rPr lang="en-US" smtClean="0"/>
              <a:t>4/9/2026</a:t>
            </a:fld>
            <a:endParaRPr lang="en-US"/>
          </a:p>
        </p:txBody>
      </p:sp>
      <p:sp>
        <p:nvSpPr>
          <p:cNvPr id="5" name="Footer Placeholder 4">
            <a:extLst>
              <a:ext uri="{FF2B5EF4-FFF2-40B4-BE49-F238E27FC236}">
                <a16:creationId xmlns:a16="http://schemas.microsoft.com/office/drawing/2014/main" id="{6456C883-43CE-FC63-3607-BC3D82E27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AFF68-8C89-6AB2-FF14-3EE8F5284423}"/>
              </a:ext>
            </a:extLst>
          </p:cNvPr>
          <p:cNvSpPr>
            <a:spLocks noGrp="1"/>
          </p:cNvSpPr>
          <p:nvPr>
            <p:ph type="sldNum" sz="quarter" idx="12"/>
          </p:nvPr>
        </p:nvSpPr>
        <p:spPr/>
        <p:txBody>
          <a:bodyPr/>
          <a:lstStyle/>
          <a:p>
            <a:fld id="{F908BD65-7C5E-499F-8CC9-47EB9DA2E1CE}" type="slidenum">
              <a:rPr lang="en-US" smtClean="0"/>
              <a:t>‹#›</a:t>
            </a:fld>
            <a:endParaRPr lang="en-US"/>
          </a:p>
        </p:txBody>
      </p:sp>
    </p:spTree>
    <p:extLst>
      <p:ext uri="{BB962C8B-B14F-4D97-AF65-F5344CB8AC3E}">
        <p14:creationId xmlns:p14="http://schemas.microsoft.com/office/powerpoint/2010/main" val="193126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C378-9587-FBDD-498A-CCFBE42950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0CB641-758F-5D15-966C-1C23EAF36E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A164CB-0F19-FC52-A777-8BE7FDDA3C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136C7D-49F9-34B4-84F1-763BA6D4214F}"/>
              </a:ext>
            </a:extLst>
          </p:cNvPr>
          <p:cNvSpPr>
            <a:spLocks noGrp="1"/>
          </p:cNvSpPr>
          <p:nvPr>
            <p:ph type="dt" sz="half" idx="10"/>
          </p:nvPr>
        </p:nvSpPr>
        <p:spPr/>
        <p:txBody>
          <a:bodyPr/>
          <a:lstStyle/>
          <a:p>
            <a:fld id="{486B28CE-A034-4E4C-9D97-8DEA0B1CE551}" type="datetimeFigureOut">
              <a:rPr lang="en-US" smtClean="0"/>
              <a:t>4/9/2026</a:t>
            </a:fld>
            <a:endParaRPr lang="en-US"/>
          </a:p>
        </p:txBody>
      </p:sp>
      <p:sp>
        <p:nvSpPr>
          <p:cNvPr id="6" name="Footer Placeholder 5">
            <a:extLst>
              <a:ext uri="{FF2B5EF4-FFF2-40B4-BE49-F238E27FC236}">
                <a16:creationId xmlns:a16="http://schemas.microsoft.com/office/drawing/2014/main" id="{6C1EEE03-D5F2-2A41-B68F-B1050E6AC0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ACD96B-98AF-38B1-79CD-4DC5F08ED39C}"/>
              </a:ext>
            </a:extLst>
          </p:cNvPr>
          <p:cNvSpPr>
            <a:spLocks noGrp="1"/>
          </p:cNvSpPr>
          <p:nvPr>
            <p:ph type="sldNum" sz="quarter" idx="12"/>
          </p:nvPr>
        </p:nvSpPr>
        <p:spPr/>
        <p:txBody>
          <a:bodyPr/>
          <a:lstStyle/>
          <a:p>
            <a:fld id="{F908BD65-7C5E-499F-8CC9-47EB9DA2E1CE}" type="slidenum">
              <a:rPr lang="en-US" smtClean="0"/>
              <a:t>‹#›</a:t>
            </a:fld>
            <a:endParaRPr lang="en-US"/>
          </a:p>
        </p:txBody>
      </p:sp>
    </p:spTree>
    <p:extLst>
      <p:ext uri="{BB962C8B-B14F-4D97-AF65-F5344CB8AC3E}">
        <p14:creationId xmlns:p14="http://schemas.microsoft.com/office/powerpoint/2010/main" val="393253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AF24-CF84-6C64-FCA9-1FDF9A1285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263B75-005E-51B9-C031-562DE45129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0D8933-7440-BADC-F2E9-DEE731D47C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739D88-63AE-FC9A-463A-9BA63F670E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905EDE-7D8D-E949-3E13-3D1050DAB6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AEE0B7-C852-4326-8A3C-7F67D2349626}"/>
              </a:ext>
            </a:extLst>
          </p:cNvPr>
          <p:cNvSpPr>
            <a:spLocks noGrp="1"/>
          </p:cNvSpPr>
          <p:nvPr>
            <p:ph type="dt" sz="half" idx="10"/>
          </p:nvPr>
        </p:nvSpPr>
        <p:spPr/>
        <p:txBody>
          <a:bodyPr/>
          <a:lstStyle/>
          <a:p>
            <a:fld id="{486B28CE-A034-4E4C-9D97-8DEA0B1CE551}" type="datetimeFigureOut">
              <a:rPr lang="en-US" smtClean="0"/>
              <a:t>4/9/2026</a:t>
            </a:fld>
            <a:endParaRPr lang="en-US"/>
          </a:p>
        </p:txBody>
      </p:sp>
      <p:sp>
        <p:nvSpPr>
          <p:cNvPr id="8" name="Footer Placeholder 7">
            <a:extLst>
              <a:ext uri="{FF2B5EF4-FFF2-40B4-BE49-F238E27FC236}">
                <a16:creationId xmlns:a16="http://schemas.microsoft.com/office/drawing/2014/main" id="{4F391628-7C80-A533-C164-1FF5C8E53A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7BFCEA-4472-C28C-D9DD-DC56BDAAFA8D}"/>
              </a:ext>
            </a:extLst>
          </p:cNvPr>
          <p:cNvSpPr>
            <a:spLocks noGrp="1"/>
          </p:cNvSpPr>
          <p:nvPr>
            <p:ph type="sldNum" sz="quarter" idx="12"/>
          </p:nvPr>
        </p:nvSpPr>
        <p:spPr/>
        <p:txBody>
          <a:bodyPr/>
          <a:lstStyle/>
          <a:p>
            <a:fld id="{F908BD65-7C5E-499F-8CC9-47EB9DA2E1CE}" type="slidenum">
              <a:rPr lang="en-US" smtClean="0"/>
              <a:t>‹#›</a:t>
            </a:fld>
            <a:endParaRPr lang="en-US"/>
          </a:p>
        </p:txBody>
      </p:sp>
    </p:spTree>
    <p:extLst>
      <p:ext uri="{BB962C8B-B14F-4D97-AF65-F5344CB8AC3E}">
        <p14:creationId xmlns:p14="http://schemas.microsoft.com/office/powerpoint/2010/main" val="305156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4EDE3-B6EE-3DF1-E70A-DB8D0E7C33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98363D-B3C5-67DF-A4DA-B9AF5325AAD9}"/>
              </a:ext>
            </a:extLst>
          </p:cNvPr>
          <p:cNvSpPr>
            <a:spLocks noGrp="1"/>
          </p:cNvSpPr>
          <p:nvPr>
            <p:ph type="dt" sz="half" idx="10"/>
          </p:nvPr>
        </p:nvSpPr>
        <p:spPr/>
        <p:txBody>
          <a:bodyPr/>
          <a:lstStyle/>
          <a:p>
            <a:fld id="{486B28CE-A034-4E4C-9D97-8DEA0B1CE551}" type="datetimeFigureOut">
              <a:rPr lang="en-US" smtClean="0"/>
              <a:t>4/9/2026</a:t>
            </a:fld>
            <a:endParaRPr lang="en-US"/>
          </a:p>
        </p:txBody>
      </p:sp>
      <p:sp>
        <p:nvSpPr>
          <p:cNvPr id="4" name="Footer Placeholder 3">
            <a:extLst>
              <a:ext uri="{FF2B5EF4-FFF2-40B4-BE49-F238E27FC236}">
                <a16:creationId xmlns:a16="http://schemas.microsoft.com/office/drawing/2014/main" id="{5A539DE6-8697-4D78-2D06-9A8EABEAC3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B2A963-4FF8-1DA3-6EDC-0496008BE530}"/>
              </a:ext>
            </a:extLst>
          </p:cNvPr>
          <p:cNvSpPr>
            <a:spLocks noGrp="1"/>
          </p:cNvSpPr>
          <p:nvPr>
            <p:ph type="sldNum" sz="quarter" idx="12"/>
          </p:nvPr>
        </p:nvSpPr>
        <p:spPr/>
        <p:txBody>
          <a:bodyPr/>
          <a:lstStyle/>
          <a:p>
            <a:fld id="{F908BD65-7C5E-499F-8CC9-47EB9DA2E1CE}" type="slidenum">
              <a:rPr lang="en-US" smtClean="0"/>
              <a:t>‹#›</a:t>
            </a:fld>
            <a:endParaRPr lang="en-US"/>
          </a:p>
        </p:txBody>
      </p:sp>
    </p:spTree>
    <p:extLst>
      <p:ext uri="{BB962C8B-B14F-4D97-AF65-F5344CB8AC3E}">
        <p14:creationId xmlns:p14="http://schemas.microsoft.com/office/powerpoint/2010/main" val="111433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1F6CC-33EB-0482-09DB-742F22DB46E1}"/>
              </a:ext>
            </a:extLst>
          </p:cNvPr>
          <p:cNvSpPr>
            <a:spLocks noGrp="1"/>
          </p:cNvSpPr>
          <p:nvPr>
            <p:ph type="dt" sz="half" idx="10"/>
          </p:nvPr>
        </p:nvSpPr>
        <p:spPr/>
        <p:txBody>
          <a:bodyPr/>
          <a:lstStyle/>
          <a:p>
            <a:fld id="{486B28CE-A034-4E4C-9D97-8DEA0B1CE551}" type="datetimeFigureOut">
              <a:rPr lang="en-US" smtClean="0"/>
              <a:t>4/9/2026</a:t>
            </a:fld>
            <a:endParaRPr lang="en-US"/>
          </a:p>
        </p:txBody>
      </p:sp>
      <p:sp>
        <p:nvSpPr>
          <p:cNvPr id="3" name="Footer Placeholder 2">
            <a:extLst>
              <a:ext uri="{FF2B5EF4-FFF2-40B4-BE49-F238E27FC236}">
                <a16:creationId xmlns:a16="http://schemas.microsoft.com/office/drawing/2014/main" id="{612F6666-814F-0C94-4C87-48D071372C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85B75A-4EC1-D22D-2764-27A9EC274F61}"/>
              </a:ext>
            </a:extLst>
          </p:cNvPr>
          <p:cNvSpPr>
            <a:spLocks noGrp="1"/>
          </p:cNvSpPr>
          <p:nvPr>
            <p:ph type="sldNum" sz="quarter" idx="12"/>
          </p:nvPr>
        </p:nvSpPr>
        <p:spPr/>
        <p:txBody>
          <a:bodyPr/>
          <a:lstStyle/>
          <a:p>
            <a:fld id="{F908BD65-7C5E-499F-8CC9-47EB9DA2E1CE}" type="slidenum">
              <a:rPr lang="en-US" smtClean="0"/>
              <a:t>‹#›</a:t>
            </a:fld>
            <a:endParaRPr lang="en-US"/>
          </a:p>
        </p:txBody>
      </p:sp>
    </p:spTree>
    <p:extLst>
      <p:ext uri="{BB962C8B-B14F-4D97-AF65-F5344CB8AC3E}">
        <p14:creationId xmlns:p14="http://schemas.microsoft.com/office/powerpoint/2010/main" val="280348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FF5F-F0DE-1DAF-900A-D1D80CC78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0CBBBC-D7EA-2B1A-DB05-E610274048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903644-A7AD-ACC5-3195-E0F214B9B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97047F-797C-682B-0019-FB55B542522A}"/>
              </a:ext>
            </a:extLst>
          </p:cNvPr>
          <p:cNvSpPr>
            <a:spLocks noGrp="1"/>
          </p:cNvSpPr>
          <p:nvPr>
            <p:ph type="dt" sz="half" idx="10"/>
          </p:nvPr>
        </p:nvSpPr>
        <p:spPr/>
        <p:txBody>
          <a:bodyPr/>
          <a:lstStyle/>
          <a:p>
            <a:fld id="{486B28CE-A034-4E4C-9D97-8DEA0B1CE551}" type="datetimeFigureOut">
              <a:rPr lang="en-US" smtClean="0"/>
              <a:t>4/9/2026</a:t>
            </a:fld>
            <a:endParaRPr lang="en-US"/>
          </a:p>
        </p:txBody>
      </p:sp>
      <p:sp>
        <p:nvSpPr>
          <p:cNvPr id="6" name="Footer Placeholder 5">
            <a:extLst>
              <a:ext uri="{FF2B5EF4-FFF2-40B4-BE49-F238E27FC236}">
                <a16:creationId xmlns:a16="http://schemas.microsoft.com/office/drawing/2014/main" id="{2AB408EA-87A8-FBF5-8162-1EE4F9BA3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DF20B8-45CE-2D90-DCE6-44FEC4511C9C}"/>
              </a:ext>
            </a:extLst>
          </p:cNvPr>
          <p:cNvSpPr>
            <a:spLocks noGrp="1"/>
          </p:cNvSpPr>
          <p:nvPr>
            <p:ph type="sldNum" sz="quarter" idx="12"/>
          </p:nvPr>
        </p:nvSpPr>
        <p:spPr/>
        <p:txBody>
          <a:bodyPr/>
          <a:lstStyle/>
          <a:p>
            <a:fld id="{F908BD65-7C5E-499F-8CC9-47EB9DA2E1CE}" type="slidenum">
              <a:rPr lang="en-US" smtClean="0"/>
              <a:t>‹#›</a:t>
            </a:fld>
            <a:endParaRPr lang="en-US"/>
          </a:p>
        </p:txBody>
      </p:sp>
    </p:spTree>
    <p:extLst>
      <p:ext uri="{BB962C8B-B14F-4D97-AF65-F5344CB8AC3E}">
        <p14:creationId xmlns:p14="http://schemas.microsoft.com/office/powerpoint/2010/main" val="400365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33A6-07E4-E909-9CC2-2720AEA68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00DF79-7CE4-BAA2-7CD5-0DDD0D1FB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65C476-39F6-A668-6B38-3AA96127C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B9511-1328-879F-F008-F764DBFBF951}"/>
              </a:ext>
            </a:extLst>
          </p:cNvPr>
          <p:cNvSpPr>
            <a:spLocks noGrp="1"/>
          </p:cNvSpPr>
          <p:nvPr>
            <p:ph type="dt" sz="half" idx="10"/>
          </p:nvPr>
        </p:nvSpPr>
        <p:spPr/>
        <p:txBody>
          <a:bodyPr/>
          <a:lstStyle/>
          <a:p>
            <a:fld id="{486B28CE-A034-4E4C-9D97-8DEA0B1CE551}" type="datetimeFigureOut">
              <a:rPr lang="en-US" smtClean="0"/>
              <a:t>4/9/2026</a:t>
            </a:fld>
            <a:endParaRPr lang="en-US"/>
          </a:p>
        </p:txBody>
      </p:sp>
      <p:sp>
        <p:nvSpPr>
          <p:cNvPr id="6" name="Footer Placeholder 5">
            <a:extLst>
              <a:ext uri="{FF2B5EF4-FFF2-40B4-BE49-F238E27FC236}">
                <a16:creationId xmlns:a16="http://schemas.microsoft.com/office/drawing/2014/main" id="{E0E18483-986F-56DF-5D1C-2B7454194B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F19171-DE49-8E4A-7237-74C1EF623B68}"/>
              </a:ext>
            </a:extLst>
          </p:cNvPr>
          <p:cNvSpPr>
            <a:spLocks noGrp="1"/>
          </p:cNvSpPr>
          <p:nvPr>
            <p:ph type="sldNum" sz="quarter" idx="12"/>
          </p:nvPr>
        </p:nvSpPr>
        <p:spPr/>
        <p:txBody>
          <a:bodyPr/>
          <a:lstStyle/>
          <a:p>
            <a:fld id="{F908BD65-7C5E-499F-8CC9-47EB9DA2E1CE}" type="slidenum">
              <a:rPr lang="en-US" smtClean="0"/>
              <a:t>‹#›</a:t>
            </a:fld>
            <a:endParaRPr lang="en-US"/>
          </a:p>
        </p:txBody>
      </p:sp>
    </p:spTree>
    <p:extLst>
      <p:ext uri="{BB962C8B-B14F-4D97-AF65-F5344CB8AC3E}">
        <p14:creationId xmlns:p14="http://schemas.microsoft.com/office/powerpoint/2010/main" val="3361676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37B0D4-73DC-8616-F2DA-B0195C3583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31B013-3863-5549-7C0A-FC13BA7C68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B7639-66E2-6B8C-C41D-4DDC067F1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B28CE-A034-4E4C-9D97-8DEA0B1CE551}" type="datetimeFigureOut">
              <a:rPr lang="en-US" smtClean="0"/>
              <a:t>4/9/2026</a:t>
            </a:fld>
            <a:endParaRPr lang="en-US"/>
          </a:p>
        </p:txBody>
      </p:sp>
      <p:sp>
        <p:nvSpPr>
          <p:cNvPr id="5" name="Footer Placeholder 4">
            <a:extLst>
              <a:ext uri="{FF2B5EF4-FFF2-40B4-BE49-F238E27FC236}">
                <a16:creationId xmlns:a16="http://schemas.microsoft.com/office/drawing/2014/main" id="{5A0C85C7-4BC2-1785-165F-98E17A611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F6D18A-FE3D-6E64-0BF9-C9BEFDBCA1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8BD65-7C5E-499F-8CC9-47EB9DA2E1CE}" type="slidenum">
              <a:rPr lang="en-US" smtClean="0"/>
              <a:t>‹#›</a:t>
            </a:fld>
            <a:endParaRPr lang="en-US"/>
          </a:p>
        </p:txBody>
      </p:sp>
    </p:spTree>
    <p:extLst>
      <p:ext uri="{BB962C8B-B14F-4D97-AF65-F5344CB8AC3E}">
        <p14:creationId xmlns:p14="http://schemas.microsoft.com/office/powerpoint/2010/main" val="1156345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crimemapping.com/"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100000">
              <a:schemeClr val="bg1"/>
            </a:gs>
          </a:gsLst>
          <a:lin ang="108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6C496-A4D0-B6C1-45EF-49EBC9A7A610}"/>
              </a:ext>
            </a:extLst>
          </p:cNvPr>
          <p:cNvSpPr/>
          <p:nvPr/>
        </p:nvSpPr>
        <p:spPr>
          <a:xfrm>
            <a:off x="0" y="1936564"/>
            <a:ext cx="12192000" cy="2387600"/>
          </a:xfrm>
          <a:prstGeom prst="rect">
            <a:avLst/>
          </a:prstGeom>
          <a:gradFill flip="none" rotWithShape="1">
            <a:gsLst>
              <a:gs pos="0">
                <a:srgbClr val="254275"/>
              </a:gs>
              <a:gs pos="100000">
                <a:schemeClr val="accent1">
                  <a:tint val="23500"/>
                  <a:satMod val="160000"/>
                </a:schemeClr>
              </a:gs>
            </a:gsLst>
            <a:lin ang="108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5253477-15FF-7A71-7F0E-77F0AD2C88B4}"/>
              </a:ext>
            </a:extLst>
          </p:cNvPr>
          <p:cNvSpPr txBox="1"/>
          <p:nvPr/>
        </p:nvSpPr>
        <p:spPr>
          <a:xfrm>
            <a:off x="5558592" y="2203832"/>
            <a:ext cx="5935579" cy="3093154"/>
          </a:xfrm>
          <a:prstGeom prst="rect">
            <a:avLst/>
          </a:prstGeom>
          <a:noFill/>
        </p:spPr>
        <p:txBody>
          <a:bodyPr wrap="square" rtlCol="0">
            <a:spAutoFit/>
          </a:bodyPr>
          <a:lstStyle/>
          <a:p>
            <a:pPr algn="ctr"/>
            <a:r>
              <a:rPr lang="en-US" sz="6500" dirty="0"/>
              <a:t>UPLAND POLICE </a:t>
            </a:r>
          </a:p>
          <a:p>
            <a:pPr algn="ctr"/>
            <a:r>
              <a:rPr lang="en-US" sz="6500" dirty="0"/>
              <a:t>DEPARTMENT</a:t>
            </a:r>
          </a:p>
          <a:p>
            <a:pPr algn="ctr"/>
            <a:r>
              <a:rPr lang="en-US" sz="6500" dirty="0"/>
              <a:t>March 2026</a:t>
            </a:r>
          </a:p>
        </p:txBody>
      </p:sp>
      <p:cxnSp>
        <p:nvCxnSpPr>
          <p:cNvPr id="8" name="Straight Connector 7">
            <a:extLst>
              <a:ext uri="{FF2B5EF4-FFF2-40B4-BE49-F238E27FC236}">
                <a16:creationId xmlns:a16="http://schemas.microsoft.com/office/drawing/2014/main" id="{B0402719-330A-903A-C90C-57DD4D3DF315}"/>
              </a:ext>
            </a:extLst>
          </p:cNvPr>
          <p:cNvCxnSpPr/>
          <p:nvPr/>
        </p:nvCxnSpPr>
        <p:spPr>
          <a:xfrm>
            <a:off x="0" y="4324164"/>
            <a:ext cx="12192000" cy="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4C7B403-8BBB-C3BB-21AC-31613DC0DB1B}"/>
              </a:ext>
            </a:extLst>
          </p:cNvPr>
          <p:cNvCxnSpPr/>
          <p:nvPr/>
        </p:nvCxnSpPr>
        <p:spPr>
          <a:xfrm>
            <a:off x="0" y="1936564"/>
            <a:ext cx="12192000" cy="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person wearing a garment&#10;&#10;Description automatically generated with medium confidence">
            <a:extLst>
              <a:ext uri="{FF2B5EF4-FFF2-40B4-BE49-F238E27FC236}">
                <a16:creationId xmlns:a16="http://schemas.microsoft.com/office/drawing/2014/main" id="{925A6EFA-E06D-0F74-9EB3-FD57E082869E}"/>
              </a:ext>
            </a:extLst>
          </p:cNvPr>
          <p:cNvPicPr>
            <a:picLocks noChangeAspect="1"/>
          </p:cNvPicPr>
          <p:nvPr/>
        </p:nvPicPr>
        <p:blipFill rotWithShape="1">
          <a:blip r:embed="rId2">
            <a:extLst>
              <a:ext uri="{28A0092B-C50C-407E-A947-70E740481C1C}">
                <a14:useLocalDpi xmlns:a14="http://schemas.microsoft.com/office/drawing/2010/main" val="0"/>
              </a:ext>
            </a:extLst>
          </a:blip>
          <a:srcRect l="21012" t="12073" r="42525" b="21303"/>
          <a:stretch/>
        </p:blipFill>
        <p:spPr>
          <a:xfrm>
            <a:off x="0" y="-64681"/>
            <a:ext cx="6721642" cy="6908243"/>
          </a:xfrm>
          <a:prstGeom prst="rect">
            <a:avLst/>
          </a:prstGeom>
        </p:spPr>
      </p:pic>
      <p:pic>
        <p:nvPicPr>
          <p:cNvPr id="10" name="Picture 9" descr="Logo&#10;&#10;Description automatically generated">
            <a:extLst>
              <a:ext uri="{FF2B5EF4-FFF2-40B4-BE49-F238E27FC236}">
                <a16:creationId xmlns:a16="http://schemas.microsoft.com/office/drawing/2014/main" id="{DE485B81-DA10-8CFE-35E3-D5283C48CE75}"/>
              </a:ext>
            </a:extLst>
          </p:cNvPr>
          <p:cNvPicPr>
            <a:picLocks noChangeAspect="1"/>
          </p:cNvPicPr>
          <p:nvPr/>
        </p:nvPicPr>
        <p:blipFill rotWithShape="1">
          <a:blip r:embed="rId3">
            <a:extLst>
              <a:ext uri="{28A0092B-C50C-407E-A947-70E740481C1C}">
                <a14:useLocalDpi xmlns:a14="http://schemas.microsoft.com/office/drawing/2010/main" val="0"/>
              </a:ext>
            </a:extLst>
          </a:blip>
          <a:srcRect l="32632" t="26431" r="33158" b="24913"/>
          <a:stretch/>
        </p:blipFill>
        <p:spPr>
          <a:xfrm>
            <a:off x="10812384" y="5807240"/>
            <a:ext cx="1363574" cy="1090858"/>
          </a:xfrm>
          <a:prstGeom prst="rect">
            <a:avLst/>
          </a:prstGeom>
        </p:spPr>
      </p:pic>
    </p:spTree>
    <p:extLst>
      <p:ext uri="{BB962C8B-B14F-4D97-AF65-F5344CB8AC3E}">
        <p14:creationId xmlns:p14="http://schemas.microsoft.com/office/powerpoint/2010/main" val="960862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6C8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561383-F8B5-5155-D161-06E2861351EC}"/>
              </a:ext>
            </a:extLst>
          </p:cNvPr>
          <p:cNvSpPr/>
          <p:nvPr/>
        </p:nvSpPr>
        <p:spPr>
          <a:xfrm>
            <a:off x="0" y="5807242"/>
            <a:ext cx="12192000" cy="1050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picture containing text&#10;&#10;Description automatically generated">
            <a:extLst>
              <a:ext uri="{FF2B5EF4-FFF2-40B4-BE49-F238E27FC236}">
                <a16:creationId xmlns:a16="http://schemas.microsoft.com/office/drawing/2014/main" id="{74A66D12-2BBF-314D-76A3-432444A22F6C}"/>
              </a:ext>
            </a:extLst>
          </p:cNvPr>
          <p:cNvPicPr>
            <a:picLocks noGrp="1" noChangeAspect="1"/>
          </p:cNvPicPr>
          <p:nvPr>
            <p:ph idx="1"/>
          </p:nvPr>
        </p:nvPicPr>
        <p:blipFill rotWithShape="1">
          <a:blip r:embed="rId2">
            <a:alphaModFix amt="15000"/>
            <a:extLst>
              <a:ext uri="{28A0092B-C50C-407E-A947-70E740481C1C}">
                <a14:useLocalDpi xmlns:a14="http://schemas.microsoft.com/office/drawing/2010/main" val="0"/>
              </a:ext>
            </a:extLst>
          </a:blip>
          <a:srcRect l="33595" t="8391" r="32965" b="9083"/>
          <a:stretch/>
        </p:blipFill>
        <p:spPr>
          <a:xfrm>
            <a:off x="-2464" y="0"/>
            <a:ext cx="4200994" cy="5831860"/>
          </a:xfrm>
        </p:spPr>
      </p:pic>
      <p:sp>
        <p:nvSpPr>
          <p:cNvPr id="37" name="Rectangle 36">
            <a:extLst>
              <a:ext uri="{FF2B5EF4-FFF2-40B4-BE49-F238E27FC236}">
                <a16:creationId xmlns:a16="http://schemas.microsoft.com/office/drawing/2014/main" id="{DD1B4C8E-955E-0DC6-025A-C11CB5BBF40A}"/>
              </a:ext>
            </a:extLst>
          </p:cNvPr>
          <p:cNvSpPr/>
          <p:nvPr/>
        </p:nvSpPr>
        <p:spPr>
          <a:xfrm>
            <a:off x="-2464" y="5823281"/>
            <a:ext cx="12192000" cy="1050759"/>
          </a:xfrm>
          <a:prstGeom prst="rect">
            <a:avLst/>
          </a:prstGeom>
          <a:solidFill>
            <a:srgbClr val="25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a:extLst>
              <a:ext uri="{FF2B5EF4-FFF2-40B4-BE49-F238E27FC236}">
                <a16:creationId xmlns:a16="http://schemas.microsoft.com/office/drawing/2014/main" id="{7E438002-C969-522E-D48E-4B1EACC7AD33}"/>
              </a:ext>
            </a:extLst>
          </p:cNvPr>
          <p:cNvPicPr>
            <a:picLocks noChangeAspect="1"/>
          </p:cNvPicPr>
          <p:nvPr/>
        </p:nvPicPr>
        <p:blipFill rotWithShape="1">
          <a:blip r:embed="rId3">
            <a:extLst>
              <a:ext uri="{28A0092B-C50C-407E-A947-70E740481C1C}">
                <a14:useLocalDpi xmlns:a14="http://schemas.microsoft.com/office/drawing/2010/main" val="0"/>
              </a:ext>
            </a:extLst>
          </a:blip>
          <a:srcRect l="32632" t="26431" r="33158" b="24913"/>
          <a:stretch/>
        </p:blipFill>
        <p:spPr>
          <a:xfrm>
            <a:off x="10812384" y="5823282"/>
            <a:ext cx="1363574" cy="1090858"/>
          </a:xfrm>
          <a:prstGeom prst="rect">
            <a:avLst/>
          </a:prstGeom>
        </p:spPr>
      </p:pic>
      <p:sp>
        <p:nvSpPr>
          <p:cNvPr id="3" name="TextBox 2">
            <a:extLst>
              <a:ext uri="{FF2B5EF4-FFF2-40B4-BE49-F238E27FC236}">
                <a16:creationId xmlns:a16="http://schemas.microsoft.com/office/drawing/2014/main" id="{35D13CF0-2F2C-A67A-792E-490CAEE088E2}"/>
              </a:ext>
            </a:extLst>
          </p:cNvPr>
          <p:cNvSpPr txBox="1"/>
          <p:nvPr/>
        </p:nvSpPr>
        <p:spPr>
          <a:xfrm>
            <a:off x="135697" y="6114098"/>
            <a:ext cx="3717846" cy="461665"/>
          </a:xfrm>
          <a:prstGeom prst="rect">
            <a:avLst/>
          </a:prstGeom>
          <a:noFill/>
        </p:spPr>
        <p:txBody>
          <a:bodyPr wrap="square" rtlCol="0">
            <a:spAutoFit/>
          </a:bodyPr>
          <a:lstStyle/>
          <a:p>
            <a:r>
              <a:rPr lang="en-US" sz="2400" b="1">
                <a:solidFill>
                  <a:schemeClr val="bg1">
                    <a:lumMod val="85000"/>
                  </a:schemeClr>
                </a:solidFill>
              </a:rPr>
              <a:t>POLICE DEPARTMENT</a:t>
            </a:r>
            <a:endParaRPr lang="en-US" sz="2000" b="1">
              <a:solidFill>
                <a:schemeClr val="bg1">
                  <a:lumMod val="85000"/>
                </a:schemeClr>
              </a:solidFill>
            </a:endParaRPr>
          </a:p>
        </p:txBody>
      </p:sp>
      <p:sp>
        <p:nvSpPr>
          <p:cNvPr id="6" name="Title 5">
            <a:extLst>
              <a:ext uri="{FF2B5EF4-FFF2-40B4-BE49-F238E27FC236}">
                <a16:creationId xmlns:a16="http://schemas.microsoft.com/office/drawing/2014/main" id="{CBA1C1B5-C90D-7DB0-BA97-6051A48FF0A5}"/>
              </a:ext>
            </a:extLst>
          </p:cNvPr>
          <p:cNvSpPr>
            <a:spLocks noGrp="1"/>
          </p:cNvSpPr>
          <p:nvPr>
            <p:ph type="title"/>
          </p:nvPr>
        </p:nvSpPr>
        <p:spPr>
          <a:xfrm>
            <a:off x="3853542" y="0"/>
            <a:ext cx="8322416" cy="1281025"/>
          </a:xfrm>
        </p:spPr>
        <p:txBody>
          <a:bodyPr>
            <a:normAutofit/>
          </a:bodyPr>
          <a:lstStyle/>
          <a:p>
            <a:pPr algn="ctr"/>
            <a:r>
              <a:rPr lang="en-US" sz="3200" dirty="0">
                <a:latin typeface="+mn-lt"/>
              </a:rPr>
              <a:t>Group A Offenses </a:t>
            </a:r>
            <a:br>
              <a:rPr lang="en-US" sz="3200" dirty="0">
                <a:latin typeface="+mn-lt"/>
              </a:rPr>
            </a:br>
            <a:r>
              <a:rPr lang="en-US" sz="3200" dirty="0">
                <a:latin typeface="+mn-lt"/>
              </a:rPr>
              <a:t>Beat 2 </a:t>
            </a:r>
          </a:p>
        </p:txBody>
      </p:sp>
      <p:sp>
        <p:nvSpPr>
          <p:cNvPr id="9" name="Rectangle 8">
            <a:extLst>
              <a:ext uri="{FF2B5EF4-FFF2-40B4-BE49-F238E27FC236}">
                <a16:creationId xmlns:a16="http://schemas.microsoft.com/office/drawing/2014/main" id="{79A39FB3-2AB0-1051-5167-0EFD890E3437}"/>
              </a:ext>
            </a:extLst>
          </p:cNvPr>
          <p:cNvSpPr/>
          <p:nvPr/>
        </p:nvSpPr>
        <p:spPr>
          <a:xfrm>
            <a:off x="-1" y="-1946"/>
            <a:ext cx="3853543" cy="5827834"/>
          </a:xfrm>
          <a:prstGeom prst="rect">
            <a:avLst/>
          </a:prstGeom>
          <a:solidFill>
            <a:srgbClr val="254275">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Content Placeholder 2">
            <a:extLst>
              <a:ext uri="{FF2B5EF4-FFF2-40B4-BE49-F238E27FC236}">
                <a16:creationId xmlns:a16="http://schemas.microsoft.com/office/drawing/2014/main" id="{D071A6B9-61E7-EB47-E72B-6F4C6E1F62E1}"/>
              </a:ext>
            </a:extLst>
          </p:cNvPr>
          <p:cNvGraphicFramePr/>
          <p:nvPr>
            <p:extLst>
              <p:ext uri="{D42A27DB-BD31-4B8C-83A1-F6EECF244321}">
                <p14:modId xmlns:p14="http://schemas.microsoft.com/office/powerpoint/2010/main" val="2368341930"/>
              </p:ext>
            </p:extLst>
          </p:nvPr>
        </p:nvGraphicFramePr>
        <p:xfrm>
          <a:off x="5495422" y="1104493"/>
          <a:ext cx="5038656" cy="46490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44553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6C8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561383-F8B5-5155-D161-06E2861351EC}"/>
              </a:ext>
            </a:extLst>
          </p:cNvPr>
          <p:cNvSpPr/>
          <p:nvPr/>
        </p:nvSpPr>
        <p:spPr>
          <a:xfrm>
            <a:off x="0" y="5807242"/>
            <a:ext cx="12192000" cy="1050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picture containing text&#10;&#10;Description automatically generated">
            <a:extLst>
              <a:ext uri="{FF2B5EF4-FFF2-40B4-BE49-F238E27FC236}">
                <a16:creationId xmlns:a16="http://schemas.microsoft.com/office/drawing/2014/main" id="{74A66D12-2BBF-314D-76A3-432444A22F6C}"/>
              </a:ext>
            </a:extLst>
          </p:cNvPr>
          <p:cNvPicPr>
            <a:picLocks noGrp="1" noChangeAspect="1"/>
          </p:cNvPicPr>
          <p:nvPr>
            <p:ph idx="1"/>
          </p:nvPr>
        </p:nvPicPr>
        <p:blipFill rotWithShape="1">
          <a:blip r:embed="rId2">
            <a:alphaModFix amt="15000"/>
            <a:extLst>
              <a:ext uri="{28A0092B-C50C-407E-A947-70E740481C1C}">
                <a14:useLocalDpi xmlns:a14="http://schemas.microsoft.com/office/drawing/2010/main" val="0"/>
              </a:ext>
            </a:extLst>
          </a:blip>
          <a:srcRect l="33595" t="8391" r="32965" b="9083"/>
          <a:stretch/>
        </p:blipFill>
        <p:spPr>
          <a:xfrm>
            <a:off x="-2464" y="0"/>
            <a:ext cx="4200994" cy="5831860"/>
          </a:xfrm>
        </p:spPr>
      </p:pic>
      <p:sp>
        <p:nvSpPr>
          <p:cNvPr id="37" name="Rectangle 36">
            <a:extLst>
              <a:ext uri="{FF2B5EF4-FFF2-40B4-BE49-F238E27FC236}">
                <a16:creationId xmlns:a16="http://schemas.microsoft.com/office/drawing/2014/main" id="{DD1B4C8E-955E-0DC6-025A-C11CB5BBF40A}"/>
              </a:ext>
            </a:extLst>
          </p:cNvPr>
          <p:cNvSpPr/>
          <p:nvPr/>
        </p:nvSpPr>
        <p:spPr>
          <a:xfrm>
            <a:off x="-2464" y="5823281"/>
            <a:ext cx="12192000" cy="1050759"/>
          </a:xfrm>
          <a:prstGeom prst="rect">
            <a:avLst/>
          </a:prstGeom>
          <a:solidFill>
            <a:srgbClr val="25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a:extLst>
              <a:ext uri="{FF2B5EF4-FFF2-40B4-BE49-F238E27FC236}">
                <a16:creationId xmlns:a16="http://schemas.microsoft.com/office/drawing/2014/main" id="{7E438002-C969-522E-D48E-4B1EACC7AD33}"/>
              </a:ext>
            </a:extLst>
          </p:cNvPr>
          <p:cNvPicPr>
            <a:picLocks noChangeAspect="1"/>
          </p:cNvPicPr>
          <p:nvPr/>
        </p:nvPicPr>
        <p:blipFill rotWithShape="1">
          <a:blip r:embed="rId3">
            <a:extLst>
              <a:ext uri="{28A0092B-C50C-407E-A947-70E740481C1C}">
                <a14:useLocalDpi xmlns:a14="http://schemas.microsoft.com/office/drawing/2010/main" val="0"/>
              </a:ext>
            </a:extLst>
          </a:blip>
          <a:srcRect l="32632" t="26431" r="33158" b="24913"/>
          <a:stretch/>
        </p:blipFill>
        <p:spPr>
          <a:xfrm>
            <a:off x="10812384" y="5823282"/>
            <a:ext cx="1363574" cy="1090858"/>
          </a:xfrm>
          <a:prstGeom prst="rect">
            <a:avLst/>
          </a:prstGeom>
        </p:spPr>
      </p:pic>
      <p:sp>
        <p:nvSpPr>
          <p:cNvPr id="3" name="TextBox 2">
            <a:extLst>
              <a:ext uri="{FF2B5EF4-FFF2-40B4-BE49-F238E27FC236}">
                <a16:creationId xmlns:a16="http://schemas.microsoft.com/office/drawing/2014/main" id="{35D13CF0-2F2C-A67A-792E-490CAEE088E2}"/>
              </a:ext>
            </a:extLst>
          </p:cNvPr>
          <p:cNvSpPr txBox="1"/>
          <p:nvPr/>
        </p:nvSpPr>
        <p:spPr>
          <a:xfrm>
            <a:off x="135697" y="6114098"/>
            <a:ext cx="3717846" cy="461665"/>
          </a:xfrm>
          <a:prstGeom prst="rect">
            <a:avLst/>
          </a:prstGeom>
          <a:noFill/>
        </p:spPr>
        <p:txBody>
          <a:bodyPr wrap="square" rtlCol="0">
            <a:spAutoFit/>
          </a:bodyPr>
          <a:lstStyle/>
          <a:p>
            <a:r>
              <a:rPr lang="en-US" sz="2400" b="1">
                <a:solidFill>
                  <a:schemeClr val="bg1">
                    <a:lumMod val="85000"/>
                  </a:schemeClr>
                </a:solidFill>
              </a:rPr>
              <a:t>POLICE DEPARTMENT</a:t>
            </a:r>
            <a:endParaRPr lang="en-US" sz="2000" b="1">
              <a:solidFill>
                <a:schemeClr val="bg1">
                  <a:lumMod val="85000"/>
                </a:schemeClr>
              </a:solidFill>
            </a:endParaRPr>
          </a:p>
        </p:txBody>
      </p:sp>
      <p:sp>
        <p:nvSpPr>
          <p:cNvPr id="6" name="Title 5">
            <a:extLst>
              <a:ext uri="{FF2B5EF4-FFF2-40B4-BE49-F238E27FC236}">
                <a16:creationId xmlns:a16="http://schemas.microsoft.com/office/drawing/2014/main" id="{CBA1C1B5-C90D-7DB0-BA97-6051A48FF0A5}"/>
              </a:ext>
            </a:extLst>
          </p:cNvPr>
          <p:cNvSpPr>
            <a:spLocks noGrp="1"/>
          </p:cNvSpPr>
          <p:nvPr>
            <p:ph type="title"/>
          </p:nvPr>
        </p:nvSpPr>
        <p:spPr>
          <a:xfrm>
            <a:off x="3853542" y="0"/>
            <a:ext cx="8338458" cy="1281025"/>
          </a:xfrm>
        </p:spPr>
        <p:txBody>
          <a:bodyPr>
            <a:normAutofit/>
          </a:bodyPr>
          <a:lstStyle/>
          <a:p>
            <a:pPr algn="ctr"/>
            <a:r>
              <a:rPr lang="en-US" sz="3200" dirty="0">
                <a:latin typeface="+mn-lt"/>
              </a:rPr>
              <a:t>Group A Offenses </a:t>
            </a:r>
            <a:br>
              <a:rPr lang="en-US" sz="3200" dirty="0">
                <a:latin typeface="+mn-lt"/>
              </a:rPr>
            </a:br>
            <a:r>
              <a:rPr lang="en-US" sz="3200" dirty="0">
                <a:latin typeface="+mn-lt"/>
              </a:rPr>
              <a:t>Beat 3 </a:t>
            </a:r>
          </a:p>
        </p:txBody>
      </p:sp>
      <p:sp>
        <p:nvSpPr>
          <p:cNvPr id="9" name="Rectangle 8">
            <a:extLst>
              <a:ext uri="{FF2B5EF4-FFF2-40B4-BE49-F238E27FC236}">
                <a16:creationId xmlns:a16="http://schemas.microsoft.com/office/drawing/2014/main" id="{78A0B279-1AC0-B623-3705-0AEDFB5D6873}"/>
              </a:ext>
            </a:extLst>
          </p:cNvPr>
          <p:cNvSpPr/>
          <p:nvPr/>
        </p:nvSpPr>
        <p:spPr>
          <a:xfrm>
            <a:off x="-1" y="-1946"/>
            <a:ext cx="3853543" cy="5827834"/>
          </a:xfrm>
          <a:prstGeom prst="rect">
            <a:avLst/>
          </a:prstGeom>
          <a:solidFill>
            <a:srgbClr val="254275">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Content Placeholder 2">
            <a:extLst>
              <a:ext uri="{FF2B5EF4-FFF2-40B4-BE49-F238E27FC236}">
                <a16:creationId xmlns:a16="http://schemas.microsoft.com/office/drawing/2014/main" id="{2D3C1A07-A4F2-513A-4B03-DDFA0ED63B63}"/>
              </a:ext>
            </a:extLst>
          </p:cNvPr>
          <p:cNvGraphicFramePr/>
          <p:nvPr>
            <p:extLst>
              <p:ext uri="{D42A27DB-BD31-4B8C-83A1-F6EECF244321}">
                <p14:modId xmlns:p14="http://schemas.microsoft.com/office/powerpoint/2010/main" val="1815923821"/>
              </p:ext>
            </p:extLst>
          </p:nvPr>
        </p:nvGraphicFramePr>
        <p:xfrm>
          <a:off x="5503443" y="1104493"/>
          <a:ext cx="5038656" cy="46490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3593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6C8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561383-F8B5-5155-D161-06E2861351EC}"/>
              </a:ext>
            </a:extLst>
          </p:cNvPr>
          <p:cNvSpPr/>
          <p:nvPr/>
        </p:nvSpPr>
        <p:spPr>
          <a:xfrm>
            <a:off x="0" y="5807242"/>
            <a:ext cx="12192000" cy="1050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picture containing text&#10;&#10;Description automatically generated">
            <a:extLst>
              <a:ext uri="{FF2B5EF4-FFF2-40B4-BE49-F238E27FC236}">
                <a16:creationId xmlns:a16="http://schemas.microsoft.com/office/drawing/2014/main" id="{74A66D12-2BBF-314D-76A3-432444A22F6C}"/>
              </a:ext>
            </a:extLst>
          </p:cNvPr>
          <p:cNvPicPr>
            <a:picLocks noGrp="1" noChangeAspect="1"/>
          </p:cNvPicPr>
          <p:nvPr>
            <p:ph idx="1"/>
          </p:nvPr>
        </p:nvPicPr>
        <p:blipFill rotWithShape="1">
          <a:blip r:embed="rId2">
            <a:alphaModFix amt="15000"/>
            <a:extLst>
              <a:ext uri="{28A0092B-C50C-407E-A947-70E740481C1C}">
                <a14:useLocalDpi xmlns:a14="http://schemas.microsoft.com/office/drawing/2010/main" val="0"/>
              </a:ext>
            </a:extLst>
          </a:blip>
          <a:srcRect l="33595" t="8391" r="32965" b="9083"/>
          <a:stretch/>
        </p:blipFill>
        <p:spPr>
          <a:xfrm>
            <a:off x="-2464" y="0"/>
            <a:ext cx="4200994" cy="5831860"/>
          </a:xfrm>
        </p:spPr>
      </p:pic>
      <p:sp>
        <p:nvSpPr>
          <p:cNvPr id="37" name="Rectangle 36">
            <a:extLst>
              <a:ext uri="{FF2B5EF4-FFF2-40B4-BE49-F238E27FC236}">
                <a16:creationId xmlns:a16="http://schemas.microsoft.com/office/drawing/2014/main" id="{DD1B4C8E-955E-0DC6-025A-C11CB5BBF40A}"/>
              </a:ext>
            </a:extLst>
          </p:cNvPr>
          <p:cNvSpPr/>
          <p:nvPr/>
        </p:nvSpPr>
        <p:spPr>
          <a:xfrm>
            <a:off x="-2464" y="5823281"/>
            <a:ext cx="12192000" cy="1050759"/>
          </a:xfrm>
          <a:prstGeom prst="rect">
            <a:avLst/>
          </a:prstGeom>
          <a:solidFill>
            <a:srgbClr val="25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a:extLst>
              <a:ext uri="{FF2B5EF4-FFF2-40B4-BE49-F238E27FC236}">
                <a16:creationId xmlns:a16="http://schemas.microsoft.com/office/drawing/2014/main" id="{7E438002-C969-522E-D48E-4B1EACC7AD33}"/>
              </a:ext>
            </a:extLst>
          </p:cNvPr>
          <p:cNvPicPr>
            <a:picLocks noChangeAspect="1"/>
          </p:cNvPicPr>
          <p:nvPr/>
        </p:nvPicPr>
        <p:blipFill rotWithShape="1">
          <a:blip r:embed="rId3">
            <a:extLst>
              <a:ext uri="{28A0092B-C50C-407E-A947-70E740481C1C}">
                <a14:useLocalDpi xmlns:a14="http://schemas.microsoft.com/office/drawing/2010/main" val="0"/>
              </a:ext>
            </a:extLst>
          </a:blip>
          <a:srcRect l="32632" t="26431" r="33158" b="24913"/>
          <a:stretch/>
        </p:blipFill>
        <p:spPr>
          <a:xfrm>
            <a:off x="10812384" y="5823282"/>
            <a:ext cx="1363574" cy="1090858"/>
          </a:xfrm>
          <a:prstGeom prst="rect">
            <a:avLst/>
          </a:prstGeom>
        </p:spPr>
      </p:pic>
      <p:sp>
        <p:nvSpPr>
          <p:cNvPr id="3" name="TextBox 2">
            <a:extLst>
              <a:ext uri="{FF2B5EF4-FFF2-40B4-BE49-F238E27FC236}">
                <a16:creationId xmlns:a16="http://schemas.microsoft.com/office/drawing/2014/main" id="{35D13CF0-2F2C-A67A-792E-490CAEE088E2}"/>
              </a:ext>
            </a:extLst>
          </p:cNvPr>
          <p:cNvSpPr txBox="1"/>
          <p:nvPr/>
        </p:nvSpPr>
        <p:spPr>
          <a:xfrm>
            <a:off x="135697" y="6114098"/>
            <a:ext cx="3717846" cy="461665"/>
          </a:xfrm>
          <a:prstGeom prst="rect">
            <a:avLst/>
          </a:prstGeom>
          <a:noFill/>
        </p:spPr>
        <p:txBody>
          <a:bodyPr wrap="square" rtlCol="0">
            <a:spAutoFit/>
          </a:bodyPr>
          <a:lstStyle/>
          <a:p>
            <a:r>
              <a:rPr lang="en-US" sz="2400" b="1">
                <a:solidFill>
                  <a:schemeClr val="bg1">
                    <a:lumMod val="85000"/>
                  </a:schemeClr>
                </a:solidFill>
              </a:rPr>
              <a:t>POLICE DEPARTMENT</a:t>
            </a:r>
            <a:endParaRPr lang="en-US" sz="2000" b="1">
              <a:solidFill>
                <a:schemeClr val="bg1">
                  <a:lumMod val="85000"/>
                </a:schemeClr>
              </a:solidFill>
            </a:endParaRPr>
          </a:p>
        </p:txBody>
      </p:sp>
      <p:sp>
        <p:nvSpPr>
          <p:cNvPr id="6" name="Title 5">
            <a:extLst>
              <a:ext uri="{FF2B5EF4-FFF2-40B4-BE49-F238E27FC236}">
                <a16:creationId xmlns:a16="http://schemas.microsoft.com/office/drawing/2014/main" id="{CBA1C1B5-C90D-7DB0-BA97-6051A48FF0A5}"/>
              </a:ext>
            </a:extLst>
          </p:cNvPr>
          <p:cNvSpPr>
            <a:spLocks noGrp="1"/>
          </p:cNvSpPr>
          <p:nvPr>
            <p:ph type="title"/>
          </p:nvPr>
        </p:nvSpPr>
        <p:spPr>
          <a:xfrm>
            <a:off x="3853542" y="0"/>
            <a:ext cx="8322416" cy="1281025"/>
          </a:xfrm>
        </p:spPr>
        <p:txBody>
          <a:bodyPr>
            <a:normAutofit/>
          </a:bodyPr>
          <a:lstStyle/>
          <a:p>
            <a:pPr algn="ctr"/>
            <a:r>
              <a:rPr lang="en-US" sz="3200" dirty="0">
                <a:latin typeface="+mn-lt"/>
              </a:rPr>
              <a:t>Group A Offenses </a:t>
            </a:r>
            <a:br>
              <a:rPr lang="en-US" sz="3200" dirty="0">
                <a:latin typeface="+mn-lt"/>
              </a:rPr>
            </a:br>
            <a:r>
              <a:rPr lang="en-US" sz="3200" dirty="0">
                <a:latin typeface="+mn-lt"/>
              </a:rPr>
              <a:t>Beat 4 </a:t>
            </a:r>
          </a:p>
        </p:txBody>
      </p:sp>
      <p:sp>
        <p:nvSpPr>
          <p:cNvPr id="9" name="Rectangle 8">
            <a:extLst>
              <a:ext uri="{FF2B5EF4-FFF2-40B4-BE49-F238E27FC236}">
                <a16:creationId xmlns:a16="http://schemas.microsoft.com/office/drawing/2014/main" id="{7E0FB53A-420F-C508-CF78-5CCF4EF31C80}"/>
              </a:ext>
            </a:extLst>
          </p:cNvPr>
          <p:cNvSpPr/>
          <p:nvPr/>
        </p:nvSpPr>
        <p:spPr>
          <a:xfrm>
            <a:off x="-1" y="-1946"/>
            <a:ext cx="3853543" cy="5827834"/>
          </a:xfrm>
          <a:prstGeom prst="rect">
            <a:avLst/>
          </a:prstGeom>
          <a:solidFill>
            <a:srgbClr val="254275">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Content Placeholder 2">
            <a:extLst>
              <a:ext uri="{FF2B5EF4-FFF2-40B4-BE49-F238E27FC236}">
                <a16:creationId xmlns:a16="http://schemas.microsoft.com/office/drawing/2014/main" id="{FEC87F25-7299-86DC-49AE-C1E74E0BB639}"/>
              </a:ext>
            </a:extLst>
          </p:cNvPr>
          <p:cNvGraphicFramePr/>
          <p:nvPr>
            <p:extLst>
              <p:ext uri="{D42A27DB-BD31-4B8C-83A1-F6EECF244321}">
                <p14:modId xmlns:p14="http://schemas.microsoft.com/office/powerpoint/2010/main" val="1781880241"/>
              </p:ext>
            </p:extLst>
          </p:nvPr>
        </p:nvGraphicFramePr>
        <p:xfrm>
          <a:off x="5495422" y="1104493"/>
          <a:ext cx="5038656" cy="46490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1965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6C8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561383-F8B5-5155-D161-06E2861351EC}"/>
              </a:ext>
            </a:extLst>
          </p:cNvPr>
          <p:cNvSpPr/>
          <p:nvPr/>
        </p:nvSpPr>
        <p:spPr>
          <a:xfrm>
            <a:off x="0" y="5807242"/>
            <a:ext cx="12192000" cy="1050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D1B4C8E-955E-0DC6-025A-C11CB5BBF40A}"/>
              </a:ext>
            </a:extLst>
          </p:cNvPr>
          <p:cNvSpPr/>
          <p:nvPr/>
        </p:nvSpPr>
        <p:spPr>
          <a:xfrm>
            <a:off x="-2464" y="5823281"/>
            <a:ext cx="12192000" cy="1050759"/>
          </a:xfrm>
          <a:prstGeom prst="rect">
            <a:avLst/>
          </a:prstGeom>
          <a:solidFill>
            <a:srgbClr val="25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a:extLst>
              <a:ext uri="{FF2B5EF4-FFF2-40B4-BE49-F238E27FC236}">
                <a16:creationId xmlns:a16="http://schemas.microsoft.com/office/drawing/2014/main" id="{7E438002-C969-522E-D48E-4B1EACC7AD33}"/>
              </a:ext>
            </a:extLst>
          </p:cNvPr>
          <p:cNvPicPr>
            <a:picLocks noChangeAspect="1"/>
          </p:cNvPicPr>
          <p:nvPr/>
        </p:nvPicPr>
        <p:blipFill rotWithShape="1">
          <a:blip r:embed="rId2">
            <a:extLst>
              <a:ext uri="{28A0092B-C50C-407E-A947-70E740481C1C}">
                <a14:useLocalDpi xmlns:a14="http://schemas.microsoft.com/office/drawing/2010/main" val="0"/>
              </a:ext>
            </a:extLst>
          </a:blip>
          <a:srcRect l="32632" t="26431" r="33158" b="24913"/>
          <a:stretch/>
        </p:blipFill>
        <p:spPr>
          <a:xfrm>
            <a:off x="10812384" y="5823282"/>
            <a:ext cx="1363574" cy="1090858"/>
          </a:xfrm>
          <a:prstGeom prst="rect">
            <a:avLst/>
          </a:prstGeom>
        </p:spPr>
      </p:pic>
      <p:sp>
        <p:nvSpPr>
          <p:cNvPr id="3" name="TextBox 2">
            <a:extLst>
              <a:ext uri="{FF2B5EF4-FFF2-40B4-BE49-F238E27FC236}">
                <a16:creationId xmlns:a16="http://schemas.microsoft.com/office/drawing/2014/main" id="{35D13CF0-2F2C-A67A-792E-490CAEE088E2}"/>
              </a:ext>
            </a:extLst>
          </p:cNvPr>
          <p:cNvSpPr txBox="1"/>
          <p:nvPr/>
        </p:nvSpPr>
        <p:spPr>
          <a:xfrm>
            <a:off x="135697" y="6114098"/>
            <a:ext cx="3717846" cy="461665"/>
          </a:xfrm>
          <a:prstGeom prst="rect">
            <a:avLst/>
          </a:prstGeom>
          <a:noFill/>
        </p:spPr>
        <p:txBody>
          <a:bodyPr wrap="square" rtlCol="0">
            <a:spAutoFit/>
          </a:bodyPr>
          <a:lstStyle/>
          <a:p>
            <a:r>
              <a:rPr lang="en-US" sz="2400" b="1">
                <a:solidFill>
                  <a:schemeClr val="bg1">
                    <a:lumMod val="85000"/>
                  </a:schemeClr>
                </a:solidFill>
              </a:rPr>
              <a:t>POLICE DEPARTMENT</a:t>
            </a:r>
            <a:endParaRPr lang="en-US" sz="2000" b="1">
              <a:solidFill>
                <a:schemeClr val="bg1">
                  <a:lumMod val="85000"/>
                </a:schemeClr>
              </a:solidFill>
            </a:endParaRPr>
          </a:p>
        </p:txBody>
      </p:sp>
      <p:sp>
        <p:nvSpPr>
          <p:cNvPr id="8" name="Title 7">
            <a:extLst>
              <a:ext uri="{FF2B5EF4-FFF2-40B4-BE49-F238E27FC236}">
                <a16:creationId xmlns:a16="http://schemas.microsoft.com/office/drawing/2014/main" id="{6A415193-FBC8-C6EE-F78F-0D3A314082BB}"/>
              </a:ext>
            </a:extLst>
          </p:cNvPr>
          <p:cNvSpPr>
            <a:spLocks noGrp="1"/>
          </p:cNvSpPr>
          <p:nvPr>
            <p:ph type="title"/>
          </p:nvPr>
        </p:nvSpPr>
        <p:spPr>
          <a:xfrm>
            <a:off x="13578" y="-21019"/>
            <a:ext cx="12178422" cy="887602"/>
          </a:xfrm>
        </p:spPr>
        <p:txBody>
          <a:bodyPr>
            <a:noAutofit/>
          </a:bodyPr>
          <a:lstStyle/>
          <a:p>
            <a:pPr algn="ctr"/>
            <a:r>
              <a:rPr lang="en-US" sz="3200" dirty="0">
                <a:latin typeface="+mn-lt"/>
              </a:rPr>
              <a:t>TEST </a:t>
            </a:r>
            <a:br>
              <a:rPr lang="en-US" sz="3200" dirty="0">
                <a:latin typeface="+mn-lt"/>
              </a:rPr>
            </a:br>
            <a:r>
              <a:rPr lang="en-US" sz="3200" dirty="0">
                <a:latin typeface="+mn-lt"/>
              </a:rPr>
              <a:t> March 2026 </a:t>
            </a:r>
          </a:p>
        </p:txBody>
      </p:sp>
      <p:sp>
        <p:nvSpPr>
          <p:cNvPr id="9" name="TextBox 8">
            <a:extLst>
              <a:ext uri="{FF2B5EF4-FFF2-40B4-BE49-F238E27FC236}">
                <a16:creationId xmlns:a16="http://schemas.microsoft.com/office/drawing/2014/main" id="{6F77960B-71F4-2FC5-B2B6-EC4B07816F9D}"/>
              </a:ext>
            </a:extLst>
          </p:cNvPr>
          <p:cNvSpPr txBox="1"/>
          <p:nvPr/>
        </p:nvSpPr>
        <p:spPr>
          <a:xfrm>
            <a:off x="5783842" y="1355221"/>
            <a:ext cx="6130835" cy="4347344"/>
          </a:xfrm>
          <a:prstGeom prst="rect">
            <a:avLst/>
          </a:prstGeom>
          <a:noFill/>
        </p:spPr>
        <p:txBody>
          <a:bodyPr wrap="square">
            <a:spAutoFit/>
          </a:bodyPr>
          <a:lstStyle/>
          <a:p>
            <a:pPr algn="just"/>
            <a:r>
              <a:rPr lang="en-US" sz="1200" dirty="0">
                <a:effectLst/>
                <a:latin typeface="Calibri  "/>
                <a:ea typeface="Times New Roman" panose="02020603050405020304" pitchFamily="18" charset="0"/>
              </a:rPr>
              <a:t>The Upland Police Department and the San Bernardino County Department of Behavioral Health started working together in 2017. TEST is a group of social workers assigned to the Upland Police Department to assist </a:t>
            </a:r>
            <a:r>
              <a:rPr lang="en-US" sz="1200" dirty="0">
                <a:latin typeface="Calibri  "/>
                <a:ea typeface="Times New Roman" panose="02020603050405020304" pitchFamily="18" charset="0"/>
              </a:rPr>
              <a:t>individuals who are a danger to themselves or</a:t>
            </a:r>
            <a:r>
              <a:rPr lang="en-US" sz="1200" dirty="0">
                <a:effectLst/>
                <a:latin typeface="Calibri  "/>
                <a:ea typeface="Times New Roman" panose="02020603050405020304" pitchFamily="18" charset="0"/>
              </a:rPr>
              <a:t> others. When it is safe to do so, TEST will divert from hospitalizations and incarcerations by linking the client and family to the Department of Behavioral Health and community services to address mental health and substance use. TEST also responds to police department calls for service regarding individuals with Organic Brain Disorders. TEST’s goal is to reduce the repeat calls for service involving repeat callers. TEST accomplishes this by linking and re-linking clients and family members to medical professionals, therapeutic services, and support groups. </a:t>
            </a:r>
          </a:p>
          <a:p>
            <a:pPr marL="0" marR="0" algn="just">
              <a:spcBef>
                <a:spcPts val="0"/>
              </a:spcBef>
              <a:spcAft>
                <a:spcPts val="0"/>
              </a:spcAft>
            </a:pPr>
            <a:r>
              <a:rPr lang="en-US" sz="1200" dirty="0">
                <a:effectLst/>
                <a:latin typeface="Calibri  "/>
                <a:ea typeface="Times New Roman" panose="02020603050405020304" pitchFamily="18" charset="0"/>
              </a:rPr>
              <a:t> </a:t>
            </a:r>
          </a:p>
          <a:p>
            <a:pPr marL="0" marR="0" algn="just">
              <a:spcBef>
                <a:spcPts val="0"/>
              </a:spcBef>
              <a:spcAft>
                <a:spcPts val="0"/>
              </a:spcAft>
            </a:pPr>
            <a:r>
              <a:rPr lang="en-US" sz="1200" dirty="0">
                <a:effectLst/>
                <a:latin typeface="Calibri  "/>
                <a:ea typeface="Times New Roman" panose="02020603050405020304" pitchFamily="18" charset="0"/>
              </a:rPr>
              <a:t>The referrals TEST responds to come from the police department directly via calls for service, emails, texts, voicemails, and walk-ins. When calls are generated during the weekend or after hours, officers call CCRT, and a referral is generated for follow-up. </a:t>
            </a:r>
          </a:p>
          <a:p>
            <a:pPr marL="0" marR="0" algn="just">
              <a:spcBef>
                <a:spcPts val="0"/>
              </a:spcBef>
              <a:spcAft>
                <a:spcPts val="0"/>
              </a:spcAft>
            </a:pPr>
            <a:r>
              <a:rPr lang="en-US" sz="1200" dirty="0">
                <a:effectLst/>
                <a:latin typeface="Calibri  "/>
                <a:ea typeface="Times New Roman" panose="02020603050405020304" pitchFamily="18" charset="0"/>
              </a:rPr>
              <a:t> </a:t>
            </a:r>
          </a:p>
          <a:p>
            <a:pPr algn="just"/>
            <a:r>
              <a:rPr lang="en-US" sz="1200" dirty="0">
                <a:effectLst/>
                <a:latin typeface="Calibri  "/>
                <a:ea typeface="Times New Roman" panose="02020603050405020304" pitchFamily="18" charset="0"/>
              </a:rPr>
              <a:t>For </a:t>
            </a:r>
            <a:r>
              <a:rPr lang="en-US" sz="1200" dirty="0">
                <a:latin typeface="Calibri  "/>
                <a:ea typeface="Times New Roman" panose="02020603050405020304" pitchFamily="18" charset="0"/>
              </a:rPr>
              <a:t>March</a:t>
            </a:r>
            <a:r>
              <a:rPr lang="en-US" sz="1200" dirty="0">
                <a:effectLst/>
                <a:latin typeface="Calibri  "/>
                <a:ea typeface="Times New Roman" panose="02020603050405020304" pitchFamily="18" charset="0"/>
              </a:rPr>
              <a:t> 2026, TEST received 18 new referrals, 18 of which were directly from the police department, </a:t>
            </a:r>
            <a:r>
              <a:rPr lang="en-US" sz="1200" dirty="0">
                <a:latin typeface="Calibri  "/>
                <a:ea typeface="Times New Roman" panose="02020603050405020304" pitchFamily="18" charset="0"/>
              </a:rPr>
              <a:t>18 </a:t>
            </a:r>
            <a:r>
              <a:rPr lang="en-US" sz="1200" dirty="0">
                <a:effectLst/>
                <a:latin typeface="Calibri  "/>
                <a:ea typeface="Times New Roman" panose="02020603050405020304" pitchFamily="18" charset="0"/>
              </a:rPr>
              <a:t>from calls for service,</a:t>
            </a:r>
            <a:r>
              <a:rPr lang="en-US" sz="1200" dirty="0">
                <a:latin typeface="Calibri  "/>
                <a:ea typeface="Times New Roman" panose="02020603050405020304" pitchFamily="18" charset="0"/>
              </a:rPr>
              <a:t> 0</a:t>
            </a:r>
            <a:r>
              <a:rPr lang="en-US" sz="1200" dirty="0">
                <a:effectLst/>
                <a:latin typeface="Calibri  "/>
                <a:ea typeface="Times New Roman" panose="02020603050405020304" pitchFamily="18" charset="0"/>
              </a:rPr>
              <a:t> from walk-ins, and 0 from an email. TEST responded to 18</a:t>
            </a:r>
            <a:r>
              <a:rPr lang="en-US" sz="1200" dirty="0">
                <a:latin typeface="Calibri  "/>
                <a:ea typeface="Times New Roman" panose="02020603050405020304" pitchFamily="18" charset="0"/>
              </a:rPr>
              <a:t> </a:t>
            </a:r>
            <a:r>
              <a:rPr lang="en-US" sz="1200" dirty="0">
                <a:effectLst/>
                <a:latin typeface="Calibri  "/>
                <a:ea typeface="Times New Roman" panose="02020603050405020304" pitchFamily="18" charset="0"/>
              </a:rPr>
              <a:t>field calls. TEST responded to 62 follow-up calls. These follow-up cases carry over from the previous month. Most cases are open for a maximum of 59 days. TEST works diligently to minimize repeat calls to the police department when a non-emergency occurs. Clients are encouraged to call TEST to </a:t>
            </a:r>
            <a:r>
              <a:rPr lang="en-US" sz="1200" dirty="0">
                <a:latin typeface="Calibri  "/>
                <a:ea typeface="Times New Roman" panose="02020603050405020304" pitchFamily="18" charset="0"/>
              </a:rPr>
              <a:t>resolve non-emergency issues rather than contacting</a:t>
            </a:r>
            <a:r>
              <a:rPr lang="en-US" sz="1200" dirty="0">
                <a:effectLst/>
                <a:latin typeface="Calibri  "/>
                <a:ea typeface="Times New Roman" panose="02020603050405020304" pitchFamily="18" charset="0"/>
              </a:rPr>
              <a:t> the police department. There are currently five people who used to call the police department consistently, but no longer do so </a:t>
            </a:r>
            <a:r>
              <a:rPr lang="en-US" sz="1200" dirty="0">
                <a:latin typeface="Calibri  "/>
                <a:ea typeface="Times New Roman" panose="02020603050405020304" pitchFamily="18" charset="0"/>
              </a:rPr>
              <a:t>because of the </a:t>
            </a:r>
            <a:r>
              <a:rPr lang="en-US" sz="1200" dirty="0">
                <a:effectLst/>
                <a:latin typeface="Calibri  "/>
                <a:ea typeface="Times New Roman" panose="02020603050405020304" pitchFamily="18" charset="0"/>
              </a:rPr>
              <a:t>involvement of TEST. </a:t>
            </a:r>
          </a:p>
          <a:p>
            <a:pPr marL="0" marR="0" algn="just">
              <a:spcBef>
                <a:spcPts val="0"/>
              </a:spcBef>
              <a:spcAft>
                <a:spcPts val="0"/>
              </a:spcAft>
            </a:pPr>
            <a:endParaRPr lang="en-US" sz="1250" dirty="0">
              <a:latin typeface="Times New Roman" panose="02020603050405020304" pitchFamily="18" charset="0"/>
              <a:ea typeface="Times New Roman" panose="02020603050405020304" pitchFamily="18" charset="0"/>
            </a:endParaRPr>
          </a:p>
        </p:txBody>
      </p:sp>
      <p:graphicFrame>
        <p:nvGraphicFramePr>
          <p:cNvPr id="12" name="Chart 11">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3491270125"/>
              </p:ext>
            </p:extLst>
          </p:nvPr>
        </p:nvGraphicFramePr>
        <p:xfrm>
          <a:off x="2942738" y="3559741"/>
          <a:ext cx="2726836" cy="20380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CC4FF6C-E8AF-A520-E90B-3035641B5D1F}"/>
              </a:ext>
            </a:extLst>
          </p:cNvPr>
          <p:cNvGraphicFramePr>
            <a:graphicFrameLocks/>
          </p:cNvGraphicFramePr>
          <p:nvPr>
            <p:extLst>
              <p:ext uri="{D42A27DB-BD31-4B8C-83A1-F6EECF244321}">
                <p14:modId xmlns:p14="http://schemas.microsoft.com/office/powerpoint/2010/main" val="945020479"/>
              </p:ext>
            </p:extLst>
          </p:nvPr>
        </p:nvGraphicFramePr>
        <p:xfrm>
          <a:off x="101632" y="1350341"/>
          <a:ext cx="2726836" cy="20737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79CD14AD-229D-15B9-A0E1-A800F308508A}"/>
              </a:ext>
            </a:extLst>
          </p:cNvPr>
          <p:cNvGraphicFramePr>
            <a:graphicFrameLocks/>
          </p:cNvGraphicFramePr>
          <p:nvPr>
            <p:extLst>
              <p:ext uri="{D42A27DB-BD31-4B8C-83A1-F6EECF244321}">
                <p14:modId xmlns:p14="http://schemas.microsoft.com/office/powerpoint/2010/main" val="58200774"/>
              </p:ext>
            </p:extLst>
          </p:nvPr>
        </p:nvGraphicFramePr>
        <p:xfrm>
          <a:off x="2942738" y="1350341"/>
          <a:ext cx="2726836" cy="20737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6E51FC5F-98AA-D139-E008-CE67D2FD945D}"/>
              </a:ext>
            </a:extLst>
          </p:cNvPr>
          <p:cNvGraphicFramePr>
            <a:graphicFrameLocks/>
          </p:cNvGraphicFramePr>
          <p:nvPr>
            <p:extLst>
              <p:ext uri="{D42A27DB-BD31-4B8C-83A1-F6EECF244321}">
                <p14:modId xmlns:p14="http://schemas.microsoft.com/office/powerpoint/2010/main" val="1548565345"/>
              </p:ext>
            </p:extLst>
          </p:nvPr>
        </p:nvGraphicFramePr>
        <p:xfrm>
          <a:off x="101632" y="3559741"/>
          <a:ext cx="2726836" cy="203804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0528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6C8E8"/>
        </a:solidFill>
        <a:effectLst/>
      </p:bgPr>
    </p:bg>
    <p:spTree>
      <p:nvGrpSpPr>
        <p:cNvPr id="1" name="">
          <a:extLst>
            <a:ext uri="{FF2B5EF4-FFF2-40B4-BE49-F238E27FC236}">
              <a16:creationId xmlns:a16="http://schemas.microsoft.com/office/drawing/2014/main" id="{5343214E-21D9-9897-BBBD-52F7BF4A2A8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F310FB8-FEF5-52C9-4970-65EC1C4FF800}"/>
              </a:ext>
            </a:extLst>
          </p:cNvPr>
          <p:cNvSpPr/>
          <p:nvPr/>
        </p:nvSpPr>
        <p:spPr>
          <a:xfrm>
            <a:off x="0" y="5807242"/>
            <a:ext cx="12192000" cy="1050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Content Placeholder 13" descr="A picture containing text&#10;&#10;Description automatically generated">
            <a:extLst>
              <a:ext uri="{FF2B5EF4-FFF2-40B4-BE49-F238E27FC236}">
                <a16:creationId xmlns:a16="http://schemas.microsoft.com/office/drawing/2014/main" id="{0F9B59D0-EB48-2679-1B16-BC341D38BB9A}"/>
              </a:ext>
            </a:extLst>
          </p:cNvPr>
          <p:cNvPicPr>
            <a:picLocks noGrp="1" noChangeAspect="1"/>
          </p:cNvPicPr>
          <p:nvPr>
            <p:ph idx="1"/>
          </p:nvPr>
        </p:nvPicPr>
        <p:blipFill rotWithShape="1">
          <a:blip r:embed="rId2">
            <a:alphaModFix amt="15000"/>
            <a:extLst>
              <a:ext uri="{28A0092B-C50C-407E-A947-70E740481C1C}">
                <a14:useLocalDpi xmlns:a14="http://schemas.microsoft.com/office/drawing/2010/main" val="0"/>
              </a:ext>
            </a:extLst>
          </a:blip>
          <a:srcRect l="33595" t="8391" r="32965" b="9083"/>
          <a:stretch/>
        </p:blipFill>
        <p:spPr>
          <a:xfrm>
            <a:off x="-2464" y="0"/>
            <a:ext cx="4200994" cy="5831860"/>
          </a:xfrm>
        </p:spPr>
      </p:pic>
      <p:sp>
        <p:nvSpPr>
          <p:cNvPr id="37" name="Rectangle 36">
            <a:extLst>
              <a:ext uri="{FF2B5EF4-FFF2-40B4-BE49-F238E27FC236}">
                <a16:creationId xmlns:a16="http://schemas.microsoft.com/office/drawing/2014/main" id="{8858E881-CF94-5AE2-41F3-68E7C4E93FBA}"/>
              </a:ext>
            </a:extLst>
          </p:cNvPr>
          <p:cNvSpPr/>
          <p:nvPr/>
        </p:nvSpPr>
        <p:spPr>
          <a:xfrm>
            <a:off x="-2464" y="5823281"/>
            <a:ext cx="12192000" cy="1050759"/>
          </a:xfrm>
          <a:prstGeom prst="rect">
            <a:avLst/>
          </a:prstGeom>
          <a:solidFill>
            <a:srgbClr val="25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Logo&#10;&#10;Description automatically generated">
            <a:extLst>
              <a:ext uri="{FF2B5EF4-FFF2-40B4-BE49-F238E27FC236}">
                <a16:creationId xmlns:a16="http://schemas.microsoft.com/office/drawing/2014/main" id="{1E06FA85-6E6B-9E71-FBDE-E7347F4B044A}"/>
              </a:ext>
            </a:extLst>
          </p:cNvPr>
          <p:cNvPicPr>
            <a:picLocks noChangeAspect="1"/>
          </p:cNvPicPr>
          <p:nvPr/>
        </p:nvPicPr>
        <p:blipFill rotWithShape="1">
          <a:blip r:embed="rId3">
            <a:extLst>
              <a:ext uri="{28A0092B-C50C-407E-A947-70E740481C1C}">
                <a14:useLocalDpi xmlns:a14="http://schemas.microsoft.com/office/drawing/2010/main" val="0"/>
              </a:ext>
            </a:extLst>
          </a:blip>
          <a:srcRect l="32632" t="26431" r="33158" b="24913"/>
          <a:stretch/>
        </p:blipFill>
        <p:spPr>
          <a:xfrm>
            <a:off x="10812384" y="5823282"/>
            <a:ext cx="1363574" cy="1090858"/>
          </a:xfrm>
          <a:prstGeom prst="rect">
            <a:avLst/>
          </a:prstGeom>
        </p:spPr>
      </p:pic>
      <p:sp>
        <p:nvSpPr>
          <p:cNvPr id="3" name="TextBox 2">
            <a:extLst>
              <a:ext uri="{FF2B5EF4-FFF2-40B4-BE49-F238E27FC236}">
                <a16:creationId xmlns:a16="http://schemas.microsoft.com/office/drawing/2014/main" id="{59C78F27-2E98-2026-3BD7-36138BAF85D0}"/>
              </a:ext>
            </a:extLst>
          </p:cNvPr>
          <p:cNvSpPr txBox="1"/>
          <p:nvPr/>
        </p:nvSpPr>
        <p:spPr>
          <a:xfrm>
            <a:off x="135697" y="6114098"/>
            <a:ext cx="37178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85000"/>
                  </a:prstClr>
                </a:solidFill>
                <a:effectLst/>
                <a:uLnTx/>
                <a:uFillTx/>
                <a:latin typeface="Calibri" panose="020F0502020204030204"/>
                <a:ea typeface="+mn-ea"/>
                <a:cs typeface="+mn-cs"/>
              </a:rPr>
              <a:t>POLICE DEPARTMENT</a:t>
            </a:r>
            <a:endParaRPr kumimoji="0" lang="en-US" sz="2000" b="1"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0AE89ECA-2F31-27E6-079B-470C64ED2160}"/>
              </a:ext>
            </a:extLst>
          </p:cNvPr>
          <p:cNvSpPr>
            <a:spLocks noGrp="1"/>
          </p:cNvSpPr>
          <p:nvPr>
            <p:ph type="title"/>
          </p:nvPr>
        </p:nvSpPr>
        <p:spPr>
          <a:xfrm>
            <a:off x="3853542" y="0"/>
            <a:ext cx="8322416" cy="1281025"/>
          </a:xfrm>
        </p:spPr>
        <p:txBody>
          <a:bodyPr>
            <a:normAutofit/>
          </a:bodyPr>
          <a:lstStyle/>
          <a:p>
            <a:pPr algn="ctr"/>
            <a:r>
              <a:rPr lang="en-US" sz="3200" dirty="0">
                <a:latin typeface="+mn-lt"/>
              </a:rPr>
              <a:t>Drone Statistics</a:t>
            </a:r>
            <a:br>
              <a:rPr lang="en-US" sz="3200" dirty="0">
                <a:latin typeface="+mn-lt"/>
              </a:rPr>
            </a:br>
            <a:r>
              <a:rPr lang="en-US" sz="3200" dirty="0">
                <a:latin typeface="+mn-lt"/>
              </a:rPr>
              <a:t>March 2026</a:t>
            </a:r>
          </a:p>
        </p:txBody>
      </p:sp>
      <p:sp>
        <p:nvSpPr>
          <p:cNvPr id="9" name="Rectangle 8">
            <a:extLst>
              <a:ext uri="{FF2B5EF4-FFF2-40B4-BE49-F238E27FC236}">
                <a16:creationId xmlns:a16="http://schemas.microsoft.com/office/drawing/2014/main" id="{77CF8FB6-CE00-A63B-D5B7-D356B57D1D71}"/>
              </a:ext>
            </a:extLst>
          </p:cNvPr>
          <p:cNvSpPr/>
          <p:nvPr/>
        </p:nvSpPr>
        <p:spPr>
          <a:xfrm>
            <a:off x="-1" y="-1946"/>
            <a:ext cx="3853543" cy="5827834"/>
          </a:xfrm>
          <a:prstGeom prst="rect">
            <a:avLst/>
          </a:prstGeom>
          <a:solidFill>
            <a:srgbClr val="254275">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9" name="Content Placeholder 2">
            <a:extLst>
              <a:ext uri="{FF2B5EF4-FFF2-40B4-BE49-F238E27FC236}">
                <a16:creationId xmlns:a16="http://schemas.microsoft.com/office/drawing/2014/main" id="{B5F38912-C5E2-987C-0961-E50660B62B71}"/>
              </a:ext>
            </a:extLst>
          </p:cNvPr>
          <p:cNvGraphicFramePr/>
          <p:nvPr>
            <p:extLst>
              <p:ext uri="{D42A27DB-BD31-4B8C-83A1-F6EECF244321}">
                <p14:modId xmlns:p14="http://schemas.microsoft.com/office/powerpoint/2010/main" val="893043187"/>
              </p:ext>
            </p:extLst>
          </p:nvPr>
        </p:nvGraphicFramePr>
        <p:xfrm>
          <a:off x="5495422" y="1104493"/>
          <a:ext cx="5038656" cy="49029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132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6C8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561383-F8B5-5155-D161-06E2861351EC}"/>
              </a:ext>
            </a:extLst>
          </p:cNvPr>
          <p:cNvSpPr/>
          <p:nvPr/>
        </p:nvSpPr>
        <p:spPr>
          <a:xfrm>
            <a:off x="0" y="5807242"/>
            <a:ext cx="12192000" cy="1050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picture containing text&#10;&#10;Description automatically generated">
            <a:extLst>
              <a:ext uri="{FF2B5EF4-FFF2-40B4-BE49-F238E27FC236}">
                <a16:creationId xmlns:a16="http://schemas.microsoft.com/office/drawing/2014/main" id="{74A66D12-2BBF-314D-76A3-432444A22F6C}"/>
              </a:ext>
            </a:extLst>
          </p:cNvPr>
          <p:cNvPicPr>
            <a:picLocks noGrp="1" noChangeAspect="1"/>
          </p:cNvPicPr>
          <p:nvPr>
            <p:ph idx="1"/>
          </p:nvPr>
        </p:nvPicPr>
        <p:blipFill rotWithShape="1">
          <a:blip r:embed="rId2">
            <a:alphaModFix amt="15000"/>
            <a:extLst>
              <a:ext uri="{28A0092B-C50C-407E-A947-70E740481C1C}">
                <a14:useLocalDpi xmlns:a14="http://schemas.microsoft.com/office/drawing/2010/main" val="0"/>
              </a:ext>
            </a:extLst>
          </a:blip>
          <a:srcRect l="33595" t="8391" r="32965" b="9083"/>
          <a:stretch/>
        </p:blipFill>
        <p:spPr>
          <a:xfrm>
            <a:off x="-67113" y="0"/>
            <a:ext cx="4169329" cy="5821140"/>
          </a:xfrm>
        </p:spPr>
      </p:pic>
      <p:sp>
        <p:nvSpPr>
          <p:cNvPr id="37" name="Rectangle 36">
            <a:extLst>
              <a:ext uri="{FF2B5EF4-FFF2-40B4-BE49-F238E27FC236}">
                <a16:creationId xmlns:a16="http://schemas.microsoft.com/office/drawing/2014/main" id="{DD1B4C8E-955E-0DC6-025A-C11CB5BBF40A}"/>
              </a:ext>
            </a:extLst>
          </p:cNvPr>
          <p:cNvSpPr/>
          <p:nvPr/>
        </p:nvSpPr>
        <p:spPr>
          <a:xfrm>
            <a:off x="-2464" y="5823281"/>
            <a:ext cx="12192000" cy="1050759"/>
          </a:xfrm>
          <a:prstGeom prst="rect">
            <a:avLst/>
          </a:prstGeom>
          <a:solidFill>
            <a:srgbClr val="25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a:extLst>
              <a:ext uri="{FF2B5EF4-FFF2-40B4-BE49-F238E27FC236}">
                <a16:creationId xmlns:a16="http://schemas.microsoft.com/office/drawing/2014/main" id="{7E438002-C969-522E-D48E-4B1EACC7AD33}"/>
              </a:ext>
            </a:extLst>
          </p:cNvPr>
          <p:cNvPicPr>
            <a:picLocks noChangeAspect="1"/>
          </p:cNvPicPr>
          <p:nvPr/>
        </p:nvPicPr>
        <p:blipFill rotWithShape="1">
          <a:blip r:embed="rId3">
            <a:extLst>
              <a:ext uri="{28A0092B-C50C-407E-A947-70E740481C1C}">
                <a14:useLocalDpi xmlns:a14="http://schemas.microsoft.com/office/drawing/2010/main" val="0"/>
              </a:ext>
            </a:extLst>
          </a:blip>
          <a:srcRect l="32632" t="26431" r="33158" b="24913"/>
          <a:stretch/>
        </p:blipFill>
        <p:spPr>
          <a:xfrm>
            <a:off x="10812384" y="5823282"/>
            <a:ext cx="1363574" cy="1090858"/>
          </a:xfrm>
          <a:prstGeom prst="rect">
            <a:avLst/>
          </a:prstGeom>
        </p:spPr>
      </p:pic>
      <p:sp>
        <p:nvSpPr>
          <p:cNvPr id="3" name="TextBox 2">
            <a:extLst>
              <a:ext uri="{FF2B5EF4-FFF2-40B4-BE49-F238E27FC236}">
                <a16:creationId xmlns:a16="http://schemas.microsoft.com/office/drawing/2014/main" id="{35D13CF0-2F2C-A67A-792E-490CAEE088E2}"/>
              </a:ext>
            </a:extLst>
          </p:cNvPr>
          <p:cNvSpPr txBox="1"/>
          <p:nvPr/>
        </p:nvSpPr>
        <p:spPr>
          <a:xfrm>
            <a:off x="135697" y="6114098"/>
            <a:ext cx="3717846" cy="461665"/>
          </a:xfrm>
          <a:prstGeom prst="rect">
            <a:avLst/>
          </a:prstGeom>
          <a:noFill/>
        </p:spPr>
        <p:txBody>
          <a:bodyPr wrap="square" rtlCol="0">
            <a:spAutoFit/>
          </a:bodyPr>
          <a:lstStyle/>
          <a:p>
            <a:r>
              <a:rPr lang="en-US" sz="2400" b="1">
                <a:solidFill>
                  <a:schemeClr val="bg1">
                    <a:lumMod val="85000"/>
                  </a:schemeClr>
                </a:solidFill>
              </a:rPr>
              <a:t>POLICE DEPARTMENT</a:t>
            </a:r>
            <a:endParaRPr lang="en-US" sz="2000" b="1">
              <a:solidFill>
                <a:schemeClr val="bg1">
                  <a:lumMod val="85000"/>
                </a:schemeClr>
              </a:solidFill>
            </a:endParaRPr>
          </a:p>
        </p:txBody>
      </p:sp>
      <p:sp>
        <p:nvSpPr>
          <p:cNvPr id="6" name="Title 5">
            <a:extLst>
              <a:ext uri="{FF2B5EF4-FFF2-40B4-BE49-F238E27FC236}">
                <a16:creationId xmlns:a16="http://schemas.microsoft.com/office/drawing/2014/main" id="{CBA1C1B5-C90D-7DB0-BA97-6051A48FF0A5}"/>
              </a:ext>
            </a:extLst>
          </p:cNvPr>
          <p:cNvSpPr>
            <a:spLocks noGrp="1"/>
          </p:cNvSpPr>
          <p:nvPr>
            <p:ph type="title"/>
          </p:nvPr>
        </p:nvSpPr>
        <p:spPr>
          <a:xfrm>
            <a:off x="-2464" y="1"/>
            <a:ext cx="12178422" cy="1014828"/>
          </a:xfrm>
        </p:spPr>
        <p:txBody>
          <a:bodyPr>
            <a:normAutofit/>
          </a:bodyPr>
          <a:lstStyle/>
          <a:p>
            <a:pPr algn="ctr"/>
            <a:r>
              <a:rPr lang="en-US" sz="3200">
                <a:latin typeface="+mn-lt"/>
              </a:rPr>
              <a:t>Additional Useful Information</a:t>
            </a:r>
          </a:p>
        </p:txBody>
      </p:sp>
      <p:sp>
        <p:nvSpPr>
          <p:cNvPr id="9" name="Content Placeholder 2">
            <a:extLst>
              <a:ext uri="{FF2B5EF4-FFF2-40B4-BE49-F238E27FC236}">
                <a16:creationId xmlns:a16="http://schemas.microsoft.com/office/drawing/2014/main" id="{B325A11B-BD55-4316-5450-799D0A858286}"/>
              </a:ext>
            </a:extLst>
          </p:cNvPr>
          <p:cNvSpPr txBox="1">
            <a:spLocks/>
          </p:cNvSpPr>
          <p:nvPr/>
        </p:nvSpPr>
        <p:spPr>
          <a:xfrm>
            <a:off x="1648713" y="1851539"/>
            <a:ext cx="9163671" cy="3154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a:t>For more information regarding specific geographical crime data, visit </a:t>
            </a:r>
            <a:r>
              <a:rPr lang="en-US" sz="2400">
                <a:solidFill>
                  <a:schemeClr val="bg1"/>
                </a:solidFill>
                <a:hlinkClick r:id="rId4">
                  <a:extLst>
                    <a:ext uri="{A12FA001-AC4F-418D-AE19-62706E023703}">
                      <ahyp:hlinkClr xmlns:ahyp="http://schemas.microsoft.com/office/drawing/2018/hyperlinkcolor" val="tx"/>
                    </a:ext>
                  </a:extLst>
                </a:hlinkClick>
              </a:rPr>
              <a:t>www.crimemapping.com</a:t>
            </a:r>
            <a:r>
              <a:rPr lang="en-US" sz="2400">
                <a:solidFill>
                  <a:schemeClr val="bg1"/>
                </a:solidFill>
              </a:rPr>
              <a:t> </a:t>
            </a:r>
            <a:r>
              <a:rPr lang="en-US" sz="2400"/>
              <a:t>and enter your zip code</a:t>
            </a:r>
          </a:p>
          <a:p>
            <a:pPr algn="ctr"/>
            <a:r>
              <a:rPr lang="en-US" sz="2400"/>
              <a:t>Police Department information line (909) 946-7624</a:t>
            </a:r>
          </a:p>
          <a:p>
            <a:pPr algn="ctr"/>
            <a:r>
              <a:rPr lang="en-US" sz="2400"/>
              <a:t>Police Department Dispatch non-emergency line (909) 982-1331</a:t>
            </a:r>
          </a:p>
          <a:p>
            <a:pPr algn="ctr"/>
            <a:r>
              <a:rPr lang="en-US" sz="2400"/>
              <a:t>Report Graffiti in the City (909) 931-4127</a:t>
            </a:r>
          </a:p>
          <a:p>
            <a:pPr algn="ctr"/>
            <a:r>
              <a:rPr lang="en-US" sz="2400"/>
              <a:t>Office of the Chief (909) 946-7624 ext. 3201 or </a:t>
            </a:r>
            <a:r>
              <a:rPr lang="en-US" sz="2400">
                <a:solidFill>
                  <a:schemeClr val="bg1"/>
                </a:solidFill>
              </a:rPr>
              <a:t>mblanco@uplandpd.org	</a:t>
            </a:r>
          </a:p>
          <a:p>
            <a:endParaRPr lang="en-US"/>
          </a:p>
        </p:txBody>
      </p:sp>
    </p:spTree>
    <p:extLst>
      <p:ext uri="{BB962C8B-B14F-4D97-AF65-F5344CB8AC3E}">
        <p14:creationId xmlns:p14="http://schemas.microsoft.com/office/powerpoint/2010/main" val="3500790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6C8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789C-F2D3-FD83-8CE3-3739FB03302F}"/>
              </a:ext>
            </a:extLst>
          </p:cNvPr>
          <p:cNvSpPr>
            <a:spLocks noGrp="1"/>
          </p:cNvSpPr>
          <p:nvPr>
            <p:ph type="title"/>
          </p:nvPr>
        </p:nvSpPr>
        <p:spPr>
          <a:xfrm>
            <a:off x="0" y="0"/>
            <a:ext cx="12192000" cy="1325563"/>
          </a:xfrm>
        </p:spPr>
        <p:txBody>
          <a:bodyPr>
            <a:normAutofit/>
          </a:bodyPr>
          <a:lstStyle/>
          <a:p>
            <a:pPr algn="ctr"/>
            <a:r>
              <a:rPr lang="en-US" sz="3200" dirty="0">
                <a:latin typeface="+mn-lt"/>
                <a:cs typeface="Arial" panose="020B0604020202020204" pitchFamily="34" charset="0"/>
              </a:rPr>
              <a:t>Citywide </a:t>
            </a:r>
            <a:br>
              <a:rPr lang="en-US" sz="3200" dirty="0">
                <a:latin typeface="+mn-lt"/>
                <a:cs typeface="Arial" panose="020B0604020202020204" pitchFamily="34" charset="0"/>
              </a:rPr>
            </a:br>
            <a:r>
              <a:rPr lang="en-US" sz="3200" dirty="0">
                <a:latin typeface="+mn-lt"/>
                <a:cs typeface="Arial" panose="020B0604020202020204" pitchFamily="34" charset="0"/>
              </a:rPr>
              <a:t> March 2026</a:t>
            </a:r>
            <a:endParaRPr lang="en-US" sz="3200" dirty="0">
              <a:solidFill>
                <a:srgbClr val="FF0000"/>
              </a:solidFill>
              <a:highlight>
                <a:srgbClr val="FFFF00"/>
              </a:highlight>
              <a:latin typeface="+mn-lt"/>
              <a:cs typeface="Arial" panose="020B0604020202020204" pitchFamily="34" charset="0"/>
            </a:endParaRPr>
          </a:p>
        </p:txBody>
      </p:sp>
      <p:sp>
        <p:nvSpPr>
          <p:cNvPr id="4" name="Rectangle 3">
            <a:extLst>
              <a:ext uri="{FF2B5EF4-FFF2-40B4-BE49-F238E27FC236}">
                <a16:creationId xmlns:a16="http://schemas.microsoft.com/office/drawing/2014/main" id="{4E561383-F8B5-5155-D161-06E2861351EC}"/>
              </a:ext>
            </a:extLst>
          </p:cNvPr>
          <p:cNvSpPr/>
          <p:nvPr/>
        </p:nvSpPr>
        <p:spPr>
          <a:xfrm>
            <a:off x="0" y="5807242"/>
            <a:ext cx="12192000" cy="1050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D1B4C8E-955E-0DC6-025A-C11CB5BBF40A}"/>
              </a:ext>
            </a:extLst>
          </p:cNvPr>
          <p:cNvSpPr/>
          <p:nvPr/>
        </p:nvSpPr>
        <p:spPr>
          <a:xfrm>
            <a:off x="16042" y="5863381"/>
            <a:ext cx="12192000" cy="1050759"/>
          </a:xfrm>
          <a:prstGeom prst="rect">
            <a:avLst/>
          </a:prstGeom>
          <a:solidFill>
            <a:srgbClr val="25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a:extLst>
              <a:ext uri="{FF2B5EF4-FFF2-40B4-BE49-F238E27FC236}">
                <a16:creationId xmlns:a16="http://schemas.microsoft.com/office/drawing/2014/main" id="{7E438002-C969-522E-D48E-4B1EACC7AD33}"/>
              </a:ext>
            </a:extLst>
          </p:cNvPr>
          <p:cNvPicPr>
            <a:picLocks noChangeAspect="1"/>
          </p:cNvPicPr>
          <p:nvPr/>
        </p:nvPicPr>
        <p:blipFill rotWithShape="1">
          <a:blip r:embed="rId3">
            <a:extLst>
              <a:ext uri="{28A0092B-C50C-407E-A947-70E740481C1C}">
                <a14:useLocalDpi xmlns:a14="http://schemas.microsoft.com/office/drawing/2010/main" val="0"/>
              </a:ext>
            </a:extLst>
          </a:blip>
          <a:srcRect l="32632" t="26431" r="33158" b="24913"/>
          <a:stretch/>
        </p:blipFill>
        <p:spPr>
          <a:xfrm>
            <a:off x="10812384" y="5823282"/>
            <a:ext cx="1363574" cy="1090858"/>
          </a:xfrm>
          <a:prstGeom prst="rect">
            <a:avLst/>
          </a:prstGeom>
        </p:spPr>
      </p:pic>
      <p:sp>
        <p:nvSpPr>
          <p:cNvPr id="3" name="TextBox 2">
            <a:extLst>
              <a:ext uri="{FF2B5EF4-FFF2-40B4-BE49-F238E27FC236}">
                <a16:creationId xmlns:a16="http://schemas.microsoft.com/office/drawing/2014/main" id="{35D13CF0-2F2C-A67A-792E-490CAEE088E2}"/>
              </a:ext>
            </a:extLst>
          </p:cNvPr>
          <p:cNvSpPr txBox="1"/>
          <p:nvPr/>
        </p:nvSpPr>
        <p:spPr>
          <a:xfrm>
            <a:off x="135697" y="6114098"/>
            <a:ext cx="3717846" cy="461665"/>
          </a:xfrm>
          <a:prstGeom prst="rect">
            <a:avLst/>
          </a:prstGeom>
          <a:noFill/>
        </p:spPr>
        <p:txBody>
          <a:bodyPr wrap="square" rtlCol="0">
            <a:spAutoFit/>
          </a:bodyPr>
          <a:lstStyle/>
          <a:p>
            <a:r>
              <a:rPr lang="en-US" sz="2400" b="1">
                <a:solidFill>
                  <a:schemeClr val="bg1">
                    <a:lumMod val="85000"/>
                  </a:schemeClr>
                </a:solidFill>
              </a:rPr>
              <a:t>POLICE DEPARTMENT</a:t>
            </a:r>
            <a:endParaRPr lang="en-US" sz="2000" b="1">
              <a:solidFill>
                <a:schemeClr val="bg1">
                  <a:lumMod val="85000"/>
                </a:schemeClr>
              </a:solidFill>
            </a:endParaRPr>
          </a:p>
        </p:txBody>
      </p:sp>
      <p:graphicFrame>
        <p:nvGraphicFramePr>
          <p:cNvPr id="39" name="Content Placeholder 2">
            <a:extLst>
              <a:ext uri="{FF2B5EF4-FFF2-40B4-BE49-F238E27FC236}">
                <a16:creationId xmlns:a16="http://schemas.microsoft.com/office/drawing/2014/main" id="{9BD4C439-B672-E50C-6CA2-AE8A7679FB44}"/>
              </a:ext>
            </a:extLst>
          </p:cNvPr>
          <p:cNvGraphicFramePr/>
          <p:nvPr>
            <p:extLst>
              <p:ext uri="{D42A27DB-BD31-4B8C-83A1-F6EECF244321}">
                <p14:modId xmlns:p14="http://schemas.microsoft.com/office/powerpoint/2010/main" val="184047335"/>
              </p:ext>
            </p:extLst>
          </p:nvPr>
        </p:nvGraphicFramePr>
        <p:xfrm>
          <a:off x="-2464" y="1261417"/>
          <a:ext cx="12175958" cy="4177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6BC5C6CF-0E15-A943-E2FB-DBEADBB74DA0}"/>
              </a:ext>
            </a:extLst>
          </p:cNvPr>
          <p:cNvSpPr/>
          <p:nvPr/>
        </p:nvSpPr>
        <p:spPr>
          <a:xfrm>
            <a:off x="4655482" y="5867877"/>
            <a:ext cx="2876107" cy="246221"/>
          </a:xfrm>
          <a:prstGeom prst="rect">
            <a:avLst/>
          </a:prstGeom>
          <a:noFill/>
          <a:ln>
            <a:noFill/>
          </a:ln>
        </p:spPr>
        <p:txBody>
          <a:bodyPr wrap="none" lIns="91440" tIns="45720" rIns="91440" bIns="45720">
            <a:spAutoFit/>
          </a:bodyPr>
          <a:lstStyle/>
          <a:p>
            <a:pPr algn="ctr"/>
            <a:r>
              <a:rPr lang="en-US" sz="1000" b="0" cap="none" spc="0">
                <a:ln w="0"/>
                <a:solidFill>
                  <a:schemeClr val="bg1"/>
                </a:solidFill>
                <a:effectLst>
                  <a:outerShdw blurRad="38100" dist="19050" dir="2700000" algn="tl" rotWithShape="0">
                    <a:schemeClr val="dk1">
                      <a:alpha val="40000"/>
                    </a:schemeClr>
                  </a:outerShdw>
                </a:effectLst>
              </a:rPr>
              <a:t>Statistics are preliminary and are subject to revision</a:t>
            </a:r>
          </a:p>
        </p:txBody>
      </p:sp>
    </p:spTree>
    <p:extLst>
      <p:ext uri="{BB962C8B-B14F-4D97-AF65-F5344CB8AC3E}">
        <p14:creationId xmlns:p14="http://schemas.microsoft.com/office/powerpoint/2010/main" val="27333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6C8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789C-F2D3-FD83-8CE3-3739FB03302F}"/>
              </a:ext>
            </a:extLst>
          </p:cNvPr>
          <p:cNvSpPr>
            <a:spLocks noGrp="1"/>
          </p:cNvSpPr>
          <p:nvPr>
            <p:ph type="title"/>
          </p:nvPr>
        </p:nvSpPr>
        <p:spPr>
          <a:xfrm>
            <a:off x="0" y="0"/>
            <a:ext cx="12192000" cy="1325563"/>
          </a:xfrm>
        </p:spPr>
        <p:txBody>
          <a:bodyPr>
            <a:normAutofit/>
          </a:bodyPr>
          <a:lstStyle/>
          <a:p>
            <a:pPr algn="ctr"/>
            <a:r>
              <a:rPr lang="en-US" sz="3200" dirty="0">
                <a:latin typeface="+mn-lt"/>
                <a:cs typeface="Arial" panose="020B0604020202020204" pitchFamily="34" charset="0"/>
              </a:rPr>
              <a:t>Noteworthy Events </a:t>
            </a:r>
            <a:br>
              <a:rPr lang="en-US" sz="3200" dirty="0">
                <a:latin typeface="+mn-lt"/>
                <a:cs typeface="Arial" panose="020B0604020202020204" pitchFamily="34" charset="0"/>
              </a:rPr>
            </a:br>
            <a:r>
              <a:rPr lang="en-US" sz="3200" dirty="0">
                <a:latin typeface="+mn-lt"/>
                <a:cs typeface="Arial" panose="020B0604020202020204" pitchFamily="34" charset="0"/>
              </a:rPr>
              <a:t> March 2026  </a:t>
            </a:r>
            <a:endParaRPr lang="en-US" sz="3200" dirty="0">
              <a:solidFill>
                <a:srgbClr val="FF0000"/>
              </a:solidFill>
              <a:highlight>
                <a:srgbClr val="FFFF00"/>
              </a:highlight>
              <a:latin typeface="+mn-lt"/>
              <a:cs typeface="Arial" panose="020B0604020202020204" pitchFamily="34" charset="0"/>
            </a:endParaRPr>
          </a:p>
        </p:txBody>
      </p:sp>
      <p:sp>
        <p:nvSpPr>
          <p:cNvPr id="4" name="Rectangle 3">
            <a:extLst>
              <a:ext uri="{FF2B5EF4-FFF2-40B4-BE49-F238E27FC236}">
                <a16:creationId xmlns:a16="http://schemas.microsoft.com/office/drawing/2014/main" id="{4E561383-F8B5-5155-D161-06E2861351EC}"/>
              </a:ext>
            </a:extLst>
          </p:cNvPr>
          <p:cNvSpPr/>
          <p:nvPr/>
        </p:nvSpPr>
        <p:spPr>
          <a:xfrm>
            <a:off x="0" y="5807242"/>
            <a:ext cx="12192000" cy="1050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D1B4C8E-955E-0DC6-025A-C11CB5BBF40A}"/>
              </a:ext>
            </a:extLst>
          </p:cNvPr>
          <p:cNvSpPr/>
          <p:nvPr/>
        </p:nvSpPr>
        <p:spPr>
          <a:xfrm>
            <a:off x="16042" y="5863381"/>
            <a:ext cx="12192000" cy="1050759"/>
          </a:xfrm>
          <a:prstGeom prst="rect">
            <a:avLst/>
          </a:prstGeom>
          <a:solidFill>
            <a:srgbClr val="25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a:extLst>
              <a:ext uri="{FF2B5EF4-FFF2-40B4-BE49-F238E27FC236}">
                <a16:creationId xmlns:a16="http://schemas.microsoft.com/office/drawing/2014/main" id="{7E438002-C969-522E-D48E-4B1EACC7AD33}"/>
              </a:ext>
            </a:extLst>
          </p:cNvPr>
          <p:cNvPicPr>
            <a:picLocks noChangeAspect="1"/>
          </p:cNvPicPr>
          <p:nvPr/>
        </p:nvPicPr>
        <p:blipFill rotWithShape="1">
          <a:blip r:embed="rId3">
            <a:extLst>
              <a:ext uri="{28A0092B-C50C-407E-A947-70E740481C1C}">
                <a14:useLocalDpi xmlns:a14="http://schemas.microsoft.com/office/drawing/2010/main" val="0"/>
              </a:ext>
            </a:extLst>
          </a:blip>
          <a:srcRect l="32632" t="26431" r="33158" b="24913"/>
          <a:stretch/>
        </p:blipFill>
        <p:spPr>
          <a:xfrm>
            <a:off x="10812384" y="5823282"/>
            <a:ext cx="1363574" cy="1090858"/>
          </a:xfrm>
          <a:prstGeom prst="rect">
            <a:avLst/>
          </a:prstGeom>
        </p:spPr>
      </p:pic>
      <p:sp>
        <p:nvSpPr>
          <p:cNvPr id="3" name="TextBox 2">
            <a:extLst>
              <a:ext uri="{FF2B5EF4-FFF2-40B4-BE49-F238E27FC236}">
                <a16:creationId xmlns:a16="http://schemas.microsoft.com/office/drawing/2014/main" id="{35D13CF0-2F2C-A67A-792E-490CAEE088E2}"/>
              </a:ext>
            </a:extLst>
          </p:cNvPr>
          <p:cNvSpPr txBox="1"/>
          <p:nvPr/>
        </p:nvSpPr>
        <p:spPr>
          <a:xfrm>
            <a:off x="135697" y="6114098"/>
            <a:ext cx="3717846" cy="461665"/>
          </a:xfrm>
          <a:prstGeom prst="rect">
            <a:avLst/>
          </a:prstGeom>
          <a:noFill/>
        </p:spPr>
        <p:txBody>
          <a:bodyPr wrap="square" rtlCol="0">
            <a:spAutoFit/>
          </a:bodyPr>
          <a:lstStyle/>
          <a:p>
            <a:r>
              <a:rPr lang="en-US" sz="2400" b="1">
                <a:solidFill>
                  <a:schemeClr val="bg1">
                    <a:lumMod val="85000"/>
                  </a:schemeClr>
                </a:solidFill>
              </a:rPr>
              <a:t>POLICE DEPARTMENT</a:t>
            </a:r>
            <a:endParaRPr lang="en-US" sz="2000" b="1">
              <a:solidFill>
                <a:schemeClr val="bg1">
                  <a:lumMod val="85000"/>
                </a:schemeClr>
              </a:solidFill>
            </a:endParaRPr>
          </a:p>
        </p:txBody>
      </p:sp>
      <p:graphicFrame>
        <p:nvGraphicFramePr>
          <p:cNvPr id="39" name="Content Placeholder 2">
            <a:extLst>
              <a:ext uri="{FF2B5EF4-FFF2-40B4-BE49-F238E27FC236}">
                <a16:creationId xmlns:a16="http://schemas.microsoft.com/office/drawing/2014/main" id="{9BD4C439-B672-E50C-6CA2-AE8A7679FB44}"/>
              </a:ext>
            </a:extLst>
          </p:cNvPr>
          <p:cNvGraphicFramePr/>
          <p:nvPr>
            <p:extLst>
              <p:ext uri="{D42A27DB-BD31-4B8C-83A1-F6EECF244321}">
                <p14:modId xmlns:p14="http://schemas.microsoft.com/office/powerpoint/2010/main" val="3677998769"/>
              </p:ext>
            </p:extLst>
          </p:nvPr>
        </p:nvGraphicFramePr>
        <p:xfrm>
          <a:off x="-2464" y="1261417"/>
          <a:ext cx="12175958" cy="4177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6BC5C6CF-0E15-A943-E2FB-DBEADBB74DA0}"/>
              </a:ext>
            </a:extLst>
          </p:cNvPr>
          <p:cNvSpPr/>
          <p:nvPr/>
        </p:nvSpPr>
        <p:spPr>
          <a:xfrm>
            <a:off x="4655482" y="5867877"/>
            <a:ext cx="2876107" cy="246221"/>
          </a:xfrm>
          <a:prstGeom prst="rect">
            <a:avLst/>
          </a:prstGeom>
          <a:noFill/>
          <a:ln>
            <a:noFill/>
          </a:ln>
        </p:spPr>
        <p:txBody>
          <a:bodyPr wrap="none" lIns="91440" tIns="45720" rIns="91440" bIns="45720">
            <a:spAutoFit/>
          </a:bodyPr>
          <a:lstStyle/>
          <a:p>
            <a:pPr algn="ctr"/>
            <a:r>
              <a:rPr lang="en-US" sz="1000" b="0" cap="none" spc="0">
                <a:ln w="0"/>
                <a:solidFill>
                  <a:schemeClr val="bg1"/>
                </a:solidFill>
                <a:effectLst>
                  <a:outerShdw blurRad="38100" dist="19050" dir="2700000" algn="tl" rotWithShape="0">
                    <a:schemeClr val="dk1">
                      <a:alpha val="40000"/>
                    </a:schemeClr>
                  </a:outerShdw>
                </a:effectLst>
              </a:rPr>
              <a:t>Statistics are preliminary and are subject to revision</a:t>
            </a:r>
          </a:p>
        </p:txBody>
      </p:sp>
    </p:spTree>
    <p:extLst>
      <p:ext uri="{BB962C8B-B14F-4D97-AF65-F5344CB8AC3E}">
        <p14:creationId xmlns:p14="http://schemas.microsoft.com/office/powerpoint/2010/main" val="70058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6C8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789C-F2D3-FD83-8CE3-3739FB03302F}"/>
              </a:ext>
            </a:extLst>
          </p:cNvPr>
          <p:cNvSpPr>
            <a:spLocks noGrp="1"/>
          </p:cNvSpPr>
          <p:nvPr>
            <p:ph type="title"/>
          </p:nvPr>
        </p:nvSpPr>
        <p:spPr>
          <a:xfrm>
            <a:off x="0" y="0"/>
            <a:ext cx="12192000" cy="1325563"/>
          </a:xfrm>
        </p:spPr>
        <p:txBody>
          <a:bodyPr>
            <a:normAutofit/>
          </a:bodyPr>
          <a:lstStyle/>
          <a:p>
            <a:pPr algn="ctr"/>
            <a:r>
              <a:rPr lang="en-US" sz="3200" dirty="0">
                <a:latin typeface="+mn-lt"/>
                <a:cs typeface="Arial" panose="020B0604020202020204" pitchFamily="34" charset="0"/>
              </a:rPr>
              <a:t> Quality of Life &amp; Community Events stats</a:t>
            </a:r>
            <a:br>
              <a:rPr lang="en-US" sz="3200" dirty="0">
                <a:latin typeface="+mn-lt"/>
                <a:cs typeface="Arial" panose="020B0604020202020204" pitchFamily="34" charset="0"/>
              </a:rPr>
            </a:br>
            <a:r>
              <a:rPr lang="en-US" sz="3200" dirty="0">
                <a:latin typeface="+mn-lt"/>
                <a:cs typeface="Arial" panose="020B0604020202020204" pitchFamily="34" charset="0"/>
              </a:rPr>
              <a:t> March 2026  </a:t>
            </a:r>
            <a:endParaRPr lang="en-US" sz="3200" dirty="0">
              <a:solidFill>
                <a:srgbClr val="FF0000"/>
              </a:solidFill>
              <a:highlight>
                <a:srgbClr val="FFFF00"/>
              </a:highlight>
              <a:latin typeface="+mn-lt"/>
              <a:cs typeface="Arial" panose="020B0604020202020204" pitchFamily="34" charset="0"/>
            </a:endParaRPr>
          </a:p>
        </p:txBody>
      </p:sp>
      <p:sp>
        <p:nvSpPr>
          <p:cNvPr id="4" name="Rectangle 3">
            <a:extLst>
              <a:ext uri="{FF2B5EF4-FFF2-40B4-BE49-F238E27FC236}">
                <a16:creationId xmlns:a16="http://schemas.microsoft.com/office/drawing/2014/main" id="{4E561383-F8B5-5155-D161-06E2861351EC}"/>
              </a:ext>
            </a:extLst>
          </p:cNvPr>
          <p:cNvSpPr/>
          <p:nvPr/>
        </p:nvSpPr>
        <p:spPr>
          <a:xfrm>
            <a:off x="0" y="5807242"/>
            <a:ext cx="12192000" cy="1050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D1B4C8E-955E-0DC6-025A-C11CB5BBF40A}"/>
              </a:ext>
            </a:extLst>
          </p:cNvPr>
          <p:cNvSpPr/>
          <p:nvPr/>
        </p:nvSpPr>
        <p:spPr>
          <a:xfrm>
            <a:off x="-503137" y="5811069"/>
            <a:ext cx="12192000" cy="1050759"/>
          </a:xfrm>
          <a:prstGeom prst="rect">
            <a:avLst/>
          </a:prstGeom>
          <a:solidFill>
            <a:srgbClr val="25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a:extLst>
              <a:ext uri="{FF2B5EF4-FFF2-40B4-BE49-F238E27FC236}">
                <a16:creationId xmlns:a16="http://schemas.microsoft.com/office/drawing/2014/main" id="{7E438002-C969-522E-D48E-4B1EACC7AD33}"/>
              </a:ext>
            </a:extLst>
          </p:cNvPr>
          <p:cNvPicPr>
            <a:picLocks noChangeAspect="1"/>
          </p:cNvPicPr>
          <p:nvPr/>
        </p:nvPicPr>
        <p:blipFill rotWithShape="1">
          <a:blip r:embed="rId3">
            <a:extLst>
              <a:ext uri="{28A0092B-C50C-407E-A947-70E740481C1C}">
                <a14:useLocalDpi xmlns:a14="http://schemas.microsoft.com/office/drawing/2010/main" val="0"/>
              </a:ext>
            </a:extLst>
          </a:blip>
          <a:srcRect l="32632" t="26431" r="33158" b="24913"/>
          <a:stretch/>
        </p:blipFill>
        <p:spPr>
          <a:xfrm>
            <a:off x="10812384" y="5823282"/>
            <a:ext cx="1363574" cy="1090858"/>
          </a:xfrm>
          <a:prstGeom prst="rect">
            <a:avLst/>
          </a:prstGeom>
        </p:spPr>
      </p:pic>
      <p:sp>
        <p:nvSpPr>
          <p:cNvPr id="3" name="TextBox 2">
            <a:extLst>
              <a:ext uri="{FF2B5EF4-FFF2-40B4-BE49-F238E27FC236}">
                <a16:creationId xmlns:a16="http://schemas.microsoft.com/office/drawing/2014/main" id="{35D13CF0-2F2C-A67A-792E-490CAEE088E2}"/>
              </a:ext>
            </a:extLst>
          </p:cNvPr>
          <p:cNvSpPr txBox="1"/>
          <p:nvPr/>
        </p:nvSpPr>
        <p:spPr>
          <a:xfrm>
            <a:off x="135697" y="6114098"/>
            <a:ext cx="3717846" cy="461665"/>
          </a:xfrm>
          <a:prstGeom prst="rect">
            <a:avLst/>
          </a:prstGeom>
          <a:noFill/>
        </p:spPr>
        <p:txBody>
          <a:bodyPr wrap="square" rtlCol="0">
            <a:spAutoFit/>
          </a:bodyPr>
          <a:lstStyle/>
          <a:p>
            <a:r>
              <a:rPr lang="en-US" sz="2400" b="1">
                <a:solidFill>
                  <a:schemeClr val="bg1">
                    <a:lumMod val="85000"/>
                  </a:schemeClr>
                </a:solidFill>
              </a:rPr>
              <a:t>POLICE DEPARTMENT</a:t>
            </a:r>
            <a:endParaRPr lang="en-US" sz="2000" b="1">
              <a:solidFill>
                <a:schemeClr val="bg1">
                  <a:lumMod val="85000"/>
                </a:schemeClr>
              </a:solidFill>
            </a:endParaRPr>
          </a:p>
        </p:txBody>
      </p:sp>
      <p:graphicFrame>
        <p:nvGraphicFramePr>
          <p:cNvPr id="39" name="Content Placeholder 2">
            <a:extLst>
              <a:ext uri="{FF2B5EF4-FFF2-40B4-BE49-F238E27FC236}">
                <a16:creationId xmlns:a16="http://schemas.microsoft.com/office/drawing/2014/main" id="{9BD4C439-B672-E50C-6CA2-AE8A7679FB44}"/>
              </a:ext>
            </a:extLst>
          </p:cNvPr>
          <p:cNvGraphicFramePr/>
          <p:nvPr>
            <p:extLst>
              <p:ext uri="{D42A27DB-BD31-4B8C-83A1-F6EECF244321}">
                <p14:modId xmlns:p14="http://schemas.microsoft.com/office/powerpoint/2010/main" val="105220283"/>
              </p:ext>
            </p:extLst>
          </p:nvPr>
        </p:nvGraphicFramePr>
        <p:xfrm>
          <a:off x="-2464" y="1259050"/>
          <a:ext cx="12175958" cy="4177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6BC5C6CF-0E15-A943-E2FB-DBEADBB74DA0}"/>
              </a:ext>
            </a:extLst>
          </p:cNvPr>
          <p:cNvSpPr/>
          <p:nvPr/>
        </p:nvSpPr>
        <p:spPr>
          <a:xfrm>
            <a:off x="4655482" y="5867877"/>
            <a:ext cx="2876107" cy="246221"/>
          </a:xfrm>
          <a:prstGeom prst="rect">
            <a:avLst/>
          </a:prstGeom>
          <a:noFill/>
          <a:ln>
            <a:noFill/>
          </a:ln>
        </p:spPr>
        <p:txBody>
          <a:bodyPr wrap="none" lIns="91440" tIns="45720" rIns="91440" bIns="45720">
            <a:spAutoFit/>
          </a:bodyPr>
          <a:lstStyle/>
          <a:p>
            <a:pPr algn="ctr"/>
            <a:r>
              <a:rPr lang="en-US" sz="1000" b="0" cap="none" spc="0">
                <a:ln w="0"/>
                <a:solidFill>
                  <a:schemeClr val="bg1"/>
                </a:solidFill>
                <a:effectLst>
                  <a:outerShdw blurRad="38100" dist="19050" dir="2700000" algn="tl" rotWithShape="0">
                    <a:schemeClr val="dk1">
                      <a:alpha val="40000"/>
                    </a:schemeClr>
                  </a:outerShdw>
                </a:effectLst>
              </a:rPr>
              <a:t>Statistics are preliminary and are subject to revision</a:t>
            </a:r>
          </a:p>
        </p:txBody>
      </p:sp>
      <p:sp>
        <p:nvSpPr>
          <p:cNvPr id="5" name="TextBox 4">
            <a:extLst>
              <a:ext uri="{FF2B5EF4-FFF2-40B4-BE49-F238E27FC236}">
                <a16:creationId xmlns:a16="http://schemas.microsoft.com/office/drawing/2014/main" id="{1E1A56B7-F60F-D614-694F-AC7CD48E7898}"/>
              </a:ext>
            </a:extLst>
          </p:cNvPr>
          <p:cNvSpPr txBox="1"/>
          <p:nvPr/>
        </p:nvSpPr>
        <p:spPr>
          <a:xfrm>
            <a:off x="8252207" y="1341602"/>
            <a:ext cx="2997684" cy="1384995"/>
          </a:xfrm>
          <a:prstGeom prst="rect">
            <a:avLst/>
          </a:prstGeom>
          <a:noFill/>
        </p:spPr>
        <p:txBody>
          <a:bodyPr wrap="square" rtlCol="0">
            <a:spAutoFit/>
          </a:bodyPr>
          <a:lstStyle/>
          <a:p>
            <a:pPr lvl="0" algn="ctr"/>
            <a:r>
              <a:rPr lang="en-US" sz="1400" u="sng" dirty="0">
                <a:solidFill>
                  <a:schemeClr val="bg1"/>
                </a:solidFill>
              </a:rPr>
              <a:t>Code Enforcement</a:t>
            </a:r>
          </a:p>
          <a:p>
            <a:pPr lvl="0" algn="ctr"/>
            <a:endParaRPr lang="en-US" sz="1400" dirty="0">
              <a:solidFill>
                <a:schemeClr val="bg1"/>
              </a:solidFill>
            </a:endParaRPr>
          </a:p>
          <a:p>
            <a:pPr lvl="0" algn="ctr"/>
            <a:r>
              <a:rPr lang="en-US" sz="1400" dirty="0">
                <a:solidFill>
                  <a:schemeClr val="bg1"/>
                </a:solidFill>
              </a:rPr>
              <a:t>198 - Illegal  Signs removed,  </a:t>
            </a:r>
          </a:p>
          <a:p>
            <a:pPr lvl="0" algn="ctr"/>
            <a:r>
              <a:rPr lang="en-US" sz="1400" dirty="0">
                <a:solidFill>
                  <a:schemeClr val="bg1"/>
                </a:solidFill>
              </a:rPr>
              <a:t>226 - Cases Closed, 185 – Proactive cases,  7 - Admin cites, 34 -Shopping carts retrieved</a:t>
            </a:r>
          </a:p>
        </p:txBody>
      </p:sp>
      <p:sp>
        <p:nvSpPr>
          <p:cNvPr id="6" name="TextBox 5">
            <a:extLst>
              <a:ext uri="{FF2B5EF4-FFF2-40B4-BE49-F238E27FC236}">
                <a16:creationId xmlns:a16="http://schemas.microsoft.com/office/drawing/2014/main" id="{F2894382-F2DF-057F-BA9B-EF15F5EBE403}"/>
              </a:ext>
            </a:extLst>
          </p:cNvPr>
          <p:cNvSpPr txBox="1"/>
          <p:nvPr/>
        </p:nvSpPr>
        <p:spPr>
          <a:xfrm>
            <a:off x="4472553" y="3450453"/>
            <a:ext cx="3241963" cy="1674754"/>
          </a:xfrm>
          <a:prstGeom prst="rect">
            <a:avLst/>
          </a:prstGeom>
          <a:noFill/>
        </p:spPr>
        <p:txBody>
          <a:bodyPr wrap="square" rtlCol="0">
            <a:spAutoFit/>
          </a:bodyPr>
          <a:lstStyle/>
          <a:p>
            <a:pPr lvl="0" algn="ctr">
              <a:lnSpc>
                <a:spcPct val="150000"/>
              </a:lnSpc>
            </a:pPr>
            <a:r>
              <a:rPr lang="en-US" sz="1400" dirty="0">
                <a:solidFill>
                  <a:schemeClr val="bg1"/>
                </a:solidFill>
              </a:rPr>
              <a:t>                                                                            3/19 – Neighborhood Watch at Upland Hills Golf Course North</a:t>
            </a:r>
          </a:p>
          <a:p>
            <a:pPr lvl="0" algn="ctr">
              <a:lnSpc>
                <a:spcPct val="150000"/>
              </a:lnSpc>
            </a:pPr>
            <a:r>
              <a:rPr lang="en-US" sz="1400" dirty="0">
                <a:solidFill>
                  <a:schemeClr val="bg1"/>
                </a:solidFill>
              </a:rPr>
              <a:t>3/21 – Community Impact Day</a:t>
            </a:r>
          </a:p>
          <a:p>
            <a:pPr lvl="0" algn="ctr">
              <a:lnSpc>
                <a:spcPct val="150000"/>
              </a:lnSpc>
            </a:pPr>
            <a:r>
              <a:rPr lang="en-US" sz="1400" dirty="0">
                <a:solidFill>
                  <a:schemeClr val="bg1"/>
                </a:solidFill>
              </a:rPr>
              <a:t>3/21 – Movers for Mom</a:t>
            </a:r>
          </a:p>
        </p:txBody>
      </p:sp>
      <p:sp>
        <p:nvSpPr>
          <p:cNvPr id="8" name="TextBox 7">
            <a:extLst>
              <a:ext uri="{FF2B5EF4-FFF2-40B4-BE49-F238E27FC236}">
                <a16:creationId xmlns:a16="http://schemas.microsoft.com/office/drawing/2014/main" id="{8A784D5B-35EA-BFB0-F988-3BFC6F5EC943}"/>
              </a:ext>
            </a:extLst>
          </p:cNvPr>
          <p:cNvSpPr txBox="1"/>
          <p:nvPr/>
        </p:nvSpPr>
        <p:spPr>
          <a:xfrm>
            <a:off x="891153" y="3450453"/>
            <a:ext cx="3241963" cy="1674754"/>
          </a:xfrm>
          <a:prstGeom prst="rect">
            <a:avLst/>
          </a:prstGeom>
          <a:noFill/>
        </p:spPr>
        <p:txBody>
          <a:bodyPr wrap="square" rtlCol="0">
            <a:spAutoFit/>
          </a:bodyPr>
          <a:lstStyle/>
          <a:p>
            <a:pPr lvl="0" algn="ctr">
              <a:lnSpc>
                <a:spcPct val="150000"/>
              </a:lnSpc>
            </a:pPr>
            <a:r>
              <a:rPr lang="en-US" sz="1400" u="sng" dirty="0">
                <a:solidFill>
                  <a:schemeClr val="bg1"/>
                </a:solidFill>
              </a:rPr>
              <a:t>Community Events</a:t>
            </a:r>
            <a:r>
              <a:rPr lang="en-US" sz="1400" dirty="0">
                <a:solidFill>
                  <a:schemeClr val="bg1"/>
                </a:solidFill>
              </a:rPr>
              <a:t>                                                                     </a:t>
            </a:r>
          </a:p>
          <a:p>
            <a:pPr lvl="0" algn="ctr">
              <a:lnSpc>
                <a:spcPct val="150000"/>
              </a:lnSpc>
            </a:pPr>
            <a:r>
              <a:rPr lang="en-US" sz="1400" dirty="0">
                <a:solidFill>
                  <a:schemeClr val="bg1"/>
                </a:solidFill>
              </a:rPr>
              <a:t>3/2 – 3/6- Read Across America</a:t>
            </a:r>
          </a:p>
          <a:p>
            <a:pPr lvl="0" algn="ctr">
              <a:lnSpc>
                <a:spcPct val="150000"/>
              </a:lnSpc>
            </a:pPr>
            <a:r>
              <a:rPr lang="en-US" sz="1400" dirty="0">
                <a:solidFill>
                  <a:schemeClr val="bg1"/>
                </a:solidFill>
              </a:rPr>
              <a:t>3/3- Hero’s Night at Chick-fil-A</a:t>
            </a:r>
          </a:p>
          <a:p>
            <a:pPr lvl="0" algn="ctr">
              <a:lnSpc>
                <a:spcPct val="150000"/>
              </a:lnSpc>
            </a:pPr>
            <a:r>
              <a:rPr lang="en-US" sz="1400" dirty="0">
                <a:solidFill>
                  <a:schemeClr val="bg1"/>
                </a:solidFill>
              </a:rPr>
              <a:t> 3/7 – Upland Little League Opening Day</a:t>
            </a:r>
          </a:p>
          <a:p>
            <a:pPr lvl="0" algn="ctr">
              <a:lnSpc>
                <a:spcPct val="150000"/>
              </a:lnSpc>
            </a:pPr>
            <a:r>
              <a:rPr lang="en-US" sz="1400" dirty="0">
                <a:solidFill>
                  <a:schemeClr val="bg1"/>
                </a:solidFill>
              </a:rPr>
              <a:t>3/10 – Hero’s Night at Chick-fil-A</a:t>
            </a:r>
          </a:p>
        </p:txBody>
      </p:sp>
      <p:sp>
        <p:nvSpPr>
          <p:cNvPr id="9" name="TextBox 8">
            <a:extLst>
              <a:ext uri="{FF2B5EF4-FFF2-40B4-BE49-F238E27FC236}">
                <a16:creationId xmlns:a16="http://schemas.microsoft.com/office/drawing/2014/main" id="{200A5444-5692-B894-8927-210C9ED06D2E}"/>
              </a:ext>
            </a:extLst>
          </p:cNvPr>
          <p:cNvSpPr txBox="1"/>
          <p:nvPr/>
        </p:nvSpPr>
        <p:spPr>
          <a:xfrm>
            <a:off x="8130067" y="3450453"/>
            <a:ext cx="3241963" cy="1674754"/>
          </a:xfrm>
          <a:prstGeom prst="rect">
            <a:avLst/>
          </a:prstGeom>
          <a:noFill/>
        </p:spPr>
        <p:txBody>
          <a:bodyPr wrap="square" rtlCol="0">
            <a:spAutoFit/>
          </a:bodyPr>
          <a:lstStyle/>
          <a:p>
            <a:pPr lvl="0" algn="ctr">
              <a:lnSpc>
                <a:spcPct val="150000"/>
              </a:lnSpc>
            </a:pPr>
            <a:endParaRPr lang="en-US" sz="1400" dirty="0">
              <a:solidFill>
                <a:schemeClr val="bg1"/>
              </a:solidFill>
            </a:endParaRPr>
          </a:p>
          <a:p>
            <a:pPr lvl="0" algn="ctr">
              <a:lnSpc>
                <a:spcPct val="150000"/>
              </a:lnSpc>
            </a:pPr>
            <a:r>
              <a:rPr lang="en-US" sz="1400" dirty="0">
                <a:solidFill>
                  <a:schemeClr val="bg1"/>
                </a:solidFill>
              </a:rPr>
              <a:t>                                                                              3/25 – Upland Jr. High Spring Carnival</a:t>
            </a:r>
          </a:p>
          <a:p>
            <a:pPr lvl="0" algn="ctr">
              <a:lnSpc>
                <a:spcPct val="150000"/>
              </a:lnSpc>
            </a:pPr>
            <a:endParaRPr lang="en-US" sz="1400" dirty="0">
              <a:solidFill>
                <a:schemeClr val="bg1"/>
              </a:solidFill>
            </a:endParaRPr>
          </a:p>
          <a:p>
            <a:pPr lvl="0" algn="ctr">
              <a:lnSpc>
                <a:spcPct val="150000"/>
              </a:lnSpc>
            </a:pPr>
            <a:endParaRPr lang="en-US" sz="1400" dirty="0">
              <a:solidFill>
                <a:schemeClr val="bg1"/>
              </a:solidFill>
              <a:highlight>
                <a:srgbClr val="FF0000"/>
              </a:highlight>
            </a:endParaRPr>
          </a:p>
        </p:txBody>
      </p:sp>
    </p:spTree>
    <p:extLst>
      <p:ext uri="{BB962C8B-B14F-4D97-AF65-F5344CB8AC3E}">
        <p14:creationId xmlns:p14="http://schemas.microsoft.com/office/powerpoint/2010/main" val="3480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6C8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789C-F2D3-FD83-8CE3-3739FB03302F}"/>
              </a:ext>
            </a:extLst>
          </p:cNvPr>
          <p:cNvSpPr>
            <a:spLocks noGrp="1"/>
          </p:cNvSpPr>
          <p:nvPr>
            <p:ph type="title"/>
          </p:nvPr>
        </p:nvSpPr>
        <p:spPr>
          <a:xfrm>
            <a:off x="0" y="0"/>
            <a:ext cx="12192000" cy="1325563"/>
          </a:xfrm>
        </p:spPr>
        <p:txBody>
          <a:bodyPr>
            <a:normAutofit/>
          </a:bodyPr>
          <a:lstStyle/>
          <a:p>
            <a:pPr algn="ctr"/>
            <a:r>
              <a:rPr lang="en-US" sz="3200" dirty="0">
                <a:latin typeface="+mn-lt"/>
                <a:cs typeface="Arial" panose="020B0604020202020204" pitchFamily="34" charset="0"/>
              </a:rPr>
              <a:t>Citywide – March 2026 </a:t>
            </a:r>
            <a:r>
              <a:rPr lang="en-US" sz="3200" dirty="0">
                <a:solidFill>
                  <a:srgbClr val="FF0000"/>
                </a:solidFill>
                <a:latin typeface="+mn-lt"/>
                <a:cs typeface="Arial" panose="020B0604020202020204" pitchFamily="34" charset="0"/>
              </a:rPr>
              <a:t> </a:t>
            </a:r>
            <a:br>
              <a:rPr lang="en-US" sz="3200" dirty="0">
                <a:latin typeface="+mn-lt"/>
                <a:cs typeface="Arial" panose="020B0604020202020204" pitchFamily="34" charset="0"/>
              </a:rPr>
            </a:br>
            <a:r>
              <a:rPr lang="en-US" sz="3200" dirty="0">
                <a:latin typeface="+mn-lt"/>
                <a:cs typeface="Arial" panose="020B0604020202020204" pitchFamily="34" charset="0"/>
              </a:rPr>
              <a:t>This month, compared to last month</a:t>
            </a:r>
          </a:p>
        </p:txBody>
      </p:sp>
      <p:sp>
        <p:nvSpPr>
          <p:cNvPr id="4" name="Rectangle 3">
            <a:extLst>
              <a:ext uri="{FF2B5EF4-FFF2-40B4-BE49-F238E27FC236}">
                <a16:creationId xmlns:a16="http://schemas.microsoft.com/office/drawing/2014/main" id="{4E561383-F8B5-5155-D161-06E2861351EC}"/>
              </a:ext>
            </a:extLst>
          </p:cNvPr>
          <p:cNvSpPr/>
          <p:nvPr/>
        </p:nvSpPr>
        <p:spPr>
          <a:xfrm>
            <a:off x="16042" y="5823282"/>
            <a:ext cx="12192000" cy="1050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D1B4C8E-955E-0DC6-025A-C11CB5BBF40A}"/>
              </a:ext>
            </a:extLst>
          </p:cNvPr>
          <p:cNvSpPr/>
          <p:nvPr/>
        </p:nvSpPr>
        <p:spPr>
          <a:xfrm>
            <a:off x="-2464" y="5823281"/>
            <a:ext cx="12192000" cy="1050759"/>
          </a:xfrm>
          <a:prstGeom prst="rect">
            <a:avLst/>
          </a:prstGeom>
          <a:solidFill>
            <a:srgbClr val="25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a:extLst>
              <a:ext uri="{FF2B5EF4-FFF2-40B4-BE49-F238E27FC236}">
                <a16:creationId xmlns:a16="http://schemas.microsoft.com/office/drawing/2014/main" id="{7E438002-C969-522E-D48E-4B1EACC7AD33}"/>
              </a:ext>
            </a:extLst>
          </p:cNvPr>
          <p:cNvPicPr>
            <a:picLocks noChangeAspect="1"/>
          </p:cNvPicPr>
          <p:nvPr/>
        </p:nvPicPr>
        <p:blipFill rotWithShape="1">
          <a:blip r:embed="rId3">
            <a:extLst>
              <a:ext uri="{28A0092B-C50C-407E-A947-70E740481C1C}">
                <a14:useLocalDpi xmlns:a14="http://schemas.microsoft.com/office/drawing/2010/main" val="0"/>
              </a:ext>
            </a:extLst>
          </a:blip>
          <a:srcRect l="32632" t="26431" r="33158" b="24913"/>
          <a:stretch/>
        </p:blipFill>
        <p:spPr>
          <a:xfrm>
            <a:off x="10812384" y="5823282"/>
            <a:ext cx="1363574" cy="1090858"/>
          </a:xfrm>
          <a:prstGeom prst="rect">
            <a:avLst/>
          </a:prstGeom>
        </p:spPr>
      </p:pic>
      <p:sp>
        <p:nvSpPr>
          <p:cNvPr id="3" name="TextBox 2">
            <a:extLst>
              <a:ext uri="{FF2B5EF4-FFF2-40B4-BE49-F238E27FC236}">
                <a16:creationId xmlns:a16="http://schemas.microsoft.com/office/drawing/2014/main" id="{35D13CF0-2F2C-A67A-792E-490CAEE088E2}"/>
              </a:ext>
            </a:extLst>
          </p:cNvPr>
          <p:cNvSpPr txBox="1"/>
          <p:nvPr/>
        </p:nvSpPr>
        <p:spPr>
          <a:xfrm>
            <a:off x="135697" y="6114098"/>
            <a:ext cx="3717846" cy="461665"/>
          </a:xfrm>
          <a:prstGeom prst="rect">
            <a:avLst/>
          </a:prstGeom>
          <a:noFill/>
        </p:spPr>
        <p:txBody>
          <a:bodyPr wrap="square" rtlCol="0">
            <a:spAutoFit/>
          </a:bodyPr>
          <a:lstStyle/>
          <a:p>
            <a:r>
              <a:rPr lang="en-US" sz="2400" b="1">
                <a:solidFill>
                  <a:schemeClr val="bg1">
                    <a:lumMod val="85000"/>
                  </a:schemeClr>
                </a:solidFill>
              </a:rPr>
              <a:t>POLICE DEPARTMENT</a:t>
            </a:r>
            <a:endParaRPr lang="en-US" sz="2000" b="1">
              <a:solidFill>
                <a:schemeClr val="bg1">
                  <a:lumMod val="85000"/>
                </a:schemeClr>
              </a:solidFill>
            </a:endParaRPr>
          </a:p>
        </p:txBody>
      </p:sp>
      <p:graphicFrame>
        <p:nvGraphicFramePr>
          <p:cNvPr id="39" name="Content Placeholder 2">
            <a:extLst>
              <a:ext uri="{FF2B5EF4-FFF2-40B4-BE49-F238E27FC236}">
                <a16:creationId xmlns:a16="http://schemas.microsoft.com/office/drawing/2014/main" id="{9BD4C439-B672-E50C-6CA2-AE8A7679FB44}"/>
              </a:ext>
            </a:extLst>
          </p:cNvPr>
          <p:cNvGraphicFramePr/>
          <p:nvPr>
            <p:extLst>
              <p:ext uri="{D42A27DB-BD31-4B8C-83A1-F6EECF244321}">
                <p14:modId xmlns:p14="http://schemas.microsoft.com/office/powerpoint/2010/main" val="2803791482"/>
              </p:ext>
            </p:extLst>
          </p:nvPr>
        </p:nvGraphicFramePr>
        <p:xfrm>
          <a:off x="-2464" y="1325563"/>
          <a:ext cx="12175958" cy="4177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6BC5C6CF-0E15-A943-E2FB-DBEADBB74DA0}"/>
              </a:ext>
            </a:extLst>
          </p:cNvPr>
          <p:cNvSpPr/>
          <p:nvPr/>
        </p:nvSpPr>
        <p:spPr>
          <a:xfrm>
            <a:off x="4655482" y="5867877"/>
            <a:ext cx="2876107" cy="246221"/>
          </a:xfrm>
          <a:prstGeom prst="rect">
            <a:avLst/>
          </a:prstGeom>
          <a:noFill/>
          <a:ln>
            <a:noFill/>
          </a:ln>
        </p:spPr>
        <p:txBody>
          <a:bodyPr wrap="none" lIns="91440" tIns="45720" rIns="91440" bIns="45720">
            <a:spAutoFit/>
          </a:bodyPr>
          <a:lstStyle/>
          <a:p>
            <a:pPr algn="ctr"/>
            <a:r>
              <a:rPr lang="en-US" sz="1000" b="0" cap="none" spc="0">
                <a:ln w="0"/>
                <a:solidFill>
                  <a:schemeClr val="bg1"/>
                </a:solidFill>
                <a:effectLst>
                  <a:outerShdw blurRad="38100" dist="19050" dir="2700000" algn="tl" rotWithShape="0">
                    <a:schemeClr val="dk1">
                      <a:alpha val="40000"/>
                    </a:schemeClr>
                  </a:outerShdw>
                </a:effectLst>
              </a:rPr>
              <a:t>Statistics are preliminary and are subject to revision</a:t>
            </a:r>
          </a:p>
        </p:txBody>
      </p:sp>
    </p:spTree>
    <p:extLst>
      <p:ext uri="{BB962C8B-B14F-4D97-AF65-F5344CB8AC3E}">
        <p14:creationId xmlns:p14="http://schemas.microsoft.com/office/powerpoint/2010/main" val="4165053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6C8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789C-F2D3-FD83-8CE3-3739FB03302F}"/>
              </a:ext>
            </a:extLst>
          </p:cNvPr>
          <p:cNvSpPr>
            <a:spLocks noGrp="1"/>
          </p:cNvSpPr>
          <p:nvPr>
            <p:ph type="title"/>
          </p:nvPr>
        </p:nvSpPr>
        <p:spPr>
          <a:xfrm>
            <a:off x="3476094" y="226721"/>
            <a:ext cx="8715906" cy="932713"/>
          </a:xfrm>
        </p:spPr>
        <p:txBody>
          <a:bodyPr>
            <a:noAutofit/>
          </a:bodyPr>
          <a:lstStyle/>
          <a:p>
            <a:pPr algn="ctr"/>
            <a:r>
              <a:rPr lang="en-US" sz="3200" dirty="0">
                <a:highlight>
                  <a:srgbClr val="B6C8E8"/>
                </a:highlight>
                <a:latin typeface="+mn-lt"/>
                <a:cs typeface="Arial" panose="020B0604020202020204" pitchFamily="34" charset="0"/>
              </a:rPr>
              <a:t>Citywide</a:t>
            </a:r>
            <a:br>
              <a:rPr lang="en-US" sz="3200" dirty="0">
                <a:highlight>
                  <a:srgbClr val="B6C8E8"/>
                </a:highlight>
                <a:latin typeface="+mn-lt"/>
                <a:cs typeface="Arial" panose="020B0604020202020204" pitchFamily="34" charset="0"/>
              </a:rPr>
            </a:br>
            <a:r>
              <a:rPr lang="en-US" sz="3200" dirty="0">
                <a:highlight>
                  <a:srgbClr val="B6C8E8"/>
                </a:highlight>
                <a:latin typeface="+mn-lt"/>
                <a:cs typeface="Arial" panose="020B0604020202020204" pitchFamily="34" charset="0"/>
              </a:rPr>
              <a:t> </a:t>
            </a:r>
            <a:r>
              <a:rPr lang="en-US" sz="3200" dirty="0">
                <a:latin typeface="+mn-lt"/>
                <a:cs typeface="Arial" panose="020B0604020202020204" pitchFamily="34" charset="0"/>
              </a:rPr>
              <a:t>March 2025 vs. March 2026</a:t>
            </a:r>
            <a:endParaRPr lang="en-US" sz="3200" dirty="0">
              <a:solidFill>
                <a:srgbClr val="FF0000"/>
              </a:solidFill>
              <a:latin typeface="+mn-lt"/>
              <a:cs typeface="Arial" panose="020B0604020202020204" pitchFamily="34" charset="0"/>
            </a:endParaRPr>
          </a:p>
        </p:txBody>
      </p:sp>
      <p:sp>
        <p:nvSpPr>
          <p:cNvPr id="4" name="Rectangle 3">
            <a:extLst>
              <a:ext uri="{FF2B5EF4-FFF2-40B4-BE49-F238E27FC236}">
                <a16:creationId xmlns:a16="http://schemas.microsoft.com/office/drawing/2014/main" id="{4E561383-F8B5-5155-D161-06E2861351EC}"/>
              </a:ext>
            </a:extLst>
          </p:cNvPr>
          <p:cNvSpPr/>
          <p:nvPr/>
        </p:nvSpPr>
        <p:spPr>
          <a:xfrm>
            <a:off x="0" y="5807242"/>
            <a:ext cx="12192000" cy="1050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picture containing text&#10;&#10;Description automatically generated">
            <a:extLst>
              <a:ext uri="{FF2B5EF4-FFF2-40B4-BE49-F238E27FC236}">
                <a16:creationId xmlns:a16="http://schemas.microsoft.com/office/drawing/2014/main" id="{74A66D12-2BBF-314D-76A3-432444A22F6C}"/>
              </a:ext>
            </a:extLst>
          </p:cNvPr>
          <p:cNvPicPr>
            <a:picLocks noGrp="1" noChangeAspect="1"/>
          </p:cNvPicPr>
          <p:nvPr>
            <p:ph idx="1"/>
          </p:nvPr>
        </p:nvPicPr>
        <p:blipFill rotWithShape="1">
          <a:blip r:embed="rId3">
            <a:alphaModFix amt="15000"/>
            <a:extLst>
              <a:ext uri="{28A0092B-C50C-407E-A947-70E740481C1C}">
                <a14:useLocalDpi xmlns:a14="http://schemas.microsoft.com/office/drawing/2010/main" val="0"/>
              </a:ext>
            </a:extLst>
          </a:blip>
          <a:srcRect l="33595" t="8391" r="32965" b="9083"/>
          <a:stretch/>
        </p:blipFill>
        <p:spPr>
          <a:xfrm>
            <a:off x="-194503" y="290824"/>
            <a:ext cx="3822016" cy="5305759"/>
          </a:xfrm>
        </p:spPr>
      </p:pic>
      <p:sp>
        <p:nvSpPr>
          <p:cNvPr id="25" name="Rectangle 24">
            <a:extLst>
              <a:ext uri="{FF2B5EF4-FFF2-40B4-BE49-F238E27FC236}">
                <a16:creationId xmlns:a16="http://schemas.microsoft.com/office/drawing/2014/main" id="{84B606BC-339A-001B-4924-691FBDB511C9}"/>
              </a:ext>
            </a:extLst>
          </p:cNvPr>
          <p:cNvSpPr/>
          <p:nvPr/>
        </p:nvSpPr>
        <p:spPr>
          <a:xfrm>
            <a:off x="16042" y="-12572"/>
            <a:ext cx="3427968" cy="5827834"/>
          </a:xfrm>
          <a:prstGeom prst="rect">
            <a:avLst/>
          </a:prstGeom>
          <a:solidFill>
            <a:srgbClr val="254275">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D1B4C8E-955E-0DC6-025A-C11CB5BBF40A}"/>
              </a:ext>
            </a:extLst>
          </p:cNvPr>
          <p:cNvSpPr/>
          <p:nvPr/>
        </p:nvSpPr>
        <p:spPr>
          <a:xfrm>
            <a:off x="-2464" y="5823281"/>
            <a:ext cx="12192000" cy="1050759"/>
          </a:xfrm>
          <a:prstGeom prst="rect">
            <a:avLst/>
          </a:prstGeom>
          <a:solidFill>
            <a:srgbClr val="25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a:extLst>
              <a:ext uri="{FF2B5EF4-FFF2-40B4-BE49-F238E27FC236}">
                <a16:creationId xmlns:a16="http://schemas.microsoft.com/office/drawing/2014/main" id="{7E438002-C969-522E-D48E-4B1EACC7AD33}"/>
              </a:ext>
            </a:extLst>
          </p:cNvPr>
          <p:cNvPicPr>
            <a:picLocks noChangeAspect="1"/>
          </p:cNvPicPr>
          <p:nvPr/>
        </p:nvPicPr>
        <p:blipFill rotWithShape="1">
          <a:blip r:embed="rId4">
            <a:extLst>
              <a:ext uri="{28A0092B-C50C-407E-A947-70E740481C1C}">
                <a14:useLocalDpi xmlns:a14="http://schemas.microsoft.com/office/drawing/2010/main" val="0"/>
              </a:ext>
            </a:extLst>
          </a:blip>
          <a:srcRect l="32632" t="26431" r="33158" b="24913"/>
          <a:stretch/>
        </p:blipFill>
        <p:spPr>
          <a:xfrm>
            <a:off x="10812384" y="5823282"/>
            <a:ext cx="1363574" cy="1090858"/>
          </a:xfrm>
          <a:prstGeom prst="rect">
            <a:avLst/>
          </a:prstGeom>
        </p:spPr>
      </p:pic>
      <p:sp>
        <p:nvSpPr>
          <p:cNvPr id="3" name="TextBox 2">
            <a:extLst>
              <a:ext uri="{FF2B5EF4-FFF2-40B4-BE49-F238E27FC236}">
                <a16:creationId xmlns:a16="http://schemas.microsoft.com/office/drawing/2014/main" id="{35D13CF0-2F2C-A67A-792E-490CAEE088E2}"/>
              </a:ext>
            </a:extLst>
          </p:cNvPr>
          <p:cNvSpPr txBox="1"/>
          <p:nvPr/>
        </p:nvSpPr>
        <p:spPr>
          <a:xfrm>
            <a:off x="135697" y="6114098"/>
            <a:ext cx="3717846" cy="461665"/>
          </a:xfrm>
          <a:prstGeom prst="rect">
            <a:avLst/>
          </a:prstGeom>
          <a:noFill/>
        </p:spPr>
        <p:txBody>
          <a:bodyPr wrap="square" rtlCol="0">
            <a:spAutoFit/>
          </a:bodyPr>
          <a:lstStyle/>
          <a:p>
            <a:r>
              <a:rPr lang="en-US" sz="2400" b="1">
                <a:solidFill>
                  <a:schemeClr val="bg1">
                    <a:lumMod val="85000"/>
                  </a:schemeClr>
                </a:solidFill>
              </a:rPr>
              <a:t>POLICE DEPARTMENT</a:t>
            </a:r>
            <a:endParaRPr lang="en-US" sz="2000" b="1">
              <a:solidFill>
                <a:schemeClr val="bg1">
                  <a:lumMod val="85000"/>
                </a:schemeClr>
              </a:solidFill>
            </a:endParaRPr>
          </a:p>
        </p:txBody>
      </p:sp>
      <p:graphicFrame>
        <p:nvGraphicFramePr>
          <p:cNvPr id="8" name="Table 7">
            <a:extLst>
              <a:ext uri="{FF2B5EF4-FFF2-40B4-BE49-F238E27FC236}">
                <a16:creationId xmlns:a16="http://schemas.microsoft.com/office/drawing/2014/main" id="{0379FFEE-8CAF-7BC5-FBE8-50AF70E7CA89}"/>
              </a:ext>
            </a:extLst>
          </p:cNvPr>
          <p:cNvGraphicFramePr>
            <a:graphicFrameLocks noGrp="1"/>
          </p:cNvGraphicFramePr>
          <p:nvPr>
            <p:extLst>
              <p:ext uri="{D42A27DB-BD31-4B8C-83A1-F6EECF244321}">
                <p14:modId xmlns:p14="http://schemas.microsoft.com/office/powerpoint/2010/main" val="3764763759"/>
              </p:ext>
            </p:extLst>
          </p:nvPr>
        </p:nvGraphicFramePr>
        <p:xfrm>
          <a:off x="4976547" y="1580751"/>
          <a:ext cx="5714999" cy="3696498"/>
        </p:xfrm>
        <a:graphic>
          <a:graphicData uri="http://schemas.openxmlformats.org/drawingml/2006/table">
            <a:tbl>
              <a:tblPr>
                <a:tableStyleId>{616DA210-FB5B-4158-B5E0-FEB733F419BA}</a:tableStyleId>
              </a:tblPr>
              <a:tblGrid>
                <a:gridCol w="3326641">
                  <a:extLst>
                    <a:ext uri="{9D8B030D-6E8A-4147-A177-3AD203B41FA5}">
                      <a16:colId xmlns:a16="http://schemas.microsoft.com/office/drawing/2014/main" val="3203579244"/>
                    </a:ext>
                  </a:extLst>
                </a:gridCol>
                <a:gridCol w="846667">
                  <a:extLst>
                    <a:ext uri="{9D8B030D-6E8A-4147-A177-3AD203B41FA5}">
                      <a16:colId xmlns:a16="http://schemas.microsoft.com/office/drawing/2014/main" val="1904564236"/>
                    </a:ext>
                  </a:extLst>
                </a:gridCol>
                <a:gridCol w="808756">
                  <a:extLst>
                    <a:ext uri="{9D8B030D-6E8A-4147-A177-3AD203B41FA5}">
                      <a16:colId xmlns:a16="http://schemas.microsoft.com/office/drawing/2014/main" val="2809103136"/>
                    </a:ext>
                  </a:extLst>
                </a:gridCol>
                <a:gridCol w="732935">
                  <a:extLst>
                    <a:ext uri="{9D8B030D-6E8A-4147-A177-3AD203B41FA5}">
                      <a16:colId xmlns:a16="http://schemas.microsoft.com/office/drawing/2014/main" val="2890250773"/>
                    </a:ext>
                  </a:extLst>
                </a:gridCol>
              </a:tblGrid>
              <a:tr h="316333">
                <a:tc>
                  <a:txBody>
                    <a:bodyPr/>
                    <a:lstStyle/>
                    <a:p>
                      <a:pPr algn="l" fontAlgn="b">
                        <a:buNone/>
                      </a:pP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t">
                        <a:buNone/>
                      </a:pPr>
                      <a:r>
                        <a:rPr lang="en-US" sz="1600" b="0" u="none" strike="noStrike" dirty="0">
                          <a:solidFill>
                            <a:srgbClr val="000000"/>
                          </a:solidFill>
                          <a:effectLst/>
                        </a:rPr>
                        <a:t>2025</a:t>
                      </a:r>
                      <a:endParaRPr lang="en-US" sz="16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buNone/>
                      </a:pPr>
                      <a:r>
                        <a:rPr lang="en-US" sz="1600" b="0" u="none" strike="noStrike" dirty="0">
                          <a:solidFill>
                            <a:srgbClr val="000000"/>
                          </a:solidFill>
                          <a:effectLst/>
                        </a:rPr>
                        <a:t>2026</a:t>
                      </a:r>
                      <a:endParaRPr lang="en-US" sz="16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buNone/>
                      </a:pPr>
                      <a:r>
                        <a:rPr lang="en-US" sz="1600" b="0" u="none" strike="noStrike">
                          <a:solidFill>
                            <a:srgbClr val="000000"/>
                          </a:solidFill>
                          <a:effectLst/>
                        </a:rPr>
                        <a:t>Change</a:t>
                      </a:r>
                      <a:endParaRPr lang="en-US"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868068377"/>
                  </a:ext>
                </a:extLst>
              </a:tr>
              <a:tr h="434314">
                <a:tc>
                  <a:txBody>
                    <a:bodyPr/>
                    <a:lstStyle/>
                    <a:p>
                      <a:pPr algn="l" fontAlgn="b">
                        <a:buNone/>
                      </a:pPr>
                      <a:r>
                        <a:rPr lang="en-US" sz="1600" b="0" u="none" strike="noStrike" dirty="0">
                          <a:solidFill>
                            <a:srgbClr val="000000"/>
                          </a:solidFill>
                          <a:effectLst/>
                        </a:rPr>
                        <a:t>Priority 1  - Average Response Time</a:t>
                      </a:r>
                      <a:endParaRPr lang="en-US" sz="1600" b="0" i="0" u="none" strike="noStrike" dirty="0">
                        <a:solidFill>
                          <a:srgbClr val="000000"/>
                        </a:solidFill>
                        <a:effectLst/>
                        <a:latin typeface="Calibri" panose="020F0502020204030204" pitchFamily="34" charset="0"/>
                      </a:endParaRPr>
                    </a:p>
                  </a:txBody>
                  <a:tcPr marL="9525" marR="9525" marT="9525" marB="0" anchor="b">
                    <a:solidFill>
                      <a:srgbClr val="698ED1"/>
                    </a:solidFill>
                  </a:tcPr>
                </a:tc>
                <a:tc>
                  <a:txBody>
                    <a:bodyPr/>
                    <a:lstStyle/>
                    <a:p>
                      <a:pPr algn="ctr" fontAlgn="b">
                        <a:buNone/>
                      </a:pPr>
                      <a:r>
                        <a:rPr lang="en-US" sz="1600" b="0" i="0" u="none" strike="noStrike" dirty="0">
                          <a:solidFill>
                            <a:srgbClr val="000000"/>
                          </a:solidFill>
                          <a:effectLst/>
                          <a:latin typeface="Calibri" panose="020F0502020204030204" pitchFamily="34" charset="0"/>
                        </a:rPr>
                        <a:t>0:06:02</a:t>
                      </a:r>
                    </a:p>
                  </a:txBody>
                  <a:tcPr marL="9525" marR="9525" marT="9525" marB="0" anchor="b">
                    <a:solidFill>
                      <a:srgbClr val="698ED1"/>
                    </a:solidFill>
                  </a:tcPr>
                </a:tc>
                <a:tc>
                  <a:txBody>
                    <a:bodyPr/>
                    <a:lstStyle/>
                    <a:p>
                      <a:pPr algn="ctr" fontAlgn="b">
                        <a:buNone/>
                      </a:pPr>
                      <a:r>
                        <a:rPr lang="en-US" sz="1600" b="0" i="0" u="none" strike="noStrike" dirty="0">
                          <a:solidFill>
                            <a:srgbClr val="000000"/>
                          </a:solidFill>
                          <a:effectLst/>
                          <a:latin typeface="Calibri" panose="020F0502020204030204" pitchFamily="34" charset="0"/>
                        </a:rPr>
                        <a:t>0:06:14</a:t>
                      </a:r>
                    </a:p>
                  </a:txBody>
                  <a:tcPr marL="9525" marR="9525" marT="9525" marB="0" anchor="b">
                    <a:solidFill>
                      <a:srgbClr val="698ED1"/>
                    </a:solidFill>
                  </a:tcPr>
                </a:tc>
                <a:tc>
                  <a:txBody>
                    <a:bodyPr/>
                    <a:lstStyle/>
                    <a:p>
                      <a:pPr algn="ctr" fontAlgn="b">
                        <a:buNone/>
                      </a:pPr>
                      <a:r>
                        <a:rPr lang="en-US" sz="1600" b="0" i="0" u="none" strike="noStrike" dirty="0">
                          <a:solidFill>
                            <a:srgbClr val="000000"/>
                          </a:solidFill>
                          <a:effectLst/>
                          <a:latin typeface="Calibri" panose="020F0502020204030204" pitchFamily="34" charset="0"/>
                        </a:rPr>
                        <a:t>3%</a:t>
                      </a:r>
                    </a:p>
                  </a:txBody>
                  <a:tcPr marL="9525" marR="9525" marT="9525" marB="0" anchor="b">
                    <a:solidFill>
                      <a:srgbClr val="698ED1"/>
                    </a:solidFill>
                  </a:tcPr>
                </a:tc>
                <a:extLst>
                  <a:ext uri="{0D108BD9-81ED-4DB2-BD59-A6C34878D82A}">
                    <a16:rowId xmlns:a16="http://schemas.microsoft.com/office/drawing/2014/main" val="632075806"/>
                  </a:ext>
                </a:extLst>
              </a:tr>
              <a:tr h="365760">
                <a:tc>
                  <a:txBody>
                    <a:bodyPr/>
                    <a:lstStyle/>
                    <a:p>
                      <a:pPr algn="l" fontAlgn="b">
                        <a:buNone/>
                      </a:pPr>
                      <a:r>
                        <a:rPr lang="en-US" sz="1600" b="0" u="none" strike="noStrike" dirty="0">
                          <a:solidFill>
                            <a:srgbClr val="000000"/>
                          </a:solidFill>
                          <a:effectLst/>
                        </a:rPr>
                        <a:t>Calls For Service</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600" b="0" i="0" u="none" strike="noStrike" dirty="0">
                          <a:solidFill>
                            <a:srgbClr val="000000"/>
                          </a:solidFill>
                          <a:effectLst/>
                          <a:latin typeface="Calibri" panose="020F0502020204030204" pitchFamily="34" charset="0"/>
                        </a:rPr>
                        <a:t>6,134</a:t>
                      </a:r>
                    </a:p>
                  </a:txBody>
                  <a:tcPr marL="9525" marR="9525" marT="9525" marB="0" anchor="b"/>
                </a:tc>
                <a:tc>
                  <a:txBody>
                    <a:bodyPr/>
                    <a:lstStyle/>
                    <a:p>
                      <a:pPr algn="ctr" fontAlgn="b">
                        <a:buNone/>
                      </a:pPr>
                      <a:r>
                        <a:rPr lang="en-US" sz="1600" b="0" u="none" strike="noStrike" dirty="0">
                          <a:solidFill>
                            <a:srgbClr val="000000"/>
                          </a:solidFill>
                          <a:effectLst/>
                        </a:rPr>
                        <a:t>5,529</a:t>
                      </a:r>
                    </a:p>
                  </a:txBody>
                  <a:tcPr marL="9525" marR="9525" marT="9525" marB="0" anchor="b"/>
                </a:tc>
                <a:tc>
                  <a:txBody>
                    <a:bodyPr/>
                    <a:lstStyle/>
                    <a:p>
                      <a:pPr algn="ctr" fontAlgn="b">
                        <a:buNone/>
                      </a:pPr>
                      <a:r>
                        <a:rPr lang="en-US" sz="1600" b="0" i="0" u="none" strike="noStrike" dirty="0">
                          <a:solidFill>
                            <a:srgbClr val="000000"/>
                          </a:solidFill>
                          <a:effectLst/>
                          <a:latin typeface="Calibri" panose="020F0502020204030204" pitchFamily="34" charset="0"/>
                        </a:rPr>
                        <a:t>-10%</a:t>
                      </a:r>
                    </a:p>
                  </a:txBody>
                  <a:tcPr marL="9525" marR="9525" marT="9525" marB="0" anchor="b"/>
                </a:tc>
                <a:extLst>
                  <a:ext uri="{0D108BD9-81ED-4DB2-BD59-A6C34878D82A}">
                    <a16:rowId xmlns:a16="http://schemas.microsoft.com/office/drawing/2014/main" val="3047136677"/>
                  </a:ext>
                </a:extLst>
              </a:tr>
              <a:tr h="365760">
                <a:tc>
                  <a:txBody>
                    <a:bodyPr/>
                    <a:lstStyle/>
                    <a:p>
                      <a:pPr algn="l" fontAlgn="b">
                        <a:buNone/>
                      </a:pPr>
                      <a:r>
                        <a:rPr lang="en-US" sz="1600" b="0" u="none" strike="noStrike">
                          <a:solidFill>
                            <a:srgbClr val="000000"/>
                          </a:solidFill>
                          <a:effectLst/>
                        </a:rPr>
                        <a:t>Traffic Accidents</a:t>
                      </a:r>
                      <a:endParaRPr lang="en-US" sz="1600" b="0" i="0" u="none" strike="noStrike">
                        <a:solidFill>
                          <a:srgbClr val="000000"/>
                        </a:solidFill>
                        <a:effectLst/>
                        <a:latin typeface="Calibri" panose="020F0502020204030204" pitchFamily="34" charset="0"/>
                      </a:endParaRPr>
                    </a:p>
                  </a:txBody>
                  <a:tcPr marL="9525" marR="9525" marT="9525" marB="0" anchor="b">
                    <a:solidFill>
                      <a:srgbClr val="698ED1"/>
                    </a:solidFill>
                  </a:tcPr>
                </a:tc>
                <a:tc>
                  <a:txBody>
                    <a:bodyPr/>
                    <a:lstStyle/>
                    <a:p>
                      <a:pPr algn="ctr" fontAlgn="b">
                        <a:buNone/>
                      </a:pPr>
                      <a:r>
                        <a:rPr lang="en-US" sz="1600" b="0" i="0" u="none" strike="noStrike" dirty="0">
                          <a:solidFill>
                            <a:srgbClr val="000000"/>
                          </a:solidFill>
                          <a:effectLst/>
                          <a:latin typeface="Calibri" panose="020F0502020204030204" pitchFamily="34" charset="0"/>
                        </a:rPr>
                        <a:t>30</a:t>
                      </a:r>
                    </a:p>
                  </a:txBody>
                  <a:tcPr marL="9525" marR="9525" marT="9525" marB="0" anchor="b">
                    <a:solidFill>
                      <a:srgbClr val="698ED1"/>
                    </a:solidFill>
                  </a:tcPr>
                </a:tc>
                <a:tc>
                  <a:txBody>
                    <a:bodyPr/>
                    <a:lstStyle/>
                    <a:p>
                      <a:pPr algn="ctr" fontAlgn="b">
                        <a:buNone/>
                      </a:pPr>
                      <a:r>
                        <a:rPr lang="en-US" sz="1600" b="0" i="0" u="none" strike="noStrike" dirty="0">
                          <a:solidFill>
                            <a:srgbClr val="000000"/>
                          </a:solidFill>
                          <a:effectLst/>
                          <a:latin typeface="Calibri" panose="020F0502020204030204" pitchFamily="34" charset="0"/>
                        </a:rPr>
                        <a:t>44</a:t>
                      </a:r>
                    </a:p>
                  </a:txBody>
                  <a:tcPr marL="9525" marR="9525" marT="9525" marB="0" anchor="b">
                    <a:solidFill>
                      <a:srgbClr val="698ED1"/>
                    </a:solidFill>
                  </a:tcPr>
                </a:tc>
                <a:tc>
                  <a:txBody>
                    <a:bodyPr/>
                    <a:lstStyle/>
                    <a:p>
                      <a:pPr algn="ctr" fontAlgn="b">
                        <a:buNone/>
                      </a:pPr>
                      <a:r>
                        <a:rPr lang="en-US" sz="1600" b="0" i="0" u="none" strike="noStrike" dirty="0">
                          <a:solidFill>
                            <a:srgbClr val="000000"/>
                          </a:solidFill>
                          <a:effectLst/>
                          <a:latin typeface="Calibri" panose="020F0502020204030204" pitchFamily="34" charset="0"/>
                        </a:rPr>
                        <a:t>47%</a:t>
                      </a:r>
                    </a:p>
                  </a:txBody>
                  <a:tcPr marL="9525" marR="9525" marT="9525" marB="0" anchor="b">
                    <a:solidFill>
                      <a:srgbClr val="698ED1"/>
                    </a:solidFill>
                  </a:tcPr>
                </a:tc>
                <a:extLst>
                  <a:ext uri="{0D108BD9-81ED-4DB2-BD59-A6C34878D82A}">
                    <a16:rowId xmlns:a16="http://schemas.microsoft.com/office/drawing/2014/main" val="3534191453"/>
                  </a:ext>
                </a:extLst>
              </a:tr>
              <a:tr h="385531">
                <a:tc>
                  <a:txBody>
                    <a:bodyPr/>
                    <a:lstStyle/>
                    <a:p>
                      <a:pPr algn="l" fontAlgn="b">
                        <a:buNone/>
                      </a:pPr>
                      <a:r>
                        <a:rPr lang="en-US" sz="1600" b="0" u="none" strike="noStrike">
                          <a:solidFill>
                            <a:srgbClr val="000000"/>
                          </a:solidFill>
                          <a:effectLst/>
                        </a:rPr>
                        <a:t>Injury Accidents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600" b="0" i="0" u="none" strike="noStrike" dirty="0">
                          <a:solidFill>
                            <a:srgbClr val="000000"/>
                          </a:solidFill>
                          <a:effectLst/>
                          <a:latin typeface="Calibri" panose="020F0502020204030204" pitchFamily="34" charset="0"/>
                        </a:rPr>
                        <a:t>21</a:t>
                      </a:r>
                    </a:p>
                  </a:txBody>
                  <a:tcPr marL="9525" marR="9525" marT="9525" marB="0" anchor="b"/>
                </a:tc>
                <a:tc>
                  <a:txBody>
                    <a:bodyPr/>
                    <a:lstStyle/>
                    <a:p>
                      <a:pPr algn="ctr" fontAlgn="b">
                        <a:buNone/>
                      </a:pPr>
                      <a:r>
                        <a:rPr lang="en-US" sz="1600" b="0" i="0" u="none" strike="noStrike" dirty="0">
                          <a:solidFill>
                            <a:srgbClr val="000000"/>
                          </a:solidFill>
                          <a:effectLst/>
                          <a:latin typeface="Calibri" panose="020F0502020204030204" pitchFamily="34" charset="0"/>
                        </a:rPr>
                        <a:t>37</a:t>
                      </a:r>
                    </a:p>
                  </a:txBody>
                  <a:tcPr marL="9525" marR="9525" marT="9525" marB="0" anchor="b"/>
                </a:tc>
                <a:tc>
                  <a:txBody>
                    <a:bodyPr/>
                    <a:lstStyle/>
                    <a:p>
                      <a:pPr algn="ctr" fontAlgn="b">
                        <a:buNone/>
                      </a:pPr>
                      <a:r>
                        <a:rPr lang="en-US" sz="1600" b="0" i="0" u="none" strike="noStrike" dirty="0">
                          <a:solidFill>
                            <a:srgbClr val="000000"/>
                          </a:solidFill>
                          <a:effectLst/>
                          <a:latin typeface="Calibri" panose="020F0502020204030204" pitchFamily="34" charset="0"/>
                        </a:rPr>
                        <a:t>76%</a:t>
                      </a:r>
                    </a:p>
                  </a:txBody>
                  <a:tcPr marL="9525" marR="9525" marT="9525" marB="0" anchor="b"/>
                </a:tc>
                <a:extLst>
                  <a:ext uri="{0D108BD9-81ED-4DB2-BD59-A6C34878D82A}">
                    <a16:rowId xmlns:a16="http://schemas.microsoft.com/office/drawing/2014/main" val="3414743858"/>
                  </a:ext>
                </a:extLst>
              </a:tr>
              <a:tr h="365760">
                <a:tc>
                  <a:txBody>
                    <a:bodyPr/>
                    <a:lstStyle/>
                    <a:p>
                      <a:pPr algn="l" fontAlgn="b">
                        <a:buNone/>
                      </a:pPr>
                      <a:r>
                        <a:rPr lang="en-US" sz="1600" b="0" u="none" strike="noStrike">
                          <a:solidFill>
                            <a:srgbClr val="000000"/>
                          </a:solidFill>
                          <a:effectLst/>
                        </a:rPr>
                        <a:t>Non - Injury Accidents</a:t>
                      </a:r>
                      <a:endParaRPr lang="en-US" sz="1600" b="0" i="0" u="none" strike="noStrike">
                        <a:solidFill>
                          <a:srgbClr val="000000"/>
                        </a:solidFill>
                        <a:effectLst/>
                        <a:latin typeface="Calibri" panose="020F0502020204030204" pitchFamily="34" charset="0"/>
                      </a:endParaRPr>
                    </a:p>
                  </a:txBody>
                  <a:tcPr marL="9525" marR="9525" marT="9525" marB="0" anchor="b">
                    <a:solidFill>
                      <a:srgbClr val="698ED1"/>
                    </a:solidFill>
                  </a:tcPr>
                </a:tc>
                <a:tc>
                  <a:txBody>
                    <a:bodyPr/>
                    <a:lstStyle/>
                    <a:p>
                      <a:pPr algn="ctr" fontAlgn="b">
                        <a:buNone/>
                      </a:pPr>
                      <a:r>
                        <a:rPr lang="en-US" sz="1600" b="0" i="0" u="none" strike="noStrike" dirty="0">
                          <a:solidFill>
                            <a:srgbClr val="000000"/>
                          </a:solidFill>
                          <a:effectLst/>
                          <a:latin typeface="Calibri" panose="020F0502020204030204" pitchFamily="34" charset="0"/>
                        </a:rPr>
                        <a:t>10</a:t>
                      </a:r>
                    </a:p>
                  </a:txBody>
                  <a:tcPr marL="9525" marR="9525" marT="9525" marB="0" anchor="b">
                    <a:solidFill>
                      <a:srgbClr val="698ED1"/>
                    </a:solidFill>
                  </a:tcPr>
                </a:tc>
                <a:tc>
                  <a:txBody>
                    <a:bodyPr/>
                    <a:lstStyle/>
                    <a:p>
                      <a:pPr algn="ctr" fontAlgn="b">
                        <a:buNone/>
                      </a:pPr>
                      <a:r>
                        <a:rPr lang="en-US" sz="1600" b="0" i="0" u="none" strike="noStrike" dirty="0">
                          <a:solidFill>
                            <a:srgbClr val="000000"/>
                          </a:solidFill>
                          <a:effectLst/>
                          <a:latin typeface="Calibri" panose="020F0502020204030204" pitchFamily="34" charset="0"/>
                        </a:rPr>
                        <a:t>6</a:t>
                      </a:r>
                    </a:p>
                  </a:txBody>
                  <a:tcPr marL="9525" marR="9525" marT="9525" marB="0" anchor="b">
                    <a:solidFill>
                      <a:srgbClr val="698ED1"/>
                    </a:solidFill>
                  </a:tcPr>
                </a:tc>
                <a:tc>
                  <a:txBody>
                    <a:bodyPr/>
                    <a:lstStyle/>
                    <a:p>
                      <a:pPr algn="ctr" fontAlgn="b">
                        <a:buNone/>
                      </a:pPr>
                      <a:r>
                        <a:rPr lang="en-US" sz="1600" b="0" i="0" u="none" strike="noStrike" dirty="0">
                          <a:solidFill>
                            <a:srgbClr val="000000"/>
                          </a:solidFill>
                          <a:effectLst/>
                          <a:latin typeface="Calibri" panose="020F0502020204030204" pitchFamily="34" charset="0"/>
                        </a:rPr>
                        <a:t>-40%</a:t>
                      </a:r>
                    </a:p>
                  </a:txBody>
                  <a:tcPr marL="9525" marR="9525" marT="9525" marB="0" anchor="b">
                    <a:solidFill>
                      <a:srgbClr val="698ED1"/>
                    </a:solidFill>
                  </a:tcPr>
                </a:tc>
                <a:extLst>
                  <a:ext uri="{0D108BD9-81ED-4DB2-BD59-A6C34878D82A}">
                    <a16:rowId xmlns:a16="http://schemas.microsoft.com/office/drawing/2014/main" val="2960506772"/>
                  </a:ext>
                </a:extLst>
              </a:tr>
              <a:tr h="365760">
                <a:tc>
                  <a:txBody>
                    <a:bodyPr/>
                    <a:lstStyle/>
                    <a:p>
                      <a:pPr algn="l" fontAlgn="b">
                        <a:buNone/>
                      </a:pPr>
                      <a:r>
                        <a:rPr lang="en-US" sz="1600" b="0" u="none" strike="noStrike">
                          <a:solidFill>
                            <a:srgbClr val="000000"/>
                          </a:solidFill>
                          <a:effectLst/>
                        </a:rPr>
                        <a:t>Adult Arrests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600" b="0" i="0" u="none" strike="noStrike" dirty="0">
                          <a:solidFill>
                            <a:srgbClr val="000000"/>
                          </a:solidFill>
                          <a:effectLst/>
                          <a:latin typeface="Calibri" panose="020F0502020204030204" pitchFamily="34" charset="0"/>
                        </a:rPr>
                        <a:t>223</a:t>
                      </a:r>
                    </a:p>
                  </a:txBody>
                  <a:tcPr marL="9525" marR="9525" marT="9525" marB="0" anchor="b"/>
                </a:tc>
                <a:tc>
                  <a:txBody>
                    <a:bodyPr/>
                    <a:lstStyle/>
                    <a:p>
                      <a:pPr algn="ctr" fontAlgn="b">
                        <a:buNone/>
                      </a:pPr>
                      <a:r>
                        <a:rPr lang="en-US" sz="1600" b="0" i="0" u="none" strike="noStrike" dirty="0">
                          <a:solidFill>
                            <a:srgbClr val="000000"/>
                          </a:solidFill>
                          <a:effectLst/>
                          <a:latin typeface="Calibri" panose="020F0502020204030204" pitchFamily="34" charset="0"/>
                        </a:rPr>
                        <a:t>238</a:t>
                      </a:r>
                    </a:p>
                  </a:txBody>
                  <a:tcPr marL="9525" marR="9525" marT="9525" marB="0" anchor="b"/>
                </a:tc>
                <a:tc>
                  <a:txBody>
                    <a:bodyPr/>
                    <a:lstStyle/>
                    <a:p>
                      <a:pPr algn="ctr" fontAlgn="b">
                        <a:buNone/>
                      </a:pPr>
                      <a:r>
                        <a:rPr lang="en-US" sz="1600" b="0" i="0" u="none" strike="noStrike" dirty="0">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157641546"/>
                  </a:ext>
                </a:extLst>
              </a:tr>
              <a:tr h="365760">
                <a:tc>
                  <a:txBody>
                    <a:bodyPr/>
                    <a:lstStyle/>
                    <a:p>
                      <a:pPr algn="l" fontAlgn="b">
                        <a:buNone/>
                      </a:pPr>
                      <a:r>
                        <a:rPr lang="en-US" sz="1600" b="0" u="none" strike="noStrike">
                          <a:solidFill>
                            <a:srgbClr val="000000"/>
                          </a:solidFill>
                          <a:effectLst/>
                        </a:rPr>
                        <a:t>Group A Offenses</a:t>
                      </a:r>
                      <a:endParaRPr lang="en-US" sz="1600" b="0" i="0" u="none" strike="noStrike">
                        <a:solidFill>
                          <a:srgbClr val="000000"/>
                        </a:solidFill>
                        <a:effectLst/>
                        <a:latin typeface="Calibri" panose="020F0502020204030204" pitchFamily="34" charset="0"/>
                      </a:endParaRPr>
                    </a:p>
                  </a:txBody>
                  <a:tcPr marL="9525" marR="9525" marT="9525" marB="0" anchor="b">
                    <a:solidFill>
                      <a:srgbClr val="698ED1"/>
                    </a:solidFill>
                  </a:tcPr>
                </a:tc>
                <a:tc>
                  <a:txBody>
                    <a:bodyPr/>
                    <a:lstStyle/>
                    <a:p>
                      <a:pPr algn="ctr" fontAlgn="b">
                        <a:buNone/>
                      </a:pPr>
                      <a:r>
                        <a:rPr lang="en-US" sz="1600" b="0" i="0" u="none" strike="noStrike" dirty="0">
                          <a:solidFill>
                            <a:srgbClr val="000000"/>
                          </a:solidFill>
                          <a:effectLst/>
                          <a:latin typeface="Calibri" panose="020F0502020204030204" pitchFamily="34" charset="0"/>
                        </a:rPr>
                        <a:t>205</a:t>
                      </a:r>
                    </a:p>
                  </a:txBody>
                  <a:tcPr marL="9525" marR="9525" marT="9525" marB="0" anchor="b">
                    <a:solidFill>
                      <a:srgbClr val="698ED1"/>
                    </a:solidFill>
                  </a:tcPr>
                </a:tc>
                <a:tc>
                  <a:txBody>
                    <a:bodyPr/>
                    <a:lstStyle/>
                    <a:p>
                      <a:pPr algn="ctr" fontAlgn="b">
                        <a:buNone/>
                      </a:pPr>
                      <a:r>
                        <a:rPr lang="en-US" sz="1600" b="0" i="0" u="none" strike="noStrike" dirty="0">
                          <a:solidFill>
                            <a:srgbClr val="000000"/>
                          </a:solidFill>
                          <a:effectLst/>
                          <a:latin typeface="Calibri" panose="020F0502020204030204" pitchFamily="34" charset="0"/>
                        </a:rPr>
                        <a:t>104</a:t>
                      </a:r>
                    </a:p>
                  </a:txBody>
                  <a:tcPr marL="9525" marR="9525" marT="9525" marB="0" anchor="b">
                    <a:solidFill>
                      <a:srgbClr val="698ED1"/>
                    </a:solidFill>
                  </a:tcPr>
                </a:tc>
                <a:tc>
                  <a:txBody>
                    <a:bodyPr/>
                    <a:lstStyle/>
                    <a:p>
                      <a:pPr algn="ctr" fontAlgn="b">
                        <a:buNone/>
                      </a:pPr>
                      <a:r>
                        <a:rPr lang="en-US" sz="1600" b="0" i="0" u="none" strike="noStrike" dirty="0">
                          <a:solidFill>
                            <a:srgbClr val="000000"/>
                          </a:solidFill>
                          <a:effectLst/>
                          <a:latin typeface="Calibri" panose="020F0502020204030204" pitchFamily="34" charset="0"/>
                        </a:rPr>
                        <a:t>-49%</a:t>
                      </a:r>
                    </a:p>
                  </a:txBody>
                  <a:tcPr marL="9525" marR="9525" marT="9525" marB="0" anchor="b">
                    <a:solidFill>
                      <a:srgbClr val="698ED1"/>
                    </a:solidFill>
                  </a:tcPr>
                </a:tc>
                <a:extLst>
                  <a:ext uri="{0D108BD9-81ED-4DB2-BD59-A6C34878D82A}">
                    <a16:rowId xmlns:a16="http://schemas.microsoft.com/office/drawing/2014/main" val="3546848308"/>
                  </a:ext>
                </a:extLst>
              </a:tr>
              <a:tr h="365760">
                <a:tc>
                  <a:txBody>
                    <a:bodyPr/>
                    <a:lstStyle/>
                    <a:p>
                      <a:pPr algn="l" fontAlgn="b">
                        <a:buNone/>
                      </a:pPr>
                      <a:r>
                        <a:rPr lang="en-US" sz="1600" b="0" u="none" strike="noStrike">
                          <a:solidFill>
                            <a:srgbClr val="000000"/>
                          </a:solidFill>
                          <a:effectLst/>
                        </a:rPr>
                        <a:t>Crimes Against Persons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600" b="0" i="0" u="none" strike="noStrike" dirty="0">
                          <a:solidFill>
                            <a:srgbClr val="000000"/>
                          </a:solidFill>
                          <a:effectLst/>
                          <a:latin typeface="Calibri" panose="020F0502020204030204" pitchFamily="34" charset="0"/>
                        </a:rPr>
                        <a:t>66</a:t>
                      </a:r>
                    </a:p>
                  </a:txBody>
                  <a:tcPr marL="9525" marR="9525" marT="9525" marB="0" anchor="b"/>
                </a:tc>
                <a:tc>
                  <a:txBody>
                    <a:bodyPr/>
                    <a:lstStyle/>
                    <a:p>
                      <a:pPr algn="ctr" fontAlgn="b">
                        <a:buNone/>
                      </a:pPr>
                      <a:r>
                        <a:rPr lang="en-US" sz="1600" b="0" i="0" u="none" strike="noStrike" dirty="0">
                          <a:solidFill>
                            <a:srgbClr val="000000"/>
                          </a:solidFill>
                          <a:effectLst/>
                          <a:latin typeface="Calibri" panose="020F0502020204030204" pitchFamily="34" charset="0"/>
                        </a:rPr>
                        <a:t>35</a:t>
                      </a:r>
                    </a:p>
                  </a:txBody>
                  <a:tcPr marL="9525" marR="9525" marT="9525" marB="0" anchor="b"/>
                </a:tc>
                <a:tc>
                  <a:txBody>
                    <a:bodyPr/>
                    <a:lstStyle/>
                    <a:p>
                      <a:pPr algn="ctr" fontAlgn="b">
                        <a:buNone/>
                      </a:pPr>
                      <a:r>
                        <a:rPr lang="en-US" sz="1600" b="0" i="0" u="none" strike="noStrike" dirty="0">
                          <a:solidFill>
                            <a:srgbClr val="000000"/>
                          </a:solidFill>
                          <a:effectLst/>
                          <a:latin typeface="Calibri" panose="020F0502020204030204" pitchFamily="34" charset="0"/>
                        </a:rPr>
                        <a:t>-47%</a:t>
                      </a:r>
                    </a:p>
                  </a:txBody>
                  <a:tcPr marL="9525" marR="9525" marT="9525" marB="0" anchor="b"/>
                </a:tc>
                <a:extLst>
                  <a:ext uri="{0D108BD9-81ED-4DB2-BD59-A6C34878D82A}">
                    <a16:rowId xmlns:a16="http://schemas.microsoft.com/office/drawing/2014/main" val="3848894530"/>
                  </a:ext>
                </a:extLst>
              </a:tr>
              <a:tr h="365760">
                <a:tc>
                  <a:txBody>
                    <a:bodyPr/>
                    <a:lstStyle/>
                    <a:p>
                      <a:pPr algn="l" fontAlgn="b">
                        <a:buNone/>
                      </a:pPr>
                      <a:r>
                        <a:rPr lang="en-US" sz="1600" b="0" u="none" strike="noStrike">
                          <a:solidFill>
                            <a:srgbClr val="000000"/>
                          </a:solidFill>
                          <a:effectLst/>
                        </a:rPr>
                        <a:t>Crimes Against Property</a:t>
                      </a:r>
                      <a:endParaRPr lang="en-US" sz="1600" b="0" i="0" u="none" strike="noStrike">
                        <a:solidFill>
                          <a:srgbClr val="000000"/>
                        </a:solidFill>
                        <a:effectLst/>
                        <a:latin typeface="Calibri" panose="020F0502020204030204" pitchFamily="34" charset="0"/>
                      </a:endParaRPr>
                    </a:p>
                  </a:txBody>
                  <a:tcPr marL="9525" marR="9525" marT="9525" marB="0" anchor="b">
                    <a:solidFill>
                      <a:srgbClr val="698ED1"/>
                    </a:solidFill>
                  </a:tcPr>
                </a:tc>
                <a:tc>
                  <a:txBody>
                    <a:bodyPr/>
                    <a:lstStyle/>
                    <a:p>
                      <a:pPr algn="ctr" fontAlgn="b">
                        <a:buNone/>
                      </a:pPr>
                      <a:r>
                        <a:rPr lang="en-US" sz="1600" b="0" i="0" u="none" strike="noStrike" dirty="0">
                          <a:solidFill>
                            <a:srgbClr val="000000"/>
                          </a:solidFill>
                          <a:effectLst/>
                          <a:latin typeface="Calibri" panose="020F0502020204030204" pitchFamily="34" charset="0"/>
                        </a:rPr>
                        <a:t>140</a:t>
                      </a:r>
                    </a:p>
                  </a:txBody>
                  <a:tcPr marL="9525" marR="9525" marT="9525" marB="0" anchor="b">
                    <a:solidFill>
                      <a:srgbClr val="698ED1"/>
                    </a:solidFill>
                  </a:tcPr>
                </a:tc>
                <a:tc>
                  <a:txBody>
                    <a:bodyPr/>
                    <a:lstStyle/>
                    <a:p>
                      <a:pPr algn="ctr" fontAlgn="b">
                        <a:buNone/>
                      </a:pPr>
                      <a:r>
                        <a:rPr lang="en-US" sz="1600" b="0" i="0" u="none" strike="noStrike" dirty="0">
                          <a:solidFill>
                            <a:srgbClr val="000000"/>
                          </a:solidFill>
                          <a:effectLst/>
                          <a:latin typeface="Calibri" panose="020F0502020204030204" pitchFamily="34" charset="0"/>
                        </a:rPr>
                        <a:t>69</a:t>
                      </a:r>
                    </a:p>
                  </a:txBody>
                  <a:tcPr marL="9525" marR="9525" marT="9525" marB="0" anchor="b">
                    <a:solidFill>
                      <a:srgbClr val="698ED1"/>
                    </a:solidFill>
                  </a:tcPr>
                </a:tc>
                <a:tc>
                  <a:txBody>
                    <a:bodyPr/>
                    <a:lstStyle/>
                    <a:p>
                      <a:pPr algn="ctr" fontAlgn="b">
                        <a:buNone/>
                      </a:pPr>
                      <a:r>
                        <a:rPr lang="en-US" sz="1600" b="0" i="0" u="none" strike="noStrike" dirty="0">
                          <a:solidFill>
                            <a:srgbClr val="000000"/>
                          </a:solidFill>
                          <a:effectLst/>
                          <a:latin typeface="Calibri" panose="020F0502020204030204" pitchFamily="34" charset="0"/>
                        </a:rPr>
                        <a:t>-51%</a:t>
                      </a:r>
                    </a:p>
                  </a:txBody>
                  <a:tcPr marL="9525" marR="9525" marT="9525" marB="0" anchor="b">
                    <a:solidFill>
                      <a:srgbClr val="698ED1"/>
                    </a:solidFill>
                  </a:tcPr>
                </a:tc>
                <a:extLst>
                  <a:ext uri="{0D108BD9-81ED-4DB2-BD59-A6C34878D82A}">
                    <a16:rowId xmlns:a16="http://schemas.microsoft.com/office/drawing/2014/main" val="1804529809"/>
                  </a:ext>
                </a:extLst>
              </a:tr>
            </a:tbl>
          </a:graphicData>
        </a:graphic>
      </p:graphicFrame>
    </p:spTree>
    <p:extLst>
      <p:ext uri="{BB962C8B-B14F-4D97-AF65-F5344CB8AC3E}">
        <p14:creationId xmlns:p14="http://schemas.microsoft.com/office/powerpoint/2010/main" val="397110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6C8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789C-F2D3-FD83-8CE3-3739FB03302F}"/>
              </a:ext>
            </a:extLst>
          </p:cNvPr>
          <p:cNvSpPr>
            <a:spLocks noGrp="1"/>
          </p:cNvSpPr>
          <p:nvPr>
            <p:ph type="title"/>
          </p:nvPr>
        </p:nvSpPr>
        <p:spPr>
          <a:xfrm>
            <a:off x="3411926" y="80435"/>
            <a:ext cx="8764032" cy="834562"/>
          </a:xfrm>
        </p:spPr>
        <p:txBody>
          <a:bodyPr>
            <a:noAutofit/>
          </a:bodyPr>
          <a:lstStyle/>
          <a:p>
            <a:pPr algn="ctr"/>
            <a:r>
              <a:rPr lang="en-US" sz="3200" dirty="0">
                <a:latin typeface="+mn-lt"/>
                <a:cs typeface="Arial" panose="020B0604020202020204" pitchFamily="34" charset="0"/>
              </a:rPr>
              <a:t>Citywide  - Group A Offenses </a:t>
            </a:r>
            <a:br>
              <a:rPr lang="en-US" sz="3200" dirty="0">
                <a:latin typeface="+mn-lt"/>
                <a:cs typeface="Arial" panose="020B0604020202020204" pitchFamily="34" charset="0"/>
              </a:rPr>
            </a:br>
            <a:r>
              <a:rPr lang="en-US" sz="3200" dirty="0">
                <a:latin typeface="+mn-lt"/>
                <a:cs typeface="Arial" panose="020B0604020202020204" pitchFamily="34" charset="0"/>
              </a:rPr>
              <a:t>March 2025 vs. March 2026  </a:t>
            </a:r>
            <a:endParaRPr lang="en-US" sz="3200" dirty="0">
              <a:solidFill>
                <a:srgbClr val="FF0000"/>
              </a:solidFill>
              <a:latin typeface="+mn-lt"/>
              <a:cs typeface="Arial" panose="020B0604020202020204" pitchFamily="34" charset="0"/>
            </a:endParaRPr>
          </a:p>
        </p:txBody>
      </p:sp>
      <p:sp>
        <p:nvSpPr>
          <p:cNvPr id="4" name="Rectangle 3">
            <a:extLst>
              <a:ext uri="{FF2B5EF4-FFF2-40B4-BE49-F238E27FC236}">
                <a16:creationId xmlns:a16="http://schemas.microsoft.com/office/drawing/2014/main" id="{4E561383-F8B5-5155-D161-06E2861351EC}"/>
              </a:ext>
            </a:extLst>
          </p:cNvPr>
          <p:cNvSpPr/>
          <p:nvPr/>
        </p:nvSpPr>
        <p:spPr>
          <a:xfrm>
            <a:off x="0" y="5807242"/>
            <a:ext cx="12192000" cy="1050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picture containing text&#10;&#10;Description automatically generated">
            <a:extLst>
              <a:ext uri="{FF2B5EF4-FFF2-40B4-BE49-F238E27FC236}">
                <a16:creationId xmlns:a16="http://schemas.microsoft.com/office/drawing/2014/main" id="{74A66D12-2BBF-314D-76A3-432444A22F6C}"/>
              </a:ext>
            </a:extLst>
          </p:cNvPr>
          <p:cNvPicPr>
            <a:picLocks noGrp="1" noChangeAspect="1"/>
          </p:cNvPicPr>
          <p:nvPr>
            <p:ph idx="1"/>
          </p:nvPr>
        </p:nvPicPr>
        <p:blipFill rotWithShape="1">
          <a:blip r:embed="rId3">
            <a:alphaModFix amt="15000"/>
            <a:extLst>
              <a:ext uri="{28A0092B-C50C-407E-A947-70E740481C1C}">
                <a14:useLocalDpi xmlns:a14="http://schemas.microsoft.com/office/drawing/2010/main" val="0"/>
              </a:ext>
            </a:extLst>
          </a:blip>
          <a:srcRect l="33595" t="8391" r="32965" b="9083"/>
          <a:stretch/>
        </p:blipFill>
        <p:spPr>
          <a:xfrm>
            <a:off x="-194503" y="290824"/>
            <a:ext cx="3822016" cy="5305759"/>
          </a:xfrm>
        </p:spPr>
      </p:pic>
      <p:sp>
        <p:nvSpPr>
          <p:cNvPr id="25" name="Rectangle 24">
            <a:extLst>
              <a:ext uri="{FF2B5EF4-FFF2-40B4-BE49-F238E27FC236}">
                <a16:creationId xmlns:a16="http://schemas.microsoft.com/office/drawing/2014/main" id="{84B606BC-339A-001B-4924-691FBDB511C9}"/>
              </a:ext>
            </a:extLst>
          </p:cNvPr>
          <p:cNvSpPr/>
          <p:nvPr/>
        </p:nvSpPr>
        <p:spPr>
          <a:xfrm>
            <a:off x="0" y="-1946"/>
            <a:ext cx="3427968" cy="5827834"/>
          </a:xfrm>
          <a:prstGeom prst="rect">
            <a:avLst/>
          </a:prstGeom>
          <a:solidFill>
            <a:srgbClr val="254275">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D1B4C8E-955E-0DC6-025A-C11CB5BBF40A}"/>
              </a:ext>
            </a:extLst>
          </p:cNvPr>
          <p:cNvSpPr/>
          <p:nvPr/>
        </p:nvSpPr>
        <p:spPr>
          <a:xfrm>
            <a:off x="-2464" y="5823281"/>
            <a:ext cx="12192000" cy="1050759"/>
          </a:xfrm>
          <a:prstGeom prst="rect">
            <a:avLst/>
          </a:prstGeom>
          <a:solidFill>
            <a:srgbClr val="25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a:extLst>
              <a:ext uri="{FF2B5EF4-FFF2-40B4-BE49-F238E27FC236}">
                <a16:creationId xmlns:a16="http://schemas.microsoft.com/office/drawing/2014/main" id="{7E438002-C969-522E-D48E-4B1EACC7AD33}"/>
              </a:ext>
            </a:extLst>
          </p:cNvPr>
          <p:cNvPicPr>
            <a:picLocks noChangeAspect="1"/>
          </p:cNvPicPr>
          <p:nvPr/>
        </p:nvPicPr>
        <p:blipFill rotWithShape="1">
          <a:blip r:embed="rId4">
            <a:extLst>
              <a:ext uri="{28A0092B-C50C-407E-A947-70E740481C1C}">
                <a14:useLocalDpi xmlns:a14="http://schemas.microsoft.com/office/drawing/2010/main" val="0"/>
              </a:ext>
            </a:extLst>
          </a:blip>
          <a:srcRect l="32632" t="26431" r="33158" b="24913"/>
          <a:stretch/>
        </p:blipFill>
        <p:spPr>
          <a:xfrm>
            <a:off x="10812384" y="5823282"/>
            <a:ext cx="1363574" cy="1090858"/>
          </a:xfrm>
          <a:prstGeom prst="rect">
            <a:avLst/>
          </a:prstGeom>
        </p:spPr>
      </p:pic>
      <p:sp>
        <p:nvSpPr>
          <p:cNvPr id="3" name="TextBox 2">
            <a:extLst>
              <a:ext uri="{FF2B5EF4-FFF2-40B4-BE49-F238E27FC236}">
                <a16:creationId xmlns:a16="http://schemas.microsoft.com/office/drawing/2014/main" id="{35D13CF0-2F2C-A67A-792E-490CAEE088E2}"/>
              </a:ext>
            </a:extLst>
          </p:cNvPr>
          <p:cNvSpPr txBox="1"/>
          <p:nvPr/>
        </p:nvSpPr>
        <p:spPr>
          <a:xfrm>
            <a:off x="135697" y="6114098"/>
            <a:ext cx="3717846" cy="461665"/>
          </a:xfrm>
          <a:prstGeom prst="rect">
            <a:avLst/>
          </a:prstGeom>
          <a:noFill/>
        </p:spPr>
        <p:txBody>
          <a:bodyPr wrap="square" rtlCol="0">
            <a:spAutoFit/>
          </a:bodyPr>
          <a:lstStyle/>
          <a:p>
            <a:r>
              <a:rPr lang="en-US" sz="2400" b="1">
                <a:solidFill>
                  <a:schemeClr val="bg1">
                    <a:lumMod val="85000"/>
                  </a:schemeClr>
                </a:solidFill>
              </a:rPr>
              <a:t>POLICE DEPARTMENT</a:t>
            </a:r>
            <a:endParaRPr lang="en-US" sz="2000" b="1">
              <a:solidFill>
                <a:schemeClr val="bg1">
                  <a:lumMod val="85000"/>
                </a:schemeClr>
              </a:solidFill>
            </a:endParaRPr>
          </a:p>
        </p:txBody>
      </p:sp>
      <p:graphicFrame>
        <p:nvGraphicFramePr>
          <p:cNvPr id="8" name="Chart 7">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115286149"/>
              </p:ext>
            </p:extLst>
          </p:nvPr>
        </p:nvGraphicFramePr>
        <p:xfrm>
          <a:off x="3473980" y="1490472"/>
          <a:ext cx="8669544" cy="40345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1710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6C8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561383-F8B5-5155-D161-06E2861351EC}"/>
              </a:ext>
            </a:extLst>
          </p:cNvPr>
          <p:cNvSpPr/>
          <p:nvPr/>
        </p:nvSpPr>
        <p:spPr>
          <a:xfrm>
            <a:off x="0" y="5807242"/>
            <a:ext cx="12192000" cy="1050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D1B4C8E-955E-0DC6-025A-C11CB5BBF40A}"/>
              </a:ext>
            </a:extLst>
          </p:cNvPr>
          <p:cNvSpPr/>
          <p:nvPr/>
        </p:nvSpPr>
        <p:spPr>
          <a:xfrm>
            <a:off x="-2464" y="5823281"/>
            <a:ext cx="12192000" cy="1050759"/>
          </a:xfrm>
          <a:prstGeom prst="rect">
            <a:avLst/>
          </a:prstGeom>
          <a:solidFill>
            <a:srgbClr val="25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a:extLst>
              <a:ext uri="{FF2B5EF4-FFF2-40B4-BE49-F238E27FC236}">
                <a16:creationId xmlns:a16="http://schemas.microsoft.com/office/drawing/2014/main" id="{7E438002-C969-522E-D48E-4B1EACC7AD33}"/>
              </a:ext>
            </a:extLst>
          </p:cNvPr>
          <p:cNvPicPr>
            <a:picLocks noChangeAspect="1"/>
          </p:cNvPicPr>
          <p:nvPr/>
        </p:nvPicPr>
        <p:blipFill rotWithShape="1">
          <a:blip r:embed="rId2">
            <a:extLst>
              <a:ext uri="{28A0092B-C50C-407E-A947-70E740481C1C}">
                <a14:useLocalDpi xmlns:a14="http://schemas.microsoft.com/office/drawing/2010/main" val="0"/>
              </a:ext>
            </a:extLst>
          </a:blip>
          <a:srcRect l="32632" t="26431" r="33158" b="24913"/>
          <a:stretch/>
        </p:blipFill>
        <p:spPr>
          <a:xfrm>
            <a:off x="10812384" y="5823282"/>
            <a:ext cx="1363574" cy="1090858"/>
          </a:xfrm>
          <a:prstGeom prst="rect">
            <a:avLst/>
          </a:prstGeom>
        </p:spPr>
      </p:pic>
      <p:sp>
        <p:nvSpPr>
          <p:cNvPr id="3" name="TextBox 2">
            <a:extLst>
              <a:ext uri="{FF2B5EF4-FFF2-40B4-BE49-F238E27FC236}">
                <a16:creationId xmlns:a16="http://schemas.microsoft.com/office/drawing/2014/main" id="{35D13CF0-2F2C-A67A-792E-490CAEE088E2}"/>
              </a:ext>
            </a:extLst>
          </p:cNvPr>
          <p:cNvSpPr txBox="1"/>
          <p:nvPr/>
        </p:nvSpPr>
        <p:spPr>
          <a:xfrm>
            <a:off x="135697" y="6114098"/>
            <a:ext cx="3717846" cy="461665"/>
          </a:xfrm>
          <a:prstGeom prst="rect">
            <a:avLst/>
          </a:prstGeom>
          <a:noFill/>
        </p:spPr>
        <p:txBody>
          <a:bodyPr wrap="square" rtlCol="0">
            <a:spAutoFit/>
          </a:bodyPr>
          <a:lstStyle/>
          <a:p>
            <a:r>
              <a:rPr lang="en-US" sz="2400" b="1">
                <a:solidFill>
                  <a:schemeClr val="bg1">
                    <a:lumMod val="85000"/>
                  </a:schemeClr>
                </a:solidFill>
              </a:rPr>
              <a:t>POLICE DEPARTMENT</a:t>
            </a:r>
            <a:endParaRPr lang="en-US" sz="2000" b="1">
              <a:solidFill>
                <a:schemeClr val="bg1">
                  <a:lumMod val="85000"/>
                </a:schemeClr>
              </a:solidFill>
            </a:endParaRPr>
          </a:p>
        </p:txBody>
      </p:sp>
      <p:sp>
        <p:nvSpPr>
          <p:cNvPr id="5" name="Title 4">
            <a:extLst>
              <a:ext uri="{FF2B5EF4-FFF2-40B4-BE49-F238E27FC236}">
                <a16:creationId xmlns:a16="http://schemas.microsoft.com/office/drawing/2014/main" id="{26E46987-83F7-DF50-83BD-41D5F4E50747}"/>
              </a:ext>
            </a:extLst>
          </p:cNvPr>
          <p:cNvSpPr>
            <a:spLocks noGrp="1"/>
          </p:cNvSpPr>
          <p:nvPr>
            <p:ph type="title"/>
          </p:nvPr>
        </p:nvSpPr>
        <p:spPr>
          <a:xfrm>
            <a:off x="0" y="8587"/>
            <a:ext cx="6423736" cy="743791"/>
          </a:xfrm>
        </p:spPr>
        <p:txBody>
          <a:bodyPr>
            <a:normAutofit/>
          </a:bodyPr>
          <a:lstStyle/>
          <a:p>
            <a:pPr algn="ctr"/>
            <a:r>
              <a:rPr lang="en-US" sz="3200">
                <a:latin typeface="+mn-lt"/>
              </a:rPr>
              <a:t>Crimes by Beat</a:t>
            </a:r>
          </a:p>
        </p:txBody>
      </p:sp>
      <p:pic>
        <p:nvPicPr>
          <p:cNvPr id="6" name="Picture 5" descr="A map of a city&#10;&#10;Description automatically generated">
            <a:extLst>
              <a:ext uri="{FF2B5EF4-FFF2-40B4-BE49-F238E27FC236}">
                <a16:creationId xmlns:a16="http://schemas.microsoft.com/office/drawing/2014/main" id="{7E17F6A9-B8F6-437E-8C36-A6520D550B0E}"/>
              </a:ext>
            </a:extLst>
          </p:cNvPr>
          <p:cNvPicPr>
            <a:picLocks noChangeAspect="1"/>
          </p:cNvPicPr>
          <p:nvPr/>
        </p:nvPicPr>
        <p:blipFill>
          <a:blip r:embed="rId3"/>
          <a:stretch>
            <a:fillRect/>
          </a:stretch>
        </p:blipFill>
        <p:spPr>
          <a:xfrm>
            <a:off x="6423736" y="173115"/>
            <a:ext cx="5192152" cy="5464082"/>
          </a:xfrm>
          <a:prstGeom prst="rect">
            <a:avLst/>
          </a:prstGeom>
          <a:ln>
            <a:noFill/>
          </a:ln>
          <a:effectLst>
            <a:outerShdw blurRad="292100" dist="139700" dir="2700000" algn="tl" rotWithShape="0">
              <a:srgbClr val="333333">
                <a:alpha val="65000"/>
              </a:srgbClr>
            </a:outerShdw>
          </a:effectLst>
        </p:spPr>
      </p:pic>
      <p:graphicFrame>
        <p:nvGraphicFramePr>
          <p:cNvPr id="39" name="Content Placeholder 2">
            <a:extLst>
              <a:ext uri="{FF2B5EF4-FFF2-40B4-BE49-F238E27FC236}">
                <a16:creationId xmlns:a16="http://schemas.microsoft.com/office/drawing/2014/main" id="{E0FED6B8-EFBA-2675-5936-53A7EF25C31B}"/>
              </a:ext>
            </a:extLst>
          </p:cNvPr>
          <p:cNvGraphicFramePr/>
          <p:nvPr>
            <p:extLst>
              <p:ext uri="{D42A27DB-BD31-4B8C-83A1-F6EECF244321}">
                <p14:modId xmlns:p14="http://schemas.microsoft.com/office/powerpoint/2010/main" val="295416320"/>
              </p:ext>
            </p:extLst>
          </p:nvPr>
        </p:nvGraphicFramePr>
        <p:xfrm>
          <a:off x="230484" y="694379"/>
          <a:ext cx="5962767" cy="4942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431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6C8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561383-F8B5-5155-D161-06E2861351EC}"/>
              </a:ext>
            </a:extLst>
          </p:cNvPr>
          <p:cNvSpPr/>
          <p:nvPr/>
        </p:nvSpPr>
        <p:spPr>
          <a:xfrm>
            <a:off x="0" y="5807242"/>
            <a:ext cx="12192000" cy="1050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picture containing text&#10;&#10;Description automatically generated">
            <a:extLst>
              <a:ext uri="{FF2B5EF4-FFF2-40B4-BE49-F238E27FC236}">
                <a16:creationId xmlns:a16="http://schemas.microsoft.com/office/drawing/2014/main" id="{74A66D12-2BBF-314D-76A3-432444A22F6C}"/>
              </a:ext>
            </a:extLst>
          </p:cNvPr>
          <p:cNvPicPr>
            <a:picLocks noGrp="1" noChangeAspect="1"/>
          </p:cNvPicPr>
          <p:nvPr>
            <p:ph idx="1"/>
          </p:nvPr>
        </p:nvPicPr>
        <p:blipFill rotWithShape="1">
          <a:blip r:embed="rId2">
            <a:alphaModFix amt="15000"/>
            <a:extLst>
              <a:ext uri="{28A0092B-C50C-407E-A947-70E740481C1C}">
                <a14:useLocalDpi xmlns:a14="http://schemas.microsoft.com/office/drawing/2010/main" val="0"/>
              </a:ext>
            </a:extLst>
          </a:blip>
          <a:srcRect l="33595" t="8391" r="32965" b="9083"/>
          <a:stretch/>
        </p:blipFill>
        <p:spPr>
          <a:xfrm>
            <a:off x="-2464" y="0"/>
            <a:ext cx="4200994" cy="5831860"/>
          </a:xfrm>
        </p:spPr>
      </p:pic>
      <p:sp>
        <p:nvSpPr>
          <p:cNvPr id="37" name="Rectangle 36">
            <a:extLst>
              <a:ext uri="{FF2B5EF4-FFF2-40B4-BE49-F238E27FC236}">
                <a16:creationId xmlns:a16="http://schemas.microsoft.com/office/drawing/2014/main" id="{DD1B4C8E-955E-0DC6-025A-C11CB5BBF40A}"/>
              </a:ext>
            </a:extLst>
          </p:cNvPr>
          <p:cNvSpPr/>
          <p:nvPr/>
        </p:nvSpPr>
        <p:spPr>
          <a:xfrm>
            <a:off x="-2464" y="5823281"/>
            <a:ext cx="12192000" cy="1050759"/>
          </a:xfrm>
          <a:prstGeom prst="rect">
            <a:avLst/>
          </a:prstGeom>
          <a:solidFill>
            <a:srgbClr val="25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a:extLst>
              <a:ext uri="{FF2B5EF4-FFF2-40B4-BE49-F238E27FC236}">
                <a16:creationId xmlns:a16="http://schemas.microsoft.com/office/drawing/2014/main" id="{7E438002-C969-522E-D48E-4B1EACC7AD33}"/>
              </a:ext>
            </a:extLst>
          </p:cNvPr>
          <p:cNvPicPr>
            <a:picLocks noChangeAspect="1"/>
          </p:cNvPicPr>
          <p:nvPr/>
        </p:nvPicPr>
        <p:blipFill rotWithShape="1">
          <a:blip r:embed="rId3">
            <a:extLst>
              <a:ext uri="{28A0092B-C50C-407E-A947-70E740481C1C}">
                <a14:useLocalDpi xmlns:a14="http://schemas.microsoft.com/office/drawing/2010/main" val="0"/>
              </a:ext>
            </a:extLst>
          </a:blip>
          <a:srcRect l="32632" t="26431" r="33158" b="24913"/>
          <a:stretch/>
        </p:blipFill>
        <p:spPr>
          <a:xfrm>
            <a:off x="10812384" y="5823282"/>
            <a:ext cx="1363574" cy="1090858"/>
          </a:xfrm>
          <a:prstGeom prst="rect">
            <a:avLst/>
          </a:prstGeom>
        </p:spPr>
      </p:pic>
      <p:sp>
        <p:nvSpPr>
          <p:cNvPr id="3" name="TextBox 2">
            <a:extLst>
              <a:ext uri="{FF2B5EF4-FFF2-40B4-BE49-F238E27FC236}">
                <a16:creationId xmlns:a16="http://schemas.microsoft.com/office/drawing/2014/main" id="{35D13CF0-2F2C-A67A-792E-490CAEE088E2}"/>
              </a:ext>
            </a:extLst>
          </p:cNvPr>
          <p:cNvSpPr txBox="1"/>
          <p:nvPr/>
        </p:nvSpPr>
        <p:spPr>
          <a:xfrm>
            <a:off x="135697" y="6114098"/>
            <a:ext cx="3717846" cy="461665"/>
          </a:xfrm>
          <a:prstGeom prst="rect">
            <a:avLst/>
          </a:prstGeom>
          <a:noFill/>
        </p:spPr>
        <p:txBody>
          <a:bodyPr wrap="square" rtlCol="0">
            <a:spAutoFit/>
          </a:bodyPr>
          <a:lstStyle/>
          <a:p>
            <a:r>
              <a:rPr lang="en-US" sz="2400" b="1">
                <a:solidFill>
                  <a:schemeClr val="bg1">
                    <a:lumMod val="85000"/>
                  </a:schemeClr>
                </a:solidFill>
              </a:rPr>
              <a:t>POLICE DEPARTMENT</a:t>
            </a:r>
            <a:endParaRPr lang="en-US" sz="2000" b="1">
              <a:solidFill>
                <a:schemeClr val="bg1">
                  <a:lumMod val="85000"/>
                </a:schemeClr>
              </a:solidFill>
            </a:endParaRPr>
          </a:p>
        </p:txBody>
      </p:sp>
      <p:sp>
        <p:nvSpPr>
          <p:cNvPr id="6" name="Title 5">
            <a:extLst>
              <a:ext uri="{FF2B5EF4-FFF2-40B4-BE49-F238E27FC236}">
                <a16:creationId xmlns:a16="http://schemas.microsoft.com/office/drawing/2014/main" id="{CBA1C1B5-C90D-7DB0-BA97-6051A48FF0A5}"/>
              </a:ext>
            </a:extLst>
          </p:cNvPr>
          <p:cNvSpPr>
            <a:spLocks noGrp="1"/>
          </p:cNvSpPr>
          <p:nvPr>
            <p:ph type="title"/>
          </p:nvPr>
        </p:nvSpPr>
        <p:spPr>
          <a:xfrm>
            <a:off x="3853542" y="0"/>
            <a:ext cx="8322416" cy="1281025"/>
          </a:xfrm>
        </p:spPr>
        <p:txBody>
          <a:bodyPr>
            <a:normAutofit/>
          </a:bodyPr>
          <a:lstStyle/>
          <a:p>
            <a:pPr algn="ctr"/>
            <a:r>
              <a:rPr lang="en-US" sz="3200" dirty="0">
                <a:latin typeface="+mn-lt"/>
              </a:rPr>
              <a:t>Group A Offenses </a:t>
            </a:r>
            <a:br>
              <a:rPr lang="en-US" sz="3200" dirty="0">
                <a:latin typeface="+mn-lt"/>
              </a:rPr>
            </a:br>
            <a:r>
              <a:rPr lang="en-US" sz="3200" dirty="0">
                <a:latin typeface="+mn-lt"/>
              </a:rPr>
              <a:t>Beat 1 </a:t>
            </a:r>
          </a:p>
        </p:txBody>
      </p:sp>
      <p:sp>
        <p:nvSpPr>
          <p:cNvPr id="9" name="Rectangle 8">
            <a:extLst>
              <a:ext uri="{FF2B5EF4-FFF2-40B4-BE49-F238E27FC236}">
                <a16:creationId xmlns:a16="http://schemas.microsoft.com/office/drawing/2014/main" id="{1EB87992-7433-372D-4F8D-CDAE9C9EDEEB}"/>
              </a:ext>
            </a:extLst>
          </p:cNvPr>
          <p:cNvSpPr/>
          <p:nvPr/>
        </p:nvSpPr>
        <p:spPr>
          <a:xfrm>
            <a:off x="-1" y="-1946"/>
            <a:ext cx="3853543" cy="5827834"/>
          </a:xfrm>
          <a:prstGeom prst="rect">
            <a:avLst/>
          </a:prstGeom>
          <a:solidFill>
            <a:srgbClr val="254275">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Content Placeholder 2">
            <a:extLst>
              <a:ext uri="{FF2B5EF4-FFF2-40B4-BE49-F238E27FC236}">
                <a16:creationId xmlns:a16="http://schemas.microsoft.com/office/drawing/2014/main" id="{D2C5C6AE-BF47-A9C1-51C7-BFAEE5011117}"/>
              </a:ext>
            </a:extLst>
          </p:cNvPr>
          <p:cNvGraphicFramePr/>
          <p:nvPr>
            <p:extLst>
              <p:ext uri="{D42A27DB-BD31-4B8C-83A1-F6EECF244321}">
                <p14:modId xmlns:p14="http://schemas.microsoft.com/office/powerpoint/2010/main" val="2749314787"/>
              </p:ext>
            </p:extLst>
          </p:nvPr>
        </p:nvGraphicFramePr>
        <p:xfrm>
          <a:off x="5495422" y="1104493"/>
          <a:ext cx="5038656" cy="46490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34176043"/>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817</TotalTime>
  <Words>1323</Words>
  <Application>Microsoft Office PowerPoint</Application>
  <PresentationFormat>Widescreen</PresentationFormat>
  <Paragraphs>314</Paragraphs>
  <Slides>15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Calibri  </vt:lpstr>
      <vt:lpstr>Calibri Light</vt:lpstr>
      <vt:lpstr>Times New Roman</vt:lpstr>
      <vt:lpstr>Office Theme</vt:lpstr>
      <vt:lpstr>PowerPoint Presentation</vt:lpstr>
      <vt:lpstr>Citywide   March 2026</vt:lpstr>
      <vt:lpstr>Noteworthy Events   March 2026  </vt:lpstr>
      <vt:lpstr> Quality of Life &amp; Community Events stats  March 2026  </vt:lpstr>
      <vt:lpstr>Citywide – March 2026   This month, compared to last month</vt:lpstr>
      <vt:lpstr>Citywide  March 2025 vs. March 2026</vt:lpstr>
      <vt:lpstr>Citywide  - Group A Offenses  March 2025 vs. March 2026  </vt:lpstr>
      <vt:lpstr>Crimes by Beat</vt:lpstr>
      <vt:lpstr>Group A Offenses  Beat 1 </vt:lpstr>
      <vt:lpstr>Group A Offenses  Beat 2 </vt:lpstr>
      <vt:lpstr>Group A Offenses  Beat 3 </vt:lpstr>
      <vt:lpstr>Group A Offenses  Beat 4 </vt:lpstr>
      <vt:lpstr>TEST   March 2026 </vt:lpstr>
      <vt:lpstr>Drone Statistics March 2026</vt:lpstr>
      <vt:lpstr>Additional Useful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Gelin</dc:creator>
  <cp:lastModifiedBy>Cannon, Kayla</cp:lastModifiedBy>
  <cp:revision>102</cp:revision>
  <cp:lastPrinted>2024-09-12T18:34:20Z</cp:lastPrinted>
  <dcterms:created xsi:type="dcterms:W3CDTF">2022-06-14T16:32:04Z</dcterms:created>
  <dcterms:modified xsi:type="dcterms:W3CDTF">2026-04-09T22:22:47Z</dcterms:modified>
</cp:coreProperties>
</file>