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64" r:id="rId4"/>
    <p:sldId id="265" r:id="rId5"/>
    <p:sldId id="258" r:id="rId6"/>
    <p:sldId id="259" r:id="rId7"/>
    <p:sldId id="260" r:id="rId8"/>
    <p:sldId id="261" r:id="rId9"/>
    <p:sldId id="262" r:id="rId10"/>
    <p:sldId id="263" r:id="rId11"/>
  </p:sldIdLst>
  <p:sldSz cx="14630400" cy="8229600"/>
  <p:notesSz cx="8229600" cy="14630400"/>
  <p:embeddedFontLst>
    <p:embeddedFont>
      <p:font typeface="Fraunces Extra Bold" panose="020B0604020202020204" charset="0"/>
      <p:regular r:id="rId13"/>
    </p:embeddedFont>
    <p:embeddedFont>
      <p:font typeface="Nobi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Majebi" userId="9f728ad94605e3eb" providerId="LiveId" clId="{5933EAC4-AC24-4337-9405-74F280C17795}"/>
    <pc:docChg chg="custSel addSld modSld">
      <pc:chgData name="Henry Majebi" userId="9f728ad94605e3eb" providerId="LiveId" clId="{5933EAC4-AC24-4337-9405-74F280C17795}" dt="2025-02-14T04:45:56.158" v="7" actId="255"/>
      <pc:docMkLst>
        <pc:docMk/>
      </pc:docMkLst>
      <pc:sldChg chg="add">
        <pc:chgData name="Henry Majebi" userId="9f728ad94605e3eb" providerId="LiveId" clId="{5933EAC4-AC24-4337-9405-74F280C17795}" dt="2025-02-14T04:42:27.297" v="0" actId="2890"/>
        <pc:sldMkLst>
          <pc:docMk/>
          <pc:sldMk cId="4007072624" sldId="264"/>
        </pc:sldMkLst>
      </pc:sldChg>
      <pc:sldChg chg="delSp modSp add mod">
        <pc:chgData name="Henry Majebi" userId="9f728ad94605e3eb" providerId="LiveId" clId="{5933EAC4-AC24-4337-9405-74F280C17795}" dt="2025-02-14T04:45:56.158" v="7" actId="255"/>
        <pc:sldMkLst>
          <pc:docMk/>
          <pc:sldMk cId="2356734990" sldId="265"/>
        </pc:sldMkLst>
        <pc:spChg chg="mod">
          <ac:chgData name="Henry Majebi" userId="9f728ad94605e3eb" providerId="LiveId" clId="{5933EAC4-AC24-4337-9405-74F280C17795}" dt="2025-02-14T04:45:56.158" v="7" actId="255"/>
          <ac:spMkLst>
            <pc:docMk/>
            <pc:sldMk cId="2356734990" sldId="265"/>
            <ac:spMk id="6" creationId="{A4B23677-44D1-2A75-950C-90C64DFD8479}"/>
          </ac:spMkLst>
        </pc:spChg>
        <pc:spChg chg="mod">
          <ac:chgData name="Henry Majebi" userId="9f728ad94605e3eb" providerId="LiveId" clId="{5933EAC4-AC24-4337-9405-74F280C17795}" dt="2025-02-14T04:45:56.158" v="7" actId="255"/>
          <ac:spMkLst>
            <pc:docMk/>
            <pc:sldMk cId="2356734990" sldId="265"/>
            <ac:spMk id="7" creationId="{4540D8D9-AD87-4BB5-9D56-1A7607952C86}"/>
          </ac:spMkLst>
        </pc:spChg>
        <pc:spChg chg="mod">
          <ac:chgData name="Henry Majebi" userId="9f728ad94605e3eb" providerId="LiveId" clId="{5933EAC4-AC24-4337-9405-74F280C17795}" dt="2025-02-14T04:45:56.158" v="7" actId="255"/>
          <ac:spMkLst>
            <pc:docMk/>
            <pc:sldMk cId="2356734990" sldId="265"/>
            <ac:spMk id="9" creationId="{ED45C1C5-472A-BF95-1EC1-E45C5B97E65D}"/>
          </ac:spMkLst>
        </pc:spChg>
        <pc:spChg chg="mod">
          <ac:chgData name="Henry Majebi" userId="9f728ad94605e3eb" providerId="LiveId" clId="{5933EAC4-AC24-4337-9405-74F280C17795}" dt="2025-02-14T04:45:56.158" v="7" actId="255"/>
          <ac:spMkLst>
            <pc:docMk/>
            <pc:sldMk cId="2356734990" sldId="265"/>
            <ac:spMk id="11" creationId="{00C8C10D-A8A9-C9B1-5495-10934990E35E}"/>
          </ac:spMkLst>
        </pc:spChg>
        <pc:spChg chg="mod">
          <ac:chgData name="Henry Majebi" userId="9f728ad94605e3eb" providerId="LiveId" clId="{5933EAC4-AC24-4337-9405-74F280C17795}" dt="2025-02-14T04:45:56.158" v="7" actId="255"/>
          <ac:spMkLst>
            <pc:docMk/>
            <pc:sldMk cId="2356734990" sldId="265"/>
            <ac:spMk id="14" creationId="{F97D7043-7847-25AA-816A-1EB064C69F15}"/>
          </ac:spMkLst>
        </pc:spChg>
        <pc:spChg chg="mod">
          <ac:chgData name="Henry Majebi" userId="9f728ad94605e3eb" providerId="LiveId" clId="{5933EAC4-AC24-4337-9405-74F280C17795}" dt="2025-02-14T04:45:56.158" v="7" actId="255"/>
          <ac:spMkLst>
            <pc:docMk/>
            <pc:sldMk cId="2356734990" sldId="265"/>
            <ac:spMk id="15" creationId="{3C00EF37-3CBB-7004-DBD9-D01FB6F3D135}"/>
          </ac:spMkLst>
        </pc:spChg>
        <pc:spChg chg="mod">
          <ac:chgData name="Henry Majebi" userId="9f728ad94605e3eb" providerId="LiveId" clId="{5933EAC4-AC24-4337-9405-74F280C17795}" dt="2025-02-14T04:45:56.158" v="7" actId="255"/>
          <ac:spMkLst>
            <pc:docMk/>
            <pc:sldMk cId="2356734990" sldId="265"/>
            <ac:spMk id="17" creationId="{CF24EDA3-C805-E9C3-F9E2-73A711CA4EC8}"/>
          </ac:spMkLst>
        </pc:spChg>
        <pc:spChg chg="mod">
          <ac:chgData name="Henry Majebi" userId="9f728ad94605e3eb" providerId="LiveId" clId="{5933EAC4-AC24-4337-9405-74F280C17795}" dt="2025-02-14T04:45:56.158" v="7" actId="255"/>
          <ac:spMkLst>
            <pc:docMk/>
            <pc:sldMk cId="2356734990" sldId="265"/>
            <ac:spMk id="18" creationId="{D9BF6DB5-BDE1-0407-C079-9B50945A9A48}"/>
          </ac:spMkLst>
        </pc:spChg>
        <pc:spChg chg="mod">
          <ac:chgData name="Henry Majebi" userId="9f728ad94605e3eb" providerId="LiveId" clId="{5933EAC4-AC24-4337-9405-74F280C17795}" dt="2025-02-14T04:45:56.158" v="7" actId="255"/>
          <ac:spMkLst>
            <pc:docMk/>
            <pc:sldMk cId="2356734990" sldId="265"/>
            <ac:spMk id="19" creationId="{F0F9AA23-48C0-7508-FBCE-33DE1D6CFD6E}"/>
          </ac:spMkLst>
        </pc:spChg>
        <pc:spChg chg="del">
          <ac:chgData name="Henry Majebi" userId="9f728ad94605e3eb" providerId="LiveId" clId="{5933EAC4-AC24-4337-9405-74F280C17795}" dt="2025-02-14T04:43:40.647" v="2" actId="478"/>
          <ac:spMkLst>
            <pc:docMk/>
            <pc:sldMk cId="2356734990" sldId="265"/>
            <ac:spMk id="20" creationId="{7FBC3B6E-9DFE-58E7-3EFE-1F5DFE88C863}"/>
          </ac:spMkLst>
        </pc:spChg>
        <pc:spChg chg="del">
          <ac:chgData name="Henry Majebi" userId="9f728ad94605e3eb" providerId="LiveId" clId="{5933EAC4-AC24-4337-9405-74F280C17795}" dt="2025-02-14T04:43:40.647" v="2" actId="478"/>
          <ac:spMkLst>
            <pc:docMk/>
            <pc:sldMk cId="2356734990" sldId="265"/>
            <ac:spMk id="21" creationId="{95AC7E1E-ED74-3463-7737-2FC05078CA5F}"/>
          </ac:spMkLst>
        </pc:spChg>
        <pc:spChg chg="del">
          <ac:chgData name="Henry Majebi" userId="9f728ad94605e3eb" providerId="LiveId" clId="{5933EAC4-AC24-4337-9405-74F280C17795}" dt="2025-02-14T04:43:40.647" v="2" actId="478"/>
          <ac:spMkLst>
            <pc:docMk/>
            <pc:sldMk cId="2356734990" sldId="265"/>
            <ac:spMk id="22" creationId="{C6B0CA72-682A-948D-BC96-4534C39F1029}"/>
          </ac:spMkLst>
        </pc:spChg>
        <pc:spChg chg="del">
          <ac:chgData name="Henry Majebi" userId="9f728ad94605e3eb" providerId="LiveId" clId="{5933EAC4-AC24-4337-9405-74F280C17795}" dt="2025-02-14T04:43:40.647" v="2" actId="478"/>
          <ac:spMkLst>
            <pc:docMk/>
            <pc:sldMk cId="2356734990" sldId="265"/>
            <ac:spMk id="23" creationId="{32559BA8-C21E-42D1-84F1-88470EB35C8D}"/>
          </ac:spMkLst>
        </pc:spChg>
        <pc:spChg chg="del">
          <ac:chgData name="Henry Majebi" userId="9f728ad94605e3eb" providerId="LiveId" clId="{5933EAC4-AC24-4337-9405-74F280C17795}" dt="2025-02-14T04:43:40.647" v="2" actId="478"/>
          <ac:spMkLst>
            <pc:docMk/>
            <pc:sldMk cId="2356734990" sldId="265"/>
            <ac:spMk id="24" creationId="{2A99CF29-48E4-5802-F3CB-06EA752BEF42}"/>
          </ac:spMkLst>
        </pc:spChg>
        <pc:spChg chg="del">
          <ac:chgData name="Henry Majebi" userId="9f728ad94605e3eb" providerId="LiveId" clId="{5933EAC4-AC24-4337-9405-74F280C17795}" dt="2025-02-14T04:43:40.647" v="2" actId="478"/>
          <ac:spMkLst>
            <pc:docMk/>
            <pc:sldMk cId="2356734990" sldId="265"/>
            <ac:spMk id="25" creationId="{B68B5BB4-01EB-1A87-591F-2F7DCF5FE5A4}"/>
          </ac:spMkLst>
        </pc:spChg>
        <pc:spChg chg="del">
          <ac:chgData name="Henry Majebi" userId="9f728ad94605e3eb" providerId="LiveId" clId="{5933EAC4-AC24-4337-9405-74F280C17795}" dt="2025-02-14T04:43:40.647" v="2" actId="478"/>
          <ac:spMkLst>
            <pc:docMk/>
            <pc:sldMk cId="2356734990" sldId="265"/>
            <ac:spMk id="26" creationId="{3E45262B-A203-6410-0EA9-C5CF95F28949}"/>
          </ac:spMkLst>
        </pc:spChg>
        <pc:spChg chg="del">
          <ac:chgData name="Henry Majebi" userId="9f728ad94605e3eb" providerId="LiveId" clId="{5933EAC4-AC24-4337-9405-74F280C17795}" dt="2025-02-14T04:44:21.103" v="3" actId="478"/>
          <ac:spMkLst>
            <pc:docMk/>
            <pc:sldMk cId="2356734990" sldId="265"/>
            <ac:spMk id="27" creationId="{F438585F-E33C-3C44-2575-FF0D37C9B893}"/>
          </ac:spMkLst>
        </pc:spChg>
        <pc:spChg chg="del">
          <ac:chgData name="Henry Majebi" userId="9f728ad94605e3eb" providerId="LiveId" clId="{5933EAC4-AC24-4337-9405-74F280C17795}" dt="2025-02-14T04:44:21.103" v="3" actId="478"/>
          <ac:spMkLst>
            <pc:docMk/>
            <pc:sldMk cId="2356734990" sldId="265"/>
            <ac:spMk id="28" creationId="{61072F4A-E526-22A6-C22E-BC1EEBAC4A7F}"/>
          </ac:spMkLst>
        </pc:spChg>
        <pc:spChg chg="del">
          <ac:chgData name="Henry Majebi" userId="9f728ad94605e3eb" providerId="LiveId" clId="{5933EAC4-AC24-4337-9405-74F280C17795}" dt="2025-02-14T04:44:21.103" v="3" actId="478"/>
          <ac:spMkLst>
            <pc:docMk/>
            <pc:sldMk cId="2356734990" sldId="265"/>
            <ac:spMk id="29" creationId="{5A249091-9DDA-7DEE-B1D5-14D1CF4828E4}"/>
          </ac:spMkLst>
        </pc:spChg>
        <pc:spChg chg="del">
          <ac:chgData name="Henry Majebi" userId="9f728ad94605e3eb" providerId="LiveId" clId="{5933EAC4-AC24-4337-9405-74F280C17795}" dt="2025-02-14T04:44:21.103" v="3" actId="478"/>
          <ac:spMkLst>
            <pc:docMk/>
            <pc:sldMk cId="2356734990" sldId="265"/>
            <ac:spMk id="30" creationId="{F9CB3AA0-3B06-DDA0-1B99-C75AF5FE8422}"/>
          </ac:spMkLst>
        </pc:spChg>
        <pc:spChg chg="del">
          <ac:chgData name="Henry Majebi" userId="9f728ad94605e3eb" providerId="LiveId" clId="{5933EAC4-AC24-4337-9405-74F280C17795}" dt="2025-02-14T04:44:21.103" v="3" actId="478"/>
          <ac:spMkLst>
            <pc:docMk/>
            <pc:sldMk cId="2356734990" sldId="265"/>
            <ac:spMk id="31" creationId="{5E251A24-D395-50E0-9249-016213B893A5}"/>
          </ac:spMkLst>
        </pc:spChg>
        <pc:spChg chg="del">
          <ac:chgData name="Henry Majebi" userId="9f728ad94605e3eb" providerId="LiveId" clId="{5933EAC4-AC24-4337-9405-74F280C17795}" dt="2025-02-14T04:44:21.103" v="3" actId="478"/>
          <ac:spMkLst>
            <pc:docMk/>
            <pc:sldMk cId="2356734990" sldId="265"/>
            <ac:spMk id="34" creationId="{6C152B54-179F-C44C-5EB5-E379F8FAD442}"/>
          </ac:spMkLst>
        </pc:spChg>
        <pc:spChg chg="del">
          <ac:chgData name="Henry Majebi" userId="9f728ad94605e3eb" providerId="LiveId" clId="{5933EAC4-AC24-4337-9405-74F280C17795}" dt="2025-02-14T04:44:21.103" v="3" actId="478"/>
          <ac:spMkLst>
            <pc:docMk/>
            <pc:sldMk cId="2356734990" sldId="265"/>
            <ac:spMk id="35" creationId="{8056251D-1C2D-62BF-710B-9BE0405357B1}"/>
          </ac:spMkLst>
        </pc:spChg>
        <pc:spChg chg="del">
          <ac:chgData name="Henry Majebi" userId="9f728ad94605e3eb" providerId="LiveId" clId="{5933EAC4-AC24-4337-9405-74F280C17795}" dt="2025-02-14T04:44:21.103" v="3" actId="478"/>
          <ac:spMkLst>
            <pc:docMk/>
            <pc:sldMk cId="2356734990" sldId="265"/>
            <ac:spMk id="36" creationId="{DF72CBA1-A91C-CBF9-061D-24D76F99DA04}"/>
          </ac:spMkLst>
        </pc:spChg>
        <pc:spChg chg="del">
          <ac:chgData name="Henry Majebi" userId="9f728ad94605e3eb" providerId="LiveId" clId="{5933EAC4-AC24-4337-9405-74F280C17795}" dt="2025-02-14T04:44:21.103" v="3" actId="478"/>
          <ac:spMkLst>
            <pc:docMk/>
            <pc:sldMk cId="2356734990" sldId="265"/>
            <ac:spMk id="39" creationId="{FBB94604-33DA-75DA-1BEE-8C7529EA4790}"/>
          </ac:spMkLst>
        </pc:spChg>
        <pc:spChg chg="del">
          <ac:chgData name="Henry Majebi" userId="9f728ad94605e3eb" providerId="LiveId" clId="{5933EAC4-AC24-4337-9405-74F280C17795}" dt="2025-02-14T04:44:21.103" v="3" actId="478"/>
          <ac:spMkLst>
            <pc:docMk/>
            <pc:sldMk cId="2356734990" sldId="265"/>
            <ac:spMk id="41" creationId="{F232701C-54EF-F0BB-7485-06976FF9758A}"/>
          </ac:spMkLst>
        </pc:spChg>
        <pc:spChg chg="del">
          <ac:chgData name="Henry Majebi" userId="9f728ad94605e3eb" providerId="LiveId" clId="{5933EAC4-AC24-4337-9405-74F280C17795}" dt="2025-02-14T04:44:38.903" v="4" actId="478"/>
          <ac:spMkLst>
            <pc:docMk/>
            <pc:sldMk cId="2356734990" sldId="265"/>
            <ac:spMk id="44" creationId="{B7B72D05-153D-B409-59DD-38A23F353C16}"/>
          </ac:spMkLst>
        </pc:spChg>
        <pc:spChg chg="del">
          <ac:chgData name="Henry Majebi" userId="9f728ad94605e3eb" providerId="LiveId" clId="{5933EAC4-AC24-4337-9405-74F280C17795}" dt="2025-02-14T04:44:38.903" v="4" actId="478"/>
          <ac:spMkLst>
            <pc:docMk/>
            <pc:sldMk cId="2356734990" sldId="265"/>
            <ac:spMk id="45" creationId="{A5D848A7-8561-F4D5-C1A7-A688C29DA5C0}"/>
          </ac:spMkLst>
        </pc:spChg>
        <pc:spChg chg="mod">
          <ac:chgData name="Henry Majebi" userId="9f728ad94605e3eb" providerId="LiveId" clId="{5933EAC4-AC24-4337-9405-74F280C17795}" dt="2025-02-14T04:45:56.158" v="7" actId="255"/>
          <ac:spMkLst>
            <pc:docMk/>
            <pc:sldMk cId="2356734990" sldId="265"/>
            <ac:spMk id="46" creationId="{3FC2795A-36BF-89AE-D530-C4001FB812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87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48A2A-8B71-39C8-8A10-F20D81206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A2A223-0E82-10BE-2388-1B9AF49CD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105E5-9B52-8CB7-DC49-CA679B77FC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4635E-2B96-D40E-EEDB-B123B6A6D5B2}"/>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55789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E4DC-021E-FD21-E601-4D7061613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E26B2-8B69-2F92-6709-86A115171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075FB-BA06-8484-0F6F-71007BA5C3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B5AAA2-D0B3-368C-FA3F-0006696BAED1}"/>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45177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48301"/>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Unlock Your Potential: The Private Lending Masterclass</a:t>
            </a:r>
            <a:endParaRPr lang="en-US" sz="4450" dirty="0"/>
          </a:p>
        </p:txBody>
      </p:sp>
      <p:sp>
        <p:nvSpPr>
          <p:cNvPr id="4" name="Text 1"/>
          <p:cNvSpPr/>
          <p:nvPr/>
        </p:nvSpPr>
        <p:spPr>
          <a:xfrm>
            <a:off x="6280190" y="4114800"/>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Welcome to the Private Lending Masterclass, a comprehensive guide designed to equip you with the knowledge and skills needed to excel in the dynamic world of private lending. This presentation will cover everything from understanding the market to scaling your business, offering practical insights at every step.</a:t>
            </a:r>
            <a:endParaRPr lang="en-US" sz="1750" dirty="0"/>
          </a:p>
        </p:txBody>
      </p:sp>
      <p:sp>
        <p:nvSpPr>
          <p:cNvPr id="5" name="Shape 2"/>
          <p:cNvSpPr/>
          <p:nvPr/>
        </p:nvSpPr>
        <p:spPr>
          <a:xfrm>
            <a:off x="6280190" y="6201370"/>
            <a:ext cx="362903" cy="362903"/>
          </a:xfrm>
          <a:prstGeom prst="roundRect">
            <a:avLst>
              <a:gd name="adj" fmla="val 25194296"/>
            </a:avLst>
          </a:prstGeom>
          <a:solidFill>
            <a:srgbClr val="9E765C"/>
          </a:solidFill>
          <a:ln w="7620">
            <a:solidFill>
              <a:srgbClr val="FFFFFF"/>
            </a:solidFill>
            <a:prstDash val="solid"/>
          </a:ln>
        </p:spPr>
        <p:txBody>
          <a:bodyPr/>
          <a:lstStyle/>
          <a:p>
            <a:endParaRPr lang="en-CA"/>
          </a:p>
        </p:txBody>
      </p:sp>
      <p:sp>
        <p:nvSpPr>
          <p:cNvPr id="6" name="Text 3"/>
          <p:cNvSpPr/>
          <p:nvPr/>
        </p:nvSpPr>
        <p:spPr>
          <a:xfrm>
            <a:off x="6376749" y="6334006"/>
            <a:ext cx="169664"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Nobile Medium" pitchFamily="34" charset="0"/>
                <a:ea typeface="Nobile Medium" pitchFamily="34" charset="-122"/>
                <a:cs typeface="Nobile Medium" pitchFamily="34" charset="-120"/>
              </a:rPr>
              <a:t>HM</a:t>
            </a:r>
            <a:endParaRPr lang="en-US" sz="750" dirty="0"/>
          </a:p>
        </p:txBody>
      </p:sp>
      <p:sp>
        <p:nvSpPr>
          <p:cNvPr id="7" name="Text 4"/>
          <p:cNvSpPr/>
          <p:nvPr/>
        </p:nvSpPr>
        <p:spPr>
          <a:xfrm>
            <a:off x="6756440" y="6184463"/>
            <a:ext cx="2417921" cy="396835"/>
          </a:xfrm>
          <a:prstGeom prst="rect">
            <a:avLst/>
          </a:prstGeom>
          <a:noFill/>
          <a:ln/>
        </p:spPr>
        <p:txBody>
          <a:bodyPr wrap="none" lIns="0" tIns="0" rIns="0" bIns="0" rtlCol="0" anchor="t"/>
          <a:lstStyle/>
          <a:p>
            <a:pPr marL="0" indent="0" algn="l">
              <a:lnSpc>
                <a:spcPts val="3100"/>
              </a:lnSpc>
              <a:buNone/>
            </a:pPr>
            <a:r>
              <a:rPr lang="en-US" sz="2200" b="1" dirty="0">
                <a:solidFill>
                  <a:srgbClr val="405449"/>
                </a:solidFill>
                <a:latin typeface="Nobile Bold" pitchFamily="34" charset="0"/>
                <a:ea typeface="Nobile Bold" pitchFamily="34" charset="-122"/>
                <a:cs typeface="Nobile Bold" pitchFamily="34" charset="-120"/>
              </a:rPr>
              <a:t>by Henry Majebi</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4023" y="592455"/>
            <a:ext cx="13122354" cy="1346597"/>
          </a:xfrm>
          <a:prstGeom prst="rect">
            <a:avLst/>
          </a:prstGeom>
          <a:noFill/>
          <a:ln/>
        </p:spPr>
        <p:txBody>
          <a:bodyPr wrap="square" lIns="0" tIns="0" rIns="0" bIns="0" rtlCol="0" anchor="t"/>
          <a:lstStyle/>
          <a:p>
            <a:pPr marL="0" indent="0">
              <a:lnSpc>
                <a:spcPts val="5300"/>
              </a:lnSpc>
              <a:buNone/>
            </a:pPr>
            <a:r>
              <a:rPr lang="en-US" sz="4200" b="1" dirty="0">
                <a:solidFill>
                  <a:srgbClr val="3B4540"/>
                </a:solidFill>
                <a:latin typeface="Fraunces Extra Bold" pitchFamily="34" charset="0"/>
                <a:ea typeface="Fraunces Extra Bold" pitchFamily="34" charset="-122"/>
                <a:cs typeface="Fraunces Extra Bold" pitchFamily="34" charset="-120"/>
              </a:rPr>
              <a:t>Your Journey to Success: Resources, Next Steps, and Q&amp;A</a:t>
            </a:r>
            <a:endParaRPr lang="en-US" sz="4200" dirty="0"/>
          </a:p>
        </p:txBody>
      </p:sp>
      <p:sp>
        <p:nvSpPr>
          <p:cNvPr id="3" name="Text 1"/>
          <p:cNvSpPr/>
          <p:nvPr/>
        </p:nvSpPr>
        <p:spPr>
          <a:xfrm>
            <a:off x="754023" y="2369939"/>
            <a:ext cx="13122354" cy="689610"/>
          </a:xfrm>
          <a:prstGeom prst="rect">
            <a:avLst/>
          </a:prstGeom>
          <a:noFill/>
          <a:ln/>
        </p:spPr>
        <p:txBody>
          <a:bodyPr wrap="square" lIns="0" tIns="0" rIns="0" bIns="0" rtlCol="0" anchor="t"/>
          <a:lstStyle/>
          <a:p>
            <a:pPr marL="0" indent="0">
              <a:lnSpc>
                <a:spcPts val="2700"/>
              </a:lnSpc>
              <a:buNone/>
            </a:pPr>
            <a:r>
              <a:rPr lang="en-US" sz="1650" dirty="0">
                <a:solidFill>
                  <a:srgbClr val="405449"/>
                </a:solidFill>
                <a:latin typeface="Nobile" pitchFamily="34" charset="0"/>
                <a:ea typeface="Nobile" pitchFamily="34" charset="-122"/>
                <a:cs typeface="Nobile" pitchFamily="34" charset="-120"/>
              </a:rPr>
              <a:t>Utilize available resources to continue your education and development. Take clear next steps to implement what you’ve learned. Get answers to your questions and start your successful lending career.</a:t>
            </a:r>
            <a:endParaRPr lang="en-US" sz="1650" dirty="0"/>
          </a:p>
        </p:txBody>
      </p:sp>
      <p:sp>
        <p:nvSpPr>
          <p:cNvPr id="4" name="Text 2"/>
          <p:cNvSpPr/>
          <p:nvPr/>
        </p:nvSpPr>
        <p:spPr>
          <a:xfrm>
            <a:off x="1794391" y="5314831"/>
            <a:ext cx="2908578" cy="336590"/>
          </a:xfrm>
          <a:prstGeom prst="rect">
            <a:avLst/>
          </a:prstGeom>
          <a:noFill/>
          <a:ln/>
        </p:spPr>
        <p:txBody>
          <a:bodyPr wrap="none" lIns="0" tIns="0" rIns="0" bIns="0" rtlCol="0" anchor="t"/>
          <a:lstStyle/>
          <a:p>
            <a:pPr marL="0" indent="0" algn="r">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Review Key Concepts</a:t>
            </a:r>
            <a:endParaRPr lang="en-US" sz="2100" dirty="0"/>
          </a:p>
        </p:txBody>
      </p:sp>
      <p:pic>
        <p:nvPicPr>
          <p:cNvPr id="5" name="Image 0" descr="preencoded.png"/>
          <p:cNvPicPr>
            <a:picLocks noChangeAspect="1"/>
          </p:cNvPicPr>
          <p:nvPr/>
        </p:nvPicPr>
        <p:blipFill>
          <a:blip r:embed="rId3"/>
          <a:stretch>
            <a:fillRect/>
          </a:stretch>
        </p:blipFill>
        <p:spPr>
          <a:xfrm>
            <a:off x="5133856" y="3301841"/>
            <a:ext cx="4362569" cy="4362569"/>
          </a:xfrm>
          <a:prstGeom prst="rect">
            <a:avLst/>
          </a:prstGeom>
        </p:spPr>
      </p:pic>
      <p:sp>
        <p:nvSpPr>
          <p:cNvPr id="6" name="Text 3"/>
          <p:cNvSpPr/>
          <p:nvPr/>
        </p:nvSpPr>
        <p:spPr>
          <a:xfrm>
            <a:off x="5743694" y="5005030"/>
            <a:ext cx="134422" cy="430887"/>
          </a:xfrm>
          <a:prstGeom prst="rect">
            <a:avLst/>
          </a:prstGeom>
          <a:noFill/>
          <a:ln/>
        </p:spPr>
        <p:txBody>
          <a:bodyPr wrap="none" lIns="0" tIns="0" rIns="0" bIns="0" rtlCol="0" anchor="t"/>
          <a:lstStyle/>
          <a:p>
            <a:pPr marL="0" indent="0">
              <a:lnSpc>
                <a:spcPts val="3350"/>
              </a:lnSpc>
              <a:buNone/>
            </a:pPr>
            <a:r>
              <a:rPr lang="en-US" sz="2100" b="1" dirty="0">
                <a:solidFill>
                  <a:srgbClr val="405449"/>
                </a:solidFill>
                <a:latin typeface="Fraunces Extra Bold" pitchFamily="34" charset="0"/>
                <a:ea typeface="Fraunces Extra Bold" pitchFamily="34" charset="-122"/>
                <a:cs typeface="Fraunces Extra Bold" pitchFamily="34" charset="-120"/>
              </a:rPr>
              <a:t>1</a:t>
            </a:r>
            <a:endParaRPr lang="en-US" sz="2100" dirty="0"/>
          </a:p>
        </p:txBody>
      </p:sp>
      <p:sp>
        <p:nvSpPr>
          <p:cNvPr id="7" name="Text 4"/>
          <p:cNvSpPr/>
          <p:nvPr/>
        </p:nvSpPr>
        <p:spPr>
          <a:xfrm>
            <a:off x="9819561" y="4143375"/>
            <a:ext cx="3914180" cy="336590"/>
          </a:xfrm>
          <a:prstGeom prst="rect">
            <a:avLst/>
          </a:prstGeom>
          <a:noFill/>
          <a:ln/>
        </p:spPr>
        <p:txBody>
          <a:bodyPr wrap="none" lIns="0" tIns="0" rIns="0" bIns="0" rtlCol="0" anchor="t"/>
          <a:lstStyle/>
          <a:p>
            <a:pPr marL="0" indent="0" algn="l">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Access Additional Resources</a:t>
            </a:r>
            <a:endParaRPr lang="en-US" sz="2100" dirty="0"/>
          </a:p>
        </p:txBody>
      </p:sp>
      <p:pic>
        <p:nvPicPr>
          <p:cNvPr id="8" name="Image 1" descr="preencoded.png"/>
          <p:cNvPicPr>
            <a:picLocks noChangeAspect="1"/>
          </p:cNvPicPr>
          <p:nvPr/>
        </p:nvPicPr>
        <p:blipFill>
          <a:blip r:embed="rId4"/>
          <a:stretch>
            <a:fillRect/>
          </a:stretch>
        </p:blipFill>
        <p:spPr>
          <a:xfrm>
            <a:off x="5133856" y="3301841"/>
            <a:ext cx="4362569" cy="4362569"/>
          </a:xfrm>
          <a:prstGeom prst="rect">
            <a:avLst/>
          </a:prstGeom>
        </p:spPr>
      </p:pic>
      <p:sp>
        <p:nvSpPr>
          <p:cNvPr id="9" name="Text 5"/>
          <p:cNvSpPr/>
          <p:nvPr/>
        </p:nvSpPr>
        <p:spPr>
          <a:xfrm>
            <a:off x="8206502" y="4096226"/>
            <a:ext cx="175974" cy="430887"/>
          </a:xfrm>
          <a:prstGeom prst="rect">
            <a:avLst/>
          </a:prstGeom>
          <a:noFill/>
          <a:ln/>
        </p:spPr>
        <p:txBody>
          <a:bodyPr wrap="none" lIns="0" tIns="0" rIns="0" bIns="0" rtlCol="0" anchor="t"/>
          <a:lstStyle/>
          <a:p>
            <a:pPr marL="0" indent="0">
              <a:lnSpc>
                <a:spcPts val="3350"/>
              </a:lnSpc>
              <a:buNone/>
            </a:pPr>
            <a:r>
              <a:rPr lang="en-US" sz="2100" b="1" dirty="0">
                <a:solidFill>
                  <a:srgbClr val="405449"/>
                </a:solidFill>
                <a:latin typeface="Fraunces Extra Bold" pitchFamily="34" charset="0"/>
                <a:ea typeface="Fraunces Extra Bold" pitchFamily="34" charset="-122"/>
                <a:cs typeface="Fraunces Extra Bold" pitchFamily="34" charset="-120"/>
              </a:rPr>
              <a:t>2</a:t>
            </a:r>
            <a:endParaRPr lang="en-US" sz="2100" dirty="0"/>
          </a:p>
        </p:txBody>
      </p:sp>
      <p:sp>
        <p:nvSpPr>
          <p:cNvPr id="10" name="Text 6"/>
          <p:cNvSpPr/>
          <p:nvPr/>
        </p:nvSpPr>
        <p:spPr>
          <a:xfrm>
            <a:off x="9819561" y="6486168"/>
            <a:ext cx="2963823" cy="336590"/>
          </a:xfrm>
          <a:prstGeom prst="rect">
            <a:avLst/>
          </a:prstGeom>
          <a:noFill/>
          <a:ln/>
        </p:spPr>
        <p:txBody>
          <a:bodyPr wrap="none" lIns="0" tIns="0" rIns="0" bIns="0" rtlCol="0" anchor="t"/>
          <a:lstStyle/>
          <a:p>
            <a:pPr marL="0" indent="0" algn="l">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Implement Strategies</a:t>
            </a:r>
            <a:endParaRPr lang="en-US" sz="2100" dirty="0"/>
          </a:p>
        </p:txBody>
      </p:sp>
      <p:pic>
        <p:nvPicPr>
          <p:cNvPr id="11" name="Image 2" descr="preencoded.png"/>
          <p:cNvPicPr>
            <a:picLocks noChangeAspect="1"/>
          </p:cNvPicPr>
          <p:nvPr/>
        </p:nvPicPr>
        <p:blipFill>
          <a:blip r:embed="rId5"/>
          <a:stretch>
            <a:fillRect/>
          </a:stretch>
        </p:blipFill>
        <p:spPr>
          <a:xfrm>
            <a:off x="5133856" y="3301841"/>
            <a:ext cx="4362569" cy="4362569"/>
          </a:xfrm>
          <a:prstGeom prst="rect">
            <a:avLst/>
          </a:prstGeom>
        </p:spPr>
      </p:pic>
      <p:sp>
        <p:nvSpPr>
          <p:cNvPr id="12" name="Text 7"/>
          <p:cNvSpPr/>
          <p:nvPr/>
        </p:nvSpPr>
        <p:spPr>
          <a:xfrm>
            <a:off x="7758470" y="6701433"/>
            <a:ext cx="162639" cy="430887"/>
          </a:xfrm>
          <a:prstGeom prst="rect">
            <a:avLst/>
          </a:prstGeom>
          <a:noFill/>
          <a:ln/>
        </p:spPr>
        <p:txBody>
          <a:bodyPr wrap="none" lIns="0" tIns="0" rIns="0" bIns="0" rtlCol="0" anchor="t"/>
          <a:lstStyle/>
          <a:p>
            <a:pPr marL="0" indent="0">
              <a:lnSpc>
                <a:spcPts val="3350"/>
              </a:lnSpc>
              <a:buNone/>
            </a:pPr>
            <a:r>
              <a:rPr lang="en-US" sz="2100" b="1" dirty="0">
                <a:solidFill>
                  <a:srgbClr val="405449"/>
                </a:solidFill>
                <a:latin typeface="Fraunces Extra Bold" pitchFamily="34" charset="0"/>
                <a:ea typeface="Fraunces Extra Bold" pitchFamily="34" charset="-122"/>
                <a:cs typeface="Fraunces Extra Bold" pitchFamily="34" charset="-120"/>
              </a:rPr>
              <a:t>3</a:t>
            </a:r>
            <a:endParaRPr lang="en-US" sz="2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96835" y="311825"/>
            <a:ext cx="8508921"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The Landscape of Private Lending: Opportunities and Risks</a:t>
            </a:r>
            <a:endParaRPr lang="en-US" sz="2200" dirty="0"/>
          </a:p>
        </p:txBody>
      </p:sp>
      <p:sp>
        <p:nvSpPr>
          <p:cNvPr id="3" name="Text 1"/>
          <p:cNvSpPr/>
          <p:nvPr/>
        </p:nvSpPr>
        <p:spPr>
          <a:xfrm>
            <a:off x="396835" y="892969"/>
            <a:ext cx="13836729" cy="181451"/>
          </a:xfrm>
          <a:prstGeom prst="rect">
            <a:avLst/>
          </a:prstGeom>
          <a:noFill/>
          <a:ln/>
        </p:spPr>
        <p:txBody>
          <a:bodyPr wrap="none" lIns="0" tIns="0" rIns="0" bIns="0" rtlCol="0" anchor="t"/>
          <a:lstStyle/>
          <a:p>
            <a:pPr marL="0" indent="0">
              <a:lnSpc>
                <a:spcPts val="1400"/>
              </a:lnSpc>
              <a:buNone/>
            </a:pPr>
            <a:r>
              <a:rPr lang="en-US" sz="850" dirty="0">
                <a:solidFill>
                  <a:srgbClr val="405449"/>
                </a:solidFill>
                <a:latin typeface="Nobile" pitchFamily="34" charset="0"/>
                <a:ea typeface="Nobile" pitchFamily="34" charset="-122"/>
                <a:cs typeface="Nobile" pitchFamily="34" charset="-120"/>
              </a:rPr>
              <a:t>Explore the attractive opportunities within private lending. Understand the potential returns and the types of deals available. Also, recognize the risks and challenges inherent in this market.</a:t>
            </a:r>
            <a:endParaRPr lang="en-US" sz="850" dirty="0"/>
          </a:p>
        </p:txBody>
      </p:sp>
      <p:sp>
        <p:nvSpPr>
          <p:cNvPr id="4" name="Text 2"/>
          <p:cNvSpPr/>
          <p:nvPr/>
        </p:nvSpPr>
        <p:spPr>
          <a:xfrm>
            <a:off x="396835" y="1315283"/>
            <a:ext cx="1417558" cy="177165"/>
          </a:xfrm>
          <a:prstGeom prst="rect">
            <a:avLst/>
          </a:prstGeom>
          <a:noFill/>
          <a:ln/>
        </p:spPr>
        <p:txBody>
          <a:bodyPr wrap="none" lIns="0" tIns="0" rIns="0" bIns="0" rtlCol="0" anchor="t"/>
          <a:lstStyle/>
          <a:p>
            <a:pPr marL="0" indent="0">
              <a:lnSpc>
                <a:spcPts val="1350"/>
              </a:lnSpc>
              <a:buNone/>
            </a:pPr>
            <a:r>
              <a:rPr lang="en-US" sz="1100" b="1" dirty="0">
                <a:solidFill>
                  <a:srgbClr val="3B4540"/>
                </a:solidFill>
                <a:latin typeface="Fraunces Extra Bold" pitchFamily="34" charset="0"/>
                <a:ea typeface="Fraunces Extra Bold" pitchFamily="34" charset="-122"/>
                <a:cs typeface="Fraunces Extra Bold" pitchFamily="34" charset="-120"/>
              </a:rPr>
              <a:t>Opportunities</a:t>
            </a:r>
            <a:endParaRPr lang="en-US" sz="1100" dirty="0"/>
          </a:p>
        </p:txBody>
      </p:sp>
      <p:sp>
        <p:nvSpPr>
          <p:cNvPr id="5" name="Text 3"/>
          <p:cNvSpPr/>
          <p:nvPr/>
        </p:nvSpPr>
        <p:spPr>
          <a:xfrm>
            <a:off x="396835" y="1605796"/>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E-book Outline: "The Basics of Private Lending: A Step-by-Step Guide"</a:t>
            </a:r>
            <a:endParaRPr lang="en-US" sz="850" dirty="0"/>
          </a:p>
        </p:txBody>
      </p:sp>
      <p:sp>
        <p:nvSpPr>
          <p:cNvPr id="6" name="Text 4"/>
          <p:cNvSpPr/>
          <p:nvPr/>
        </p:nvSpPr>
        <p:spPr>
          <a:xfrm>
            <a:off x="396835" y="1889284"/>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Introduction</a:t>
            </a:r>
            <a:endParaRPr lang="en-US" sz="850" dirty="0"/>
          </a:p>
        </p:txBody>
      </p:sp>
      <p:sp>
        <p:nvSpPr>
          <p:cNvPr id="7" name="Text 5"/>
          <p:cNvSpPr/>
          <p:nvPr/>
        </p:nvSpPr>
        <p:spPr>
          <a:xfrm>
            <a:off x="396835" y="217277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Why Private Lending Matters</a:t>
            </a:r>
            <a:endParaRPr lang="en-US" sz="850" dirty="0"/>
          </a:p>
        </p:txBody>
      </p:sp>
      <p:sp>
        <p:nvSpPr>
          <p:cNvPr id="8" name="Text 6"/>
          <p:cNvSpPr/>
          <p:nvPr/>
        </p:nvSpPr>
        <p:spPr>
          <a:xfrm>
            <a:off x="396835" y="2393871"/>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How Private Lending Can Help You Build Wealth</a:t>
            </a:r>
            <a:endParaRPr lang="en-US" sz="850" dirty="0"/>
          </a:p>
        </p:txBody>
      </p:sp>
      <p:sp>
        <p:nvSpPr>
          <p:cNvPr id="9" name="Text 7"/>
          <p:cNvSpPr/>
          <p:nvPr/>
        </p:nvSpPr>
        <p:spPr>
          <a:xfrm>
            <a:off x="396835" y="2614970"/>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What You'll Learn in This Guide</a:t>
            </a:r>
            <a:endParaRPr lang="en-US" sz="850" dirty="0"/>
          </a:p>
        </p:txBody>
      </p:sp>
      <p:sp>
        <p:nvSpPr>
          <p:cNvPr id="10" name="Text 8"/>
          <p:cNvSpPr/>
          <p:nvPr/>
        </p:nvSpPr>
        <p:spPr>
          <a:xfrm>
            <a:off x="396835" y="2898457"/>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1: Understanding Private Lending</a:t>
            </a:r>
            <a:endParaRPr lang="en-US" sz="850" dirty="0"/>
          </a:p>
        </p:txBody>
      </p:sp>
      <p:sp>
        <p:nvSpPr>
          <p:cNvPr id="11" name="Text 9"/>
          <p:cNvSpPr/>
          <p:nvPr/>
        </p:nvSpPr>
        <p:spPr>
          <a:xfrm>
            <a:off x="396835" y="3181945"/>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What Is Private Lending?</a:t>
            </a:r>
            <a:endParaRPr lang="en-US" sz="850" dirty="0"/>
          </a:p>
        </p:txBody>
      </p:sp>
      <p:sp>
        <p:nvSpPr>
          <p:cNvPr id="12" name="Text 10"/>
          <p:cNvSpPr/>
          <p:nvPr/>
        </p:nvSpPr>
        <p:spPr>
          <a:xfrm>
            <a:off x="396835" y="3403044"/>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How It Differs from Traditional Lending</a:t>
            </a:r>
            <a:endParaRPr lang="en-US" sz="850" dirty="0"/>
          </a:p>
        </p:txBody>
      </p:sp>
      <p:sp>
        <p:nvSpPr>
          <p:cNvPr id="13" name="Text 11"/>
          <p:cNvSpPr/>
          <p:nvPr/>
        </p:nvSpPr>
        <p:spPr>
          <a:xfrm>
            <a:off x="396835" y="362414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Key Players in the Private Lending Market</a:t>
            </a:r>
            <a:endParaRPr lang="en-US" sz="850" dirty="0"/>
          </a:p>
        </p:txBody>
      </p:sp>
      <p:sp>
        <p:nvSpPr>
          <p:cNvPr id="14" name="Text 12"/>
          <p:cNvSpPr/>
          <p:nvPr/>
        </p:nvSpPr>
        <p:spPr>
          <a:xfrm>
            <a:off x="396835" y="3907631"/>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2: Getting Started as a Private Lender</a:t>
            </a:r>
            <a:endParaRPr lang="en-US" sz="850" dirty="0"/>
          </a:p>
        </p:txBody>
      </p:sp>
      <p:sp>
        <p:nvSpPr>
          <p:cNvPr id="15" name="Text 13"/>
          <p:cNvSpPr/>
          <p:nvPr/>
        </p:nvSpPr>
        <p:spPr>
          <a:xfrm>
            <a:off x="396835" y="4191119"/>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The Mindset of a Successful Lender</a:t>
            </a:r>
            <a:endParaRPr lang="en-US" sz="850" dirty="0"/>
          </a:p>
        </p:txBody>
      </p:sp>
      <p:sp>
        <p:nvSpPr>
          <p:cNvPr id="16" name="Text 14"/>
          <p:cNvSpPr/>
          <p:nvPr/>
        </p:nvSpPr>
        <p:spPr>
          <a:xfrm>
            <a:off x="396835" y="4412218"/>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Legal Considerations and Licensing Requirements</a:t>
            </a:r>
            <a:endParaRPr lang="en-US" sz="850" dirty="0"/>
          </a:p>
        </p:txBody>
      </p:sp>
      <p:sp>
        <p:nvSpPr>
          <p:cNvPr id="17" name="Text 15"/>
          <p:cNvSpPr/>
          <p:nvPr/>
        </p:nvSpPr>
        <p:spPr>
          <a:xfrm>
            <a:off x="396835" y="4633317"/>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Establishing Your Lending Business</a:t>
            </a:r>
            <a:endParaRPr lang="en-US" sz="850" dirty="0"/>
          </a:p>
        </p:txBody>
      </p:sp>
      <p:sp>
        <p:nvSpPr>
          <p:cNvPr id="18" name="Text 16"/>
          <p:cNvSpPr/>
          <p:nvPr/>
        </p:nvSpPr>
        <p:spPr>
          <a:xfrm>
            <a:off x="396835" y="4916805"/>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3: Evaluating Loan Applications</a:t>
            </a:r>
            <a:endParaRPr lang="en-US" sz="850" dirty="0"/>
          </a:p>
        </p:txBody>
      </p:sp>
      <p:sp>
        <p:nvSpPr>
          <p:cNvPr id="19" name="Text 17"/>
          <p:cNvSpPr/>
          <p:nvPr/>
        </p:nvSpPr>
        <p:spPr>
          <a:xfrm>
            <a:off x="396835" y="520029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Understanding Borrower Profiles</a:t>
            </a:r>
            <a:endParaRPr lang="en-US" sz="850" dirty="0"/>
          </a:p>
        </p:txBody>
      </p:sp>
      <p:sp>
        <p:nvSpPr>
          <p:cNvPr id="20" name="Text 18"/>
          <p:cNvSpPr/>
          <p:nvPr/>
        </p:nvSpPr>
        <p:spPr>
          <a:xfrm>
            <a:off x="396835" y="542139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Assessing Risk and Creditworthiness</a:t>
            </a:r>
            <a:endParaRPr lang="en-US" sz="850" dirty="0"/>
          </a:p>
        </p:txBody>
      </p:sp>
      <p:sp>
        <p:nvSpPr>
          <p:cNvPr id="21" name="Text 19"/>
          <p:cNvSpPr/>
          <p:nvPr/>
        </p:nvSpPr>
        <p:spPr>
          <a:xfrm>
            <a:off x="396835" y="5642491"/>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Essential Documentation and Due Diligence</a:t>
            </a:r>
            <a:endParaRPr lang="en-US" sz="850" dirty="0"/>
          </a:p>
        </p:txBody>
      </p:sp>
      <p:sp>
        <p:nvSpPr>
          <p:cNvPr id="22" name="Text 20"/>
          <p:cNvSpPr/>
          <p:nvPr/>
        </p:nvSpPr>
        <p:spPr>
          <a:xfrm>
            <a:off x="396835" y="5925979"/>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4: Collateral and Loan Security</a:t>
            </a:r>
            <a:endParaRPr lang="en-US" sz="850" dirty="0"/>
          </a:p>
        </p:txBody>
      </p:sp>
      <p:sp>
        <p:nvSpPr>
          <p:cNvPr id="23" name="Text 21"/>
          <p:cNvSpPr/>
          <p:nvPr/>
        </p:nvSpPr>
        <p:spPr>
          <a:xfrm>
            <a:off x="396835" y="6209467"/>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What Is Collateral and Why It Matters</a:t>
            </a:r>
            <a:endParaRPr lang="en-US" sz="850" dirty="0"/>
          </a:p>
        </p:txBody>
      </p:sp>
      <p:sp>
        <p:nvSpPr>
          <p:cNvPr id="24" name="Text 22"/>
          <p:cNvSpPr/>
          <p:nvPr/>
        </p:nvSpPr>
        <p:spPr>
          <a:xfrm>
            <a:off x="396835" y="6430566"/>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Different Types of Collateral (Real Estate, Vehicles, Gold, etc.)</a:t>
            </a:r>
            <a:endParaRPr lang="en-US" sz="850" dirty="0"/>
          </a:p>
        </p:txBody>
      </p:sp>
      <p:sp>
        <p:nvSpPr>
          <p:cNvPr id="25" name="Text 23"/>
          <p:cNvSpPr/>
          <p:nvPr/>
        </p:nvSpPr>
        <p:spPr>
          <a:xfrm>
            <a:off x="396835" y="6651665"/>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Calculating Collateral Value (HJ Financial's 3x Rule Explained)</a:t>
            </a:r>
            <a:endParaRPr lang="en-US" sz="850" dirty="0"/>
          </a:p>
        </p:txBody>
      </p:sp>
      <p:sp>
        <p:nvSpPr>
          <p:cNvPr id="26" name="Text 24"/>
          <p:cNvSpPr/>
          <p:nvPr/>
        </p:nvSpPr>
        <p:spPr>
          <a:xfrm>
            <a:off x="396835" y="6935153"/>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5: Structuring a Loan</a:t>
            </a:r>
            <a:endParaRPr lang="en-US" sz="850" dirty="0"/>
          </a:p>
        </p:txBody>
      </p:sp>
      <p:sp>
        <p:nvSpPr>
          <p:cNvPr id="27" name="Text 25"/>
          <p:cNvSpPr/>
          <p:nvPr/>
        </p:nvSpPr>
        <p:spPr>
          <a:xfrm>
            <a:off x="396835" y="7218640"/>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How to Calculate Interest Rates and Fees</a:t>
            </a:r>
            <a:endParaRPr lang="en-US" sz="850" dirty="0"/>
          </a:p>
        </p:txBody>
      </p:sp>
      <p:sp>
        <p:nvSpPr>
          <p:cNvPr id="28" name="Text 26"/>
          <p:cNvSpPr/>
          <p:nvPr/>
        </p:nvSpPr>
        <p:spPr>
          <a:xfrm>
            <a:off x="396835" y="7439739"/>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Crafting a Loan Agreement</a:t>
            </a:r>
            <a:endParaRPr lang="en-US" sz="850" dirty="0"/>
          </a:p>
        </p:txBody>
      </p:sp>
      <p:sp>
        <p:nvSpPr>
          <p:cNvPr id="29" name="Text 27"/>
          <p:cNvSpPr/>
          <p:nvPr/>
        </p:nvSpPr>
        <p:spPr>
          <a:xfrm>
            <a:off x="396835" y="7660838"/>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Payment Schedules and Renewal Terms</a:t>
            </a:r>
            <a:endParaRPr lang="en-US" sz="850" dirty="0"/>
          </a:p>
        </p:txBody>
      </p:sp>
      <p:sp>
        <p:nvSpPr>
          <p:cNvPr id="30" name="Text 28"/>
          <p:cNvSpPr/>
          <p:nvPr/>
        </p:nvSpPr>
        <p:spPr>
          <a:xfrm>
            <a:off x="396835" y="7944326"/>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6: Managing Loans Effectively</a:t>
            </a:r>
            <a:endParaRPr lang="en-US" sz="850" dirty="0"/>
          </a:p>
        </p:txBody>
      </p:sp>
      <p:sp>
        <p:nvSpPr>
          <p:cNvPr id="31" name="Text 29"/>
          <p:cNvSpPr/>
          <p:nvPr/>
        </p:nvSpPr>
        <p:spPr>
          <a:xfrm>
            <a:off x="396835" y="8227814"/>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Tracking Payments and Interest</a:t>
            </a:r>
            <a:endParaRPr lang="en-US" sz="850" dirty="0"/>
          </a:p>
        </p:txBody>
      </p:sp>
      <p:sp>
        <p:nvSpPr>
          <p:cNvPr id="32" name="Text 30"/>
          <p:cNvSpPr/>
          <p:nvPr/>
        </p:nvSpPr>
        <p:spPr>
          <a:xfrm>
            <a:off x="396835" y="844891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Communicating with Borrowers</a:t>
            </a:r>
            <a:endParaRPr lang="en-US" sz="850" dirty="0"/>
          </a:p>
        </p:txBody>
      </p:sp>
      <p:sp>
        <p:nvSpPr>
          <p:cNvPr id="33" name="Text 31"/>
          <p:cNvSpPr/>
          <p:nvPr/>
        </p:nvSpPr>
        <p:spPr>
          <a:xfrm>
            <a:off x="396835" y="867001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Dealing with Missed Payments and Defaults</a:t>
            </a:r>
            <a:endParaRPr lang="en-US" sz="850" dirty="0"/>
          </a:p>
        </p:txBody>
      </p:sp>
      <p:sp>
        <p:nvSpPr>
          <p:cNvPr id="34" name="Text 32"/>
          <p:cNvSpPr/>
          <p:nvPr/>
        </p:nvSpPr>
        <p:spPr>
          <a:xfrm>
            <a:off x="396835" y="8953500"/>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7: Growing Your Private Lending Business</a:t>
            </a:r>
            <a:endParaRPr lang="en-US" sz="850" dirty="0"/>
          </a:p>
        </p:txBody>
      </p:sp>
      <p:sp>
        <p:nvSpPr>
          <p:cNvPr id="35" name="Text 33"/>
          <p:cNvSpPr/>
          <p:nvPr/>
        </p:nvSpPr>
        <p:spPr>
          <a:xfrm>
            <a:off x="396835" y="9236988"/>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Reinvesting Profits</a:t>
            </a:r>
            <a:endParaRPr lang="en-US" sz="850" dirty="0"/>
          </a:p>
        </p:txBody>
      </p:sp>
      <p:sp>
        <p:nvSpPr>
          <p:cNvPr id="36" name="Text 34"/>
          <p:cNvSpPr/>
          <p:nvPr/>
        </p:nvSpPr>
        <p:spPr>
          <a:xfrm>
            <a:off x="396835" y="9458087"/>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Building Relationships with Brokers and Clients</a:t>
            </a:r>
            <a:endParaRPr lang="en-US" sz="850" dirty="0"/>
          </a:p>
        </p:txBody>
      </p:sp>
      <p:sp>
        <p:nvSpPr>
          <p:cNvPr id="37" name="Text 35"/>
          <p:cNvSpPr/>
          <p:nvPr/>
        </p:nvSpPr>
        <p:spPr>
          <a:xfrm>
            <a:off x="396835" y="9679186"/>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Expanding into New Lending Markets</a:t>
            </a:r>
            <a:endParaRPr lang="en-US" sz="850" dirty="0"/>
          </a:p>
        </p:txBody>
      </p:sp>
      <p:sp>
        <p:nvSpPr>
          <p:cNvPr id="38" name="Text 36"/>
          <p:cNvSpPr/>
          <p:nvPr/>
        </p:nvSpPr>
        <p:spPr>
          <a:xfrm>
            <a:off x="396835" y="9962674"/>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Conclusion</a:t>
            </a:r>
            <a:endParaRPr lang="en-US" sz="850" dirty="0"/>
          </a:p>
        </p:txBody>
      </p:sp>
      <p:sp>
        <p:nvSpPr>
          <p:cNvPr id="39" name="Text 37"/>
          <p:cNvSpPr/>
          <p:nvPr/>
        </p:nvSpPr>
        <p:spPr>
          <a:xfrm>
            <a:off x="396835" y="1024616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Key Takeaways for Aspiring Private Lenders</a:t>
            </a:r>
            <a:endParaRPr lang="en-US" sz="850" dirty="0"/>
          </a:p>
        </p:txBody>
      </p:sp>
      <p:sp>
        <p:nvSpPr>
          <p:cNvPr id="40" name="Text 38"/>
          <p:cNvSpPr/>
          <p:nvPr/>
        </p:nvSpPr>
        <p:spPr>
          <a:xfrm>
            <a:off x="396835" y="10467261"/>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Next Steps to Launch Your Lending Business</a:t>
            </a:r>
            <a:endParaRPr lang="en-US" sz="850" dirty="0"/>
          </a:p>
        </p:txBody>
      </p:sp>
      <p:sp>
        <p:nvSpPr>
          <p:cNvPr id="41" name="Text 39"/>
          <p:cNvSpPr/>
          <p:nvPr/>
        </p:nvSpPr>
        <p:spPr>
          <a:xfrm>
            <a:off x="396835" y="10688360"/>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Resources and Tools for Ongoing Learning</a:t>
            </a:r>
            <a:endParaRPr lang="en-US" sz="850" dirty="0"/>
          </a:p>
        </p:txBody>
      </p:sp>
      <p:sp>
        <p:nvSpPr>
          <p:cNvPr id="42" name="Text 40"/>
          <p:cNvSpPr/>
          <p:nvPr/>
        </p:nvSpPr>
        <p:spPr>
          <a:xfrm>
            <a:off x="396835" y="10971848"/>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Bonus Resources</a:t>
            </a:r>
            <a:endParaRPr lang="en-US" sz="850" dirty="0"/>
          </a:p>
        </p:txBody>
      </p:sp>
      <p:sp>
        <p:nvSpPr>
          <p:cNvPr id="43" name="Text 41"/>
          <p:cNvSpPr/>
          <p:nvPr/>
        </p:nvSpPr>
        <p:spPr>
          <a:xfrm>
            <a:off x="396835" y="11255335"/>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Sample Loan Agreement Template</a:t>
            </a:r>
            <a:endParaRPr lang="en-US" sz="850" dirty="0"/>
          </a:p>
        </p:txBody>
      </p:sp>
      <p:sp>
        <p:nvSpPr>
          <p:cNvPr id="44" name="Text 42"/>
          <p:cNvSpPr/>
          <p:nvPr/>
        </p:nvSpPr>
        <p:spPr>
          <a:xfrm>
            <a:off x="396835" y="11476434"/>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Collateral Valuation Worksheet</a:t>
            </a:r>
            <a:endParaRPr lang="en-US" sz="850" dirty="0"/>
          </a:p>
        </p:txBody>
      </p:sp>
      <p:sp>
        <p:nvSpPr>
          <p:cNvPr id="45" name="Text 43"/>
          <p:cNvSpPr/>
          <p:nvPr/>
        </p:nvSpPr>
        <p:spPr>
          <a:xfrm>
            <a:off x="396835" y="1169753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Recommended Books and Websites</a:t>
            </a:r>
            <a:endParaRPr lang="en-US" sz="850" dirty="0"/>
          </a:p>
        </p:txBody>
      </p:sp>
      <p:sp>
        <p:nvSpPr>
          <p:cNvPr id="46" name="Text 44"/>
          <p:cNvSpPr/>
          <p:nvPr/>
        </p:nvSpPr>
        <p:spPr>
          <a:xfrm>
            <a:off x="7461171" y="1315283"/>
            <a:ext cx="1417558" cy="177165"/>
          </a:xfrm>
          <a:prstGeom prst="rect">
            <a:avLst/>
          </a:prstGeom>
          <a:noFill/>
          <a:ln/>
        </p:spPr>
        <p:txBody>
          <a:bodyPr wrap="none" lIns="0" tIns="0" rIns="0" bIns="0" rtlCol="0" anchor="t"/>
          <a:lstStyle/>
          <a:p>
            <a:pPr marL="0" indent="0">
              <a:lnSpc>
                <a:spcPts val="1350"/>
              </a:lnSpc>
              <a:buNone/>
            </a:pPr>
            <a:r>
              <a:rPr lang="en-US" sz="1100" b="1" dirty="0">
                <a:solidFill>
                  <a:srgbClr val="3B4540"/>
                </a:solidFill>
                <a:latin typeface="Fraunces Extra Bold" pitchFamily="34" charset="0"/>
                <a:ea typeface="Fraunces Extra Bold" pitchFamily="34" charset="-122"/>
                <a:cs typeface="Fraunces Extra Bold" pitchFamily="34" charset="-120"/>
              </a:rPr>
              <a:t>Risks</a:t>
            </a:r>
            <a:endParaRPr lang="en-US" sz="1100" dirty="0"/>
          </a:p>
        </p:txBody>
      </p:sp>
      <p:sp>
        <p:nvSpPr>
          <p:cNvPr id="47" name="Text 45"/>
          <p:cNvSpPr/>
          <p:nvPr/>
        </p:nvSpPr>
        <p:spPr>
          <a:xfrm>
            <a:off x="7461171" y="1605796"/>
            <a:ext cx="6780014" cy="181451"/>
          </a:xfrm>
          <a:prstGeom prst="rect">
            <a:avLst/>
          </a:prstGeom>
          <a:noFill/>
          <a:ln/>
        </p:spPr>
        <p:txBody>
          <a:bodyPr wrap="none" lIns="0" tIns="0" rIns="0" bIns="0" rtlCol="0" anchor="t"/>
          <a:lstStyle/>
          <a:p>
            <a:pPr marL="0" indent="0">
              <a:lnSpc>
                <a:spcPts val="1400"/>
              </a:lnSpc>
              <a:buNone/>
            </a:pPr>
            <a:r>
              <a:rPr lang="en-US" sz="850" dirty="0">
                <a:solidFill>
                  <a:srgbClr val="405449"/>
                </a:solidFill>
                <a:latin typeface="Nobile" pitchFamily="34" charset="0"/>
                <a:ea typeface="Nobile" pitchFamily="34" charset="-122"/>
                <a:cs typeface="Nobile" pitchFamily="34" charset="-120"/>
              </a:rPr>
              <a:t>Default rates. Liquidity challenges. Economic downturns.</a:t>
            </a: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0848-101A-E954-AAE5-A6C724C3362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C1D203C-883A-E8A8-0941-9FC5155AF9F1}"/>
              </a:ext>
            </a:extLst>
          </p:cNvPr>
          <p:cNvSpPr/>
          <p:nvPr/>
        </p:nvSpPr>
        <p:spPr>
          <a:xfrm>
            <a:off x="396835" y="311825"/>
            <a:ext cx="8508921"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The Landscape of Private Lending: Opportunities and Risks</a:t>
            </a:r>
            <a:endParaRPr lang="en-US" sz="2200" dirty="0"/>
          </a:p>
        </p:txBody>
      </p:sp>
      <p:sp>
        <p:nvSpPr>
          <p:cNvPr id="3" name="Text 1">
            <a:extLst>
              <a:ext uri="{FF2B5EF4-FFF2-40B4-BE49-F238E27FC236}">
                <a16:creationId xmlns:a16="http://schemas.microsoft.com/office/drawing/2014/main" id="{8B70C24A-493F-A9C2-78A0-3959E98B4462}"/>
              </a:ext>
            </a:extLst>
          </p:cNvPr>
          <p:cNvSpPr/>
          <p:nvPr/>
        </p:nvSpPr>
        <p:spPr>
          <a:xfrm>
            <a:off x="396835" y="892969"/>
            <a:ext cx="13836729" cy="181451"/>
          </a:xfrm>
          <a:prstGeom prst="rect">
            <a:avLst/>
          </a:prstGeom>
          <a:noFill/>
          <a:ln/>
        </p:spPr>
        <p:txBody>
          <a:bodyPr wrap="none" lIns="0" tIns="0" rIns="0" bIns="0" rtlCol="0" anchor="t"/>
          <a:lstStyle/>
          <a:p>
            <a:pPr marL="0" indent="0">
              <a:lnSpc>
                <a:spcPts val="1400"/>
              </a:lnSpc>
              <a:buNone/>
            </a:pPr>
            <a:r>
              <a:rPr lang="en-US" sz="850" dirty="0">
                <a:solidFill>
                  <a:srgbClr val="405449"/>
                </a:solidFill>
                <a:latin typeface="Nobile" pitchFamily="34" charset="0"/>
                <a:ea typeface="Nobile" pitchFamily="34" charset="-122"/>
                <a:cs typeface="Nobile" pitchFamily="34" charset="-120"/>
              </a:rPr>
              <a:t>Explore the attractive opportunities within private lending. Understand the potential returns and the types of deals available. Also, recognize the risks and challenges inherent in this market.</a:t>
            </a:r>
            <a:endParaRPr lang="en-US" sz="850" dirty="0"/>
          </a:p>
        </p:txBody>
      </p:sp>
      <p:sp>
        <p:nvSpPr>
          <p:cNvPr id="4" name="Text 2">
            <a:extLst>
              <a:ext uri="{FF2B5EF4-FFF2-40B4-BE49-F238E27FC236}">
                <a16:creationId xmlns:a16="http://schemas.microsoft.com/office/drawing/2014/main" id="{1FF1670B-5D4A-E922-F9CC-8EBBF6CE76DE}"/>
              </a:ext>
            </a:extLst>
          </p:cNvPr>
          <p:cNvSpPr/>
          <p:nvPr/>
        </p:nvSpPr>
        <p:spPr>
          <a:xfrm>
            <a:off x="396835" y="1315283"/>
            <a:ext cx="1417558" cy="177165"/>
          </a:xfrm>
          <a:prstGeom prst="rect">
            <a:avLst/>
          </a:prstGeom>
          <a:noFill/>
          <a:ln/>
        </p:spPr>
        <p:txBody>
          <a:bodyPr wrap="none" lIns="0" tIns="0" rIns="0" bIns="0" rtlCol="0" anchor="t"/>
          <a:lstStyle/>
          <a:p>
            <a:pPr marL="0" indent="0">
              <a:lnSpc>
                <a:spcPts val="1350"/>
              </a:lnSpc>
              <a:buNone/>
            </a:pPr>
            <a:r>
              <a:rPr lang="en-US" sz="1100" b="1" dirty="0">
                <a:solidFill>
                  <a:srgbClr val="3B4540"/>
                </a:solidFill>
                <a:latin typeface="Fraunces Extra Bold" pitchFamily="34" charset="0"/>
                <a:ea typeface="Fraunces Extra Bold" pitchFamily="34" charset="-122"/>
                <a:cs typeface="Fraunces Extra Bold" pitchFamily="34" charset="-120"/>
              </a:rPr>
              <a:t>Opportunities</a:t>
            </a:r>
            <a:endParaRPr lang="en-US" sz="1100" dirty="0"/>
          </a:p>
        </p:txBody>
      </p:sp>
      <p:sp>
        <p:nvSpPr>
          <p:cNvPr id="5" name="Text 3">
            <a:extLst>
              <a:ext uri="{FF2B5EF4-FFF2-40B4-BE49-F238E27FC236}">
                <a16:creationId xmlns:a16="http://schemas.microsoft.com/office/drawing/2014/main" id="{462177FD-7DB7-7CDD-5020-DC7956770C5C}"/>
              </a:ext>
            </a:extLst>
          </p:cNvPr>
          <p:cNvSpPr/>
          <p:nvPr/>
        </p:nvSpPr>
        <p:spPr>
          <a:xfrm>
            <a:off x="396835" y="1605796"/>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E-book Outline: "The Basics of Private Lending: A Step-by-Step Guide"</a:t>
            </a:r>
            <a:endParaRPr lang="en-US" sz="850" dirty="0"/>
          </a:p>
        </p:txBody>
      </p:sp>
      <p:sp>
        <p:nvSpPr>
          <p:cNvPr id="6" name="Text 4">
            <a:extLst>
              <a:ext uri="{FF2B5EF4-FFF2-40B4-BE49-F238E27FC236}">
                <a16:creationId xmlns:a16="http://schemas.microsoft.com/office/drawing/2014/main" id="{E16D5DE2-6743-AE3D-EEFF-2239DC0BB1F7}"/>
              </a:ext>
            </a:extLst>
          </p:cNvPr>
          <p:cNvSpPr/>
          <p:nvPr/>
        </p:nvSpPr>
        <p:spPr>
          <a:xfrm>
            <a:off x="396835" y="1889284"/>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Introduction</a:t>
            </a:r>
            <a:endParaRPr lang="en-US" sz="850" dirty="0"/>
          </a:p>
        </p:txBody>
      </p:sp>
      <p:sp>
        <p:nvSpPr>
          <p:cNvPr id="7" name="Text 5">
            <a:extLst>
              <a:ext uri="{FF2B5EF4-FFF2-40B4-BE49-F238E27FC236}">
                <a16:creationId xmlns:a16="http://schemas.microsoft.com/office/drawing/2014/main" id="{34CEA80D-5E88-FFEA-B21B-5D4BF9F6BD27}"/>
              </a:ext>
            </a:extLst>
          </p:cNvPr>
          <p:cNvSpPr/>
          <p:nvPr/>
        </p:nvSpPr>
        <p:spPr>
          <a:xfrm>
            <a:off x="396835" y="217277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Why Private Lending Matters</a:t>
            </a:r>
            <a:endParaRPr lang="en-US" sz="850" dirty="0"/>
          </a:p>
        </p:txBody>
      </p:sp>
      <p:sp>
        <p:nvSpPr>
          <p:cNvPr id="8" name="Text 6">
            <a:extLst>
              <a:ext uri="{FF2B5EF4-FFF2-40B4-BE49-F238E27FC236}">
                <a16:creationId xmlns:a16="http://schemas.microsoft.com/office/drawing/2014/main" id="{EFA2A612-5111-BF96-2DE4-6ADBB201DA71}"/>
              </a:ext>
            </a:extLst>
          </p:cNvPr>
          <p:cNvSpPr/>
          <p:nvPr/>
        </p:nvSpPr>
        <p:spPr>
          <a:xfrm>
            <a:off x="396835" y="2393871"/>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How Private Lending Can Help You Build Wealth</a:t>
            </a:r>
            <a:endParaRPr lang="en-US" sz="850" dirty="0"/>
          </a:p>
        </p:txBody>
      </p:sp>
      <p:sp>
        <p:nvSpPr>
          <p:cNvPr id="9" name="Text 7">
            <a:extLst>
              <a:ext uri="{FF2B5EF4-FFF2-40B4-BE49-F238E27FC236}">
                <a16:creationId xmlns:a16="http://schemas.microsoft.com/office/drawing/2014/main" id="{2AB5DDDC-8966-331B-F5D8-3160458467EF}"/>
              </a:ext>
            </a:extLst>
          </p:cNvPr>
          <p:cNvSpPr/>
          <p:nvPr/>
        </p:nvSpPr>
        <p:spPr>
          <a:xfrm>
            <a:off x="396835" y="2614970"/>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What You'll Learn in This Guide</a:t>
            </a:r>
            <a:endParaRPr lang="en-US" sz="850" dirty="0"/>
          </a:p>
        </p:txBody>
      </p:sp>
      <p:sp>
        <p:nvSpPr>
          <p:cNvPr id="10" name="Text 8">
            <a:extLst>
              <a:ext uri="{FF2B5EF4-FFF2-40B4-BE49-F238E27FC236}">
                <a16:creationId xmlns:a16="http://schemas.microsoft.com/office/drawing/2014/main" id="{D966E8EB-67F0-5778-FEE3-33E21FA1F06B}"/>
              </a:ext>
            </a:extLst>
          </p:cNvPr>
          <p:cNvSpPr/>
          <p:nvPr/>
        </p:nvSpPr>
        <p:spPr>
          <a:xfrm>
            <a:off x="396835" y="2898457"/>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1: Understanding Private Lending</a:t>
            </a:r>
            <a:endParaRPr lang="en-US" sz="850" dirty="0"/>
          </a:p>
        </p:txBody>
      </p:sp>
      <p:sp>
        <p:nvSpPr>
          <p:cNvPr id="11" name="Text 9">
            <a:extLst>
              <a:ext uri="{FF2B5EF4-FFF2-40B4-BE49-F238E27FC236}">
                <a16:creationId xmlns:a16="http://schemas.microsoft.com/office/drawing/2014/main" id="{86F81101-770E-3F06-D488-9408EF416B9C}"/>
              </a:ext>
            </a:extLst>
          </p:cNvPr>
          <p:cNvSpPr/>
          <p:nvPr/>
        </p:nvSpPr>
        <p:spPr>
          <a:xfrm>
            <a:off x="396835" y="3181945"/>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What Is Private Lending?</a:t>
            </a:r>
            <a:endParaRPr lang="en-US" sz="850" dirty="0"/>
          </a:p>
        </p:txBody>
      </p:sp>
      <p:sp>
        <p:nvSpPr>
          <p:cNvPr id="12" name="Text 10">
            <a:extLst>
              <a:ext uri="{FF2B5EF4-FFF2-40B4-BE49-F238E27FC236}">
                <a16:creationId xmlns:a16="http://schemas.microsoft.com/office/drawing/2014/main" id="{49D662F9-8C0F-7546-0B3D-AA0155F18F55}"/>
              </a:ext>
            </a:extLst>
          </p:cNvPr>
          <p:cNvSpPr/>
          <p:nvPr/>
        </p:nvSpPr>
        <p:spPr>
          <a:xfrm>
            <a:off x="396835" y="3403044"/>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How It Differs from Traditional Lending</a:t>
            </a:r>
            <a:endParaRPr lang="en-US" sz="850" dirty="0"/>
          </a:p>
        </p:txBody>
      </p:sp>
      <p:sp>
        <p:nvSpPr>
          <p:cNvPr id="13" name="Text 11">
            <a:extLst>
              <a:ext uri="{FF2B5EF4-FFF2-40B4-BE49-F238E27FC236}">
                <a16:creationId xmlns:a16="http://schemas.microsoft.com/office/drawing/2014/main" id="{7EC8F5CA-E9DF-1B1C-BAB2-E4ADE5512A82}"/>
              </a:ext>
            </a:extLst>
          </p:cNvPr>
          <p:cNvSpPr/>
          <p:nvPr/>
        </p:nvSpPr>
        <p:spPr>
          <a:xfrm>
            <a:off x="396835" y="362414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Key Players in the Private Lending Market</a:t>
            </a:r>
            <a:endParaRPr lang="en-US" sz="850" dirty="0"/>
          </a:p>
        </p:txBody>
      </p:sp>
      <p:sp>
        <p:nvSpPr>
          <p:cNvPr id="14" name="Text 12">
            <a:extLst>
              <a:ext uri="{FF2B5EF4-FFF2-40B4-BE49-F238E27FC236}">
                <a16:creationId xmlns:a16="http://schemas.microsoft.com/office/drawing/2014/main" id="{CB3DA83F-11CB-8473-EDFD-94EE91C5184F}"/>
              </a:ext>
            </a:extLst>
          </p:cNvPr>
          <p:cNvSpPr/>
          <p:nvPr/>
        </p:nvSpPr>
        <p:spPr>
          <a:xfrm>
            <a:off x="396835" y="3907631"/>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2: Getting Started as a Private Lender</a:t>
            </a:r>
            <a:endParaRPr lang="en-US" sz="850" dirty="0"/>
          </a:p>
        </p:txBody>
      </p:sp>
      <p:sp>
        <p:nvSpPr>
          <p:cNvPr id="15" name="Text 13">
            <a:extLst>
              <a:ext uri="{FF2B5EF4-FFF2-40B4-BE49-F238E27FC236}">
                <a16:creationId xmlns:a16="http://schemas.microsoft.com/office/drawing/2014/main" id="{B5328C6F-92D3-B541-DBB3-0FB08D25C541}"/>
              </a:ext>
            </a:extLst>
          </p:cNvPr>
          <p:cNvSpPr/>
          <p:nvPr/>
        </p:nvSpPr>
        <p:spPr>
          <a:xfrm>
            <a:off x="396835" y="4191119"/>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The Mindset of a Successful Lender</a:t>
            </a:r>
            <a:endParaRPr lang="en-US" sz="850" dirty="0"/>
          </a:p>
        </p:txBody>
      </p:sp>
      <p:sp>
        <p:nvSpPr>
          <p:cNvPr id="16" name="Text 14">
            <a:extLst>
              <a:ext uri="{FF2B5EF4-FFF2-40B4-BE49-F238E27FC236}">
                <a16:creationId xmlns:a16="http://schemas.microsoft.com/office/drawing/2014/main" id="{9F8FC396-9116-055E-7776-6A10BC22FA11}"/>
              </a:ext>
            </a:extLst>
          </p:cNvPr>
          <p:cNvSpPr/>
          <p:nvPr/>
        </p:nvSpPr>
        <p:spPr>
          <a:xfrm>
            <a:off x="396835" y="4412218"/>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Legal Considerations and Licensing Requirements</a:t>
            </a:r>
            <a:endParaRPr lang="en-US" sz="850" dirty="0"/>
          </a:p>
        </p:txBody>
      </p:sp>
      <p:sp>
        <p:nvSpPr>
          <p:cNvPr id="17" name="Text 15">
            <a:extLst>
              <a:ext uri="{FF2B5EF4-FFF2-40B4-BE49-F238E27FC236}">
                <a16:creationId xmlns:a16="http://schemas.microsoft.com/office/drawing/2014/main" id="{35ABE73F-2859-B4CF-0053-3F26ECC3EA08}"/>
              </a:ext>
            </a:extLst>
          </p:cNvPr>
          <p:cNvSpPr/>
          <p:nvPr/>
        </p:nvSpPr>
        <p:spPr>
          <a:xfrm>
            <a:off x="396835" y="4633317"/>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Establishing Your Lending Business</a:t>
            </a:r>
            <a:endParaRPr lang="en-US" sz="850" dirty="0"/>
          </a:p>
        </p:txBody>
      </p:sp>
      <p:sp>
        <p:nvSpPr>
          <p:cNvPr id="18" name="Text 16">
            <a:extLst>
              <a:ext uri="{FF2B5EF4-FFF2-40B4-BE49-F238E27FC236}">
                <a16:creationId xmlns:a16="http://schemas.microsoft.com/office/drawing/2014/main" id="{4FC8C2CD-46FA-5334-2D38-DA2F59BEB9FC}"/>
              </a:ext>
            </a:extLst>
          </p:cNvPr>
          <p:cNvSpPr/>
          <p:nvPr/>
        </p:nvSpPr>
        <p:spPr>
          <a:xfrm>
            <a:off x="396835" y="4916805"/>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3: Evaluating Loan Applications</a:t>
            </a:r>
            <a:endParaRPr lang="en-US" sz="850" dirty="0"/>
          </a:p>
        </p:txBody>
      </p:sp>
      <p:sp>
        <p:nvSpPr>
          <p:cNvPr id="19" name="Text 17">
            <a:extLst>
              <a:ext uri="{FF2B5EF4-FFF2-40B4-BE49-F238E27FC236}">
                <a16:creationId xmlns:a16="http://schemas.microsoft.com/office/drawing/2014/main" id="{C09945BF-AE29-FEE8-9405-D27F7647271A}"/>
              </a:ext>
            </a:extLst>
          </p:cNvPr>
          <p:cNvSpPr/>
          <p:nvPr/>
        </p:nvSpPr>
        <p:spPr>
          <a:xfrm>
            <a:off x="396835" y="520029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Understanding Borrower Profiles</a:t>
            </a:r>
            <a:endParaRPr lang="en-US" sz="850" dirty="0"/>
          </a:p>
        </p:txBody>
      </p:sp>
      <p:sp>
        <p:nvSpPr>
          <p:cNvPr id="20" name="Text 18">
            <a:extLst>
              <a:ext uri="{FF2B5EF4-FFF2-40B4-BE49-F238E27FC236}">
                <a16:creationId xmlns:a16="http://schemas.microsoft.com/office/drawing/2014/main" id="{96D7A0EA-96FA-1676-3E90-6C1B8B987067}"/>
              </a:ext>
            </a:extLst>
          </p:cNvPr>
          <p:cNvSpPr/>
          <p:nvPr/>
        </p:nvSpPr>
        <p:spPr>
          <a:xfrm>
            <a:off x="396835" y="542139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Assessing Risk and Creditworthiness</a:t>
            </a:r>
            <a:endParaRPr lang="en-US" sz="850" dirty="0"/>
          </a:p>
        </p:txBody>
      </p:sp>
      <p:sp>
        <p:nvSpPr>
          <p:cNvPr id="21" name="Text 19">
            <a:extLst>
              <a:ext uri="{FF2B5EF4-FFF2-40B4-BE49-F238E27FC236}">
                <a16:creationId xmlns:a16="http://schemas.microsoft.com/office/drawing/2014/main" id="{96388EF5-F06D-7D65-84DD-F1FA1D9E3688}"/>
              </a:ext>
            </a:extLst>
          </p:cNvPr>
          <p:cNvSpPr/>
          <p:nvPr/>
        </p:nvSpPr>
        <p:spPr>
          <a:xfrm>
            <a:off x="396835" y="5642491"/>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Essential Documentation and Due Diligence</a:t>
            </a:r>
            <a:endParaRPr lang="en-US" sz="850" dirty="0"/>
          </a:p>
        </p:txBody>
      </p:sp>
      <p:sp>
        <p:nvSpPr>
          <p:cNvPr id="22" name="Text 20">
            <a:extLst>
              <a:ext uri="{FF2B5EF4-FFF2-40B4-BE49-F238E27FC236}">
                <a16:creationId xmlns:a16="http://schemas.microsoft.com/office/drawing/2014/main" id="{1BA4E02A-9F0B-79F1-2E01-16193EBF0C2E}"/>
              </a:ext>
            </a:extLst>
          </p:cNvPr>
          <p:cNvSpPr/>
          <p:nvPr/>
        </p:nvSpPr>
        <p:spPr>
          <a:xfrm>
            <a:off x="396835" y="5925979"/>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4: Collateral and Loan Security</a:t>
            </a:r>
            <a:endParaRPr lang="en-US" sz="850" dirty="0"/>
          </a:p>
        </p:txBody>
      </p:sp>
      <p:sp>
        <p:nvSpPr>
          <p:cNvPr id="23" name="Text 21">
            <a:extLst>
              <a:ext uri="{FF2B5EF4-FFF2-40B4-BE49-F238E27FC236}">
                <a16:creationId xmlns:a16="http://schemas.microsoft.com/office/drawing/2014/main" id="{A374AA3D-A6A5-0E23-A98D-5677F5F1FD89}"/>
              </a:ext>
            </a:extLst>
          </p:cNvPr>
          <p:cNvSpPr/>
          <p:nvPr/>
        </p:nvSpPr>
        <p:spPr>
          <a:xfrm>
            <a:off x="396835" y="6209467"/>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What Is Collateral and Why It Matters</a:t>
            </a:r>
            <a:endParaRPr lang="en-US" sz="850" dirty="0"/>
          </a:p>
        </p:txBody>
      </p:sp>
      <p:sp>
        <p:nvSpPr>
          <p:cNvPr id="24" name="Text 22">
            <a:extLst>
              <a:ext uri="{FF2B5EF4-FFF2-40B4-BE49-F238E27FC236}">
                <a16:creationId xmlns:a16="http://schemas.microsoft.com/office/drawing/2014/main" id="{6BF52471-B158-7535-B70F-82523F4E8620}"/>
              </a:ext>
            </a:extLst>
          </p:cNvPr>
          <p:cNvSpPr/>
          <p:nvPr/>
        </p:nvSpPr>
        <p:spPr>
          <a:xfrm>
            <a:off x="396835" y="6430566"/>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Different Types of Collateral (Real Estate, Vehicles, Gold, etc.)</a:t>
            </a:r>
            <a:endParaRPr lang="en-US" sz="850" dirty="0"/>
          </a:p>
        </p:txBody>
      </p:sp>
      <p:sp>
        <p:nvSpPr>
          <p:cNvPr id="25" name="Text 23">
            <a:extLst>
              <a:ext uri="{FF2B5EF4-FFF2-40B4-BE49-F238E27FC236}">
                <a16:creationId xmlns:a16="http://schemas.microsoft.com/office/drawing/2014/main" id="{B4FD62FF-7508-0545-77B7-9014572AEB74}"/>
              </a:ext>
            </a:extLst>
          </p:cNvPr>
          <p:cNvSpPr/>
          <p:nvPr/>
        </p:nvSpPr>
        <p:spPr>
          <a:xfrm>
            <a:off x="396835" y="6651665"/>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Calculating Collateral Value (HJ Financial's 3x Rule Explained)</a:t>
            </a:r>
            <a:endParaRPr lang="en-US" sz="850" dirty="0"/>
          </a:p>
        </p:txBody>
      </p:sp>
      <p:sp>
        <p:nvSpPr>
          <p:cNvPr id="26" name="Text 24">
            <a:extLst>
              <a:ext uri="{FF2B5EF4-FFF2-40B4-BE49-F238E27FC236}">
                <a16:creationId xmlns:a16="http://schemas.microsoft.com/office/drawing/2014/main" id="{76AA2C13-A9E5-E76D-FC9E-AD9D0CB41A39}"/>
              </a:ext>
            </a:extLst>
          </p:cNvPr>
          <p:cNvSpPr/>
          <p:nvPr/>
        </p:nvSpPr>
        <p:spPr>
          <a:xfrm>
            <a:off x="396835" y="6935153"/>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5: Structuring a Loan</a:t>
            </a:r>
            <a:endParaRPr lang="en-US" sz="850" dirty="0"/>
          </a:p>
        </p:txBody>
      </p:sp>
      <p:sp>
        <p:nvSpPr>
          <p:cNvPr id="27" name="Text 25">
            <a:extLst>
              <a:ext uri="{FF2B5EF4-FFF2-40B4-BE49-F238E27FC236}">
                <a16:creationId xmlns:a16="http://schemas.microsoft.com/office/drawing/2014/main" id="{0BFE49CF-BE0C-AA78-FD95-BD6F017D4C11}"/>
              </a:ext>
            </a:extLst>
          </p:cNvPr>
          <p:cNvSpPr/>
          <p:nvPr/>
        </p:nvSpPr>
        <p:spPr>
          <a:xfrm>
            <a:off x="396835" y="7218640"/>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How to Calculate Interest Rates and Fees</a:t>
            </a:r>
            <a:endParaRPr lang="en-US" sz="850" dirty="0"/>
          </a:p>
        </p:txBody>
      </p:sp>
      <p:sp>
        <p:nvSpPr>
          <p:cNvPr id="28" name="Text 26">
            <a:extLst>
              <a:ext uri="{FF2B5EF4-FFF2-40B4-BE49-F238E27FC236}">
                <a16:creationId xmlns:a16="http://schemas.microsoft.com/office/drawing/2014/main" id="{35D5B6E8-DC0F-1D9E-2597-755A2C04C7EF}"/>
              </a:ext>
            </a:extLst>
          </p:cNvPr>
          <p:cNvSpPr/>
          <p:nvPr/>
        </p:nvSpPr>
        <p:spPr>
          <a:xfrm>
            <a:off x="396835" y="7439739"/>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Crafting a Loan Agreement</a:t>
            </a:r>
            <a:endParaRPr lang="en-US" sz="850" dirty="0"/>
          </a:p>
        </p:txBody>
      </p:sp>
      <p:sp>
        <p:nvSpPr>
          <p:cNvPr id="29" name="Text 27">
            <a:extLst>
              <a:ext uri="{FF2B5EF4-FFF2-40B4-BE49-F238E27FC236}">
                <a16:creationId xmlns:a16="http://schemas.microsoft.com/office/drawing/2014/main" id="{76818ACD-5FFC-1960-6B3F-4739925B4EA6}"/>
              </a:ext>
            </a:extLst>
          </p:cNvPr>
          <p:cNvSpPr/>
          <p:nvPr/>
        </p:nvSpPr>
        <p:spPr>
          <a:xfrm>
            <a:off x="396835" y="7660838"/>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Payment Schedules and Renewal Terms</a:t>
            </a:r>
            <a:endParaRPr lang="en-US" sz="850" dirty="0"/>
          </a:p>
        </p:txBody>
      </p:sp>
      <p:sp>
        <p:nvSpPr>
          <p:cNvPr id="30" name="Text 28">
            <a:extLst>
              <a:ext uri="{FF2B5EF4-FFF2-40B4-BE49-F238E27FC236}">
                <a16:creationId xmlns:a16="http://schemas.microsoft.com/office/drawing/2014/main" id="{07D8949A-B1A0-05C7-D439-99BB6CCDD69B}"/>
              </a:ext>
            </a:extLst>
          </p:cNvPr>
          <p:cNvSpPr/>
          <p:nvPr/>
        </p:nvSpPr>
        <p:spPr>
          <a:xfrm>
            <a:off x="396835" y="7944326"/>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6: Managing Loans Effectively</a:t>
            </a:r>
            <a:endParaRPr lang="en-US" sz="850" dirty="0"/>
          </a:p>
        </p:txBody>
      </p:sp>
      <p:sp>
        <p:nvSpPr>
          <p:cNvPr id="31" name="Text 29">
            <a:extLst>
              <a:ext uri="{FF2B5EF4-FFF2-40B4-BE49-F238E27FC236}">
                <a16:creationId xmlns:a16="http://schemas.microsoft.com/office/drawing/2014/main" id="{B15F54ED-9304-7E46-307C-17C4CAF5C047}"/>
              </a:ext>
            </a:extLst>
          </p:cNvPr>
          <p:cNvSpPr/>
          <p:nvPr/>
        </p:nvSpPr>
        <p:spPr>
          <a:xfrm>
            <a:off x="396835" y="8227814"/>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Tracking Payments and Interest</a:t>
            </a:r>
            <a:endParaRPr lang="en-US" sz="850" dirty="0"/>
          </a:p>
        </p:txBody>
      </p:sp>
      <p:sp>
        <p:nvSpPr>
          <p:cNvPr id="32" name="Text 30">
            <a:extLst>
              <a:ext uri="{FF2B5EF4-FFF2-40B4-BE49-F238E27FC236}">
                <a16:creationId xmlns:a16="http://schemas.microsoft.com/office/drawing/2014/main" id="{F6BD632F-B5B9-3BAD-4A84-F309BE51F522}"/>
              </a:ext>
            </a:extLst>
          </p:cNvPr>
          <p:cNvSpPr/>
          <p:nvPr/>
        </p:nvSpPr>
        <p:spPr>
          <a:xfrm>
            <a:off x="396835" y="844891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Communicating with Borrowers</a:t>
            </a:r>
            <a:endParaRPr lang="en-US" sz="850" dirty="0"/>
          </a:p>
        </p:txBody>
      </p:sp>
      <p:sp>
        <p:nvSpPr>
          <p:cNvPr id="33" name="Text 31">
            <a:extLst>
              <a:ext uri="{FF2B5EF4-FFF2-40B4-BE49-F238E27FC236}">
                <a16:creationId xmlns:a16="http://schemas.microsoft.com/office/drawing/2014/main" id="{130A5EB0-3428-3D3E-5BDC-EF9EA6F86F11}"/>
              </a:ext>
            </a:extLst>
          </p:cNvPr>
          <p:cNvSpPr/>
          <p:nvPr/>
        </p:nvSpPr>
        <p:spPr>
          <a:xfrm>
            <a:off x="396835" y="867001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Dealing with Missed Payments and Defaults</a:t>
            </a:r>
            <a:endParaRPr lang="en-US" sz="850" dirty="0"/>
          </a:p>
        </p:txBody>
      </p:sp>
      <p:sp>
        <p:nvSpPr>
          <p:cNvPr id="34" name="Text 32">
            <a:extLst>
              <a:ext uri="{FF2B5EF4-FFF2-40B4-BE49-F238E27FC236}">
                <a16:creationId xmlns:a16="http://schemas.microsoft.com/office/drawing/2014/main" id="{F00AE55A-623D-96F7-8CE4-068B9006DCED}"/>
              </a:ext>
            </a:extLst>
          </p:cNvPr>
          <p:cNvSpPr/>
          <p:nvPr/>
        </p:nvSpPr>
        <p:spPr>
          <a:xfrm>
            <a:off x="396835" y="8953500"/>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Chapter 7: Growing Your Private Lending Business</a:t>
            </a:r>
            <a:endParaRPr lang="en-US" sz="850" dirty="0"/>
          </a:p>
        </p:txBody>
      </p:sp>
      <p:sp>
        <p:nvSpPr>
          <p:cNvPr id="35" name="Text 33">
            <a:extLst>
              <a:ext uri="{FF2B5EF4-FFF2-40B4-BE49-F238E27FC236}">
                <a16:creationId xmlns:a16="http://schemas.microsoft.com/office/drawing/2014/main" id="{0E332E35-3DBA-0444-3019-6C87C2400D39}"/>
              </a:ext>
            </a:extLst>
          </p:cNvPr>
          <p:cNvSpPr/>
          <p:nvPr/>
        </p:nvSpPr>
        <p:spPr>
          <a:xfrm>
            <a:off x="396835" y="9236988"/>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Reinvesting Profits</a:t>
            </a:r>
            <a:endParaRPr lang="en-US" sz="850" dirty="0"/>
          </a:p>
        </p:txBody>
      </p:sp>
      <p:sp>
        <p:nvSpPr>
          <p:cNvPr id="36" name="Text 34">
            <a:extLst>
              <a:ext uri="{FF2B5EF4-FFF2-40B4-BE49-F238E27FC236}">
                <a16:creationId xmlns:a16="http://schemas.microsoft.com/office/drawing/2014/main" id="{2EC6CB1E-C5BF-3D14-6DFE-9BF87374FA1E}"/>
              </a:ext>
            </a:extLst>
          </p:cNvPr>
          <p:cNvSpPr/>
          <p:nvPr/>
        </p:nvSpPr>
        <p:spPr>
          <a:xfrm>
            <a:off x="396835" y="9458087"/>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Building Relationships with Brokers and Clients</a:t>
            </a:r>
            <a:endParaRPr lang="en-US" sz="850" dirty="0"/>
          </a:p>
        </p:txBody>
      </p:sp>
      <p:sp>
        <p:nvSpPr>
          <p:cNvPr id="37" name="Text 35">
            <a:extLst>
              <a:ext uri="{FF2B5EF4-FFF2-40B4-BE49-F238E27FC236}">
                <a16:creationId xmlns:a16="http://schemas.microsoft.com/office/drawing/2014/main" id="{39D8CE2C-896C-CE60-9799-F84C992DDBA7}"/>
              </a:ext>
            </a:extLst>
          </p:cNvPr>
          <p:cNvSpPr/>
          <p:nvPr/>
        </p:nvSpPr>
        <p:spPr>
          <a:xfrm>
            <a:off x="396835" y="9679186"/>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Expanding into New Lending Markets</a:t>
            </a:r>
            <a:endParaRPr lang="en-US" sz="850" dirty="0"/>
          </a:p>
        </p:txBody>
      </p:sp>
      <p:sp>
        <p:nvSpPr>
          <p:cNvPr id="38" name="Text 36">
            <a:extLst>
              <a:ext uri="{FF2B5EF4-FFF2-40B4-BE49-F238E27FC236}">
                <a16:creationId xmlns:a16="http://schemas.microsoft.com/office/drawing/2014/main" id="{87352441-E3A5-6828-369B-9FD6293174C4}"/>
              </a:ext>
            </a:extLst>
          </p:cNvPr>
          <p:cNvSpPr/>
          <p:nvPr/>
        </p:nvSpPr>
        <p:spPr>
          <a:xfrm>
            <a:off x="396835" y="9962674"/>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Conclusion</a:t>
            </a:r>
            <a:endParaRPr lang="en-US" sz="850" dirty="0"/>
          </a:p>
        </p:txBody>
      </p:sp>
      <p:sp>
        <p:nvSpPr>
          <p:cNvPr id="39" name="Text 37">
            <a:extLst>
              <a:ext uri="{FF2B5EF4-FFF2-40B4-BE49-F238E27FC236}">
                <a16:creationId xmlns:a16="http://schemas.microsoft.com/office/drawing/2014/main" id="{F8FAFF51-C534-9BB4-DB2F-8CA90F29A440}"/>
              </a:ext>
            </a:extLst>
          </p:cNvPr>
          <p:cNvSpPr/>
          <p:nvPr/>
        </p:nvSpPr>
        <p:spPr>
          <a:xfrm>
            <a:off x="396835" y="10246162"/>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Key Takeaways for Aspiring Private Lenders</a:t>
            </a:r>
            <a:endParaRPr lang="en-US" sz="850" dirty="0"/>
          </a:p>
        </p:txBody>
      </p:sp>
      <p:sp>
        <p:nvSpPr>
          <p:cNvPr id="40" name="Text 38">
            <a:extLst>
              <a:ext uri="{FF2B5EF4-FFF2-40B4-BE49-F238E27FC236}">
                <a16:creationId xmlns:a16="http://schemas.microsoft.com/office/drawing/2014/main" id="{D0B2B394-A58D-E6D1-8657-C7E9F4774791}"/>
              </a:ext>
            </a:extLst>
          </p:cNvPr>
          <p:cNvSpPr/>
          <p:nvPr/>
        </p:nvSpPr>
        <p:spPr>
          <a:xfrm>
            <a:off x="396835" y="10467261"/>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Next Steps to Launch Your Lending Business</a:t>
            </a:r>
            <a:endParaRPr lang="en-US" sz="850" dirty="0"/>
          </a:p>
        </p:txBody>
      </p:sp>
      <p:sp>
        <p:nvSpPr>
          <p:cNvPr id="41" name="Text 39">
            <a:extLst>
              <a:ext uri="{FF2B5EF4-FFF2-40B4-BE49-F238E27FC236}">
                <a16:creationId xmlns:a16="http://schemas.microsoft.com/office/drawing/2014/main" id="{3E0EE31A-DD92-6749-8EEE-743FFBFC62A7}"/>
              </a:ext>
            </a:extLst>
          </p:cNvPr>
          <p:cNvSpPr/>
          <p:nvPr/>
        </p:nvSpPr>
        <p:spPr>
          <a:xfrm>
            <a:off x="396835" y="10688360"/>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Resources and Tools for Ongoing Learning</a:t>
            </a:r>
            <a:endParaRPr lang="en-US" sz="850" dirty="0"/>
          </a:p>
        </p:txBody>
      </p:sp>
      <p:sp>
        <p:nvSpPr>
          <p:cNvPr id="42" name="Text 40">
            <a:extLst>
              <a:ext uri="{FF2B5EF4-FFF2-40B4-BE49-F238E27FC236}">
                <a16:creationId xmlns:a16="http://schemas.microsoft.com/office/drawing/2014/main" id="{46EC8B0E-03D8-4098-54C9-A396A28C5E52}"/>
              </a:ext>
            </a:extLst>
          </p:cNvPr>
          <p:cNvSpPr/>
          <p:nvPr/>
        </p:nvSpPr>
        <p:spPr>
          <a:xfrm>
            <a:off x="396835" y="10971848"/>
            <a:ext cx="6780014" cy="181451"/>
          </a:xfrm>
          <a:prstGeom prst="rect">
            <a:avLst/>
          </a:prstGeom>
          <a:noFill/>
          <a:ln/>
        </p:spPr>
        <p:txBody>
          <a:bodyPr wrap="none" lIns="0" tIns="0" rIns="0" bIns="0" rtlCol="0" anchor="t"/>
          <a:lstStyle/>
          <a:p>
            <a:pPr marL="0" indent="0">
              <a:lnSpc>
                <a:spcPts val="1400"/>
              </a:lnSpc>
              <a:buNone/>
            </a:pPr>
            <a:r>
              <a:rPr lang="en-US" sz="850" b="1" dirty="0">
                <a:solidFill>
                  <a:srgbClr val="405449"/>
                </a:solidFill>
                <a:latin typeface="Nobile" pitchFamily="34" charset="0"/>
                <a:ea typeface="Nobile" pitchFamily="34" charset="-122"/>
                <a:cs typeface="Nobile" pitchFamily="34" charset="-120"/>
              </a:rPr>
              <a:t>Bonus Resources</a:t>
            </a:r>
            <a:endParaRPr lang="en-US" sz="850" dirty="0"/>
          </a:p>
        </p:txBody>
      </p:sp>
      <p:sp>
        <p:nvSpPr>
          <p:cNvPr id="43" name="Text 41">
            <a:extLst>
              <a:ext uri="{FF2B5EF4-FFF2-40B4-BE49-F238E27FC236}">
                <a16:creationId xmlns:a16="http://schemas.microsoft.com/office/drawing/2014/main" id="{5386C614-ABFA-F2CC-15DD-A8A24684AB4A}"/>
              </a:ext>
            </a:extLst>
          </p:cNvPr>
          <p:cNvSpPr/>
          <p:nvPr/>
        </p:nvSpPr>
        <p:spPr>
          <a:xfrm>
            <a:off x="396835" y="11255335"/>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Sample Loan Agreement Template</a:t>
            </a:r>
            <a:endParaRPr lang="en-US" sz="850" dirty="0"/>
          </a:p>
        </p:txBody>
      </p:sp>
      <p:sp>
        <p:nvSpPr>
          <p:cNvPr id="44" name="Text 42">
            <a:extLst>
              <a:ext uri="{FF2B5EF4-FFF2-40B4-BE49-F238E27FC236}">
                <a16:creationId xmlns:a16="http://schemas.microsoft.com/office/drawing/2014/main" id="{9F665F70-1ECD-3419-6D45-53BEE8334D28}"/>
              </a:ext>
            </a:extLst>
          </p:cNvPr>
          <p:cNvSpPr/>
          <p:nvPr/>
        </p:nvSpPr>
        <p:spPr>
          <a:xfrm>
            <a:off x="396835" y="11476434"/>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Collateral Valuation Worksheet</a:t>
            </a:r>
            <a:endParaRPr lang="en-US" sz="850" dirty="0"/>
          </a:p>
        </p:txBody>
      </p:sp>
      <p:sp>
        <p:nvSpPr>
          <p:cNvPr id="45" name="Text 43">
            <a:extLst>
              <a:ext uri="{FF2B5EF4-FFF2-40B4-BE49-F238E27FC236}">
                <a16:creationId xmlns:a16="http://schemas.microsoft.com/office/drawing/2014/main" id="{D0C0B693-9B1D-D7FB-F5B9-AFE398FDFD33}"/>
              </a:ext>
            </a:extLst>
          </p:cNvPr>
          <p:cNvSpPr/>
          <p:nvPr/>
        </p:nvSpPr>
        <p:spPr>
          <a:xfrm>
            <a:off x="396835" y="11697533"/>
            <a:ext cx="6780014" cy="181451"/>
          </a:xfrm>
          <a:prstGeom prst="rect">
            <a:avLst/>
          </a:prstGeom>
          <a:noFill/>
          <a:ln/>
        </p:spPr>
        <p:txBody>
          <a:bodyPr wrap="none" lIns="0" tIns="0" rIns="0" bIns="0" rtlCol="0" anchor="t"/>
          <a:lstStyle/>
          <a:p>
            <a:pPr marL="342900" indent="-342900">
              <a:lnSpc>
                <a:spcPts val="1400"/>
              </a:lnSpc>
              <a:buSzPct val="100000"/>
              <a:buChar char="•"/>
            </a:pPr>
            <a:r>
              <a:rPr lang="en-US" sz="850" dirty="0">
                <a:solidFill>
                  <a:srgbClr val="405449"/>
                </a:solidFill>
                <a:latin typeface="Nobile" pitchFamily="34" charset="0"/>
                <a:ea typeface="Nobile" pitchFamily="34" charset="-122"/>
                <a:cs typeface="Nobile" pitchFamily="34" charset="-120"/>
              </a:rPr>
              <a:t>Recommended Books and Websites</a:t>
            </a:r>
            <a:endParaRPr lang="en-US" sz="850" dirty="0"/>
          </a:p>
        </p:txBody>
      </p:sp>
      <p:sp>
        <p:nvSpPr>
          <p:cNvPr id="46" name="Text 44">
            <a:extLst>
              <a:ext uri="{FF2B5EF4-FFF2-40B4-BE49-F238E27FC236}">
                <a16:creationId xmlns:a16="http://schemas.microsoft.com/office/drawing/2014/main" id="{4CBDD09E-EF54-69C7-051F-2E12BA4754D9}"/>
              </a:ext>
            </a:extLst>
          </p:cNvPr>
          <p:cNvSpPr/>
          <p:nvPr/>
        </p:nvSpPr>
        <p:spPr>
          <a:xfrm>
            <a:off x="7461171" y="1315283"/>
            <a:ext cx="1417558" cy="177165"/>
          </a:xfrm>
          <a:prstGeom prst="rect">
            <a:avLst/>
          </a:prstGeom>
          <a:noFill/>
          <a:ln/>
        </p:spPr>
        <p:txBody>
          <a:bodyPr wrap="none" lIns="0" tIns="0" rIns="0" bIns="0" rtlCol="0" anchor="t"/>
          <a:lstStyle/>
          <a:p>
            <a:pPr marL="0" indent="0">
              <a:lnSpc>
                <a:spcPts val="1350"/>
              </a:lnSpc>
              <a:buNone/>
            </a:pPr>
            <a:r>
              <a:rPr lang="en-US" sz="1100" b="1" dirty="0">
                <a:solidFill>
                  <a:srgbClr val="3B4540"/>
                </a:solidFill>
                <a:latin typeface="Fraunces Extra Bold" pitchFamily="34" charset="0"/>
                <a:ea typeface="Fraunces Extra Bold" pitchFamily="34" charset="-122"/>
                <a:cs typeface="Fraunces Extra Bold" pitchFamily="34" charset="-120"/>
              </a:rPr>
              <a:t>Risks</a:t>
            </a:r>
            <a:endParaRPr lang="en-US" sz="1100" dirty="0"/>
          </a:p>
        </p:txBody>
      </p:sp>
      <p:sp>
        <p:nvSpPr>
          <p:cNvPr id="47" name="Text 45">
            <a:extLst>
              <a:ext uri="{FF2B5EF4-FFF2-40B4-BE49-F238E27FC236}">
                <a16:creationId xmlns:a16="http://schemas.microsoft.com/office/drawing/2014/main" id="{6BC4210F-4B1D-5C35-FEC6-6671A5E36A31}"/>
              </a:ext>
            </a:extLst>
          </p:cNvPr>
          <p:cNvSpPr/>
          <p:nvPr/>
        </p:nvSpPr>
        <p:spPr>
          <a:xfrm>
            <a:off x="7461171" y="1605796"/>
            <a:ext cx="6780014" cy="181451"/>
          </a:xfrm>
          <a:prstGeom prst="rect">
            <a:avLst/>
          </a:prstGeom>
          <a:noFill/>
          <a:ln/>
        </p:spPr>
        <p:txBody>
          <a:bodyPr wrap="none" lIns="0" tIns="0" rIns="0" bIns="0" rtlCol="0" anchor="t"/>
          <a:lstStyle/>
          <a:p>
            <a:pPr marL="0" indent="0">
              <a:lnSpc>
                <a:spcPts val="1400"/>
              </a:lnSpc>
              <a:buNone/>
            </a:pPr>
            <a:r>
              <a:rPr lang="en-US" sz="850" dirty="0">
                <a:solidFill>
                  <a:srgbClr val="405449"/>
                </a:solidFill>
                <a:latin typeface="Nobile" pitchFamily="34" charset="0"/>
                <a:ea typeface="Nobile" pitchFamily="34" charset="-122"/>
                <a:cs typeface="Nobile" pitchFamily="34" charset="-120"/>
              </a:rPr>
              <a:t>Default rates. Liquidity challenges. Economic downturns.</a:t>
            </a:r>
            <a:endParaRPr lang="en-US" sz="850" dirty="0"/>
          </a:p>
        </p:txBody>
      </p:sp>
    </p:spTree>
    <p:extLst>
      <p:ext uri="{BB962C8B-B14F-4D97-AF65-F5344CB8AC3E}">
        <p14:creationId xmlns:p14="http://schemas.microsoft.com/office/powerpoint/2010/main" val="400707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59E4-83D7-8FE1-A818-7B335A3E8D0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1E1AD3F-2E13-844C-EA16-0FFF725DA396}"/>
              </a:ext>
            </a:extLst>
          </p:cNvPr>
          <p:cNvSpPr/>
          <p:nvPr/>
        </p:nvSpPr>
        <p:spPr>
          <a:xfrm>
            <a:off x="396835" y="311825"/>
            <a:ext cx="8508921" cy="354330"/>
          </a:xfrm>
          <a:prstGeom prst="rect">
            <a:avLst/>
          </a:prstGeom>
          <a:noFill/>
          <a:ln/>
        </p:spPr>
        <p:txBody>
          <a:bodyPr wrap="none" lIns="0" tIns="0" rIns="0" bIns="0" rtlCol="0" anchor="t"/>
          <a:lstStyle/>
          <a:p>
            <a:pPr marL="0" indent="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The Landscape of Private Lending: Opportunities and Risks</a:t>
            </a:r>
            <a:endParaRPr lang="en-US" sz="2200" dirty="0"/>
          </a:p>
        </p:txBody>
      </p:sp>
      <p:sp>
        <p:nvSpPr>
          <p:cNvPr id="3" name="Text 1">
            <a:extLst>
              <a:ext uri="{FF2B5EF4-FFF2-40B4-BE49-F238E27FC236}">
                <a16:creationId xmlns:a16="http://schemas.microsoft.com/office/drawing/2014/main" id="{8BE317CE-FA65-8D35-BBE9-5B40A98FB46A}"/>
              </a:ext>
            </a:extLst>
          </p:cNvPr>
          <p:cNvSpPr/>
          <p:nvPr/>
        </p:nvSpPr>
        <p:spPr>
          <a:xfrm>
            <a:off x="396835" y="892969"/>
            <a:ext cx="13836729" cy="181451"/>
          </a:xfrm>
          <a:prstGeom prst="rect">
            <a:avLst/>
          </a:prstGeom>
          <a:noFill/>
          <a:ln/>
        </p:spPr>
        <p:txBody>
          <a:bodyPr wrap="none" lIns="0" tIns="0" rIns="0" bIns="0" rtlCol="0" anchor="t"/>
          <a:lstStyle/>
          <a:p>
            <a:pPr marL="0" indent="0">
              <a:lnSpc>
                <a:spcPts val="1400"/>
              </a:lnSpc>
              <a:buNone/>
            </a:pPr>
            <a:r>
              <a:rPr lang="en-US" sz="850" dirty="0">
                <a:solidFill>
                  <a:srgbClr val="405449"/>
                </a:solidFill>
                <a:latin typeface="Nobile" pitchFamily="34" charset="0"/>
                <a:ea typeface="Nobile" pitchFamily="34" charset="-122"/>
                <a:cs typeface="Nobile" pitchFamily="34" charset="-120"/>
              </a:rPr>
              <a:t>Explore the attractive opportunities within private lending. Understand the potential returns and the types of deals available. Also, recognize the risks and challenges inherent in this market.</a:t>
            </a:r>
            <a:endParaRPr lang="en-US" sz="850" dirty="0"/>
          </a:p>
        </p:txBody>
      </p:sp>
      <p:sp>
        <p:nvSpPr>
          <p:cNvPr id="4" name="Text 2">
            <a:extLst>
              <a:ext uri="{FF2B5EF4-FFF2-40B4-BE49-F238E27FC236}">
                <a16:creationId xmlns:a16="http://schemas.microsoft.com/office/drawing/2014/main" id="{622EE6AE-7E71-BA23-7041-445550527F73}"/>
              </a:ext>
            </a:extLst>
          </p:cNvPr>
          <p:cNvSpPr/>
          <p:nvPr/>
        </p:nvSpPr>
        <p:spPr>
          <a:xfrm>
            <a:off x="396835" y="1315283"/>
            <a:ext cx="1417558" cy="177165"/>
          </a:xfrm>
          <a:prstGeom prst="rect">
            <a:avLst/>
          </a:prstGeom>
          <a:noFill/>
          <a:ln/>
        </p:spPr>
        <p:txBody>
          <a:bodyPr wrap="none" lIns="0" tIns="0" rIns="0" bIns="0" rtlCol="0" anchor="t"/>
          <a:lstStyle/>
          <a:p>
            <a:pPr marL="0" indent="0">
              <a:lnSpc>
                <a:spcPts val="1350"/>
              </a:lnSpc>
              <a:buNone/>
            </a:pPr>
            <a:r>
              <a:rPr lang="en-US" sz="1100" b="1" dirty="0">
                <a:solidFill>
                  <a:srgbClr val="3B4540"/>
                </a:solidFill>
                <a:latin typeface="Fraunces Extra Bold" pitchFamily="34" charset="0"/>
                <a:ea typeface="Fraunces Extra Bold" pitchFamily="34" charset="-122"/>
                <a:cs typeface="Fraunces Extra Bold" pitchFamily="34" charset="-120"/>
              </a:rPr>
              <a:t>Opportunities</a:t>
            </a:r>
            <a:endParaRPr lang="en-US" sz="1100" dirty="0"/>
          </a:p>
        </p:txBody>
      </p:sp>
      <p:sp>
        <p:nvSpPr>
          <p:cNvPr id="5" name="Text 3">
            <a:extLst>
              <a:ext uri="{FF2B5EF4-FFF2-40B4-BE49-F238E27FC236}">
                <a16:creationId xmlns:a16="http://schemas.microsoft.com/office/drawing/2014/main" id="{1CB5B074-FCDA-B4E5-8EED-6FC0A66F0CDC}"/>
              </a:ext>
            </a:extLst>
          </p:cNvPr>
          <p:cNvSpPr/>
          <p:nvPr/>
        </p:nvSpPr>
        <p:spPr>
          <a:xfrm>
            <a:off x="396835" y="1605796"/>
            <a:ext cx="6780014" cy="181451"/>
          </a:xfrm>
          <a:prstGeom prst="rect">
            <a:avLst/>
          </a:prstGeom>
          <a:noFill/>
          <a:ln/>
        </p:spPr>
        <p:txBody>
          <a:bodyPr wrap="none" lIns="0" tIns="0" rIns="0" bIns="0" rtlCol="0" anchor="t"/>
          <a:lstStyle/>
          <a:p>
            <a:pPr marL="0" indent="0">
              <a:lnSpc>
                <a:spcPts val="1400"/>
              </a:lnSpc>
              <a:buNone/>
            </a:pPr>
            <a:r>
              <a:rPr lang="en-US" sz="1100" b="1" dirty="0">
                <a:solidFill>
                  <a:srgbClr val="405449"/>
                </a:solidFill>
                <a:latin typeface="Nobile" pitchFamily="34" charset="0"/>
                <a:ea typeface="Nobile" pitchFamily="34" charset="-122"/>
                <a:cs typeface="Nobile" pitchFamily="34" charset="-120"/>
              </a:rPr>
              <a:t>E-book Outline: "The Basics of Private Lending: A Step-by-Step Guide"</a:t>
            </a:r>
            <a:endParaRPr lang="en-US" sz="1100" dirty="0"/>
          </a:p>
        </p:txBody>
      </p:sp>
      <p:sp>
        <p:nvSpPr>
          <p:cNvPr id="6" name="Text 4">
            <a:extLst>
              <a:ext uri="{FF2B5EF4-FFF2-40B4-BE49-F238E27FC236}">
                <a16:creationId xmlns:a16="http://schemas.microsoft.com/office/drawing/2014/main" id="{A4B23677-44D1-2A75-950C-90C64DFD8479}"/>
              </a:ext>
            </a:extLst>
          </p:cNvPr>
          <p:cNvSpPr/>
          <p:nvPr/>
        </p:nvSpPr>
        <p:spPr>
          <a:xfrm>
            <a:off x="396835" y="1889284"/>
            <a:ext cx="6780014" cy="181451"/>
          </a:xfrm>
          <a:prstGeom prst="rect">
            <a:avLst/>
          </a:prstGeom>
          <a:noFill/>
          <a:ln/>
        </p:spPr>
        <p:txBody>
          <a:bodyPr wrap="none" lIns="0" tIns="0" rIns="0" bIns="0" rtlCol="0" anchor="t"/>
          <a:lstStyle/>
          <a:p>
            <a:pPr marL="0" indent="0">
              <a:lnSpc>
                <a:spcPts val="1400"/>
              </a:lnSpc>
              <a:buNone/>
            </a:pPr>
            <a:r>
              <a:rPr lang="en-US" sz="1100" b="1" dirty="0">
                <a:solidFill>
                  <a:srgbClr val="405449"/>
                </a:solidFill>
                <a:latin typeface="Nobile" pitchFamily="34" charset="0"/>
                <a:ea typeface="Nobile" pitchFamily="34" charset="-122"/>
                <a:cs typeface="Nobile" pitchFamily="34" charset="-120"/>
              </a:rPr>
              <a:t>Introduction</a:t>
            </a:r>
            <a:endParaRPr lang="en-US" sz="1100" dirty="0"/>
          </a:p>
        </p:txBody>
      </p:sp>
      <p:sp>
        <p:nvSpPr>
          <p:cNvPr id="7" name="Text 5">
            <a:extLst>
              <a:ext uri="{FF2B5EF4-FFF2-40B4-BE49-F238E27FC236}">
                <a16:creationId xmlns:a16="http://schemas.microsoft.com/office/drawing/2014/main" id="{4540D8D9-AD87-4BB5-9D56-1A7607952C86}"/>
              </a:ext>
            </a:extLst>
          </p:cNvPr>
          <p:cNvSpPr/>
          <p:nvPr/>
        </p:nvSpPr>
        <p:spPr>
          <a:xfrm>
            <a:off x="396835" y="2172772"/>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Why Private Lending Matters</a:t>
            </a:r>
            <a:endParaRPr lang="en-US" sz="1100" dirty="0"/>
          </a:p>
        </p:txBody>
      </p:sp>
      <p:sp>
        <p:nvSpPr>
          <p:cNvPr id="8" name="Text 6">
            <a:extLst>
              <a:ext uri="{FF2B5EF4-FFF2-40B4-BE49-F238E27FC236}">
                <a16:creationId xmlns:a16="http://schemas.microsoft.com/office/drawing/2014/main" id="{94A2802F-B31D-3842-E9EB-53410AA807B3}"/>
              </a:ext>
            </a:extLst>
          </p:cNvPr>
          <p:cNvSpPr/>
          <p:nvPr/>
        </p:nvSpPr>
        <p:spPr>
          <a:xfrm>
            <a:off x="396835" y="2393871"/>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How Private Lending Can Help You Build Wealth</a:t>
            </a:r>
            <a:endParaRPr lang="en-US" sz="1100" dirty="0"/>
          </a:p>
        </p:txBody>
      </p:sp>
      <p:sp>
        <p:nvSpPr>
          <p:cNvPr id="9" name="Text 7">
            <a:extLst>
              <a:ext uri="{FF2B5EF4-FFF2-40B4-BE49-F238E27FC236}">
                <a16:creationId xmlns:a16="http://schemas.microsoft.com/office/drawing/2014/main" id="{ED45C1C5-472A-BF95-1EC1-E45C5B97E65D}"/>
              </a:ext>
            </a:extLst>
          </p:cNvPr>
          <p:cNvSpPr/>
          <p:nvPr/>
        </p:nvSpPr>
        <p:spPr>
          <a:xfrm>
            <a:off x="396835" y="2614970"/>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What You'll Learn in This Guide</a:t>
            </a:r>
            <a:endParaRPr lang="en-US" sz="1100" dirty="0"/>
          </a:p>
        </p:txBody>
      </p:sp>
      <p:sp>
        <p:nvSpPr>
          <p:cNvPr id="10" name="Text 8">
            <a:extLst>
              <a:ext uri="{FF2B5EF4-FFF2-40B4-BE49-F238E27FC236}">
                <a16:creationId xmlns:a16="http://schemas.microsoft.com/office/drawing/2014/main" id="{3D7B11BD-BB4A-EE26-B760-BAA9A70E5604}"/>
              </a:ext>
            </a:extLst>
          </p:cNvPr>
          <p:cNvSpPr/>
          <p:nvPr/>
        </p:nvSpPr>
        <p:spPr>
          <a:xfrm>
            <a:off x="396835" y="2898457"/>
            <a:ext cx="6780014" cy="181451"/>
          </a:xfrm>
          <a:prstGeom prst="rect">
            <a:avLst/>
          </a:prstGeom>
          <a:noFill/>
          <a:ln/>
        </p:spPr>
        <p:txBody>
          <a:bodyPr wrap="none" lIns="0" tIns="0" rIns="0" bIns="0" rtlCol="0" anchor="t"/>
          <a:lstStyle/>
          <a:p>
            <a:pPr marL="0" indent="0">
              <a:lnSpc>
                <a:spcPts val="1400"/>
              </a:lnSpc>
              <a:buNone/>
            </a:pPr>
            <a:r>
              <a:rPr lang="en-US" sz="1100" b="1" dirty="0">
                <a:solidFill>
                  <a:srgbClr val="405449"/>
                </a:solidFill>
                <a:latin typeface="Nobile" pitchFamily="34" charset="0"/>
                <a:ea typeface="Nobile" pitchFamily="34" charset="-122"/>
                <a:cs typeface="Nobile" pitchFamily="34" charset="-120"/>
              </a:rPr>
              <a:t>Chapter 1: Understanding Private Lending</a:t>
            </a:r>
            <a:endParaRPr lang="en-US" sz="1100" dirty="0"/>
          </a:p>
        </p:txBody>
      </p:sp>
      <p:sp>
        <p:nvSpPr>
          <p:cNvPr id="11" name="Text 9">
            <a:extLst>
              <a:ext uri="{FF2B5EF4-FFF2-40B4-BE49-F238E27FC236}">
                <a16:creationId xmlns:a16="http://schemas.microsoft.com/office/drawing/2014/main" id="{00C8C10D-A8A9-C9B1-5495-10934990E35E}"/>
              </a:ext>
            </a:extLst>
          </p:cNvPr>
          <p:cNvSpPr/>
          <p:nvPr/>
        </p:nvSpPr>
        <p:spPr>
          <a:xfrm>
            <a:off x="396835" y="3181945"/>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What Is Private Lending?</a:t>
            </a:r>
            <a:endParaRPr lang="en-US" sz="1100" dirty="0"/>
          </a:p>
        </p:txBody>
      </p:sp>
      <p:sp>
        <p:nvSpPr>
          <p:cNvPr id="12" name="Text 10">
            <a:extLst>
              <a:ext uri="{FF2B5EF4-FFF2-40B4-BE49-F238E27FC236}">
                <a16:creationId xmlns:a16="http://schemas.microsoft.com/office/drawing/2014/main" id="{D2BE5C39-72AC-9F2B-5095-C4E3EDAB8C8A}"/>
              </a:ext>
            </a:extLst>
          </p:cNvPr>
          <p:cNvSpPr/>
          <p:nvPr/>
        </p:nvSpPr>
        <p:spPr>
          <a:xfrm>
            <a:off x="396835" y="3403044"/>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How It Differs from Traditional Lending</a:t>
            </a:r>
            <a:endParaRPr lang="en-US" sz="1100" dirty="0"/>
          </a:p>
        </p:txBody>
      </p:sp>
      <p:sp>
        <p:nvSpPr>
          <p:cNvPr id="13" name="Text 11">
            <a:extLst>
              <a:ext uri="{FF2B5EF4-FFF2-40B4-BE49-F238E27FC236}">
                <a16:creationId xmlns:a16="http://schemas.microsoft.com/office/drawing/2014/main" id="{D24C18DE-1003-519D-3EC3-C94267692F74}"/>
              </a:ext>
            </a:extLst>
          </p:cNvPr>
          <p:cNvSpPr/>
          <p:nvPr/>
        </p:nvSpPr>
        <p:spPr>
          <a:xfrm>
            <a:off x="396835" y="3624143"/>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Key Players in the Private Lending Market</a:t>
            </a:r>
            <a:endParaRPr lang="en-US" sz="1100" dirty="0"/>
          </a:p>
        </p:txBody>
      </p:sp>
      <p:sp>
        <p:nvSpPr>
          <p:cNvPr id="14" name="Text 12">
            <a:extLst>
              <a:ext uri="{FF2B5EF4-FFF2-40B4-BE49-F238E27FC236}">
                <a16:creationId xmlns:a16="http://schemas.microsoft.com/office/drawing/2014/main" id="{F97D7043-7847-25AA-816A-1EB064C69F15}"/>
              </a:ext>
            </a:extLst>
          </p:cNvPr>
          <p:cNvSpPr/>
          <p:nvPr/>
        </p:nvSpPr>
        <p:spPr>
          <a:xfrm>
            <a:off x="396835" y="3907631"/>
            <a:ext cx="6780014" cy="181451"/>
          </a:xfrm>
          <a:prstGeom prst="rect">
            <a:avLst/>
          </a:prstGeom>
          <a:noFill/>
          <a:ln/>
        </p:spPr>
        <p:txBody>
          <a:bodyPr wrap="none" lIns="0" tIns="0" rIns="0" bIns="0" rtlCol="0" anchor="t"/>
          <a:lstStyle/>
          <a:p>
            <a:pPr marL="0" indent="0">
              <a:lnSpc>
                <a:spcPts val="1400"/>
              </a:lnSpc>
              <a:buNone/>
            </a:pPr>
            <a:r>
              <a:rPr lang="en-US" sz="1100" b="1" dirty="0">
                <a:solidFill>
                  <a:srgbClr val="405449"/>
                </a:solidFill>
                <a:latin typeface="Nobile" pitchFamily="34" charset="0"/>
                <a:ea typeface="Nobile" pitchFamily="34" charset="-122"/>
                <a:cs typeface="Nobile" pitchFamily="34" charset="-120"/>
              </a:rPr>
              <a:t>Chapter 2: Getting Started as a Private Lender</a:t>
            </a:r>
            <a:endParaRPr lang="en-US" sz="1100" dirty="0"/>
          </a:p>
        </p:txBody>
      </p:sp>
      <p:sp>
        <p:nvSpPr>
          <p:cNvPr id="15" name="Text 13">
            <a:extLst>
              <a:ext uri="{FF2B5EF4-FFF2-40B4-BE49-F238E27FC236}">
                <a16:creationId xmlns:a16="http://schemas.microsoft.com/office/drawing/2014/main" id="{3C00EF37-3CBB-7004-DBD9-D01FB6F3D135}"/>
              </a:ext>
            </a:extLst>
          </p:cNvPr>
          <p:cNvSpPr/>
          <p:nvPr/>
        </p:nvSpPr>
        <p:spPr>
          <a:xfrm>
            <a:off x="396835" y="4191119"/>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The Mindset of a Successful Lender</a:t>
            </a:r>
            <a:endParaRPr lang="en-US" sz="1100" dirty="0"/>
          </a:p>
        </p:txBody>
      </p:sp>
      <p:sp>
        <p:nvSpPr>
          <p:cNvPr id="16" name="Text 14">
            <a:extLst>
              <a:ext uri="{FF2B5EF4-FFF2-40B4-BE49-F238E27FC236}">
                <a16:creationId xmlns:a16="http://schemas.microsoft.com/office/drawing/2014/main" id="{109F1601-6E9B-39B1-D2AE-9988FD6A3F1E}"/>
              </a:ext>
            </a:extLst>
          </p:cNvPr>
          <p:cNvSpPr/>
          <p:nvPr/>
        </p:nvSpPr>
        <p:spPr>
          <a:xfrm>
            <a:off x="396835" y="4412218"/>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Legal Considerations and Licensing Requirements</a:t>
            </a:r>
            <a:endParaRPr lang="en-US" sz="1100" dirty="0"/>
          </a:p>
        </p:txBody>
      </p:sp>
      <p:sp>
        <p:nvSpPr>
          <p:cNvPr id="17" name="Text 15">
            <a:extLst>
              <a:ext uri="{FF2B5EF4-FFF2-40B4-BE49-F238E27FC236}">
                <a16:creationId xmlns:a16="http://schemas.microsoft.com/office/drawing/2014/main" id="{CF24EDA3-C805-E9C3-F9E2-73A711CA4EC8}"/>
              </a:ext>
            </a:extLst>
          </p:cNvPr>
          <p:cNvSpPr/>
          <p:nvPr/>
        </p:nvSpPr>
        <p:spPr>
          <a:xfrm>
            <a:off x="396835" y="4633317"/>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Establishing Your Lending Business</a:t>
            </a:r>
            <a:endParaRPr lang="en-US" sz="1100" dirty="0"/>
          </a:p>
        </p:txBody>
      </p:sp>
      <p:sp>
        <p:nvSpPr>
          <p:cNvPr id="18" name="Text 16">
            <a:extLst>
              <a:ext uri="{FF2B5EF4-FFF2-40B4-BE49-F238E27FC236}">
                <a16:creationId xmlns:a16="http://schemas.microsoft.com/office/drawing/2014/main" id="{D9BF6DB5-BDE1-0407-C079-9B50945A9A48}"/>
              </a:ext>
            </a:extLst>
          </p:cNvPr>
          <p:cNvSpPr/>
          <p:nvPr/>
        </p:nvSpPr>
        <p:spPr>
          <a:xfrm>
            <a:off x="396835" y="4916805"/>
            <a:ext cx="6780014" cy="181451"/>
          </a:xfrm>
          <a:prstGeom prst="rect">
            <a:avLst/>
          </a:prstGeom>
          <a:noFill/>
          <a:ln/>
        </p:spPr>
        <p:txBody>
          <a:bodyPr wrap="none" lIns="0" tIns="0" rIns="0" bIns="0" rtlCol="0" anchor="t"/>
          <a:lstStyle/>
          <a:p>
            <a:pPr marL="0" indent="0">
              <a:lnSpc>
                <a:spcPts val="1400"/>
              </a:lnSpc>
              <a:buNone/>
            </a:pPr>
            <a:r>
              <a:rPr lang="en-US" sz="1100" b="1" dirty="0">
                <a:solidFill>
                  <a:srgbClr val="405449"/>
                </a:solidFill>
                <a:latin typeface="Nobile" pitchFamily="34" charset="0"/>
                <a:ea typeface="Nobile" pitchFamily="34" charset="-122"/>
                <a:cs typeface="Nobile" pitchFamily="34" charset="-120"/>
              </a:rPr>
              <a:t>Chapter 3: Evaluating Loan Applications</a:t>
            </a:r>
            <a:endParaRPr lang="en-US" sz="1100" dirty="0"/>
          </a:p>
        </p:txBody>
      </p:sp>
      <p:sp>
        <p:nvSpPr>
          <p:cNvPr id="19" name="Text 17">
            <a:extLst>
              <a:ext uri="{FF2B5EF4-FFF2-40B4-BE49-F238E27FC236}">
                <a16:creationId xmlns:a16="http://schemas.microsoft.com/office/drawing/2014/main" id="{F0F9AA23-48C0-7508-FBCE-33DE1D6CFD6E}"/>
              </a:ext>
            </a:extLst>
          </p:cNvPr>
          <p:cNvSpPr/>
          <p:nvPr/>
        </p:nvSpPr>
        <p:spPr>
          <a:xfrm>
            <a:off x="396835" y="5200293"/>
            <a:ext cx="6780014" cy="181451"/>
          </a:xfrm>
          <a:prstGeom prst="rect">
            <a:avLst/>
          </a:prstGeom>
          <a:noFill/>
          <a:ln/>
        </p:spPr>
        <p:txBody>
          <a:bodyPr wrap="none" lIns="0" tIns="0" rIns="0" bIns="0" rtlCol="0" anchor="t"/>
          <a:lstStyle/>
          <a:p>
            <a:pPr marL="342900" indent="-342900">
              <a:lnSpc>
                <a:spcPts val="1400"/>
              </a:lnSpc>
              <a:buSzPct val="100000"/>
              <a:buChar char="•"/>
            </a:pPr>
            <a:r>
              <a:rPr lang="en-US" sz="1100" dirty="0">
                <a:solidFill>
                  <a:srgbClr val="405449"/>
                </a:solidFill>
                <a:latin typeface="Nobile" pitchFamily="34" charset="0"/>
                <a:ea typeface="Nobile" pitchFamily="34" charset="-122"/>
                <a:cs typeface="Nobile" pitchFamily="34" charset="-120"/>
              </a:rPr>
              <a:t>Understanding Borrower Profiles</a:t>
            </a:r>
            <a:endParaRPr lang="en-US" sz="1100" dirty="0"/>
          </a:p>
        </p:txBody>
      </p:sp>
      <p:sp>
        <p:nvSpPr>
          <p:cNvPr id="46" name="Text 44">
            <a:extLst>
              <a:ext uri="{FF2B5EF4-FFF2-40B4-BE49-F238E27FC236}">
                <a16:creationId xmlns:a16="http://schemas.microsoft.com/office/drawing/2014/main" id="{3FC2795A-36BF-89AE-D530-C4001FB8126E}"/>
              </a:ext>
            </a:extLst>
          </p:cNvPr>
          <p:cNvSpPr/>
          <p:nvPr/>
        </p:nvSpPr>
        <p:spPr>
          <a:xfrm>
            <a:off x="7461171" y="1315283"/>
            <a:ext cx="1417558" cy="177165"/>
          </a:xfrm>
          <a:prstGeom prst="rect">
            <a:avLst/>
          </a:prstGeom>
          <a:noFill/>
          <a:ln/>
        </p:spPr>
        <p:txBody>
          <a:bodyPr wrap="none" lIns="0" tIns="0" rIns="0" bIns="0" rtlCol="0" anchor="t"/>
          <a:lstStyle/>
          <a:p>
            <a:pPr marL="0" indent="0">
              <a:lnSpc>
                <a:spcPts val="1350"/>
              </a:lnSpc>
              <a:buNone/>
            </a:pPr>
            <a:r>
              <a:rPr lang="en-US" sz="1100" b="1" dirty="0">
                <a:solidFill>
                  <a:srgbClr val="3B4540"/>
                </a:solidFill>
                <a:latin typeface="Fraunces Extra Bold" pitchFamily="34" charset="0"/>
                <a:ea typeface="Fraunces Extra Bold" pitchFamily="34" charset="-122"/>
                <a:cs typeface="Fraunces Extra Bold" pitchFamily="34" charset="-120"/>
              </a:rPr>
              <a:t>Risks</a:t>
            </a:r>
            <a:endParaRPr lang="en-US" sz="1100" dirty="0"/>
          </a:p>
        </p:txBody>
      </p:sp>
      <p:sp>
        <p:nvSpPr>
          <p:cNvPr id="47" name="Text 45">
            <a:extLst>
              <a:ext uri="{FF2B5EF4-FFF2-40B4-BE49-F238E27FC236}">
                <a16:creationId xmlns:a16="http://schemas.microsoft.com/office/drawing/2014/main" id="{B70433A5-E478-A2DF-9A46-C01FB19A30E2}"/>
              </a:ext>
            </a:extLst>
          </p:cNvPr>
          <p:cNvSpPr/>
          <p:nvPr/>
        </p:nvSpPr>
        <p:spPr>
          <a:xfrm>
            <a:off x="7461171" y="1605796"/>
            <a:ext cx="6780014" cy="181451"/>
          </a:xfrm>
          <a:prstGeom prst="rect">
            <a:avLst/>
          </a:prstGeom>
          <a:noFill/>
          <a:ln/>
        </p:spPr>
        <p:txBody>
          <a:bodyPr wrap="none" lIns="0" tIns="0" rIns="0" bIns="0" rtlCol="0" anchor="t"/>
          <a:lstStyle/>
          <a:p>
            <a:pPr marL="0" indent="0">
              <a:lnSpc>
                <a:spcPts val="1400"/>
              </a:lnSpc>
              <a:buNone/>
            </a:pPr>
            <a:r>
              <a:rPr lang="en-US" sz="850" dirty="0">
                <a:solidFill>
                  <a:srgbClr val="405449"/>
                </a:solidFill>
                <a:latin typeface="Nobile" pitchFamily="34" charset="0"/>
                <a:ea typeface="Nobile" pitchFamily="34" charset="-122"/>
                <a:cs typeface="Nobile" pitchFamily="34" charset="-120"/>
              </a:rPr>
              <a:t>Default rates. Liquidity challenges. Economic downturns.</a:t>
            </a:r>
            <a:endParaRPr lang="en-US" sz="850" dirty="0"/>
          </a:p>
        </p:txBody>
      </p:sp>
    </p:spTree>
    <p:extLst>
      <p:ext uri="{BB962C8B-B14F-4D97-AF65-F5344CB8AC3E}">
        <p14:creationId xmlns:p14="http://schemas.microsoft.com/office/powerpoint/2010/main" val="235673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076"/>
          </a:xfrm>
          <a:prstGeom prst="rect">
            <a:avLst/>
          </a:prstGeom>
        </p:spPr>
      </p:pic>
      <p:sp>
        <p:nvSpPr>
          <p:cNvPr id="3" name="Text 0"/>
          <p:cNvSpPr/>
          <p:nvPr/>
        </p:nvSpPr>
        <p:spPr>
          <a:xfrm>
            <a:off x="6248519" y="598765"/>
            <a:ext cx="7619762" cy="2721769"/>
          </a:xfrm>
          <a:prstGeom prst="rect">
            <a:avLst/>
          </a:prstGeom>
          <a:noFill/>
          <a:ln/>
        </p:spPr>
        <p:txBody>
          <a:bodyPr wrap="square" lIns="0" tIns="0" rIns="0" bIns="0" rtlCol="0" anchor="t"/>
          <a:lstStyle/>
          <a:p>
            <a:pPr marL="0" indent="0">
              <a:lnSpc>
                <a:spcPts val="5350"/>
              </a:lnSpc>
              <a:buNone/>
            </a:pPr>
            <a:r>
              <a:rPr lang="en-US" sz="4250" b="1" dirty="0">
                <a:solidFill>
                  <a:srgbClr val="3B4540"/>
                </a:solidFill>
                <a:latin typeface="Fraunces Extra Bold" pitchFamily="34" charset="0"/>
                <a:ea typeface="Fraunces Extra Bold" pitchFamily="34" charset="-122"/>
                <a:cs typeface="Fraunces Extra Bold" pitchFamily="34" charset="-120"/>
              </a:rPr>
              <a:t>Evaluating Loan Applications: Due Diligence and Risk Assessment</a:t>
            </a:r>
            <a:endParaRPr lang="en-US" sz="4250" dirty="0"/>
          </a:p>
        </p:txBody>
      </p:sp>
      <p:sp>
        <p:nvSpPr>
          <p:cNvPr id="4" name="Text 1"/>
          <p:cNvSpPr/>
          <p:nvPr/>
        </p:nvSpPr>
        <p:spPr>
          <a:xfrm>
            <a:off x="6248519" y="3647122"/>
            <a:ext cx="7619762" cy="1045131"/>
          </a:xfrm>
          <a:prstGeom prst="rect">
            <a:avLst/>
          </a:prstGeom>
          <a:noFill/>
          <a:ln/>
        </p:spPr>
        <p:txBody>
          <a:bodyPr wrap="squar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Master the art of evaluating loan applications. Learn to perform thorough due diligence and accurately assess risks. Mitigate potential losses by making informed decisions.</a:t>
            </a:r>
            <a:endParaRPr lang="en-US" sz="1700" dirty="0"/>
          </a:p>
        </p:txBody>
      </p:sp>
      <p:sp>
        <p:nvSpPr>
          <p:cNvPr id="5" name="Shape 2"/>
          <p:cNvSpPr/>
          <p:nvPr/>
        </p:nvSpPr>
        <p:spPr>
          <a:xfrm>
            <a:off x="6248519" y="5182076"/>
            <a:ext cx="489942" cy="489942"/>
          </a:xfrm>
          <a:prstGeom prst="roundRect">
            <a:avLst>
              <a:gd name="adj" fmla="val 40001"/>
            </a:avLst>
          </a:prstGeom>
          <a:solidFill>
            <a:srgbClr val="E8F3E8"/>
          </a:solidFill>
          <a:ln/>
        </p:spPr>
        <p:txBody>
          <a:bodyPr/>
          <a:lstStyle/>
          <a:p>
            <a:endParaRPr lang="en-CA"/>
          </a:p>
        </p:txBody>
      </p:sp>
      <p:sp>
        <p:nvSpPr>
          <p:cNvPr id="6" name="Text 3"/>
          <p:cNvSpPr/>
          <p:nvPr/>
        </p:nvSpPr>
        <p:spPr>
          <a:xfrm>
            <a:off x="6411992" y="5263753"/>
            <a:ext cx="162997" cy="326588"/>
          </a:xfrm>
          <a:prstGeom prst="rect">
            <a:avLst/>
          </a:prstGeom>
          <a:noFill/>
          <a:ln/>
        </p:spPr>
        <p:txBody>
          <a:bodyPr wrap="none" lIns="0" tIns="0" rIns="0" bIns="0" rtlCol="0" anchor="t"/>
          <a:lstStyle/>
          <a:p>
            <a:pPr marL="0" indent="0" algn="ctr">
              <a:lnSpc>
                <a:spcPts val="2550"/>
              </a:lnSpc>
              <a:buNone/>
            </a:pPr>
            <a:r>
              <a:rPr lang="en-US" sz="2550" b="1" dirty="0">
                <a:solidFill>
                  <a:srgbClr val="405449"/>
                </a:solidFill>
                <a:latin typeface="Fraunces Extra Bold" pitchFamily="34" charset="0"/>
                <a:ea typeface="Fraunces Extra Bold" pitchFamily="34" charset="-122"/>
                <a:cs typeface="Fraunces Extra Bold" pitchFamily="34" charset="-120"/>
              </a:rPr>
              <a:t>1</a:t>
            </a:r>
            <a:endParaRPr lang="en-US" sz="2550" dirty="0"/>
          </a:p>
        </p:txBody>
      </p:sp>
      <p:sp>
        <p:nvSpPr>
          <p:cNvPr id="7" name="Text 4"/>
          <p:cNvSpPr/>
          <p:nvPr/>
        </p:nvSpPr>
        <p:spPr>
          <a:xfrm>
            <a:off x="6956107" y="5182076"/>
            <a:ext cx="2721888" cy="340162"/>
          </a:xfrm>
          <a:prstGeom prst="rect">
            <a:avLst/>
          </a:prstGeom>
          <a:noFill/>
          <a:ln/>
        </p:spPr>
        <p:txBody>
          <a:bodyPr wrap="none" lIns="0" tIns="0" rIns="0" bIns="0" rtlCol="0" anchor="t"/>
          <a:lstStyle/>
          <a:p>
            <a:pPr marL="0" indent="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Credit Checks</a:t>
            </a:r>
            <a:endParaRPr lang="en-US" sz="2100" dirty="0"/>
          </a:p>
        </p:txBody>
      </p:sp>
      <p:sp>
        <p:nvSpPr>
          <p:cNvPr id="8" name="Text 5"/>
          <p:cNvSpPr/>
          <p:nvPr/>
        </p:nvSpPr>
        <p:spPr>
          <a:xfrm>
            <a:off x="6956107" y="5652849"/>
            <a:ext cx="2993469" cy="696754"/>
          </a:xfrm>
          <a:prstGeom prst="rect">
            <a:avLst/>
          </a:prstGeom>
          <a:noFill/>
          <a:ln/>
        </p:spPr>
        <p:txBody>
          <a:bodyPr wrap="squar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Evaluate applicant's credit history.</a:t>
            </a:r>
            <a:endParaRPr lang="en-US" sz="1700" dirty="0"/>
          </a:p>
        </p:txBody>
      </p:sp>
      <p:sp>
        <p:nvSpPr>
          <p:cNvPr id="9" name="Shape 6"/>
          <p:cNvSpPr/>
          <p:nvPr/>
        </p:nvSpPr>
        <p:spPr>
          <a:xfrm>
            <a:off x="10167223" y="5182076"/>
            <a:ext cx="489942" cy="489942"/>
          </a:xfrm>
          <a:prstGeom prst="roundRect">
            <a:avLst>
              <a:gd name="adj" fmla="val 40001"/>
            </a:avLst>
          </a:prstGeom>
          <a:solidFill>
            <a:srgbClr val="E8F3E8"/>
          </a:solidFill>
          <a:ln/>
        </p:spPr>
        <p:txBody>
          <a:bodyPr/>
          <a:lstStyle/>
          <a:p>
            <a:endParaRPr lang="en-CA"/>
          </a:p>
        </p:txBody>
      </p:sp>
      <p:sp>
        <p:nvSpPr>
          <p:cNvPr id="10" name="Text 7"/>
          <p:cNvSpPr/>
          <p:nvPr/>
        </p:nvSpPr>
        <p:spPr>
          <a:xfrm>
            <a:off x="10305455" y="5263753"/>
            <a:ext cx="213479" cy="326588"/>
          </a:xfrm>
          <a:prstGeom prst="rect">
            <a:avLst/>
          </a:prstGeom>
          <a:noFill/>
          <a:ln/>
        </p:spPr>
        <p:txBody>
          <a:bodyPr wrap="none" lIns="0" tIns="0" rIns="0" bIns="0" rtlCol="0" anchor="t"/>
          <a:lstStyle/>
          <a:p>
            <a:pPr marL="0" indent="0" algn="ctr">
              <a:lnSpc>
                <a:spcPts val="2550"/>
              </a:lnSpc>
              <a:buNone/>
            </a:pPr>
            <a:r>
              <a:rPr lang="en-US" sz="2550" b="1" dirty="0">
                <a:solidFill>
                  <a:srgbClr val="405449"/>
                </a:solidFill>
                <a:latin typeface="Fraunces Extra Bold" pitchFamily="34" charset="0"/>
                <a:ea typeface="Fraunces Extra Bold" pitchFamily="34" charset="-122"/>
                <a:cs typeface="Fraunces Extra Bold" pitchFamily="34" charset="-120"/>
              </a:rPr>
              <a:t>2</a:t>
            </a:r>
            <a:endParaRPr lang="en-US" sz="2550" dirty="0"/>
          </a:p>
        </p:txBody>
      </p:sp>
      <p:sp>
        <p:nvSpPr>
          <p:cNvPr id="11" name="Text 8"/>
          <p:cNvSpPr/>
          <p:nvPr/>
        </p:nvSpPr>
        <p:spPr>
          <a:xfrm>
            <a:off x="10874812" y="5182076"/>
            <a:ext cx="2721888" cy="340162"/>
          </a:xfrm>
          <a:prstGeom prst="rect">
            <a:avLst/>
          </a:prstGeom>
          <a:noFill/>
          <a:ln/>
        </p:spPr>
        <p:txBody>
          <a:bodyPr wrap="none" lIns="0" tIns="0" rIns="0" bIns="0" rtlCol="0" anchor="t"/>
          <a:lstStyle/>
          <a:p>
            <a:pPr marL="0" indent="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Property Valuation</a:t>
            </a:r>
            <a:endParaRPr lang="en-US" sz="2100" dirty="0"/>
          </a:p>
        </p:txBody>
      </p:sp>
      <p:sp>
        <p:nvSpPr>
          <p:cNvPr id="12" name="Text 9"/>
          <p:cNvSpPr/>
          <p:nvPr/>
        </p:nvSpPr>
        <p:spPr>
          <a:xfrm>
            <a:off x="10874812" y="5652849"/>
            <a:ext cx="2993469" cy="696754"/>
          </a:xfrm>
          <a:prstGeom prst="rect">
            <a:avLst/>
          </a:prstGeom>
          <a:noFill/>
          <a:ln/>
        </p:spPr>
        <p:txBody>
          <a:bodyPr wrap="squar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Assess the market value of the collateral.</a:t>
            </a:r>
            <a:endParaRPr lang="en-US" sz="1700" dirty="0"/>
          </a:p>
        </p:txBody>
      </p:sp>
      <p:sp>
        <p:nvSpPr>
          <p:cNvPr id="13" name="Shape 10"/>
          <p:cNvSpPr/>
          <p:nvPr/>
        </p:nvSpPr>
        <p:spPr>
          <a:xfrm>
            <a:off x="6248519" y="6812161"/>
            <a:ext cx="489942" cy="489942"/>
          </a:xfrm>
          <a:prstGeom prst="roundRect">
            <a:avLst>
              <a:gd name="adj" fmla="val 40001"/>
            </a:avLst>
          </a:prstGeom>
          <a:solidFill>
            <a:srgbClr val="E8F3E8"/>
          </a:solidFill>
          <a:ln/>
        </p:spPr>
        <p:txBody>
          <a:bodyPr/>
          <a:lstStyle/>
          <a:p>
            <a:endParaRPr lang="en-CA"/>
          </a:p>
        </p:txBody>
      </p:sp>
      <p:sp>
        <p:nvSpPr>
          <p:cNvPr id="14" name="Text 11"/>
          <p:cNvSpPr/>
          <p:nvPr/>
        </p:nvSpPr>
        <p:spPr>
          <a:xfrm>
            <a:off x="6394847" y="6893838"/>
            <a:ext cx="197287" cy="326588"/>
          </a:xfrm>
          <a:prstGeom prst="rect">
            <a:avLst/>
          </a:prstGeom>
          <a:noFill/>
          <a:ln/>
        </p:spPr>
        <p:txBody>
          <a:bodyPr wrap="none" lIns="0" tIns="0" rIns="0" bIns="0" rtlCol="0" anchor="t"/>
          <a:lstStyle/>
          <a:p>
            <a:pPr marL="0" indent="0" algn="ctr">
              <a:lnSpc>
                <a:spcPts val="2550"/>
              </a:lnSpc>
              <a:buNone/>
            </a:pPr>
            <a:r>
              <a:rPr lang="en-US" sz="2550" b="1" dirty="0">
                <a:solidFill>
                  <a:srgbClr val="405449"/>
                </a:solidFill>
                <a:latin typeface="Fraunces Extra Bold" pitchFamily="34" charset="0"/>
                <a:ea typeface="Fraunces Extra Bold" pitchFamily="34" charset="-122"/>
                <a:cs typeface="Fraunces Extra Bold" pitchFamily="34" charset="-120"/>
              </a:rPr>
              <a:t>3</a:t>
            </a:r>
            <a:endParaRPr lang="en-US" sz="2550" dirty="0"/>
          </a:p>
        </p:txBody>
      </p:sp>
      <p:sp>
        <p:nvSpPr>
          <p:cNvPr id="15" name="Text 12"/>
          <p:cNvSpPr/>
          <p:nvPr/>
        </p:nvSpPr>
        <p:spPr>
          <a:xfrm>
            <a:off x="6956107" y="6812161"/>
            <a:ext cx="2923103" cy="340162"/>
          </a:xfrm>
          <a:prstGeom prst="rect">
            <a:avLst/>
          </a:prstGeom>
          <a:noFill/>
          <a:ln/>
        </p:spPr>
        <p:txBody>
          <a:bodyPr wrap="none" lIns="0" tIns="0" rIns="0" bIns="0" rtlCol="0" anchor="t"/>
          <a:lstStyle/>
          <a:p>
            <a:pPr marL="0" indent="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Financial Statements</a:t>
            </a:r>
            <a:endParaRPr lang="en-US" sz="2100" dirty="0"/>
          </a:p>
        </p:txBody>
      </p:sp>
      <p:sp>
        <p:nvSpPr>
          <p:cNvPr id="16" name="Text 13"/>
          <p:cNvSpPr/>
          <p:nvPr/>
        </p:nvSpPr>
        <p:spPr>
          <a:xfrm>
            <a:off x="6956107" y="7282934"/>
            <a:ext cx="6912173" cy="348377"/>
          </a:xfrm>
          <a:prstGeom prst="rect">
            <a:avLst/>
          </a:prstGeom>
          <a:noFill/>
          <a:ln/>
        </p:spPr>
        <p:txBody>
          <a:bodyPr wrap="non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Analyze borrower's financial health.</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0894" y="881777"/>
            <a:ext cx="7715012" cy="1275874"/>
          </a:xfrm>
          <a:prstGeom prst="rect">
            <a:avLst/>
          </a:prstGeom>
          <a:noFill/>
          <a:ln/>
        </p:spPr>
        <p:txBody>
          <a:bodyPr wrap="square" lIns="0" tIns="0" rIns="0" bIns="0" rtlCol="0" anchor="t"/>
          <a:lstStyle/>
          <a:p>
            <a:pPr marL="0" indent="0">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Structuring Profitable Deals: Terms, Rates, and Collateral</a:t>
            </a:r>
            <a:endParaRPr lang="en-US" sz="4000" dirty="0"/>
          </a:p>
        </p:txBody>
      </p:sp>
      <p:sp>
        <p:nvSpPr>
          <p:cNvPr id="4" name="Text 1"/>
          <p:cNvSpPr/>
          <p:nvPr/>
        </p:nvSpPr>
        <p:spPr>
          <a:xfrm>
            <a:off x="6200894" y="2463760"/>
            <a:ext cx="7715012" cy="980123"/>
          </a:xfrm>
          <a:prstGeom prst="rect">
            <a:avLst/>
          </a:prstGeom>
          <a:noFill/>
          <a:ln/>
        </p:spPr>
        <p:txBody>
          <a:bodyPr wrap="square" lIns="0" tIns="0" rIns="0" bIns="0" rtlCol="0" anchor="t"/>
          <a:lstStyle/>
          <a:p>
            <a:pPr marL="0" indent="0">
              <a:lnSpc>
                <a:spcPts val="2550"/>
              </a:lnSpc>
              <a:buNone/>
            </a:pPr>
            <a:r>
              <a:rPr lang="en-US" sz="1600" dirty="0">
                <a:solidFill>
                  <a:srgbClr val="405449"/>
                </a:solidFill>
                <a:latin typeface="Nobile" pitchFamily="34" charset="0"/>
                <a:ea typeface="Nobile" pitchFamily="34" charset="-122"/>
                <a:cs typeface="Nobile" pitchFamily="34" charset="-120"/>
              </a:rPr>
              <a:t>Structure deals that maximize profit while minimizing risk. Understand the key components of a loan agreement. This includes terms, rates, and collateral requirements.</a:t>
            </a:r>
            <a:endParaRPr lang="en-US" sz="1600" dirty="0"/>
          </a:p>
        </p:txBody>
      </p:sp>
      <p:pic>
        <p:nvPicPr>
          <p:cNvPr id="5" name="Image 1" descr="preencoded.png"/>
          <p:cNvPicPr>
            <a:picLocks noChangeAspect="1"/>
          </p:cNvPicPr>
          <p:nvPr/>
        </p:nvPicPr>
        <p:blipFill>
          <a:blip r:embed="rId4"/>
          <a:stretch>
            <a:fillRect/>
          </a:stretch>
        </p:blipFill>
        <p:spPr>
          <a:xfrm>
            <a:off x="6200894" y="3673435"/>
            <a:ext cx="1020723" cy="1224796"/>
          </a:xfrm>
          <a:prstGeom prst="rect">
            <a:avLst/>
          </a:prstGeom>
        </p:spPr>
      </p:pic>
      <p:sp>
        <p:nvSpPr>
          <p:cNvPr id="6" name="Text 2"/>
          <p:cNvSpPr/>
          <p:nvPr/>
        </p:nvSpPr>
        <p:spPr>
          <a:xfrm>
            <a:off x="7527727" y="3877508"/>
            <a:ext cx="2551748" cy="318849"/>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Set Loan Terms</a:t>
            </a:r>
            <a:endParaRPr lang="en-US" sz="2000" dirty="0"/>
          </a:p>
        </p:txBody>
      </p:sp>
      <p:sp>
        <p:nvSpPr>
          <p:cNvPr id="7" name="Text 3"/>
          <p:cNvSpPr/>
          <p:nvPr/>
        </p:nvSpPr>
        <p:spPr>
          <a:xfrm>
            <a:off x="7527727" y="4318754"/>
            <a:ext cx="6388179" cy="326708"/>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Determine repayment schedule.</a:t>
            </a:r>
            <a:endParaRPr lang="en-US" sz="1600" dirty="0"/>
          </a:p>
        </p:txBody>
      </p:sp>
      <p:pic>
        <p:nvPicPr>
          <p:cNvPr id="8" name="Image 2" descr="preencoded.png"/>
          <p:cNvPicPr>
            <a:picLocks noChangeAspect="1"/>
          </p:cNvPicPr>
          <p:nvPr/>
        </p:nvPicPr>
        <p:blipFill>
          <a:blip r:embed="rId5"/>
          <a:stretch>
            <a:fillRect/>
          </a:stretch>
        </p:blipFill>
        <p:spPr>
          <a:xfrm>
            <a:off x="6200894" y="4898231"/>
            <a:ext cx="1020723" cy="1224796"/>
          </a:xfrm>
          <a:prstGeom prst="rect">
            <a:avLst/>
          </a:prstGeom>
        </p:spPr>
      </p:pic>
      <p:sp>
        <p:nvSpPr>
          <p:cNvPr id="9" name="Text 4"/>
          <p:cNvSpPr/>
          <p:nvPr/>
        </p:nvSpPr>
        <p:spPr>
          <a:xfrm>
            <a:off x="7527727" y="5102304"/>
            <a:ext cx="2967990" cy="318849"/>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Establish Interest Rate</a:t>
            </a:r>
            <a:endParaRPr lang="en-US" sz="2000" dirty="0"/>
          </a:p>
        </p:txBody>
      </p:sp>
      <p:sp>
        <p:nvSpPr>
          <p:cNvPr id="10" name="Text 5"/>
          <p:cNvSpPr/>
          <p:nvPr/>
        </p:nvSpPr>
        <p:spPr>
          <a:xfrm>
            <a:off x="7527727" y="5543550"/>
            <a:ext cx="6388179" cy="326708"/>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Balance risk and return.</a:t>
            </a:r>
            <a:endParaRPr lang="en-US" sz="1600" dirty="0"/>
          </a:p>
        </p:txBody>
      </p:sp>
      <p:pic>
        <p:nvPicPr>
          <p:cNvPr id="11" name="Image 3" descr="preencoded.png"/>
          <p:cNvPicPr>
            <a:picLocks noChangeAspect="1"/>
          </p:cNvPicPr>
          <p:nvPr/>
        </p:nvPicPr>
        <p:blipFill>
          <a:blip r:embed="rId6"/>
          <a:stretch>
            <a:fillRect/>
          </a:stretch>
        </p:blipFill>
        <p:spPr>
          <a:xfrm>
            <a:off x="6200894" y="6123027"/>
            <a:ext cx="1020723" cy="1224796"/>
          </a:xfrm>
          <a:prstGeom prst="rect">
            <a:avLst/>
          </a:prstGeom>
        </p:spPr>
      </p:pic>
      <p:sp>
        <p:nvSpPr>
          <p:cNvPr id="12" name="Text 6"/>
          <p:cNvSpPr/>
          <p:nvPr/>
        </p:nvSpPr>
        <p:spPr>
          <a:xfrm>
            <a:off x="7527727" y="6327100"/>
            <a:ext cx="2551748" cy="318849"/>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Secure Collateral</a:t>
            </a:r>
            <a:endParaRPr lang="en-US" sz="2000" dirty="0"/>
          </a:p>
        </p:txBody>
      </p:sp>
      <p:sp>
        <p:nvSpPr>
          <p:cNvPr id="13" name="Text 7"/>
          <p:cNvSpPr/>
          <p:nvPr/>
        </p:nvSpPr>
        <p:spPr>
          <a:xfrm>
            <a:off x="7527727" y="6768346"/>
            <a:ext cx="6388179" cy="326708"/>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Protect your investment.</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27390"/>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Legal and Regulatory Compliance: Navigating the Rules</a:t>
            </a:r>
            <a:endParaRPr lang="en-US" sz="4450" dirty="0"/>
          </a:p>
        </p:txBody>
      </p:sp>
      <p:sp>
        <p:nvSpPr>
          <p:cNvPr id="4" name="Text 1"/>
          <p:cNvSpPr/>
          <p:nvPr/>
        </p:nvSpPr>
        <p:spPr>
          <a:xfrm>
            <a:off x="6280190" y="3493889"/>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Ensure your lending practices comply with all applicable laws. Stay informed about regulations. Avoid costly penalties by operating ethically and within the legal framework.</a:t>
            </a:r>
            <a:endParaRPr lang="en-US" sz="1750" dirty="0"/>
          </a:p>
        </p:txBody>
      </p:sp>
      <p:pic>
        <p:nvPicPr>
          <p:cNvPr id="5" name="Image 1" descr="preencoded.png"/>
          <p:cNvPicPr>
            <a:picLocks noChangeAspect="1"/>
          </p:cNvPicPr>
          <p:nvPr/>
        </p:nvPicPr>
        <p:blipFill>
          <a:blip r:embed="rId4"/>
          <a:stretch>
            <a:fillRect/>
          </a:stretch>
        </p:blipFill>
        <p:spPr>
          <a:xfrm>
            <a:off x="6280190" y="4837748"/>
            <a:ext cx="566976" cy="566976"/>
          </a:xfrm>
          <a:prstGeom prst="rect">
            <a:avLst/>
          </a:prstGeom>
        </p:spPr>
      </p:pic>
      <p:sp>
        <p:nvSpPr>
          <p:cNvPr id="6" name="Text 2"/>
          <p:cNvSpPr/>
          <p:nvPr/>
        </p:nvSpPr>
        <p:spPr>
          <a:xfrm>
            <a:off x="6280190" y="5631537"/>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Federal Laws</a:t>
            </a:r>
            <a:endParaRPr lang="en-US" sz="2200" dirty="0"/>
          </a:p>
        </p:txBody>
      </p:sp>
      <p:sp>
        <p:nvSpPr>
          <p:cNvPr id="7" name="Text 3"/>
          <p:cNvSpPr/>
          <p:nvPr/>
        </p:nvSpPr>
        <p:spPr>
          <a:xfrm>
            <a:off x="6280190" y="6121956"/>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Understand federal lending regulations.</a:t>
            </a:r>
            <a:endParaRPr lang="en-US" sz="1750" dirty="0"/>
          </a:p>
        </p:txBody>
      </p:sp>
      <p:pic>
        <p:nvPicPr>
          <p:cNvPr id="8" name="Image 2" descr="preencoded.png"/>
          <p:cNvPicPr>
            <a:picLocks noChangeAspect="1"/>
          </p:cNvPicPr>
          <p:nvPr/>
        </p:nvPicPr>
        <p:blipFill>
          <a:blip r:embed="rId5"/>
          <a:stretch>
            <a:fillRect/>
          </a:stretch>
        </p:blipFill>
        <p:spPr>
          <a:xfrm>
            <a:off x="8912304" y="4837748"/>
            <a:ext cx="566976" cy="566976"/>
          </a:xfrm>
          <a:prstGeom prst="rect">
            <a:avLst/>
          </a:prstGeom>
        </p:spPr>
      </p:pic>
      <p:sp>
        <p:nvSpPr>
          <p:cNvPr id="9" name="Text 4"/>
          <p:cNvSpPr/>
          <p:nvPr/>
        </p:nvSpPr>
        <p:spPr>
          <a:xfrm>
            <a:off x="8912304" y="5631537"/>
            <a:ext cx="2292072"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State Laws</a:t>
            </a:r>
            <a:endParaRPr lang="en-US" sz="2200" dirty="0"/>
          </a:p>
        </p:txBody>
      </p:sp>
      <p:sp>
        <p:nvSpPr>
          <p:cNvPr id="10" name="Text 5"/>
          <p:cNvSpPr/>
          <p:nvPr/>
        </p:nvSpPr>
        <p:spPr>
          <a:xfrm>
            <a:off x="8912304" y="6121956"/>
            <a:ext cx="2292072"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Comply with state-specific rules.</a:t>
            </a:r>
            <a:endParaRPr lang="en-US" sz="1750" dirty="0"/>
          </a:p>
        </p:txBody>
      </p:sp>
      <p:pic>
        <p:nvPicPr>
          <p:cNvPr id="11" name="Image 3" descr="preencoded.png"/>
          <p:cNvPicPr>
            <a:picLocks noChangeAspect="1"/>
          </p:cNvPicPr>
          <p:nvPr/>
        </p:nvPicPr>
        <p:blipFill>
          <a:blip r:embed="rId6"/>
          <a:stretch>
            <a:fillRect/>
          </a:stretch>
        </p:blipFill>
        <p:spPr>
          <a:xfrm>
            <a:off x="11544538" y="4837748"/>
            <a:ext cx="566976" cy="566976"/>
          </a:xfrm>
          <a:prstGeom prst="rect">
            <a:avLst/>
          </a:prstGeom>
        </p:spPr>
      </p:pic>
      <p:sp>
        <p:nvSpPr>
          <p:cNvPr id="12" name="Text 6"/>
          <p:cNvSpPr/>
          <p:nvPr/>
        </p:nvSpPr>
        <p:spPr>
          <a:xfrm>
            <a:off x="11544538" y="5631537"/>
            <a:ext cx="2291953" cy="708660"/>
          </a:xfrm>
          <a:prstGeom prst="rect">
            <a:avLst/>
          </a:prstGeom>
          <a:noFill/>
          <a:ln/>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Ethical Practices</a:t>
            </a:r>
            <a:endParaRPr lang="en-US" sz="2200" dirty="0"/>
          </a:p>
        </p:txBody>
      </p:sp>
      <p:sp>
        <p:nvSpPr>
          <p:cNvPr id="13" name="Text 7"/>
          <p:cNvSpPr/>
          <p:nvPr/>
        </p:nvSpPr>
        <p:spPr>
          <a:xfrm>
            <a:off x="11544538" y="6476286"/>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Maintain integrity in all dealings.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7357" y="768906"/>
            <a:ext cx="7629287" cy="2028825"/>
          </a:xfrm>
          <a:prstGeom prst="rect">
            <a:avLst/>
          </a:prstGeom>
          <a:noFill/>
          <a:ln/>
        </p:spPr>
        <p:txBody>
          <a:bodyPr wrap="square" lIns="0" tIns="0" rIns="0" bIns="0" rtlCol="0" anchor="t"/>
          <a:lstStyle/>
          <a:p>
            <a:pPr marL="0" indent="0">
              <a:lnSpc>
                <a:spcPts val="5300"/>
              </a:lnSpc>
              <a:buNone/>
            </a:pPr>
            <a:r>
              <a:rPr lang="en-US" sz="4250" b="1" dirty="0">
                <a:solidFill>
                  <a:srgbClr val="3B4540"/>
                </a:solidFill>
                <a:latin typeface="Fraunces Extra Bold" pitchFamily="34" charset="0"/>
                <a:ea typeface="Fraunces Extra Bold" pitchFamily="34" charset="-122"/>
                <a:cs typeface="Fraunces Extra Bold" pitchFamily="34" charset="-120"/>
              </a:rPr>
              <a:t>Managing Loans Effectively: Servicing and Collections</a:t>
            </a:r>
            <a:endParaRPr lang="en-US" sz="4250" dirty="0"/>
          </a:p>
        </p:txBody>
      </p:sp>
      <p:sp>
        <p:nvSpPr>
          <p:cNvPr id="4" name="Text 1"/>
          <p:cNvSpPr/>
          <p:nvPr/>
        </p:nvSpPr>
        <p:spPr>
          <a:xfrm>
            <a:off x="757357" y="3122295"/>
            <a:ext cx="7629287" cy="1038701"/>
          </a:xfrm>
          <a:prstGeom prst="rect">
            <a:avLst/>
          </a:prstGeom>
          <a:noFill/>
          <a:ln/>
        </p:spPr>
        <p:txBody>
          <a:bodyPr wrap="squar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Implement effective strategies for loan servicing and collections. Maintain strong borrower relationships and handle delinquent accounts professionally. Maximize recovery rates while minimizing legal issues.</a:t>
            </a:r>
            <a:endParaRPr lang="en-US" sz="1700" dirty="0"/>
          </a:p>
        </p:txBody>
      </p:sp>
      <p:sp>
        <p:nvSpPr>
          <p:cNvPr id="5" name="Shape 2"/>
          <p:cNvSpPr/>
          <p:nvPr/>
        </p:nvSpPr>
        <p:spPr>
          <a:xfrm>
            <a:off x="757357" y="4404360"/>
            <a:ext cx="3706535" cy="1593056"/>
          </a:xfrm>
          <a:prstGeom prst="roundRect">
            <a:avLst>
              <a:gd name="adj" fmla="val 12226"/>
            </a:avLst>
          </a:prstGeom>
          <a:solidFill>
            <a:srgbClr val="E8F3E8"/>
          </a:solidFill>
          <a:ln/>
        </p:spPr>
        <p:txBody>
          <a:bodyPr/>
          <a:lstStyle/>
          <a:p>
            <a:endParaRPr lang="en-CA"/>
          </a:p>
        </p:txBody>
      </p:sp>
      <p:sp>
        <p:nvSpPr>
          <p:cNvPr id="6" name="Text 3"/>
          <p:cNvSpPr/>
          <p:nvPr/>
        </p:nvSpPr>
        <p:spPr>
          <a:xfrm>
            <a:off x="973693" y="4620697"/>
            <a:ext cx="2818209" cy="338138"/>
          </a:xfrm>
          <a:prstGeom prst="rect">
            <a:avLst/>
          </a:prstGeom>
          <a:noFill/>
          <a:ln/>
        </p:spPr>
        <p:txBody>
          <a:bodyPr wrap="none" lIns="0" tIns="0" rIns="0" bIns="0" rtlCol="0" anchor="t"/>
          <a:lstStyle/>
          <a:p>
            <a:pPr marL="0" indent="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Payment Processing</a:t>
            </a:r>
            <a:endParaRPr lang="en-US" sz="2100" dirty="0"/>
          </a:p>
        </p:txBody>
      </p:sp>
      <p:sp>
        <p:nvSpPr>
          <p:cNvPr id="7" name="Text 4"/>
          <p:cNvSpPr/>
          <p:nvPr/>
        </p:nvSpPr>
        <p:spPr>
          <a:xfrm>
            <a:off x="973693" y="5088612"/>
            <a:ext cx="3273862" cy="346234"/>
          </a:xfrm>
          <a:prstGeom prst="rect">
            <a:avLst/>
          </a:prstGeom>
          <a:noFill/>
          <a:ln/>
        </p:spPr>
        <p:txBody>
          <a:bodyPr wrap="non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Streamline payment collection.</a:t>
            </a:r>
            <a:endParaRPr lang="en-US" sz="1700" dirty="0"/>
          </a:p>
        </p:txBody>
      </p:sp>
      <p:sp>
        <p:nvSpPr>
          <p:cNvPr id="8" name="Shape 5"/>
          <p:cNvSpPr/>
          <p:nvPr/>
        </p:nvSpPr>
        <p:spPr>
          <a:xfrm>
            <a:off x="4680228" y="4404360"/>
            <a:ext cx="3706535" cy="1593056"/>
          </a:xfrm>
          <a:prstGeom prst="roundRect">
            <a:avLst>
              <a:gd name="adj" fmla="val 12226"/>
            </a:avLst>
          </a:prstGeom>
          <a:solidFill>
            <a:srgbClr val="E8F3E8"/>
          </a:solidFill>
          <a:ln/>
        </p:spPr>
        <p:txBody>
          <a:bodyPr/>
          <a:lstStyle/>
          <a:p>
            <a:endParaRPr lang="en-CA"/>
          </a:p>
        </p:txBody>
      </p:sp>
      <p:sp>
        <p:nvSpPr>
          <p:cNvPr id="9" name="Text 6"/>
          <p:cNvSpPr/>
          <p:nvPr/>
        </p:nvSpPr>
        <p:spPr>
          <a:xfrm>
            <a:off x="4896564" y="4620697"/>
            <a:ext cx="2705100" cy="338138"/>
          </a:xfrm>
          <a:prstGeom prst="rect">
            <a:avLst/>
          </a:prstGeom>
          <a:noFill/>
          <a:ln/>
        </p:spPr>
        <p:txBody>
          <a:bodyPr wrap="none" lIns="0" tIns="0" rIns="0" bIns="0" rtlCol="0" anchor="t"/>
          <a:lstStyle/>
          <a:p>
            <a:pPr marL="0" indent="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Communication</a:t>
            </a:r>
            <a:endParaRPr lang="en-US" sz="2100" dirty="0"/>
          </a:p>
        </p:txBody>
      </p:sp>
      <p:sp>
        <p:nvSpPr>
          <p:cNvPr id="10" name="Text 7"/>
          <p:cNvSpPr/>
          <p:nvPr/>
        </p:nvSpPr>
        <p:spPr>
          <a:xfrm>
            <a:off x="4896564" y="5088612"/>
            <a:ext cx="3273862" cy="692467"/>
          </a:xfrm>
          <a:prstGeom prst="rect">
            <a:avLst/>
          </a:prstGeom>
          <a:noFill/>
          <a:ln/>
        </p:spPr>
        <p:txBody>
          <a:bodyPr wrap="squar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Maintain open dialogue with borrowers.</a:t>
            </a:r>
            <a:endParaRPr lang="en-US" sz="1700" dirty="0"/>
          </a:p>
        </p:txBody>
      </p:sp>
      <p:sp>
        <p:nvSpPr>
          <p:cNvPr id="11" name="Shape 8"/>
          <p:cNvSpPr/>
          <p:nvPr/>
        </p:nvSpPr>
        <p:spPr>
          <a:xfrm>
            <a:off x="757357" y="6213753"/>
            <a:ext cx="7629287" cy="1246823"/>
          </a:xfrm>
          <a:prstGeom prst="roundRect">
            <a:avLst>
              <a:gd name="adj" fmla="val 15621"/>
            </a:avLst>
          </a:prstGeom>
          <a:solidFill>
            <a:srgbClr val="E8F3E8"/>
          </a:solidFill>
          <a:ln/>
        </p:spPr>
        <p:txBody>
          <a:bodyPr/>
          <a:lstStyle/>
          <a:p>
            <a:endParaRPr lang="en-CA"/>
          </a:p>
        </p:txBody>
      </p:sp>
      <p:sp>
        <p:nvSpPr>
          <p:cNvPr id="12" name="Text 9"/>
          <p:cNvSpPr/>
          <p:nvPr/>
        </p:nvSpPr>
        <p:spPr>
          <a:xfrm>
            <a:off x="973693" y="6430089"/>
            <a:ext cx="2705100" cy="338138"/>
          </a:xfrm>
          <a:prstGeom prst="rect">
            <a:avLst/>
          </a:prstGeom>
          <a:noFill/>
          <a:ln/>
        </p:spPr>
        <p:txBody>
          <a:bodyPr wrap="none" lIns="0" tIns="0" rIns="0" bIns="0" rtlCol="0" anchor="t"/>
          <a:lstStyle/>
          <a:p>
            <a:pPr marL="0" indent="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Collections</a:t>
            </a:r>
            <a:endParaRPr lang="en-US" sz="2100" dirty="0"/>
          </a:p>
        </p:txBody>
      </p:sp>
      <p:sp>
        <p:nvSpPr>
          <p:cNvPr id="13" name="Text 10"/>
          <p:cNvSpPr/>
          <p:nvPr/>
        </p:nvSpPr>
        <p:spPr>
          <a:xfrm>
            <a:off x="973693" y="6898005"/>
            <a:ext cx="7196614" cy="346234"/>
          </a:xfrm>
          <a:prstGeom prst="rect">
            <a:avLst/>
          </a:prstGeom>
          <a:noFill/>
          <a:ln/>
        </p:spPr>
        <p:txBody>
          <a:bodyPr wrap="none" lIns="0" tIns="0" rIns="0" bIns="0" rtlCol="0" anchor="t"/>
          <a:lstStyle/>
          <a:p>
            <a:pPr marL="0" indent="0">
              <a:lnSpc>
                <a:spcPts val="2700"/>
              </a:lnSpc>
              <a:buNone/>
            </a:pPr>
            <a:r>
              <a:rPr lang="en-US" sz="1700" dirty="0">
                <a:solidFill>
                  <a:srgbClr val="405449"/>
                </a:solidFill>
                <a:latin typeface="Nobile" pitchFamily="34" charset="0"/>
                <a:ea typeface="Nobile" pitchFamily="34" charset="-122"/>
                <a:cs typeface="Nobile" pitchFamily="34" charset="-120"/>
              </a:rPr>
              <a:t>Handle delinquent accounts efficiently.</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862"/>
          </a:xfrm>
          <a:prstGeom prst="rect">
            <a:avLst/>
          </a:prstGeom>
        </p:spPr>
      </p:pic>
      <p:sp>
        <p:nvSpPr>
          <p:cNvPr id="3" name="Text 0"/>
          <p:cNvSpPr/>
          <p:nvPr/>
        </p:nvSpPr>
        <p:spPr>
          <a:xfrm>
            <a:off x="6179344" y="544473"/>
            <a:ext cx="7758113" cy="1855946"/>
          </a:xfrm>
          <a:prstGeom prst="rect">
            <a:avLst/>
          </a:prstGeom>
          <a:noFill/>
          <a:ln/>
        </p:spPr>
        <p:txBody>
          <a:bodyPr wrap="square" lIns="0" tIns="0" rIns="0" bIns="0" rtlCol="0" anchor="t"/>
          <a:lstStyle/>
          <a:p>
            <a:pPr marL="0" indent="0">
              <a:lnSpc>
                <a:spcPts val="4850"/>
              </a:lnSpc>
              <a:buNone/>
            </a:pPr>
            <a:r>
              <a:rPr lang="en-US" sz="3850" b="1" dirty="0">
                <a:solidFill>
                  <a:srgbClr val="3B4540"/>
                </a:solidFill>
                <a:latin typeface="Fraunces Extra Bold" pitchFamily="34" charset="0"/>
                <a:ea typeface="Fraunces Extra Bold" pitchFamily="34" charset="-122"/>
                <a:cs typeface="Fraunces Extra Bold" pitchFamily="34" charset="-120"/>
              </a:rPr>
              <a:t>Scaling Your Lending Business: Growth Strategies and Funding</a:t>
            </a:r>
            <a:endParaRPr lang="en-US" sz="3850" dirty="0"/>
          </a:p>
        </p:txBody>
      </p:sp>
      <p:sp>
        <p:nvSpPr>
          <p:cNvPr id="4" name="Text 1"/>
          <p:cNvSpPr/>
          <p:nvPr/>
        </p:nvSpPr>
        <p:spPr>
          <a:xfrm>
            <a:off x="6179344" y="2697361"/>
            <a:ext cx="7758113" cy="950119"/>
          </a:xfrm>
          <a:prstGeom prst="rect">
            <a:avLst/>
          </a:prstGeom>
          <a:noFill/>
          <a:ln/>
        </p:spPr>
        <p:txBody>
          <a:bodyPr wrap="square" lIns="0" tIns="0" rIns="0" bIns="0" rtlCol="0" anchor="t"/>
          <a:lstStyle/>
          <a:p>
            <a:pPr marL="0" indent="0">
              <a:lnSpc>
                <a:spcPts val="2450"/>
              </a:lnSpc>
              <a:buNone/>
            </a:pPr>
            <a:r>
              <a:rPr lang="en-US" sz="1550" dirty="0">
                <a:solidFill>
                  <a:srgbClr val="405449"/>
                </a:solidFill>
                <a:latin typeface="Nobile" pitchFamily="34" charset="0"/>
                <a:ea typeface="Nobile" pitchFamily="34" charset="-122"/>
                <a:cs typeface="Nobile" pitchFamily="34" charset="-120"/>
              </a:rPr>
              <a:t>Explore strategies to scale your lending business. Identify new funding sources and expand your reach. Achieve sustainable growth and increase profitability over time.</a:t>
            </a:r>
            <a:endParaRPr lang="en-US" sz="1550" dirty="0"/>
          </a:p>
        </p:txBody>
      </p:sp>
      <p:sp>
        <p:nvSpPr>
          <p:cNvPr id="5" name="Shape 2"/>
          <p:cNvSpPr/>
          <p:nvPr/>
        </p:nvSpPr>
        <p:spPr>
          <a:xfrm>
            <a:off x="6464856" y="3870127"/>
            <a:ext cx="22860" cy="3817263"/>
          </a:xfrm>
          <a:prstGeom prst="roundRect">
            <a:avLst>
              <a:gd name="adj" fmla="val 779508"/>
            </a:avLst>
          </a:prstGeom>
          <a:solidFill>
            <a:srgbClr val="CED9CE"/>
          </a:solidFill>
          <a:ln/>
        </p:spPr>
        <p:txBody>
          <a:bodyPr/>
          <a:lstStyle/>
          <a:p>
            <a:endParaRPr lang="en-CA"/>
          </a:p>
        </p:txBody>
      </p:sp>
      <p:sp>
        <p:nvSpPr>
          <p:cNvPr id="6" name="Shape 3"/>
          <p:cNvSpPr/>
          <p:nvPr/>
        </p:nvSpPr>
        <p:spPr>
          <a:xfrm>
            <a:off x="6676132" y="4303990"/>
            <a:ext cx="692944" cy="22860"/>
          </a:xfrm>
          <a:prstGeom prst="roundRect">
            <a:avLst>
              <a:gd name="adj" fmla="val 779508"/>
            </a:avLst>
          </a:prstGeom>
          <a:solidFill>
            <a:srgbClr val="CED9CE"/>
          </a:solidFill>
          <a:ln/>
        </p:spPr>
        <p:txBody>
          <a:bodyPr/>
          <a:lstStyle/>
          <a:p>
            <a:endParaRPr lang="en-CA"/>
          </a:p>
        </p:txBody>
      </p:sp>
      <p:sp>
        <p:nvSpPr>
          <p:cNvPr id="7" name="Shape 4"/>
          <p:cNvSpPr/>
          <p:nvPr/>
        </p:nvSpPr>
        <p:spPr>
          <a:xfrm>
            <a:off x="6253579" y="4092773"/>
            <a:ext cx="445413" cy="445413"/>
          </a:xfrm>
          <a:prstGeom prst="roundRect">
            <a:avLst>
              <a:gd name="adj" fmla="val 40007"/>
            </a:avLst>
          </a:prstGeom>
          <a:solidFill>
            <a:srgbClr val="E8F3E8"/>
          </a:solidFill>
          <a:ln/>
        </p:spPr>
        <p:txBody>
          <a:bodyPr/>
          <a:lstStyle/>
          <a:p>
            <a:endParaRPr lang="en-CA"/>
          </a:p>
        </p:txBody>
      </p:sp>
      <p:sp>
        <p:nvSpPr>
          <p:cNvPr id="8" name="Text 5"/>
          <p:cNvSpPr/>
          <p:nvPr/>
        </p:nvSpPr>
        <p:spPr>
          <a:xfrm>
            <a:off x="6402169" y="4166949"/>
            <a:ext cx="148233" cy="296942"/>
          </a:xfrm>
          <a:prstGeom prst="rect">
            <a:avLst/>
          </a:prstGeom>
          <a:noFill/>
          <a:ln/>
        </p:spPr>
        <p:txBody>
          <a:bodyPr wrap="none" lIns="0" tIns="0" rIns="0" bIns="0" rtlCol="0" anchor="t"/>
          <a:lstStyle/>
          <a:p>
            <a:pPr marL="0" indent="0" algn="ctr">
              <a:lnSpc>
                <a:spcPts val="2300"/>
              </a:lnSpc>
              <a:buNone/>
            </a:pPr>
            <a:r>
              <a:rPr lang="en-US" sz="2300" b="1" dirty="0">
                <a:solidFill>
                  <a:srgbClr val="405449"/>
                </a:solidFill>
                <a:latin typeface="Fraunces Extra Bold" pitchFamily="34" charset="0"/>
                <a:ea typeface="Fraunces Extra Bold" pitchFamily="34" charset="-122"/>
                <a:cs typeface="Fraunces Extra Bold" pitchFamily="34" charset="-120"/>
              </a:rPr>
              <a:t>1</a:t>
            </a:r>
            <a:endParaRPr lang="en-US" sz="2300" dirty="0"/>
          </a:p>
        </p:txBody>
      </p:sp>
      <p:sp>
        <p:nvSpPr>
          <p:cNvPr id="9" name="Text 6"/>
          <p:cNvSpPr/>
          <p:nvPr/>
        </p:nvSpPr>
        <p:spPr>
          <a:xfrm>
            <a:off x="7565231" y="4068008"/>
            <a:ext cx="2474833" cy="309324"/>
          </a:xfrm>
          <a:prstGeom prst="rect">
            <a:avLst/>
          </a:prstGeom>
          <a:noFill/>
          <a:ln/>
        </p:spPr>
        <p:txBody>
          <a:bodyPr wrap="none" lIns="0" tIns="0" rIns="0" bIns="0" rtlCol="0" anchor="t"/>
          <a:lstStyle/>
          <a:p>
            <a:pPr marL="0" indent="0" algn="l">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Network</a:t>
            </a:r>
            <a:endParaRPr lang="en-US" sz="1900" dirty="0"/>
          </a:p>
        </p:txBody>
      </p:sp>
      <p:sp>
        <p:nvSpPr>
          <p:cNvPr id="10" name="Text 7"/>
          <p:cNvSpPr/>
          <p:nvPr/>
        </p:nvSpPr>
        <p:spPr>
          <a:xfrm>
            <a:off x="7565231" y="4496038"/>
            <a:ext cx="6372225" cy="316706"/>
          </a:xfrm>
          <a:prstGeom prst="rect">
            <a:avLst/>
          </a:prstGeom>
          <a:noFill/>
          <a:ln/>
        </p:spPr>
        <p:txBody>
          <a:bodyPr wrap="none" lIns="0" tIns="0" rIns="0" bIns="0" rtlCol="0" anchor="t"/>
          <a:lstStyle/>
          <a:p>
            <a:pPr marL="0" indent="0" algn="l">
              <a:lnSpc>
                <a:spcPts val="2450"/>
              </a:lnSpc>
              <a:buNone/>
            </a:pPr>
            <a:r>
              <a:rPr lang="en-US" sz="1550" dirty="0">
                <a:solidFill>
                  <a:srgbClr val="405449"/>
                </a:solidFill>
                <a:latin typeface="Nobile" pitchFamily="34" charset="0"/>
                <a:ea typeface="Nobile" pitchFamily="34" charset="-122"/>
                <a:cs typeface="Nobile" pitchFamily="34" charset="-120"/>
              </a:rPr>
              <a:t>Build strategic partnerships.</a:t>
            </a:r>
            <a:endParaRPr lang="en-US" sz="1550" dirty="0"/>
          </a:p>
        </p:txBody>
      </p:sp>
      <p:sp>
        <p:nvSpPr>
          <p:cNvPr id="11" name="Shape 8"/>
          <p:cNvSpPr/>
          <p:nvPr/>
        </p:nvSpPr>
        <p:spPr>
          <a:xfrm>
            <a:off x="6676132" y="5642372"/>
            <a:ext cx="692944" cy="22860"/>
          </a:xfrm>
          <a:prstGeom prst="roundRect">
            <a:avLst>
              <a:gd name="adj" fmla="val 779508"/>
            </a:avLst>
          </a:prstGeom>
          <a:solidFill>
            <a:srgbClr val="CED9CE"/>
          </a:solidFill>
          <a:ln/>
        </p:spPr>
        <p:txBody>
          <a:bodyPr/>
          <a:lstStyle/>
          <a:p>
            <a:endParaRPr lang="en-CA"/>
          </a:p>
        </p:txBody>
      </p:sp>
      <p:sp>
        <p:nvSpPr>
          <p:cNvPr id="12" name="Shape 9"/>
          <p:cNvSpPr/>
          <p:nvPr/>
        </p:nvSpPr>
        <p:spPr>
          <a:xfrm>
            <a:off x="6253579" y="5431155"/>
            <a:ext cx="445413" cy="445413"/>
          </a:xfrm>
          <a:prstGeom prst="roundRect">
            <a:avLst>
              <a:gd name="adj" fmla="val 40007"/>
            </a:avLst>
          </a:prstGeom>
          <a:solidFill>
            <a:srgbClr val="E8F3E8"/>
          </a:solidFill>
          <a:ln/>
        </p:spPr>
        <p:txBody>
          <a:bodyPr/>
          <a:lstStyle/>
          <a:p>
            <a:endParaRPr lang="en-CA"/>
          </a:p>
        </p:txBody>
      </p:sp>
      <p:sp>
        <p:nvSpPr>
          <p:cNvPr id="13" name="Text 10"/>
          <p:cNvSpPr/>
          <p:nvPr/>
        </p:nvSpPr>
        <p:spPr>
          <a:xfrm>
            <a:off x="6379190" y="5505331"/>
            <a:ext cx="194072" cy="296942"/>
          </a:xfrm>
          <a:prstGeom prst="rect">
            <a:avLst/>
          </a:prstGeom>
          <a:noFill/>
          <a:ln/>
        </p:spPr>
        <p:txBody>
          <a:bodyPr wrap="none" lIns="0" tIns="0" rIns="0" bIns="0" rtlCol="0" anchor="t"/>
          <a:lstStyle/>
          <a:p>
            <a:pPr marL="0" indent="0" algn="ctr">
              <a:lnSpc>
                <a:spcPts val="2300"/>
              </a:lnSpc>
              <a:buNone/>
            </a:pPr>
            <a:r>
              <a:rPr lang="en-US" sz="2300" b="1" dirty="0">
                <a:solidFill>
                  <a:srgbClr val="405449"/>
                </a:solidFill>
                <a:latin typeface="Fraunces Extra Bold" pitchFamily="34" charset="0"/>
                <a:ea typeface="Fraunces Extra Bold" pitchFamily="34" charset="-122"/>
                <a:cs typeface="Fraunces Extra Bold" pitchFamily="34" charset="-120"/>
              </a:rPr>
              <a:t>2</a:t>
            </a:r>
            <a:endParaRPr lang="en-US" sz="2300" dirty="0"/>
          </a:p>
        </p:txBody>
      </p:sp>
      <p:sp>
        <p:nvSpPr>
          <p:cNvPr id="14" name="Text 11"/>
          <p:cNvSpPr/>
          <p:nvPr/>
        </p:nvSpPr>
        <p:spPr>
          <a:xfrm>
            <a:off x="7565231" y="5406390"/>
            <a:ext cx="2474833" cy="309324"/>
          </a:xfrm>
          <a:prstGeom prst="rect">
            <a:avLst/>
          </a:prstGeom>
          <a:noFill/>
          <a:ln/>
        </p:spPr>
        <p:txBody>
          <a:bodyPr wrap="none" lIns="0" tIns="0" rIns="0" bIns="0" rtlCol="0" anchor="t"/>
          <a:lstStyle/>
          <a:p>
            <a:pPr marL="0" indent="0" algn="l">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Seek Capital</a:t>
            </a:r>
            <a:endParaRPr lang="en-US" sz="1900" dirty="0"/>
          </a:p>
        </p:txBody>
      </p:sp>
      <p:sp>
        <p:nvSpPr>
          <p:cNvPr id="15" name="Text 12"/>
          <p:cNvSpPr/>
          <p:nvPr/>
        </p:nvSpPr>
        <p:spPr>
          <a:xfrm>
            <a:off x="7565231" y="5834420"/>
            <a:ext cx="6372225" cy="316706"/>
          </a:xfrm>
          <a:prstGeom prst="rect">
            <a:avLst/>
          </a:prstGeom>
          <a:noFill/>
          <a:ln/>
        </p:spPr>
        <p:txBody>
          <a:bodyPr wrap="none" lIns="0" tIns="0" rIns="0" bIns="0" rtlCol="0" anchor="t"/>
          <a:lstStyle/>
          <a:p>
            <a:pPr marL="0" indent="0" algn="l">
              <a:lnSpc>
                <a:spcPts val="2450"/>
              </a:lnSpc>
              <a:buNone/>
            </a:pPr>
            <a:r>
              <a:rPr lang="en-US" sz="1550" dirty="0">
                <a:solidFill>
                  <a:srgbClr val="405449"/>
                </a:solidFill>
                <a:latin typeface="Nobile" pitchFamily="34" charset="0"/>
                <a:ea typeface="Nobile" pitchFamily="34" charset="-122"/>
                <a:cs typeface="Nobile" pitchFamily="34" charset="-120"/>
              </a:rPr>
              <a:t>Attract new investors.</a:t>
            </a:r>
            <a:endParaRPr lang="en-US" sz="1550" dirty="0"/>
          </a:p>
        </p:txBody>
      </p:sp>
      <p:sp>
        <p:nvSpPr>
          <p:cNvPr id="16" name="Shape 13"/>
          <p:cNvSpPr/>
          <p:nvPr/>
        </p:nvSpPr>
        <p:spPr>
          <a:xfrm>
            <a:off x="6676132" y="6980753"/>
            <a:ext cx="692944" cy="22860"/>
          </a:xfrm>
          <a:prstGeom prst="roundRect">
            <a:avLst>
              <a:gd name="adj" fmla="val 779508"/>
            </a:avLst>
          </a:prstGeom>
          <a:solidFill>
            <a:srgbClr val="CED9CE"/>
          </a:solidFill>
          <a:ln/>
        </p:spPr>
        <p:txBody>
          <a:bodyPr/>
          <a:lstStyle/>
          <a:p>
            <a:endParaRPr lang="en-CA"/>
          </a:p>
        </p:txBody>
      </p:sp>
      <p:sp>
        <p:nvSpPr>
          <p:cNvPr id="17" name="Shape 14"/>
          <p:cNvSpPr/>
          <p:nvPr/>
        </p:nvSpPr>
        <p:spPr>
          <a:xfrm>
            <a:off x="6253579" y="6769537"/>
            <a:ext cx="445413" cy="445413"/>
          </a:xfrm>
          <a:prstGeom prst="roundRect">
            <a:avLst>
              <a:gd name="adj" fmla="val 40007"/>
            </a:avLst>
          </a:prstGeom>
          <a:solidFill>
            <a:srgbClr val="E8F3E8"/>
          </a:solidFill>
          <a:ln/>
        </p:spPr>
        <p:txBody>
          <a:bodyPr/>
          <a:lstStyle/>
          <a:p>
            <a:endParaRPr lang="en-CA"/>
          </a:p>
        </p:txBody>
      </p:sp>
      <p:sp>
        <p:nvSpPr>
          <p:cNvPr id="18" name="Text 15"/>
          <p:cNvSpPr/>
          <p:nvPr/>
        </p:nvSpPr>
        <p:spPr>
          <a:xfrm>
            <a:off x="6386572" y="6843713"/>
            <a:ext cx="179427" cy="296942"/>
          </a:xfrm>
          <a:prstGeom prst="rect">
            <a:avLst/>
          </a:prstGeom>
          <a:noFill/>
          <a:ln/>
        </p:spPr>
        <p:txBody>
          <a:bodyPr wrap="none" lIns="0" tIns="0" rIns="0" bIns="0" rtlCol="0" anchor="t"/>
          <a:lstStyle/>
          <a:p>
            <a:pPr marL="0" indent="0" algn="ctr">
              <a:lnSpc>
                <a:spcPts val="2300"/>
              </a:lnSpc>
              <a:buNone/>
            </a:pPr>
            <a:r>
              <a:rPr lang="en-US" sz="2300" b="1" dirty="0">
                <a:solidFill>
                  <a:srgbClr val="405449"/>
                </a:solidFill>
                <a:latin typeface="Fraunces Extra Bold" pitchFamily="34" charset="0"/>
                <a:ea typeface="Fraunces Extra Bold" pitchFamily="34" charset="-122"/>
                <a:cs typeface="Fraunces Extra Bold" pitchFamily="34" charset="-120"/>
              </a:rPr>
              <a:t>3</a:t>
            </a:r>
            <a:endParaRPr lang="en-US" sz="2300" dirty="0"/>
          </a:p>
        </p:txBody>
      </p:sp>
      <p:sp>
        <p:nvSpPr>
          <p:cNvPr id="19" name="Text 16"/>
          <p:cNvSpPr/>
          <p:nvPr/>
        </p:nvSpPr>
        <p:spPr>
          <a:xfrm>
            <a:off x="7565231" y="6744772"/>
            <a:ext cx="2474833" cy="309324"/>
          </a:xfrm>
          <a:prstGeom prst="rect">
            <a:avLst/>
          </a:prstGeom>
          <a:noFill/>
          <a:ln/>
        </p:spPr>
        <p:txBody>
          <a:bodyPr wrap="none" lIns="0" tIns="0" rIns="0" bIns="0" rtlCol="0" anchor="t"/>
          <a:lstStyle/>
          <a:p>
            <a:pPr marL="0" indent="0" algn="l">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Diversify</a:t>
            </a:r>
            <a:endParaRPr lang="en-US" sz="1900" dirty="0"/>
          </a:p>
        </p:txBody>
      </p:sp>
      <p:sp>
        <p:nvSpPr>
          <p:cNvPr id="20" name="Text 17"/>
          <p:cNvSpPr/>
          <p:nvPr/>
        </p:nvSpPr>
        <p:spPr>
          <a:xfrm>
            <a:off x="7565231" y="7172801"/>
            <a:ext cx="6372225" cy="316706"/>
          </a:xfrm>
          <a:prstGeom prst="rect">
            <a:avLst/>
          </a:prstGeom>
          <a:noFill/>
          <a:ln/>
        </p:spPr>
        <p:txBody>
          <a:bodyPr wrap="none" lIns="0" tIns="0" rIns="0" bIns="0" rtlCol="0" anchor="t"/>
          <a:lstStyle/>
          <a:p>
            <a:pPr marL="0" indent="0" algn="l">
              <a:lnSpc>
                <a:spcPts val="2450"/>
              </a:lnSpc>
              <a:buNone/>
            </a:pPr>
            <a:r>
              <a:rPr lang="en-US" sz="1550" dirty="0">
                <a:solidFill>
                  <a:srgbClr val="405449"/>
                </a:solidFill>
                <a:latin typeface="Nobile" pitchFamily="34" charset="0"/>
                <a:ea typeface="Nobile" pitchFamily="34" charset="-122"/>
                <a:cs typeface="Nobile" pitchFamily="34" charset="-120"/>
              </a:rPr>
              <a:t>Expand your loan portfolio.</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1124</Words>
  <Application>Microsoft Office PowerPoint</Application>
  <PresentationFormat>Custom</PresentationFormat>
  <Paragraphs>180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Nobile</vt:lpstr>
      <vt:lpstr>Nobile Medium</vt:lpstr>
      <vt:lpstr>Nobile Bold</vt:lpstr>
      <vt:lpstr>Fraunces Extra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Henry Majebi</cp:lastModifiedBy>
  <cp:revision>1</cp:revision>
  <dcterms:created xsi:type="dcterms:W3CDTF">2025-02-14T04:39:59Z</dcterms:created>
  <dcterms:modified xsi:type="dcterms:W3CDTF">2025-02-14T04:46:02Z</dcterms:modified>
</cp:coreProperties>
</file>