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0" r:id="rId25"/>
    <p:sldId id="279" r:id="rId26"/>
    <p:sldId id="280" r:id="rId27"/>
    <p:sldId id="281" r:id="rId28"/>
    <p:sldId id="282" r:id="rId29"/>
    <p:sldId id="283" r:id="rId30"/>
    <p:sldId id="284" r:id="rId31"/>
    <p:sldId id="285" r:id="rId32"/>
    <p:sldId id="286" r:id="rId33"/>
    <p:sldId id="287" r:id="rId34"/>
    <p:sldId id="293" r:id="rId35"/>
    <p:sldId id="294" r:id="rId36"/>
    <p:sldId id="288" r:id="rId37"/>
    <p:sldId id="289" r:id="rId38"/>
    <p:sldId id="295" r:id="rId39"/>
    <p:sldId id="297" r:id="rId40"/>
    <p:sldId id="298" r:id="rId41"/>
    <p:sldId id="296" r:id="rId42"/>
    <p:sldId id="299" r:id="rId43"/>
    <p:sldId id="300" r:id="rId44"/>
    <p:sldId id="301" r:id="rId45"/>
    <p:sldId id="302" r:id="rId46"/>
    <p:sldId id="303" r:id="rId47"/>
    <p:sldId id="305" r:id="rId48"/>
    <p:sldId id="292" r:id="rId49"/>
  </p:sldIdLst>
  <p:sldSz cx="18288000" cy="10287000"/>
  <p:notesSz cx="6858000" cy="9144000"/>
  <p:embeddedFontLst>
    <p:embeddedFont>
      <p:font typeface="Arimo Bold" panose="020B0604020202020204" charset="0"/>
      <p:regular r:id="rId51"/>
    </p:embeddedFont>
    <p:embeddedFont>
      <p:font typeface="Bara TH" panose="020B0604020202020204" charset="0"/>
      <p:regular r:id="rId52"/>
    </p:embeddedFont>
    <p:embeddedFont>
      <p:font typeface="Cambria Math" panose="02040503050406030204" pitchFamily="18" charset="0"/>
      <p:regular r:id="rId53"/>
    </p:embeddedFont>
    <p:embeddedFont>
      <p:font typeface="Open Sans" panose="020B0606030504020204" pitchFamily="34" charset="0"/>
      <p:regular r:id="rId54"/>
      <p:bold r:id="rId55"/>
      <p:italic r:id="rId56"/>
      <p:boldItalic r:id="rId57"/>
    </p:embeddedFont>
    <p:embeddedFont>
      <p:font typeface="Open Sans Italics" panose="020B0604020202020204" charset="0"/>
      <p:regular r:id="rId58"/>
    </p:embeddedFont>
    <p:embeddedFont>
      <p:font typeface="StoryBook Bold" panose="020B0604020202020204" charset="0"/>
      <p:regular r:id="rId59"/>
    </p:embeddedFont>
    <p:embeddedFont>
      <p:font typeface="TT Chocolates" panose="020B0604020202020204" charset="0"/>
      <p:regular r:id="rId60"/>
    </p:embeddedFont>
    <p:embeddedFont>
      <p:font typeface="TT Chocolates Bold" panose="020B0604020202020204" charset="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5042" autoAdjust="0"/>
  </p:normalViewPr>
  <p:slideViewPr>
    <p:cSldViewPr>
      <p:cViewPr varScale="1">
        <p:scale>
          <a:sx n="44" d="100"/>
          <a:sy n="44" d="100"/>
        </p:scale>
        <p:origin x="13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2T04:04:34.299"/>
    </inkml:context>
    <inkml:brush xml:id="br0">
      <inkml:brushProperty name="width" value="0.2" units="cm"/>
      <inkml:brushProperty name="height" value="0.2" units="cm"/>
      <inkml:brushProperty name="color" value="#FFFFFF"/>
    </inkml:brush>
  </inkml:definitions>
  <inkml:trace contextRef="#ctx0" brushRef="#br0">2 322 24575,'-1'-28'0,"1"-2"0,0 0 0,2 1 0,7-40 0,-7 61 0,0 0 0,0 0 0,1 1 0,0 0 0,0-1 0,1 1 0,-1 0 0,2 0 0,-1 1 0,1 0 0,0-1 0,0 1 0,1 1 0,-1-1 0,1 1 0,1 0 0,8-5 0,-13 8 0,0 1 0,0-1 0,1 1 0,-1 0 0,1 0 0,-1 0 0,1 0 0,-1 0 0,1 1 0,-1-1 0,1 1 0,0-1 0,-1 1 0,1 0 0,0 0 0,-1 0 0,1 1 0,0-1 0,-1 1 0,5 1 0,-4-1 0,-1 1 0,1 0 0,-1 0 0,1 0 0,-1 0 0,0 0 0,0 0 0,0 1 0,0-1 0,-1 1 0,1-1 0,0 1 0,-1 0 0,0-1 0,1 5 0,3 9 0,-1 0 0,0 0 0,-2 1 0,0-1 0,0 22 0,-5 315 0,-2-100 0,8-212 0,1 0 0,14 61 0,-8-54 0,3 58 0,-12-89 0,3 32 0,-4-46 0,1 1 0,0-1 0,-1 0 0,1 0 0,0 0 0,1 0 0,-1 0 0,1 0 0,-1 0 0,1-1 0,3 5 0,-4-6 0,-1-1 0,0 0 0,0 0 0,0 1 0,1-1 0,-1 0 0,0 0 0,0 0 0,1 0 0,-1 1 0,0-1 0,0 0 0,1 0 0,-1 0 0,0 0 0,1 0 0,-1 0 0,0 0 0,0 0 0,1 0 0,-1 0 0,0 0 0,1 0 0,-1 0 0,0 0 0,1 0 0,-1 0 0,0 0 0,0 0 0,1 0 0,-1-1 0,0 1 0,0 0 0,1 0 0,-1 0 0,0 0 0,0-1 0,1 1 0,-1 0 0,0 0 0,0 0 0,0-1 0,0 1 0,1 0 0,-1 0 0,0-1 0,0 1 0,0-1 0,6-15 0,-3 2 0,-1 0 0,0 0 0,-1 0 0,-1 0 0,0-1 0,-3-17 0,-20-89 0,13 75 0,-18-64 0,-47-117 0,59 182 0,5 6 0,-8-42 0,-2-9 0,8 59 0,13 31 0,0 1 0,0-1 0,0 0 0,0 1 0,0-1 0,0 0 0,-1 1 0,1-1 0,0 0 0,0 1 0,0-1 0,0 0 0,-1 1 0,1-1 0,0 0 0,0 1 0,-1-1 0,1 0 0,0 0 0,0 1 0,-1-1 0,1 0 0,0 0 0,-1 0 0,1 1 0,0-1 0,-1 0 0,1 0 0,-1 0 0,1 0 0,0 0 0,-1 0 0,1 0 0,0 0 0,-1 0 0,1 0 0,0 0 0,-1 0 0,1 0 0,-1 0 0,1 0 0,0 0 0,-1 0 0,1-1 0,0 1 0,-1 0 0,1 0 0,0 0 0,-1 0 0,1-1 0,0 1 0,0 0 0,-1 0 0,1-1 0,0 1 0,0 0 0,-1-1 0,1 1 0,0 0 0,0-1 0,0 1 0,-1 0 0,1-1 0,0 1 0,0-1 0,-5 25 0,2 0 0,0 1 0,1-1 0,2 0 0,2 30 0,0 0 0,-2 76 0,-2-16 0,25 218 0,7-117 0,-29-209 15,1 1 0,-1-1 0,1 0 0,1 0 0,-1 0 0,1 0 0,5 8 0,-7-13-50,-1 0 1,1 0-1,0 1 1,0-1-1,-1 0 1,1 0-1,0-1 1,0 1-1,0 0 1,0 0-1,0 0 1,0 0-1,0-1 0,0 1 1,0-1-1,0 1 1,1-1-1,-1 1 1,0-1-1,0 1 1,0-1-1,1 0 1,-1 0-1,0 0 1,0 0-1,1 0 1,-1 0-1,0 0 0,1 0 1,-1 0-1,0-1 1,0 1-1,0 0 1,1-1-1,-1 1 1,0-1-1,0 1 1,0-1-1,0 0 1,0 1-1,0-1 0,2-1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2T04:04:14.738"/>
    </inkml:context>
    <inkml:brush xml:id="br0">
      <inkml:brushProperty name="width" value="0.05" units="cm"/>
      <inkml:brushProperty name="height" value="0.05" units="cm"/>
      <inkml:brushProperty name="color" value="#FFFFFF"/>
    </inkml:brush>
  </inkml:definitions>
  <inkml:trace contextRef="#ctx0" brushRef="#br0">93 0 24575,'-3'45'0,"-2"0"0,-2-1 0,-2 1 0,-15 45 0,-17 83 0,40-157 0,-1-1 0,2 0 0,0 0 0,4 27 0,-3-33 0,1 1 0,0-1 0,1 0 0,0 0 0,0 0 0,1 0 0,0 0 0,8 12 0,-11-20 0,0 0 0,-1 0 0,1 0 0,0 0 0,0 0 0,-1 0 0,1 0 0,0 0 0,0-1 0,0 1 0,0 0 0,0 0 0,0-1 0,0 1 0,1-1 0,-1 1 0,0-1 0,0 1 0,0-1 0,0 0 0,1 0 0,-1 1 0,0-1 0,0 0 0,1 0 0,-1 0 0,0 0 0,0-1 0,1 1 0,-1 0 0,0 0 0,0-1 0,0 1 0,0-1 0,1 1 0,-1-1 0,0 1 0,0-1 0,0 0 0,0 0 0,0 1 0,0-1 0,1-2 0,2-1 0,0 0 0,-1-1 0,1 1 0,-1-1 0,0 0 0,0 0 0,-1 0 0,4-9 0,23-91 0,9-24 0,-13 71 0,-10 24 0,16-54 0,-28 80 0,-1-1 0,-1 1 0,1-1 0,-1 1 0,-1-1 0,1 0 0,-2 0 0,1 1 0,-1-1 0,0 0 0,-5-14 0,6 21 0,-1 0 0,1 1 0,-1-1 0,0 0 0,0 1 0,0-1 0,0 0 0,0 1 0,0-1 0,0 1 0,0-1 0,-1 1 0,1 0 0,-2-2 0,2 3 0,1 0 0,-1 0 0,1-1 0,-1 1 0,0 0 0,1 0 0,-1 0 0,1 0 0,-1 0 0,0 0 0,1 0 0,-1 0 0,1 0 0,-1 0 0,0 0 0,1 1 0,-1-1 0,1 0 0,-1 0 0,0 1 0,1-1 0,-1 0 0,1 1 0,-1-1 0,1 0 0,-1 1 0,0 0 0,-1 2 0,-1 0 0,1 1 0,-1-1 0,1 1 0,0-1 0,0 1 0,1 0 0,-1 0 0,1 0 0,-2 8 0,-6 53 0,4 1 0,2-1 0,6 69 0,-1-40 0,0 550 0,-5-636 0,-3-16 0,-5-19 0,-47-191 0,-9-52 0,30 142-1365,29 95-5461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2T04:04:16.582"/>
    </inkml:context>
    <inkml:brush xml:id="br0">
      <inkml:brushProperty name="width" value="0.05" units="cm"/>
      <inkml:brushProperty name="height" value="0.05" units="cm"/>
      <inkml:brushProperty name="color" value="#FFFFFF"/>
    </inkml:brush>
  </inkml:definitions>
  <inkml:trace contextRef="#ctx0" brushRef="#br0">53 294 24575,'0'441'0,"1"-411"0,2 0 0,1-1 0,1 1 0,1-1 0,2 0 0,18 45 0,-21-65 0,-1 1 0,1-1 0,1 0 0,0 0 0,0 0 0,1-1 0,0 0 0,0 0 0,14 11 0,-18-17 0,0 0 0,0 0 0,0 0 0,0 0 0,0 0 0,1-1 0,-1 0 0,0 1 0,1-1 0,-1 0 0,1-1 0,0 1 0,-1-1 0,1 1 0,-1-1 0,1 0 0,0 0 0,-1-1 0,1 1 0,-1-1 0,1 0 0,-1 0 0,1 0 0,-1 0 0,1 0 0,-1-1 0,0 0 0,0 0 0,0 0 0,0 0 0,5-4 0,-3 1 0,0-1 0,0 0 0,0 0 0,-1 0 0,0 0 0,0-1 0,0 0 0,2-7 0,22-63 0,-23 59 0,2-4 0,-1 0 0,-2-1 0,0 0 0,-1 0 0,-1 0 0,-2-1 0,0 1 0,-1 0 0,-2 0 0,-8-37 0,8 45 0,-5-22 0,-14-37 0,17 60 0,-1 1 0,0 0 0,-1 1 0,-1-1 0,0 1 0,-10-11 0,8 10 0,-1 1 0,0 0 0,-1 1 0,0 0 0,-23-15 0,33 25 0,-1-1 0,1 0 0,-1 1 0,0 0 0,0 0 0,0-1 0,0 2 0,0-1 0,0 0 0,0 0 0,0 1 0,0 0 0,0 0 0,0 0 0,0 0 0,0 0 0,0 0 0,0 1 0,0 0 0,0-1 0,0 1 0,0 0 0,0 0 0,0 1 0,1-1 0,-1 1 0,0-1 0,1 1 0,-1 0 0,1 0 0,0 0 0,0 0 0,-1 0 0,1 1 0,1-1 0,-1 1 0,-2 3 0,-4 9 0,1-1 0,1 1 0,1 0 0,0 0 0,1 1 0,-3 18 0,-1 2 0,-5 20 0,2 0 0,-5 94 0,15-117 0,1 0 0,2 0 0,2 0 0,0 0 0,19 62 0,-21-89 0,0 0 0,0-1 0,0 1 0,1-1 0,0 0 0,0 0 0,1 0 0,0 0 0,-1 0 0,1-1 0,6 6 0,-8-9 0,-1 0 0,1 0 0,0 0 0,-1 0 0,1 0 0,0-1 0,-1 1 0,1 0 0,0-1 0,0 0 0,0 1 0,-1-1 0,1 0 0,0 0 0,0 0 0,2 0 0,-1-1 0,0 1 0,-1-1 0,1 0 0,-1 0 0,0 0 0,1-1 0,-1 1 0,0-1 0,0 1 0,0-1 0,0 0 0,0 1 0,0-1 0,3-4 0,2-5 0,-1 0 0,0 0 0,0-1 0,-1 0 0,-1 0 0,0 0 0,0-1 0,2-20 0,2 1 0,8-45 0,-2-1 0,4-117 0,-15-158 0,-4 304 0,1 31 0,-1-1 0,-1 1 0,0 0 0,-6-20 0,7 34 0,-1 0 0,1 0 0,-1 0 0,0 0 0,0 0 0,0 0 0,0 1 0,-1-1 0,0 1 0,-4-5 0,5 6 0,0 1 0,0 0 0,0-1 0,0 1 0,0 0 0,0 0 0,0 0 0,0 1 0,-1-1 0,1 0 0,0 1 0,0 0 0,-1-1 0,1 1 0,0 0 0,-1 0 0,1 0 0,0 1 0,-1-1 0,-3 2 0,3-1 0,0 0 0,0 0 0,0 1 0,0-1 0,1 1 0,-1 0 0,0 0 0,1 0 0,0 0 0,-1 1 0,1-1 0,0 0 0,0 1 0,0 0 0,1-1 0,-1 1 0,0 0 0,1 0 0,0 0 0,0 0 0,-1 5 0,-2 7 0,0 0 0,1 0 0,0 17 0,1 157-766,2-173 167,1 29-6227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2T04:04:18.055"/>
    </inkml:context>
    <inkml:brush xml:id="br0">
      <inkml:brushProperty name="width" value="0.05" units="cm"/>
      <inkml:brushProperty name="height" value="0.05" units="cm"/>
      <inkml:brushProperty name="color" value="#FFFFFF"/>
    </inkml:brush>
  </inkml:definitions>
  <inkml:trace contextRef="#ctx0" brushRef="#br0">35 605 24575,'4'68'0,"3"-1"0,3-1 0,36 126 0,-42-176 0,1 0 0,1 0 0,0 0 0,16 27 0,-19-37 0,1 0 0,0-1 0,1 1 0,0-1 0,-1 0 0,1 0 0,1-1 0,-1 1 0,1-1 0,0 0 0,0-1 0,0 1 0,0-1 0,9 3 0,-13-6 0,1 1 0,-1 0 0,0-1 0,1 1 0,-1-1 0,0 0 0,1 1 0,-1-1 0,1 0 0,-1-1 0,1 1 0,-1 0 0,0-1 0,1 1 0,-1-1 0,0 0 0,0 0 0,1 0 0,-1 0 0,0 0 0,0 0 0,0-1 0,0 1 0,0-1 0,0 1 0,-1-1 0,1 0 0,0 0 0,-1 0 0,1 1 0,-1-2 0,2-2 0,1-4 0,1-1 0,-2 1 0,1-1 0,-2 0 0,1 0 0,1-15 0,3-59 0,-3 0 0,-8-93 0,1 75 0,3 79 0,-1 1 0,-1-1 0,-1 0 0,-11-40 0,12 57 0,1 1 0,-2-1 0,1 1 0,-1 0 0,1 0 0,-1 0 0,-1 0 0,1 0 0,-1 1 0,0-1 0,0 1 0,0 0 0,0 0 0,-1 1 0,0-1 0,1 1 0,-1 0 0,0 0 0,-1 1 0,1-1 0,-1 1 0,1 0 0,-10-2 0,11 3 0,0 1 0,0-1 0,0 1 0,0-1 0,0 1 0,0 0 0,0 1 0,0-1 0,0 1 0,0 0 0,0 0 0,0 0 0,0 0 0,0 0 0,0 1 0,1 0 0,-6 3 0,5-1 0,0-1 0,0 1 0,1 0 0,-1 0 0,1 0 0,0 0 0,1 1 0,-1-1 0,1 1 0,-1-1 0,2 1 0,-3 6 0,-1 10 0,1 1 0,0 0 0,2 0 0,0 0 0,3 27 0,8 353 0,-9-391 0,1 1 0,0 0 0,0 0 0,2-1 0,-1 1 0,5 11 0,-6-22 0,-1 1 0,1 0 0,-1 0 0,1 0 0,0-1 0,0 1 0,0 0 0,0-1 0,0 1 0,0-1 0,0 1 0,0-1 0,1 1 0,-1-1 0,1 0 0,-1 0 0,1 0 0,-1 0 0,1 0 0,0 0 0,0 0 0,-1 0 0,1-1 0,0 1 0,0-1 0,0 1 0,0-1 0,-1 0 0,1 1 0,0-1 0,0 0 0,0 0 0,0-1 0,0 1 0,0 0 0,0-1 0,-1 1 0,1-1 0,0 1 0,0-1 0,0 0 0,-1 0 0,1 0 0,0 0 0,-1 0 0,2-1 0,1-2 0,1 1 0,-1-1 0,-1 1 0,1-1 0,0 0 0,-1-1 0,0 1 0,0-1 0,0 1 0,-1-1 0,0 0 0,1 0 0,-2 0 0,1 0 0,1-9 0,2-9 0,-1 0 0,0-29 0,-4 44 0,2-430 0,-6 231 0,4 168 0,-8-61 0,7 89 0,-1 0 0,-1 0 0,0 1 0,-1-1 0,0 1 0,0-1 0,-1 1 0,0 0 0,-1 1 0,-7-10 0,11 17 0,1 0 0,-1 0 0,0 0 0,1 0 0,-1 1 0,0-1 0,0 0 0,-1 1 0,1-1 0,0 1 0,0 0 0,-1 0 0,1 0 0,-1 0 0,1 0 0,-1 1 0,1-1 0,-1 1 0,1-1 0,-1 1 0,1 0 0,-5 0 0,4 1 0,0 0 0,0 0 0,0 0 0,0 0 0,0 1 0,0-1 0,0 1 0,1 0 0,-1 0 0,0 0 0,1 0 0,-1 0 0,1 0 0,0 1 0,0-1 0,0 1 0,-2 3 0,-13 23-682,-20 44-1,23-41-6143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2T04:04:22.475"/>
    </inkml:context>
    <inkml:brush xml:id="br0">
      <inkml:brushProperty name="width" value="0.05" units="cm"/>
      <inkml:brushProperty name="height" value="0.05" units="cm"/>
      <inkml:brushProperty name="color" value="#FFFFFF"/>
    </inkml:brush>
  </inkml:definitions>
  <inkml:trace contextRef="#ctx0" brushRef="#br0">249 295 24575,'-2'10'0,"0"-1"0,-1 1 0,0-1 0,0 0 0,-1 0 0,0 0 0,0-1 0,-11 15 0,-45 66 0,-32 57 0,83-129 0,0 1 0,2 1 0,0-1 0,1 1 0,1 0 0,-5 33 0,8-37 0,1 1 0,1-1 0,0 0 0,1 1 0,1-1 0,0 0 0,1 0 0,7 23 0,-8-34 0,0 1 0,0-1 0,0 0 0,0 0 0,1 1 0,-1-1 0,1-1 0,0 1 0,1 0 0,-1-1 0,0 0 0,1 1 0,0-1 0,0-1 0,0 1 0,0 0 0,0-1 0,0 0 0,1 0 0,-1 0 0,1-1 0,0 0 0,-1 0 0,1 0 0,0 0 0,0 0 0,-1-1 0,1 0 0,0 0 0,0-1 0,6 0 0,-1-1 0,0 0 0,0-1 0,0 0 0,0-1 0,0 0 0,-1 0 0,1-1 0,-1 0 0,-1-1 0,1 0 0,-1 0 0,0-1 0,0 0 0,-1 0 0,0-1 0,0 0 0,0 0 0,-1-1 0,5-10 0,6-13 0,0-1 0,-3 0 0,-1-1 0,11-43 0,-11 27 0,-3 0 0,-1-1 0,1-63 0,-8-155 0,-2 254 0,-1 0 0,-1 0 0,0 0 0,-8-29 0,9 40 0,-1 1 0,1-1 0,-1 1 0,0 0 0,0-1 0,0 1 0,0 0 0,0 0 0,-1 0 0,1 0 0,-5-2 0,5 3 0,0 1 0,0 0 0,0 0 0,0 0 0,0 0 0,-1 0 0,1 1 0,0-1 0,-1 1 0,1-1 0,0 1 0,-1 0 0,1 0 0,0 0 0,-1 0 0,1 0 0,0 0 0,-1 1 0,-3 1 0,3-1 0,-1 0 0,1 1 0,0 0 0,0 0 0,0 0 0,0 0 0,1 0 0,-1 0 0,1 1 0,-1-1 0,1 1 0,0 0 0,0-1 0,0 1 0,-3 6 0,-22 55 0,16-38 0,-18 41 0,11-32 0,3 0 0,1 2 0,1-1 0,2 2 0,-10 67 0,1 10 0,11-77 0,-4 59 0,13-93 0,-1-1 0,1 1 0,0-1 0,1 1 0,-1-1 0,0 0 0,1 1 0,0-1 0,0 1 0,0-1 0,0 0 0,1 1 0,-1-1 0,1 0 0,0 0 0,-1 0 0,2 0 0,-1-1 0,0 1 0,0-1 0,1 1 0,-1-1 0,1 0 0,0 1 0,0-1 0,5 2 0,-4-2 0,0-1 0,0 0 0,0 0 0,0-1 0,0 1 0,0-1 0,1 0 0,-1 0 0,0 0 0,0-1 0,0 1 0,0-1 0,0 0 0,0 0 0,0 0 0,0-1 0,0 0 0,-1 1 0,1-1 0,-1-1 0,1 1 0,5-5 0,1-2 0,1-1 0,-2-1 0,1 1 0,-2-1 0,1-1 0,-1 0 0,-1 0 0,0 0 0,8-24 0,-4 5 0,-1 0 0,-1 0 0,4-38 0,-7 16 0,-2 1 0,-4-87 0,0 139 0,0-1 0,0 1 0,0 0 0,0 0 0,0-1 0,0 1 0,1 0 0,-1-1 0,0 1 0,0 0 0,0 0 0,0-1 0,0 1 0,-1 0 0,1-1 0,0 1 0,0 0 0,0-1 0,0 1 0,0 0 0,0 0 0,0-1 0,0 1 0,-1 0 0,1 0 0,0-1 0,0 1 0,0 0 0,-1 0 0,1 0 0,0-1 0,0 1 0,-1 0 0,1 0 0,0 0 0,0 0 0,-1-1 0,1 1 0,0 0 0,0 0 0,-1 0 0,1 0 0,-1 0 0,-9 12 0,-8 22 0,18-34 0,-12 25 0,1 0 0,1 0 0,1 1 0,2 1 0,0-1 0,2 1 0,-2 33 0,6-21 0,1-16 0,-1-1 0,-7 42 0,7-59 0,0-1 0,0 1 0,-1 0 0,1-1 0,-1 1 0,0-1 0,0 1 0,-1-1 0,1 0 0,-1 0 0,0 0 0,0-1 0,0 1 0,-1-1 0,1 1 0,-1-1 0,0 0 0,-7 4 0,8-6 0,1 0 0,-1 0 0,1-1 0,-1 1 0,1-1 0,-1 0 0,1 0 0,-1 0 0,0 0 0,1 0 0,-1 0 0,1-1 0,-1 1 0,1-1 0,-1 0 0,1 0 0,-1 0 0,1 0 0,0 0 0,0 0 0,-1-1 0,1 1 0,0-1 0,0 1 0,0-1 0,1 0 0,-1 0 0,-2-2 0,-2-3 0,1 0 0,-1 0 0,1-1 0,0 1 0,1-1 0,-7-16 0,7 10 0,0 0 0,1 0 0,1-1 0,0 1 0,1 0 0,1-1 0,0 1 0,3-22 0,0 16 0,1-1 0,1 0 0,0 1 0,2 0 0,10-23 0,-14 37 0,0 0 0,1 0 0,-1 1 0,1-1 0,1 1 0,-1 0 0,1 0 0,0 0 0,0 1 0,0 0 0,1 0 0,-1 0 0,1 0 0,0 1 0,0 0 0,0 0 0,12-3 0,-13 5 0,-1 0 0,1 0 0,-1 1 0,1 0 0,-1-1 0,1 1 0,-1 1 0,1-1 0,-1 1 0,1 0 0,-1 0 0,1 0 0,-1 0 0,0 1 0,0 0 0,0 0 0,0 0 0,0 0 0,0 1 0,0-1 0,-1 1 0,1 0 0,-1 0 0,0 1 0,0-1 0,5 8 0,4 7 0,-2 0 0,0 1 0,-1 0 0,-1 1 0,-1 0 0,-1 0 0,0 0 0,-2 1 0,3 25 0,-1 27 0,-4 92 0,-2-152 0,0 17 0,1-11 0,-1-1 0,-1 0 0,-1 0 0,-7 33 0,9-49 0,-1-1 0,1 0 0,0 1 0,-1-1 0,1 0 0,0 1 0,-1-1 0,0 0 0,1 0 0,-1 0 0,0 1 0,1-1 0,-1 0 0,0 0 0,0 0 0,0 0 0,0 0 0,0 0 0,-2 0 0,3-1 0,-1 0 0,0-1 0,1 1 0,-1 0 0,0-1 0,1 1 0,-1 0 0,1-1 0,-1 1 0,1-1 0,-1 1 0,1-1 0,-1 0 0,1 1 0,-1-1 0,1 1 0,0-1 0,-1 0 0,1 1 0,0-1 0,0 0 0,-1 1 0,1-1 0,0-1 0,-4-9 0,1-1 0,-2-24 0,0-14 0,2-1 0,5-61 0,0 94 0,0 0 0,1 0 0,1 0 0,1 1 0,0 0 0,1 0 0,1 0 0,1 0 0,17-28 0,-19 36 0,-1 2 0,0-1 0,0 1 0,1 0 0,0 1 0,12-11 0,-18 17 0,0-1 0,1 1 0,0-1 0,-1 1 0,1 0 0,-1-1 0,1 1 0,-1 0 0,1 0 0,0-1 0,-1 1 0,1 0 0,-1 0 0,1 0 0,0 0 0,-1 0 0,1 0 0,0 0 0,-1 0 0,1 0 0,0 0 0,-1 0 0,1 0 0,-1 0 0,1 1 0,0-1 0,-1 0 0,1 0 0,-1 1 0,1-1 0,0 1 0,1 0 0,-1 1 0,0-1 0,0 1 0,0 0 0,0-1 0,0 1 0,-1 0 0,1 0 0,0-1 0,-1 1 0,1 2 0,5 53 0,-6-53 0,-6 301 0,5-298 0,0 0 0,0 0 0,-1 0 0,0 0 0,0-1 0,-1 1 0,0-1 0,0 1 0,-1-1 0,1 0 0,-1-1 0,0 1 0,-1 0 0,0-1 0,1 0 0,-2 0 0,-8 6 0,11-9 0,0 0 0,-1 0 0,0 0 0,0 0 0,1-1 0,-1 1 0,0-1 0,0 0 0,0 0 0,0-1 0,0 1 0,-1-1 0,1 0 0,0 0 0,0 0 0,0-1 0,0 1 0,0-1 0,0 0 0,0 0 0,0-1 0,0 1 0,0-1 0,1 0 0,-1 0 0,1 0 0,-1 0 0,1 0 0,0-1 0,-5-4 0,2 1 0,1 0 0,-1-1 0,1 0 0,1 0 0,-1 0 0,1-1 0,0 0 0,1 1 0,-1-1 0,2-1 0,-1 1 0,1 0 0,-2-18 0,1-9 0,1 0 0,3-38 0,0 41 0,0 18 0,0 0 0,0 0 0,2 0 0,5-22 0,-7 33 0,0 1 0,0-1 0,0 1 0,1-1 0,-1 1 0,1-1 0,-1 1 0,1-1 0,0 1 0,0 0 0,0 0 0,0 0 0,3-2 0,-4 3 0,1 1 0,-1-1 0,1 1 0,0-1 0,-1 1 0,1-1 0,0 1 0,-1 0 0,1 0 0,0 0 0,-1 0 0,1 0 0,0 0 0,-1 1 0,1-1 0,0 0 0,-1 1 0,1 0 0,0-1 0,-1 1 0,1 0 0,-1-1 0,1 1 0,1 2 0,2 1 0,0 0 0,0 1 0,0-1 0,-1 1 0,1 0 0,-1 1 0,-1-1 0,1 1 0,-1-1 0,0 1 0,0 0 0,0 0 0,-1 1 0,0-1 0,1 7 0,2 12 0,0 1 0,1 38 0,-5-46 0,1 13 0,-1 0 0,-4 50 0,2-74 0,0-1 0,0 1 0,0 0 0,-1-1 0,0 1 0,0-1 0,-1 1 0,0-1 0,0 0 0,0 0 0,-1 0 0,0 0 0,0-1 0,0 0 0,-1 0 0,0 0 0,-9 7 0,12-10 0,0 0 0,-1-1 0,0 1 0,1-1 0,-1 0 0,0 0 0,1 0 0,-1 0 0,0 0 0,0 0 0,0-1 0,0 0 0,0 1 0,0-1 0,0 0 0,0 0 0,0-1 0,0 1 0,0-1 0,0 1 0,0-1 0,1 0 0,-1 0 0,0 0 0,0-1 0,1 1 0,-1 0 0,-3-4 0,1 1 0,1 0 0,0-1 0,0 1 0,0-1 0,0 0 0,1 0 0,0 0 0,0 0 0,1-1 0,-1 1 0,1-1 0,0 1 0,-1-7 0,-5-38 0,2 0 0,3-1 0,5-96 0,0 74 0,-2 30 0,-1 14 0,1 1 0,2 0 0,8-45 0,-10 67 0,2 1 0,-1-1 0,1 1 0,-1 0 0,1-1 0,1 1 0,-1 0 0,1 1 0,0-1 0,0 0 0,0 1 0,1-1 0,0 1 0,0 0 0,0 0 0,0 1 0,0-1 0,1 1 0,-1 0 0,1 0 0,0 1 0,0-1 0,0 1 0,6-2 0,-5 3 0,-1 0 0,1 0 0,0 0 0,-1 1 0,1 0 0,0 0 0,-1 0 0,1 1 0,0 0 0,-1 0 0,1 0 0,-1 1 0,1 0 0,-1 0 0,0 0 0,0 1 0,0 0 0,0 0 0,0 0 0,-1 0 0,1 1 0,-1 0 0,0 0 0,0 0 0,4 5 0,0 1 0,-1 0 0,0 0 0,-1 1 0,0 0 0,-1 0 0,0 1 0,-1-1 0,0 1 0,-1 0 0,3 17 0,-1 5 0,-2 0 0,-3 64 0,-1-84 0,0-1 0,-1 1 0,-1 0 0,0-1 0,-1 1 0,0-1 0,-1 0 0,-1-1 0,-13 24 0,16-31 0,-2 1 0,1-1 0,-1 0 0,1 0 0,-1-1 0,-1 1 0,1-1 0,0 0 0,-1-1 0,0 1 0,0-1 0,0 0 0,-1-1 0,1 1 0,0-1 0,-1-1 0,0 1 0,1-1 0,-1 0 0,-10 0 0,12-1 0,0-1 0,-1 1 0,1-1 0,0 0 0,0-1 0,0 1 0,0-1 0,0 0 0,0 0 0,0 0 0,1-1 0,-1 0 0,1 0 0,0 0 0,-1 0 0,1-1 0,1 0 0,-1 1 0,1-1 0,-1-1 0,1 1 0,0 0 0,1-1 0,-1 0 0,1 1 0,-3-8 0,1 1 17,1 1 0,0-1 1,1 0-1,0 0 0,0 0 0,1-11 0,1 16-123,0 1 0,0-1 0,1 0 0,0 1 0,0-1 0,0 1-1,1-1 1,0 1 0,0 0 0,0 0 0,0 0 0,1 0 0,5-7 0,15-12-6720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2T04:04:24.379"/>
    </inkml:context>
    <inkml:brush xml:id="br0">
      <inkml:brushProperty name="width" value="0.05" units="cm"/>
      <inkml:brushProperty name="height" value="0.05" units="cm"/>
      <inkml:brushProperty name="color" value="#FFFFFF"/>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2T04:04:37.710"/>
    </inkml:context>
    <inkml:brush xml:id="br0">
      <inkml:brushProperty name="width" value="0.2" units="cm"/>
      <inkml:brushProperty name="height" value="0.2" units="cm"/>
      <inkml:brushProperty name="color" value="#FFFFFF"/>
    </inkml:brush>
  </inkml:definitions>
  <inkml:trace contextRef="#ctx0" brushRef="#br0">52 373 24575,'-1'-4'0,"0"0"0,0 0 0,0 0 0,0 1 0,-1-1 0,1 0 0,-1 1 0,-4-7 0,-8-18 0,8 0 0,0 0 0,2-1 0,1 1 0,1 0 0,4-52 0,-2 73 0,1 0 0,1 1 0,-1-1 0,1 0 0,0 1 0,1 0 0,4-10 0,-7 15 0,1 0 0,0-1 0,-1 1 0,1 0 0,0 0 0,0 0 0,0-1 0,0 1 0,0 0 0,0 0 0,0 0 0,0 0 0,0 1 0,0-1 0,1 0 0,-1 0 0,0 1 0,1-1 0,-1 1 0,0-1 0,1 1 0,-1-1 0,1 1 0,-1 0 0,0 0 0,1 0 0,-1 0 0,1 0 0,-1 0 0,1 0 0,-1 0 0,1 0 0,-1 1 0,0-1 0,1 1 0,-1-1 0,1 1 0,-1 0 0,2 0 0,3 4 0,0 0 0,0 0 0,-1 0 0,1 1 0,-1-1 0,-1 1 0,1 1 0,-1-1 0,0 1 0,0-1 0,-1 1 0,1 0 0,-2 1 0,1-1 0,-1 0 0,0 1 0,1 13 0,2 15 0,-2 0 0,-3 54 0,0-65 0,-5 371 0,0-328 0,2-52 0,2-1 0,0 1 0,1 24 0,13-58 0,19-69 0,-21 54 0,16-34 0,-3 13 0,14-25 0,-28 67-1365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2T04:04:43.280"/>
    </inkml:context>
    <inkml:brush xml:id="br0">
      <inkml:brushProperty name="width" value="0.2" units="cm"/>
      <inkml:brushProperty name="height" value="0.2" units="cm"/>
      <inkml:brushProperty name="color" value="#FFFFFF"/>
    </inkml:brush>
  </inkml:definitions>
  <inkml:trace contextRef="#ctx0" brushRef="#br0">101 712 24575,'0'518'0,"0"-1239"0,3 673 0,1-1 0,14-56 0,-8 53 0,5-83 0,-15 54 0,0 48 0,0 28 0,-1 9 0,1 411 0,2-373 0,2 0 0,13 57 0,4 43 0,-20-124 0,0 0 0,-2 0 0,0 0 0,-1 0 0,-1 0 0,-5 19 0,-3 4 0,-10 68 0,19-93 0,0 0 0,2 0 0,0-1 0,0 1 0,2 0 0,0 0 0,5 21 0,-6-35 0,-1 0 0,0-1 0,1 1 0,-1 0 0,1-1 0,0 1 0,0-1 0,-1 1 0,1-1 0,0 1 0,0-1 0,1 0 0,-1 1 0,0-1 0,0 0 0,1 0 0,-1 0 0,0 0 0,3 2 0,-2-3 0,-1 0 0,0 0 0,0 0 0,0 0 0,1 0 0,-1 0 0,0 0 0,0-1 0,0 1 0,1 0 0,-1-1 0,0 1 0,0-1 0,0 1 0,0-1 0,0 1 0,0-1 0,0 0 0,0 1 0,2-3 0,3-3 0,-1 0 0,1 0 0,-1-1 0,0 0 0,-1 0 0,5-9 0,9-19 0,-2-1 0,-1 0 0,-2-1 0,-2-1 0,-1 0 0,-2-1 0,-2 1 0,3-51 0,-10-189 0,-1 151 0,2 108 0,-1 1 0,-5-31 0,5 45 0,1 0 0,-1 0 0,0 0 0,0 0 0,-1 1 0,1-1 0,-1 0 0,0 1 0,0-1 0,0 1 0,0 0 0,-1 0 0,1 0 0,-1 0 0,0 0 0,0 0 0,0 1 0,-6-5 0,8 7 0,0-1 0,0 1 0,0 0 0,1-1 0,-1 1 0,0 0 0,0 0 0,0 0 0,0 0 0,0 0 0,0 0 0,0 0 0,0 0 0,1 0 0,-1 0 0,0 0 0,0 1 0,0-1 0,0 0 0,0 1 0,1-1 0,-1 0 0,0 1 0,0-1 0,1 1 0,-1 0 0,0-1 0,0 1 0,1-1 0,-1 1 0,1 0 0,-1-1 0,1 1 0,-2 1 0,-12 32 0,12-26 0,-68 181 0,59-158 0,2 1 0,-8 50 0,1-2 0,-16 76 0,16-68 0,-3 10 0,16-88 0,0-10 0,0-23 0,1-39 0,-1-17 0,-17-85 0,0-16 0,18 152 0,-3-35 0,6-98 0,-1 157 0,0-1 0,1 1 0,-1-1 0,1 1 0,0 0 0,0-1 0,1 1 0,-1 0 0,1 0 0,0 0 0,0 0 0,5-7 0,-7 11 0,0 0 0,0 0 0,1 0 0,-1-1 0,0 1 0,1 0 0,-1 0 0,0 0 0,1 0 0,-1 0 0,0-1 0,1 1 0,-1 0 0,0 0 0,1 0 0,-1 0 0,0 0 0,1 0 0,-1 0 0,0 0 0,1 0 0,-1 0 0,1 1 0,-1-1 0,0 0 0,1 0 0,-1 0 0,0 0 0,0 0 0,1 1 0,-1-1 0,0 0 0,1 0 0,-1 0 0,0 1 0,0-1 0,1 0 0,-1 1 0,0-1 0,0 0 0,0 0 0,1 1 0,-1-1 0,0 1 0,7 16 0,-2 8 27,-1 0 0,-1 1-1,-1-1 1,-2 30-1,0-24-525,1 0-1,6 36 1,3-22-6327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09.05.2025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 matemáticas una demostración es un método o forma de comunicar una verdad matemática, por lo tanto, una demostración no puede dar lugar a ambigüedades, debe ser precisa y clara, el problema es que las demostraciones utilizan un lenguaje particular dependiendo de la demostración, no es lo mismo una demostración numérica, algebraica que una geométrica. </a:t>
            </a:r>
          </a:p>
          <a:p>
            <a:r>
              <a:rPr lang="en-US"/>
              <a:t>Entonces, al igual de cuando viajarás a un país extranjero que no hablen tu idioma y quieres convivir, no solo turistear tendrás que aprender un poco del idioma antes de ir al viaje, y eso es lo que realizaremos en estas clases, conocer el lenguaje matemático necesario para hacer las primeras demostraciones matemáticas, también necesitarán dominar algunas nociones básicas de matemáticas y por su puesto mucha imaginación y creatividad, porque una demostración es una construcción.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290763" y="512763"/>
            <a:ext cx="4562475" cy="2566987"/>
          </a:xfrm>
        </p:spPr>
      </p:sp>
      <p:sp>
        <p:nvSpPr>
          <p:cNvPr id="3" name="Marcador de notas 2"/>
          <p:cNvSpPr>
            <a:spLocks noGrp="1"/>
          </p:cNvSpPr>
          <p:nvPr>
            <p:ph type="body" idx="1"/>
          </p:nvPr>
        </p:nvSpPr>
        <p:spPr/>
        <p:txBody>
          <a:bodyPr/>
          <a:lstStyle/>
          <a:p>
            <a:pPr marL="228600" indent="-228600">
              <a:buAutoNum type="alphaLcParenR"/>
            </a:pPr>
            <a:r>
              <a:rPr lang="es-CL" dirty="0"/>
              <a:t>F entonces F = V</a:t>
            </a:r>
          </a:p>
          <a:p>
            <a:pPr marL="228600" indent="-228600">
              <a:buAutoNum type="alphaLcParenR"/>
            </a:pPr>
            <a:r>
              <a:rPr lang="es-CL" dirty="0"/>
              <a:t>V entonces V = V</a:t>
            </a:r>
          </a:p>
          <a:p>
            <a:pPr marL="228600" indent="-228600">
              <a:buAutoNum type="alphaLcParenR"/>
            </a:pPr>
            <a:r>
              <a:rPr lang="es-CL" dirty="0"/>
              <a:t>X entonces V = V</a:t>
            </a:r>
          </a:p>
          <a:p>
            <a:pPr marL="228600" indent="-228600">
              <a:buAutoNum type="alphaLcParenR"/>
            </a:pPr>
            <a:r>
              <a:rPr lang="es-CL" dirty="0"/>
              <a:t>Depende de X distinto de 3 para que sea V, de lo contrario es F.</a:t>
            </a:r>
          </a:p>
        </p:txBody>
      </p:sp>
      <p:sp>
        <p:nvSpPr>
          <p:cNvPr id="4" name="Marcador de número de diapositiva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286950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Hacer las tablas de verdad de estas 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 mostrar la respuesta e indicar que revisen en lo que anotaron anteriormente cuales utilizan la implicancia y que pueda ser de utilidad.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2-4-1-3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vfv</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	Discusión grupal sobre qué hace que una afirmación sea una proposición.</a:t>
            </a:r>
          </a:p>
          <a:p>
            <a:endParaRPr lang="en-US"/>
          </a:p>
          <a:p>
            <a:r>
              <a:rPr lang="en-US"/>
              <a:t>Proposición V</a:t>
            </a:r>
          </a:p>
          <a:p>
            <a:r>
              <a:rPr lang="en-US"/>
              <a:t>No es </a:t>
            </a:r>
          </a:p>
          <a:p>
            <a:r>
              <a:rPr lang="en-US"/>
              <a:t>Proposición V</a:t>
            </a:r>
          </a:p>
          <a:p>
            <a:r>
              <a:rPr lang="en-US"/>
              <a:t>No es</a:t>
            </a:r>
          </a:p>
          <a:p>
            <a:r>
              <a:rPr lang="en-US"/>
              <a:t>Proposición F</a:t>
            </a:r>
          </a:p>
          <a:p>
            <a:r>
              <a:rPr lang="en-US"/>
              <a:t>Proposición 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75C3E-769F-3958-7E9B-D86982229F0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A4B1F2-7DA6-9140-3938-89253F99E24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BA1CEA8-F337-1DEB-6F95-AF14B992CA1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269F92F-CC20-1240-BF7F-313704F775E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E9B9D38-F73F-6CD1-7458-C2DCAC53B60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Fvv</a:t>
            </a:r>
            <a:endParaRPr lang="en-US" dirty="0"/>
          </a:p>
        </p:txBody>
      </p:sp>
      <p:sp>
        <p:nvSpPr>
          <p:cNvPr id="6" name="Footer Placeholder 5">
            <a:extLst>
              <a:ext uri="{FF2B5EF4-FFF2-40B4-BE49-F238E27FC236}">
                <a16:creationId xmlns:a16="http://schemas.microsoft.com/office/drawing/2014/main" id="{A0505DFB-CEE3-9F62-D093-7A2104BCBEC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480CD40-2715-126B-9919-347E80F34FF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02714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001A4-3022-A605-9B36-C4122EDDB5B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07A7E2-1517-4127-2D7C-99A1377E903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5F186F0-00BC-4018-6D7C-10063595E97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B47359E-4418-948E-2784-9138993C70C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379D2B4-226F-2A52-6BD5-C4A23D9FA7B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FFV</a:t>
            </a:r>
          </a:p>
        </p:txBody>
      </p:sp>
      <p:sp>
        <p:nvSpPr>
          <p:cNvPr id="6" name="Footer Placeholder 5">
            <a:extLst>
              <a:ext uri="{FF2B5EF4-FFF2-40B4-BE49-F238E27FC236}">
                <a16:creationId xmlns:a16="http://schemas.microsoft.com/office/drawing/2014/main" id="{57B42E27-BE10-052D-128E-2142B92E3B3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E30174F-CADB-19F0-AB21-FF74730CBF5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22955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ECB33-1519-ACAF-E3EE-56E96C57B0E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5C4D8D-5219-668C-C7B7-D9A2DAD6AB3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99C2EE3-F4B5-A62E-BC0E-1DAA4C42729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BBF13B8-2900-028D-B32B-5148F06427E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B262E6B-8935-59BB-DCE8-2A56DC9AD09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E4007EFF-B9E2-0142-23B0-11DE35313A7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4716AED-05A6-845B-6F7E-27470066098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4324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3EAEF-ECBC-7A14-D0A6-CDEAF1FC6C6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C24EA4-963E-D227-34AB-F63B862CFCB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B96AFF7-D5DA-62C8-CC9E-4D4F21EA831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162E4BE-58B0-B206-62BE-11D61598CA3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303B721-38E4-5177-8734-452F8709300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FFV</a:t>
            </a:r>
          </a:p>
        </p:txBody>
      </p:sp>
      <p:sp>
        <p:nvSpPr>
          <p:cNvPr id="6" name="Footer Placeholder 5">
            <a:extLst>
              <a:ext uri="{FF2B5EF4-FFF2-40B4-BE49-F238E27FC236}">
                <a16:creationId xmlns:a16="http://schemas.microsoft.com/office/drawing/2014/main" id="{365DBF91-9B4D-9902-939B-0A09729DC0B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C78ED6E-E129-6C6C-6712-3516F919E4D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82406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DFC34-BF87-010D-01B3-89AAEBAC34E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99839F-3612-1CF6-B4BE-806B0FAAFB6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6F26AB3-441F-6A32-E689-1A36E291D80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6B2960A-E7C9-7F6E-D6E9-3B5419CC13F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0D2A581-44A6-878B-1166-8D233D8340D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FFV</a:t>
            </a:r>
          </a:p>
        </p:txBody>
      </p:sp>
      <p:sp>
        <p:nvSpPr>
          <p:cNvPr id="6" name="Footer Placeholder 5">
            <a:extLst>
              <a:ext uri="{FF2B5EF4-FFF2-40B4-BE49-F238E27FC236}">
                <a16:creationId xmlns:a16="http://schemas.microsoft.com/office/drawing/2014/main" id="{20737A8E-C878-47EF-79D7-52A7A5FA367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A9E7358-EC2A-7D66-F009-FDD8232BF10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59834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96592-6A05-758E-76A3-92CF9F167EA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E8760-0BA1-B67C-233C-0CA7EFE9891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48CD25C-69EA-A993-BDC2-73F900C918E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8500A68-9292-36CF-B60F-496A1749FB5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0D47326-7693-C782-1E86-5EDA6EC7D57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300 A.C</a:t>
            </a:r>
          </a:p>
        </p:txBody>
      </p:sp>
      <p:sp>
        <p:nvSpPr>
          <p:cNvPr id="6" name="Footer Placeholder 5">
            <a:extLst>
              <a:ext uri="{FF2B5EF4-FFF2-40B4-BE49-F238E27FC236}">
                <a16:creationId xmlns:a16="http://schemas.microsoft.com/office/drawing/2014/main" id="{9F024C08-14C4-740A-C441-F56B5BE0B75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5E0E3B6-1134-46AE-9C31-9625B2F3CDD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52784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9F07F-EC01-5A83-17FE-10D515A6E48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109EAE-4190-4F77-EE28-CD37A18B16C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EA3443C-5F84-33E9-C458-F5799AF3C72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FC39A1E-55B5-FD2E-A3B1-639343D6FCC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17E1222-D492-642A-6226-99CD077A741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1889</a:t>
            </a:r>
          </a:p>
        </p:txBody>
      </p:sp>
      <p:sp>
        <p:nvSpPr>
          <p:cNvPr id="6" name="Footer Placeholder 5">
            <a:extLst>
              <a:ext uri="{FF2B5EF4-FFF2-40B4-BE49-F238E27FC236}">
                <a16:creationId xmlns:a16="http://schemas.microsoft.com/office/drawing/2014/main" id="{01999D8B-91DE-6B36-A92B-42E8D0D7EF0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AFA3830-0811-E650-2683-A3D4CDECFCB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21662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52586-3706-2000-E9F4-CBA06EEE695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7845DD-7089-D417-B334-6F0371EFA32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DF93D55-1342-688A-7C23-906A4C1D550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D0DEE6D-5628-265C-0D47-62308607B84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09B66DE-3D64-4B58-844B-3C99B7FBB9B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Postulados</a:t>
            </a:r>
            <a:r>
              <a:rPr lang="en-US" dirty="0"/>
              <a:t>, son </a:t>
            </a:r>
            <a:r>
              <a:rPr lang="en-US" dirty="0" err="1"/>
              <a:t>más</a:t>
            </a:r>
            <a:r>
              <a:rPr lang="en-US" dirty="0"/>
              <a:t> </a:t>
            </a:r>
            <a:r>
              <a:rPr lang="en-US" dirty="0" err="1"/>
              <a:t>específicos</a:t>
            </a:r>
            <a:r>
              <a:rPr lang="en-US" dirty="0"/>
              <a:t> y se </a:t>
            </a:r>
            <a:r>
              <a:rPr lang="en-US" dirty="0" err="1"/>
              <a:t>asumen</a:t>
            </a:r>
            <a:r>
              <a:rPr lang="en-US" dirty="0"/>
              <a:t> </a:t>
            </a:r>
            <a:r>
              <a:rPr lang="en-US" dirty="0" err="1"/>
              <a:t>como</a:t>
            </a:r>
            <a:r>
              <a:rPr lang="en-US" dirty="0"/>
              <a:t> </a:t>
            </a:r>
            <a:r>
              <a:rPr lang="en-US" dirty="0" err="1"/>
              <a:t>verdaderos</a:t>
            </a:r>
            <a:r>
              <a:rPr lang="en-US" dirty="0"/>
              <a:t>.</a:t>
            </a:r>
          </a:p>
        </p:txBody>
      </p:sp>
      <p:sp>
        <p:nvSpPr>
          <p:cNvPr id="6" name="Footer Placeholder 5">
            <a:extLst>
              <a:ext uri="{FF2B5EF4-FFF2-40B4-BE49-F238E27FC236}">
                <a16:creationId xmlns:a16="http://schemas.microsoft.com/office/drawing/2014/main" id="{A5896D59-AA39-5A9B-6850-63B810E99C7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A827C11-BD9A-4489-5E90-41B6D9D0DA1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22150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B96BB-E0C5-4B5E-5DE9-42600F38974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47E88B-72B5-016B-40D5-4019C30FA8E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7FF8FB5-8F0E-346E-5D88-1E8743DAE7A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EC3AA14-F227-E272-6B2A-B814CC2905A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A6A8F9B-7A49-A9DC-217B-ADFB835FB84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s-ES" dirty="0"/>
              <a:t>“¿Podrían decir un ejemplo de algo que ustedes creen que en matemáticas se acepta sin demostración, y otro que sí debería demostrarse?”</a:t>
            </a:r>
            <a:endParaRPr lang="en-US" dirty="0"/>
          </a:p>
        </p:txBody>
      </p:sp>
      <p:sp>
        <p:nvSpPr>
          <p:cNvPr id="6" name="Footer Placeholder 5">
            <a:extLst>
              <a:ext uri="{FF2B5EF4-FFF2-40B4-BE49-F238E27FC236}">
                <a16:creationId xmlns:a16="http://schemas.microsoft.com/office/drawing/2014/main" id="{9CBE1049-5689-01A5-5C02-6DA4443FA8B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DDA8BA1-E477-2203-5E01-A5604BB4D2D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00085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9FADE-0578-F8E2-0928-74D6175B380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32D977-5F25-361E-28F9-477D84D257F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778B622-353B-13C7-628D-2F64ECA9A67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5EA066D-C8F4-0150-C2B4-0078E436538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404F941-6C8C-D44D-4547-7F8AE4747F2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7A248615-2E8E-AEEA-4687-7C9C4734C54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6D133FE-E814-2406-D87A-D9EC1028A64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47746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2264-A76A-DD60-3F5A-FB73FE66291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0EC109B-FA7B-9650-FA63-9D25DEDC95D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1CE6606-BF95-95B2-BB53-3C143273871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855DDF6-F842-D610-DAEA-F30F516B6C3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E04161C-5E12-D94C-91B1-67BA95B9DB6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A784A4B9-227E-0A46-6711-4138BC0572E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ACED03D-7ACF-0CC3-D6EA-A6008B8A76B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60722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4AD1-37D3-6AF7-698C-D17A5518E29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9DB796-D8AB-A9FD-4982-1EBFE2E20D1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2F560B4-E0D8-42CE-33A1-25FEE93E39F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060FCF5-F2DE-F8D6-287C-77CBD57E38A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C3AE58C-6F75-D3BE-5C20-64DC11019E3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buNone/>
            </a:pPr>
            <a:r>
              <a:rPr lang="es-ES" dirty="0"/>
              <a:t>Se puede construir un sistema lógico con los siguientes componentes:</a:t>
            </a:r>
          </a:p>
          <a:p>
            <a:pPr>
              <a:buFont typeface="+mj-lt"/>
              <a:buAutoNum type="arabicPeriod"/>
            </a:pPr>
            <a:r>
              <a:rPr lang="es-ES" b="1" dirty="0"/>
              <a:t>Hipótesis:</a:t>
            </a:r>
            <a:r>
              <a:rPr lang="es-ES" dirty="0"/>
              <a:t> Supuestos iniciales del problema.</a:t>
            </a:r>
          </a:p>
          <a:p>
            <a:pPr>
              <a:buFont typeface="+mj-lt"/>
              <a:buAutoNum type="arabicPeriod"/>
            </a:pPr>
            <a:r>
              <a:rPr lang="es-ES" b="1" dirty="0"/>
              <a:t>Definiciones:</a:t>
            </a:r>
            <a:r>
              <a:rPr lang="es-ES" dirty="0"/>
              <a:t> Conceptos fundamentales del sistema.</a:t>
            </a:r>
          </a:p>
          <a:p>
            <a:pPr>
              <a:buFont typeface="+mj-lt"/>
              <a:buAutoNum type="arabicPeriod"/>
            </a:pPr>
            <a:r>
              <a:rPr lang="es-ES" b="1" dirty="0"/>
              <a:t>Axiomas:</a:t>
            </a:r>
            <a:r>
              <a:rPr lang="es-ES" dirty="0"/>
              <a:t> Proposiciones aceptadas sin demostración.</a:t>
            </a:r>
          </a:p>
          <a:p>
            <a:pPr>
              <a:buFont typeface="+mj-lt"/>
              <a:buAutoNum type="arabicPeriod"/>
            </a:pPr>
            <a:r>
              <a:rPr lang="es-ES" b="1" dirty="0"/>
              <a:t>Teoremas:</a:t>
            </a:r>
            <a:r>
              <a:rPr lang="es-ES" dirty="0"/>
              <a:t> Proposiciones demostradas a partir de axiomas.</a:t>
            </a:r>
          </a:p>
          <a:p>
            <a:pPr>
              <a:buFont typeface="+mj-lt"/>
              <a:buAutoNum type="arabicPeriod"/>
            </a:pPr>
            <a:r>
              <a:rPr lang="es-ES" b="1" dirty="0"/>
              <a:t>Corolarios:</a:t>
            </a:r>
            <a:r>
              <a:rPr lang="es-ES" dirty="0"/>
              <a:t> Consecuencias inmediatas de un teorema</a:t>
            </a:r>
          </a:p>
          <a:p>
            <a:pPr>
              <a:buFont typeface="+mj-lt"/>
              <a:buAutoNum type="arabicPeriod"/>
            </a:pPr>
            <a:endParaRPr lang="es-ES" dirty="0"/>
          </a:p>
          <a:p>
            <a:endParaRPr lang="en-US" dirty="0"/>
          </a:p>
        </p:txBody>
      </p:sp>
      <p:sp>
        <p:nvSpPr>
          <p:cNvPr id="6" name="Footer Placeholder 5">
            <a:extLst>
              <a:ext uri="{FF2B5EF4-FFF2-40B4-BE49-F238E27FC236}">
                <a16:creationId xmlns:a16="http://schemas.microsoft.com/office/drawing/2014/main" id="{CA282D12-E7F8-AFBA-6529-3DEFC079CE5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2E8F0DB-A09A-7788-3F45-E5E3D1D9F93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28273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A1A17-A53D-1A26-70F6-BCC8F244FBA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44BCFF-464D-D3C6-B219-328C78D6D27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58D2BC2-5261-8B2F-FCC9-6E14A2388B8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FE8AD7C-4EF7-4A22-D608-C9DC74842C0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9923A59-11EC-FBAB-E065-8FDED29A1D1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56489E4E-0660-EF6C-08B7-C8C879318C0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AE94C16-1D4D-1833-4227-4CD8BC94040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46488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2C4C3-B7EB-0492-9AC4-F26BE211275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80155F-40AB-B709-5C7A-C583F7CA9DB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FFD7D44-46C4-AF17-053E-319850845EB8}"/>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25E4D77-218E-4808-23F9-146F2166B74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AA33463-82CC-5804-EA48-EBE5E6FF60B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06A9A867-CB2A-31A7-3449-5BE44C476AB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B0EE01D-26EF-530E-566F-92F1B8158DB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320201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3B660-2718-A77A-0E09-26D4F7202A7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0496C6-B40F-81F2-CEF4-CB6DE0C5531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158E500-C89E-072A-0FAF-9A3DEA53ABB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1F301C7-C228-DEEC-8463-10C6D8A172D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E5E82B6-21B0-7619-D26F-1DAECA44A36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FFV</a:t>
            </a:r>
          </a:p>
        </p:txBody>
      </p:sp>
      <p:sp>
        <p:nvSpPr>
          <p:cNvPr id="6" name="Footer Placeholder 5">
            <a:extLst>
              <a:ext uri="{FF2B5EF4-FFF2-40B4-BE49-F238E27FC236}">
                <a16:creationId xmlns:a16="http://schemas.microsoft.com/office/drawing/2014/main" id="{B44A5F24-E4D3-85AC-1FE6-13A68400531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90D98DB-A5E7-64D9-2EB5-194A544985F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2739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Necesitamos utilizar de ejemplo 2 proposiciones, en matemática regularmente se utilizan los conjuntos A, B pero en lógica se suele utilizar P, Q.</a:t>
            </a:r>
          </a:p>
          <a:p>
            <a:r>
              <a:rPr lang="en-US"/>
              <a:t>Sea una proposición P y otra proposición Q, se definen los siguientes conectores lógicos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¿Qué pasaría si tengo 3 proposiciones con ese conectivo? ¿Cómo queda esa tabla de verdad?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Descanso si es que son 11:15 aprox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1.svg"/><Relationship Id="rId7"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11" Type="http://schemas.microsoft.com/office/2007/relationships/hdphoto" Target="../media/hdphoto1.wdp"/><Relationship Id="rId5" Type="http://schemas.openxmlformats.org/officeDocument/2006/relationships/image" Target="../media/image36.svg"/><Relationship Id="rId10" Type="http://schemas.openxmlformats.org/officeDocument/2006/relationships/image" Target="../media/image26.png"/><Relationship Id="rId4" Type="http://schemas.openxmlformats.org/officeDocument/2006/relationships/image" Target="../media/image35.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9.svg"/><Relationship Id="rId7" Type="http://schemas.openxmlformats.org/officeDocument/2006/relationships/image" Target="../media/image2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2.png"/><Relationship Id="rId11" Type="http://schemas.microsoft.com/office/2007/relationships/hdphoto" Target="../media/hdphoto1.wdp"/><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9.svg"/><Relationship Id="rId7" Type="http://schemas.openxmlformats.org/officeDocument/2006/relationships/image" Target="../media/image23.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22.png"/><Relationship Id="rId11" Type="http://schemas.microsoft.com/office/2007/relationships/hdphoto" Target="../media/hdphoto1.wdp"/><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8.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9.sv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7"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9.sv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7"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9.sv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1.svg"/><Relationship Id="rId7"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3.sv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7"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5.sv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7"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5.sv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5" Type="http://schemas.microsoft.com/office/2007/relationships/hdphoto" Target="../media/hdphoto1.wdp"/><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7"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5.sv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5.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36.sv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59.sv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2.png"/><Relationship Id="rId4" Type="http://schemas.openxmlformats.org/officeDocument/2006/relationships/image" Target="../media/image61.sv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8.sv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3.png"/><Relationship Id="rId7" Type="http://schemas.openxmlformats.org/officeDocument/2006/relationships/image" Target="../media/image61.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 Id="rId9"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3.png"/><Relationship Id="rId7" Type="http://schemas.openxmlformats.org/officeDocument/2006/relationships/image" Target="../media/image61.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 Id="rId9"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3.png"/><Relationship Id="rId7" Type="http://schemas.openxmlformats.org/officeDocument/2006/relationships/image" Target="../media/image61.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4.png"/><Relationship Id="rId4" Type="http://schemas.openxmlformats.org/officeDocument/2006/relationships/image" Target="../media/image59.sv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3" Type="http://schemas.openxmlformats.org/officeDocument/2006/relationships/image" Target="../media/image28.svg"/><Relationship Id="rId7" Type="http://schemas.openxmlformats.org/officeDocument/2006/relationships/image" Target="../media/image32.png"/><Relationship Id="rId12"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4.svg"/><Relationship Id="rId5" Type="http://schemas.openxmlformats.org/officeDocument/2006/relationships/image" Target="../media/image30.png"/><Relationship Id="rId15" Type="http://schemas.microsoft.com/office/2007/relationships/hdphoto" Target="../media/hdphoto1.wdp"/><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23.svg"/><Relationship Id="rId14" Type="http://schemas.openxmlformats.org/officeDocument/2006/relationships/image" Target="../media/image26.png"/></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31.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650.png"/><Relationship Id="rId18" Type="http://schemas.openxmlformats.org/officeDocument/2006/relationships/customXml" Target="../ink/ink6.xml"/><Relationship Id="rId3" Type="http://schemas.openxmlformats.org/officeDocument/2006/relationships/image" Target="../media/image58.png"/><Relationship Id="rId21" Type="http://schemas.openxmlformats.org/officeDocument/2006/relationships/image" Target="../media/image69.png"/><Relationship Id="rId7" Type="http://schemas.openxmlformats.org/officeDocument/2006/relationships/image" Target="../media/image65.png"/><Relationship Id="rId12" Type="http://schemas.openxmlformats.org/officeDocument/2006/relationships/customXml" Target="../ink/ink3.xml"/><Relationship Id="rId17" Type="http://schemas.openxmlformats.org/officeDocument/2006/relationships/image" Target="../media/image67.png"/><Relationship Id="rId25" Type="http://schemas.microsoft.com/office/2007/relationships/hdphoto" Target="../media/hdphoto1.wdp"/><Relationship Id="rId2" Type="http://schemas.openxmlformats.org/officeDocument/2006/relationships/notesSlide" Target="../notesSlides/notesSlide17.xml"/><Relationship Id="rId16" Type="http://schemas.openxmlformats.org/officeDocument/2006/relationships/customXml" Target="../ink/ink5.xml"/><Relationship Id="rId20" Type="http://schemas.openxmlformats.org/officeDocument/2006/relationships/customXml" Target="../ink/ink7.xml"/><Relationship Id="rId1" Type="http://schemas.openxmlformats.org/officeDocument/2006/relationships/slideLayout" Target="../slideLayouts/slideLayout7.xml"/><Relationship Id="rId6" Type="http://schemas.openxmlformats.org/officeDocument/2006/relationships/image" Target="../media/image61.svg"/><Relationship Id="rId11" Type="http://schemas.openxmlformats.org/officeDocument/2006/relationships/image" Target="../media/image640.png"/><Relationship Id="rId24" Type="http://schemas.openxmlformats.org/officeDocument/2006/relationships/image" Target="../media/image26.png"/><Relationship Id="rId5" Type="http://schemas.openxmlformats.org/officeDocument/2006/relationships/image" Target="../media/image60.png"/><Relationship Id="rId15" Type="http://schemas.openxmlformats.org/officeDocument/2006/relationships/image" Target="../media/image66.png"/><Relationship Id="rId23" Type="http://schemas.openxmlformats.org/officeDocument/2006/relationships/image" Target="../media/image70.png"/><Relationship Id="rId10" Type="http://schemas.openxmlformats.org/officeDocument/2006/relationships/customXml" Target="../ink/ink2.xml"/><Relationship Id="rId19" Type="http://schemas.openxmlformats.org/officeDocument/2006/relationships/image" Target="../media/image68.png"/><Relationship Id="rId4" Type="http://schemas.openxmlformats.org/officeDocument/2006/relationships/image" Target="../media/image59.svg"/><Relationship Id="rId9" Type="http://schemas.openxmlformats.org/officeDocument/2006/relationships/image" Target="../media/image630.png"/><Relationship Id="rId14" Type="http://schemas.openxmlformats.org/officeDocument/2006/relationships/customXml" Target="../ink/ink4.xml"/><Relationship Id="rId22" Type="http://schemas.openxmlformats.org/officeDocument/2006/relationships/customXml" Target="../ink/ink8.xml"/></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0.png"/><Relationship Id="rId7" Type="http://schemas.openxmlformats.org/officeDocument/2006/relationships/image" Target="../media/image59.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71.png"/><Relationship Id="rId4" Type="http://schemas.openxmlformats.org/officeDocument/2006/relationships/image" Target="../media/image61.svg"/><Relationship Id="rId9"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2.png"/><Relationship Id="rId7" Type="http://schemas.openxmlformats.org/officeDocument/2006/relationships/image" Target="../media/image61.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1.wdp"/><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73.png"/><Relationship Id="rId4" Type="http://schemas.openxmlformats.org/officeDocument/2006/relationships/image" Target="../media/image28.svg"/></Relationships>
</file>

<file path=ppt/slides/_rels/slide3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3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3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9.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8.svg"/><Relationship Id="rId5" Type="http://schemas.openxmlformats.org/officeDocument/2006/relationships/image" Target="../media/image38.svg"/><Relationship Id="rId1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37.png"/><Relationship Id="rId9" Type="http://schemas.openxmlformats.org/officeDocument/2006/relationships/image" Target="../media/image6.svg"/><Relationship Id="rId14" Type="http://schemas.openxmlformats.org/officeDocument/2006/relationships/image" Target="../media/image26.png"/></Relationships>
</file>

<file path=ppt/slides/_rels/slide4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4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4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4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8.png"/><Relationship Id="rId7"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10" Type="http://schemas.openxmlformats.org/officeDocument/2006/relationships/image" Target="../media/image75.png"/><Relationship Id="rId4" Type="http://schemas.openxmlformats.org/officeDocument/2006/relationships/image" Target="../media/image59.svg"/><Relationship Id="rId9"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 Id="rId9" Type="http://schemas.openxmlformats.org/officeDocument/2006/relationships/image" Target="../media/image76.png"/></Relationships>
</file>

<file path=ppt/slides/_rels/slide4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 Id="rId9" Type="http://schemas.openxmlformats.org/officeDocument/2006/relationships/image" Target="../media/image77.png"/></Relationships>
</file>

<file path=ppt/slides/_rels/slide4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 Id="rId9" Type="http://schemas.openxmlformats.org/officeDocument/2006/relationships/image" Target="../media/image78.png"/></Relationships>
</file>

<file path=ppt/slides/_rels/slide4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 Id="rId9" Type="http://schemas.openxmlformats.org/officeDocument/2006/relationships/image" Target="../media/image79.png"/></Relationships>
</file>

<file path=ppt/slides/_rels/slide4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8.png"/><Relationship Id="rId7"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1.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42.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5.sv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58167" y="-5286954"/>
            <a:ext cx="10281416" cy="8649241"/>
          </a:xfrm>
          <a:custGeom>
            <a:avLst/>
            <a:gdLst/>
            <a:ahLst/>
            <a:cxnLst/>
            <a:rect l="l" t="t" r="r" b="b"/>
            <a:pathLst>
              <a:path w="10281416" h="8649241">
                <a:moveTo>
                  <a:pt x="0" y="0"/>
                </a:moveTo>
                <a:lnTo>
                  <a:pt x="10281416" y="0"/>
                </a:lnTo>
                <a:lnTo>
                  <a:pt x="10281416" y="8649241"/>
                </a:lnTo>
                <a:lnTo>
                  <a:pt x="0" y="86492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3" name="Freeform 3"/>
          <p:cNvSpPr/>
          <p:nvPr/>
        </p:nvSpPr>
        <p:spPr>
          <a:xfrm rot="5400000">
            <a:off x="10799227" y="3795056"/>
            <a:ext cx="5982252" cy="10926487"/>
          </a:xfrm>
          <a:custGeom>
            <a:avLst/>
            <a:gdLst/>
            <a:ahLst/>
            <a:cxnLst/>
            <a:rect l="l" t="t" r="r" b="b"/>
            <a:pathLst>
              <a:path w="5982252" h="10926487">
                <a:moveTo>
                  <a:pt x="0" y="0"/>
                </a:moveTo>
                <a:lnTo>
                  <a:pt x="5982252" y="0"/>
                </a:lnTo>
                <a:lnTo>
                  <a:pt x="5982252" y="10926488"/>
                </a:lnTo>
                <a:lnTo>
                  <a:pt x="0" y="109264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4" name="Freeform 4"/>
          <p:cNvSpPr/>
          <p:nvPr/>
        </p:nvSpPr>
        <p:spPr>
          <a:xfrm>
            <a:off x="858474" y="5313271"/>
            <a:ext cx="2235821" cy="3854864"/>
          </a:xfrm>
          <a:custGeom>
            <a:avLst/>
            <a:gdLst/>
            <a:ahLst/>
            <a:cxnLst/>
            <a:rect l="l" t="t" r="r" b="b"/>
            <a:pathLst>
              <a:path w="2235821" h="3854864">
                <a:moveTo>
                  <a:pt x="0" y="0"/>
                </a:moveTo>
                <a:lnTo>
                  <a:pt x="2235822" y="0"/>
                </a:lnTo>
                <a:lnTo>
                  <a:pt x="2235822" y="3854864"/>
                </a:lnTo>
                <a:lnTo>
                  <a:pt x="0" y="38548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sp>
        <p:nvSpPr>
          <p:cNvPr id="5" name="Freeform 5"/>
          <p:cNvSpPr/>
          <p:nvPr/>
        </p:nvSpPr>
        <p:spPr>
          <a:xfrm>
            <a:off x="3873580" y="7965950"/>
            <a:ext cx="1144581" cy="1202185"/>
          </a:xfrm>
          <a:custGeom>
            <a:avLst/>
            <a:gdLst/>
            <a:ahLst/>
            <a:cxnLst/>
            <a:rect l="l" t="t" r="r" b="b"/>
            <a:pathLst>
              <a:path w="1144581" h="1202185">
                <a:moveTo>
                  <a:pt x="0" y="0"/>
                </a:moveTo>
                <a:lnTo>
                  <a:pt x="1144581" y="0"/>
                </a:lnTo>
                <a:lnTo>
                  <a:pt x="1144581" y="1202185"/>
                </a:lnTo>
                <a:lnTo>
                  <a:pt x="0" y="12021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noProof="0" dirty="0"/>
          </a:p>
        </p:txBody>
      </p:sp>
      <p:sp>
        <p:nvSpPr>
          <p:cNvPr id="6" name="Freeform 6"/>
          <p:cNvSpPr/>
          <p:nvPr/>
        </p:nvSpPr>
        <p:spPr>
          <a:xfrm>
            <a:off x="13018911" y="1294063"/>
            <a:ext cx="1093239" cy="1248227"/>
          </a:xfrm>
          <a:custGeom>
            <a:avLst/>
            <a:gdLst/>
            <a:ahLst/>
            <a:cxnLst/>
            <a:rect l="l" t="t" r="r" b="b"/>
            <a:pathLst>
              <a:path w="1093239" h="1248227">
                <a:moveTo>
                  <a:pt x="0" y="0"/>
                </a:moveTo>
                <a:lnTo>
                  <a:pt x="1093239" y="0"/>
                </a:lnTo>
                <a:lnTo>
                  <a:pt x="1093239" y="1248227"/>
                </a:lnTo>
                <a:lnTo>
                  <a:pt x="0" y="12482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CL" noProof="0" dirty="0"/>
          </a:p>
        </p:txBody>
      </p:sp>
      <p:sp>
        <p:nvSpPr>
          <p:cNvPr id="7" name="TextBox 7"/>
          <p:cNvSpPr txBox="1"/>
          <p:nvPr/>
        </p:nvSpPr>
        <p:spPr>
          <a:xfrm>
            <a:off x="-181212" y="3555847"/>
            <a:ext cx="18650423" cy="6195761"/>
          </a:xfrm>
          <a:prstGeom prst="rect">
            <a:avLst/>
          </a:prstGeom>
        </p:spPr>
        <p:txBody>
          <a:bodyPr lIns="0" tIns="0" rIns="0" bIns="0" rtlCol="0" anchor="t">
            <a:spAutoFit/>
          </a:bodyPr>
          <a:lstStyle/>
          <a:p>
            <a:pPr algn="ctr">
              <a:lnSpc>
                <a:spcPts val="15853"/>
              </a:lnSpc>
            </a:pPr>
            <a:r>
              <a:rPr lang="es-CL" sz="11324" spc="-249" noProof="0" dirty="0">
                <a:solidFill>
                  <a:srgbClr val="000000"/>
                </a:solidFill>
                <a:latin typeface="Bara TH"/>
                <a:ea typeface="Bara TH"/>
                <a:cs typeface="Bara TH"/>
                <a:sym typeface="Bara TH"/>
              </a:rPr>
              <a:t>Taller de matemáticas</a:t>
            </a:r>
          </a:p>
          <a:p>
            <a:pPr algn="ctr">
              <a:lnSpc>
                <a:spcPts val="34049"/>
              </a:lnSpc>
            </a:pPr>
            <a:endParaRPr lang="es-CL" sz="11324" spc="-249" noProof="0" dirty="0">
              <a:solidFill>
                <a:srgbClr val="000000"/>
              </a:solidFill>
              <a:latin typeface="Bara TH"/>
              <a:ea typeface="Bara TH"/>
              <a:cs typeface="Bara TH"/>
              <a:sym typeface="Bara TH"/>
            </a:endParaRPr>
          </a:p>
        </p:txBody>
      </p:sp>
      <p:sp>
        <p:nvSpPr>
          <p:cNvPr id="8" name="Freeform 8"/>
          <p:cNvSpPr/>
          <p:nvPr/>
        </p:nvSpPr>
        <p:spPr>
          <a:xfrm rot="10176356">
            <a:off x="14868523" y="1240441"/>
            <a:ext cx="2321477" cy="4002547"/>
          </a:xfrm>
          <a:custGeom>
            <a:avLst/>
            <a:gdLst/>
            <a:ahLst/>
            <a:cxnLst/>
            <a:rect l="l" t="t" r="r" b="b"/>
            <a:pathLst>
              <a:path w="2321477" h="4002547">
                <a:moveTo>
                  <a:pt x="0" y="0"/>
                </a:moveTo>
                <a:lnTo>
                  <a:pt x="2321478" y="0"/>
                </a:lnTo>
                <a:lnTo>
                  <a:pt x="2321478" y="4002546"/>
                </a:lnTo>
                <a:lnTo>
                  <a:pt x="0" y="40025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sp>
        <p:nvSpPr>
          <p:cNvPr id="9" name="Freeform 9"/>
          <p:cNvSpPr/>
          <p:nvPr/>
        </p:nvSpPr>
        <p:spPr>
          <a:xfrm>
            <a:off x="5368605" y="1746083"/>
            <a:ext cx="7831608" cy="2457167"/>
          </a:xfrm>
          <a:custGeom>
            <a:avLst/>
            <a:gdLst/>
            <a:ahLst/>
            <a:cxnLst/>
            <a:rect l="l" t="t" r="r" b="b"/>
            <a:pathLst>
              <a:path w="7831608" h="2457167">
                <a:moveTo>
                  <a:pt x="0" y="0"/>
                </a:moveTo>
                <a:lnTo>
                  <a:pt x="7831608" y="0"/>
                </a:lnTo>
                <a:lnTo>
                  <a:pt x="7831608" y="2457168"/>
                </a:lnTo>
                <a:lnTo>
                  <a:pt x="0" y="245716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CL" noProof="0" dirty="0"/>
          </a:p>
        </p:txBody>
      </p:sp>
      <p:sp>
        <p:nvSpPr>
          <p:cNvPr id="10" name="TextBox 10"/>
          <p:cNvSpPr txBox="1"/>
          <p:nvPr/>
        </p:nvSpPr>
        <p:spPr>
          <a:xfrm>
            <a:off x="6240406" y="2374708"/>
            <a:ext cx="6321305" cy="987579"/>
          </a:xfrm>
          <a:prstGeom prst="rect">
            <a:avLst/>
          </a:prstGeom>
        </p:spPr>
        <p:txBody>
          <a:bodyPr lIns="0" tIns="0" rIns="0" bIns="0" rtlCol="0" anchor="t">
            <a:spAutoFit/>
          </a:bodyPr>
          <a:lstStyle/>
          <a:p>
            <a:pPr marL="0" lvl="0" indent="0" algn="ctr">
              <a:lnSpc>
                <a:spcPts val="8041"/>
              </a:lnSpc>
              <a:spcBef>
                <a:spcPct val="0"/>
              </a:spcBef>
            </a:pPr>
            <a:r>
              <a:rPr lang="es-CL" sz="5743" noProof="0" dirty="0">
                <a:solidFill>
                  <a:srgbClr val="000000"/>
                </a:solidFill>
                <a:latin typeface="StoryBook Bold"/>
                <a:ea typeface="StoryBook Bold"/>
                <a:cs typeface="StoryBook Bold"/>
                <a:sym typeface="StoryBook Bold"/>
              </a:rPr>
              <a:t>Lógica matemática</a:t>
            </a:r>
          </a:p>
        </p:txBody>
      </p:sp>
      <p:sp>
        <p:nvSpPr>
          <p:cNvPr id="11" name="TextBox 11"/>
          <p:cNvSpPr txBox="1"/>
          <p:nvPr/>
        </p:nvSpPr>
        <p:spPr>
          <a:xfrm>
            <a:off x="6512931" y="9030346"/>
            <a:ext cx="5262139" cy="382303"/>
          </a:xfrm>
          <a:prstGeom prst="rect">
            <a:avLst/>
          </a:prstGeom>
        </p:spPr>
        <p:txBody>
          <a:bodyPr lIns="0" tIns="0" rIns="0" bIns="0" rtlCol="0" anchor="t">
            <a:spAutoFit/>
          </a:bodyPr>
          <a:lstStyle/>
          <a:p>
            <a:pPr marL="0" lvl="0" indent="0" algn="ctr">
              <a:lnSpc>
                <a:spcPts val="3078"/>
              </a:lnSpc>
              <a:spcBef>
                <a:spcPct val="0"/>
              </a:spcBef>
            </a:pPr>
            <a:r>
              <a:rPr lang="es-CL" sz="2198" spc="244" noProof="0" dirty="0">
                <a:solidFill>
                  <a:srgbClr val="FFFFFF"/>
                </a:solidFill>
                <a:latin typeface="TT Chocolates"/>
                <a:ea typeface="TT Chocolates"/>
                <a:cs typeface="TT Chocolates"/>
                <a:sym typeface="TT Chocolates"/>
              </a:rPr>
              <a:t>Profesora: Rossana Gajardo</a:t>
            </a:r>
          </a:p>
        </p:txBody>
      </p:sp>
      <p:sp>
        <p:nvSpPr>
          <p:cNvPr id="13" name="CuadroTexto 12">
            <a:extLst>
              <a:ext uri="{FF2B5EF4-FFF2-40B4-BE49-F238E27FC236}">
                <a16:creationId xmlns:a16="http://schemas.microsoft.com/office/drawing/2014/main" id="{5CC012B1-206F-26E5-46D8-15707EE4C79B}"/>
              </a:ext>
            </a:extLst>
          </p:cNvPr>
          <p:cNvSpPr txBox="1"/>
          <p:nvPr/>
        </p:nvSpPr>
        <p:spPr>
          <a:xfrm>
            <a:off x="6380913" y="8020269"/>
            <a:ext cx="10788314" cy="802143"/>
          </a:xfrm>
          <a:prstGeom prst="rect">
            <a:avLst/>
          </a:prstGeom>
          <a:noFill/>
        </p:spPr>
        <p:txBody>
          <a:bodyPr wrap="square">
            <a:spAutoFit/>
          </a:bodyPr>
          <a:lstStyle/>
          <a:p>
            <a:pPr marL="525947" lvl="1" algn="just">
              <a:lnSpc>
                <a:spcPts val="6090"/>
              </a:lnSpc>
            </a:pPr>
            <a:r>
              <a:rPr lang="es-CL" sz="3200" noProof="0" dirty="0">
                <a:solidFill>
                  <a:srgbClr val="000000"/>
                </a:solidFill>
                <a:latin typeface="TT Chocolates"/>
                <a:ea typeface="TT Chocolates"/>
                <a:cs typeface="TT Chocolates"/>
                <a:sym typeface="TT Chocolates"/>
              </a:rPr>
              <a:t>Profesora Rossana Gajardo</a:t>
            </a:r>
          </a:p>
        </p:txBody>
      </p:sp>
      <p:sp>
        <p:nvSpPr>
          <p:cNvPr id="25" name="Flecha: pentágono 24">
            <a:extLst>
              <a:ext uri="{FF2B5EF4-FFF2-40B4-BE49-F238E27FC236}">
                <a16:creationId xmlns:a16="http://schemas.microsoft.com/office/drawing/2014/main" id="{36540B89-56B3-B84D-F456-CB0131C27CF9}"/>
              </a:ext>
            </a:extLst>
          </p:cNvPr>
          <p:cNvSpPr/>
          <p:nvPr/>
        </p:nvSpPr>
        <p:spPr>
          <a:xfrm flipH="1">
            <a:off x="11775069" y="-35402"/>
            <a:ext cx="6512929" cy="1396553"/>
          </a:xfrm>
          <a:prstGeom prst="homePlat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L">
              <a:solidFill>
                <a:schemeClr val="lt1">
                  <a:alpha val="30000"/>
                </a:schemeClr>
              </a:solidFill>
            </a:endParaRPr>
          </a:p>
        </p:txBody>
      </p:sp>
      <p:pic>
        <p:nvPicPr>
          <p:cNvPr id="22" name="Imagen 21">
            <a:extLst>
              <a:ext uri="{FF2B5EF4-FFF2-40B4-BE49-F238E27FC236}">
                <a16:creationId xmlns:a16="http://schemas.microsoft.com/office/drawing/2014/main" id="{2249EDC1-0DB1-1DAB-EF95-9F63D36A8A42}"/>
              </a:ext>
            </a:extLst>
          </p:cNvPr>
          <p:cNvPicPr>
            <a:picLocks noChangeAspect="1"/>
          </p:cNvPicPr>
          <p:nvPr/>
        </p:nvPicPr>
        <p:blipFill>
          <a:blip r:embed="rId14"/>
          <a:stretch>
            <a:fillRect/>
          </a:stretch>
        </p:blipFill>
        <p:spPr>
          <a:xfrm>
            <a:off x="12595429" y="11242"/>
            <a:ext cx="1540416" cy="1282821"/>
          </a:xfrm>
          <a:prstGeom prst="rect">
            <a:avLst/>
          </a:prstGeom>
        </p:spPr>
      </p:pic>
      <p:sp>
        <p:nvSpPr>
          <p:cNvPr id="24" name="CuadroTexto 23">
            <a:extLst>
              <a:ext uri="{FF2B5EF4-FFF2-40B4-BE49-F238E27FC236}">
                <a16:creationId xmlns:a16="http://schemas.microsoft.com/office/drawing/2014/main" id="{1CFB71F2-B6D1-A825-C2B7-C55E26DA2A30}"/>
              </a:ext>
            </a:extLst>
          </p:cNvPr>
          <p:cNvSpPr txBox="1"/>
          <p:nvPr/>
        </p:nvSpPr>
        <p:spPr>
          <a:xfrm>
            <a:off x="14058057" y="114152"/>
            <a:ext cx="3942411" cy="954107"/>
          </a:xfrm>
          <a:prstGeom prst="rect">
            <a:avLst/>
          </a:prstGeom>
          <a:noFill/>
        </p:spPr>
        <p:txBody>
          <a:bodyPr wrap="square">
            <a:spAutoFit/>
          </a:bodyPr>
          <a:lstStyle/>
          <a:p>
            <a:pPr algn="just" rtl="0"/>
            <a:r>
              <a:rPr lang="es-CL" sz="2800" b="1" i="0" dirty="0">
                <a:solidFill>
                  <a:srgbClr val="1836B2"/>
                </a:solidFill>
                <a:effectLst/>
              </a:rPr>
              <a:t>Academia de Ciencias Profesora </a:t>
            </a:r>
            <a:r>
              <a:rPr lang="es-CL" sz="2800" b="1" i="0" dirty="0" err="1">
                <a:solidFill>
                  <a:srgbClr val="1836B2"/>
                </a:solidFill>
                <a:effectLst/>
              </a:rPr>
              <a:t>Daniella</a:t>
            </a:r>
            <a:r>
              <a:rPr lang="es-CL" sz="2800" b="1" i="0" dirty="0">
                <a:solidFill>
                  <a:srgbClr val="1836B2"/>
                </a:solidFill>
                <a:effectLst/>
              </a:rPr>
              <a:t> Ruiz</a:t>
            </a:r>
            <a:endParaRPr lang="es-CL" sz="2800" b="1"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24453 -0.01389 L -3.33333E-6 -9.54098E-18 " pathEditMode="relative" rAng="0" ptsTypes="AA">
                                      <p:cBhvr>
                                        <p:cTn id="6" dur="2000" fill="hold"/>
                                        <p:tgtEl>
                                          <p:spTgt spid="2"/>
                                        </p:tgtEl>
                                        <p:attrNameLst>
                                          <p:attrName>ppt_x</p:attrName>
                                          <p:attrName>ppt_y</p:attrName>
                                        </p:attrNameLst>
                                      </p:cBhvr>
                                      <p:rCtr x="12500" y="370"/>
                                    </p:animMotion>
                                  </p:childTnLst>
                                </p:cTn>
                              </p:par>
                              <p:par>
                                <p:cTn id="7" presetID="35" presetClass="path" presetSubtype="0" accel="50000" decel="50000" fill="hold" grpId="0" nodeType="withEffect">
                                  <p:stCondLst>
                                    <p:cond delay="0"/>
                                  </p:stCondLst>
                                  <p:childTnLst>
                                    <p:animMotion origin="layout" path="M 0.15009 -0.0088 L -3.33333E-6 -3.7037E-6 " pathEditMode="relative" rAng="0" ptsTypes="AA">
                                      <p:cBhvr>
                                        <p:cTn id="8" dur="2000" fill="hold"/>
                                        <p:tgtEl>
                                          <p:spTgt spid="3"/>
                                        </p:tgtEl>
                                        <p:attrNameLst>
                                          <p:attrName>ppt_x</p:attrName>
                                          <p:attrName>ppt_y</p:attrName>
                                        </p:attrNameLst>
                                      </p:cBhvr>
                                      <p:rCtr x="-7292" y="0"/>
                                    </p:animMotion>
                                  </p:childTnLst>
                                </p:cTn>
                              </p:par>
                              <p:par>
                                <p:cTn id="9" presetID="10" presetClass="entr" presetSubtype="0" fill="hold" grpId="1"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7F2"/>
        </a:solidFill>
        <a:effectLst/>
      </p:bgPr>
    </p:bg>
    <p:spTree>
      <p:nvGrpSpPr>
        <p:cNvPr id="1" name=""/>
        <p:cNvGrpSpPr/>
        <p:nvPr/>
      </p:nvGrpSpPr>
      <p:grpSpPr>
        <a:xfrm>
          <a:off x="0" y="0"/>
          <a:ext cx="0" cy="0"/>
          <a:chOff x="0" y="0"/>
          <a:chExt cx="0" cy="0"/>
        </a:xfrm>
      </p:grpSpPr>
      <p:sp>
        <p:nvSpPr>
          <p:cNvPr id="2" name="TextBox 2"/>
          <p:cNvSpPr txBox="1"/>
          <p:nvPr/>
        </p:nvSpPr>
        <p:spPr>
          <a:xfrm>
            <a:off x="9314463" y="1814979"/>
            <a:ext cx="8083209" cy="1292357"/>
          </a:xfrm>
          <a:prstGeom prst="rect">
            <a:avLst/>
          </a:prstGeom>
        </p:spPr>
        <p:txBody>
          <a:bodyPr lIns="0" tIns="0" rIns="0" bIns="0" rtlCol="0" anchor="t">
            <a:spAutoFit/>
          </a:bodyPr>
          <a:lstStyle/>
          <a:p>
            <a:pPr algn="l">
              <a:lnSpc>
                <a:spcPts val="9807"/>
              </a:lnSpc>
            </a:pPr>
            <a:r>
              <a:rPr lang="es-CL" sz="9340" spc="102" noProof="0" dirty="0">
                <a:solidFill>
                  <a:srgbClr val="000000"/>
                </a:solidFill>
                <a:latin typeface="StoryBook Bold"/>
                <a:ea typeface="StoryBook Bold"/>
                <a:cs typeface="StoryBook Bold"/>
                <a:sym typeface="StoryBook Bold"/>
              </a:rPr>
              <a:t>Ejemplo</a:t>
            </a:r>
          </a:p>
        </p:txBody>
      </p:sp>
      <p:sp>
        <p:nvSpPr>
          <p:cNvPr id="3" name="Freeform 3"/>
          <p:cNvSpPr/>
          <p:nvPr/>
        </p:nvSpPr>
        <p:spPr>
          <a:xfrm>
            <a:off x="699889" y="947554"/>
            <a:ext cx="868441" cy="912148"/>
          </a:xfrm>
          <a:custGeom>
            <a:avLst/>
            <a:gdLst/>
            <a:ahLst/>
            <a:cxnLst/>
            <a:rect l="l" t="t" r="r" b="b"/>
            <a:pathLst>
              <a:path w="868441" h="912148">
                <a:moveTo>
                  <a:pt x="0" y="0"/>
                </a:moveTo>
                <a:lnTo>
                  <a:pt x="868441" y="0"/>
                </a:lnTo>
                <a:lnTo>
                  <a:pt x="868441" y="912148"/>
                </a:lnTo>
                <a:lnTo>
                  <a:pt x="0" y="9121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4" name="Freeform 4"/>
          <p:cNvSpPr/>
          <p:nvPr/>
        </p:nvSpPr>
        <p:spPr>
          <a:xfrm>
            <a:off x="-507836" y="-347706"/>
            <a:ext cx="18966160" cy="13513389"/>
          </a:xfrm>
          <a:custGeom>
            <a:avLst/>
            <a:gdLst/>
            <a:ahLst/>
            <a:cxnLst/>
            <a:rect l="l" t="t" r="r" b="b"/>
            <a:pathLst>
              <a:path w="18966160" h="13513389">
                <a:moveTo>
                  <a:pt x="0" y="0"/>
                </a:moveTo>
                <a:lnTo>
                  <a:pt x="18966160" y="0"/>
                </a:lnTo>
                <a:lnTo>
                  <a:pt x="18966160" y="13513390"/>
                </a:lnTo>
                <a:lnTo>
                  <a:pt x="0" y="13513390"/>
                </a:lnTo>
                <a:lnTo>
                  <a:pt x="0" y="0"/>
                </a:lnTo>
                <a:close/>
              </a:path>
            </a:pathLst>
          </a:custGeom>
          <a:blipFill>
            <a:blip r:embed="rId4">
              <a:alphaModFix amt="8999"/>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5" name="Freeform 5"/>
          <p:cNvSpPr/>
          <p:nvPr/>
        </p:nvSpPr>
        <p:spPr>
          <a:xfrm rot="7465127">
            <a:off x="15654491" y="465788"/>
            <a:ext cx="1895724" cy="2787829"/>
          </a:xfrm>
          <a:custGeom>
            <a:avLst/>
            <a:gdLst/>
            <a:ahLst/>
            <a:cxnLst/>
            <a:rect l="l" t="t" r="r" b="b"/>
            <a:pathLst>
              <a:path w="1895724" h="2787829">
                <a:moveTo>
                  <a:pt x="0" y="0"/>
                </a:moveTo>
                <a:lnTo>
                  <a:pt x="1895724" y="0"/>
                </a:lnTo>
                <a:lnTo>
                  <a:pt x="1895724" y="2787829"/>
                </a:lnTo>
                <a:lnTo>
                  <a:pt x="0" y="27878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grpSp>
        <p:nvGrpSpPr>
          <p:cNvPr id="6" name="Group 6"/>
          <p:cNvGrpSpPr>
            <a:grpSpLocks noChangeAspect="1"/>
          </p:cNvGrpSpPr>
          <p:nvPr/>
        </p:nvGrpSpPr>
        <p:grpSpPr>
          <a:xfrm>
            <a:off x="-1169333" y="-347706"/>
            <a:ext cx="8659948" cy="8659948"/>
            <a:chOff x="0" y="0"/>
            <a:chExt cx="19050000" cy="19050000"/>
          </a:xfrm>
        </p:grpSpPr>
        <p:sp>
          <p:nvSpPr>
            <p:cNvPr id="7" name="Freeform 7"/>
            <p:cNvSpPr/>
            <p:nvPr/>
          </p:nvSpPr>
          <p:spPr>
            <a:xfrm>
              <a:off x="640042" y="641439"/>
              <a:ext cx="17762385" cy="17762399"/>
            </a:xfrm>
            <a:custGeom>
              <a:avLst/>
              <a:gdLst/>
              <a:ahLst/>
              <a:cxnLst/>
              <a:rect l="l" t="t" r="r" b="b"/>
              <a:pathLst>
                <a:path w="17762385" h="17762399">
                  <a:moveTo>
                    <a:pt x="17762385" y="8881199"/>
                  </a:moveTo>
                  <a:cubicBezTo>
                    <a:pt x="17762385" y="13786142"/>
                    <a:pt x="13786143" y="17762399"/>
                    <a:pt x="8881199" y="17762399"/>
                  </a:cubicBezTo>
                  <a:cubicBezTo>
                    <a:pt x="3976255" y="17762399"/>
                    <a:pt x="0" y="13786142"/>
                    <a:pt x="0" y="8881199"/>
                  </a:cubicBezTo>
                  <a:cubicBezTo>
                    <a:pt x="0" y="3976256"/>
                    <a:pt x="3976243" y="0"/>
                    <a:pt x="8881199" y="0"/>
                  </a:cubicBezTo>
                  <a:cubicBezTo>
                    <a:pt x="13786153" y="0"/>
                    <a:pt x="17762385" y="3976255"/>
                    <a:pt x="17762385" y="8881199"/>
                  </a:cubicBezTo>
                  <a:close/>
                </a:path>
              </a:pathLst>
            </a:custGeom>
            <a:blipFill>
              <a:blip r:embed="rId8"/>
              <a:stretch>
                <a:fillRect/>
              </a:stretch>
            </a:blipFill>
          </p:spPr>
          <p:txBody>
            <a:bodyPr/>
            <a:lstStyle/>
            <a:p>
              <a:endParaRPr lang="es-CL" noProof="0" dirty="0"/>
            </a:p>
          </p:txBody>
        </p:sp>
        <p:sp>
          <p:nvSpPr>
            <p:cNvPr id="8" name="Freeform 8"/>
            <p:cNvSpPr/>
            <p:nvPr/>
          </p:nvSpPr>
          <p:spPr>
            <a:xfrm>
              <a:off x="-6083" y="-4712"/>
              <a:ext cx="19054635" cy="19054636"/>
            </a:xfrm>
            <a:custGeom>
              <a:avLst/>
              <a:gdLst/>
              <a:ahLst/>
              <a:cxnLst/>
              <a:rect l="l" t="t" r="r" b="b"/>
              <a:pathLst>
                <a:path w="19054635" h="19054636">
                  <a:moveTo>
                    <a:pt x="19054635" y="0"/>
                  </a:moveTo>
                  <a:lnTo>
                    <a:pt x="19054635" y="19054636"/>
                  </a:lnTo>
                  <a:lnTo>
                    <a:pt x="0" y="19054636"/>
                  </a:lnTo>
                  <a:lnTo>
                    <a:pt x="0" y="0"/>
                  </a:lnTo>
                  <a:lnTo>
                    <a:pt x="19054635" y="0"/>
                  </a:lnTo>
                  <a:close/>
                </a:path>
              </a:pathLst>
            </a:custGeom>
            <a:blipFill>
              <a:blip r:embed="rId9"/>
              <a:stretch>
                <a:fillRect/>
              </a:stretch>
            </a:blipFill>
          </p:spPr>
          <p:txBody>
            <a:bodyPr/>
            <a:lstStyle/>
            <a:p>
              <a:endParaRPr lang="es-CL" noProof="0" dirty="0"/>
            </a:p>
          </p:txBody>
        </p:sp>
      </p:grpSp>
      <p:sp>
        <p:nvSpPr>
          <p:cNvPr id="9" name="TextBox 9"/>
          <p:cNvSpPr txBox="1"/>
          <p:nvPr/>
        </p:nvSpPr>
        <p:spPr>
          <a:xfrm>
            <a:off x="7490614" y="3419988"/>
            <a:ext cx="10293637" cy="6290756"/>
          </a:xfrm>
          <a:prstGeom prst="rect">
            <a:avLst/>
          </a:prstGeom>
        </p:spPr>
        <p:txBody>
          <a:bodyPr lIns="0" tIns="0" rIns="0" bIns="0" rtlCol="0" anchor="t">
            <a:spAutoFit/>
          </a:bodyPr>
          <a:lstStyle/>
          <a:p>
            <a:pPr algn="just">
              <a:lnSpc>
                <a:spcPts val="5020"/>
              </a:lnSpc>
            </a:pPr>
            <a:r>
              <a:rPr lang="es-CL" sz="4149" noProof="0" dirty="0">
                <a:solidFill>
                  <a:srgbClr val="000000"/>
                </a:solidFill>
                <a:latin typeface="TT Chocolates"/>
                <a:ea typeface="TT Chocolates"/>
                <a:cs typeface="TT Chocolates"/>
                <a:sym typeface="TT Chocolates"/>
              </a:rPr>
              <a:t>En una isla hay dos tipos de habitantes: caballeros, que siempre dicen la verdad, y villanos, que siempre mienten.</a:t>
            </a:r>
          </a:p>
          <a:p>
            <a:pPr algn="l">
              <a:lnSpc>
                <a:spcPts val="5020"/>
              </a:lnSpc>
            </a:pPr>
            <a:endParaRPr lang="es-CL" sz="4149" noProof="0" dirty="0">
              <a:solidFill>
                <a:srgbClr val="000000"/>
              </a:solidFill>
              <a:latin typeface="TT Chocolates"/>
              <a:ea typeface="TT Chocolates"/>
              <a:cs typeface="TT Chocolates"/>
              <a:sym typeface="TT Chocolates"/>
            </a:endParaRPr>
          </a:p>
          <a:p>
            <a:pPr algn="just">
              <a:lnSpc>
                <a:spcPts val="5020"/>
              </a:lnSpc>
            </a:pPr>
            <a:r>
              <a:rPr lang="es-CL" sz="4149" noProof="0" dirty="0">
                <a:solidFill>
                  <a:srgbClr val="000000"/>
                </a:solidFill>
                <a:latin typeface="TT Chocolates"/>
                <a:ea typeface="TT Chocolates"/>
                <a:cs typeface="TT Chocolates"/>
                <a:sym typeface="TT Chocolates"/>
              </a:rPr>
              <a:t>Te encuentras con dos personas, A y B. </a:t>
            </a:r>
          </a:p>
          <a:p>
            <a:pPr algn="just">
              <a:lnSpc>
                <a:spcPts val="5020"/>
              </a:lnSpc>
            </a:pPr>
            <a:r>
              <a:rPr lang="es-CL" sz="4149" noProof="0" dirty="0">
                <a:solidFill>
                  <a:srgbClr val="000000"/>
                </a:solidFill>
                <a:latin typeface="TT Chocolates"/>
                <a:ea typeface="TT Chocolates"/>
                <a:cs typeface="TT Chocolates"/>
                <a:sym typeface="TT Chocolates"/>
              </a:rPr>
              <a:t>A dice: "Al menos uno de nosotros es un villano."</a:t>
            </a:r>
          </a:p>
          <a:p>
            <a:pPr algn="just">
              <a:lnSpc>
                <a:spcPts val="5020"/>
              </a:lnSpc>
            </a:pPr>
            <a:endParaRPr lang="es-CL" sz="4149" noProof="0" dirty="0">
              <a:solidFill>
                <a:srgbClr val="000000"/>
              </a:solidFill>
              <a:latin typeface="TT Chocolates"/>
              <a:ea typeface="TT Chocolates"/>
              <a:cs typeface="TT Chocolates"/>
              <a:sym typeface="TT Chocolates"/>
            </a:endParaRPr>
          </a:p>
          <a:p>
            <a:pPr algn="just">
              <a:lnSpc>
                <a:spcPts val="5020"/>
              </a:lnSpc>
            </a:pPr>
            <a:r>
              <a:rPr lang="es-CL" sz="4149" noProof="0" dirty="0">
                <a:solidFill>
                  <a:srgbClr val="000000"/>
                </a:solidFill>
                <a:latin typeface="TT Chocolates"/>
                <a:ea typeface="TT Chocolates"/>
                <a:cs typeface="TT Chocolates"/>
                <a:sym typeface="TT Chocolates"/>
              </a:rPr>
              <a:t>¿Cuál es la identidad de A y B?</a:t>
            </a:r>
          </a:p>
          <a:p>
            <a:pPr algn="l">
              <a:lnSpc>
                <a:spcPts val="5020"/>
              </a:lnSpc>
            </a:pPr>
            <a:endParaRPr lang="es-CL" sz="4149" noProof="0" dirty="0">
              <a:solidFill>
                <a:srgbClr val="000000"/>
              </a:solidFill>
              <a:latin typeface="TT Chocolates"/>
              <a:ea typeface="TT Chocolates"/>
              <a:cs typeface="TT Chocolates"/>
              <a:sym typeface="TT Chocolates"/>
            </a:endParaRPr>
          </a:p>
        </p:txBody>
      </p:sp>
      <p:pic>
        <p:nvPicPr>
          <p:cNvPr id="10" name="Imagen 9">
            <a:extLst>
              <a:ext uri="{FF2B5EF4-FFF2-40B4-BE49-F238E27FC236}">
                <a16:creationId xmlns:a16="http://schemas.microsoft.com/office/drawing/2014/main" id="{82A28EEA-E11E-0D38-657B-363D9AA243C6}"/>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330872" y="-56114"/>
            <a:ext cx="2133600" cy="17768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0544044" y="4956776"/>
            <a:ext cx="10403773" cy="9779546"/>
          </a:xfrm>
          <a:custGeom>
            <a:avLst/>
            <a:gdLst/>
            <a:ahLst/>
            <a:cxnLst/>
            <a:rect l="l" t="t" r="r" b="b"/>
            <a:pathLst>
              <a:path w="10403773" h="9779546">
                <a:moveTo>
                  <a:pt x="0" y="0"/>
                </a:moveTo>
                <a:lnTo>
                  <a:pt x="10403772" y="0"/>
                </a:lnTo>
                <a:lnTo>
                  <a:pt x="10403772" y="9779547"/>
                </a:lnTo>
                <a:lnTo>
                  <a:pt x="0" y="9779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3" name="Freeform 3"/>
          <p:cNvSpPr/>
          <p:nvPr/>
        </p:nvSpPr>
        <p:spPr>
          <a:xfrm rot="-5400000">
            <a:off x="-4249240" y="-679637"/>
            <a:ext cx="8978252" cy="8439557"/>
          </a:xfrm>
          <a:custGeom>
            <a:avLst/>
            <a:gdLst/>
            <a:ahLst/>
            <a:cxnLst/>
            <a:rect l="l" t="t" r="r" b="b"/>
            <a:pathLst>
              <a:path w="8978252" h="8439557">
                <a:moveTo>
                  <a:pt x="0" y="0"/>
                </a:moveTo>
                <a:lnTo>
                  <a:pt x="8978253" y="0"/>
                </a:lnTo>
                <a:lnTo>
                  <a:pt x="8978253" y="8439557"/>
                </a:lnTo>
                <a:lnTo>
                  <a:pt x="0" y="84395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4" name="TextBox 4"/>
          <p:cNvSpPr txBox="1"/>
          <p:nvPr/>
        </p:nvSpPr>
        <p:spPr>
          <a:xfrm>
            <a:off x="1996725" y="1432918"/>
            <a:ext cx="14294550" cy="1466186"/>
          </a:xfrm>
          <a:prstGeom prst="rect">
            <a:avLst/>
          </a:prstGeom>
        </p:spPr>
        <p:txBody>
          <a:bodyPr lIns="0" tIns="0" rIns="0" bIns="0" rtlCol="0" anchor="t">
            <a:spAutoFit/>
          </a:bodyPr>
          <a:lstStyle/>
          <a:p>
            <a:pPr algn="ctr">
              <a:lnSpc>
                <a:spcPts val="11251"/>
              </a:lnSpc>
            </a:pPr>
            <a:r>
              <a:rPr lang="es-CL" sz="10418" spc="364" noProof="0" dirty="0">
                <a:solidFill>
                  <a:srgbClr val="000000"/>
                </a:solidFill>
                <a:latin typeface="StoryBook Bold"/>
                <a:ea typeface="StoryBook Bold"/>
                <a:cs typeface="StoryBook Bold"/>
                <a:sym typeface="StoryBook Bold"/>
              </a:rPr>
              <a:t>Actividad</a:t>
            </a:r>
          </a:p>
        </p:txBody>
      </p:sp>
      <p:sp>
        <p:nvSpPr>
          <p:cNvPr id="5" name="TextBox 5"/>
          <p:cNvSpPr txBox="1"/>
          <p:nvPr/>
        </p:nvSpPr>
        <p:spPr>
          <a:xfrm>
            <a:off x="2169462" y="4654188"/>
            <a:ext cx="14299324" cy="2815451"/>
          </a:xfrm>
          <a:prstGeom prst="rect">
            <a:avLst/>
          </a:prstGeom>
        </p:spPr>
        <p:txBody>
          <a:bodyPr lIns="0" tIns="0" rIns="0" bIns="0" rtlCol="0" anchor="t">
            <a:spAutoFit/>
          </a:bodyPr>
          <a:lstStyle/>
          <a:p>
            <a:pPr algn="just">
              <a:lnSpc>
                <a:spcPts val="6011"/>
              </a:lnSpc>
            </a:pPr>
            <a:r>
              <a:rPr lang="es-CL" sz="5182" dirty="0">
                <a:solidFill>
                  <a:srgbClr val="000000"/>
                </a:solidFill>
                <a:latin typeface="TT Chocolates"/>
                <a:ea typeface="TT Chocolates"/>
                <a:cs typeface="TT Chocolates"/>
                <a:sym typeface="TT Chocolates"/>
              </a:rPr>
              <a:t>p</a:t>
            </a:r>
            <a:r>
              <a:rPr lang="es-CL" sz="5400" noProof="0" dirty="0">
                <a:solidFill>
                  <a:srgbClr val="000000"/>
                </a:solidFill>
                <a:latin typeface="TT Chocolates"/>
                <a:ea typeface="TT Chocolates"/>
                <a:cs typeface="TT Chocolates"/>
                <a:sym typeface="TT Chocolates"/>
              </a:rPr>
              <a:t>∧ </a:t>
            </a:r>
            <a:r>
              <a:rPr lang="es-CL" sz="5182" dirty="0">
                <a:solidFill>
                  <a:srgbClr val="000000"/>
                </a:solidFill>
                <a:latin typeface="TT Chocolates"/>
                <a:ea typeface="TT Chocolates"/>
                <a:cs typeface="TT Chocolates"/>
                <a:sym typeface="TT Chocolates"/>
              </a:rPr>
              <a:t>q</a:t>
            </a:r>
            <a:r>
              <a:rPr lang="es-CL" sz="5182" noProof="0" dirty="0">
                <a:solidFill>
                  <a:srgbClr val="000000"/>
                </a:solidFill>
                <a:latin typeface="TT Chocolates"/>
                <a:ea typeface="TT Chocolates"/>
                <a:cs typeface="TT Chocolates"/>
                <a:sym typeface="TT Chocolates"/>
              </a:rPr>
              <a:t> ¿Cuándo es verdadera?, ¿Cuándo es falsa? </a:t>
            </a:r>
          </a:p>
          <a:p>
            <a:pPr algn="just">
              <a:lnSpc>
                <a:spcPts val="6011"/>
              </a:lnSpc>
            </a:pPr>
            <a:endParaRPr lang="es-CL" sz="5182" noProof="0" dirty="0">
              <a:solidFill>
                <a:srgbClr val="000000"/>
              </a:solidFill>
              <a:latin typeface="TT Chocolates"/>
              <a:ea typeface="TT Chocolates"/>
              <a:cs typeface="TT Chocolates"/>
              <a:sym typeface="TT Chocolates"/>
            </a:endParaRPr>
          </a:p>
          <a:p>
            <a:pPr algn="just">
              <a:lnSpc>
                <a:spcPts val="6011"/>
              </a:lnSpc>
            </a:pPr>
            <a:r>
              <a:rPr lang="es-CL" sz="5182" dirty="0">
                <a:solidFill>
                  <a:srgbClr val="000000"/>
                </a:solidFill>
                <a:latin typeface="TT Chocolates"/>
                <a:ea typeface="TT Chocolates"/>
                <a:cs typeface="TT Chocolates"/>
                <a:sym typeface="TT Chocolates"/>
              </a:rPr>
              <a:t>p</a:t>
            </a:r>
            <a:r>
              <a:rPr lang="es-CL" sz="5182" noProof="0" dirty="0">
                <a:solidFill>
                  <a:srgbClr val="000000"/>
                </a:solidFill>
                <a:latin typeface="TT Chocolates"/>
                <a:ea typeface="TT Chocolates"/>
                <a:cs typeface="TT Chocolates"/>
                <a:sym typeface="TT Chocolates"/>
              </a:rPr>
              <a:t>∨</a:t>
            </a:r>
            <a:r>
              <a:rPr lang="es-CL" sz="5182" dirty="0">
                <a:solidFill>
                  <a:srgbClr val="000000"/>
                </a:solidFill>
                <a:latin typeface="TT Chocolates"/>
                <a:ea typeface="TT Chocolates"/>
                <a:cs typeface="TT Chocolates"/>
                <a:sym typeface="TT Chocolates"/>
              </a:rPr>
              <a:t>q</a:t>
            </a:r>
            <a:r>
              <a:rPr lang="es-CL" sz="5182" noProof="0" dirty="0">
                <a:solidFill>
                  <a:srgbClr val="000000"/>
                </a:solidFill>
                <a:latin typeface="TT Chocolates"/>
                <a:ea typeface="TT Chocolates"/>
                <a:cs typeface="TT Chocolates"/>
                <a:sym typeface="TT Chocolates"/>
              </a:rPr>
              <a:t> ¿Cuándo es verdadera? ¿Cuándo es falsa?</a:t>
            </a:r>
          </a:p>
          <a:p>
            <a:pPr algn="l">
              <a:lnSpc>
                <a:spcPts val="3189"/>
              </a:lnSpc>
            </a:pPr>
            <a:endParaRPr lang="es-CL" sz="5182" noProof="0" dirty="0">
              <a:solidFill>
                <a:srgbClr val="000000"/>
              </a:solidFill>
              <a:latin typeface="TT Chocolates"/>
              <a:ea typeface="TT Chocolates"/>
              <a:cs typeface="TT Chocolates"/>
              <a:sym typeface="TT Chocolates"/>
            </a:endParaRPr>
          </a:p>
        </p:txBody>
      </p:sp>
      <p:sp>
        <p:nvSpPr>
          <p:cNvPr id="6" name="TextBox 6"/>
          <p:cNvSpPr txBox="1"/>
          <p:nvPr/>
        </p:nvSpPr>
        <p:spPr>
          <a:xfrm>
            <a:off x="1508382" y="7448917"/>
            <a:ext cx="1226749" cy="580350"/>
          </a:xfrm>
          <a:prstGeom prst="rect">
            <a:avLst/>
          </a:prstGeom>
        </p:spPr>
        <p:txBody>
          <a:bodyPr lIns="0" tIns="0" rIns="0" bIns="0" rtlCol="0" anchor="t">
            <a:spAutoFit/>
          </a:bodyPr>
          <a:lstStyle/>
          <a:p>
            <a:pPr algn="ctr">
              <a:lnSpc>
                <a:spcPts val="4261"/>
              </a:lnSpc>
            </a:pPr>
            <a:r>
              <a:rPr lang="es-CL" sz="4438" spc="221" noProof="0" dirty="0">
                <a:solidFill>
                  <a:srgbClr val="FFFFFF"/>
                </a:solidFill>
                <a:latin typeface="StoryBook Bold"/>
                <a:ea typeface="StoryBook Bold"/>
                <a:cs typeface="StoryBook Bold"/>
                <a:sym typeface="StoryBook Bold"/>
              </a:rPr>
              <a:t>02</a:t>
            </a:r>
          </a:p>
        </p:txBody>
      </p:sp>
      <p:sp>
        <p:nvSpPr>
          <p:cNvPr id="7" name="TextBox 7"/>
          <p:cNvSpPr txBox="1"/>
          <p:nvPr/>
        </p:nvSpPr>
        <p:spPr>
          <a:xfrm>
            <a:off x="9550376" y="5529892"/>
            <a:ext cx="1226749" cy="580350"/>
          </a:xfrm>
          <a:prstGeom prst="rect">
            <a:avLst/>
          </a:prstGeom>
        </p:spPr>
        <p:txBody>
          <a:bodyPr lIns="0" tIns="0" rIns="0" bIns="0" rtlCol="0" anchor="t">
            <a:spAutoFit/>
          </a:bodyPr>
          <a:lstStyle/>
          <a:p>
            <a:pPr algn="ctr">
              <a:lnSpc>
                <a:spcPts val="4261"/>
              </a:lnSpc>
            </a:pPr>
            <a:r>
              <a:rPr lang="es-CL" sz="4438" spc="221" noProof="0" dirty="0">
                <a:solidFill>
                  <a:srgbClr val="FFFFFF"/>
                </a:solidFill>
                <a:latin typeface="StoryBook Bold"/>
                <a:ea typeface="StoryBook Bold"/>
                <a:cs typeface="StoryBook Bold"/>
                <a:sym typeface="StoryBook Bold"/>
              </a:rPr>
              <a:t>03</a:t>
            </a:r>
          </a:p>
        </p:txBody>
      </p:sp>
      <p:sp>
        <p:nvSpPr>
          <p:cNvPr id="8" name="TextBox 8"/>
          <p:cNvSpPr txBox="1"/>
          <p:nvPr/>
        </p:nvSpPr>
        <p:spPr>
          <a:xfrm>
            <a:off x="9550376" y="7448917"/>
            <a:ext cx="1226749" cy="580350"/>
          </a:xfrm>
          <a:prstGeom prst="rect">
            <a:avLst/>
          </a:prstGeom>
        </p:spPr>
        <p:txBody>
          <a:bodyPr lIns="0" tIns="0" rIns="0" bIns="0" rtlCol="0" anchor="t">
            <a:spAutoFit/>
          </a:bodyPr>
          <a:lstStyle/>
          <a:p>
            <a:pPr algn="ctr">
              <a:lnSpc>
                <a:spcPts val="4261"/>
              </a:lnSpc>
            </a:pPr>
            <a:r>
              <a:rPr lang="es-CL" sz="4438" spc="221" noProof="0" dirty="0">
                <a:solidFill>
                  <a:srgbClr val="FFFFFF"/>
                </a:solidFill>
                <a:latin typeface="StoryBook Bold"/>
                <a:ea typeface="StoryBook Bold"/>
                <a:cs typeface="StoryBook Bold"/>
                <a:sym typeface="StoryBook Bold"/>
              </a:rPr>
              <a:t>04</a:t>
            </a:r>
          </a:p>
        </p:txBody>
      </p:sp>
      <p:sp>
        <p:nvSpPr>
          <p:cNvPr id="9" name="Freeform 9"/>
          <p:cNvSpPr/>
          <p:nvPr/>
        </p:nvSpPr>
        <p:spPr>
          <a:xfrm>
            <a:off x="16468785" y="2575985"/>
            <a:ext cx="1144581" cy="1202185"/>
          </a:xfrm>
          <a:custGeom>
            <a:avLst/>
            <a:gdLst/>
            <a:ahLst/>
            <a:cxnLst/>
            <a:rect l="l" t="t" r="r" b="b"/>
            <a:pathLst>
              <a:path w="1144581" h="1202185">
                <a:moveTo>
                  <a:pt x="0" y="0"/>
                </a:moveTo>
                <a:lnTo>
                  <a:pt x="1144581" y="0"/>
                </a:lnTo>
                <a:lnTo>
                  <a:pt x="1144581" y="1202185"/>
                </a:lnTo>
                <a:lnTo>
                  <a:pt x="0" y="12021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10" name="Freeform 10"/>
          <p:cNvSpPr/>
          <p:nvPr/>
        </p:nvSpPr>
        <p:spPr>
          <a:xfrm rot="9838885">
            <a:off x="14157646" y="-305669"/>
            <a:ext cx="2584687" cy="3801010"/>
          </a:xfrm>
          <a:custGeom>
            <a:avLst/>
            <a:gdLst/>
            <a:ahLst/>
            <a:cxnLst/>
            <a:rect l="l" t="t" r="r" b="b"/>
            <a:pathLst>
              <a:path w="2584687" h="3801010">
                <a:moveTo>
                  <a:pt x="0" y="0"/>
                </a:moveTo>
                <a:lnTo>
                  <a:pt x="2584687" y="0"/>
                </a:lnTo>
                <a:lnTo>
                  <a:pt x="2584687" y="3801010"/>
                </a:lnTo>
                <a:lnTo>
                  <a:pt x="0" y="38010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sp>
        <p:nvSpPr>
          <p:cNvPr id="11" name="Freeform 11"/>
          <p:cNvSpPr/>
          <p:nvPr/>
        </p:nvSpPr>
        <p:spPr>
          <a:xfrm>
            <a:off x="7024062" y="2771908"/>
            <a:ext cx="4239876" cy="127196"/>
          </a:xfrm>
          <a:custGeom>
            <a:avLst/>
            <a:gdLst/>
            <a:ahLst/>
            <a:cxnLst/>
            <a:rect l="l" t="t" r="r" b="b"/>
            <a:pathLst>
              <a:path w="4239876" h="127196">
                <a:moveTo>
                  <a:pt x="0" y="0"/>
                </a:moveTo>
                <a:lnTo>
                  <a:pt x="4239876" y="0"/>
                </a:lnTo>
                <a:lnTo>
                  <a:pt x="4239876" y="127196"/>
                </a:lnTo>
                <a:lnTo>
                  <a:pt x="0" y="1271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noProof="0" dirty="0"/>
          </a:p>
        </p:txBody>
      </p:sp>
      <p:pic>
        <p:nvPicPr>
          <p:cNvPr id="12" name="Imagen 11">
            <a:extLst>
              <a:ext uri="{FF2B5EF4-FFF2-40B4-BE49-F238E27FC236}">
                <a16:creationId xmlns:a16="http://schemas.microsoft.com/office/drawing/2014/main" id="{0F7E250C-26BA-DB69-FBF6-81F6D17051EA}"/>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348182" y="0"/>
            <a:ext cx="2133600" cy="17768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0544044" y="4956776"/>
            <a:ext cx="10403773" cy="9779546"/>
          </a:xfrm>
          <a:custGeom>
            <a:avLst/>
            <a:gdLst/>
            <a:ahLst/>
            <a:cxnLst/>
            <a:rect l="l" t="t" r="r" b="b"/>
            <a:pathLst>
              <a:path w="10403773" h="9779546">
                <a:moveTo>
                  <a:pt x="0" y="0"/>
                </a:moveTo>
                <a:lnTo>
                  <a:pt x="10403772" y="0"/>
                </a:lnTo>
                <a:lnTo>
                  <a:pt x="10403772" y="9779547"/>
                </a:lnTo>
                <a:lnTo>
                  <a:pt x="0" y="9779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3" name="Freeform 3"/>
          <p:cNvSpPr/>
          <p:nvPr/>
        </p:nvSpPr>
        <p:spPr>
          <a:xfrm rot="-5400000">
            <a:off x="-4249240" y="-679637"/>
            <a:ext cx="8978252" cy="8439557"/>
          </a:xfrm>
          <a:custGeom>
            <a:avLst/>
            <a:gdLst/>
            <a:ahLst/>
            <a:cxnLst/>
            <a:rect l="l" t="t" r="r" b="b"/>
            <a:pathLst>
              <a:path w="8978252" h="8439557">
                <a:moveTo>
                  <a:pt x="0" y="0"/>
                </a:moveTo>
                <a:lnTo>
                  <a:pt x="8978253" y="0"/>
                </a:lnTo>
                <a:lnTo>
                  <a:pt x="8978253" y="8439557"/>
                </a:lnTo>
                <a:lnTo>
                  <a:pt x="0" y="84395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4" name="TextBox 4"/>
          <p:cNvSpPr txBox="1"/>
          <p:nvPr/>
        </p:nvSpPr>
        <p:spPr>
          <a:xfrm>
            <a:off x="1996725" y="1432918"/>
            <a:ext cx="14294550" cy="1466186"/>
          </a:xfrm>
          <a:prstGeom prst="rect">
            <a:avLst/>
          </a:prstGeom>
        </p:spPr>
        <p:txBody>
          <a:bodyPr lIns="0" tIns="0" rIns="0" bIns="0" rtlCol="0" anchor="t">
            <a:spAutoFit/>
          </a:bodyPr>
          <a:lstStyle/>
          <a:p>
            <a:pPr algn="ctr">
              <a:lnSpc>
                <a:spcPts val="11251"/>
              </a:lnSpc>
            </a:pPr>
            <a:r>
              <a:rPr lang="es-CL" sz="10418" spc="364" noProof="0" dirty="0">
                <a:solidFill>
                  <a:srgbClr val="000000"/>
                </a:solidFill>
                <a:latin typeface="StoryBook Bold"/>
                <a:ea typeface="StoryBook Bold"/>
                <a:cs typeface="StoryBook Bold"/>
                <a:sym typeface="StoryBook Bold"/>
              </a:rPr>
              <a:t>Tabla de verdad</a:t>
            </a:r>
          </a:p>
        </p:txBody>
      </p:sp>
      <p:sp>
        <p:nvSpPr>
          <p:cNvPr id="5" name="TextBox 5"/>
          <p:cNvSpPr txBox="1"/>
          <p:nvPr/>
        </p:nvSpPr>
        <p:spPr>
          <a:xfrm>
            <a:off x="1271746" y="3559191"/>
            <a:ext cx="15944850" cy="3825699"/>
          </a:xfrm>
          <a:prstGeom prst="rect">
            <a:avLst/>
          </a:prstGeom>
        </p:spPr>
        <p:txBody>
          <a:bodyPr lIns="0" tIns="0" rIns="0" bIns="0" rtlCol="0" anchor="t">
            <a:spAutoFit/>
          </a:bodyPr>
          <a:lstStyle/>
          <a:p>
            <a:pPr algn="just">
              <a:lnSpc>
                <a:spcPts val="6703"/>
              </a:lnSpc>
            </a:pPr>
            <a:r>
              <a:rPr lang="es-CL" sz="5779" noProof="0" dirty="0">
                <a:solidFill>
                  <a:srgbClr val="000000"/>
                </a:solidFill>
                <a:latin typeface="TT Chocolates"/>
                <a:ea typeface="TT Chocolates"/>
                <a:cs typeface="TT Chocolates"/>
                <a:sym typeface="TT Chocolates"/>
              </a:rPr>
              <a:t>Es un método para determinar cuándo una proposición es verdadera, debiendo examinarse todos los posibles valores de verdad de las proposiciones individuales.</a:t>
            </a:r>
          </a:p>
          <a:p>
            <a:pPr algn="l">
              <a:lnSpc>
                <a:spcPts val="3556"/>
              </a:lnSpc>
            </a:pPr>
            <a:endParaRPr lang="es-CL" sz="5779" noProof="0" dirty="0">
              <a:solidFill>
                <a:srgbClr val="000000"/>
              </a:solidFill>
              <a:latin typeface="TT Chocolates"/>
              <a:ea typeface="TT Chocolates"/>
              <a:cs typeface="TT Chocolates"/>
              <a:sym typeface="TT Chocolates"/>
            </a:endParaRPr>
          </a:p>
        </p:txBody>
      </p:sp>
      <p:sp>
        <p:nvSpPr>
          <p:cNvPr id="6" name="TextBox 6"/>
          <p:cNvSpPr txBox="1"/>
          <p:nvPr/>
        </p:nvSpPr>
        <p:spPr>
          <a:xfrm>
            <a:off x="1508382" y="7448917"/>
            <a:ext cx="1226749" cy="580350"/>
          </a:xfrm>
          <a:prstGeom prst="rect">
            <a:avLst/>
          </a:prstGeom>
        </p:spPr>
        <p:txBody>
          <a:bodyPr lIns="0" tIns="0" rIns="0" bIns="0" rtlCol="0" anchor="t">
            <a:spAutoFit/>
          </a:bodyPr>
          <a:lstStyle/>
          <a:p>
            <a:pPr algn="ctr">
              <a:lnSpc>
                <a:spcPts val="4261"/>
              </a:lnSpc>
            </a:pPr>
            <a:r>
              <a:rPr lang="es-CL" sz="4438" spc="221" noProof="0" dirty="0">
                <a:solidFill>
                  <a:srgbClr val="FFFFFF"/>
                </a:solidFill>
                <a:latin typeface="StoryBook Bold"/>
                <a:ea typeface="StoryBook Bold"/>
                <a:cs typeface="StoryBook Bold"/>
                <a:sym typeface="StoryBook Bold"/>
              </a:rPr>
              <a:t>02</a:t>
            </a:r>
          </a:p>
        </p:txBody>
      </p:sp>
      <p:sp>
        <p:nvSpPr>
          <p:cNvPr id="8" name="TextBox 8"/>
          <p:cNvSpPr txBox="1"/>
          <p:nvPr/>
        </p:nvSpPr>
        <p:spPr>
          <a:xfrm>
            <a:off x="9550376" y="7448917"/>
            <a:ext cx="1226749" cy="580350"/>
          </a:xfrm>
          <a:prstGeom prst="rect">
            <a:avLst/>
          </a:prstGeom>
        </p:spPr>
        <p:txBody>
          <a:bodyPr lIns="0" tIns="0" rIns="0" bIns="0" rtlCol="0" anchor="t">
            <a:spAutoFit/>
          </a:bodyPr>
          <a:lstStyle/>
          <a:p>
            <a:pPr algn="ctr">
              <a:lnSpc>
                <a:spcPts val="4261"/>
              </a:lnSpc>
            </a:pPr>
            <a:r>
              <a:rPr lang="es-CL" sz="4438" spc="221" noProof="0" dirty="0">
                <a:solidFill>
                  <a:srgbClr val="FFFFFF"/>
                </a:solidFill>
                <a:latin typeface="StoryBook Bold"/>
                <a:ea typeface="StoryBook Bold"/>
                <a:cs typeface="StoryBook Bold"/>
                <a:sym typeface="StoryBook Bold"/>
              </a:rPr>
              <a:t>04</a:t>
            </a:r>
          </a:p>
        </p:txBody>
      </p:sp>
      <p:sp>
        <p:nvSpPr>
          <p:cNvPr id="9" name="Freeform 9"/>
          <p:cNvSpPr/>
          <p:nvPr/>
        </p:nvSpPr>
        <p:spPr>
          <a:xfrm>
            <a:off x="16468785" y="2575985"/>
            <a:ext cx="1144581" cy="1202185"/>
          </a:xfrm>
          <a:custGeom>
            <a:avLst/>
            <a:gdLst/>
            <a:ahLst/>
            <a:cxnLst/>
            <a:rect l="l" t="t" r="r" b="b"/>
            <a:pathLst>
              <a:path w="1144581" h="1202185">
                <a:moveTo>
                  <a:pt x="0" y="0"/>
                </a:moveTo>
                <a:lnTo>
                  <a:pt x="1144581" y="0"/>
                </a:lnTo>
                <a:lnTo>
                  <a:pt x="1144581" y="1202185"/>
                </a:lnTo>
                <a:lnTo>
                  <a:pt x="0" y="12021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10" name="Freeform 10"/>
          <p:cNvSpPr/>
          <p:nvPr/>
        </p:nvSpPr>
        <p:spPr>
          <a:xfrm rot="9838885">
            <a:off x="14157646" y="-305669"/>
            <a:ext cx="2584687" cy="3801010"/>
          </a:xfrm>
          <a:custGeom>
            <a:avLst/>
            <a:gdLst/>
            <a:ahLst/>
            <a:cxnLst/>
            <a:rect l="l" t="t" r="r" b="b"/>
            <a:pathLst>
              <a:path w="2584687" h="3801010">
                <a:moveTo>
                  <a:pt x="0" y="0"/>
                </a:moveTo>
                <a:lnTo>
                  <a:pt x="2584687" y="0"/>
                </a:lnTo>
                <a:lnTo>
                  <a:pt x="2584687" y="3801010"/>
                </a:lnTo>
                <a:lnTo>
                  <a:pt x="0" y="38010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sp>
        <p:nvSpPr>
          <p:cNvPr id="11" name="Freeform 11"/>
          <p:cNvSpPr/>
          <p:nvPr/>
        </p:nvSpPr>
        <p:spPr>
          <a:xfrm>
            <a:off x="7024062" y="2771908"/>
            <a:ext cx="4239876" cy="127196"/>
          </a:xfrm>
          <a:custGeom>
            <a:avLst/>
            <a:gdLst/>
            <a:ahLst/>
            <a:cxnLst/>
            <a:rect l="l" t="t" r="r" b="b"/>
            <a:pathLst>
              <a:path w="4239876" h="127196">
                <a:moveTo>
                  <a:pt x="0" y="0"/>
                </a:moveTo>
                <a:lnTo>
                  <a:pt x="4239876" y="0"/>
                </a:lnTo>
                <a:lnTo>
                  <a:pt x="4239876" y="127196"/>
                </a:lnTo>
                <a:lnTo>
                  <a:pt x="0" y="1271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noProof="0" dirty="0"/>
          </a:p>
        </p:txBody>
      </p:sp>
      <p:pic>
        <p:nvPicPr>
          <p:cNvPr id="7" name="Imagen 6">
            <a:extLst>
              <a:ext uri="{FF2B5EF4-FFF2-40B4-BE49-F238E27FC236}">
                <a16:creationId xmlns:a16="http://schemas.microsoft.com/office/drawing/2014/main" id="{6895819D-CFF7-5122-2389-6BB6124792B3}"/>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291275" y="-67317"/>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0544044" y="4956776"/>
            <a:ext cx="10403773" cy="9779546"/>
          </a:xfrm>
          <a:custGeom>
            <a:avLst/>
            <a:gdLst/>
            <a:ahLst/>
            <a:cxnLst/>
            <a:rect l="l" t="t" r="r" b="b"/>
            <a:pathLst>
              <a:path w="10403773" h="9779546">
                <a:moveTo>
                  <a:pt x="0" y="0"/>
                </a:moveTo>
                <a:lnTo>
                  <a:pt x="10403772" y="0"/>
                </a:lnTo>
                <a:lnTo>
                  <a:pt x="10403772" y="9779547"/>
                </a:lnTo>
                <a:lnTo>
                  <a:pt x="0" y="97795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3" name="Freeform 3"/>
          <p:cNvSpPr/>
          <p:nvPr/>
        </p:nvSpPr>
        <p:spPr>
          <a:xfrm rot="-5400000">
            <a:off x="-4249240" y="-679637"/>
            <a:ext cx="8978252" cy="8439557"/>
          </a:xfrm>
          <a:custGeom>
            <a:avLst/>
            <a:gdLst/>
            <a:ahLst/>
            <a:cxnLst/>
            <a:rect l="l" t="t" r="r" b="b"/>
            <a:pathLst>
              <a:path w="8978252" h="8439557">
                <a:moveTo>
                  <a:pt x="0" y="0"/>
                </a:moveTo>
                <a:lnTo>
                  <a:pt x="8978253" y="0"/>
                </a:lnTo>
                <a:lnTo>
                  <a:pt x="8978253" y="8439557"/>
                </a:lnTo>
                <a:lnTo>
                  <a:pt x="0" y="843955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TextBox 4"/>
          <p:cNvSpPr txBox="1"/>
          <p:nvPr/>
        </p:nvSpPr>
        <p:spPr>
          <a:xfrm>
            <a:off x="2121757" y="352757"/>
            <a:ext cx="14907924" cy="1466186"/>
          </a:xfrm>
          <a:prstGeom prst="rect">
            <a:avLst/>
          </a:prstGeom>
        </p:spPr>
        <p:txBody>
          <a:bodyPr lIns="0" tIns="0" rIns="0" bIns="0" rtlCol="0" anchor="t">
            <a:spAutoFit/>
          </a:bodyPr>
          <a:lstStyle/>
          <a:p>
            <a:pPr algn="ctr">
              <a:lnSpc>
                <a:spcPts val="11251"/>
              </a:lnSpc>
            </a:pPr>
            <a:r>
              <a:rPr lang="es-CL" sz="10418" spc="364" noProof="0" dirty="0">
                <a:solidFill>
                  <a:srgbClr val="000000"/>
                </a:solidFill>
                <a:latin typeface="StoryBook Bold"/>
                <a:ea typeface="StoryBook Bold"/>
                <a:cs typeface="StoryBook Bold"/>
                <a:sym typeface="StoryBook Bold"/>
              </a:rPr>
              <a:t>Conjunción y disyunción</a:t>
            </a:r>
          </a:p>
        </p:txBody>
      </p:sp>
      <p:sp>
        <p:nvSpPr>
          <p:cNvPr id="5" name="Freeform 5"/>
          <p:cNvSpPr/>
          <p:nvPr/>
        </p:nvSpPr>
        <p:spPr>
          <a:xfrm>
            <a:off x="16468785" y="2575985"/>
            <a:ext cx="1144581" cy="1202185"/>
          </a:xfrm>
          <a:custGeom>
            <a:avLst/>
            <a:gdLst/>
            <a:ahLst/>
            <a:cxnLst/>
            <a:rect l="l" t="t" r="r" b="b"/>
            <a:pathLst>
              <a:path w="1144581" h="1202185">
                <a:moveTo>
                  <a:pt x="0" y="0"/>
                </a:moveTo>
                <a:lnTo>
                  <a:pt x="1144581" y="0"/>
                </a:lnTo>
                <a:lnTo>
                  <a:pt x="1144581" y="1202185"/>
                </a:lnTo>
                <a:lnTo>
                  <a:pt x="0" y="12021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graphicFrame>
        <p:nvGraphicFramePr>
          <p:cNvPr id="6" name="Table 6"/>
          <p:cNvGraphicFramePr>
            <a:graphicFrameLocks noGrp="1"/>
          </p:cNvGraphicFramePr>
          <p:nvPr>
            <p:extLst>
              <p:ext uri="{D42A27DB-BD31-4B8C-83A1-F6EECF244321}">
                <p14:modId xmlns:p14="http://schemas.microsoft.com/office/powerpoint/2010/main" val="1193400878"/>
              </p:ext>
            </p:extLst>
          </p:nvPr>
        </p:nvGraphicFramePr>
        <p:xfrm>
          <a:off x="867580" y="3177077"/>
          <a:ext cx="6318645" cy="6467474"/>
        </p:xfrm>
        <a:graphic>
          <a:graphicData uri="http://schemas.openxmlformats.org/drawingml/2006/table">
            <a:tbl>
              <a:tblPr/>
              <a:tblGrid>
                <a:gridCol w="1396222">
                  <a:extLst>
                    <a:ext uri="{9D8B030D-6E8A-4147-A177-3AD203B41FA5}">
                      <a16:colId xmlns:a16="http://schemas.microsoft.com/office/drawing/2014/main" val="20000"/>
                    </a:ext>
                  </a:extLst>
                </a:gridCol>
                <a:gridCol w="1423982">
                  <a:extLst>
                    <a:ext uri="{9D8B030D-6E8A-4147-A177-3AD203B41FA5}">
                      <a16:colId xmlns:a16="http://schemas.microsoft.com/office/drawing/2014/main" val="20001"/>
                    </a:ext>
                  </a:extLst>
                </a:gridCol>
                <a:gridCol w="3498441">
                  <a:extLst>
                    <a:ext uri="{9D8B030D-6E8A-4147-A177-3AD203B41FA5}">
                      <a16:colId xmlns:a16="http://schemas.microsoft.com/office/drawing/2014/main" val="20002"/>
                    </a:ext>
                  </a:extLst>
                </a:gridCol>
              </a:tblGrid>
              <a:tr h="1295414">
                <a:tc>
                  <a:txBody>
                    <a:bodyPr/>
                    <a:lstStyle/>
                    <a:p>
                      <a:pPr algn="ctr">
                        <a:lnSpc>
                          <a:spcPts val="6019"/>
                        </a:lnSpc>
                        <a:defRPr/>
                      </a:pPr>
                      <a:r>
                        <a:rPr lang="es-CL" sz="4299" b="1" noProof="0" dirty="0">
                          <a:solidFill>
                            <a:srgbClr val="000000"/>
                          </a:solidFill>
                          <a:latin typeface="TT Chocolates Bold"/>
                          <a:sym typeface="TT Chocolates Bold"/>
                        </a:rPr>
                        <a:t>p</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a:solidFill>
                            <a:srgbClr val="000000"/>
                          </a:solidFill>
                          <a:latin typeface="TT Chocolates Bold"/>
                          <a:sym typeface="TT Chocolates Bold"/>
                        </a:rPr>
                        <a:t>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err="1">
                          <a:solidFill>
                            <a:srgbClr val="000000"/>
                          </a:solidFill>
                          <a:latin typeface="TT Chocolates Bold"/>
                          <a:ea typeface="TT Chocolates Bold"/>
                          <a:cs typeface="TT Chocolates Bold"/>
                          <a:sym typeface="TT Chocolates Bold"/>
                        </a:rPr>
                        <a:t>p</a:t>
                      </a:r>
                      <a:r>
                        <a:rPr lang="es-CL" sz="4400" noProof="0" dirty="0" err="1">
                          <a:solidFill>
                            <a:srgbClr val="000000"/>
                          </a:solidFill>
                          <a:latin typeface="TT Chocolates"/>
                          <a:ea typeface="TT Chocolates"/>
                          <a:cs typeface="TT Chocolates"/>
                          <a:sym typeface="TT Chocolates"/>
                        </a:rPr>
                        <a:t>∧</a:t>
                      </a:r>
                      <a:r>
                        <a:rPr lang="es-CL" sz="4299" b="1" noProof="0" dirty="0" err="1">
                          <a:solidFill>
                            <a:srgbClr val="000000"/>
                          </a:solidFill>
                          <a:latin typeface="TT Chocolates Bold"/>
                          <a:ea typeface="TT Chocolates"/>
                          <a:cs typeface="TT Chocolates"/>
                          <a:sym typeface="TT Chocolates Bold"/>
                        </a:rPr>
                        <a:t>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129541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541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541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85818">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8"/>
          <p:cNvSpPr txBox="1"/>
          <p:nvPr/>
        </p:nvSpPr>
        <p:spPr>
          <a:xfrm>
            <a:off x="9550376" y="7448917"/>
            <a:ext cx="1226749" cy="580350"/>
          </a:xfrm>
          <a:prstGeom prst="rect">
            <a:avLst/>
          </a:prstGeom>
        </p:spPr>
        <p:txBody>
          <a:bodyPr lIns="0" tIns="0" rIns="0" bIns="0" rtlCol="0" anchor="t">
            <a:spAutoFit/>
          </a:bodyPr>
          <a:lstStyle/>
          <a:p>
            <a:pPr algn="ctr">
              <a:lnSpc>
                <a:spcPts val="4261"/>
              </a:lnSpc>
            </a:pPr>
            <a:r>
              <a:rPr lang="es-CL" sz="4438" spc="221" noProof="0" dirty="0">
                <a:solidFill>
                  <a:srgbClr val="FFFFFF"/>
                </a:solidFill>
                <a:latin typeface="StoryBook Bold"/>
                <a:ea typeface="StoryBook Bold"/>
                <a:cs typeface="StoryBook Bold"/>
                <a:sym typeface="StoryBook Bold"/>
              </a:rPr>
              <a:t>04</a:t>
            </a:r>
          </a:p>
        </p:txBody>
      </p:sp>
      <p:graphicFrame>
        <p:nvGraphicFramePr>
          <p:cNvPr id="9" name="Table 9"/>
          <p:cNvGraphicFramePr>
            <a:graphicFrameLocks noGrp="1"/>
          </p:cNvGraphicFramePr>
          <p:nvPr>
            <p:extLst>
              <p:ext uri="{D42A27DB-BD31-4B8C-83A1-F6EECF244321}">
                <p14:modId xmlns:p14="http://schemas.microsoft.com/office/powerpoint/2010/main" val="1187836420"/>
              </p:ext>
            </p:extLst>
          </p:nvPr>
        </p:nvGraphicFramePr>
        <p:xfrm>
          <a:off x="10290780" y="3177077"/>
          <a:ext cx="6318645" cy="6467474"/>
        </p:xfrm>
        <a:graphic>
          <a:graphicData uri="http://schemas.openxmlformats.org/drawingml/2006/table">
            <a:tbl>
              <a:tblPr/>
              <a:tblGrid>
                <a:gridCol w="1396222">
                  <a:extLst>
                    <a:ext uri="{9D8B030D-6E8A-4147-A177-3AD203B41FA5}">
                      <a16:colId xmlns:a16="http://schemas.microsoft.com/office/drawing/2014/main" val="20000"/>
                    </a:ext>
                  </a:extLst>
                </a:gridCol>
                <a:gridCol w="1423982">
                  <a:extLst>
                    <a:ext uri="{9D8B030D-6E8A-4147-A177-3AD203B41FA5}">
                      <a16:colId xmlns:a16="http://schemas.microsoft.com/office/drawing/2014/main" val="20001"/>
                    </a:ext>
                  </a:extLst>
                </a:gridCol>
                <a:gridCol w="3498441">
                  <a:extLst>
                    <a:ext uri="{9D8B030D-6E8A-4147-A177-3AD203B41FA5}">
                      <a16:colId xmlns:a16="http://schemas.microsoft.com/office/drawing/2014/main" val="20002"/>
                    </a:ext>
                  </a:extLst>
                </a:gridCol>
              </a:tblGrid>
              <a:tr h="1295414">
                <a:tc>
                  <a:txBody>
                    <a:bodyPr/>
                    <a:lstStyle/>
                    <a:p>
                      <a:pPr algn="ctr">
                        <a:lnSpc>
                          <a:spcPts val="6019"/>
                        </a:lnSpc>
                        <a:defRPr/>
                      </a:pPr>
                      <a:r>
                        <a:rPr lang="es-CL" sz="4299" b="1" noProof="0" dirty="0">
                          <a:solidFill>
                            <a:srgbClr val="000000"/>
                          </a:solidFill>
                          <a:latin typeface="TT Chocolates Bold"/>
                          <a:sym typeface="TT Chocolates Bold"/>
                        </a:rPr>
                        <a:t>p</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a:solidFill>
                            <a:srgbClr val="000000"/>
                          </a:solidFill>
                          <a:latin typeface="TT Chocolates Bold"/>
                          <a:sym typeface="TT Chocolates Bold"/>
                        </a:rPr>
                        <a:t>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err="1">
                          <a:solidFill>
                            <a:srgbClr val="000000"/>
                          </a:solidFill>
                          <a:latin typeface="TT Chocolates Bold"/>
                          <a:ea typeface="TT Chocolates Bold"/>
                          <a:cs typeface="TT Chocolates Bold"/>
                          <a:sym typeface="TT Chocolates Bold"/>
                        </a:rPr>
                        <a:t>pvq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129541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541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541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85818">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Rectángulo: esquinas redondeadas 9">
            <a:extLst>
              <a:ext uri="{FF2B5EF4-FFF2-40B4-BE49-F238E27FC236}">
                <a16:creationId xmlns:a16="http://schemas.microsoft.com/office/drawing/2014/main" id="{C53BFBE2-7E0D-8731-0F92-3AF383691FB4}"/>
              </a:ext>
            </a:extLst>
          </p:cNvPr>
          <p:cNvSpPr/>
          <p:nvPr/>
        </p:nvSpPr>
        <p:spPr>
          <a:xfrm>
            <a:off x="741921" y="4535212"/>
            <a:ext cx="6318645" cy="51470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11" name="Rectángulo: esquinas redondeadas 10">
            <a:extLst>
              <a:ext uri="{FF2B5EF4-FFF2-40B4-BE49-F238E27FC236}">
                <a16:creationId xmlns:a16="http://schemas.microsoft.com/office/drawing/2014/main" id="{5272D0C4-F9D7-9A2D-3E08-742A48177314}"/>
              </a:ext>
            </a:extLst>
          </p:cNvPr>
          <p:cNvSpPr/>
          <p:nvPr/>
        </p:nvSpPr>
        <p:spPr>
          <a:xfrm>
            <a:off x="10259404" y="4535212"/>
            <a:ext cx="6318645" cy="51470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pic>
        <p:nvPicPr>
          <p:cNvPr id="7" name="Imagen 6">
            <a:extLst>
              <a:ext uri="{FF2B5EF4-FFF2-40B4-BE49-F238E27FC236}">
                <a16:creationId xmlns:a16="http://schemas.microsoft.com/office/drawing/2014/main" id="{C7A058D6-B72D-09B4-C26A-5DE346D890B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528319" y="28432"/>
            <a:ext cx="1798810" cy="14980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59300" y="1217851"/>
            <a:ext cx="1144581" cy="1202185"/>
          </a:xfrm>
          <a:custGeom>
            <a:avLst/>
            <a:gdLst/>
            <a:ahLst/>
            <a:cxnLst/>
            <a:rect l="l" t="t" r="r" b="b"/>
            <a:pathLst>
              <a:path w="1144581" h="1202185">
                <a:moveTo>
                  <a:pt x="0" y="0"/>
                </a:moveTo>
                <a:lnTo>
                  <a:pt x="1144581" y="0"/>
                </a:lnTo>
                <a:lnTo>
                  <a:pt x="1144581" y="1202185"/>
                </a:lnTo>
                <a:lnTo>
                  <a:pt x="0" y="1202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3" name="TextBox 3"/>
          <p:cNvSpPr txBox="1"/>
          <p:nvPr/>
        </p:nvSpPr>
        <p:spPr>
          <a:xfrm>
            <a:off x="1508382" y="7448917"/>
            <a:ext cx="1226749" cy="580350"/>
          </a:xfrm>
          <a:prstGeom prst="rect">
            <a:avLst/>
          </a:prstGeom>
        </p:spPr>
        <p:txBody>
          <a:bodyPr lIns="0" tIns="0" rIns="0" bIns="0" rtlCol="0" anchor="t">
            <a:spAutoFit/>
          </a:bodyPr>
          <a:lstStyle/>
          <a:p>
            <a:pPr algn="ctr">
              <a:lnSpc>
                <a:spcPts val="4261"/>
              </a:lnSpc>
            </a:pPr>
            <a:r>
              <a:rPr lang="es-CL" sz="4438" spc="221" noProof="0" dirty="0">
                <a:solidFill>
                  <a:srgbClr val="FFFFFF"/>
                </a:solidFill>
                <a:latin typeface="StoryBook Bold"/>
                <a:ea typeface="StoryBook Bold"/>
                <a:cs typeface="StoryBook Bold"/>
                <a:sym typeface="StoryBook Bold"/>
              </a:rPr>
              <a:t>02</a:t>
            </a:r>
          </a:p>
        </p:txBody>
      </p:sp>
      <p:sp>
        <p:nvSpPr>
          <p:cNvPr id="4" name="TextBox 4"/>
          <p:cNvSpPr txBox="1"/>
          <p:nvPr/>
        </p:nvSpPr>
        <p:spPr>
          <a:xfrm>
            <a:off x="9550376" y="7448917"/>
            <a:ext cx="1226749" cy="580350"/>
          </a:xfrm>
          <a:prstGeom prst="rect">
            <a:avLst/>
          </a:prstGeom>
        </p:spPr>
        <p:txBody>
          <a:bodyPr lIns="0" tIns="0" rIns="0" bIns="0" rtlCol="0" anchor="t">
            <a:spAutoFit/>
          </a:bodyPr>
          <a:lstStyle/>
          <a:p>
            <a:pPr algn="ctr">
              <a:lnSpc>
                <a:spcPts val="4261"/>
              </a:lnSpc>
            </a:pPr>
            <a:r>
              <a:rPr lang="es-CL" sz="4438" spc="221" noProof="0" dirty="0">
                <a:solidFill>
                  <a:srgbClr val="FFFFFF"/>
                </a:solidFill>
                <a:latin typeface="StoryBook Bold"/>
                <a:ea typeface="StoryBook Bold"/>
                <a:cs typeface="StoryBook Bold"/>
                <a:sym typeface="StoryBook Bold"/>
              </a:rPr>
              <a:t>04</a:t>
            </a:r>
          </a:p>
        </p:txBody>
      </p:sp>
      <p:sp>
        <p:nvSpPr>
          <p:cNvPr id="5" name="TextBox 5"/>
          <p:cNvSpPr txBox="1"/>
          <p:nvPr/>
        </p:nvSpPr>
        <p:spPr>
          <a:xfrm>
            <a:off x="1163920" y="2535475"/>
            <a:ext cx="15960159" cy="5749291"/>
          </a:xfrm>
          <a:prstGeom prst="rect">
            <a:avLst/>
          </a:prstGeom>
        </p:spPr>
        <p:txBody>
          <a:bodyPr lIns="0" tIns="0" rIns="0" bIns="0" rtlCol="0" anchor="t">
            <a:spAutoFit/>
          </a:bodyPr>
          <a:lstStyle/>
          <a:p>
            <a:pPr algn="just">
              <a:lnSpc>
                <a:spcPts val="6579"/>
              </a:lnSpc>
            </a:pPr>
            <a:r>
              <a:rPr lang="es-CL" sz="4699" noProof="0" dirty="0">
                <a:solidFill>
                  <a:srgbClr val="000000"/>
                </a:solidFill>
                <a:latin typeface="Open Sans"/>
                <a:ea typeface="Open Sans"/>
                <a:cs typeface="Open Sans"/>
                <a:sym typeface="Open Sans"/>
              </a:rPr>
              <a:t>Explica el significado de esta frase, que se lee en la librería de la Universidad</a:t>
            </a:r>
          </a:p>
          <a:p>
            <a:pPr algn="just">
              <a:lnSpc>
                <a:spcPts val="6579"/>
              </a:lnSpc>
            </a:pPr>
            <a:endParaRPr lang="es-CL" sz="4699" noProof="0" dirty="0">
              <a:solidFill>
                <a:srgbClr val="000000"/>
              </a:solidFill>
              <a:latin typeface="Open Sans"/>
              <a:ea typeface="Open Sans"/>
              <a:cs typeface="Open Sans"/>
              <a:sym typeface="Open Sans"/>
            </a:endParaRPr>
          </a:p>
          <a:p>
            <a:pPr algn="just">
              <a:lnSpc>
                <a:spcPts val="6579"/>
              </a:lnSpc>
            </a:pPr>
            <a:r>
              <a:rPr lang="es-CL" sz="4699" i="1" noProof="0" dirty="0">
                <a:solidFill>
                  <a:srgbClr val="000000"/>
                </a:solidFill>
                <a:latin typeface="Open Sans Italics"/>
                <a:ea typeface="Open Sans Italics"/>
                <a:cs typeface="Open Sans Italics"/>
                <a:sym typeface="Open Sans Italics"/>
              </a:rPr>
              <a:t>“Nuestros clientes en posesión de carnet de estudiante o empleado de la universidad tendrán derecho al 15% de descuento”</a:t>
            </a:r>
          </a:p>
          <a:p>
            <a:pPr algn="ctr">
              <a:lnSpc>
                <a:spcPts val="6439"/>
              </a:lnSpc>
            </a:pPr>
            <a:endParaRPr lang="es-CL" sz="4699" i="1" noProof="0" dirty="0">
              <a:solidFill>
                <a:srgbClr val="000000"/>
              </a:solidFill>
              <a:latin typeface="Open Sans Italics"/>
              <a:ea typeface="Open Sans Italics"/>
              <a:cs typeface="Open Sans Italics"/>
              <a:sym typeface="Open Sans Italics"/>
            </a:endParaRPr>
          </a:p>
        </p:txBody>
      </p:sp>
      <p:sp>
        <p:nvSpPr>
          <p:cNvPr id="6" name="Freeform 6"/>
          <p:cNvSpPr/>
          <p:nvPr/>
        </p:nvSpPr>
        <p:spPr>
          <a:xfrm rot="-5400000">
            <a:off x="-4249240" y="-679637"/>
            <a:ext cx="8978252" cy="8439557"/>
          </a:xfrm>
          <a:custGeom>
            <a:avLst/>
            <a:gdLst/>
            <a:ahLst/>
            <a:cxnLst/>
            <a:rect l="l" t="t" r="r" b="b"/>
            <a:pathLst>
              <a:path w="8978252" h="8439557">
                <a:moveTo>
                  <a:pt x="0" y="0"/>
                </a:moveTo>
                <a:lnTo>
                  <a:pt x="8978253" y="0"/>
                </a:lnTo>
                <a:lnTo>
                  <a:pt x="8978253" y="8439557"/>
                </a:lnTo>
                <a:lnTo>
                  <a:pt x="0" y="8439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7" name="TextBox 7"/>
          <p:cNvSpPr txBox="1"/>
          <p:nvPr/>
        </p:nvSpPr>
        <p:spPr>
          <a:xfrm>
            <a:off x="2121757" y="352757"/>
            <a:ext cx="14907924" cy="1466186"/>
          </a:xfrm>
          <a:prstGeom prst="rect">
            <a:avLst/>
          </a:prstGeom>
        </p:spPr>
        <p:txBody>
          <a:bodyPr lIns="0" tIns="0" rIns="0" bIns="0" rtlCol="0" anchor="t">
            <a:spAutoFit/>
          </a:bodyPr>
          <a:lstStyle/>
          <a:p>
            <a:pPr algn="ctr">
              <a:lnSpc>
                <a:spcPts val="11251"/>
              </a:lnSpc>
            </a:pPr>
            <a:r>
              <a:rPr lang="es-CL" sz="10418" spc="364" noProof="0" dirty="0">
                <a:solidFill>
                  <a:srgbClr val="000000"/>
                </a:solidFill>
                <a:latin typeface="StoryBook Bold"/>
                <a:ea typeface="StoryBook Bold"/>
                <a:cs typeface="StoryBook Bold"/>
                <a:sym typeface="StoryBook Bold"/>
              </a:rPr>
              <a:t>Conjunción y disyunción</a:t>
            </a:r>
          </a:p>
        </p:txBody>
      </p:sp>
      <p:sp>
        <p:nvSpPr>
          <p:cNvPr id="8" name="Freeform 8"/>
          <p:cNvSpPr/>
          <p:nvPr/>
        </p:nvSpPr>
        <p:spPr>
          <a:xfrm rot="5400000">
            <a:off x="10544044" y="4956776"/>
            <a:ext cx="10403773" cy="9779546"/>
          </a:xfrm>
          <a:custGeom>
            <a:avLst/>
            <a:gdLst/>
            <a:ahLst/>
            <a:cxnLst/>
            <a:rect l="l" t="t" r="r" b="b"/>
            <a:pathLst>
              <a:path w="10403773" h="9779546">
                <a:moveTo>
                  <a:pt x="0" y="0"/>
                </a:moveTo>
                <a:lnTo>
                  <a:pt x="10403772" y="0"/>
                </a:lnTo>
                <a:lnTo>
                  <a:pt x="10403772" y="9779547"/>
                </a:lnTo>
                <a:lnTo>
                  <a:pt x="0" y="9779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pic>
        <p:nvPicPr>
          <p:cNvPr id="9" name="Imagen 8">
            <a:extLst>
              <a:ext uri="{FF2B5EF4-FFF2-40B4-BE49-F238E27FC236}">
                <a16:creationId xmlns:a16="http://schemas.microsoft.com/office/drawing/2014/main" id="{AD74274E-BB2E-4439-0F4F-5EFA9036AA79}"/>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488381" y="-114300"/>
            <a:ext cx="1915500" cy="15951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59300" y="1217851"/>
            <a:ext cx="1144581" cy="1202185"/>
          </a:xfrm>
          <a:custGeom>
            <a:avLst/>
            <a:gdLst/>
            <a:ahLst/>
            <a:cxnLst/>
            <a:rect l="l" t="t" r="r" b="b"/>
            <a:pathLst>
              <a:path w="1144581" h="1202185">
                <a:moveTo>
                  <a:pt x="0" y="0"/>
                </a:moveTo>
                <a:lnTo>
                  <a:pt x="1144581" y="0"/>
                </a:lnTo>
                <a:lnTo>
                  <a:pt x="1144581" y="1202185"/>
                </a:lnTo>
                <a:lnTo>
                  <a:pt x="0" y="1202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3" name="TextBox 3"/>
          <p:cNvSpPr txBox="1"/>
          <p:nvPr/>
        </p:nvSpPr>
        <p:spPr>
          <a:xfrm>
            <a:off x="1508382" y="7448917"/>
            <a:ext cx="1226749" cy="580350"/>
          </a:xfrm>
          <a:prstGeom prst="rect">
            <a:avLst/>
          </a:prstGeom>
        </p:spPr>
        <p:txBody>
          <a:bodyPr lIns="0" tIns="0" rIns="0" bIns="0" rtlCol="0" anchor="t">
            <a:spAutoFit/>
          </a:bodyPr>
          <a:lstStyle/>
          <a:p>
            <a:pPr algn="ctr">
              <a:lnSpc>
                <a:spcPts val="4261"/>
              </a:lnSpc>
            </a:pPr>
            <a:r>
              <a:rPr lang="es-CL" sz="4438" spc="221" noProof="0" dirty="0">
                <a:solidFill>
                  <a:srgbClr val="FFFFFF"/>
                </a:solidFill>
                <a:latin typeface="StoryBook Bold"/>
                <a:ea typeface="StoryBook Bold"/>
                <a:cs typeface="StoryBook Bold"/>
                <a:sym typeface="StoryBook Bold"/>
              </a:rPr>
              <a:t>02</a:t>
            </a:r>
          </a:p>
        </p:txBody>
      </p:sp>
      <p:sp>
        <p:nvSpPr>
          <p:cNvPr id="4" name="TextBox 4"/>
          <p:cNvSpPr txBox="1"/>
          <p:nvPr/>
        </p:nvSpPr>
        <p:spPr>
          <a:xfrm>
            <a:off x="9550376" y="7448917"/>
            <a:ext cx="1226749" cy="580350"/>
          </a:xfrm>
          <a:prstGeom prst="rect">
            <a:avLst/>
          </a:prstGeom>
        </p:spPr>
        <p:txBody>
          <a:bodyPr lIns="0" tIns="0" rIns="0" bIns="0" rtlCol="0" anchor="t">
            <a:spAutoFit/>
          </a:bodyPr>
          <a:lstStyle/>
          <a:p>
            <a:pPr algn="ctr">
              <a:lnSpc>
                <a:spcPts val="4261"/>
              </a:lnSpc>
            </a:pPr>
            <a:r>
              <a:rPr lang="es-CL" sz="4438" spc="221" noProof="0" dirty="0">
                <a:solidFill>
                  <a:srgbClr val="FFFFFF"/>
                </a:solidFill>
                <a:latin typeface="StoryBook Bold"/>
                <a:ea typeface="StoryBook Bold"/>
                <a:cs typeface="StoryBook Bold"/>
                <a:sym typeface="StoryBook Bold"/>
              </a:rPr>
              <a:t>04</a:t>
            </a:r>
          </a:p>
        </p:txBody>
      </p:sp>
      <p:sp>
        <p:nvSpPr>
          <p:cNvPr id="5" name="TextBox 5"/>
          <p:cNvSpPr txBox="1"/>
          <p:nvPr/>
        </p:nvSpPr>
        <p:spPr>
          <a:xfrm>
            <a:off x="1163920" y="2564050"/>
            <a:ext cx="15960159" cy="6141720"/>
          </a:xfrm>
          <a:prstGeom prst="rect">
            <a:avLst/>
          </a:prstGeom>
        </p:spPr>
        <p:txBody>
          <a:bodyPr lIns="0" tIns="0" rIns="0" bIns="0" rtlCol="0" anchor="t">
            <a:spAutoFit/>
          </a:bodyPr>
          <a:lstStyle/>
          <a:p>
            <a:pPr algn="just">
              <a:lnSpc>
                <a:spcPts val="4899"/>
              </a:lnSpc>
            </a:pPr>
            <a:r>
              <a:rPr lang="es-CL" sz="3499" noProof="0" dirty="0">
                <a:solidFill>
                  <a:srgbClr val="000000"/>
                </a:solidFill>
                <a:latin typeface="Open Sans"/>
                <a:ea typeface="Open Sans"/>
                <a:cs typeface="Open Sans"/>
                <a:sym typeface="Open Sans"/>
              </a:rPr>
              <a:t>Una niña se empeña en que su padre la lleve el domingo por la mañana al parque de atracciones y por la tarde al cine de su barrio. </a:t>
            </a:r>
          </a:p>
          <a:p>
            <a:pPr algn="just">
              <a:lnSpc>
                <a:spcPts val="4899"/>
              </a:lnSpc>
            </a:pPr>
            <a:endParaRPr lang="es-CL" sz="3499" noProof="0" dirty="0">
              <a:solidFill>
                <a:srgbClr val="000000"/>
              </a:solidFill>
              <a:latin typeface="Open Sans"/>
              <a:ea typeface="Open Sans"/>
              <a:cs typeface="Open Sans"/>
              <a:sym typeface="Open Sans"/>
            </a:endParaRPr>
          </a:p>
          <a:p>
            <a:pPr algn="just">
              <a:lnSpc>
                <a:spcPts val="4899"/>
              </a:lnSpc>
            </a:pPr>
            <a:r>
              <a:rPr lang="es-CL" sz="3499" noProof="0" dirty="0">
                <a:solidFill>
                  <a:srgbClr val="000000"/>
                </a:solidFill>
                <a:latin typeface="Open Sans"/>
                <a:ea typeface="Open Sans"/>
                <a:cs typeface="Open Sans"/>
                <a:sym typeface="Open Sans"/>
              </a:rPr>
              <a:t> El padre le dice: “No. Saldremos por la tarde e iremos al cine o al parque de atracciones”</a:t>
            </a:r>
          </a:p>
          <a:p>
            <a:pPr algn="just">
              <a:lnSpc>
                <a:spcPts val="4899"/>
              </a:lnSpc>
            </a:pPr>
            <a:endParaRPr lang="es-CL" sz="3499" noProof="0" dirty="0">
              <a:solidFill>
                <a:srgbClr val="000000"/>
              </a:solidFill>
              <a:latin typeface="Open Sans"/>
              <a:ea typeface="Open Sans"/>
              <a:cs typeface="Open Sans"/>
              <a:sym typeface="Open Sans"/>
            </a:endParaRPr>
          </a:p>
          <a:p>
            <a:pPr algn="just">
              <a:lnSpc>
                <a:spcPts val="4899"/>
              </a:lnSpc>
            </a:pPr>
            <a:r>
              <a:rPr lang="es-CL" sz="3499" noProof="0" dirty="0">
                <a:solidFill>
                  <a:srgbClr val="000000"/>
                </a:solidFill>
                <a:latin typeface="Open Sans"/>
                <a:ea typeface="Open Sans"/>
                <a:cs typeface="Open Sans"/>
                <a:sym typeface="Open Sans"/>
              </a:rPr>
              <a:t>Explica lo que el padre quiere decir con toda claridad. ¿Tiene este “o” el mismo significado que en el ejercicio anterior? ¿A cuál de los dos significados se acerca el del “o” de las matemáticas visto hasta ahora?</a:t>
            </a:r>
          </a:p>
          <a:p>
            <a:pPr algn="ctr">
              <a:lnSpc>
                <a:spcPts val="4759"/>
              </a:lnSpc>
            </a:pPr>
            <a:endParaRPr lang="es-CL" sz="3499" noProof="0" dirty="0">
              <a:solidFill>
                <a:srgbClr val="000000"/>
              </a:solidFill>
              <a:latin typeface="Open Sans"/>
              <a:ea typeface="Open Sans"/>
              <a:cs typeface="Open Sans"/>
              <a:sym typeface="Open Sans"/>
            </a:endParaRPr>
          </a:p>
        </p:txBody>
      </p:sp>
      <p:sp>
        <p:nvSpPr>
          <p:cNvPr id="6" name="Freeform 6"/>
          <p:cNvSpPr/>
          <p:nvPr/>
        </p:nvSpPr>
        <p:spPr>
          <a:xfrm rot="-5400000">
            <a:off x="-4249240" y="-679637"/>
            <a:ext cx="8978252" cy="8439557"/>
          </a:xfrm>
          <a:custGeom>
            <a:avLst/>
            <a:gdLst/>
            <a:ahLst/>
            <a:cxnLst/>
            <a:rect l="l" t="t" r="r" b="b"/>
            <a:pathLst>
              <a:path w="8978252" h="8439557">
                <a:moveTo>
                  <a:pt x="0" y="0"/>
                </a:moveTo>
                <a:lnTo>
                  <a:pt x="8978253" y="0"/>
                </a:lnTo>
                <a:lnTo>
                  <a:pt x="8978253" y="8439557"/>
                </a:lnTo>
                <a:lnTo>
                  <a:pt x="0" y="84395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7" name="TextBox 7"/>
          <p:cNvSpPr txBox="1"/>
          <p:nvPr/>
        </p:nvSpPr>
        <p:spPr>
          <a:xfrm>
            <a:off x="2121757" y="352757"/>
            <a:ext cx="14907924" cy="1466186"/>
          </a:xfrm>
          <a:prstGeom prst="rect">
            <a:avLst/>
          </a:prstGeom>
        </p:spPr>
        <p:txBody>
          <a:bodyPr lIns="0" tIns="0" rIns="0" bIns="0" rtlCol="0" anchor="t">
            <a:spAutoFit/>
          </a:bodyPr>
          <a:lstStyle/>
          <a:p>
            <a:pPr algn="ctr">
              <a:lnSpc>
                <a:spcPts val="11251"/>
              </a:lnSpc>
            </a:pPr>
            <a:r>
              <a:rPr lang="es-CL" sz="10418" spc="364" noProof="0" dirty="0">
                <a:solidFill>
                  <a:srgbClr val="000000"/>
                </a:solidFill>
                <a:latin typeface="StoryBook Bold"/>
                <a:ea typeface="StoryBook Bold"/>
                <a:cs typeface="StoryBook Bold"/>
                <a:sym typeface="StoryBook Bold"/>
              </a:rPr>
              <a:t>Conjunción y disyunción</a:t>
            </a:r>
          </a:p>
        </p:txBody>
      </p:sp>
      <p:sp>
        <p:nvSpPr>
          <p:cNvPr id="8" name="Freeform 8"/>
          <p:cNvSpPr/>
          <p:nvPr/>
        </p:nvSpPr>
        <p:spPr>
          <a:xfrm rot="5400000">
            <a:off x="10544044" y="4956776"/>
            <a:ext cx="10403773" cy="9779546"/>
          </a:xfrm>
          <a:custGeom>
            <a:avLst/>
            <a:gdLst/>
            <a:ahLst/>
            <a:cxnLst/>
            <a:rect l="l" t="t" r="r" b="b"/>
            <a:pathLst>
              <a:path w="10403773" h="9779546">
                <a:moveTo>
                  <a:pt x="0" y="0"/>
                </a:moveTo>
                <a:lnTo>
                  <a:pt x="10403772" y="0"/>
                </a:lnTo>
                <a:lnTo>
                  <a:pt x="10403772" y="9779547"/>
                </a:lnTo>
                <a:lnTo>
                  <a:pt x="0" y="9779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pic>
        <p:nvPicPr>
          <p:cNvPr id="9" name="Imagen 8">
            <a:extLst>
              <a:ext uri="{FF2B5EF4-FFF2-40B4-BE49-F238E27FC236}">
                <a16:creationId xmlns:a16="http://schemas.microsoft.com/office/drawing/2014/main" id="{CAB6579D-991D-93AF-EE5E-2C08B0AF880D}"/>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390019" y="-84206"/>
            <a:ext cx="1821781" cy="15171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59300" y="1217851"/>
            <a:ext cx="1144581" cy="1202185"/>
          </a:xfrm>
          <a:custGeom>
            <a:avLst/>
            <a:gdLst/>
            <a:ahLst/>
            <a:cxnLst/>
            <a:rect l="l" t="t" r="r" b="b"/>
            <a:pathLst>
              <a:path w="1144581" h="1202185">
                <a:moveTo>
                  <a:pt x="0" y="0"/>
                </a:moveTo>
                <a:lnTo>
                  <a:pt x="1144581" y="0"/>
                </a:lnTo>
                <a:lnTo>
                  <a:pt x="1144581" y="1202185"/>
                </a:lnTo>
                <a:lnTo>
                  <a:pt x="0" y="1202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3" name="Freeform 3"/>
          <p:cNvSpPr/>
          <p:nvPr/>
        </p:nvSpPr>
        <p:spPr>
          <a:xfrm>
            <a:off x="512335" y="1818943"/>
            <a:ext cx="8554760" cy="8630274"/>
          </a:xfrm>
          <a:custGeom>
            <a:avLst/>
            <a:gdLst/>
            <a:ahLst/>
            <a:cxnLst/>
            <a:rect l="l" t="t" r="r" b="b"/>
            <a:pathLst>
              <a:path w="8554760" h="8630274">
                <a:moveTo>
                  <a:pt x="0" y="0"/>
                </a:moveTo>
                <a:lnTo>
                  <a:pt x="8554759" y="0"/>
                </a:lnTo>
                <a:lnTo>
                  <a:pt x="8554759" y="8630275"/>
                </a:lnTo>
                <a:lnTo>
                  <a:pt x="0" y="86302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4" name="TextBox 4"/>
          <p:cNvSpPr txBox="1"/>
          <p:nvPr/>
        </p:nvSpPr>
        <p:spPr>
          <a:xfrm>
            <a:off x="1581576" y="3783142"/>
            <a:ext cx="6416276" cy="4946635"/>
          </a:xfrm>
          <a:prstGeom prst="rect">
            <a:avLst/>
          </a:prstGeom>
        </p:spPr>
        <p:txBody>
          <a:bodyPr lIns="0" tIns="0" rIns="0" bIns="0" rtlCol="0" anchor="t">
            <a:spAutoFit/>
          </a:bodyPr>
          <a:lstStyle/>
          <a:p>
            <a:pPr algn="just">
              <a:lnSpc>
                <a:spcPts val="6152"/>
              </a:lnSpc>
            </a:pPr>
            <a:r>
              <a:rPr lang="es-CL" sz="4394" noProof="0" dirty="0">
                <a:solidFill>
                  <a:srgbClr val="000000"/>
                </a:solidFill>
                <a:latin typeface="Open Sans"/>
                <a:ea typeface="Open Sans"/>
                <a:cs typeface="Open Sans"/>
                <a:sym typeface="Open Sans"/>
              </a:rPr>
              <a:t>Dados </a:t>
            </a:r>
            <a:r>
              <a:rPr lang="es-CL" sz="4394" noProof="0" dirty="0" err="1">
                <a:solidFill>
                  <a:srgbClr val="000000"/>
                </a:solidFill>
                <a:latin typeface="Open Sans"/>
                <a:ea typeface="Open Sans"/>
                <a:cs typeface="Open Sans"/>
                <a:sym typeface="Open Sans"/>
              </a:rPr>
              <a:t>p,q</a:t>
            </a:r>
            <a:r>
              <a:rPr lang="es-CL" sz="4394" noProof="0" dirty="0">
                <a:solidFill>
                  <a:srgbClr val="000000"/>
                </a:solidFill>
                <a:latin typeface="Open Sans"/>
                <a:ea typeface="Open Sans"/>
                <a:cs typeface="Open Sans"/>
                <a:sym typeface="Open Sans"/>
              </a:rPr>
              <a:t>; dos proposiciones lógicas, se construye su disyunción exclusiva como (</a:t>
            </a:r>
            <a:r>
              <a:rPr lang="es-CL" sz="4394" noProof="0" dirty="0" err="1">
                <a:solidFill>
                  <a:srgbClr val="000000"/>
                </a:solidFill>
                <a:latin typeface="Open Sans"/>
                <a:ea typeface="Open Sans"/>
                <a:cs typeface="Open Sans"/>
                <a:sym typeface="Open Sans"/>
              </a:rPr>
              <a:t>p⊻q</a:t>
            </a:r>
            <a:r>
              <a:rPr lang="es-CL" sz="4394" noProof="0" dirty="0">
                <a:solidFill>
                  <a:srgbClr val="000000"/>
                </a:solidFill>
                <a:latin typeface="Open Sans"/>
                <a:ea typeface="Open Sans"/>
                <a:cs typeface="Open Sans"/>
                <a:sym typeface="Open Sans"/>
              </a:rPr>
              <a:t>). </a:t>
            </a:r>
          </a:p>
          <a:p>
            <a:pPr algn="just">
              <a:lnSpc>
                <a:spcPts val="6152"/>
              </a:lnSpc>
            </a:pPr>
            <a:r>
              <a:rPr lang="es-CL" sz="4394" noProof="0" dirty="0">
                <a:solidFill>
                  <a:srgbClr val="000000"/>
                </a:solidFill>
                <a:latin typeface="Open Sans"/>
                <a:ea typeface="Open Sans"/>
                <a:cs typeface="Open Sans"/>
                <a:sym typeface="Open Sans"/>
              </a:rPr>
              <a:t>Se lee: “p o bien q”.</a:t>
            </a:r>
          </a:p>
          <a:p>
            <a:pPr algn="ctr">
              <a:lnSpc>
                <a:spcPts val="1898"/>
              </a:lnSpc>
            </a:pPr>
            <a:endParaRPr lang="es-CL" sz="4394" noProof="0" dirty="0">
              <a:solidFill>
                <a:srgbClr val="000000"/>
              </a:solidFill>
              <a:latin typeface="Open Sans"/>
              <a:ea typeface="Open Sans"/>
              <a:cs typeface="Open Sans"/>
              <a:sym typeface="Open Sans"/>
            </a:endParaRPr>
          </a:p>
        </p:txBody>
      </p:sp>
      <p:sp>
        <p:nvSpPr>
          <p:cNvPr id="5" name="TextBox 5"/>
          <p:cNvSpPr txBox="1"/>
          <p:nvPr/>
        </p:nvSpPr>
        <p:spPr>
          <a:xfrm>
            <a:off x="2121757" y="352757"/>
            <a:ext cx="14907924" cy="1466186"/>
          </a:xfrm>
          <a:prstGeom prst="rect">
            <a:avLst/>
          </a:prstGeom>
        </p:spPr>
        <p:txBody>
          <a:bodyPr lIns="0" tIns="0" rIns="0" bIns="0" rtlCol="0" anchor="t">
            <a:spAutoFit/>
          </a:bodyPr>
          <a:lstStyle/>
          <a:p>
            <a:pPr algn="ctr">
              <a:lnSpc>
                <a:spcPts val="11251"/>
              </a:lnSpc>
            </a:pPr>
            <a:r>
              <a:rPr lang="es-CL" sz="10418" spc="364" noProof="0" dirty="0">
                <a:solidFill>
                  <a:srgbClr val="000000"/>
                </a:solidFill>
                <a:latin typeface="StoryBook Bold"/>
                <a:ea typeface="StoryBook Bold"/>
                <a:cs typeface="StoryBook Bold"/>
                <a:sym typeface="StoryBook Bold"/>
              </a:rPr>
              <a:t>Disyunción exclusiva</a:t>
            </a:r>
          </a:p>
        </p:txBody>
      </p:sp>
      <p:graphicFrame>
        <p:nvGraphicFramePr>
          <p:cNvPr id="6" name="Table 6"/>
          <p:cNvGraphicFramePr>
            <a:graphicFrameLocks noGrp="1"/>
          </p:cNvGraphicFramePr>
          <p:nvPr>
            <p:extLst>
              <p:ext uri="{D42A27DB-BD31-4B8C-83A1-F6EECF244321}">
                <p14:modId xmlns:p14="http://schemas.microsoft.com/office/powerpoint/2010/main" val="2212476537"/>
              </p:ext>
            </p:extLst>
          </p:nvPr>
        </p:nvGraphicFramePr>
        <p:xfrm>
          <a:off x="10290780" y="3177077"/>
          <a:ext cx="6318645" cy="6475093"/>
        </p:xfrm>
        <a:graphic>
          <a:graphicData uri="http://schemas.openxmlformats.org/drawingml/2006/table">
            <a:tbl>
              <a:tblPr/>
              <a:tblGrid>
                <a:gridCol w="1396222">
                  <a:extLst>
                    <a:ext uri="{9D8B030D-6E8A-4147-A177-3AD203B41FA5}">
                      <a16:colId xmlns:a16="http://schemas.microsoft.com/office/drawing/2014/main" val="20000"/>
                    </a:ext>
                  </a:extLst>
                </a:gridCol>
                <a:gridCol w="1423982">
                  <a:extLst>
                    <a:ext uri="{9D8B030D-6E8A-4147-A177-3AD203B41FA5}">
                      <a16:colId xmlns:a16="http://schemas.microsoft.com/office/drawing/2014/main" val="20001"/>
                    </a:ext>
                  </a:extLst>
                </a:gridCol>
                <a:gridCol w="3498441">
                  <a:extLst>
                    <a:ext uri="{9D8B030D-6E8A-4147-A177-3AD203B41FA5}">
                      <a16:colId xmlns:a16="http://schemas.microsoft.com/office/drawing/2014/main" val="20002"/>
                    </a:ext>
                  </a:extLst>
                </a:gridCol>
              </a:tblGrid>
              <a:tr h="1297325">
                <a:tc>
                  <a:txBody>
                    <a:bodyPr/>
                    <a:lstStyle/>
                    <a:p>
                      <a:pPr algn="ctr">
                        <a:lnSpc>
                          <a:spcPts val="6019"/>
                        </a:lnSpc>
                        <a:defRPr/>
                      </a:pPr>
                      <a:r>
                        <a:rPr lang="es-CL" sz="4299" b="1" noProof="0" dirty="0">
                          <a:solidFill>
                            <a:srgbClr val="000000"/>
                          </a:solidFill>
                          <a:latin typeface="TT Chocolates Bold"/>
                          <a:sym typeface="TT Chocolates Bold"/>
                        </a:rPr>
                        <a:t>p</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a:solidFill>
                            <a:srgbClr val="000000"/>
                          </a:solidFill>
                          <a:latin typeface="TT Chocolates Bold"/>
                          <a:sym typeface="TT Chocolates Bold"/>
                        </a:rPr>
                        <a:t>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a:solidFill>
                            <a:srgbClr val="000000"/>
                          </a:solidFill>
                          <a:latin typeface="TT Chocolates Bold"/>
                          <a:ea typeface="TT Chocolates Bold"/>
                          <a:cs typeface="TT Chocolates Bold"/>
                          <a:sym typeface="TT Chocolates Bold"/>
                        </a:rPr>
                        <a:t>p</a:t>
                      </a:r>
                      <a:r>
                        <a:rPr lang="es-CL" sz="4400" dirty="0"/>
                        <a:t>⊻</a:t>
                      </a:r>
                      <a:r>
                        <a:rPr lang="es-CL" sz="4299" b="1" noProof="0" dirty="0">
                          <a:solidFill>
                            <a:srgbClr val="000000"/>
                          </a:solidFill>
                          <a:latin typeface="TT Chocolates Bold"/>
                          <a:ea typeface="TT Chocolates Bold"/>
                          <a:cs typeface="TT Chocolates Bold"/>
                          <a:sym typeface="TT Chocolates Bold"/>
                        </a:rPr>
                        <a:t>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1295403">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7325">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7325">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87715">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ángulo: esquinas redondeadas 6">
            <a:extLst>
              <a:ext uri="{FF2B5EF4-FFF2-40B4-BE49-F238E27FC236}">
                <a16:creationId xmlns:a16="http://schemas.microsoft.com/office/drawing/2014/main" id="{BC564893-2752-E30C-20DC-7E387E1F2C56}"/>
              </a:ext>
            </a:extLst>
          </p:cNvPr>
          <p:cNvSpPr/>
          <p:nvPr/>
        </p:nvSpPr>
        <p:spPr>
          <a:xfrm>
            <a:off x="13258800" y="4686300"/>
            <a:ext cx="3124200" cy="4800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pic>
        <p:nvPicPr>
          <p:cNvPr id="8" name="Imagen 7">
            <a:extLst>
              <a:ext uri="{FF2B5EF4-FFF2-40B4-BE49-F238E27FC236}">
                <a16:creationId xmlns:a16="http://schemas.microsoft.com/office/drawing/2014/main" id="{9D7A5BA7-DE3A-66BF-034A-E440EDD25634}"/>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241462" y="-70611"/>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59300" y="1217851"/>
            <a:ext cx="1144581" cy="1202185"/>
          </a:xfrm>
          <a:custGeom>
            <a:avLst/>
            <a:gdLst/>
            <a:ahLst/>
            <a:cxnLst/>
            <a:rect l="l" t="t" r="r" b="b"/>
            <a:pathLst>
              <a:path w="1144581" h="1202185">
                <a:moveTo>
                  <a:pt x="0" y="0"/>
                </a:moveTo>
                <a:lnTo>
                  <a:pt x="1144581" y="0"/>
                </a:lnTo>
                <a:lnTo>
                  <a:pt x="1144581" y="1202185"/>
                </a:lnTo>
                <a:lnTo>
                  <a:pt x="0" y="1202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graphicFrame>
        <p:nvGraphicFramePr>
          <p:cNvPr id="3" name="Table 3"/>
          <p:cNvGraphicFramePr>
            <a:graphicFrameLocks noGrp="1"/>
          </p:cNvGraphicFramePr>
          <p:nvPr>
            <p:extLst>
              <p:ext uri="{D42A27DB-BD31-4B8C-83A1-F6EECF244321}">
                <p14:modId xmlns:p14="http://schemas.microsoft.com/office/powerpoint/2010/main" val="410614483"/>
              </p:ext>
            </p:extLst>
          </p:nvPr>
        </p:nvGraphicFramePr>
        <p:xfrm>
          <a:off x="1028700" y="1495253"/>
          <a:ext cx="15806374" cy="8629652"/>
        </p:xfrm>
        <a:graphic>
          <a:graphicData uri="http://schemas.openxmlformats.org/drawingml/2006/table">
            <a:tbl>
              <a:tblPr/>
              <a:tblGrid>
                <a:gridCol w="1325234">
                  <a:extLst>
                    <a:ext uri="{9D8B030D-6E8A-4147-A177-3AD203B41FA5}">
                      <a16:colId xmlns:a16="http://schemas.microsoft.com/office/drawing/2014/main" val="20000"/>
                    </a:ext>
                  </a:extLst>
                </a:gridCol>
                <a:gridCol w="1325234">
                  <a:extLst>
                    <a:ext uri="{9D8B030D-6E8A-4147-A177-3AD203B41FA5}">
                      <a16:colId xmlns:a16="http://schemas.microsoft.com/office/drawing/2014/main" val="20001"/>
                    </a:ext>
                  </a:extLst>
                </a:gridCol>
                <a:gridCol w="1325234">
                  <a:extLst>
                    <a:ext uri="{9D8B030D-6E8A-4147-A177-3AD203B41FA5}">
                      <a16:colId xmlns:a16="http://schemas.microsoft.com/office/drawing/2014/main" val="20002"/>
                    </a:ext>
                  </a:extLst>
                </a:gridCol>
                <a:gridCol w="5582720">
                  <a:extLst>
                    <a:ext uri="{9D8B030D-6E8A-4147-A177-3AD203B41FA5}">
                      <a16:colId xmlns:a16="http://schemas.microsoft.com/office/drawing/2014/main" val="20003"/>
                    </a:ext>
                  </a:extLst>
                </a:gridCol>
                <a:gridCol w="6247952">
                  <a:extLst>
                    <a:ext uri="{9D8B030D-6E8A-4147-A177-3AD203B41FA5}">
                      <a16:colId xmlns:a16="http://schemas.microsoft.com/office/drawing/2014/main" val="20004"/>
                    </a:ext>
                  </a:extLst>
                </a:gridCol>
              </a:tblGrid>
              <a:tr h="976942">
                <a:tc>
                  <a:txBody>
                    <a:bodyPr/>
                    <a:lstStyle/>
                    <a:p>
                      <a:pPr algn="ctr">
                        <a:lnSpc>
                          <a:spcPts val="2495"/>
                        </a:lnSpc>
                        <a:defRPr/>
                      </a:pPr>
                      <a:r>
                        <a:rPr lang="es-CL" sz="3600" b="1" spc="387" noProof="0" dirty="0">
                          <a:solidFill>
                            <a:srgbClr val="000000"/>
                          </a:solidFill>
                          <a:latin typeface="TT Chocolates Bold"/>
                          <a:ea typeface="TT Chocolates Bold"/>
                          <a:cs typeface="TT Chocolates Bold"/>
                          <a:sym typeface="TT Chocolates Bold"/>
                        </a:rPr>
                        <a:t>A</a:t>
                      </a:r>
                      <a:endParaRPr lang="es-CL" sz="16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2496"/>
                        </a:lnSpc>
                        <a:defRPr/>
                      </a:pPr>
                      <a:r>
                        <a:rPr lang="es-CL" sz="3600" b="1" spc="387" noProof="0" dirty="0">
                          <a:solidFill>
                            <a:srgbClr val="000000"/>
                          </a:solidFill>
                          <a:latin typeface="TT Chocolates Bold"/>
                          <a:ea typeface="TT Chocolates Bold"/>
                          <a:cs typeface="TT Chocolates Bold"/>
                          <a:sym typeface="TT Chocolates Bold"/>
                        </a:rPr>
                        <a:t>B</a:t>
                      </a:r>
                      <a:endParaRPr lang="es-CL" sz="16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2496"/>
                        </a:lnSpc>
                        <a:defRPr/>
                      </a:pPr>
                      <a:r>
                        <a:rPr lang="es-CL" sz="3600" b="1" spc="387" noProof="0" dirty="0">
                          <a:solidFill>
                            <a:srgbClr val="000000"/>
                          </a:solidFill>
                          <a:latin typeface="TT Chocolates Bold"/>
                          <a:ea typeface="TT Chocolates Bold"/>
                          <a:cs typeface="TT Chocolates Bold"/>
                          <a:sym typeface="TT Chocolates Bold"/>
                        </a:rPr>
                        <a:t>C</a:t>
                      </a:r>
                      <a:endParaRPr lang="es-CL" sz="16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2496"/>
                        </a:lnSpc>
                        <a:defRPr/>
                      </a:pPr>
                      <a:r>
                        <a:rPr lang="es-CL" sz="4000" b="1" spc="387" noProof="0" dirty="0">
                          <a:solidFill>
                            <a:srgbClr val="000000"/>
                          </a:solidFill>
                          <a:latin typeface="Arimo Bold"/>
                          <a:ea typeface="Arimo Bold"/>
                          <a:cs typeface="Arimo Bold"/>
                          <a:sym typeface="Arimo Bold"/>
                        </a:rPr>
                        <a:t>A</a:t>
                      </a:r>
                      <a:r>
                        <a:rPr lang="es-CL" sz="4400" noProof="0" dirty="0">
                          <a:solidFill>
                            <a:srgbClr val="000000"/>
                          </a:solidFill>
                          <a:latin typeface="TT Chocolates"/>
                          <a:ea typeface="TT Chocolates"/>
                          <a:cs typeface="TT Chocolates"/>
                          <a:sym typeface="TT Chocolates"/>
                        </a:rPr>
                        <a:t>∧ </a:t>
                      </a:r>
                      <a:r>
                        <a:rPr lang="es-CL" sz="4000" b="1" spc="387" noProof="0" dirty="0">
                          <a:solidFill>
                            <a:srgbClr val="000000"/>
                          </a:solidFill>
                          <a:latin typeface="Arimo Bold"/>
                          <a:ea typeface="Arimo Bold"/>
                          <a:cs typeface="Arimo Bold"/>
                          <a:sym typeface="Arimo Bold"/>
                        </a:rPr>
                        <a:t>(</a:t>
                      </a:r>
                      <a:r>
                        <a:rPr lang="es-CL" sz="4000" b="1" spc="387" noProof="0" dirty="0" err="1">
                          <a:solidFill>
                            <a:srgbClr val="000000"/>
                          </a:solidFill>
                          <a:latin typeface="Arimo Bold"/>
                          <a:ea typeface="Arimo Bold"/>
                          <a:cs typeface="Arimo Bold"/>
                          <a:sym typeface="Arimo Bold"/>
                        </a:rPr>
                        <a:t>BvC</a:t>
                      </a:r>
                      <a:r>
                        <a:rPr lang="es-CL" sz="4000" b="1" spc="387" noProof="0" dirty="0">
                          <a:solidFill>
                            <a:srgbClr val="000000"/>
                          </a:solidFill>
                          <a:latin typeface="Arimo Bold"/>
                          <a:ea typeface="Arimo Bold"/>
                          <a:cs typeface="Arimo Bold"/>
                          <a:sym typeface="Arimo Bold"/>
                        </a:rPr>
                        <a:t>)</a:t>
                      </a:r>
                      <a:endParaRPr lang="es-CL" sz="18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2496"/>
                        </a:lnSpc>
                        <a:defRPr/>
                      </a:pPr>
                      <a:r>
                        <a:rPr lang="es-CL" sz="4000" b="1" spc="387" noProof="0" dirty="0">
                          <a:solidFill>
                            <a:srgbClr val="000000"/>
                          </a:solidFill>
                          <a:latin typeface="Arimo Bold"/>
                          <a:ea typeface="Arimo Bold"/>
                          <a:cs typeface="Arimo Bold"/>
                          <a:sym typeface="Arimo Bold"/>
                        </a:rPr>
                        <a:t>(A</a:t>
                      </a:r>
                      <a:r>
                        <a:rPr lang="es-CL" sz="4400" noProof="0" dirty="0">
                          <a:solidFill>
                            <a:srgbClr val="000000"/>
                          </a:solidFill>
                          <a:latin typeface="TT Chocolates"/>
                          <a:ea typeface="TT Chocolates"/>
                          <a:cs typeface="TT Chocolates"/>
                          <a:sym typeface="TT Chocolates"/>
                        </a:rPr>
                        <a:t>∧</a:t>
                      </a:r>
                      <a:r>
                        <a:rPr lang="es-CL" sz="4000" b="1" spc="387" noProof="0" dirty="0">
                          <a:solidFill>
                            <a:srgbClr val="000000"/>
                          </a:solidFill>
                          <a:latin typeface="Arimo Bold"/>
                          <a:ea typeface="Arimo Bold"/>
                          <a:cs typeface="Arimo Bold"/>
                          <a:sym typeface="Arimo Bold"/>
                        </a:rPr>
                        <a:t>B) v(A</a:t>
                      </a:r>
                      <a:r>
                        <a:rPr lang="es-CL" sz="4400" noProof="0" dirty="0">
                          <a:solidFill>
                            <a:srgbClr val="000000"/>
                          </a:solidFill>
                          <a:latin typeface="TT Chocolates"/>
                          <a:ea typeface="TT Chocolates"/>
                          <a:cs typeface="TT Chocolates"/>
                          <a:sym typeface="TT Chocolates"/>
                        </a:rPr>
                        <a:t>∧</a:t>
                      </a:r>
                      <a:r>
                        <a:rPr lang="es-CL" sz="4000" b="1" spc="387" noProof="0" dirty="0">
                          <a:solidFill>
                            <a:srgbClr val="000000"/>
                          </a:solidFill>
                          <a:latin typeface="Arimo Bold"/>
                          <a:ea typeface="Arimo Bold"/>
                          <a:cs typeface="Arimo Bold"/>
                          <a:sym typeface="Arimo Bold"/>
                        </a:rPr>
                        <a:t>C)</a:t>
                      </a:r>
                      <a:endParaRPr lang="es-CL" sz="18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957786">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57786">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7786">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57786">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57786">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57786">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57786">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948208">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496"/>
                        </a:lnSpc>
                        <a:defRPr/>
                      </a:pPr>
                      <a:r>
                        <a:rPr lang="es-CL" sz="2600" spc="387"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Box 4"/>
          <p:cNvSpPr txBox="1"/>
          <p:nvPr/>
        </p:nvSpPr>
        <p:spPr>
          <a:xfrm>
            <a:off x="1028700" y="114300"/>
            <a:ext cx="14907924" cy="1466186"/>
          </a:xfrm>
          <a:prstGeom prst="rect">
            <a:avLst/>
          </a:prstGeom>
        </p:spPr>
        <p:txBody>
          <a:bodyPr lIns="0" tIns="0" rIns="0" bIns="0" rtlCol="0" anchor="t">
            <a:spAutoFit/>
          </a:bodyPr>
          <a:lstStyle/>
          <a:p>
            <a:pPr algn="ctr">
              <a:lnSpc>
                <a:spcPts val="11251"/>
              </a:lnSpc>
            </a:pPr>
            <a:r>
              <a:rPr lang="es-CL" sz="10418" spc="364" noProof="0" dirty="0">
                <a:solidFill>
                  <a:srgbClr val="000000"/>
                </a:solidFill>
                <a:latin typeface="StoryBook Bold"/>
                <a:ea typeface="StoryBook Bold"/>
                <a:cs typeface="StoryBook Bold"/>
                <a:sym typeface="StoryBook Bold"/>
              </a:rPr>
              <a:t>Ejercicio</a:t>
            </a:r>
          </a:p>
        </p:txBody>
      </p:sp>
      <p:sp>
        <p:nvSpPr>
          <p:cNvPr id="5" name="Rectángulo: esquinas redondeadas 4">
            <a:extLst>
              <a:ext uri="{FF2B5EF4-FFF2-40B4-BE49-F238E27FC236}">
                <a16:creationId xmlns:a16="http://schemas.microsoft.com/office/drawing/2014/main" id="{782F8176-3450-3697-8EF0-3517C544DD7F}"/>
              </a:ext>
            </a:extLst>
          </p:cNvPr>
          <p:cNvSpPr/>
          <p:nvPr/>
        </p:nvSpPr>
        <p:spPr>
          <a:xfrm>
            <a:off x="1028700" y="2628900"/>
            <a:ext cx="3924300" cy="7239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6" name="Rectángulo: esquinas redondeadas 5">
            <a:extLst>
              <a:ext uri="{FF2B5EF4-FFF2-40B4-BE49-F238E27FC236}">
                <a16:creationId xmlns:a16="http://schemas.microsoft.com/office/drawing/2014/main" id="{3D44A287-6E16-D472-8875-48C25144A92D}"/>
              </a:ext>
            </a:extLst>
          </p:cNvPr>
          <p:cNvSpPr/>
          <p:nvPr/>
        </p:nvSpPr>
        <p:spPr>
          <a:xfrm>
            <a:off x="5157056" y="2564423"/>
            <a:ext cx="11473962" cy="7239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pic>
        <p:nvPicPr>
          <p:cNvPr id="7" name="Imagen 6">
            <a:extLst>
              <a:ext uri="{FF2B5EF4-FFF2-40B4-BE49-F238E27FC236}">
                <a16:creationId xmlns:a16="http://schemas.microsoft.com/office/drawing/2014/main" id="{957B84AC-71C7-2010-CBB0-C6B4CA31285A}"/>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5942287" y="-162522"/>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E6"/>
        </a:solidFill>
        <a:effectLst/>
      </p:bgPr>
    </p:bg>
    <p:spTree>
      <p:nvGrpSpPr>
        <p:cNvPr id="1" name=""/>
        <p:cNvGrpSpPr/>
        <p:nvPr/>
      </p:nvGrpSpPr>
      <p:grpSpPr>
        <a:xfrm>
          <a:off x="0" y="0"/>
          <a:ext cx="0" cy="0"/>
          <a:chOff x="0" y="0"/>
          <a:chExt cx="0" cy="0"/>
        </a:xfrm>
      </p:grpSpPr>
      <p:sp>
        <p:nvSpPr>
          <p:cNvPr id="2" name="Freeform 2"/>
          <p:cNvSpPr/>
          <p:nvPr/>
        </p:nvSpPr>
        <p:spPr>
          <a:xfrm>
            <a:off x="17259300" y="1217851"/>
            <a:ext cx="1144581" cy="1202185"/>
          </a:xfrm>
          <a:custGeom>
            <a:avLst/>
            <a:gdLst/>
            <a:ahLst/>
            <a:cxnLst/>
            <a:rect l="l" t="t" r="r" b="b"/>
            <a:pathLst>
              <a:path w="1144581" h="1202185">
                <a:moveTo>
                  <a:pt x="0" y="0"/>
                </a:moveTo>
                <a:lnTo>
                  <a:pt x="1144581" y="0"/>
                </a:lnTo>
                <a:lnTo>
                  <a:pt x="1144581" y="1202185"/>
                </a:lnTo>
                <a:lnTo>
                  <a:pt x="0" y="1202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graphicFrame>
        <p:nvGraphicFramePr>
          <p:cNvPr id="3" name="Table 3"/>
          <p:cNvGraphicFramePr>
            <a:graphicFrameLocks noGrp="1"/>
          </p:cNvGraphicFramePr>
          <p:nvPr>
            <p:extLst>
              <p:ext uri="{D42A27DB-BD31-4B8C-83A1-F6EECF244321}">
                <p14:modId xmlns:p14="http://schemas.microsoft.com/office/powerpoint/2010/main" val="3520577953"/>
              </p:ext>
            </p:extLst>
          </p:nvPr>
        </p:nvGraphicFramePr>
        <p:xfrm>
          <a:off x="1028700" y="3082024"/>
          <a:ext cx="6318644" cy="6467474"/>
        </p:xfrm>
        <a:graphic>
          <a:graphicData uri="http://schemas.openxmlformats.org/drawingml/2006/table">
            <a:tbl>
              <a:tblPr/>
              <a:tblGrid>
                <a:gridCol w="1396222">
                  <a:extLst>
                    <a:ext uri="{9D8B030D-6E8A-4147-A177-3AD203B41FA5}">
                      <a16:colId xmlns:a16="http://schemas.microsoft.com/office/drawing/2014/main" val="20000"/>
                    </a:ext>
                  </a:extLst>
                </a:gridCol>
                <a:gridCol w="1183186">
                  <a:extLst>
                    <a:ext uri="{9D8B030D-6E8A-4147-A177-3AD203B41FA5}">
                      <a16:colId xmlns:a16="http://schemas.microsoft.com/office/drawing/2014/main" val="20001"/>
                    </a:ext>
                  </a:extLst>
                </a:gridCol>
                <a:gridCol w="3739236">
                  <a:extLst>
                    <a:ext uri="{9D8B030D-6E8A-4147-A177-3AD203B41FA5}">
                      <a16:colId xmlns:a16="http://schemas.microsoft.com/office/drawing/2014/main" val="20002"/>
                    </a:ext>
                  </a:extLst>
                </a:gridCol>
              </a:tblGrid>
              <a:tr h="1295414">
                <a:tc>
                  <a:txBody>
                    <a:bodyPr/>
                    <a:lstStyle/>
                    <a:p>
                      <a:pPr algn="ctr">
                        <a:lnSpc>
                          <a:spcPts val="6019"/>
                        </a:lnSpc>
                        <a:defRPr/>
                      </a:pPr>
                      <a:r>
                        <a:rPr lang="es-CL" sz="4299" b="1" noProof="0" dirty="0">
                          <a:solidFill>
                            <a:srgbClr val="000000"/>
                          </a:solidFill>
                          <a:latin typeface="TT Chocolates Bold"/>
                          <a:sym typeface="TT Chocolates Bold"/>
                        </a:rPr>
                        <a:t>p</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a:solidFill>
                            <a:srgbClr val="000000"/>
                          </a:solidFill>
                          <a:latin typeface="TT Chocolates Bold"/>
                          <a:sym typeface="TT Chocolates Bold"/>
                        </a:rPr>
                        <a:t>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err="1">
                          <a:solidFill>
                            <a:srgbClr val="000000"/>
                          </a:solidFill>
                          <a:latin typeface="TT Chocolates Bold"/>
                          <a:ea typeface="TT Chocolates"/>
                          <a:cs typeface="TT Chocolates"/>
                          <a:sym typeface="TT Chocolates Bold"/>
                        </a:rPr>
                        <a:t>p</a:t>
                      </a:r>
                      <a:r>
                        <a:rPr lang="es-CL" sz="4400" noProof="0" dirty="0" err="1">
                          <a:solidFill>
                            <a:srgbClr val="000000"/>
                          </a:solidFill>
                          <a:latin typeface="TT Chocolates"/>
                          <a:ea typeface="TT Chocolates"/>
                          <a:cs typeface="TT Chocolates"/>
                          <a:sym typeface="TT Chocolates"/>
                        </a:rPr>
                        <a:t>⇒</a:t>
                      </a:r>
                      <a:r>
                        <a:rPr lang="es-CL" sz="4299" b="1" noProof="0" dirty="0" err="1">
                          <a:solidFill>
                            <a:srgbClr val="000000"/>
                          </a:solidFill>
                          <a:latin typeface="TT Chocolates Bold"/>
                          <a:ea typeface="TT Chocolates"/>
                          <a:cs typeface="TT Chocolates"/>
                          <a:sym typeface="TT Chocolates Bold"/>
                        </a:rPr>
                        <a:t>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129541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541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541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85818">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Freeform 4"/>
          <p:cNvSpPr/>
          <p:nvPr/>
        </p:nvSpPr>
        <p:spPr>
          <a:xfrm>
            <a:off x="-3037398" y="-4555333"/>
            <a:ext cx="22931089" cy="7452604"/>
          </a:xfrm>
          <a:custGeom>
            <a:avLst/>
            <a:gdLst/>
            <a:ahLst/>
            <a:cxnLst/>
            <a:rect l="l" t="t" r="r" b="b"/>
            <a:pathLst>
              <a:path w="22931089" h="7452604">
                <a:moveTo>
                  <a:pt x="0" y="0"/>
                </a:moveTo>
                <a:lnTo>
                  <a:pt x="22931089" y="0"/>
                </a:lnTo>
                <a:lnTo>
                  <a:pt x="22931089" y="7452604"/>
                </a:lnTo>
                <a:lnTo>
                  <a:pt x="0" y="74526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5" name="TextBox 5"/>
          <p:cNvSpPr txBox="1"/>
          <p:nvPr/>
        </p:nvSpPr>
        <p:spPr>
          <a:xfrm>
            <a:off x="8083834" y="3315295"/>
            <a:ext cx="9486738" cy="5408963"/>
          </a:xfrm>
          <a:prstGeom prst="rect">
            <a:avLst/>
          </a:prstGeom>
        </p:spPr>
        <p:txBody>
          <a:bodyPr lIns="0" tIns="0" rIns="0" bIns="0" rtlCol="0" anchor="t">
            <a:spAutoFit/>
          </a:bodyPr>
          <a:lstStyle/>
          <a:p>
            <a:pPr algn="just">
              <a:lnSpc>
                <a:spcPts val="6266"/>
              </a:lnSpc>
            </a:pPr>
            <a:r>
              <a:rPr lang="es-CL" sz="4475" noProof="0" dirty="0">
                <a:solidFill>
                  <a:srgbClr val="000000"/>
                </a:solidFill>
                <a:latin typeface="Open Sans"/>
                <a:ea typeface="Open Sans"/>
                <a:cs typeface="Open Sans"/>
                <a:sym typeface="Open Sans"/>
              </a:rPr>
              <a:t>Esta tipo de conector lógico es de los más utilizados en las demostraciones, donde P equivale al antecedente o hipótesis y q representa la consecuencia o conclusión.</a:t>
            </a:r>
          </a:p>
          <a:p>
            <a:pPr algn="ctr">
              <a:lnSpc>
                <a:spcPts val="5419"/>
              </a:lnSpc>
            </a:pPr>
            <a:endParaRPr lang="es-CL" sz="4475" noProof="0" dirty="0">
              <a:solidFill>
                <a:srgbClr val="000000"/>
              </a:solidFill>
              <a:latin typeface="Open Sans"/>
              <a:ea typeface="Open Sans"/>
              <a:cs typeface="Open Sans"/>
              <a:sym typeface="Open Sans"/>
            </a:endParaRPr>
          </a:p>
        </p:txBody>
      </p:sp>
      <p:sp>
        <p:nvSpPr>
          <p:cNvPr id="6" name="TextBox 6"/>
          <p:cNvSpPr txBox="1"/>
          <p:nvPr/>
        </p:nvSpPr>
        <p:spPr>
          <a:xfrm>
            <a:off x="1690038" y="352757"/>
            <a:ext cx="14907924" cy="1466186"/>
          </a:xfrm>
          <a:prstGeom prst="rect">
            <a:avLst/>
          </a:prstGeom>
        </p:spPr>
        <p:txBody>
          <a:bodyPr lIns="0" tIns="0" rIns="0" bIns="0" rtlCol="0" anchor="t">
            <a:spAutoFit/>
          </a:bodyPr>
          <a:lstStyle/>
          <a:p>
            <a:pPr algn="ctr">
              <a:lnSpc>
                <a:spcPts val="11251"/>
              </a:lnSpc>
            </a:pPr>
            <a:r>
              <a:rPr lang="es-CL" sz="10418" spc="364" noProof="0" dirty="0">
                <a:solidFill>
                  <a:srgbClr val="000000"/>
                </a:solidFill>
                <a:latin typeface="StoryBook Bold"/>
                <a:ea typeface="StoryBook Bold"/>
                <a:cs typeface="StoryBook Bold"/>
                <a:sym typeface="StoryBook Bold"/>
              </a:rPr>
              <a:t>IMPLICANCIA</a:t>
            </a:r>
          </a:p>
        </p:txBody>
      </p:sp>
      <p:sp>
        <p:nvSpPr>
          <p:cNvPr id="7" name="Rectángulo: esquinas redondeadas 6">
            <a:extLst>
              <a:ext uri="{FF2B5EF4-FFF2-40B4-BE49-F238E27FC236}">
                <a16:creationId xmlns:a16="http://schemas.microsoft.com/office/drawing/2014/main" id="{DD154971-DFC4-AAC1-2DA7-C95FC356CEE0}"/>
              </a:ext>
            </a:extLst>
          </p:cNvPr>
          <p:cNvSpPr/>
          <p:nvPr/>
        </p:nvSpPr>
        <p:spPr>
          <a:xfrm>
            <a:off x="3798277" y="4533900"/>
            <a:ext cx="3537344" cy="50155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pic>
        <p:nvPicPr>
          <p:cNvPr id="8" name="Imagen 7">
            <a:extLst>
              <a:ext uri="{FF2B5EF4-FFF2-40B4-BE49-F238E27FC236}">
                <a16:creationId xmlns:a16="http://schemas.microsoft.com/office/drawing/2014/main" id="{A27A2897-211F-CC01-3800-1BAC0D680E55}"/>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192500" y="8446095"/>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5E6"/>
        </a:solidFill>
        <a:effectLst/>
      </p:bgPr>
    </p:bg>
    <p:spTree>
      <p:nvGrpSpPr>
        <p:cNvPr id="1" name=""/>
        <p:cNvGrpSpPr/>
        <p:nvPr/>
      </p:nvGrpSpPr>
      <p:grpSpPr>
        <a:xfrm>
          <a:off x="0" y="0"/>
          <a:ext cx="0" cy="0"/>
          <a:chOff x="0" y="0"/>
          <a:chExt cx="0" cy="0"/>
        </a:xfrm>
      </p:grpSpPr>
      <p:sp>
        <p:nvSpPr>
          <p:cNvPr id="2" name="Freeform 2"/>
          <p:cNvSpPr/>
          <p:nvPr/>
        </p:nvSpPr>
        <p:spPr>
          <a:xfrm>
            <a:off x="17259300" y="1217851"/>
            <a:ext cx="1144581" cy="1202185"/>
          </a:xfrm>
          <a:custGeom>
            <a:avLst/>
            <a:gdLst/>
            <a:ahLst/>
            <a:cxnLst/>
            <a:rect l="l" t="t" r="r" b="b"/>
            <a:pathLst>
              <a:path w="1144581" h="1202185">
                <a:moveTo>
                  <a:pt x="0" y="0"/>
                </a:moveTo>
                <a:lnTo>
                  <a:pt x="1144581" y="0"/>
                </a:lnTo>
                <a:lnTo>
                  <a:pt x="1144581" y="1202185"/>
                </a:lnTo>
                <a:lnTo>
                  <a:pt x="0" y="1202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graphicFrame>
        <p:nvGraphicFramePr>
          <p:cNvPr id="3" name="Table 3"/>
          <p:cNvGraphicFramePr>
            <a:graphicFrameLocks noGrp="1"/>
          </p:cNvGraphicFramePr>
          <p:nvPr>
            <p:extLst>
              <p:ext uri="{D42A27DB-BD31-4B8C-83A1-F6EECF244321}">
                <p14:modId xmlns:p14="http://schemas.microsoft.com/office/powerpoint/2010/main" val="920107481"/>
              </p:ext>
            </p:extLst>
          </p:nvPr>
        </p:nvGraphicFramePr>
        <p:xfrm>
          <a:off x="1028700" y="3082024"/>
          <a:ext cx="6318644" cy="6467474"/>
        </p:xfrm>
        <a:graphic>
          <a:graphicData uri="http://schemas.openxmlformats.org/drawingml/2006/table">
            <a:tbl>
              <a:tblPr/>
              <a:tblGrid>
                <a:gridCol w="1396222">
                  <a:extLst>
                    <a:ext uri="{9D8B030D-6E8A-4147-A177-3AD203B41FA5}">
                      <a16:colId xmlns:a16="http://schemas.microsoft.com/office/drawing/2014/main" val="20000"/>
                    </a:ext>
                  </a:extLst>
                </a:gridCol>
                <a:gridCol w="1183186">
                  <a:extLst>
                    <a:ext uri="{9D8B030D-6E8A-4147-A177-3AD203B41FA5}">
                      <a16:colId xmlns:a16="http://schemas.microsoft.com/office/drawing/2014/main" val="20001"/>
                    </a:ext>
                  </a:extLst>
                </a:gridCol>
                <a:gridCol w="3739236">
                  <a:extLst>
                    <a:ext uri="{9D8B030D-6E8A-4147-A177-3AD203B41FA5}">
                      <a16:colId xmlns:a16="http://schemas.microsoft.com/office/drawing/2014/main" val="20002"/>
                    </a:ext>
                  </a:extLst>
                </a:gridCol>
              </a:tblGrid>
              <a:tr h="1295414">
                <a:tc>
                  <a:txBody>
                    <a:bodyPr/>
                    <a:lstStyle/>
                    <a:p>
                      <a:pPr algn="ctr">
                        <a:lnSpc>
                          <a:spcPts val="6019"/>
                        </a:lnSpc>
                        <a:defRPr/>
                      </a:pPr>
                      <a:r>
                        <a:rPr lang="es-CL" sz="4299" b="1" noProof="0" dirty="0">
                          <a:solidFill>
                            <a:srgbClr val="000000"/>
                          </a:solidFill>
                          <a:latin typeface="TT Chocolates Bold"/>
                          <a:sym typeface="TT Chocolates Bold"/>
                        </a:rPr>
                        <a:t>p</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a:solidFill>
                            <a:srgbClr val="000000"/>
                          </a:solidFill>
                          <a:latin typeface="TT Chocolates Bold"/>
                          <a:sym typeface="TT Chocolates Bold"/>
                        </a:rPr>
                        <a:t>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err="1">
                          <a:solidFill>
                            <a:srgbClr val="000000"/>
                          </a:solidFill>
                          <a:latin typeface="TT Chocolates Bold"/>
                          <a:ea typeface="TT Chocolates Bold"/>
                          <a:cs typeface="TT Chocolates Bold"/>
                          <a:sym typeface="TT Chocolates Bold"/>
                        </a:rPr>
                        <a:t>p↔q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129541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541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541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85818">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Freeform 4"/>
          <p:cNvSpPr/>
          <p:nvPr/>
        </p:nvSpPr>
        <p:spPr>
          <a:xfrm>
            <a:off x="-3037398" y="-4555333"/>
            <a:ext cx="22931089" cy="7452604"/>
          </a:xfrm>
          <a:custGeom>
            <a:avLst/>
            <a:gdLst/>
            <a:ahLst/>
            <a:cxnLst/>
            <a:rect l="l" t="t" r="r" b="b"/>
            <a:pathLst>
              <a:path w="22931089" h="7452604">
                <a:moveTo>
                  <a:pt x="0" y="0"/>
                </a:moveTo>
                <a:lnTo>
                  <a:pt x="22931089" y="0"/>
                </a:lnTo>
                <a:lnTo>
                  <a:pt x="22931089" y="7452604"/>
                </a:lnTo>
                <a:lnTo>
                  <a:pt x="0" y="74526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5" name="TextBox 5"/>
          <p:cNvSpPr txBox="1"/>
          <p:nvPr/>
        </p:nvSpPr>
        <p:spPr>
          <a:xfrm>
            <a:off x="8083834" y="3324820"/>
            <a:ext cx="9486738" cy="2225132"/>
          </a:xfrm>
          <a:prstGeom prst="rect">
            <a:avLst/>
          </a:prstGeom>
        </p:spPr>
        <p:txBody>
          <a:bodyPr lIns="0" tIns="0" rIns="0" bIns="0" rtlCol="0" anchor="t">
            <a:spAutoFit/>
          </a:bodyPr>
          <a:lstStyle/>
          <a:p>
            <a:pPr algn="just">
              <a:lnSpc>
                <a:spcPts val="5979"/>
              </a:lnSpc>
            </a:pPr>
            <a:r>
              <a:rPr lang="es-CL" sz="4271" noProof="0" dirty="0">
                <a:solidFill>
                  <a:srgbClr val="000000"/>
                </a:solidFill>
                <a:latin typeface="Open Sans"/>
                <a:ea typeface="Open Sans"/>
                <a:cs typeface="Open Sans"/>
                <a:sym typeface="Open Sans"/>
              </a:rPr>
              <a:t>Es verdadera si y solo sí p y q tienen el mismo valor de verdad. En caso contrario, es falsa.</a:t>
            </a:r>
          </a:p>
        </p:txBody>
      </p:sp>
      <p:sp>
        <p:nvSpPr>
          <p:cNvPr id="6" name="TextBox 6"/>
          <p:cNvSpPr txBox="1"/>
          <p:nvPr/>
        </p:nvSpPr>
        <p:spPr>
          <a:xfrm>
            <a:off x="1690038" y="333707"/>
            <a:ext cx="14907924" cy="1122335"/>
          </a:xfrm>
          <a:prstGeom prst="rect">
            <a:avLst/>
          </a:prstGeom>
        </p:spPr>
        <p:txBody>
          <a:bodyPr lIns="0" tIns="0" rIns="0" bIns="0" rtlCol="0" anchor="t">
            <a:spAutoFit/>
          </a:bodyPr>
          <a:lstStyle/>
          <a:p>
            <a:pPr algn="ctr">
              <a:lnSpc>
                <a:spcPts val="8660"/>
              </a:lnSpc>
            </a:pPr>
            <a:r>
              <a:rPr lang="es-CL" sz="8019" spc="280" noProof="0" dirty="0">
                <a:solidFill>
                  <a:srgbClr val="000000"/>
                </a:solidFill>
                <a:latin typeface="StoryBook Bold"/>
                <a:ea typeface="StoryBook Bold"/>
                <a:cs typeface="StoryBook Bold"/>
                <a:sym typeface="StoryBook Bold"/>
              </a:rPr>
              <a:t>Doble implicancia o equivalencia</a:t>
            </a:r>
          </a:p>
        </p:txBody>
      </p:sp>
      <p:sp>
        <p:nvSpPr>
          <p:cNvPr id="7" name="Rectángulo: esquinas redondeadas 6">
            <a:extLst>
              <a:ext uri="{FF2B5EF4-FFF2-40B4-BE49-F238E27FC236}">
                <a16:creationId xmlns:a16="http://schemas.microsoft.com/office/drawing/2014/main" id="{5C9E5FBF-0316-8DA6-827B-08D057746DD6}"/>
              </a:ext>
            </a:extLst>
          </p:cNvPr>
          <p:cNvSpPr/>
          <p:nvPr/>
        </p:nvSpPr>
        <p:spPr>
          <a:xfrm>
            <a:off x="3657600" y="4610100"/>
            <a:ext cx="3689744" cy="472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pic>
        <p:nvPicPr>
          <p:cNvPr id="8" name="Imagen 7">
            <a:extLst>
              <a:ext uri="{FF2B5EF4-FFF2-40B4-BE49-F238E27FC236}">
                <a16:creationId xmlns:a16="http://schemas.microsoft.com/office/drawing/2014/main" id="{041F9FB1-AFD4-5866-81FB-45CA16607667}"/>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192500" y="8446095"/>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4048398" y="818827"/>
            <a:ext cx="10305373" cy="9596879"/>
          </a:xfrm>
          <a:custGeom>
            <a:avLst/>
            <a:gdLst/>
            <a:ahLst/>
            <a:cxnLst/>
            <a:rect l="l" t="t" r="r" b="b"/>
            <a:pathLst>
              <a:path w="10305373" h="9596879">
                <a:moveTo>
                  <a:pt x="0" y="0"/>
                </a:moveTo>
                <a:lnTo>
                  <a:pt x="10305373" y="0"/>
                </a:lnTo>
                <a:lnTo>
                  <a:pt x="10305373" y="9596879"/>
                </a:lnTo>
                <a:lnTo>
                  <a:pt x="0" y="95968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3" name="Freeform 3"/>
          <p:cNvSpPr/>
          <p:nvPr/>
        </p:nvSpPr>
        <p:spPr>
          <a:xfrm rot="366762">
            <a:off x="7337267" y="591386"/>
            <a:ext cx="2712022" cy="874627"/>
          </a:xfrm>
          <a:custGeom>
            <a:avLst/>
            <a:gdLst/>
            <a:ahLst/>
            <a:cxnLst/>
            <a:rect l="l" t="t" r="r" b="b"/>
            <a:pathLst>
              <a:path w="2712022" h="874627">
                <a:moveTo>
                  <a:pt x="0" y="0"/>
                </a:moveTo>
                <a:lnTo>
                  <a:pt x="2712022" y="0"/>
                </a:lnTo>
                <a:lnTo>
                  <a:pt x="2712022" y="874628"/>
                </a:lnTo>
                <a:lnTo>
                  <a:pt x="0" y="8746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4" name="Freeform 4"/>
          <p:cNvSpPr/>
          <p:nvPr/>
        </p:nvSpPr>
        <p:spPr>
          <a:xfrm>
            <a:off x="1608144" y="1594335"/>
            <a:ext cx="1310389" cy="1495451"/>
          </a:xfrm>
          <a:custGeom>
            <a:avLst/>
            <a:gdLst/>
            <a:ahLst/>
            <a:cxnLst/>
            <a:rect l="l" t="t" r="r" b="b"/>
            <a:pathLst>
              <a:path w="1310389" h="1495451">
                <a:moveTo>
                  <a:pt x="0" y="0"/>
                </a:moveTo>
                <a:lnTo>
                  <a:pt x="1310388" y="0"/>
                </a:lnTo>
                <a:lnTo>
                  <a:pt x="1310388" y="1495451"/>
                </a:lnTo>
                <a:lnTo>
                  <a:pt x="0" y="14954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sp>
        <p:nvSpPr>
          <p:cNvPr id="5" name="Freeform 5"/>
          <p:cNvSpPr/>
          <p:nvPr/>
        </p:nvSpPr>
        <p:spPr>
          <a:xfrm>
            <a:off x="15935705" y="7883479"/>
            <a:ext cx="1144581" cy="1202185"/>
          </a:xfrm>
          <a:custGeom>
            <a:avLst/>
            <a:gdLst/>
            <a:ahLst/>
            <a:cxnLst/>
            <a:rect l="l" t="t" r="r" b="b"/>
            <a:pathLst>
              <a:path w="1144581" h="1202185">
                <a:moveTo>
                  <a:pt x="0" y="0"/>
                </a:moveTo>
                <a:lnTo>
                  <a:pt x="1144580" y="0"/>
                </a:lnTo>
                <a:lnTo>
                  <a:pt x="1144580" y="1202185"/>
                </a:lnTo>
                <a:lnTo>
                  <a:pt x="0" y="12021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noProof="0" dirty="0"/>
          </a:p>
        </p:txBody>
      </p:sp>
      <p:sp>
        <p:nvSpPr>
          <p:cNvPr id="6" name="Freeform 6"/>
          <p:cNvSpPr/>
          <p:nvPr/>
        </p:nvSpPr>
        <p:spPr>
          <a:xfrm>
            <a:off x="1250334" y="4970864"/>
            <a:ext cx="2798064" cy="4114800"/>
          </a:xfrm>
          <a:custGeom>
            <a:avLst/>
            <a:gdLst/>
            <a:ahLst/>
            <a:cxnLst/>
            <a:rect l="l" t="t" r="r" b="b"/>
            <a:pathLst>
              <a:path w="2798064" h="4114800">
                <a:moveTo>
                  <a:pt x="0" y="0"/>
                </a:moveTo>
                <a:lnTo>
                  <a:pt x="2798064" y="0"/>
                </a:lnTo>
                <a:lnTo>
                  <a:pt x="279806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CL" noProof="0" dirty="0"/>
          </a:p>
        </p:txBody>
      </p:sp>
      <p:sp>
        <p:nvSpPr>
          <p:cNvPr id="7" name="Freeform 7"/>
          <p:cNvSpPr/>
          <p:nvPr/>
        </p:nvSpPr>
        <p:spPr>
          <a:xfrm rot="9838885">
            <a:off x="14536673" y="1125005"/>
            <a:ext cx="2798064" cy="4114800"/>
          </a:xfrm>
          <a:custGeom>
            <a:avLst/>
            <a:gdLst/>
            <a:ahLst/>
            <a:cxnLst/>
            <a:rect l="l" t="t" r="r" b="b"/>
            <a:pathLst>
              <a:path w="2798064" h="4114800">
                <a:moveTo>
                  <a:pt x="0" y="0"/>
                </a:moveTo>
                <a:lnTo>
                  <a:pt x="2798064" y="0"/>
                </a:lnTo>
                <a:lnTo>
                  <a:pt x="279806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CL" noProof="0" dirty="0"/>
          </a:p>
        </p:txBody>
      </p:sp>
      <p:sp>
        <p:nvSpPr>
          <p:cNvPr id="8" name="TextBox 8"/>
          <p:cNvSpPr txBox="1"/>
          <p:nvPr/>
        </p:nvSpPr>
        <p:spPr>
          <a:xfrm>
            <a:off x="5654072" y="742950"/>
            <a:ext cx="7094024" cy="2530882"/>
          </a:xfrm>
          <a:prstGeom prst="rect">
            <a:avLst/>
          </a:prstGeom>
        </p:spPr>
        <p:txBody>
          <a:bodyPr lIns="0" tIns="0" rIns="0" bIns="0" rtlCol="0" anchor="t">
            <a:spAutoFit/>
          </a:bodyPr>
          <a:lstStyle/>
          <a:p>
            <a:pPr algn="ctr">
              <a:lnSpc>
                <a:spcPts val="20686"/>
              </a:lnSpc>
              <a:spcBef>
                <a:spcPct val="0"/>
              </a:spcBef>
            </a:pPr>
            <a:r>
              <a:rPr lang="es-CL" sz="14776" spc="635" noProof="0" dirty="0">
                <a:solidFill>
                  <a:srgbClr val="000000"/>
                </a:solidFill>
                <a:latin typeface="StoryBook Bold"/>
                <a:ea typeface="StoryBook Bold"/>
                <a:cs typeface="StoryBook Bold"/>
                <a:sym typeface="StoryBook Bold"/>
              </a:rPr>
              <a:t>índice</a:t>
            </a:r>
          </a:p>
        </p:txBody>
      </p:sp>
      <p:sp>
        <p:nvSpPr>
          <p:cNvPr id="9" name="Freeform 9"/>
          <p:cNvSpPr/>
          <p:nvPr/>
        </p:nvSpPr>
        <p:spPr>
          <a:xfrm>
            <a:off x="6339767" y="3010726"/>
            <a:ext cx="5722635" cy="171679"/>
          </a:xfrm>
          <a:custGeom>
            <a:avLst/>
            <a:gdLst/>
            <a:ahLst/>
            <a:cxnLst/>
            <a:rect l="l" t="t" r="r" b="b"/>
            <a:pathLst>
              <a:path w="5722635" h="171679">
                <a:moveTo>
                  <a:pt x="0" y="0"/>
                </a:moveTo>
                <a:lnTo>
                  <a:pt x="5722635" y="0"/>
                </a:lnTo>
                <a:lnTo>
                  <a:pt x="5722635" y="171679"/>
                </a:lnTo>
                <a:lnTo>
                  <a:pt x="0" y="1716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CL" noProof="0" dirty="0"/>
          </a:p>
        </p:txBody>
      </p:sp>
      <p:sp>
        <p:nvSpPr>
          <p:cNvPr id="10" name="TextBox 10"/>
          <p:cNvSpPr txBox="1"/>
          <p:nvPr/>
        </p:nvSpPr>
        <p:spPr>
          <a:xfrm>
            <a:off x="4273526" y="3829922"/>
            <a:ext cx="10080245" cy="4465353"/>
          </a:xfrm>
          <a:prstGeom prst="rect">
            <a:avLst/>
          </a:prstGeom>
        </p:spPr>
        <p:txBody>
          <a:bodyPr lIns="0" tIns="0" rIns="0" bIns="0" rtlCol="0" anchor="t">
            <a:spAutoFit/>
          </a:bodyPr>
          <a:lstStyle/>
          <a:p>
            <a:pPr algn="l">
              <a:lnSpc>
                <a:spcPts val="7163"/>
              </a:lnSpc>
            </a:pPr>
            <a:r>
              <a:rPr lang="es-CL" sz="4394" b="1" spc="48" noProof="0" dirty="0">
                <a:solidFill>
                  <a:srgbClr val="000000"/>
                </a:solidFill>
                <a:latin typeface="TT Chocolates Bold"/>
                <a:ea typeface="TT Chocolates Bold"/>
                <a:cs typeface="TT Chocolates Bold"/>
                <a:sym typeface="TT Chocolates Bold"/>
              </a:rPr>
              <a:t>01 Plan general de trabajo y objetivo general</a:t>
            </a:r>
          </a:p>
          <a:p>
            <a:pPr algn="l">
              <a:lnSpc>
                <a:spcPts val="7163"/>
              </a:lnSpc>
            </a:pPr>
            <a:r>
              <a:rPr lang="es-CL" sz="4394" b="1" spc="48" noProof="0" dirty="0">
                <a:solidFill>
                  <a:srgbClr val="000000"/>
                </a:solidFill>
                <a:latin typeface="TT Chocolates Bold"/>
                <a:ea typeface="TT Chocolates Bold"/>
                <a:cs typeface="TT Chocolates Bold"/>
                <a:sym typeface="TT Chocolates Bold"/>
              </a:rPr>
              <a:t>02. Introducción a la lógica matemática</a:t>
            </a:r>
          </a:p>
          <a:p>
            <a:pPr algn="l">
              <a:lnSpc>
                <a:spcPts val="7163"/>
              </a:lnSpc>
            </a:pPr>
            <a:r>
              <a:rPr lang="es-CL" sz="4394" b="1" spc="48" noProof="0" dirty="0">
                <a:solidFill>
                  <a:srgbClr val="000000"/>
                </a:solidFill>
                <a:latin typeface="TT Chocolates Bold"/>
                <a:ea typeface="TT Chocolates Bold"/>
                <a:cs typeface="TT Chocolates Bold"/>
                <a:sym typeface="TT Chocolates Bold"/>
              </a:rPr>
              <a:t>03. Proposición matemática</a:t>
            </a:r>
          </a:p>
          <a:p>
            <a:pPr algn="l">
              <a:lnSpc>
                <a:spcPts val="7163"/>
              </a:lnSpc>
            </a:pPr>
            <a:r>
              <a:rPr lang="es-CL" sz="4394" b="1" spc="48" noProof="0" dirty="0">
                <a:solidFill>
                  <a:srgbClr val="000000"/>
                </a:solidFill>
                <a:latin typeface="TT Chocolates Bold"/>
                <a:ea typeface="TT Chocolates Bold"/>
                <a:cs typeface="TT Chocolates Bold"/>
                <a:sym typeface="TT Chocolates Bold"/>
              </a:rPr>
              <a:t>04. Ejercicios</a:t>
            </a:r>
          </a:p>
        </p:txBody>
      </p:sp>
      <p:sp>
        <p:nvSpPr>
          <p:cNvPr id="11" name="Rectangle 1">
            <a:extLst>
              <a:ext uri="{FF2B5EF4-FFF2-40B4-BE49-F238E27FC236}">
                <a16:creationId xmlns:a16="http://schemas.microsoft.com/office/drawing/2014/main" id="{25ABFF1C-0D68-06ED-77A9-F3FCC0A459F1}"/>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pic>
        <p:nvPicPr>
          <p:cNvPr id="12" name="Imagen 11">
            <a:extLst>
              <a:ext uri="{FF2B5EF4-FFF2-40B4-BE49-F238E27FC236}">
                <a16:creationId xmlns:a16="http://schemas.microsoft.com/office/drawing/2014/main" id="{01C55F85-D81B-29E5-97C9-D7821D670D6B}"/>
              </a:ext>
            </a:extLst>
          </p:cNvPr>
          <p:cNvPicPr>
            <a:picLocks noChangeAspect="1"/>
          </p:cNvPicPr>
          <p:nvPr/>
        </p:nvPicPr>
        <p:blipFill>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261493" y="-69579"/>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5E6"/>
        </a:solidFill>
        <a:effectLst/>
      </p:bgPr>
    </p:bg>
    <p:spTree>
      <p:nvGrpSpPr>
        <p:cNvPr id="1" name=""/>
        <p:cNvGrpSpPr/>
        <p:nvPr/>
      </p:nvGrpSpPr>
      <p:grpSpPr>
        <a:xfrm>
          <a:off x="0" y="0"/>
          <a:ext cx="0" cy="0"/>
          <a:chOff x="0" y="0"/>
          <a:chExt cx="0" cy="0"/>
        </a:xfrm>
      </p:grpSpPr>
      <p:sp>
        <p:nvSpPr>
          <p:cNvPr id="2" name="Freeform 2"/>
          <p:cNvSpPr/>
          <p:nvPr/>
        </p:nvSpPr>
        <p:spPr>
          <a:xfrm>
            <a:off x="17259300" y="1217851"/>
            <a:ext cx="1144581" cy="1202185"/>
          </a:xfrm>
          <a:custGeom>
            <a:avLst/>
            <a:gdLst/>
            <a:ahLst/>
            <a:cxnLst/>
            <a:rect l="l" t="t" r="r" b="b"/>
            <a:pathLst>
              <a:path w="1144581" h="1202185">
                <a:moveTo>
                  <a:pt x="0" y="0"/>
                </a:moveTo>
                <a:lnTo>
                  <a:pt x="1144581" y="0"/>
                </a:lnTo>
                <a:lnTo>
                  <a:pt x="1144581" y="1202185"/>
                </a:lnTo>
                <a:lnTo>
                  <a:pt x="0" y="1202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graphicFrame>
        <p:nvGraphicFramePr>
          <p:cNvPr id="3" name="Table 3"/>
          <p:cNvGraphicFramePr>
            <a:graphicFrameLocks noGrp="1"/>
          </p:cNvGraphicFramePr>
          <p:nvPr>
            <p:extLst>
              <p:ext uri="{D42A27DB-BD31-4B8C-83A1-F6EECF244321}">
                <p14:modId xmlns:p14="http://schemas.microsoft.com/office/powerpoint/2010/main" val="1452495360"/>
              </p:ext>
            </p:extLst>
          </p:nvPr>
        </p:nvGraphicFramePr>
        <p:xfrm>
          <a:off x="1359369" y="2657814"/>
          <a:ext cx="15569262" cy="7229475"/>
        </p:xfrm>
        <a:graphic>
          <a:graphicData uri="http://schemas.openxmlformats.org/drawingml/2006/table">
            <a:tbl>
              <a:tblPr/>
              <a:tblGrid>
                <a:gridCol w="928336">
                  <a:extLst>
                    <a:ext uri="{9D8B030D-6E8A-4147-A177-3AD203B41FA5}">
                      <a16:colId xmlns:a16="http://schemas.microsoft.com/office/drawing/2014/main" val="20000"/>
                    </a:ext>
                  </a:extLst>
                </a:gridCol>
                <a:gridCol w="1033479">
                  <a:extLst>
                    <a:ext uri="{9D8B030D-6E8A-4147-A177-3AD203B41FA5}">
                      <a16:colId xmlns:a16="http://schemas.microsoft.com/office/drawing/2014/main" val="20001"/>
                    </a:ext>
                  </a:extLst>
                </a:gridCol>
                <a:gridCol w="3321410">
                  <a:extLst>
                    <a:ext uri="{9D8B030D-6E8A-4147-A177-3AD203B41FA5}">
                      <a16:colId xmlns:a16="http://schemas.microsoft.com/office/drawing/2014/main" val="20002"/>
                    </a:ext>
                  </a:extLst>
                </a:gridCol>
                <a:gridCol w="2948859">
                  <a:extLst>
                    <a:ext uri="{9D8B030D-6E8A-4147-A177-3AD203B41FA5}">
                      <a16:colId xmlns:a16="http://schemas.microsoft.com/office/drawing/2014/main" val="20003"/>
                    </a:ext>
                  </a:extLst>
                </a:gridCol>
                <a:gridCol w="7337178">
                  <a:extLst>
                    <a:ext uri="{9D8B030D-6E8A-4147-A177-3AD203B41FA5}">
                      <a16:colId xmlns:a16="http://schemas.microsoft.com/office/drawing/2014/main" val="20004"/>
                    </a:ext>
                  </a:extLst>
                </a:gridCol>
              </a:tblGrid>
              <a:tr h="2061455">
                <a:tc>
                  <a:txBody>
                    <a:bodyPr/>
                    <a:lstStyle/>
                    <a:p>
                      <a:pPr algn="ctr">
                        <a:lnSpc>
                          <a:spcPts val="6019"/>
                        </a:lnSpc>
                        <a:defRPr/>
                      </a:pPr>
                      <a:r>
                        <a:rPr lang="es-CL" sz="4299" b="1" noProof="0" dirty="0">
                          <a:solidFill>
                            <a:srgbClr val="000000"/>
                          </a:solidFill>
                          <a:latin typeface="TT Chocolates Bold"/>
                          <a:sym typeface="TT Chocolates Bold"/>
                        </a:rPr>
                        <a:t>p</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a:solidFill>
                            <a:srgbClr val="000000"/>
                          </a:solidFill>
                          <a:latin typeface="TT Chocolates Bold"/>
                          <a:sym typeface="TT Chocolates Bold"/>
                        </a:rPr>
                        <a:t>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err="1">
                          <a:solidFill>
                            <a:srgbClr val="000000"/>
                          </a:solidFill>
                          <a:latin typeface="TT Chocolates Bold"/>
                          <a:ea typeface="TT Chocolates"/>
                          <a:cs typeface="TT Chocolates"/>
                          <a:sym typeface="TT Chocolates Bold"/>
                        </a:rPr>
                        <a:t>p</a:t>
                      </a:r>
                      <a:r>
                        <a:rPr lang="es-CL" sz="4400" noProof="0" dirty="0" err="1">
                          <a:solidFill>
                            <a:srgbClr val="000000"/>
                          </a:solidFill>
                          <a:latin typeface="TT Chocolates"/>
                          <a:ea typeface="TT Chocolates"/>
                          <a:cs typeface="TT Chocolates"/>
                          <a:sym typeface="TT Chocolates"/>
                        </a:rPr>
                        <a:t>⇒</a:t>
                      </a:r>
                      <a:r>
                        <a:rPr lang="es-CL" sz="4299" b="1" noProof="0" dirty="0" err="1">
                          <a:solidFill>
                            <a:srgbClr val="000000"/>
                          </a:solidFill>
                          <a:latin typeface="TT Chocolates Bold"/>
                          <a:ea typeface="TT Chocolates"/>
                          <a:cs typeface="TT Chocolates"/>
                          <a:sym typeface="TT Chocolates Bold"/>
                        </a:rPr>
                        <a:t>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err="1">
                          <a:solidFill>
                            <a:srgbClr val="000000"/>
                          </a:solidFill>
                          <a:latin typeface="TT Chocolates Bold"/>
                          <a:ea typeface="TT Chocolates"/>
                          <a:cs typeface="TT Chocolates"/>
                          <a:sym typeface="TT Chocolates Bold"/>
                        </a:rPr>
                        <a:t>q</a:t>
                      </a:r>
                      <a:r>
                        <a:rPr lang="es-CL" sz="4400" noProof="0" dirty="0" err="1">
                          <a:solidFill>
                            <a:srgbClr val="000000"/>
                          </a:solidFill>
                          <a:latin typeface="TT Chocolates"/>
                          <a:ea typeface="TT Chocolates"/>
                          <a:cs typeface="TT Chocolates"/>
                          <a:sym typeface="TT Chocolates"/>
                        </a:rPr>
                        <a:t>⇒</a:t>
                      </a:r>
                      <a:r>
                        <a:rPr lang="es-CL" sz="4299" b="1" noProof="0" dirty="0" err="1">
                          <a:solidFill>
                            <a:srgbClr val="000000"/>
                          </a:solidFill>
                          <a:latin typeface="TT Chocolates Bold"/>
                          <a:ea typeface="TT Chocolates"/>
                          <a:cs typeface="TT Chocolates"/>
                          <a:sym typeface="TT Chocolates Bold"/>
                        </a:rPr>
                        <a:t>p</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a:solidFill>
                            <a:srgbClr val="000000"/>
                          </a:solidFill>
                          <a:latin typeface="TT Chocolates Bold" panose="020B0604020202020204" charset="0"/>
                          <a:ea typeface="TT Chocolates Bold"/>
                          <a:cs typeface="TT Chocolates Bold"/>
                          <a:sym typeface="TT Chocolates Bold"/>
                        </a:rPr>
                        <a:t>(</a:t>
                      </a:r>
                      <a:r>
                        <a:rPr lang="es-CL" sz="4299" b="1" noProof="0" dirty="0" err="1">
                          <a:solidFill>
                            <a:srgbClr val="000000"/>
                          </a:solidFill>
                          <a:latin typeface="TT Chocolates Bold" panose="020B0604020202020204" charset="0"/>
                          <a:ea typeface="TT Chocolates Bold"/>
                          <a:cs typeface="TT Chocolates Bold"/>
                          <a:sym typeface="TT Chocolates Bold"/>
                        </a:rPr>
                        <a:t>p</a:t>
                      </a:r>
                      <a:r>
                        <a:rPr lang="es-CL" sz="4400" b="1" noProof="0" dirty="0" err="1">
                          <a:solidFill>
                            <a:srgbClr val="000000"/>
                          </a:solidFill>
                          <a:latin typeface="TT Chocolates Bold" panose="020B0604020202020204" charset="0"/>
                          <a:ea typeface="TT Chocolates"/>
                          <a:cs typeface="TT Chocolates"/>
                          <a:sym typeface="TT Chocolates"/>
                        </a:rPr>
                        <a:t>⇒</a:t>
                      </a:r>
                      <a:r>
                        <a:rPr lang="es-CL" sz="4299" b="1" noProof="0" dirty="0" err="1">
                          <a:solidFill>
                            <a:srgbClr val="000000"/>
                          </a:solidFill>
                          <a:latin typeface="TT Chocolates Bold" panose="020B0604020202020204" charset="0"/>
                          <a:ea typeface="TT Chocolates"/>
                          <a:cs typeface="TT Chocolates"/>
                          <a:sym typeface="TT Chocolates Bold"/>
                        </a:rPr>
                        <a:t>q</a:t>
                      </a:r>
                      <a:r>
                        <a:rPr lang="es-CL" sz="4299" b="1" noProof="0" dirty="0">
                          <a:solidFill>
                            <a:srgbClr val="000000"/>
                          </a:solidFill>
                          <a:latin typeface="TT Chocolates Bold" panose="020B0604020202020204" charset="0"/>
                          <a:ea typeface="TT Chocolates Bold"/>
                          <a:cs typeface="TT Chocolates Bold"/>
                          <a:sym typeface="TT Chocolates Bold"/>
                        </a:rPr>
                        <a:t>) </a:t>
                      </a:r>
                      <a:r>
                        <a:rPr lang="es-CL" sz="4000" b="1" noProof="0" dirty="0">
                          <a:solidFill>
                            <a:srgbClr val="000000"/>
                          </a:solidFill>
                          <a:latin typeface="TT Chocolates Bold" panose="020B0604020202020204" charset="0"/>
                          <a:ea typeface="TT Chocolates"/>
                          <a:cs typeface="TT Chocolates"/>
                          <a:sym typeface="TT Chocolates"/>
                        </a:rPr>
                        <a:t>∧</a:t>
                      </a:r>
                      <a:r>
                        <a:rPr lang="es-CL" sz="4299" b="1" noProof="0" dirty="0">
                          <a:solidFill>
                            <a:srgbClr val="000000"/>
                          </a:solidFill>
                          <a:latin typeface="TT Chocolates Bold" panose="020B0604020202020204" charset="0"/>
                          <a:ea typeface="TT Chocolates Bold"/>
                          <a:cs typeface="TT Chocolates Bold"/>
                          <a:sym typeface="TT Chocolates Bold"/>
                        </a:rPr>
                        <a:t> (</a:t>
                      </a:r>
                      <a:r>
                        <a:rPr lang="es-CL" sz="4299" b="1" noProof="0" dirty="0" err="1">
                          <a:solidFill>
                            <a:srgbClr val="000000"/>
                          </a:solidFill>
                          <a:latin typeface="TT Chocolates Bold" panose="020B0604020202020204" charset="0"/>
                          <a:ea typeface="TT Chocolates Bold"/>
                          <a:cs typeface="TT Chocolates Bold"/>
                          <a:sym typeface="TT Chocolates Bold"/>
                        </a:rPr>
                        <a:t>q</a:t>
                      </a:r>
                      <a:r>
                        <a:rPr lang="es-CL" sz="4400" b="1" noProof="0" dirty="0" err="1">
                          <a:solidFill>
                            <a:srgbClr val="000000"/>
                          </a:solidFill>
                          <a:latin typeface="TT Chocolates Bold" panose="020B0604020202020204" charset="0"/>
                          <a:ea typeface="TT Chocolates"/>
                          <a:cs typeface="TT Chocolates"/>
                          <a:sym typeface="TT Chocolates"/>
                        </a:rPr>
                        <a:t>⇒p</a:t>
                      </a:r>
                      <a:r>
                        <a:rPr lang="es-CL" sz="4299" b="1" noProof="0" dirty="0">
                          <a:solidFill>
                            <a:srgbClr val="000000"/>
                          </a:solidFill>
                          <a:latin typeface="TT Chocolates Bold" panose="020B0604020202020204" charset="0"/>
                          <a:ea typeface="TT Chocolates Bold"/>
                          <a:cs typeface="TT Chocolates Bold"/>
                          <a:sym typeface="TT Chocolates Bold"/>
                        </a:rPr>
                        <a:t>)</a:t>
                      </a:r>
                      <a:endParaRPr lang="es-CL" sz="1100" b="1" noProof="0" dirty="0">
                        <a:latin typeface="TT Chocolates Bold" panose="020B0604020202020204" charset="0"/>
                      </a:endParaRPr>
                    </a:p>
                    <a:p>
                      <a:pPr algn="ctr">
                        <a:lnSpc>
                          <a:spcPts val="6019"/>
                        </a:lnSpc>
                      </a:pP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1294402">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4402">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4402">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8481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Freeform 4"/>
          <p:cNvSpPr/>
          <p:nvPr/>
        </p:nvSpPr>
        <p:spPr>
          <a:xfrm>
            <a:off x="-3037398" y="-4555333"/>
            <a:ext cx="22931089" cy="7452604"/>
          </a:xfrm>
          <a:custGeom>
            <a:avLst/>
            <a:gdLst/>
            <a:ahLst/>
            <a:cxnLst/>
            <a:rect l="l" t="t" r="r" b="b"/>
            <a:pathLst>
              <a:path w="22931089" h="7452604">
                <a:moveTo>
                  <a:pt x="0" y="0"/>
                </a:moveTo>
                <a:lnTo>
                  <a:pt x="22931089" y="0"/>
                </a:lnTo>
                <a:lnTo>
                  <a:pt x="22931089" y="7452604"/>
                </a:lnTo>
                <a:lnTo>
                  <a:pt x="0" y="74526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5" name="TextBox 5"/>
          <p:cNvSpPr txBox="1"/>
          <p:nvPr/>
        </p:nvSpPr>
        <p:spPr>
          <a:xfrm>
            <a:off x="343031" y="596500"/>
            <a:ext cx="18288000" cy="940600"/>
          </a:xfrm>
          <a:prstGeom prst="rect">
            <a:avLst/>
          </a:prstGeom>
        </p:spPr>
        <p:txBody>
          <a:bodyPr lIns="0" tIns="0" rIns="0" bIns="0" rtlCol="0" anchor="t">
            <a:spAutoFit/>
          </a:bodyPr>
          <a:lstStyle/>
          <a:p>
            <a:pPr algn="ctr">
              <a:lnSpc>
                <a:spcPts val="7256"/>
              </a:lnSpc>
            </a:pPr>
            <a:r>
              <a:rPr lang="es-CL" sz="6719" spc="235" noProof="0" dirty="0">
                <a:solidFill>
                  <a:srgbClr val="000000"/>
                </a:solidFill>
                <a:latin typeface="StoryBook Bold"/>
                <a:ea typeface="StoryBook Bold"/>
                <a:cs typeface="StoryBook Bold"/>
                <a:sym typeface="StoryBook Bold"/>
              </a:rPr>
              <a:t>Comprobación doble implicancia o equivalencia </a:t>
            </a:r>
          </a:p>
        </p:txBody>
      </p:sp>
      <p:sp>
        <p:nvSpPr>
          <p:cNvPr id="6" name="Rectángulo: esquinas redondeadas 5">
            <a:extLst>
              <a:ext uri="{FF2B5EF4-FFF2-40B4-BE49-F238E27FC236}">
                <a16:creationId xmlns:a16="http://schemas.microsoft.com/office/drawing/2014/main" id="{69B7F509-5779-7E3B-377F-93DBBE09F123}"/>
              </a:ext>
            </a:extLst>
          </p:cNvPr>
          <p:cNvSpPr/>
          <p:nvPr/>
        </p:nvSpPr>
        <p:spPr>
          <a:xfrm>
            <a:off x="3593631" y="5143500"/>
            <a:ext cx="13335000" cy="477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pic>
        <p:nvPicPr>
          <p:cNvPr id="7" name="Imagen 6">
            <a:extLst>
              <a:ext uri="{FF2B5EF4-FFF2-40B4-BE49-F238E27FC236}">
                <a16:creationId xmlns:a16="http://schemas.microsoft.com/office/drawing/2014/main" id="{EC6AB6DE-C8C7-4799-FCE4-3FF8AB156BC1}"/>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710371" y="2391071"/>
            <a:ext cx="1788760" cy="1489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B59"/>
        </a:solidFill>
        <a:effectLst/>
      </p:bgPr>
    </p:bg>
    <p:spTree>
      <p:nvGrpSpPr>
        <p:cNvPr id="1" name=""/>
        <p:cNvGrpSpPr/>
        <p:nvPr/>
      </p:nvGrpSpPr>
      <p:grpSpPr>
        <a:xfrm>
          <a:off x="0" y="0"/>
          <a:ext cx="0" cy="0"/>
          <a:chOff x="0" y="0"/>
          <a:chExt cx="0" cy="0"/>
        </a:xfrm>
      </p:grpSpPr>
      <p:sp>
        <p:nvSpPr>
          <p:cNvPr id="2" name="Freeform 2"/>
          <p:cNvSpPr/>
          <p:nvPr/>
        </p:nvSpPr>
        <p:spPr>
          <a:xfrm>
            <a:off x="0" y="-1223964"/>
            <a:ext cx="18491264" cy="13175026"/>
          </a:xfrm>
          <a:custGeom>
            <a:avLst/>
            <a:gdLst/>
            <a:ahLst/>
            <a:cxnLst/>
            <a:rect l="l" t="t" r="r" b="b"/>
            <a:pathLst>
              <a:path w="18491264" h="13175026">
                <a:moveTo>
                  <a:pt x="0" y="0"/>
                </a:moveTo>
                <a:lnTo>
                  <a:pt x="18491264" y="0"/>
                </a:lnTo>
                <a:lnTo>
                  <a:pt x="18491264" y="13175026"/>
                </a:lnTo>
                <a:lnTo>
                  <a:pt x="0" y="13175026"/>
                </a:lnTo>
                <a:lnTo>
                  <a:pt x="0" y="0"/>
                </a:lnTo>
                <a:close/>
              </a:path>
            </a:pathLst>
          </a:custGeom>
          <a:blipFill>
            <a:blip r:embed="rId3">
              <a:alphaModFix amt="17000"/>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3" name="Freeform 3"/>
          <p:cNvSpPr/>
          <p:nvPr/>
        </p:nvSpPr>
        <p:spPr>
          <a:xfrm>
            <a:off x="-902119" y="1242436"/>
            <a:ext cx="20495593" cy="7327174"/>
          </a:xfrm>
          <a:custGeom>
            <a:avLst/>
            <a:gdLst/>
            <a:ahLst/>
            <a:cxnLst/>
            <a:rect l="l" t="t" r="r" b="b"/>
            <a:pathLst>
              <a:path w="20495593" h="7327174">
                <a:moveTo>
                  <a:pt x="0" y="0"/>
                </a:moveTo>
                <a:lnTo>
                  <a:pt x="20495593" y="0"/>
                </a:lnTo>
                <a:lnTo>
                  <a:pt x="20495593" y="7327175"/>
                </a:lnTo>
                <a:lnTo>
                  <a:pt x="0" y="73271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4" name="TextBox 4"/>
          <p:cNvSpPr txBox="1"/>
          <p:nvPr/>
        </p:nvSpPr>
        <p:spPr>
          <a:xfrm>
            <a:off x="1405193" y="3612147"/>
            <a:ext cx="15106430" cy="2685351"/>
          </a:xfrm>
          <a:prstGeom prst="rect">
            <a:avLst/>
          </a:prstGeom>
        </p:spPr>
        <p:txBody>
          <a:bodyPr lIns="0" tIns="0" rIns="0" bIns="0" rtlCol="0" anchor="t">
            <a:spAutoFit/>
          </a:bodyPr>
          <a:lstStyle/>
          <a:p>
            <a:pPr algn="just">
              <a:lnSpc>
                <a:spcPts val="5184"/>
              </a:lnSpc>
              <a:spcBef>
                <a:spcPct val="0"/>
              </a:spcBef>
            </a:pPr>
            <a:r>
              <a:rPr lang="es-CL" sz="4800" spc="168" noProof="0" dirty="0">
                <a:solidFill>
                  <a:srgbClr val="000000"/>
                </a:solidFill>
                <a:latin typeface="TT Chocolates"/>
                <a:ea typeface="TT Chocolates"/>
                <a:cs typeface="TT Chocolates"/>
                <a:sym typeface="TT Chocolates"/>
              </a:rPr>
              <a:t>Pregunta: </a:t>
            </a:r>
          </a:p>
          <a:p>
            <a:pPr algn="just">
              <a:lnSpc>
                <a:spcPts val="5184"/>
              </a:lnSpc>
              <a:spcBef>
                <a:spcPct val="0"/>
              </a:spcBef>
            </a:pPr>
            <a:r>
              <a:rPr lang="es-CL" sz="4800" spc="168" noProof="0" dirty="0">
                <a:solidFill>
                  <a:srgbClr val="000000"/>
                </a:solidFill>
                <a:latin typeface="TT Chocolates"/>
                <a:ea typeface="TT Chocolates"/>
                <a:cs typeface="TT Chocolates"/>
                <a:sym typeface="TT Chocolates"/>
              </a:rPr>
              <a:t>Si usted está tratando de demostrar que p</a:t>
            </a:r>
            <a:r>
              <a:rPr lang="es-CL" sz="4800" noProof="0" dirty="0">
                <a:solidFill>
                  <a:srgbClr val="000000"/>
                </a:solidFill>
                <a:latin typeface="TT Chocolates"/>
                <a:ea typeface="TT Chocolates"/>
                <a:cs typeface="TT Chocolates"/>
                <a:sym typeface="TT Chocolates"/>
              </a:rPr>
              <a:t> ⇒ q</a:t>
            </a:r>
            <a:r>
              <a:rPr lang="es-CL" sz="4800" spc="168" noProof="0" dirty="0">
                <a:solidFill>
                  <a:srgbClr val="000000"/>
                </a:solidFill>
                <a:latin typeface="TT Chocolates"/>
                <a:ea typeface="TT Chocolates"/>
                <a:cs typeface="TT Chocolates"/>
                <a:sym typeface="TT Chocolates"/>
              </a:rPr>
              <a:t> es verdadero y sabe que “q” es falsa </a:t>
            </a:r>
            <a:r>
              <a:rPr lang="es-CL" sz="4800" b="1" spc="168" noProof="0" dirty="0">
                <a:solidFill>
                  <a:srgbClr val="000000"/>
                </a:solidFill>
                <a:latin typeface="TT Chocolates Bold"/>
                <a:ea typeface="TT Chocolates Bold"/>
                <a:cs typeface="TT Chocolates Bold"/>
                <a:sym typeface="TT Chocolates Bold"/>
              </a:rPr>
              <a:t>¿debe demostrar que la proposición P es verdadera o falsa?</a:t>
            </a:r>
            <a:r>
              <a:rPr lang="es-CL" sz="4800" spc="168" noProof="0" dirty="0">
                <a:solidFill>
                  <a:srgbClr val="000000"/>
                </a:solidFill>
                <a:latin typeface="TT Chocolates"/>
                <a:ea typeface="TT Chocolates"/>
                <a:cs typeface="TT Chocolates"/>
                <a:sym typeface="TT Chocolates"/>
              </a:rPr>
              <a:t> Explique</a:t>
            </a:r>
          </a:p>
        </p:txBody>
      </p:sp>
      <p:pic>
        <p:nvPicPr>
          <p:cNvPr id="5" name="Imagen 4">
            <a:extLst>
              <a:ext uri="{FF2B5EF4-FFF2-40B4-BE49-F238E27FC236}">
                <a16:creationId xmlns:a16="http://schemas.microsoft.com/office/drawing/2014/main" id="{F0733C8D-601C-47C8-6A61-797CFEA5C208}"/>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364203" y="2019300"/>
            <a:ext cx="2133600" cy="17768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72977" y="-986294"/>
            <a:ext cx="5461986" cy="13827813"/>
          </a:xfrm>
          <a:custGeom>
            <a:avLst/>
            <a:gdLst/>
            <a:ahLst/>
            <a:cxnLst/>
            <a:rect l="l" t="t" r="r" b="b"/>
            <a:pathLst>
              <a:path w="5461986" h="13827813">
                <a:moveTo>
                  <a:pt x="0" y="0"/>
                </a:moveTo>
                <a:lnTo>
                  <a:pt x="5461986" y="0"/>
                </a:lnTo>
                <a:lnTo>
                  <a:pt x="5461986" y="13827813"/>
                </a:lnTo>
                <a:lnTo>
                  <a:pt x="0" y="13827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3" name="TextBox 3"/>
          <p:cNvSpPr txBox="1"/>
          <p:nvPr/>
        </p:nvSpPr>
        <p:spPr>
          <a:xfrm>
            <a:off x="5468955" y="580659"/>
            <a:ext cx="11063765"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Tautología y contradicción</a:t>
            </a:r>
          </a:p>
        </p:txBody>
      </p:sp>
      <p:sp>
        <p:nvSpPr>
          <p:cNvPr id="4" name="TextBox 4"/>
          <p:cNvSpPr txBox="1"/>
          <p:nvPr/>
        </p:nvSpPr>
        <p:spPr>
          <a:xfrm>
            <a:off x="1889009" y="2044964"/>
            <a:ext cx="15725353" cy="7679572"/>
          </a:xfrm>
          <a:prstGeom prst="rect">
            <a:avLst/>
          </a:prstGeom>
        </p:spPr>
        <p:txBody>
          <a:bodyPr lIns="0" tIns="0" rIns="0" bIns="0" rtlCol="0" anchor="t">
            <a:spAutoFit/>
          </a:bodyPr>
          <a:lstStyle/>
          <a:p>
            <a:pPr algn="just">
              <a:lnSpc>
                <a:spcPts val="6134"/>
              </a:lnSpc>
            </a:pPr>
            <a:r>
              <a:rPr lang="es-CL" sz="4381" noProof="0" dirty="0">
                <a:solidFill>
                  <a:srgbClr val="000000"/>
                </a:solidFill>
                <a:latin typeface="TT Chocolates"/>
                <a:ea typeface="TT Chocolates"/>
                <a:cs typeface="TT Chocolates"/>
                <a:sym typeface="TT Chocolates"/>
              </a:rPr>
              <a:t>Cuando una proposición compuesta es verdadera, se denomina tautología. Si es falsa, se dice que es una contradicción.</a:t>
            </a:r>
          </a:p>
          <a:p>
            <a:pPr algn="just">
              <a:lnSpc>
                <a:spcPts val="6134"/>
              </a:lnSpc>
            </a:pPr>
            <a:r>
              <a:rPr lang="es-CL" sz="4381" noProof="0" dirty="0">
                <a:solidFill>
                  <a:srgbClr val="000000"/>
                </a:solidFill>
                <a:latin typeface="TT Chocolates"/>
                <a:ea typeface="TT Chocolates"/>
                <a:cs typeface="TT Chocolates"/>
                <a:sym typeface="TT Chocolates"/>
              </a:rPr>
              <a:t> </a:t>
            </a:r>
          </a:p>
          <a:p>
            <a:pPr algn="just">
              <a:lnSpc>
                <a:spcPts val="6134"/>
              </a:lnSpc>
            </a:pPr>
            <a:r>
              <a:rPr lang="es-CL" sz="4381" noProof="0" dirty="0">
                <a:solidFill>
                  <a:srgbClr val="000000"/>
                </a:solidFill>
                <a:latin typeface="TT Chocolates"/>
                <a:ea typeface="TT Chocolates"/>
                <a:cs typeface="TT Chocolates"/>
                <a:sym typeface="TT Chocolates"/>
              </a:rPr>
              <a:t>Para verificar si una proposición compuesta es tautología, existen diferentes métodos:</a:t>
            </a:r>
          </a:p>
          <a:p>
            <a:pPr marL="945965" lvl="1" indent="-472983" algn="just">
              <a:lnSpc>
                <a:spcPts val="6134"/>
              </a:lnSpc>
              <a:buFont typeface="Arial"/>
              <a:buChar char="•"/>
            </a:pPr>
            <a:r>
              <a:rPr lang="es-CL" sz="4381" noProof="0" dirty="0">
                <a:solidFill>
                  <a:srgbClr val="000000"/>
                </a:solidFill>
                <a:latin typeface="TT Chocolates"/>
                <a:ea typeface="TT Chocolates"/>
                <a:cs typeface="TT Chocolates"/>
                <a:sym typeface="TT Chocolates"/>
              </a:rPr>
              <a:t>Tablas de Verdad.</a:t>
            </a:r>
          </a:p>
          <a:p>
            <a:pPr marL="945965" lvl="1" indent="-472983" algn="just">
              <a:lnSpc>
                <a:spcPts val="6134"/>
              </a:lnSpc>
              <a:buFont typeface="Arial"/>
              <a:buChar char="•"/>
            </a:pPr>
            <a:r>
              <a:rPr lang="es-CL" sz="4381" noProof="0" dirty="0">
                <a:solidFill>
                  <a:srgbClr val="000000"/>
                </a:solidFill>
                <a:latin typeface="TT Chocolates"/>
                <a:ea typeface="TT Chocolates"/>
                <a:cs typeface="TT Chocolates"/>
                <a:sym typeface="TT Chocolates"/>
              </a:rPr>
              <a:t>Álgebra de Proposiciones (mediante Tautologías Notables).</a:t>
            </a:r>
          </a:p>
          <a:p>
            <a:pPr marL="945965" lvl="1" indent="-472983" algn="just">
              <a:lnSpc>
                <a:spcPts val="6134"/>
              </a:lnSpc>
              <a:buFont typeface="Arial"/>
              <a:buChar char="•"/>
            </a:pPr>
            <a:r>
              <a:rPr lang="es-CL" sz="4381" noProof="0" dirty="0">
                <a:solidFill>
                  <a:srgbClr val="000000"/>
                </a:solidFill>
                <a:latin typeface="TT Chocolates"/>
                <a:ea typeface="TT Chocolates"/>
                <a:cs typeface="TT Chocolates"/>
                <a:sym typeface="TT Chocolates"/>
              </a:rPr>
              <a:t>Método Directo.</a:t>
            </a:r>
          </a:p>
          <a:p>
            <a:pPr marL="945965" lvl="1" indent="-472983" algn="just">
              <a:lnSpc>
                <a:spcPts val="6134"/>
              </a:lnSpc>
              <a:buFont typeface="Arial"/>
              <a:buChar char="•"/>
            </a:pPr>
            <a:r>
              <a:rPr lang="es-CL" sz="4381" noProof="0" dirty="0">
                <a:solidFill>
                  <a:srgbClr val="000000"/>
                </a:solidFill>
                <a:latin typeface="TT Chocolates"/>
                <a:ea typeface="TT Chocolates"/>
                <a:cs typeface="TT Chocolates"/>
                <a:sym typeface="TT Chocolates"/>
              </a:rPr>
              <a:t>Método Indirecto (Exploración, Contradicción, Contrarrecíproco).</a:t>
            </a:r>
          </a:p>
        </p:txBody>
      </p:sp>
      <p:pic>
        <p:nvPicPr>
          <p:cNvPr id="5" name="Imagen 4">
            <a:extLst>
              <a:ext uri="{FF2B5EF4-FFF2-40B4-BE49-F238E27FC236}">
                <a16:creationId xmlns:a16="http://schemas.microsoft.com/office/drawing/2014/main" id="{49C45FAE-A48B-06D9-E2E3-58E7DE73D3D7}"/>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261493" y="-69579"/>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40755" y="1764302"/>
            <a:ext cx="15370291" cy="2280689"/>
          </a:xfrm>
          <a:prstGeom prst="rect">
            <a:avLst/>
          </a:prstGeom>
        </p:spPr>
        <p:txBody>
          <a:bodyPr lIns="0" tIns="0" rIns="0" bIns="0" rtlCol="0" anchor="t">
            <a:spAutoFit/>
          </a:bodyPr>
          <a:lstStyle/>
          <a:p>
            <a:pPr algn="just">
              <a:lnSpc>
                <a:spcPts val="5995"/>
              </a:lnSpc>
            </a:pPr>
            <a:r>
              <a:rPr lang="es-CL" sz="4282" noProof="0" dirty="0">
                <a:solidFill>
                  <a:srgbClr val="000000"/>
                </a:solidFill>
                <a:latin typeface="TT Chocolates"/>
                <a:ea typeface="TT Chocolates"/>
                <a:cs typeface="TT Chocolates"/>
                <a:sym typeface="TT Chocolates"/>
              </a:rPr>
              <a:t>Comprobar si p</a:t>
            </a:r>
            <a:r>
              <a:rPr lang="es-CL" sz="4400" noProof="0" dirty="0">
                <a:solidFill>
                  <a:srgbClr val="000000"/>
                </a:solidFill>
                <a:latin typeface="TT Chocolates"/>
                <a:ea typeface="TT Chocolates"/>
                <a:cs typeface="TT Chocolates"/>
                <a:sym typeface="TT Chocolates"/>
              </a:rPr>
              <a:t> ⇒</a:t>
            </a:r>
            <a:r>
              <a:rPr lang="es-CL" sz="4282" noProof="0" dirty="0">
                <a:solidFill>
                  <a:srgbClr val="000000"/>
                </a:solidFill>
                <a:latin typeface="TT Chocolates"/>
                <a:ea typeface="TT Chocolates"/>
                <a:cs typeface="TT Chocolates"/>
                <a:sym typeface="TT Chocolates"/>
              </a:rPr>
              <a:t>(</a:t>
            </a:r>
            <a:r>
              <a:rPr lang="es-CL" sz="4282" dirty="0">
                <a:solidFill>
                  <a:srgbClr val="000000"/>
                </a:solidFill>
                <a:latin typeface="TT Chocolates"/>
                <a:ea typeface="TT Chocolates"/>
                <a:cs typeface="TT Chocolates"/>
                <a:sym typeface="TT Chocolates"/>
              </a:rPr>
              <a:t>p</a:t>
            </a:r>
            <a:r>
              <a:rPr lang="es-CL" sz="4282" noProof="0" dirty="0" err="1">
                <a:solidFill>
                  <a:srgbClr val="000000"/>
                </a:solidFill>
                <a:latin typeface="TT Chocolates"/>
                <a:ea typeface="TT Chocolates"/>
                <a:cs typeface="TT Chocolates"/>
                <a:sym typeface="TT Chocolates"/>
              </a:rPr>
              <a:t>vq</a:t>
            </a:r>
            <a:r>
              <a:rPr lang="es-CL" sz="4282" noProof="0" dirty="0">
                <a:solidFill>
                  <a:srgbClr val="000000"/>
                </a:solidFill>
                <a:latin typeface="TT Chocolates"/>
                <a:ea typeface="TT Chocolates"/>
                <a:cs typeface="TT Chocolates"/>
                <a:sym typeface="TT Chocolates"/>
              </a:rPr>
              <a:t>) es tautología</a:t>
            </a:r>
          </a:p>
          <a:p>
            <a:pPr algn="just">
              <a:lnSpc>
                <a:spcPts val="5995"/>
              </a:lnSpc>
            </a:pPr>
            <a:r>
              <a:rPr lang="es-CL" sz="4282" noProof="0" dirty="0">
                <a:solidFill>
                  <a:srgbClr val="000000"/>
                </a:solidFill>
                <a:latin typeface="TT Chocolates"/>
                <a:ea typeface="TT Chocolates"/>
                <a:cs typeface="TT Chocolates"/>
                <a:sym typeface="TT Chocolates"/>
              </a:rPr>
              <a:t> </a:t>
            </a:r>
          </a:p>
          <a:p>
            <a:pPr algn="just">
              <a:lnSpc>
                <a:spcPts val="5995"/>
              </a:lnSpc>
            </a:pPr>
            <a:endParaRPr lang="es-CL" sz="4282" noProof="0" dirty="0">
              <a:solidFill>
                <a:srgbClr val="000000"/>
              </a:solidFill>
              <a:latin typeface="TT Chocolates"/>
              <a:ea typeface="TT Chocolates"/>
              <a:cs typeface="TT Chocolates"/>
              <a:sym typeface="TT Chocolates"/>
            </a:endParaRPr>
          </a:p>
        </p:txBody>
      </p:sp>
      <p:graphicFrame>
        <p:nvGraphicFramePr>
          <p:cNvPr id="3" name="Table 3"/>
          <p:cNvGraphicFramePr>
            <a:graphicFrameLocks noGrp="1"/>
          </p:cNvGraphicFramePr>
          <p:nvPr>
            <p:extLst>
              <p:ext uri="{D42A27DB-BD31-4B8C-83A1-F6EECF244321}">
                <p14:modId xmlns:p14="http://schemas.microsoft.com/office/powerpoint/2010/main" val="1682123709"/>
              </p:ext>
            </p:extLst>
          </p:nvPr>
        </p:nvGraphicFramePr>
        <p:xfrm>
          <a:off x="1359369" y="3221855"/>
          <a:ext cx="15569262" cy="6597766"/>
        </p:xfrm>
        <a:graphic>
          <a:graphicData uri="http://schemas.openxmlformats.org/drawingml/2006/table">
            <a:tbl>
              <a:tblPr/>
              <a:tblGrid>
                <a:gridCol w="1145249">
                  <a:extLst>
                    <a:ext uri="{9D8B030D-6E8A-4147-A177-3AD203B41FA5}">
                      <a16:colId xmlns:a16="http://schemas.microsoft.com/office/drawing/2014/main" val="20000"/>
                    </a:ext>
                  </a:extLst>
                </a:gridCol>
                <a:gridCol w="1274960">
                  <a:extLst>
                    <a:ext uri="{9D8B030D-6E8A-4147-A177-3AD203B41FA5}">
                      <a16:colId xmlns:a16="http://schemas.microsoft.com/office/drawing/2014/main" val="20001"/>
                    </a:ext>
                  </a:extLst>
                </a:gridCol>
                <a:gridCol w="4097484">
                  <a:extLst>
                    <a:ext uri="{9D8B030D-6E8A-4147-A177-3AD203B41FA5}">
                      <a16:colId xmlns:a16="http://schemas.microsoft.com/office/drawing/2014/main" val="20002"/>
                    </a:ext>
                  </a:extLst>
                </a:gridCol>
                <a:gridCol w="9051569">
                  <a:extLst>
                    <a:ext uri="{9D8B030D-6E8A-4147-A177-3AD203B41FA5}">
                      <a16:colId xmlns:a16="http://schemas.microsoft.com/office/drawing/2014/main" val="20003"/>
                    </a:ext>
                  </a:extLst>
                </a:gridCol>
              </a:tblGrid>
              <a:tr h="1295224">
                <a:tc>
                  <a:txBody>
                    <a:bodyPr/>
                    <a:lstStyle/>
                    <a:p>
                      <a:pPr algn="ctr">
                        <a:lnSpc>
                          <a:spcPts val="6019"/>
                        </a:lnSpc>
                        <a:defRPr/>
                      </a:pPr>
                      <a:r>
                        <a:rPr lang="es-CL" sz="4299" b="1" noProof="0" dirty="0">
                          <a:solidFill>
                            <a:srgbClr val="000000"/>
                          </a:solidFill>
                          <a:latin typeface="TT Chocolates Bold"/>
                          <a:sym typeface="TT Chocolates Bold"/>
                        </a:rPr>
                        <a:t>p</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a:solidFill>
                            <a:srgbClr val="000000"/>
                          </a:solidFill>
                          <a:latin typeface="TT Chocolates Bold"/>
                          <a:sym typeface="TT Chocolates Bold"/>
                        </a:rPr>
                        <a:t>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err="1">
                          <a:solidFill>
                            <a:srgbClr val="000000"/>
                          </a:solidFill>
                          <a:latin typeface="TT Chocolates Bold"/>
                          <a:ea typeface="TT Chocolates Bold"/>
                          <a:cs typeface="TT Chocolates Bold"/>
                          <a:sym typeface="TT Chocolates Bold"/>
                        </a:rPr>
                        <a:t>pvq</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tc>
                  <a:txBody>
                    <a:bodyPr/>
                    <a:lstStyle/>
                    <a:p>
                      <a:pPr algn="ctr">
                        <a:lnSpc>
                          <a:spcPts val="6019"/>
                        </a:lnSpc>
                        <a:defRPr/>
                      </a:pPr>
                      <a:r>
                        <a:rPr lang="es-CL" sz="4299" b="1" noProof="0" dirty="0">
                          <a:solidFill>
                            <a:srgbClr val="000000"/>
                          </a:solidFill>
                          <a:latin typeface="TT Chocolates Bold"/>
                          <a:ea typeface="TT Chocolates Bold"/>
                          <a:cs typeface="TT Chocolates Bold"/>
                          <a:sym typeface="TT Chocolates Bold"/>
                        </a:rPr>
                        <a:t>p</a:t>
                      </a:r>
                      <a:r>
                        <a:rPr lang="es-CL" sz="4400" noProof="0" dirty="0">
                          <a:solidFill>
                            <a:srgbClr val="000000"/>
                          </a:solidFill>
                          <a:latin typeface="TT Chocolates"/>
                          <a:ea typeface="TT Chocolates"/>
                          <a:cs typeface="TT Chocolates"/>
                          <a:sym typeface="TT Chocolates"/>
                        </a:rPr>
                        <a:t>⇒ </a:t>
                      </a:r>
                      <a:r>
                        <a:rPr lang="es-CL" sz="4299" b="1" noProof="0" dirty="0">
                          <a:solidFill>
                            <a:srgbClr val="000000"/>
                          </a:solidFill>
                          <a:latin typeface="TT Chocolates Bold"/>
                          <a:ea typeface="TT Chocolates Bold"/>
                          <a:cs typeface="TT Chocolates Bold"/>
                          <a:sym typeface="TT Chocolates Bold"/>
                        </a:rPr>
                        <a:t>(</a:t>
                      </a:r>
                      <a:r>
                        <a:rPr lang="es-CL" sz="4299" b="1" noProof="0" dirty="0" err="1">
                          <a:solidFill>
                            <a:srgbClr val="000000"/>
                          </a:solidFill>
                          <a:latin typeface="TT Chocolates Bold"/>
                          <a:ea typeface="TT Chocolates Bold"/>
                          <a:cs typeface="TT Chocolates Bold"/>
                          <a:sym typeface="TT Chocolates Bold"/>
                        </a:rPr>
                        <a:t>pvq</a:t>
                      </a:r>
                      <a:r>
                        <a:rPr lang="es-CL" sz="4299" b="1" noProof="0" dirty="0">
                          <a:solidFill>
                            <a:srgbClr val="000000"/>
                          </a:solidFill>
                          <a:latin typeface="TT Chocolates Bold"/>
                          <a:ea typeface="TT Chocolates Bold"/>
                          <a:cs typeface="TT Chocolates Bold"/>
                          <a:sym typeface="TT Chocolates Bold"/>
                        </a:rPr>
                        <a:t>)</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solidFill>
                      <a:srgbClr val="FFDE59"/>
                    </a:solidFill>
                  </a:tcPr>
                </a:tc>
                <a:extLst>
                  <a:ext uri="{0D108BD9-81ED-4DB2-BD59-A6C34878D82A}">
                    <a16:rowId xmlns:a16="http://schemas.microsoft.com/office/drawing/2014/main" val="10000"/>
                  </a:ext>
                </a:extLst>
              </a:tr>
              <a:tr h="129522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522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5224">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571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16870">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F</a:t>
                      </a:r>
                      <a:endParaRPr lang="es-CL" sz="1100" noProof="0" dirty="0"/>
                    </a:p>
                  </a:txBody>
                  <a:tcPr marL="190500" marR="190500" marT="190500" marB="190500" anchor="ctr">
                    <a:lnL w="5715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6019"/>
                        </a:lnSpc>
                        <a:defRPr/>
                      </a:pPr>
                      <a:r>
                        <a:rPr lang="es-CL" sz="4299" noProof="0" dirty="0">
                          <a:solidFill>
                            <a:srgbClr val="000000"/>
                          </a:solidFill>
                          <a:latin typeface="TT Chocolates"/>
                          <a:ea typeface="TT Chocolates"/>
                          <a:cs typeface="TT Chocolates"/>
                          <a:sym typeface="TT Chocolates"/>
                        </a:rPr>
                        <a:t>V</a:t>
                      </a:r>
                      <a:endParaRPr lang="es-CL" sz="1100" noProof="0" dirty="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Freeform 4"/>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5" name="TextBox 5"/>
          <p:cNvSpPr txBox="1"/>
          <p:nvPr/>
        </p:nvSpPr>
        <p:spPr>
          <a:xfrm>
            <a:off x="4219803" y="580789"/>
            <a:ext cx="11063765" cy="97202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Ejemplo con tabla de verdad</a:t>
            </a:r>
          </a:p>
        </p:txBody>
      </p:sp>
      <p:sp>
        <p:nvSpPr>
          <p:cNvPr id="6" name="Rectángulo: esquinas redondeadas 5">
            <a:extLst>
              <a:ext uri="{FF2B5EF4-FFF2-40B4-BE49-F238E27FC236}">
                <a16:creationId xmlns:a16="http://schemas.microsoft.com/office/drawing/2014/main" id="{947A8002-0149-792C-9CFD-C6CC1540DFE3}"/>
              </a:ext>
            </a:extLst>
          </p:cNvPr>
          <p:cNvSpPr/>
          <p:nvPr/>
        </p:nvSpPr>
        <p:spPr>
          <a:xfrm>
            <a:off x="4219803" y="4838700"/>
            <a:ext cx="12708828" cy="486751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pic>
        <p:nvPicPr>
          <p:cNvPr id="7" name="Imagen 6">
            <a:extLst>
              <a:ext uri="{FF2B5EF4-FFF2-40B4-BE49-F238E27FC236}">
                <a16:creationId xmlns:a16="http://schemas.microsoft.com/office/drawing/2014/main" id="{AF903ACD-BE43-B91C-C3BC-CA3D0FFEE0E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261493" y="-69579"/>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4D012EF6-DD33-CF67-7EBB-105F1C93AC36}"/>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CuadroTexto 3">
            <a:extLst>
              <a:ext uri="{FF2B5EF4-FFF2-40B4-BE49-F238E27FC236}">
                <a16:creationId xmlns:a16="http://schemas.microsoft.com/office/drawing/2014/main" id="{AF7191AF-0868-6103-9D70-55C3B64D4FFA}"/>
              </a:ext>
            </a:extLst>
          </p:cNvPr>
          <p:cNvSpPr txBox="1"/>
          <p:nvPr/>
        </p:nvSpPr>
        <p:spPr>
          <a:xfrm>
            <a:off x="685800" y="342900"/>
            <a:ext cx="17373600" cy="1054135"/>
          </a:xfrm>
          <a:prstGeom prst="rect">
            <a:avLst/>
          </a:prstGeom>
          <a:noFill/>
        </p:spPr>
        <p:txBody>
          <a:bodyPr wrap="square">
            <a:spAutoFit/>
          </a:bodyPr>
          <a:lstStyle/>
          <a:p>
            <a:pPr algn="l">
              <a:lnSpc>
                <a:spcPts val="7458"/>
              </a:lnSpc>
            </a:pPr>
            <a:r>
              <a:rPr lang="es-CL" sz="6600" dirty="0">
                <a:solidFill>
                  <a:srgbClr val="000000"/>
                </a:solidFill>
                <a:latin typeface="StoryBook Bold"/>
                <a:ea typeface="StoryBook Bold"/>
                <a:cs typeface="StoryBook Bold"/>
                <a:sym typeface="StoryBook Bold"/>
              </a:rPr>
              <a:t>Ejercicio para recordar lo de la clase anterior</a:t>
            </a:r>
            <a:endParaRPr lang="es-CL" sz="6600" noProof="0" dirty="0">
              <a:solidFill>
                <a:srgbClr val="000000"/>
              </a:solidFill>
              <a:latin typeface="StoryBook Bold"/>
              <a:ea typeface="StoryBook Bold"/>
              <a:cs typeface="StoryBook Bold"/>
              <a:sym typeface="StoryBook Bold"/>
            </a:endParaRPr>
          </a:p>
        </p:txBody>
      </p:sp>
      <p:sp>
        <p:nvSpPr>
          <p:cNvPr id="6" name="CuadroTexto 5">
            <a:extLst>
              <a:ext uri="{FF2B5EF4-FFF2-40B4-BE49-F238E27FC236}">
                <a16:creationId xmlns:a16="http://schemas.microsoft.com/office/drawing/2014/main" id="{CF9B4142-0DB0-10B7-6774-02072CC058F8}"/>
              </a:ext>
            </a:extLst>
          </p:cNvPr>
          <p:cNvSpPr txBox="1"/>
          <p:nvPr/>
        </p:nvSpPr>
        <p:spPr>
          <a:xfrm>
            <a:off x="914400" y="1943100"/>
            <a:ext cx="16916400" cy="1817164"/>
          </a:xfrm>
          <a:prstGeom prst="rect">
            <a:avLst/>
          </a:prstGeom>
          <a:noFill/>
        </p:spPr>
        <p:txBody>
          <a:bodyPr wrap="square">
            <a:spAutoFit/>
          </a:bodyPr>
          <a:lstStyle/>
          <a:p>
            <a:pPr algn="just">
              <a:lnSpc>
                <a:spcPts val="6974"/>
              </a:lnSpc>
            </a:pPr>
            <a:r>
              <a:rPr lang="es-CL" sz="4000" noProof="0" dirty="0">
                <a:solidFill>
                  <a:srgbClr val="000000"/>
                </a:solidFill>
                <a:latin typeface="TT Chocolates"/>
                <a:ea typeface="TT Chocolates"/>
                <a:cs typeface="TT Chocolates"/>
                <a:sym typeface="TT Chocolates"/>
              </a:rPr>
              <a:t>Determine las condiciones bajo las cuales, las siguiente proposiciones son verdaderas o falsas. Explique sus razones.</a:t>
            </a:r>
          </a:p>
        </p:txBody>
      </p:sp>
      <p:pic>
        <p:nvPicPr>
          <p:cNvPr id="8" name="Imagen 7">
            <a:extLst>
              <a:ext uri="{FF2B5EF4-FFF2-40B4-BE49-F238E27FC236}">
                <a16:creationId xmlns:a16="http://schemas.microsoft.com/office/drawing/2014/main" id="{D2B8D1CF-BCEB-DA68-4A4F-AE068F363B38}"/>
              </a:ext>
            </a:extLst>
          </p:cNvPr>
          <p:cNvPicPr>
            <a:picLocks noChangeAspect="1"/>
          </p:cNvPicPr>
          <p:nvPr/>
        </p:nvPicPr>
        <p:blipFill>
          <a:blip r:embed="rId5"/>
          <a:stretch>
            <a:fillRect/>
          </a:stretch>
        </p:blipFill>
        <p:spPr>
          <a:xfrm>
            <a:off x="551694" y="4357933"/>
            <a:ext cx="10497305" cy="4328787"/>
          </a:xfrm>
          <a:prstGeom prst="rect">
            <a:avLst/>
          </a:prstGeom>
        </p:spPr>
      </p:pic>
      <p:pic>
        <p:nvPicPr>
          <p:cNvPr id="3" name="Imagen 2">
            <a:extLst>
              <a:ext uri="{FF2B5EF4-FFF2-40B4-BE49-F238E27FC236}">
                <a16:creationId xmlns:a16="http://schemas.microsoft.com/office/drawing/2014/main" id="{66ED6944-E1C7-424A-67CE-148512EF0B59}"/>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261493" y="-69579"/>
            <a:ext cx="2133600" cy="1776810"/>
          </a:xfrm>
          <a:prstGeom prst="rect">
            <a:avLst/>
          </a:prstGeom>
        </p:spPr>
      </p:pic>
    </p:spTree>
    <p:extLst>
      <p:ext uri="{BB962C8B-B14F-4D97-AF65-F5344CB8AC3E}">
        <p14:creationId xmlns:p14="http://schemas.microsoft.com/office/powerpoint/2010/main" val="2185425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72977" y="-986294"/>
            <a:ext cx="5461986" cy="13827813"/>
          </a:xfrm>
          <a:custGeom>
            <a:avLst/>
            <a:gdLst/>
            <a:ahLst/>
            <a:cxnLst/>
            <a:rect l="l" t="t" r="r" b="b"/>
            <a:pathLst>
              <a:path w="5461986" h="13827813">
                <a:moveTo>
                  <a:pt x="0" y="0"/>
                </a:moveTo>
                <a:lnTo>
                  <a:pt x="5461986" y="0"/>
                </a:lnTo>
                <a:lnTo>
                  <a:pt x="5461986" y="13827813"/>
                </a:lnTo>
                <a:lnTo>
                  <a:pt x="0" y="13827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3" name="TextBox 3"/>
          <p:cNvSpPr txBox="1"/>
          <p:nvPr/>
        </p:nvSpPr>
        <p:spPr>
          <a:xfrm>
            <a:off x="4219803" y="580659"/>
            <a:ext cx="11063765"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Álgebra de proposiciones</a:t>
            </a:r>
          </a:p>
        </p:txBody>
      </p:sp>
      <p:sp>
        <p:nvSpPr>
          <p:cNvPr id="4" name="TextBox 4"/>
          <p:cNvSpPr txBox="1"/>
          <p:nvPr/>
        </p:nvSpPr>
        <p:spPr>
          <a:xfrm>
            <a:off x="1889009" y="3117375"/>
            <a:ext cx="15725353" cy="3483445"/>
          </a:xfrm>
          <a:prstGeom prst="rect">
            <a:avLst/>
          </a:prstGeom>
        </p:spPr>
        <p:txBody>
          <a:bodyPr lIns="0" tIns="0" rIns="0" bIns="0" rtlCol="0" anchor="t">
            <a:spAutoFit/>
          </a:bodyPr>
          <a:lstStyle/>
          <a:p>
            <a:pPr algn="just">
              <a:lnSpc>
                <a:spcPts val="6974"/>
              </a:lnSpc>
            </a:pPr>
            <a:r>
              <a:rPr lang="es-CL" sz="4981" noProof="0" dirty="0">
                <a:solidFill>
                  <a:srgbClr val="000000"/>
                </a:solidFill>
                <a:latin typeface="TT Chocolates"/>
                <a:ea typeface="TT Chocolates"/>
                <a:cs typeface="TT Chocolates"/>
                <a:sym typeface="TT Chocolates"/>
              </a:rPr>
              <a:t>Es necesario conocer o utilizar algunas equivalencias lógicas que son tautologías y que puede demostrar utilizando las tablas de verdad. Considere p, q y r como proposiciones lógicas</a:t>
            </a:r>
          </a:p>
        </p:txBody>
      </p:sp>
      <p:pic>
        <p:nvPicPr>
          <p:cNvPr id="5" name="Imagen 4">
            <a:extLst>
              <a:ext uri="{FF2B5EF4-FFF2-40B4-BE49-F238E27FC236}">
                <a16:creationId xmlns:a16="http://schemas.microsoft.com/office/drawing/2014/main" id="{03DA343E-8585-452F-39CD-72E01E4CF6E1}"/>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261493" y="-69579"/>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5409" y="2400670"/>
            <a:ext cx="18022591" cy="6017213"/>
          </a:xfrm>
          <a:custGeom>
            <a:avLst/>
            <a:gdLst/>
            <a:ahLst/>
            <a:cxnLst/>
            <a:rect l="l" t="t" r="r" b="b"/>
            <a:pathLst>
              <a:path w="18022591" h="6017213">
                <a:moveTo>
                  <a:pt x="0" y="0"/>
                </a:moveTo>
                <a:lnTo>
                  <a:pt x="18022591" y="0"/>
                </a:lnTo>
                <a:lnTo>
                  <a:pt x="18022591" y="6017214"/>
                </a:lnTo>
                <a:lnTo>
                  <a:pt x="0" y="6017214"/>
                </a:lnTo>
                <a:lnTo>
                  <a:pt x="0" y="0"/>
                </a:lnTo>
                <a:close/>
              </a:path>
            </a:pathLst>
          </a:custGeom>
          <a:blipFill>
            <a:blip r:embed="rId3"/>
            <a:stretch>
              <a:fillRect t="-52535" r="-10097" b="-170216"/>
            </a:stretch>
          </a:blipFill>
        </p:spPr>
        <p:txBody>
          <a:bodyPr/>
          <a:lstStyle/>
          <a:p>
            <a:endParaRPr lang="es-CL" noProof="0" dirty="0"/>
          </a:p>
        </p:txBody>
      </p:sp>
      <p:sp>
        <p:nvSpPr>
          <p:cNvPr id="3" name="TextBox 3"/>
          <p:cNvSpPr txBox="1"/>
          <p:nvPr/>
        </p:nvSpPr>
        <p:spPr>
          <a:xfrm>
            <a:off x="4219803" y="580659"/>
            <a:ext cx="11063765"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Álgebra de proposiciones</a:t>
            </a:r>
          </a:p>
        </p:txBody>
      </p:sp>
      <p:sp>
        <p:nvSpPr>
          <p:cNvPr id="4" name="Freeform 4"/>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5" name="Freeform 5"/>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pic>
        <p:nvPicPr>
          <p:cNvPr id="6" name="Imagen 5">
            <a:extLst>
              <a:ext uri="{FF2B5EF4-FFF2-40B4-BE49-F238E27FC236}">
                <a16:creationId xmlns:a16="http://schemas.microsoft.com/office/drawing/2014/main" id="{A82F3AC1-CAFE-8399-0750-1739C6B3A3BA}"/>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261493" y="-69579"/>
            <a:ext cx="2133600" cy="177681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1690" y="2849363"/>
            <a:ext cx="17004621" cy="5259697"/>
          </a:xfrm>
          <a:custGeom>
            <a:avLst/>
            <a:gdLst/>
            <a:ahLst/>
            <a:cxnLst/>
            <a:rect l="l" t="t" r="r" b="b"/>
            <a:pathLst>
              <a:path w="17004621" h="5259697">
                <a:moveTo>
                  <a:pt x="0" y="0"/>
                </a:moveTo>
                <a:lnTo>
                  <a:pt x="17004620" y="0"/>
                </a:lnTo>
                <a:lnTo>
                  <a:pt x="17004620" y="5259698"/>
                </a:lnTo>
                <a:lnTo>
                  <a:pt x="0" y="5259698"/>
                </a:lnTo>
                <a:lnTo>
                  <a:pt x="0" y="0"/>
                </a:lnTo>
                <a:close/>
              </a:path>
            </a:pathLst>
          </a:custGeom>
          <a:blipFill>
            <a:blip r:embed="rId3"/>
            <a:stretch>
              <a:fillRect t="-165084" r="-12174" b="-89870"/>
            </a:stretch>
          </a:blipFill>
        </p:spPr>
        <p:txBody>
          <a:bodyPr/>
          <a:lstStyle/>
          <a:p>
            <a:endParaRPr lang="es-CL" noProof="0" dirty="0"/>
          </a:p>
        </p:txBody>
      </p:sp>
      <p:sp>
        <p:nvSpPr>
          <p:cNvPr id="3" name="TextBox 3"/>
          <p:cNvSpPr txBox="1"/>
          <p:nvPr/>
        </p:nvSpPr>
        <p:spPr>
          <a:xfrm>
            <a:off x="4219803" y="580659"/>
            <a:ext cx="11063765"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Álgebra de proposiciones</a:t>
            </a:r>
          </a:p>
        </p:txBody>
      </p:sp>
      <p:sp>
        <p:nvSpPr>
          <p:cNvPr id="4" name="Freeform 4"/>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5" name="Freeform 5"/>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pic>
        <p:nvPicPr>
          <p:cNvPr id="6" name="Imagen 5">
            <a:extLst>
              <a:ext uri="{FF2B5EF4-FFF2-40B4-BE49-F238E27FC236}">
                <a16:creationId xmlns:a16="http://schemas.microsoft.com/office/drawing/2014/main" id="{08A4E55F-5A39-3C85-A776-FEE5EA2872F5}"/>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154400" y="0"/>
            <a:ext cx="2133600" cy="177681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776635"/>
            <a:ext cx="18407366" cy="5275560"/>
          </a:xfrm>
          <a:custGeom>
            <a:avLst/>
            <a:gdLst/>
            <a:ahLst/>
            <a:cxnLst/>
            <a:rect l="l" t="t" r="r" b="b"/>
            <a:pathLst>
              <a:path w="18407366" h="5275560">
                <a:moveTo>
                  <a:pt x="0" y="0"/>
                </a:moveTo>
                <a:lnTo>
                  <a:pt x="18407366" y="0"/>
                </a:lnTo>
                <a:lnTo>
                  <a:pt x="18407366" y="5275560"/>
                </a:lnTo>
                <a:lnTo>
                  <a:pt x="0" y="5275560"/>
                </a:lnTo>
                <a:lnTo>
                  <a:pt x="0" y="0"/>
                </a:lnTo>
                <a:close/>
              </a:path>
            </a:pathLst>
          </a:custGeom>
          <a:blipFill>
            <a:blip r:embed="rId3"/>
            <a:stretch>
              <a:fillRect t="-272092" r="-8957"/>
            </a:stretch>
          </a:blipFill>
        </p:spPr>
        <p:txBody>
          <a:bodyPr/>
          <a:lstStyle/>
          <a:p>
            <a:endParaRPr lang="es-CL" noProof="0" dirty="0"/>
          </a:p>
        </p:txBody>
      </p:sp>
      <p:sp>
        <p:nvSpPr>
          <p:cNvPr id="3" name="TextBox 3"/>
          <p:cNvSpPr txBox="1"/>
          <p:nvPr/>
        </p:nvSpPr>
        <p:spPr>
          <a:xfrm>
            <a:off x="4219803" y="580659"/>
            <a:ext cx="11063765"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Álgebra de proposiciones</a:t>
            </a:r>
          </a:p>
        </p:txBody>
      </p:sp>
      <p:sp>
        <p:nvSpPr>
          <p:cNvPr id="4" name="Freeform 4"/>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5" name="Freeform 5"/>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pic>
        <p:nvPicPr>
          <p:cNvPr id="6" name="Imagen 5">
            <a:extLst>
              <a:ext uri="{FF2B5EF4-FFF2-40B4-BE49-F238E27FC236}">
                <a16:creationId xmlns:a16="http://schemas.microsoft.com/office/drawing/2014/main" id="{76F444C6-1B67-BD5B-8D28-4F257A094D0C}"/>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273766" y="-19050"/>
            <a:ext cx="2133600" cy="177681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22460" y="2124289"/>
            <a:ext cx="12023517" cy="1661930"/>
          </a:xfrm>
          <a:prstGeom prst="rect">
            <a:avLst/>
          </a:prstGeom>
        </p:spPr>
        <p:txBody>
          <a:bodyPr lIns="0" tIns="0" rIns="0" bIns="0" rtlCol="0" anchor="t">
            <a:spAutoFit/>
          </a:bodyPr>
          <a:lstStyle/>
          <a:p>
            <a:pPr algn="just">
              <a:lnSpc>
                <a:spcPts val="6579"/>
              </a:lnSpc>
            </a:pPr>
            <a:r>
              <a:rPr lang="es-CL" sz="4699" noProof="0" dirty="0">
                <a:solidFill>
                  <a:srgbClr val="000000"/>
                </a:solidFill>
                <a:latin typeface="TT Chocolates"/>
                <a:ea typeface="TT Chocolates"/>
                <a:cs typeface="TT Chocolates"/>
                <a:sym typeface="TT Chocolates"/>
              </a:rPr>
              <a:t>Comprobar si (p</a:t>
            </a:r>
            <a:r>
              <a:rPr lang="es-CL" sz="4800" noProof="0" dirty="0">
                <a:solidFill>
                  <a:srgbClr val="000000"/>
                </a:solidFill>
                <a:latin typeface="TT Chocolates"/>
                <a:ea typeface="TT Chocolates"/>
                <a:cs typeface="TT Chocolates"/>
                <a:sym typeface="TT Chocolates"/>
              </a:rPr>
              <a:t>∧</a:t>
            </a:r>
            <a:r>
              <a:rPr lang="es-CL" sz="4699" dirty="0">
                <a:solidFill>
                  <a:srgbClr val="000000"/>
                </a:solidFill>
                <a:latin typeface="TT Chocolates"/>
                <a:ea typeface="TT Chocolates"/>
                <a:cs typeface="TT Chocolates"/>
                <a:sym typeface="TT Chocolates"/>
              </a:rPr>
              <a:t>q</a:t>
            </a:r>
            <a:r>
              <a:rPr lang="es-CL" sz="4699" noProof="0" dirty="0">
                <a:solidFill>
                  <a:srgbClr val="000000"/>
                </a:solidFill>
                <a:latin typeface="TT Chocolates"/>
                <a:ea typeface="TT Chocolates"/>
                <a:cs typeface="TT Chocolates"/>
                <a:sym typeface="TT Chocolates"/>
              </a:rPr>
              <a:t>) ⇒ p es tautología</a:t>
            </a:r>
          </a:p>
          <a:p>
            <a:pPr algn="just">
              <a:lnSpc>
                <a:spcPts val="6579"/>
              </a:lnSpc>
            </a:pPr>
            <a:endParaRPr lang="es-CL" sz="4699" noProof="0" dirty="0">
              <a:solidFill>
                <a:srgbClr val="000000"/>
              </a:solidFill>
              <a:latin typeface="TT Chocolates"/>
              <a:ea typeface="TT Chocolates"/>
              <a:cs typeface="TT Chocolates"/>
              <a:sym typeface="TT Chocolates"/>
            </a:endParaRPr>
          </a:p>
        </p:txBody>
      </p:sp>
      <p:sp>
        <p:nvSpPr>
          <p:cNvPr id="3" name="Freeform 3"/>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p:cNvSpPr/>
          <p:nvPr/>
        </p:nvSpPr>
        <p:spPr>
          <a:xfrm>
            <a:off x="3779662" y="3589234"/>
            <a:ext cx="9418923" cy="6168020"/>
          </a:xfrm>
          <a:custGeom>
            <a:avLst/>
            <a:gdLst/>
            <a:ahLst/>
            <a:cxnLst/>
            <a:rect l="l" t="t" r="r" b="b"/>
            <a:pathLst>
              <a:path w="9418923" h="6168020">
                <a:moveTo>
                  <a:pt x="0" y="0"/>
                </a:moveTo>
                <a:lnTo>
                  <a:pt x="9418923" y="0"/>
                </a:lnTo>
                <a:lnTo>
                  <a:pt x="9418923" y="6168020"/>
                </a:lnTo>
                <a:lnTo>
                  <a:pt x="0" y="6168020"/>
                </a:lnTo>
                <a:lnTo>
                  <a:pt x="0" y="0"/>
                </a:lnTo>
                <a:close/>
              </a:path>
            </a:pathLst>
          </a:custGeom>
          <a:blipFill>
            <a:blip r:embed="rId5"/>
            <a:stretch>
              <a:fillRect l="-75711" t="-39292" r="-70818"/>
            </a:stretch>
          </a:blipFill>
        </p:spPr>
        <p:txBody>
          <a:bodyPr/>
          <a:lstStyle/>
          <a:p>
            <a:endParaRPr lang="es-CL" noProof="0" dirty="0"/>
          </a:p>
        </p:txBody>
      </p:sp>
      <p:sp>
        <p:nvSpPr>
          <p:cNvPr id="5" name="TextBox 5"/>
          <p:cNvSpPr txBox="1"/>
          <p:nvPr/>
        </p:nvSpPr>
        <p:spPr>
          <a:xfrm>
            <a:off x="2629388" y="580789"/>
            <a:ext cx="14629912" cy="97202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Ejemplo con álgebra de proposiciones</a:t>
            </a:r>
          </a:p>
        </p:txBody>
      </p:sp>
      <p:pic>
        <p:nvPicPr>
          <p:cNvPr id="6" name="Imagen 5">
            <a:extLst>
              <a:ext uri="{FF2B5EF4-FFF2-40B4-BE49-F238E27FC236}">
                <a16:creationId xmlns:a16="http://schemas.microsoft.com/office/drawing/2014/main" id="{B553AF2D-5D3A-A829-3E56-15B39F03E951}"/>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192500" y="0"/>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01979" y="-3745729"/>
            <a:ext cx="24280415" cy="4892147"/>
            <a:chOff x="0" y="0"/>
            <a:chExt cx="32373886" cy="6522863"/>
          </a:xfrm>
        </p:grpSpPr>
        <p:sp>
          <p:nvSpPr>
            <p:cNvPr id="3" name="Freeform 3"/>
            <p:cNvSpPr/>
            <p:nvPr/>
          </p:nvSpPr>
          <p:spPr>
            <a:xfrm rot="5400000" flipH="1">
              <a:off x="20945370" y="-4905653"/>
              <a:ext cx="6472063" cy="16384969"/>
            </a:xfrm>
            <a:custGeom>
              <a:avLst/>
              <a:gdLst/>
              <a:ahLst/>
              <a:cxnLst/>
              <a:rect l="l" t="t" r="r" b="b"/>
              <a:pathLst>
                <a:path w="6472063" h="16384969">
                  <a:moveTo>
                    <a:pt x="6472063" y="0"/>
                  </a:moveTo>
                  <a:lnTo>
                    <a:pt x="0" y="0"/>
                  </a:lnTo>
                  <a:lnTo>
                    <a:pt x="0" y="16384969"/>
                  </a:lnTo>
                  <a:lnTo>
                    <a:pt x="6472063" y="16384969"/>
                  </a:lnTo>
                  <a:lnTo>
                    <a:pt x="647206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4" name="Freeform 4"/>
            <p:cNvSpPr/>
            <p:nvPr/>
          </p:nvSpPr>
          <p:spPr>
            <a:xfrm rot="5400000">
              <a:off x="4956453" y="-4956453"/>
              <a:ext cx="6472063" cy="16384969"/>
            </a:xfrm>
            <a:custGeom>
              <a:avLst/>
              <a:gdLst/>
              <a:ahLst/>
              <a:cxnLst/>
              <a:rect l="l" t="t" r="r" b="b"/>
              <a:pathLst>
                <a:path w="6472063" h="16384969">
                  <a:moveTo>
                    <a:pt x="0" y="0"/>
                  </a:moveTo>
                  <a:lnTo>
                    <a:pt x="6472063" y="0"/>
                  </a:lnTo>
                  <a:lnTo>
                    <a:pt x="6472063" y="16384969"/>
                  </a:lnTo>
                  <a:lnTo>
                    <a:pt x="0" y="163849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grpSp>
      <p:sp>
        <p:nvSpPr>
          <p:cNvPr id="5" name="TextBox 5"/>
          <p:cNvSpPr txBox="1"/>
          <p:nvPr/>
        </p:nvSpPr>
        <p:spPr>
          <a:xfrm>
            <a:off x="372690" y="2176257"/>
            <a:ext cx="12724283" cy="1991346"/>
          </a:xfrm>
          <a:prstGeom prst="rect">
            <a:avLst/>
          </a:prstGeom>
        </p:spPr>
        <p:txBody>
          <a:bodyPr lIns="0" tIns="0" rIns="0" bIns="0" rtlCol="0" anchor="t">
            <a:spAutoFit/>
          </a:bodyPr>
          <a:lstStyle/>
          <a:p>
            <a:pPr algn="l">
              <a:lnSpc>
                <a:spcPts val="16240"/>
              </a:lnSpc>
              <a:spcBef>
                <a:spcPct val="0"/>
              </a:spcBef>
            </a:pPr>
            <a:r>
              <a:rPr lang="es-CL" sz="11600" noProof="0" dirty="0">
                <a:solidFill>
                  <a:srgbClr val="000000"/>
                </a:solidFill>
                <a:latin typeface="StoryBook Bold"/>
                <a:ea typeface="StoryBook Bold"/>
                <a:cs typeface="StoryBook Bold"/>
                <a:sym typeface="StoryBook Bold"/>
              </a:rPr>
              <a:t>Objetivo general</a:t>
            </a:r>
          </a:p>
        </p:txBody>
      </p:sp>
      <p:grpSp>
        <p:nvGrpSpPr>
          <p:cNvPr id="6" name="Group 6"/>
          <p:cNvGrpSpPr/>
          <p:nvPr/>
        </p:nvGrpSpPr>
        <p:grpSpPr>
          <a:xfrm>
            <a:off x="-4133077" y="9287556"/>
            <a:ext cx="24280415" cy="4892147"/>
            <a:chOff x="0" y="0"/>
            <a:chExt cx="32373886" cy="6522863"/>
          </a:xfrm>
        </p:grpSpPr>
        <p:sp>
          <p:nvSpPr>
            <p:cNvPr id="7" name="Freeform 7"/>
            <p:cNvSpPr/>
            <p:nvPr/>
          </p:nvSpPr>
          <p:spPr>
            <a:xfrm rot="5400000" flipH="1">
              <a:off x="20945370" y="-4905653"/>
              <a:ext cx="6472063" cy="16384969"/>
            </a:xfrm>
            <a:custGeom>
              <a:avLst/>
              <a:gdLst/>
              <a:ahLst/>
              <a:cxnLst/>
              <a:rect l="l" t="t" r="r" b="b"/>
              <a:pathLst>
                <a:path w="6472063" h="16384969">
                  <a:moveTo>
                    <a:pt x="6472063" y="0"/>
                  </a:moveTo>
                  <a:lnTo>
                    <a:pt x="0" y="0"/>
                  </a:lnTo>
                  <a:lnTo>
                    <a:pt x="0" y="16384969"/>
                  </a:lnTo>
                  <a:lnTo>
                    <a:pt x="6472063" y="16384969"/>
                  </a:lnTo>
                  <a:lnTo>
                    <a:pt x="647206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8" name="Freeform 8"/>
            <p:cNvSpPr/>
            <p:nvPr/>
          </p:nvSpPr>
          <p:spPr>
            <a:xfrm rot="5400000">
              <a:off x="4956453" y="-4956453"/>
              <a:ext cx="6472063" cy="16384969"/>
            </a:xfrm>
            <a:custGeom>
              <a:avLst/>
              <a:gdLst/>
              <a:ahLst/>
              <a:cxnLst/>
              <a:rect l="l" t="t" r="r" b="b"/>
              <a:pathLst>
                <a:path w="6472063" h="16384969">
                  <a:moveTo>
                    <a:pt x="0" y="0"/>
                  </a:moveTo>
                  <a:lnTo>
                    <a:pt x="6472063" y="0"/>
                  </a:lnTo>
                  <a:lnTo>
                    <a:pt x="6472063" y="16384969"/>
                  </a:lnTo>
                  <a:lnTo>
                    <a:pt x="0" y="163849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CL" noProof="0" dirty="0"/>
            </a:p>
          </p:txBody>
        </p:sp>
      </p:grpSp>
      <p:sp>
        <p:nvSpPr>
          <p:cNvPr id="9" name="Freeform 9"/>
          <p:cNvSpPr/>
          <p:nvPr/>
        </p:nvSpPr>
        <p:spPr>
          <a:xfrm rot="6668226">
            <a:off x="7611534" y="1980874"/>
            <a:ext cx="1011403" cy="1121969"/>
          </a:xfrm>
          <a:custGeom>
            <a:avLst/>
            <a:gdLst/>
            <a:ahLst/>
            <a:cxnLst/>
            <a:rect l="l" t="t" r="r" b="b"/>
            <a:pathLst>
              <a:path w="1011403" h="1121969">
                <a:moveTo>
                  <a:pt x="0" y="0"/>
                </a:moveTo>
                <a:lnTo>
                  <a:pt x="1011404" y="0"/>
                </a:lnTo>
                <a:lnTo>
                  <a:pt x="1011404" y="1121969"/>
                </a:lnTo>
                <a:lnTo>
                  <a:pt x="0" y="1121969"/>
                </a:lnTo>
                <a:lnTo>
                  <a:pt x="0" y="0"/>
                </a:lnTo>
                <a:close/>
              </a:path>
            </a:pathLst>
          </a:custGeom>
          <a:blipFill>
            <a:blip r:embed="rId4"/>
            <a:stretch>
              <a:fillRect r="-29178"/>
            </a:stretch>
          </a:blipFill>
        </p:spPr>
        <p:txBody>
          <a:bodyPr/>
          <a:lstStyle/>
          <a:p>
            <a:endParaRPr lang="es-CL" noProof="0" dirty="0"/>
          </a:p>
        </p:txBody>
      </p:sp>
      <p:sp>
        <p:nvSpPr>
          <p:cNvPr id="10" name="Freeform 10"/>
          <p:cNvSpPr/>
          <p:nvPr/>
        </p:nvSpPr>
        <p:spPr>
          <a:xfrm rot="-416329">
            <a:off x="11376128" y="2014687"/>
            <a:ext cx="5599371" cy="6636292"/>
          </a:xfrm>
          <a:custGeom>
            <a:avLst/>
            <a:gdLst/>
            <a:ahLst/>
            <a:cxnLst/>
            <a:rect l="l" t="t" r="r" b="b"/>
            <a:pathLst>
              <a:path w="5599371" h="6636292">
                <a:moveTo>
                  <a:pt x="0" y="0"/>
                </a:moveTo>
                <a:lnTo>
                  <a:pt x="5599372" y="0"/>
                </a:lnTo>
                <a:lnTo>
                  <a:pt x="5599372" y="6636292"/>
                </a:lnTo>
                <a:lnTo>
                  <a:pt x="0" y="66362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grpSp>
        <p:nvGrpSpPr>
          <p:cNvPr id="11" name="Group 11"/>
          <p:cNvGrpSpPr/>
          <p:nvPr/>
        </p:nvGrpSpPr>
        <p:grpSpPr>
          <a:xfrm rot="-416329">
            <a:off x="11749680" y="2599504"/>
            <a:ext cx="4727405" cy="4440684"/>
            <a:chOff x="0" y="0"/>
            <a:chExt cx="905894" cy="850951"/>
          </a:xfrm>
        </p:grpSpPr>
        <p:sp>
          <p:nvSpPr>
            <p:cNvPr id="12" name="Freeform 12"/>
            <p:cNvSpPr/>
            <p:nvPr/>
          </p:nvSpPr>
          <p:spPr>
            <a:xfrm>
              <a:off x="0" y="0"/>
              <a:ext cx="905894" cy="850951"/>
            </a:xfrm>
            <a:custGeom>
              <a:avLst/>
              <a:gdLst/>
              <a:ahLst/>
              <a:cxnLst/>
              <a:rect l="l" t="t" r="r" b="b"/>
              <a:pathLst>
                <a:path w="905894" h="850951">
                  <a:moveTo>
                    <a:pt x="0" y="0"/>
                  </a:moveTo>
                  <a:lnTo>
                    <a:pt x="905894" y="0"/>
                  </a:lnTo>
                  <a:lnTo>
                    <a:pt x="905894" y="850951"/>
                  </a:lnTo>
                  <a:lnTo>
                    <a:pt x="0" y="850951"/>
                  </a:lnTo>
                  <a:close/>
                </a:path>
              </a:pathLst>
            </a:custGeom>
            <a:blipFill>
              <a:blip r:embed="rId7"/>
              <a:stretch>
                <a:fillRect t="-3228" b="-3228"/>
              </a:stretch>
            </a:blipFill>
            <a:ln w="123825" cap="sq">
              <a:solidFill>
                <a:srgbClr val="FFFFFF"/>
              </a:solidFill>
              <a:prstDash val="solid"/>
              <a:miter/>
            </a:ln>
          </p:spPr>
          <p:txBody>
            <a:bodyPr/>
            <a:lstStyle/>
            <a:p>
              <a:endParaRPr lang="es-CL" noProof="0" dirty="0"/>
            </a:p>
          </p:txBody>
        </p:sp>
      </p:grpSp>
      <p:sp>
        <p:nvSpPr>
          <p:cNvPr id="13" name="Freeform 13"/>
          <p:cNvSpPr/>
          <p:nvPr/>
        </p:nvSpPr>
        <p:spPr>
          <a:xfrm rot="6214913" flipH="1">
            <a:off x="9687774" y="6717787"/>
            <a:ext cx="2091986" cy="3076450"/>
          </a:xfrm>
          <a:custGeom>
            <a:avLst/>
            <a:gdLst/>
            <a:ahLst/>
            <a:cxnLst/>
            <a:rect l="l" t="t" r="r" b="b"/>
            <a:pathLst>
              <a:path w="2091986" h="3076450">
                <a:moveTo>
                  <a:pt x="2091986" y="0"/>
                </a:moveTo>
                <a:lnTo>
                  <a:pt x="0" y="0"/>
                </a:lnTo>
                <a:lnTo>
                  <a:pt x="0" y="3076450"/>
                </a:lnTo>
                <a:lnTo>
                  <a:pt x="2091986" y="3076450"/>
                </a:lnTo>
                <a:lnTo>
                  <a:pt x="2091986"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noProof="0" dirty="0"/>
          </a:p>
        </p:txBody>
      </p:sp>
      <p:sp>
        <p:nvSpPr>
          <p:cNvPr id="14" name="Freeform 14"/>
          <p:cNvSpPr/>
          <p:nvPr/>
        </p:nvSpPr>
        <p:spPr>
          <a:xfrm rot="-2497654" flipH="1" flipV="1">
            <a:off x="10601273" y="2638172"/>
            <a:ext cx="2125917" cy="409239"/>
          </a:xfrm>
          <a:custGeom>
            <a:avLst/>
            <a:gdLst/>
            <a:ahLst/>
            <a:cxnLst/>
            <a:rect l="l" t="t" r="r" b="b"/>
            <a:pathLst>
              <a:path w="2125917" h="409239">
                <a:moveTo>
                  <a:pt x="2125918" y="409239"/>
                </a:moveTo>
                <a:lnTo>
                  <a:pt x="0" y="409239"/>
                </a:lnTo>
                <a:lnTo>
                  <a:pt x="0" y="0"/>
                </a:lnTo>
                <a:lnTo>
                  <a:pt x="2125918" y="0"/>
                </a:lnTo>
                <a:lnTo>
                  <a:pt x="2125918" y="409239"/>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CL" noProof="0" dirty="0"/>
          </a:p>
        </p:txBody>
      </p:sp>
      <p:sp>
        <p:nvSpPr>
          <p:cNvPr id="15" name="Freeform 15"/>
          <p:cNvSpPr/>
          <p:nvPr/>
        </p:nvSpPr>
        <p:spPr>
          <a:xfrm>
            <a:off x="0" y="4188531"/>
            <a:ext cx="10542276" cy="316268"/>
          </a:xfrm>
          <a:custGeom>
            <a:avLst/>
            <a:gdLst/>
            <a:ahLst/>
            <a:cxnLst/>
            <a:rect l="l" t="t" r="r" b="b"/>
            <a:pathLst>
              <a:path w="10542276" h="316268">
                <a:moveTo>
                  <a:pt x="0" y="0"/>
                </a:moveTo>
                <a:lnTo>
                  <a:pt x="10542276" y="0"/>
                </a:lnTo>
                <a:lnTo>
                  <a:pt x="10542276" y="316268"/>
                </a:lnTo>
                <a:lnTo>
                  <a:pt x="0" y="31626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CL" noProof="0" dirty="0"/>
          </a:p>
        </p:txBody>
      </p:sp>
      <p:sp>
        <p:nvSpPr>
          <p:cNvPr id="16" name="TextBox 16"/>
          <p:cNvSpPr txBox="1"/>
          <p:nvPr/>
        </p:nvSpPr>
        <p:spPr>
          <a:xfrm>
            <a:off x="372690" y="4800796"/>
            <a:ext cx="8965538" cy="3455216"/>
          </a:xfrm>
          <a:prstGeom prst="rect">
            <a:avLst/>
          </a:prstGeom>
        </p:spPr>
        <p:txBody>
          <a:bodyPr lIns="0" tIns="0" rIns="0" bIns="0" rtlCol="0" anchor="t">
            <a:spAutoFit/>
          </a:bodyPr>
          <a:lstStyle/>
          <a:p>
            <a:pPr algn="just">
              <a:lnSpc>
                <a:spcPts val="4776"/>
              </a:lnSpc>
            </a:pPr>
            <a:r>
              <a:rPr lang="es-CL" sz="3821" b="1" noProof="0" dirty="0">
                <a:solidFill>
                  <a:srgbClr val="000000"/>
                </a:solidFill>
                <a:latin typeface="TT Chocolates Bold"/>
                <a:ea typeface="TT Chocolates Bold"/>
                <a:cs typeface="TT Chocolates Bold"/>
                <a:sym typeface="TT Chocolates Bold"/>
              </a:rPr>
              <a:t>Desarrollar en los estudiantes la capacidad de argumentar y justificar afirmaciones matemáticas mediante distintos métodos de demostración en álgebra y geometría.</a:t>
            </a:r>
          </a:p>
          <a:p>
            <a:pPr algn="l">
              <a:lnSpc>
                <a:spcPts val="3651"/>
              </a:lnSpc>
            </a:pPr>
            <a:endParaRPr lang="es-CL" sz="3821" b="1" noProof="0" dirty="0">
              <a:solidFill>
                <a:srgbClr val="000000"/>
              </a:solidFill>
              <a:latin typeface="TT Chocolates Bold"/>
              <a:ea typeface="TT Chocolates Bold"/>
              <a:cs typeface="TT Chocolates Bold"/>
              <a:sym typeface="TT Chocolates Bold"/>
            </a:endParaRPr>
          </a:p>
        </p:txBody>
      </p:sp>
      <p:pic>
        <p:nvPicPr>
          <p:cNvPr id="17" name="Imagen 16">
            <a:extLst>
              <a:ext uri="{FF2B5EF4-FFF2-40B4-BE49-F238E27FC236}">
                <a16:creationId xmlns:a16="http://schemas.microsoft.com/office/drawing/2014/main" id="{51B5937B-8695-B7A3-8B4C-5FFF45C3EC6A}"/>
              </a:ext>
            </a:extLst>
          </p:cNvPr>
          <p:cNvPicPr>
            <a:picLocks noChangeAspect="1"/>
          </p:cNvPicPr>
          <p:nvPr/>
        </p:nvPicPr>
        <p:blipFill>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410088" y="1065981"/>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70494" y="580659"/>
            <a:ext cx="4047228"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Ejercicios</a:t>
            </a:r>
          </a:p>
        </p:txBody>
      </p:sp>
      <p:sp>
        <p:nvSpPr>
          <p:cNvPr id="3" name="Freeform 3"/>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p:cNvSpPr txBox="1"/>
          <p:nvPr/>
        </p:nvSpPr>
        <p:spPr>
          <a:xfrm>
            <a:off x="1028700" y="2818056"/>
            <a:ext cx="16852126" cy="2469843"/>
          </a:xfrm>
          <a:prstGeom prst="rect">
            <a:avLst/>
          </a:prstGeom>
        </p:spPr>
        <p:txBody>
          <a:bodyPr lIns="0" tIns="0" rIns="0" bIns="0" rtlCol="0" anchor="t">
            <a:spAutoFit/>
          </a:bodyPr>
          <a:lstStyle/>
          <a:p>
            <a:pPr algn="just">
              <a:lnSpc>
                <a:spcPts val="5075"/>
              </a:lnSpc>
              <a:spcBef>
                <a:spcPct val="0"/>
              </a:spcBef>
            </a:pPr>
            <a:r>
              <a:rPr lang="es-CL" sz="4699" noProof="0" dirty="0">
                <a:solidFill>
                  <a:srgbClr val="000000"/>
                </a:solidFill>
                <a:latin typeface="TT Chocolates"/>
                <a:ea typeface="TT Chocolates"/>
                <a:cs typeface="TT Chocolates"/>
                <a:sym typeface="TT Chocolates"/>
              </a:rPr>
              <a:t>Demostrar que la negación de p ⇒ q es (</a:t>
            </a:r>
            <a:r>
              <a:rPr lang="es-CL" sz="4699" dirty="0">
                <a:solidFill>
                  <a:srgbClr val="000000"/>
                </a:solidFill>
                <a:latin typeface="TT Chocolates"/>
                <a:ea typeface="TT Chocolates"/>
                <a:cs typeface="TT Chocolates"/>
                <a:sym typeface="TT Chocolates"/>
              </a:rPr>
              <a:t>p</a:t>
            </a:r>
            <a:r>
              <a:rPr lang="es-CL" sz="4800" noProof="0" dirty="0">
                <a:solidFill>
                  <a:srgbClr val="000000"/>
                </a:solidFill>
                <a:latin typeface="TT Chocolates"/>
                <a:ea typeface="TT Chocolates"/>
                <a:cs typeface="TT Chocolates"/>
                <a:sym typeface="TT Chocolates"/>
              </a:rPr>
              <a:t>∧</a:t>
            </a:r>
            <a:r>
              <a:rPr lang="es-CL" sz="4699" noProof="0" dirty="0">
                <a:solidFill>
                  <a:srgbClr val="000000"/>
                </a:solidFill>
                <a:latin typeface="TT Chocolates"/>
                <a:ea typeface="TT Chocolates"/>
                <a:cs typeface="TT Chocolates"/>
                <a:sym typeface="TT Chocolates"/>
              </a:rPr>
              <a:t>¬q)</a:t>
            </a:r>
          </a:p>
          <a:p>
            <a:pPr algn="ctr">
              <a:lnSpc>
                <a:spcPts val="5075"/>
              </a:lnSpc>
              <a:spcBef>
                <a:spcPct val="0"/>
              </a:spcBef>
            </a:pPr>
            <a:endParaRPr lang="es-CL" sz="4699" noProof="0" dirty="0">
              <a:solidFill>
                <a:srgbClr val="000000"/>
              </a:solidFill>
              <a:latin typeface="TT Chocolates"/>
              <a:ea typeface="TT Chocolates"/>
              <a:cs typeface="TT Chocolates"/>
              <a:sym typeface="TT Chocolates"/>
            </a:endParaRPr>
          </a:p>
          <a:p>
            <a:pPr algn="just">
              <a:lnSpc>
                <a:spcPts val="10198"/>
              </a:lnSpc>
            </a:pPr>
            <a:endParaRPr lang="es-CL" sz="4699" noProof="0" dirty="0">
              <a:solidFill>
                <a:srgbClr val="000000"/>
              </a:solidFill>
              <a:latin typeface="TT Chocolates"/>
              <a:ea typeface="TT Chocolates"/>
              <a:cs typeface="TT Chocolates"/>
              <a:sym typeface="TT Chocolates"/>
            </a:endParaRPr>
          </a:p>
        </p:txBody>
      </p:sp>
      <p:pic>
        <p:nvPicPr>
          <p:cNvPr id="6" name="Imagen 5">
            <a:extLst>
              <a:ext uri="{FF2B5EF4-FFF2-40B4-BE49-F238E27FC236}">
                <a16:creationId xmlns:a16="http://schemas.microsoft.com/office/drawing/2014/main" id="{B60CEC2B-1BA6-2A28-AA50-4EB49709AADF}"/>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383000" y="0"/>
            <a:ext cx="2133600" cy="177681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063830" y="-979831"/>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3" name="Freeform 3"/>
          <p:cNvSpPr/>
          <p:nvPr/>
        </p:nvSpPr>
        <p:spPr>
          <a:xfrm>
            <a:off x="14304663" y="6890622"/>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4" name="Freeform 4"/>
          <p:cNvSpPr/>
          <p:nvPr/>
        </p:nvSpPr>
        <p:spPr>
          <a:xfrm>
            <a:off x="0" y="3989981"/>
            <a:ext cx="18288000" cy="4731086"/>
          </a:xfrm>
          <a:custGeom>
            <a:avLst/>
            <a:gdLst/>
            <a:ahLst/>
            <a:cxnLst/>
            <a:rect l="l" t="t" r="r" b="b"/>
            <a:pathLst>
              <a:path w="18288000" h="4731086">
                <a:moveTo>
                  <a:pt x="0" y="0"/>
                </a:moveTo>
                <a:lnTo>
                  <a:pt x="18288000" y="0"/>
                </a:lnTo>
                <a:lnTo>
                  <a:pt x="18288000" y="4731087"/>
                </a:lnTo>
                <a:lnTo>
                  <a:pt x="0" y="4731087"/>
                </a:lnTo>
                <a:lnTo>
                  <a:pt x="0" y="0"/>
                </a:lnTo>
                <a:close/>
              </a:path>
            </a:pathLst>
          </a:custGeom>
          <a:blipFill>
            <a:blip r:embed="rId7"/>
            <a:stretch>
              <a:fillRect/>
            </a:stretch>
          </a:blipFill>
        </p:spPr>
        <p:txBody>
          <a:bodyPr/>
          <a:lstStyle/>
          <a:p>
            <a:endParaRPr lang="es-CL" noProof="0" dirty="0"/>
          </a:p>
        </p:txBody>
      </p:sp>
      <p:sp>
        <p:nvSpPr>
          <p:cNvPr id="5" name="TextBox 5"/>
          <p:cNvSpPr txBox="1"/>
          <p:nvPr/>
        </p:nvSpPr>
        <p:spPr>
          <a:xfrm>
            <a:off x="6870494" y="580659"/>
            <a:ext cx="4047228"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Ejercicios</a:t>
            </a:r>
          </a:p>
        </p:txBody>
      </p:sp>
      <p:sp>
        <p:nvSpPr>
          <p:cNvPr id="6" name="TextBox 6"/>
          <p:cNvSpPr txBox="1"/>
          <p:nvPr/>
        </p:nvSpPr>
        <p:spPr>
          <a:xfrm>
            <a:off x="1028700" y="1820148"/>
            <a:ext cx="16852126" cy="1929002"/>
          </a:xfrm>
          <a:prstGeom prst="rect">
            <a:avLst/>
          </a:prstGeom>
        </p:spPr>
        <p:txBody>
          <a:bodyPr lIns="0" tIns="0" rIns="0" bIns="0" rtlCol="0" anchor="t">
            <a:spAutoFit/>
          </a:bodyPr>
          <a:lstStyle/>
          <a:p>
            <a:pPr algn="just">
              <a:lnSpc>
                <a:spcPts val="5075"/>
              </a:lnSpc>
            </a:pPr>
            <a:r>
              <a:rPr lang="es-CL" sz="4699" noProof="0" dirty="0">
                <a:solidFill>
                  <a:srgbClr val="000000"/>
                </a:solidFill>
                <a:latin typeface="TT Chocolates"/>
                <a:ea typeface="TT Chocolates"/>
                <a:cs typeface="TT Chocolates"/>
                <a:sym typeface="TT Chocolates"/>
              </a:rPr>
              <a:t>Elige la representación lógica que represente la oración dada, sea  “Las estrellas emiten luz” = p ; “Los planetas reflejan la luz” = q ; “Los planetas giran alrededor de las estrellas” = r</a:t>
            </a:r>
          </a:p>
        </p:txBody>
      </p:sp>
      <p:grpSp>
        <p:nvGrpSpPr>
          <p:cNvPr id="7" name="Group 7"/>
          <p:cNvGrpSpPr/>
          <p:nvPr/>
        </p:nvGrpSpPr>
        <p:grpSpPr>
          <a:xfrm>
            <a:off x="14032230" y="4267200"/>
            <a:ext cx="362903" cy="592455"/>
            <a:chOff x="0" y="0"/>
            <a:chExt cx="483870" cy="789940"/>
          </a:xfrm>
        </p:grpSpPr>
        <p:sp>
          <p:nvSpPr>
            <p:cNvPr id="8" name="Freeform 8"/>
            <p:cNvSpPr/>
            <p:nvPr/>
          </p:nvSpPr>
          <p:spPr>
            <a:xfrm>
              <a:off x="45720" y="50800"/>
              <a:ext cx="389890" cy="692150"/>
            </a:xfrm>
            <a:custGeom>
              <a:avLst/>
              <a:gdLst/>
              <a:ahLst/>
              <a:cxnLst/>
              <a:rect l="l" t="t" r="r" b="b"/>
              <a:pathLst>
                <a:path w="389890" h="692150">
                  <a:moveTo>
                    <a:pt x="5080" y="351790"/>
                  </a:moveTo>
                  <a:cubicBezTo>
                    <a:pt x="6350" y="229870"/>
                    <a:pt x="8890" y="168910"/>
                    <a:pt x="10160" y="163830"/>
                  </a:cubicBezTo>
                  <a:cubicBezTo>
                    <a:pt x="10160" y="163830"/>
                    <a:pt x="11430" y="163830"/>
                    <a:pt x="11430" y="163830"/>
                  </a:cubicBezTo>
                  <a:cubicBezTo>
                    <a:pt x="11430" y="162560"/>
                    <a:pt x="11430" y="154940"/>
                    <a:pt x="11430" y="147320"/>
                  </a:cubicBezTo>
                  <a:cubicBezTo>
                    <a:pt x="11430" y="133350"/>
                    <a:pt x="10160" y="93980"/>
                    <a:pt x="11430" y="78740"/>
                  </a:cubicBezTo>
                  <a:cubicBezTo>
                    <a:pt x="11430" y="69850"/>
                    <a:pt x="11430" y="66040"/>
                    <a:pt x="12700" y="59690"/>
                  </a:cubicBezTo>
                  <a:cubicBezTo>
                    <a:pt x="15240" y="53340"/>
                    <a:pt x="16510" y="46990"/>
                    <a:pt x="20320" y="41910"/>
                  </a:cubicBezTo>
                  <a:cubicBezTo>
                    <a:pt x="22860" y="36830"/>
                    <a:pt x="26670" y="30480"/>
                    <a:pt x="30480" y="26670"/>
                  </a:cubicBezTo>
                  <a:cubicBezTo>
                    <a:pt x="35560" y="21590"/>
                    <a:pt x="39370" y="17780"/>
                    <a:pt x="44450" y="13970"/>
                  </a:cubicBezTo>
                  <a:cubicBezTo>
                    <a:pt x="49530" y="10160"/>
                    <a:pt x="55880" y="7620"/>
                    <a:pt x="62230" y="5080"/>
                  </a:cubicBezTo>
                  <a:cubicBezTo>
                    <a:pt x="67310" y="2540"/>
                    <a:pt x="73660" y="1270"/>
                    <a:pt x="80010" y="0"/>
                  </a:cubicBezTo>
                  <a:cubicBezTo>
                    <a:pt x="86360" y="0"/>
                    <a:pt x="92710" y="0"/>
                    <a:pt x="99060" y="0"/>
                  </a:cubicBezTo>
                  <a:cubicBezTo>
                    <a:pt x="105410" y="1270"/>
                    <a:pt x="111760" y="2540"/>
                    <a:pt x="116840" y="5080"/>
                  </a:cubicBezTo>
                  <a:cubicBezTo>
                    <a:pt x="123190" y="7620"/>
                    <a:pt x="129540" y="10160"/>
                    <a:pt x="134620" y="13970"/>
                  </a:cubicBezTo>
                  <a:cubicBezTo>
                    <a:pt x="139700" y="17780"/>
                    <a:pt x="144780" y="21590"/>
                    <a:pt x="148590" y="26670"/>
                  </a:cubicBezTo>
                  <a:cubicBezTo>
                    <a:pt x="152400" y="30480"/>
                    <a:pt x="156210" y="36830"/>
                    <a:pt x="158750" y="41910"/>
                  </a:cubicBezTo>
                  <a:cubicBezTo>
                    <a:pt x="161290" y="45720"/>
                    <a:pt x="161290" y="50800"/>
                    <a:pt x="162560" y="50800"/>
                  </a:cubicBezTo>
                  <a:cubicBezTo>
                    <a:pt x="163830" y="52070"/>
                    <a:pt x="165100" y="49530"/>
                    <a:pt x="166370" y="48260"/>
                  </a:cubicBezTo>
                  <a:cubicBezTo>
                    <a:pt x="171450" y="46990"/>
                    <a:pt x="185420" y="50800"/>
                    <a:pt x="191770" y="46990"/>
                  </a:cubicBezTo>
                  <a:cubicBezTo>
                    <a:pt x="196850" y="44450"/>
                    <a:pt x="196850" y="31750"/>
                    <a:pt x="201930" y="30480"/>
                  </a:cubicBezTo>
                  <a:cubicBezTo>
                    <a:pt x="208280" y="29210"/>
                    <a:pt x="217170" y="43180"/>
                    <a:pt x="227330" y="46990"/>
                  </a:cubicBezTo>
                  <a:cubicBezTo>
                    <a:pt x="238760" y="49530"/>
                    <a:pt x="256540" y="39370"/>
                    <a:pt x="269240" y="45720"/>
                  </a:cubicBezTo>
                  <a:cubicBezTo>
                    <a:pt x="284480" y="52070"/>
                    <a:pt x="293370" y="82550"/>
                    <a:pt x="308610" y="96520"/>
                  </a:cubicBezTo>
                  <a:cubicBezTo>
                    <a:pt x="323850" y="109220"/>
                    <a:pt x="347980" y="110490"/>
                    <a:pt x="360680" y="127000"/>
                  </a:cubicBezTo>
                  <a:cubicBezTo>
                    <a:pt x="377190" y="151130"/>
                    <a:pt x="382270" y="203200"/>
                    <a:pt x="386080" y="241300"/>
                  </a:cubicBezTo>
                  <a:cubicBezTo>
                    <a:pt x="389890" y="278130"/>
                    <a:pt x="387350" y="314960"/>
                    <a:pt x="386080" y="351790"/>
                  </a:cubicBezTo>
                  <a:cubicBezTo>
                    <a:pt x="384810" y="386080"/>
                    <a:pt x="384810" y="421640"/>
                    <a:pt x="378460" y="454660"/>
                  </a:cubicBezTo>
                  <a:cubicBezTo>
                    <a:pt x="373380" y="485140"/>
                    <a:pt x="365760" y="511810"/>
                    <a:pt x="353060" y="542290"/>
                  </a:cubicBezTo>
                  <a:cubicBezTo>
                    <a:pt x="336550" y="577850"/>
                    <a:pt x="306070" y="646430"/>
                    <a:pt x="283210" y="655320"/>
                  </a:cubicBezTo>
                  <a:cubicBezTo>
                    <a:pt x="270510" y="659130"/>
                    <a:pt x="254000" y="638810"/>
                    <a:pt x="245110" y="642620"/>
                  </a:cubicBezTo>
                  <a:cubicBezTo>
                    <a:pt x="237490" y="646430"/>
                    <a:pt x="238760" y="662940"/>
                    <a:pt x="229870" y="670560"/>
                  </a:cubicBezTo>
                  <a:cubicBezTo>
                    <a:pt x="213360" y="681990"/>
                    <a:pt x="171450" y="692150"/>
                    <a:pt x="144780" y="688340"/>
                  </a:cubicBezTo>
                  <a:cubicBezTo>
                    <a:pt x="118110" y="685800"/>
                    <a:pt x="90170" y="673100"/>
                    <a:pt x="68580" y="652780"/>
                  </a:cubicBezTo>
                  <a:cubicBezTo>
                    <a:pt x="41910" y="626110"/>
                    <a:pt x="17780" y="574040"/>
                    <a:pt x="7620" y="535940"/>
                  </a:cubicBezTo>
                  <a:cubicBezTo>
                    <a:pt x="0" y="501650"/>
                    <a:pt x="7620" y="464820"/>
                    <a:pt x="7620" y="435610"/>
                  </a:cubicBezTo>
                  <a:cubicBezTo>
                    <a:pt x="7620" y="411480"/>
                    <a:pt x="12700" y="386080"/>
                    <a:pt x="10160" y="370840"/>
                  </a:cubicBezTo>
                  <a:cubicBezTo>
                    <a:pt x="8890" y="361950"/>
                    <a:pt x="5080" y="351790"/>
                    <a:pt x="5080" y="351790"/>
                  </a:cubicBezTo>
                </a:path>
              </a:pathLst>
            </a:custGeom>
            <a:solidFill>
              <a:srgbClr val="FFFFFF"/>
            </a:solidFill>
            <a:ln cap="sq">
              <a:noFill/>
              <a:prstDash val="solid"/>
              <a:miter/>
            </a:ln>
          </p:spPr>
          <p:txBody>
            <a:bodyPr/>
            <a:lstStyle/>
            <a:p>
              <a:endParaRPr lang="es-CL" noProof="0" dirty="0"/>
            </a:p>
          </p:txBody>
        </p:sp>
      </p:grpSp>
      <p:grpSp>
        <p:nvGrpSpPr>
          <p:cNvPr id="9" name="Group 9"/>
          <p:cNvGrpSpPr/>
          <p:nvPr/>
        </p:nvGrpSpPr>
        <p:grpSpPr>
          <a:xfrm>
            <a:off x="14014132" y="5439728"/>
            <a:ext cx="335280" cy="603885"/>
            <a:chOff x="0" y="0"/>
            <a:chExt cx="447040" cy="805180"/>
          </a:xfrm>
        </p:grpSpPr>
        <p:sp>
          <p:nvSpPr>
            <p:cNvPr id="10" name="Freeform 10"/>
            <p:cNvSpPr/>
            <p:nvPr/>
          </p:nvSpPr>
          <p:spPr>
            <a:xfrm>
              <a:off x="34290" y="46990"/>
              <a:ext cx="367030" cy="709930"/>
            </a:xfrm>
            <a:custGeom>
              <a:avLst/>
              <a:gdLst/>
              <a:ahLst/>
              <a:cxnLst/>
              <a:rect l="l" t="t" r="r" b="b"/>
              <a:pathLst>
                <a:path w="367030" h="709930">
                  <a:moveTo>
                    <a:pt x="172720" y="212090"/>
                  </a:moveTo>
                  <a:cubicBezTo>
                    <a:pt x="165100" y="530860"/>
                    <a:pt x="140970" y="445770"/>
                    <a:pt x="135890" y="401320"/>
                  </a:cubicBezTo>
                  <a:cubicBezTo>
                    <a:pt x="129540" y="355600"/>
                    <a:pt x="130810" y="300990"/>
                    <a:pt x="137160" y="259080"/>
                  </a:cubicBezTo>
                  <a:cubicBezTo>
                    <a:pt x="140970" y="223520"/>
                    <a:pt x="157480" y="195580"/>
                    <a:pt x="162560" y="162560"/>
                  </a:cubicBezTo>
                  <a:cubicBezTo>
                    <a:pt x="167640" y="129540"/>
                    <a:pt x="158750" y="87630"/>
                    <a:pt x="167640" y="60960"/>
                  </a:cubicBezTo>
                  <a:cubicBezTo>
                    <a:pt x="175260" y="40640"/>
                    <a:pt x="186690" y="24130"/>
                    <a:pt x="201930" y="15240"/>
                  </a:cubicBezTo>
                  <a:cubicBezTo>
                    <a:pt x="217170" y="5080"/>
                    <a:pt x="241300" y="1270"/>
                    <a:pt x="259080" y="3810"/>
                  </a:cubicBezTo>
                  <a:cubicBezTo>
                    <a:pt x="276860" y="6350"/>
                    <a:pt x="297180" y="19050"/>
                    <a:pt x="308610" y="33020"/>
                  </a:cubicBezTo>
                  <a:cubicBezTo>
                    <a:pt x="320040" y="46990"/>
                    <a:pt x="322580" y="60960"/>
                    <a:pt x="326390" y="87630"/>
                  </a:cubicBezTo>
                  <a:cubicBezTo>
                    <a:pt x="337820" y="154940"/>
                    <a:pt x="321310" y="370840"/>
                    <a:pt x="328930" y="454660"/>
                  </a:cubicBezTo>
                  <a:cubicBezTo>
                    <a:pt x="331470" y="499110"/>
                    <a:pt x="351790" y="527050"/>
                    <a:pt x="344170" y="554990"/>
                  </a:cubicBezTo>
                  <a:cubicBezTo>
                    <a:pt x="336550" y="579120"/>
                    <a:pt x="312420" y="603250"/>
                    <a:pt x="293370" y="612140"/>
                  </a:cubicBezTo>
                  <a:cubicBezTo>
                    <a:pt x="275590" y="619760"/>
                    <a:pt x="250190" y="617220"/>
                    <a:pt x="233680" y="612140"/>
                  </a:cubicBezTo>
                  <a:cubicBezTo>
                    <a:pt x="220980" y="608330"/>
                    <a:pt x="209550" y="600710"/>
                    <a:pt x="201930" y="589280"/>
                  </a:cubicBezTo>
                  <a:cubicBezTo>
                    <a:pt x="190500" y="576580"/>
                    <a:pt x="184150" y="560070"/>
                    <a:pt x="180340" y="534670"/>
                  </a:cubicBezTo>
                  <a:cubicBezTo>
                    <a:pt x="172720" y="485140"/>
                    <a:pt x="182880" y="347980"/>
                    <a:pt x="194310" y="304800"/>
                  </a:cubicBezTo>
                  <a:cubicBezTo>
                    <a:pt x="199390" y="287020"/>
                    <a:pt x="203200" y="279400"/>
                    <a:pt x="213360" y="269240"/>
                  </a:cubicBezTo>
                  <a:cubicBezTo>
                    <a:pt x="224790" y="256540"/>
                    <a:pt x="247650" y="243840"/>
                    <a:pt x="266700" y="241300"/>
                  </a:cubicBezTo>
                  <a:cubicBezTo>
                    <a:pt x="284480" y="238760"/>
                    <a:pt x="308610" y="245110"/>
                    <a:pt x="323850" y="255270"/>
                  </a:cubicBezTo>
                  <a:cubicBezTo>
                    <a:pt x="340360" y="266700"/>
                    <a:pt x="351790" y="285750"/>
                    <a:pt x="358140" y="304800"/>
                  </a:cubicBezTo>
                  <a:cubicBezTo>
                    <a:pt x="367030" y="328930"/>
                    <a:pt x="367030" y="367030"/>
                    <a:pt x="360680" y="393700"/>
                  </a:cubicBezTo>
                  <a:cubicBezTo>
                    <a:pt x="355600" y="419100"/>
                    <a:pt x="341630" y="449580"/>
                    <a:pt x="323850" y="463550"/>
                  </a:cubicBezTo>
                  <a:cubicBezTo>
                    <a:pt x="309880" y="474980"/>
                    <a:pt x="288290" y="478790"/>
                    <a:pt x="271780" y="478790"/>
                  </a:cubicBezTo>
                  <a:cubicBezTo>
                    <a:pt x="255270" y="477520"/>
                    <a:pt x="233680" y="471170"/>
                    <a:pt x="220980" y="458470"/>
                  </a:cubicBezTo>
                  <a:cubicBezTo>
                    <a:pt x="205740" y="443230"/>
                    <a:pt x="189230" y="407670"/>
                    <a:pt x="191770" y="384810"/>
                  </a:cubicBezTo>
                  <a:cubicBezTo>
                    <a:pt x="194310" y="360680"/>
                    <a:pt x="215900" y="330200"/>
                    <a:pt x="236220" y="318770"/>
                  </a:cubicBezTo>
                  <a:cubicBezTo>
                    <a:pt x="257810" y="307340"/>
                    <a:pt x="295910" y="307340"/>
                    <a:pt x="316230" y="318770"/>
                  </a:cubicBezTo>
                  <a:cubicBezTo>
                    <a:pt x="336550" y="330200"/>
                    <a:pt x="356870" y="363220"/>
                    <a:pt x="360680" y="384810"/>
                  </a:cubicBezTo>
                  <a:cubicBezTo>
                    <a:pt x="364490" y="402590"/>
                    <a:pt x="358140" y="422910"/>
                    <a:pt x="349250" y="436880"/>
                  </a:cubicBezTo>
                  <a:cubicBezTo>
                    <a:pt x="340360" y="452120"/>
                    <a:pt x="323850" y="466090"/>
                    <a:pt x="307340" y="472440"/>
                  </a:cubicBezTo>
                  <a:cubicBezTo>
                    <a:pt x="292100" y="478790"/>
                    <a:pt x="270510" y="480060"/>
                    <a:pt x="254000" y="474980"/>
                  </a:cubicBezTo>
                  <a:cubicBezTo>
                    <a:pt x="237490" y="471170"/>
                    <a:pt x="219710" y="458470"/>
                    <a:pt x="208280" y="444500"/>
                  </a:cubicBezTo>
                  <a:cubicBezTo>
                    <a:pt x="198120" y="431800"/>
                    <a:pt x="194310" y="412750"/>
                    <a:pt x="191770" y="393700"/>
                  </a:cubicBezTo>
                  <a:cubicBezTo>
                    <a:pt x="187960" y="372110"/>
                    <a:pt x="189230" y="344170"/>
                    <a:pt x="191770" y="325120"/>
                  </a:cubicBezTo>
                  <a:cubicBezTo>
                    <a:pt x="193040" y="309880"/>
                    <a:pt x="195580" y="297180"/>
                    <a:pt x="201930" y="285750"/>
                  </a:cubicBezTo>
                  <a:cubicBezTo>
                    <a:pt x="207010" y="274320"/>
                    <a:pt x="217170" y="262890"/>
                    <a:pt x="228600" y="255270"/>
                  </a:cubicBezTo>
                  <a:cubicBezTo>
                    <a:pt x="238760" y="247650"/>
                    <a:pt x="252730" y="242570"/>
                    <a:pt x="266700" y="241300"/>
                  </a:cubicBezTo>
                  <a:cubicBezTo>
                    <a:pt x="279400" y="240030"/>
                    <a:pt x="293370" y="240030"/>
                    <a:pt x="306070" y="246380"/>
                  </a:cubicBezTo>
                  <a:cubicBezTo>
                    <a:pt x="322580" y="252730"/>
                    <a:pt x="341630" y="265430"/>
                    <a:pt x="351790" y="285750"/>
                  </a:cubicBezTo>
                  <a:cubicBezTo>
                    <a:pt x="367030" y="320040"/>
                    <a:pt x="361950" y="398780"/>
                    <a:pt x="359410" y="447040"/>
                  </a:cubicBezTo>
                  <a:cubicBezTo>
                    <a:pt x="358140" y="486410"/>
                    <a:pt x="355600" y="527050"/>
                    <a:pt x="344170" y="554990"/>
                  </a:cubicBezTo>
                  <a:cubicBezTo>
                    <a:pt x="336550" y="575310"/>
                    <a:pt x="326390" y="593090"/>
                    <a:pt x="311150" y="603250"/>
                  </a:cubicBezTo>
                  <a:cubicBezTo>
                    <a:pt x="295910" y="613410"/>
                    <a:pt x="271780" y="619760"/>
                    <a:pt x="254000" y="617220"/>
                  </a:cubicBezTo>
                  <a:cubicBezTo>
                    <a:pt x="234950" y="614680"/>
                    <a:pt x="213360" y="603250"/>
                    <a:pt x="201930" y="589280"/>
                  </a:cubicBezTo>
                  <a:cubicBezTo>
                    <a:pt x="189230" y="576580"/>
                    <a:pt x="185420" y="534670"/>
                    <a:pt x="180340" y="534670"/>
                  </a:cubicBezTo>
                  <a:cubicBezTo>
                    <a:pt x="177800" y="534670"/>
                    <a:pt x="176530" y="546100"/>
                    <a:pt x="175260" y="546100"/>
                  </a:cubicBezTo>
                  <a:cubicBezTo>
                    <a:pt x="166370" y="544830"/>
                    <a:pt x="143510" y="163830"/>
                    <a:pt x="165100" y="80010"/>
                  </a:cubicBezTo>
                  <a:cubicBezTo>
                    <a:pt x="172720" y="46990"/>
                    <a:pt x="184150" y="26670"/>
                    <a:pt x="201930" y="15240"/>
                  </a:cubicBezTo>
                  <a:cubicBezTo>
                    <a:pt x="220980" y="2540"/>
                    <a:pt x="257810" y="0"/>
                    <a:pt x="278130" y="8890"/>
                  </a:cubicBezTo>
                  <a:cubicBezTo>
                    <a:pt x="298450" y="17780"/>
                    <a:pt x="317500" y="44450"/>
                    <a:pt x="325120" y="67310"/>
                  </a:cubicBezTo>
                  <a:cubicBezTo>
                    <a:pt x="334010" y="92710"/>
                    <a:pt x="327660" y="123190"/>
                    <a:pt x="323850" y="153670"/>
                  </a:cubicBezTo>
                  <a:cubicBezTo>
                    <a:pt x="318770" y="187960"/>
                    <a:pt x="300990" y="217170"/>
                    <a:pt x="294640" y="262890"/>
                  </a:cubicBezTo>
                  <a:cubicBezTo>
                    <a:pt x="284480" y="336550"/>
                    <a:pt x="308610" y="481330"/>
                    <a:pt x="293370" y="557530"/>
                  </a:cubicBezTo>
                  <a:cubicBezTo>
                    <a:pt x="281940" y="608330"/>
                    <a:pt x="265430" y="656590"/>
                    <a:pt x="238760" y="680720"/>
                  </a:cubicBezTo>
                  <a:cubicBezTo>
                    <a:pt x="217170" y="699770"/>
                    <a:pt x="187960" y="709930"/>
                    <a:pt x="161290" y="707390"/>
                  </a:cubicBezTo>
                  <a:cubicBezTo>
                    <a:pt x="127000" y="703580"/>
                    <a:pt x="73660" y="669290"/>
                    <a:pt x="49530" y="637540"/>
                  </a:cubicBezTo>
                  <a:cubicBezTo>
                    <a:pt x="27940" y="609600"/>
                    <a:pt x="24130" y="579120"/>
                    <a:pt x="16510" y="534670"/>
                  </a:cubicBezTo>
                  <a:cubicBezTo>
                    <a:pt x="5080" y="454660"/>
                    <a:pt x="0" y="252730"/>
                    <a:pt x="19050" y="193040"/>
                  </a:cubicBezTo>
                  <a:cubicBezTo>
                    <a:pt x="26670" y="170180"/>
                    <a:pt x="36830" y="157480"/>
                    <a:pt x="50800" y="148590"/>
                  </a:cubicBezTo>
                  <a:cubicBezTo>
                    <a:pt x="64770" y="138430"/>
                    <a:pt x="87630" y="133350"/>
                    <a:pt x="104140" y="134620"/>
                  </a:cubicBezTo>
                  <a:cubicBezTo>
                    <a:pt x="121920" y="137160"/>
                    <a:pt x="142240" y="147320"/>
                    <a:pt x="153670" y="160020"/>
                  </a:cubicBezTo>
                  <a:cubicBezTo>
                    <a:pt x="165100" y="173990"/>
                    <a:pt x="172720" y="212090"/>
                    <a:pt x="172720" y="212090"/>
                  </a:cubicBezTo>
                </a:path>
              </a:pathLst>
            </a:custGeom>
            <a:solidFill>
              <a:srgbClr val="FFFFFF"/>
            </a:solidFill>
            <a:ln cap="sq">
              <a:noFill/>
              <a:prstDash val="solid"/>
              <a:miter/>
            </a:ln>
          </p:spPr>
          <p:txBody>
            <a:bodyPr/>
            <a:lstStyle/>
            <a:p>
              <a:endParaRPr lang="es-CL" noProof="0" dirty="0"/>
            </a:p>
          </p:txBody>
        </p:sp>
      </p:grpSp>
      <p:grpSp>
        <p:nvGrpSpPr>
          <p:cNvPr id="11" name="Group 11"/>
          <p:cNvGrpSpPr/>
          <p:nvPr/>
        </p:nvGrpSpPr>
        <p:grpSpPr>
          <a:xfrm>
            <a:off x="14059852" y="6648450"/>
            <a:ext cx="266700" cy="424815"/>
            <a:chOff x="0" y="0"/>
            <a:chExt cx="355600" cy="566420"/>
          </a:xfrm>
        </p:grpSpPr>
        <p:sp>
          <p:nvSpPr>
            <p:cNvPr id="12" name="Freeform 12"/>
            <p:cNvSpPr/>
            <p:nvPr/>
          </p:nvSpPr>
          <p:spPr>
            <a:xfrm>
              <a:off x="41910" y="50800"/>
              <a:ext cx="280670" cy="469900"/>
            </a:xfrm>
            <a:custGeom>
              <a:avLst/>
              <a:gdLst/>
              <a:ahLst/>
              <a:cxnLst/>
              <a:rect l="l" t="t" r="r" b="b"/>
              <a:pathLst>
                <a:path w="280670" h="469900">
                  <a:moveTo>
                    <a:pt x="165100" y="78740"/>
                  </a:moveTo>
                  <a:cubicBezTo>
                    <a:pt x="152400" y="311150"/>
                    <a:pt x="119380" y="347980"/>
                    <a:pt x="106680" y="342900"/>
                  </a:cubicBezTo>
                  <a:cubicBezTo>
                    <a:pt x="87630" y="336550"/>
                    <a:pt x="71120" y="172720"/>
                    <a:pt x="95250" y="146050"/>
                  </a:cubicBezTo>
                  <a:cubicBezTo>
                    <a:pt x="111760" y="129540"/>
                    <a:pt x="158750" y="135890"/>
                    <a:pt x="181610" y="146050"/>
                  </a:cubicBezTo>
                  <a:cubicBezTo>
                    <a:pt x="203200" y="156210"/>
                    <a:pt x="222250" y="181610"/>
                    <a:pt x="231140" y="205740"/>
                  </a:cubicBezTo>
                  <a:cubicBezTo>
                    <a:pt x="241300" y="236220"/>
                    <a:pt x="224790" y="283210"/>
                    <a:pt x="231140" y="316230"/>
                  </a:cubicBezTo>
                  <a:cubicBezTo>
                    <a:pt x="236220" y="342900"/>
                    <a:pt x="261620" y="367030"/>
                    <a:pt x="261620" y="388620"/>
                  </a:cubicBezTo>
                  <a:cubicBezTo>
                    <a:pt x="261620" y="406400"/>
                    <a:pt x="251460" y="425450"/>
                    <a:pt x="240030" y="438150"/>
                  </a:cubicBezTo>
                  <a:cubicBezTo>
                    <a:pt x="228600" y="449580"/>
                    <a:pt x="209550" y="461010"/>
                    <a:pt x="193040" y="463550"/>
                  </a:cubicBezTo>
                  <a:cubicBezTo>
                    <a:pt x="176530" y="466090"/>
                    <a:pt x="154940" y="463550"/>
                    <a:pt x="139700" y="455930"/>
                  </a:cubicBezTo>
                  <a:cubicBezTo>
                    <a:pt x="124460" y="448310"/>
                    <a:pt x="107950" y="434340"/>
                    <a:pt x="101600" y="417830"/>
                  </a:cubicBezTo>
                  <a:cubicBezTo>
                    <a:pt x="93980" y="397510"/>
                    <a:pt x="92710" y="359410"/>
                    <a:pt x="104140" y="339090"/>
                  </a:cubicBezTo>
                  <a:cubicBezTo>
                    <a:pt x="116840" y="318770"/>
                    <a:pt x="149860" y="300990"/>
                    <a:pt x="171450" y="297180"/>
                  </a:cubicBezTo>
                  <a:cubicBezTo>
                    <a:pt x="189230" y="294640"/>
                    <a:pt x="209550" y="299720"/>
                    <a:pt x="223520" y="309880"/>
                  </a:cubicBezTo>
                  <a:cubicBezTo>
                    <a:pt x="241300" y="323850"/>
                    <a:pt x="261620" y="355600"/>
                    <a:pt x="261620" y="379730"/>
                  </a:cubicBezTo>
                  <a:cubicBezTo>
                    <a:pt x="261620" y="402590"/>
                    <a:pt x="242570" y="435610"/>
                    <a:pt x="226060" y="449580"/>
                  </a:cubicBezTo>
                  <a:cubicBezTo>
                    <a:pt x="212090" y="461010"/>
                    <a:pt x="191770" y="466090"/>
                    <a:pt x="173990" y="464820"/>
                  </a:cubicBezTo>
                  <a:cubicBezTo>
                    <a:pt x="157480" y="464820"/>
                    <a:pt x="139700" y="457200"/>
                    <a:pt x="124460" y="445770"/>
                  </a:cubicBezTo>
                  <a:cubicBezTo>
                    <a:pt x="105410" y="431800"/>
                    <a:pt x="86360" y="412750"/>
                    <a:pt x="74930" y="379730"/>
                  </a:cubicBezTo>
                  <a:cubicBezTo>
                    <a:pt x="53340" y="318770"/>
                    <a:pt x="44450" y="147320"/>
                    <a:pt x="68580" y="81280"/>
                  </a:cubicBezTo>
                  <a:cubicBezTo>
                    <a:pt x="82550" y="41910"/>
                    <a:pt x="113030" y="0"/>
                    <a:pt x="139700" y="0"/>
                  </a:cubicBezTo>
                  <a:cubicBezTo>
                    <a:pt x="173990" y="1270"/>
                    <a:pt x="240030" y="88900"/>
                    <a:pt x="259080" y="146050"/>
                  </a:cubicBezTo>
                  <a:cubicBezTo>
                    <a:pt x="280670" y="207010"/>
                    <a:pt x="270510" y="303530"/>
                    <a:pt x="254000" y="359410"/>
                  </a:cubicBezTo>
                  <a:cubicBezTo>
                    <a:pt x="241300" y="401320"/>
                    <a:pt x="220980" y="453390"/>
                    <a:pt x="189230" y="461010"/>
                  </a:cubicBezTo>
                  <a:cubicBezTo>
                    <a:pt x="152400" y="469900"/>
                    <a:pt x="63500" y="410210"/>
                    <a:pt x="35560" y="374650"/>
                  </a:cubicBezTo>
                  <a:cubicBezTo>
                    <a:pt x="15240" y="349250"/>
                    <a:pt x="15240" y="323850"/>
                    <a:pt x="10160" y="288290"/>
                  </a:cubicBezTo>
                  <a:cubicBezTo>
                    <a:pt x="1270" y="233680"/>
                    <a:pt x="0" y="124460"/>
                    <a:pt x="8890" y="78740"/>
                  </a:cubicBezTo>
                  <a:cubicBezTo>
                    <a:pt x="12700" y="54610"/>
                    <a:pt x="16510" y="39370"/>
                    <a:pt x="27940" y="26670"/>
                  </a:cubicBezTo>
                  <a:cubicBezTo>
                    <a:pt x="39370" y="13970"/>
                    <a:pt x="59690" y="2540"/>
                    <a:pt x="77470" y="1270"/>
                  </a:cubicBezTo>
                  <a:cubicBezTo>
                    <a:pt x="97790" y="0"/>
                    <a:pt x="130810" y="12700"/>
                    <a:pt x="144780" y="26670"/>
                  </a:cubicBezTo>
                  <a:cubicBezTo>
                    <a:pt x="157480" y="39370"/>
                    <a:pt x="165100" y="78740"/>
                    <a:pt x="165100" y="78740"/>
                  </a:cubicBezTo>
                </a:path>
              </a:pathLst>
            </a:custGeom>
            <a:solidFill>
              <a:srgbClr val="FFFFFF"/>
            </a:solidFill>
            <a:ln cap="sq">
              <a:noFill/>
              <a:prstDash val="solid"/>
              <a:miter/>
            </a:ln>
          </p:spPr>
          <p:txBody>
            <a:bodyPr/>
            <a:lstStyle/>
            <a:p>
              <a:endParaRPr lang="es-CL" noProof="0" dirty="0"/>
            </a:p>
          </p:txBody>
        </p:sp>
      </p:grpSp>
      <p:grpSp>
        <p:nvGrpSpPr>
          <p:cNvPr id="13" name="Group 13"/>
          <p:cNvGrpSpPr/>
          <p:nvPr/>
        </p:nvGrpSpPr>
        <p:grpSpPr>
          <a:xfrm>
            <a:off x="13943648" y="7680960"/>
            <a:ext cx="471488" cy="600075"/>
            <a:chOff x="0" y="0"/>
            <a:chExt cx="628650" cy="800100"/>
          </a:xfrm>
        </p:grpSpPr>
        <p:sp>
          <p:nvSpPr>
            <p:cNvPr id="14" name="Freeform 14"/>
            <p:cNvSpPr/>
            <p:nvPr/>
          </p:nvSpPr>
          <p:spPr>
            <a:xfrm>
              <a:off x="45720" y="48260"/>
              <a:ext cx="535940" cy="712470"/>
            </a:xfrm>
            <a:custGeom>
              <a:avLst/>
              <a:gdLst/>
              <a:ahLst/>
              <a:cxnLst/>
              <a:rect l="l" t="t" r="r" b="b"/>
              <a:pathLst>
                <a:path w="535940" h="712470">
                  <a:moveTo>
                    <a:pt x="375920" y="156210"/>
                  </a:moveTo>
                  <a:cubicBezTo>
                    <a:pt x="372110" y="459740"/>
                    <a:pt x="368300" y="306070"/>
                    <a:pt x="353060" y="254000"/>
                  </a:cubicBezTo>
                  <a:cubicBezTo>
                    <a:pt x="344170" y="219710"/>
                    <a:pt x="313690" y="173990"/>
                    <a:pt x="316230" y="172720"/>
                  </a:cubicBezTo>
                  <a:cubicBezTo>
                    <a:pt x="320040" y="171450"/>
                    <a:pt x="369570" y="224790"/>
                    <a:pt x="381000" y="262890"/>
                  </a:cubicBezTo>
                  <a:cubicBezTo>
                    <a:pt x="397510" y="312420"/>
                    <a:pt x="364490" y="417830"/>
                    <a:pt x="379730" y="453390"/>
                  </a:cubicBezTo>
                  <a:cubicBezTo>
                    <a:pt x="387350" y="472440"/>
                    <a:pt x="407670" y="474980"/>
                    <a:pt x="415290" y="488950"/>
                  </a:cubicBezTo>
                  <a:cubicBezTo>
                    <a:pt x="421640" y="500380"/>
                    <a:pt x="424180" y="513080"/>
                    <a:pt x="422910" y="527050"/>
                  </a:cubicBezTo>
                  <a:cubicBezTo>
                    <a:pt x="421640" y="543560"/>
                    <a:pt x="415290" y="568960"/>
                    <a:pt x="401320" y="581660"/>
                  </a:cubicBezTo>
                  <a:cubicBezTo>
                    <a:pt x="386080" y="596900"/>
                    <a:pt x="350520" y="610870"/>
                    <a:pt x="328930" y="607060"/>
                  </a:cubicBezTo>
                  <a:cubicBezTo>
                    <a:pt x="306070" y="604520"/>
                    <a:pt x="278130" y="586740"/>
                    <a:pt x="266700" y="561340"/>
                  </a:cubicBezTo>
                  <a:cubicBezTo>
                    <a:pt x="248920" y="525780"/>
                    <a:pt x="283210" y="444500"/>
                    <a:pt x="276860" y="392430"/>
                  </a:cubicBezTo>
                  <a:cubicBezTo>
                    <a:pt x="269240" y="345440"/>
                    <a:pt x="250190" y="265430"/>
                    <a:pt x="231140" y="262890"/>
                  </a:cubicBezTo>
                  <a:cubicBezTo>
                    <a:pt x="214630" y="259080"/>
                    <a:pt x="185420" y="298450"/>
                    <a:pt x="173990" y="328930"/>
                  </a:cubicBezTo>
                  <a:cubicBezTo>
                    <a:pt x="157480" y="372110"/>
                    <a:pt x="189230" y="468630"/>
                    <a:pt x="168910" y="510540"/>
                  </a:cubicBezTo>
                  <a:cubicBezTo>
                    <a:pt x="156210" y="541020"/>
                    <a:pt x="116840" y="579120"/>
                    <a:pt x="101600" y="571500"/>
                  </a:cubicBezTo>
                  <a:cubicBezTo>
                    <a:pt x="66040" y="556260"/>
                    <a:pt x="81280" y="204470"/>
                    <a:pt x="101600" y="113030"/>
                  </a:cubicBezTo>
                  <a:cubicBezTo>
                    <a:pt x="111760" y="72390"/>
                    <a:pt x="121920" y="46990"/>
                    <a:pt x="142240" y="27940"/>
                  </a:cubicBezTo>
                  <a:cubicBezTo>
                    <a:pt x="160020" y="11430"/>
                    <a:pt x="191770" y="0"/>
                    <a:pt x="214630" y="2540"/>
                  </a:cubicBezTo>
                  <a:cubicBezTo>
                    <a:pt x="236220" y="6350"/>
                    <a:pt x="265430" y="30480"/>
                    <a:pt x="275590" y="46990"/>
                  </a:cubicBezTo>
                  <a:cubicBezTo>
                    <a:pt x="283210" y="59690"/>
                    <a:pt x="285750" y="72390"/>
                    <a:pt x="284480" y="86360"/>
                  </a:cubicBezTo>
                  <a:cubicBezTo>
                    <a:pt x="283210" y="102870"/>
                    <a:pt x="259080" y="137160"/>
                    <a:pt x="262890" y="139700"/>
                  </a:cubicBezTo>
                  <a:cubicBezTo>
                    <a:pt x="265430" y="142240"/>
                    <a:pt x="285750" y="118110"/>
                    <a:pt x="289560" y="120650"/>
                  </a:cubicBezTo>
                  <a:cubicBezTo>
                    <a:pt x="293370" y="123190"/>
                    <a:pt x="287020" y="157480"/>
                    <a:pt x="275590" y="171450"/>
                  </a:cubicBezTo>
                  <a:cubicBezTo>
                    <a:pt x="262890" y="187960"/>
                    <a:pt x="229870" y="205740"/>
                    <a:pt x="208280" y="208280"/>
                  </a:cubicBezTo>
                  <a:cubicBezTo>
                    <a:pt x="191770" y="209550"/>
                    <a:pt x="172720" y="201930"/>
                    <a:pt x="158750" y="191770"/>
                  </a:cubicBezTo>
                  <a:cubicBezTo>
                    <a:pt x="146050" y="181610"/>
                    <a:pt x="132080" y="165100"/>
                    <a:pt x="129540" y="148590"/>
                  </a:cubicBezTo>
                  <a:cubicBezTo>
                    <a:pt x="124460" y="128270"/>
                    <a:pt x="129540" y="90170"/>
                    <a:pt x="144780" y="73660"/>
                  </a:cubicBezTo>
                  <a:cubicBezTo>
                    <a:pt x="158750" y="55880"/>
                    <a:pt x="193040" y="41910"/>
                    <a:pt x="215900" y="44450"/>
                  </a:cubicBezTo>
                  <a:cubicBezTo>
                    <a:pt x="238760" y="45720"/>
                    <a:pt x="267970" y="68580"/>
                    <a:pt x="279400" y="86360"/>
                  </a:cubicBezTo>
                  <a:cubicBezTo>
                    <a:pt x="289560" y="101600"/>
                    <a:pt x="290830" y="121920"/>
                    <a:pt x="288290" y="138430"/>
                  </a:cubicBezTo>
                  <a:cubicBezTo>
                    <a:pt x="285750" y="154940"/>
                    <a:pt x="278130" y="173990"/>
                    <a:pt x="264160" y="184150"/>
                  </a:cubicBezTo>
                  <a:cubicBezTo>
                    <a:pt x="248920" y="198120"/>
                    <a:pt x="212090" y="208280"/>
                    <a:pt x="190500" y="205740"/>
                  </a:cubicBezTo>
                  <a:cubicBezTo>
                    <a:pt x="173990" y="203200"/>
                    <a:pt x="156210" y="191770"/>
                    <a:pt x="146050" y="179070"/>
                  </a:cubicBezTo>
                  <a:cubicBezTo>
                    <a:pt x="134620" y="166370"/>
                    <a:pt x="128270" y="151130"/>
                    <a:pt x="125730" y="130810"/>
                  </a:cubicBezTo>
                  <a:cubicBezTo>
                    <a:pt x="123190" y="102870"/>
                    <a:pt x="129540" y="48260"/>
                    <a:pt x="142240" y="27940"/>
                  </a:cubicBezTo>
                  <a:cubicBezTo>
                    <a:pt x="149860" y="15240"/>
                    <a:pt x="161290" y="10160"/>
                    <a:pt x="175260" y="6350"/>
                  </a:cubicBezTo>
                  <a:cubicBezTo>
                    <a:pt x="190500" y="1270"/>
                    <a:pt x="215900" y="0"/>
                    <a:pt x="233680" y="7620"/>
                  </a:cubicBezTo>
                  <a:cubicBezTo>
                    <a:pt x="252730" y="17780"/>
                    <a:pt x="275590" y="46990"/>
                    <a:pt x="281940" y="66040"/>
                  </a:cubicBezTo>
                  <a:cubicBezTo>
                    <a:pt x="287020" y="80010"/>
                    <a:pt x="285750" y="92710"/>
                    <a:pt x="281940" y="105410"/>
                  </a:cubicBezTo>
                  <a:cubicBezTo>
                    <a:pt x="276860" y="119380"/>
                    <a:pt x="260350" y="121920"/>
                    <a:pt x="252730" y="142240"/>
                  </a:cubicBezTo>
                  <a:cubicBezTo>
                    <a:pt x="229870" y="210820"/>
                    <a:pt x="288290" y="523240"/>
                    <a:pt x="256540" y="614680"/>
                  </a:cubicBezTo>
                  <a:cubicBezTo>
                    <a:pt x="240030" y="659130"/>
                    <a:pt x="217170" y="690880"/>
                    <a:pt x="185420" y="701040"/>
                  </a:cubicBezTo>
                  <a:cubicBezTo>
                    <a:pt x="147320" y="712470"/>
                    <a:pt x="66040" y="685800"/>
                    <a:pt x="36830" y="660400"/>
                  </a:cubicBezTo>
                  <a:cubicBezTo>
                    <a:pt x="15240" y="642620"/>
                    <a:pt x="10160" y="613410"/>
                    <a:pt x="5080" y="589280"/>
                  </a:cubicBezTo>
                  <a:cubicBezTo>
                    <a:pt x="0" y="563880"/>
                    <a:pt x="3810" y="542290"/>
                    <a:pt x="5080" y="509270"/>
                  </a:cubicBezTo>
                  <a:cubicBezTo>
                    <a:pt x="6350" y="454660"/>
                    <a:pt x="2540" y="346710"/>
                    <a:pt x="15240" y="287020"/>
                  </a:cubicBezTo>
                  <a:cubicBezTo>
                    <a:pt x="22860" y="246380"/>
                    <a:pt x="38100" y="215900"/>
                    <a:pt x="53340" y="185420"/>
                  </a:cubicBezTo>
                  <a:cubicBezTo>
                    <a:pt x="67310" y="158750"/>
                    <a:pt x="76200" y="129540"/>
                    <a:pt x="101600" y="113030"/>
                  </a:cubicBezTo>
                  <a:cubicBezTo>
                    <a:pt x="137160" y="90170"/>
                    <a:pt x="219710" y="76200"/>
                    <a:pt x="262890" y="88900"/>
                  </a:cubicBezTo>
                  <a:cubicBezTo>
                    <a:pt x="299720" y="99060"/>
                    <a:pt x="326390" y="129540"/>
                    <a:pt x="353060" y="166370"/>
                  </a:cubicBezTo>
                  <a:cubicBezTo>
                    <a:pt x="389890" y="217170"/>
                    <a:pt x="434340" y="326390"/>
                    <a:pt x="438150" y="386080"/>
                  </a:cubicBezTo>
                  <a:cubicBezTo>
                    <a:pt x="441960" y="426720"/>
                    <a:pt x="416560" y="458470"/>
                    <a:pt x="415290" y="488950"/>
                  </a:cubicBezTo>
                  <a:cubicBezTo>
                    <a:pt x="414020" y="510540"/>
                    <a:pt x="424180" y="530860"/>
                    <a:pt x="420370" y="547370"/>
                  </a:cubicBezTo>
                  <a:cubicBezTo>
                    <a:pt x="417830" y="560070"/>
                    <a:pt x="411480" y="571500"/>
                    <a:pt x="401320" y="581660"/>
                  </a:cubicBezTo>
                  <a:cubicBezTo>
                    <a:pt x="388620" y="593090"/>
                    <a:pt x="367030" y="605790"/>
                    <a:pt x="347980" y="607060"/>
                  </a:cubicBezTo>
                  <a:cubicBezTo>
                    <a:pt x="330200" y="609600"/>
                    <a:pt x="308610" y="603250"/>
                    <a:pt x="292100" y="591820"/>
                  </a:cubicBezTo>
                  <a:cubicBezTo>
                    <a:pt x="271780" y="579120"/>
                    <a:pt x="254000" y="554990"/>
                    <a:pt x="241300" y="529590"/>
                  </a:cubicBezTo>
                  <a:cubicBezTo>
                    <a:pt x="227330" y="499110"/>
                    <a:pt x="220980" y="463550"/>
                    <a:pt x="215900" y="415290"/>
                  </a:cubicBezTo>
                  <a:cubicBezTo>
                    <a:pt x="208280" y="340360"/>
                    <a:pt x="195580" y="186690"/>
                    <a:pt x="220980" y="120650"/>
                  </a:cubicBezTo>
                  <a:cubicBezTo>
                    <a:pt x="236220" y="78740"/>
                    <a:pt x="265430" y="46990"/>
                    <a:pt x="294640" y="33020"/>
                  </a:cubicBezTo>
                  <a:cubicBezTo>
                    <a:pt x="321310" y="20320"/>
                    <a:pt x="356870" y="21590"/>
                    <a:pt x="384810" y="31750"/>
                  </a:cubicBezTo>
                  <a:cubicBezTo>
                    <a:pt x="417830" y="43180"/>
                    <a:pt x="454660" y="80010"/>
                    <a:pt x="474980" y="111760"/>
                  </a:cubicBezTo>
                  <a:cubicBezTo>
                    <a:pt x="495300" y="140970"/>
                    <a:pt x="501650" y="172720"/>
                    <a:pt x="510540" y="209550"/>
                  </a:cubicBezTo>
                  <a:cubicBezTo>
                    <a:pt x="520700" y="254000"/>
                    <a:pt x="528320" y="312420"/>
                    <a:pt x="530860" y="358140"/>
                  </a:cubicBezTo>
                  <a:cubicBezTo>
                    <a:pt x="533400" y="397510"/>
                    <a:pt x="535940" y="433070"/>
                    <a:pt x="528320" y="469900"/>
                  </a:cubicBezTo>
                  <a:cubicBezTo>
                    <a:pt x="518160" y="511810"/>
                    <a:pt x="505460" y="575310"/>
                    <a:pt x="473710" y="594360"/>
                  </a:cubicBezTo>
                  <a:cubicBezTo>
                    <a:pt x="441960" y="613410"/>
                    <a:pt x="374650" y="593090"/>
                    <a:pt x="335280" y="581660"/>
                  </a:cubicBezTo>
                  <a:cubicBezTo>
                    <a:pt x="302260" y="572770"/>
                    <a:pt x="270510" y="560070"/>
                    <a:pt x="251460" y="539750"/>
                  </a:cubicBezTo>
                  <a:cubicBezTo>
                    <a:pt x="233680" y="521970"/>
                    <a:pt x="227330" y="502920"/>
                    <a:pt x="219710" y="469900"/>
                  </a:cubicBezTo>
                  <a:cubicBezTo>
                    <a:pt x="205740" y="398780"/>
                    <a:pt x="203200" y="175260"/>
                    <a:pt x="229870" y="119380"/>
                  </a:cubicBezTo>
                  <a:cubicBezTo>
                    <a:pt x="240030" y="97790"/>
                    <a:pt x="256540" y="88900"/>
                    <a:pt x="270510" y="82550"/>
                  </a:cubicBezTo>
                  <a:cubicBezTo>
                    <a:pt x="283210" y="77470"/>
                    <a:pt x="294640" y="76200"/>
                    <a:pt x="307340" y="78740"/>
                  </a:cubicBezTo>
                  <a:cubicBezTo>
                    <a:pt x="323850" y="81280"/>
                    <a:pt x="345440" y="91440"/>
                    <a:pt x="356870" y="104140"/>
                  </a:cubicBezTo>
                  <a:cubicBezTo>
                    <a:pt x="368300" y="116840"/>
                    <a:pt x="375920" y="156210"/>
                    <a:pt x="375920" y="156210"/>
                  </a:cubicBezTo>
                </a:path>
              </a:pathLst>
            </a:custGeom>
            <a:solidFill>
              <a:srgbClr val="FFFFFF"/>
            </a:solidFill>
            <a:ln cap="sq">
              <a:noFill/>
              <a:prstDash val="solid"/>
              <a:miter/>
            </a:ln>
          </p:spPr>
          <p:txBody>
            <a:bodyPr/>
            <a:lstStyle/>
            <a:p>
              <a:endParaRPr lang="es-CL" noProof="0" dirty="0"/>
            </a:p>
          </p:txBody>
        </p:sp>
      </p:grpSp>
      <p:grpSp>
        <p:nvGrpSpPr>
          <p:cNvPr id="15" name="Group 15"/>
          <p:cNvGrpSpPr/>
          <p:nvPr/>
        </p:nvGrpSpPr>
        <p:grpSpPr>
          <a:xfrm>
            <a:off x="14151293" y="6537007"/>
            <a:ext cx="214312" cy="351472"/>
            <a:chOff x="0" y="0"/>
            <a:chExt cx="285750" cy="468630"/>
          </a:xfrm>
        </p:grpSpPr>
        <p:sp>
          <p:nvSpPr>
            <p:cNvPr id="16" name="Freeform 16"/>
            <p:cNvSpPr/>
            <p:nvPr/>
          </p:nvSpPr>
          <p:spPr>
            <a:xfrm>
              <a:off x="41910" y="49530"/>
              <a:ext cx="196850" cy="368300"/>
            </a:xfrm>
            <a:custGeom>
              <a:avLst/>
              <a:gdLst/>
              <a:ahLst/>
              <a:cxnLst/>
              <a:rect l="l" t="t" r="r" b="b"/>
              <a:pathLst>
                <a:path w="196850" h="368300">
                  <a:moveTo>
                    <a:pt x="162560" y="77470"/>
                  </a:moveTo>
                  <a:cubicBezTo>
                    <a:pt x="160020" y="245110"/>
                    <a:pt x="166370" y="232410"/>
                    <a:pt x="171450" y="233680"/>
                  </a:cubicBezTo>
                  <a:cubicBezTo>
                    <a:pt x="176530" y="234950"/>
                    <a:pt x="182880" y="245110"/>
                    <a:pt x="185420" y="254000"/>
                  </a:cubicBezTo>
                  <a:cubicBezTo>
                    <a:pt x="190500" y="266700"/>
                    <a:pt x="195580" y="288290"/>
                    <a:pt x="193040" y="303530"/>
                  </a:cubicBezTo>
                  <a:cubicBezTo>
                    <a:pt x="190500" y="318770"/>
                    <a:pt x="180340" y="336550"/>
                    <a:pt x="168910" y="346710"/>
                  </a:cubicBezTo>
                  <a:cubicBezTo>
                    <a:pt x="157480" y="356870"/>
                    <a:pt x="139700" y="367030"/>
                    <a:pt x="123190" y="367030"/>
                  </a:cubicBezTo>
                  <a:cubicBezTo>
                    <a:pt x="102870" y="367030"/>
                    <a:pt x="69850" y="353060"/>
                    <a:pt x="55880" y="337820"/>
                  </a:cubicBezTo>
                  <a:cubicBezTo>
                    <a:pt x="44450" y="326390"/>
                    <a:pt x="38100" y="307340"/>
                    <a:pt x="38100" y="290830"/>
                  </a:cubicBezTo>
                  <a:cubicBezTo>
                    <a:pt x="38100" y="275590"/>
                    <a:pt x="43180" y="256540"/>
                    <a:pt x="52070" y="243840"/>
                  </a:cubicBezTo>
                  <a:cubicBezTo>
                    <a:pt x="60960" y="231140"/>
                    <a:pt x="77470" y="218440"/>
                    <a:pt x="92710" y="214630"/>
                  </a:cubicBezTo>
                  <a:cubicBezTo>
                    <a:pt x="107950" y="209550"/>
                    <a:pt x="127000" y="208280"/>
                    <a:pt x="142240" y="215900"/>
                  </a:cubicBezTo>
                  <a:cubicBezTo>
                    <a:pt x="161290" y="223520"/>
                    <a:pt x="185420" y="250190"/>
                    <a:pt x="191770" y="269240"/>
                  </a:cubicBezTo>
                  <a:cubicBezTo>
                    <a:pt x="196850" y="285750"/>
                    <a:pt x="194310" y="304800"/>
                    <a:pt x="187960" y="318770"/>
                  </a:cubicBezTo>
                  <a:cubicBezTo>
                    <a:pt x="181610" y="334010"/>
                    <a:pt x="168910" y="349250"/>
                    <a:pt x="154940" y="356870"/>
                  </a:cubicBezTo>
                  <a:cubicBezTo>
                    <a:pt x="140970" y="364490"/>
                    <a:pt x="121920" y="368300"/>
                    <a:pt x="105410" y="365760"/>
                  </a:cubicBezTo>
                  <a:cubicBezTo>
                    <a:pt x="90170" y="364490"/>
                    <a:pt x="74930" y="355600"/>
                    <a:pt x="60960" y="344170"/>
                  </a:cubicBezTo>
                  <a:cubicBezTo>
                    <a:pt x="43180" y="328930"/>
                    <a:pt x="25400" y="306070"/>
                    <a:pt x="15240" y="275590"/>
                  </a:cubicBezTo>
                  <a:cubicBezTo>
                    <a:pt x="0" y="227330"/>
                    <a:pt x="1270" y="120650"/>
                    <a:pt x="8890" y="77470"/>
                  </a:cubicBezTo>
                  <a:cubicBezTo>
                    <a:pt x="12700" y="54610"/>
                    <a:pt x="15240" y="38100"/>
                    <a:pt x="27940" y="26670"/>
                  </a:cubicBezTo>
                  <a:cubicBezTo>
                    <a:pt x="41910" y="11430"/>
                    <a:pt x="74930" y="0"/>
                    <a:pt x="95250" y="1270"/>
                  </a:cubicBezTo>
                  <a:cubicBezTo>
                    <a:pt x="113030" y="1270"/>
                    <a:pt x="132080" y="12700"/>
                    <a:pt x="143510" y="26670"/>
                  </a:cubicBezTo>
                  <a:cubicBezTo>
                    <a:pt x="154940" y="39370"/>
                    <a:pt x="162560" y="77470"/>
                    <a:pt x="162560" y="77470"/>
                  </a:cubicBezTo>
                </a:path>
              </a:pathLst>
            </a:custGeom>
            <a:solidFill>
              <a:srgbClr val="FFFFFF"/>
            </a:solidFill>
            <a:ln cap="sq">
              <a:noFill/>
              <a:prstDash val="solid"/>
              <a:miter/>
            </a:ln>
          </p:spPr>
          <p:txBody>
            <a:bodyPr/>
            <a:lstStyle/>
            <a:p>
              <a:endParaRPr lang="es-CL" noProof="0" dirty="0"/>
            </a:p>
          </p:txBody>
        </p:sp>
      </p:grpSp>
      <mc:AlternateContent xmlns:mc="http://schemas.openxmlformats.org/markup-compatibility/2006" xmlns:p14="http://schemas.microsoft.com/office/powerpoint/2010/main">
        <mc:Choice Requires="p14">
          <p:contentPart p14:bwMode="auto" r:id="rId8">
            <p14:nvContentPartPr>
              <p14:cNvPr id="24" name="Entrada de lápiz 23">
                <a:extLst>
                  <a:ext uri="{FF2B5EF4-FFF2-40B4-BE49-F238E27FC236}">
                    <a16:creationId xmlns:a16="http://schemas.microsoft.com/office/drawing/2014/main" id="{E472396B-A9B2-C312-975E-175A689C6B7C}"/>
                  </a:ext>
                </a:extLst>
              </p14:cNvPr>
              <p14:cNvContentPartPr/>
              <p14:nvPr/>
            </p14:nvContentPartPr>
            <p14:xfrm>
              <a:off x="14172757" y="6741969"/>
              <a:ext cx="105840" cy="498240"/>
            </p14:xfrm>
          </p:contentPart>
        </mc:Choice>
        <mc:Fallback xmlns="">
          <p:pic>
            <p:nvPicPr>
              <p:cNvPr id="24" name="Entrada de lápiz 23">
                <a:extLst>
                  <a:ext uri="{FF2B5EF4-FFF2-40B4-BE49-F238E27FC236}">
                    <a16:creationId xmlns:a16="http://schemas.microsoft.com/office/drawing/2014/main" id="{E472396B-A9B2-C312-975E-175A689C6B7C}"/>
                  </a:ext>
                </a:extLst>
              </p:cNvPr>
              <p:cNvPicPr/>
              <p:nvPr/>
            </p:nvPicPr>
            <p:blipFill>
              <a:blip r:embed="rId9"/>
              <a:stretch>
                <a:fillRect/>
              </a:stretch>
            </p:blipFill>
            <p:spPr>
              <a:xfrm>
                <a:off x="14137117" y="6705969"/>
                <a:ext cx="177480" cy="569880"/>
              </a:xfrm>
              <a:prstGeom prst="rect">
                <a:avLst/>
              </a:prstGeom>
            </p:spPr>
          </p:pic>
        </mc:Fallback>
      </mc:AlternateContent>
      <p:grpSp>
        <p:nvGrpSpPr>
          <p:cNvPr id="26" name="Grupo 25">
            <a:extLst>
              <a:ext uri="{FF2B5EF4-FFF2-40B4-BE49-F238E27FC236}">
                <a16:creationId xmlns:a16="http://schemas.microsoft.com/office/drawing/2014/main" id="{19E0F4F3-C9D0-493A-8327-68C325F6D638}"/>
              </a:ext>
            </a:extLst>
          </p:cNvPr>
          <p:cNvGrpSpPr/>
          <p:nvPr/>
        </p:nvGrpSpPr>
        <p:grpSpPr>
          <a:xfrm>
            <a:off x="14050357" y="5485569"/>
            <a:ext cx="249480" cy="486720"/>
            <a:chOff x="14050357" y="5485569"/>
            <a:chExt cx="249480" cy="486720"/>
          </a:xfrm>
        </p:grpSpPr>
        <mc:AlternateContent xmlns:mc="http://schemas.openxmlformats.org/markup-compatibility/2006" xmlns:p14="http://schemas.microsoft.com/office/powerpoint/2010/main">
          <mc:Choice Requires="p14">
            <p:contentPart p14:bwMode="auto" r:id="rId10">
              <p14:nvContentPartPr>
                <p14:cNvPr id="17" name="Entrada de lápiz 16">
                  <a:extLst>
                    <a:ext uri="{FF2B5EF4-FFF2-40B4-BE49-F238E27FC236}">
                      <a16:creationId xmlns:a16="http://schemas.microsoft.com/office/drawing/2014/main" id="{C2B6CCCF-5122-C7A1-1F27-EBF08C1CE961}"/>
                    </a:ext>
                  </a:extLst>
                </p14:cNvPr>
                <p14:cNvContentPartPr/>
                <p14:nvPr/>
              </p14:nvContentPartPr>
              <p14:xfrm>
                <a:off x="14174917" y="5521209"/>
                <a:ext cx="96120" cy="419400"/>
              </p14:xfrm>
            </p:contentPart>
          </mc:Choice>
          <mc:Fallback xmlns="">
            <p:pic>
              <p:nvPicPr>
                <p:cNvPr id="17" name="Entrada de lápiz 16">
                  <a:extLst>
                    <a:ext uri="{FF2B5EF4-FFF2-40B4-BE49-F238E27FC236}">
                      <a16:creationId xmlns:a16="http://schemas.microsoft.com/office/drawing/2014/main" id="{C2B6CCCF-5122-C7A1-1F27-EBF08C1CE961}"/>
                    </a:ext>
                  </a:extLst>
                </p:cNvPr>
                <p:cNvPicPr/>
                <p:nvPr/>
              </p:nvPicPr>
              <p:blipFill>
                <a:blip r:embed="rId11"/>
                <a:stretch>
                  <a:fillRect/>
                </a:stretch>
              </p:blipFill>
              <p:spPr>
                <a:xfrm>
                  <a:off x="14166277" y="5512209"/>
                  <a:ext cx="11376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Entrada de lápiz 17">
                  <a:extLst>
                    <a:ext uri="{FF2B5EF4-FFF2-40B4-BE49-F238E27FC236}">
                      <a16:creationId xmlns:a16="http://schemas.microsoft.com/office/drawing/2014/main" id="{79E51CB5-517E-86A2-D4F1-362D71321F7C}"/>
                    </a:ext>
                  </a:extLst>
                </p14:cNvPr>
                <p14:cNvContentPartPr/>
                <p14:nvPr/>
              </p14:nvContentPartPr>
              <p14:xfrm>
                <a:off x="14154397" y="5574129"/>
                <a:ext cx="141480" cy="398160"/>
              </p14:xfrm>
            </p:contentPart>
          </mc:Choice>
          <mc:Fallback xmlns="">
            <p:pic>
              <p:nvPicPr>
                <p:cNvPr id="18" name="Entrada de lápiz 17">
                  <a:extLst>
                    <a:ext uri="{FF2B5EF4-FFF2-40B4-BE49-F238E27FC236}">
                      <a16:creationId xmlns:a16="http://schemas.microsoft.com/office/drawing/2014/main" id="{79E51CB5-517E-86A2-D4F1-362D71321F7C}"/>
                    </a:ext>
                  </a:extLst>
                </p:cNvPr>
                <p:cNvPicPr/>
                <p:nvPr/>
              </p:nvPicPr>
              <p:blipFill>
                <a:blip r:embed="rId13"/>
                <a:stretch>
                  <a:fillRect/>
                </a:stretch>
              </p:blipFill>
              <p:spPr>
                <a:xfrm>
                  <a:off x="14145757" y="5565129"/>
                  <a:ext cx="15912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Entrada de lápiz 18">
                  <a:extLst>
                    <a:ext uri="{FF2B5EF4-FFF2-40B4-BE49-F238E27FC236}">
                      <a16:creationId xmlns:a16="http://schemas.microsoft.com/office/drawing/2014/main" id="{BB89EF1D-C985-E8B7-6261-CCD25B01993B}"/>
                    </a:ext>
                  </a:extLst>
                </p14:cNvPr>
                <p14:cNvContentPartPr/>
                <p14:nvPr/>
              </p14:nvContentPartPr>
              <p14:xfrm>
                <a:off x="14178157" y="5514369"/>
                <a:ext cx="121680" cy="424800"/>
              </p14:xfrm>
            </p:contentPart>
          </mc:Choice>
          <mc:Fallback xmlns="">
            <p:pic>
              <p:nvPicPr>
                <p:cNvPr id="19" name="Entrada de lápiz 18">
                  <a:extLst>
                    <a:ext uri="{FF2B5EF4-FFF2-40B4-BE49-F238E27FC236}">
                      <a16:creationId xmlns:a16="http://schemas.microsoft.com/office/drawing/2014/main" id="{BB89EF1D-C985-E8B7-6261-CCD25B01993B}"/>
                    </a:ext>
                  </a:extLst>
                </p:cNvPr>
                <p:cNvPicPr/>
                <p:nvPr/>
              </p:nvPicPr>
              <p:blipFill>
                <a:blip r:embed="rId15"/>
                <a:stretch>
                  <a:fillRect/>
                </a:stretch>
              </p:blipFill>
              <p:spPr>
                <a:xfrm>
                  <a:off x="14169517" y="5505369"/>
                  <a:ext cx="13932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Entrada de lápiz 19">
                  <a:extLst>
                    <a:ext uri="{FF2B5EF4-FFF2-40B4-BE49-F238E27FC236}">
                      <a16:creationId xmlns:a16="http://schemas.microsoft.com/office/drawing/2014/main" id="{D60A53B3-034B-E9FC-CABE-C6FF052C66E6}"/>
                    </a:ext>
                  </a:extLst>
                </p14:cNvPr>
                <p14:cNvContentPartPr/>
                <p14:nvPr/>
              </p14:nvContentPartPr>
              <p14:xfrm>
                <a:off x="14083837" y="5485569"/>
                <a:ext cx="198360" cy="368640"/>
              </p14:xfrm>
            </p:contentPart>
          </mc:Choice>
          <mc:Fallback xmlns="">
            <p:pic>
              <p:nvPicPr>
                <p:cNvPr id="20" name="Entrada de lápiz 19">
                  <a:extLst>
                    <a:ext uri="{FF2B5EF4-FFF2-40B4-BE49-F238E27FC236}">
                      <a16:creationId xmlns:a16="http://schemas.microsoft.com/office/drawing/2014/main" id="{D60A53B3-034B-E9FC-CABE-C6FF052C66E6}"/>
                    </a:ext>
                  </a:extLst>
                </p:cNvPr>
                <p:cNvPicPr/>
                <p:nvPr/>
              </p:nvPicPr>
              <p:blipFill>
                <a:blip r:embed="rId17"/>
                <a:stretch>
                  <a:fillRect/>
                </a:stretch>
              </p:blipFill>
              <p:spPr>
                <a:xfrm>
                  <a:off x="14075197" y="5476929"/>
                  <a:ext cx="21600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Entrada de lápiz 21">
                  <a:extLst>
                    <a:ext uri="{FF2B5EF4-FFF2-40B4-BE49-F238E27FC236}">
                      <a16:creationId xmlns:a16="http://schemas.microsoft.com/office/drawing/2014/main" id="{4DEF7476-0103-DB6D-9070-ABA0BEA10873}"/>
                    </a:ext>
                  </a:extLst>
                </p14:cNvPr>
                <p14:cNvContentPartPr/>
                <p14:nvPr/>
              </p14:nvContentPartPr>
              <p14:xfrm>
                <a:off x="14050357" y="5679609"/>
                <a:ext cx="360" cy="360"/>
              </p14:xfrm>
            </p:contentPart>
          </mc:Choice>
          <mc:Fallback xmlns="">
            <p:pic>
              <p:nvPicPr>
                <p:cNvPr id="22" name="Entrada de lápiz 21">
                  <a:extLst>
                    <a:ext uri="{FF2B5EF4-FFF2-40B4-BE49-F238E27FC236}">
                      <a16:creationId xmlns:a16="http://schemas.microsoft.com/office/drawing/2014/main" id="{4DEF7476-0103-DB6D-9070-ABA0BEA10873}"/>
                    </a:ext>
                  </a:extLst>
                </p:cNvPr>
                <p:cNvPicPr/>
                <p:nvPr/>
              </p:nvPicPr>
              <p:blipFill>
                <a:blip r:embed="rId19"/>
                <a:stretch>
                  <a:fillRect/>
                </a:stretch>
              </p:blipFill>
              <p:spPr>
                <a:xfrm>
                  <a:off x="14041357" y="567096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Entrada de lápiz 24">
                  <a:extLst>
                    <a:ext uri="{FF2B5EF4-FFF2-40B4-BE49-F238E27FC236}">
                      <a16:creationId xmlns:a16="http://schemas.microsoft.com/office/drawing/2014/main" id="{D9767E05-4498-24BA-DC5B-1807985F7931}"/>
                    </a:ext>
                  </a:extLst>
                </p14:cNvPr>
                <p14:cNvContentPartPr/>
                <p14:nvPr/>
              </p14:nvContentPartPr>
              <p14:xfrm>
                <a:off x="14154757" y="5616249"/>
                <a:ext cx="105480" cy="314280"/>
              </p14:xfrm>
            </p:contentPart>
          </mc:Choice>
          <mc:Fallback xmlns="">
            <p:pic>
              <p:nvPicPr>
                <p:cNvPr id="25" name="Entrada de lápiz 24">
                  <a:extLst>
                    <a:ext uri="{FF2B5EF4-FFF2-40B4-BE49-F238E27FC236}">
                      <a16:creationId xmlns:a16="http://schemas.microsoft.com/office/drawing/2014/main" id="{D9767E05-4498-24BA-DC5B-1807985F7931}"/>
                    </a:ext>
                  </a:extLst>
                </p:cNvPr>
                <p:cNvPicPr/>
                <p:nvPr/>
              </p:nvPicPr>
              <p:blipFill>
                <a:blip r:embed="rId21"/>
                <a:stretch>
                  <a:fillRect/>
                </a:stretch>
              </p:blipFill>
              <p:spPr>
                <a:xfrm>
                  <a:off x="14119117" y="5580609"/>
                  <a:ext cx="177120" cy="38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7" name="Entrada de lápiz 26">
                <a:extLst>
                  <a:ext uri="{FF2B5EF4-FFF2-40B4-BE49-F238E27FC236}">
                    <a16:creationId xmlns:a16="http://schemas.microsoft.com/office/drawing/2014/main" id="{FF9E0255-80AC-0C72-55D3-122460B300BC}"/>
                  </a:ext>
                </a:extLst>
              </p14:cNvPr>
              <p14:cNvContentPartPr/>
              <p14:nvPr/>
            </p14:nvContentPartPr>
            <p14:xfrm>
              <a:off x="14119477" y="7815489"/>
              <a:ext cx="125640" cy="442800"/>
            </p14:xfrm>
          </p:contentPart>
        </mc:Choice>
        <mc:Fallback xmlns="">
          <p:pic>
            <p:nvPicPr>
              <p:cNvPr id="27" name="Entrada de lápiz 26">
                <a:extLst>
                  <a:ext uri="{FF2B5EF4-FFF2-40B4-BE49-F238E27FC236}">
                    <a16:creationId xmlns:a16="http://schemas.microsoft.com/office/drawing/2014/main" id="{FF9E0255-80AC-0C72-55D3-122460B300BC}"/>
                  </a:ext>
                </a:extLst>
              </p:cNvPr>
              <p:cNvPicPr/>
              <p:nvPr/>
            </p:nvPicPr>
            <p:blipFill>
              <a:blip r:embed="rId23"/>
              <a:stretch>
                <a:fillRect/>
              </a:stretch>
            </p:blipFill>
            <p:spPr>
              <a:xfrm>
                <a:off x="14083477" y="7779849"/>
                <a:ext cx="197280" cy="514440"/>
              </a:xfrm>
              <a:prstGeom prst="rect">
                <a:avLst/>
              </a:prstGeom>
            </p:spPr>
          </p:pic>
        </mc:Fallback>
      </mc:AlternateContent>
      <p:pic>
        <p:nvPicPr>
          <p:cNvPr id="21" name="Imagen 20">
            <a:extLst>
              <a:ext uri="{FF2B5EF4-FFF2-40B4-BE49-F238E27FC236}">
                <a16:creationId xmlns:a16="http://schemas.microsoft.com/office/drawing/2014/main" id="{931CD365-9C19-9E2B-B9DC-B447B6697CAF}"/>
              </a:ext>
            </a:extLst>
          </p:cNvPr>
          <p:cNvPicPr>
            <a:picLocks noChangeAspect="1"/>
          </p:cNvPicPr>
          <p:nvPr/>
        </p:nvPicPr>
        <p:blipFill>
          <a:blip r:embed="rId24">
            <a:clrChange>
              <a:clrFrom>
                <a:srgbClr val="FFFFFF"/>
              </a:clrFrom>
              <a:clrTo>
                <a:srgbClr val="FFFFFF">
                  <a:alpha val="0"/>
                </a:srgbClr>
              </a:clrTo>
            </a:clrChange>
            <a:extLst>
              <a:ext uri="{BEBA8EAE-BF5A-486C-A8C5-ECC9F3942E4B}">
                <a14:imgProps xmlns:a14="http://schemas.microsoft.com/office/drawing/2010/main">
                  <a14:imgLayer r:embed="rId25">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173450" y="24288"/>
            <a:ext cx="2133600" cy="177681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70494" y="580659"/>
            <a:ext cx="4047228"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Ejercicios</a:t>
            </a:r>
          </a:p>
        </p:txBody>
      </p:sp>
      <p:sp>
        <p:nvSpPr>
          <p:cNvPr id="3" name="Freeform 3"/>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p:cNvSpPr txBox="1"/>
          <p:nvPr/>
        </p:nvSpPr>
        <p:spPr>
          <a:xfrm>
            <a:off x="1028700" y="2818056"/>
            <a:ext cx="16852126" cy="5729645"/>
          </a:xfrm>
          <a:prstGeom prst="rect">
            <a:avLst/>
          </a:prstGeom>
        </p:spPr>
        <p:txBody>
          <a:bodyPr lIns="0" tIns="0" rIns="0" bIns="0" rtlCol="0" anchor="t">
            <a:spAutoFit/>
          </a:bodyPr>
          <a:lstStyle/>
          <a:p>
            <a:pPr algn="just">
              <a:lnSpc>
                <a:spcPts val="5075"/>
              </a:lnSpc>
              <a:spcBef>
                <a:spcPct val="0"/>
              </a:spcBef>
            </a:pPr>
            <a:r>
              <a:rPr lang="es-CL" sz="4699" noProof="0" dirty="0">
                <a:solidFill>
                  <a:srgbClr val="000000"/>
                </a:solidFill>
                <a:latin typeface="TT Chocolates"/>
                <a:ea typeface="TT Chocolates"/>
                <a:cs typeface="TT Chocolates"/>
                <a:sym typeface="TT Chocolates"/>
              </a:rPr>
              <a:t>Analizar si las siguientes expresiones son tautologías o contradicciones: </a:t>
            </a:r>
          </a:p>
          <a:p>
            <a:pPr algn="ctr">
              <a:lnSpc>
                <a:spcPts val="5075"/>
              </a:lnSpc>
              <a:spcBef>
                <a:spcPct val="0"/>
              </a:spcBef>
            </a:pPr>
            <a:endParaRPr lang="es-CL" sz="4699" noProof="0" dirty="0">
              <a:solidFill>
                <a:srgbClr val="000000"/>
              </a:solidFill>
              <a:latin typeface="TT Chocolates"/>
              <a:ea typeface="TT Chocolates"/>
              <a:cs typeface="TT Chocolates"/>
              <a:sym typeface="TT Chocolates"/>
            </a:endParaRPr>
          </a:p>
          <a:p>
            <a:pPr marL="1014719" lvl="1" indent="-507360" algn="just">
              <a:lnSpc>
                <a:spcPts val="10198"/>
              </a:lnSpc>
              <a:buFont typeface="Arial"/>
              <a:buChar char="•"/>
            </a:pPr>
            <a:r>
              <a:rPr lang="es-CL" sz="4699" noProof="0" dirty="0">
                <a:solidFill>
                  <a:srgbClr val="000000"/>
                </a:solidFill>
                <a:latin typeface="TT Chocolates"/>
                <a:ea typeface="TT Chocolates"/>
                <a:cs typeface="TT Chocolates"/>
                <a:sym typeface="TT Chocolates"/>
              </a:rPr>
              <a:t>(p∨¬p)</a:t>
            </a:r>
          </a:p>
          <a:p>
            <a:pPr marL="1014719" lvl="1" indent="-507360" algn="just">
              <a:lnSpc>
                <a:spcPts val="10198"/>
              </a:lnSpc>
              <a:buFont typeface="Arial"/>
              <a:buChar char="•"/>
            </a:pPr>
            <a:r>
              <a:rPr lang="es-CL" sz="4699" noProof="0" dirty="0">
                <a:solidFill>
                  <a:srgbClr val="000000"/>
                </a:solidFill>
                <a:latin typeface="TT Chocolates"/>
                <a:ea typeface="TT Chocolates"/>
                <a:cs typeface="TT Chocolates"/>
                <a:sym typeface="TT Chocolates"/>
              </a:rPr>
              <a:t>(p∧¬p)</a:t>
            </a:r>
          </a:p>
          <a:p>
            <a:pPr marL="1014719" lvl="1" indent="-507360" algn="just">
              <a:lnSpc>
                <a:spcPts val="10198"/>
              </a:lnSpc>
              <a:buFont typeface="Arial"/>
              <a:buChar char="•"/>
            </a:pPr>
            <a:r>
              <a:rPr lang="es-CL" sz="4699" noProof="0" dirty="0">
                <a:solidFill>
                  <a:srgbClr val="000000"/>
                </a:solidFill>
                <a:latin typeface="TT Chocolates"/>
                <a:ea typeface="TT Chocolates"/>
                <a:cs typeface="TT Chocolates"/>
                <a:sym typeface="TT Chocolates"/>
              </a:rPr>
              <a:t> (</a:t>
            </a:r>
            <a:r>
              <a:rPr lang="es-CL" sz="4699" noProof="0" dirty="0" err="1">
                <a:solidFill>
                  <a:srgbClr val="000000"/>
                </a:solidFill>
                <a:latin typeface="TT Chocolates"/>
                <a:ea typeface="TT Chocolates"/>
                <a:cs typeface="TT Chocolates"/>
                <a:sym typeface="TT Chocolates"/>
              </a:rPr>
              <a:t>p⇒q</a:t>
            </a:r>
            <a:r>
              <a:rPr lang="es-CL" sz="4699" noProof="0" dirty="0">
                <a:solidFill>
                  <a:srgbClr val="000000"/>
                </a:solidFill>
                <a:latin typeface="TT Chocolates"/>
                <a:ea typeface="TT Chocolates"/>
                <a:cs typeface="TT Chocolates"/>
                <a:sym typeface="TT Chocolates"/>
              </a:rPr>
              <a:t>)∨(q⇒</a:t>
            </a:r>
            <a:r>
              <a:rPr lang="es-CL" sz="4699" dirty="0">
                <a:solidFill>
                  <a:srgbClr val="000000"/>
                </a:solidFill>
                <a:latin typeface="TT Chocolates"/>
                <a:ea typeface="TT Chocolates"/>
                <a:cs typeface="TT Chocolates"/>
                <a:sym typeface="TT Chocolates"/>
              </a:rPr>
              <a:t>p</a:t>
            </a:r>
            <a:r>
              <a:rPr lang="es-CL" sz="4699" noProof="0" dirty="0">
                <a:solidFill>
                  <a:srgbClr val="000000"/>
                </a:solidFill>
                <a:latin typeface="TT Chocolates"/>
                <a:ea typeface="TT Chocolates"/>
                <a:cs typeface="TT Chocolates"/>
                <a:sym typeface="TT Chocolates"/>
              </a:rPr>
              <a:t>)</a:t>
            </a:r>
          </a:p>
        </p:txBody>
      </p:sp>
      <p:sp>
        <p:nvSpPr>
          <p:cNvPr id="6" name="TextBox 6"/>
          <p:cNvSpPr txBox="1"/>
          <p:nvPr/>
        </p:nvSpPr>
        <p:spPr>
          <a:xfrm>
            <a:off x="8696615" y="4436198"/>
            <a:ext cx="6405562" cy="3820287"/>
          </a:xfrm>
          <a:prstGeom prst="rect">
            <a:avLst/>
          </a:prstGeom>
        </p:spPr>
        <p:txBody>
          <a:bodyPr lIns="0" tIns="0" rIns="0" bIns="0" rtlCol="0" anchor="t">
            <a:spAutoFit/>
          </a:bodyPr>
          <a:lstStyle/>
          <a:p>
            <a:pPr marL="1014731" lvl="1" indent="-507365" algn="just">
              <a:lnSpc>
                <a:spcPts val="10434"/>
              </a:lnSpc>
              <a:buFont typeface="Arial"/>
              <a:buChar char="•"/>
            </a:pPr>
            <a:r>
              <a:rPr lang="es-CL" sz="4700" spc="498" dirty="0">
                <a:solidFill>
                  <a:srgbClr val="000000"/>
                </a:solidFill>
                <a:latin typeface="TT Chocolates"/>
                <a:ea typeface="TT Chocolates"/>
                <a:cs typeface="TT Chocolates"/>
                <a:sym typeface="TT Chocolates"/>
              </a:rPr>
              <a:t>p</a:t>
            </a:r>
            <a:r>
              <a:rPr lang="es-CL" sz="4700" spc="498" noProof="0" dirty="0">
                <a:solidFill>
                  <a:srgbClr val="000000"/>
                </a:solidFill>
                <a:latin typeface="TT Chocolates"/>
                <a:ea typeface="TT Chocolates"/>
                <a:cs typeface="TT Chocolates"/>
                <a:sym typeface="TT Chocolates"/>
              </a:rPr>
              <a:t>⇒(p∨</a:t>
            </a:r>
            <a:r>
              <a:rPr lang="es-CL" sz="4700" spc="498" dirty="0">
                <a:solidFill>
                  <a:srgbClr val="000000"/>
                </a:solidFill>
                <a:latin typeface="TT Chocolates"/>
                <a:ea typeface="TT Chocolates"/>
                <a:cs typeface="TT Chocolates"/>
                <a:sym typeface="TT Chocolates"/>
              </a:rPr>
              <a:t>q</a:t>
            </a:r>
            <a:r>
              <a:rPr lang="es-CL" sz="4700" spc="498" noProof="0" dirty="0">
                <a:solidFill>
                  <a:srgbClr val="000000"/>
                </a:solidFill>
                <a:latin typeface="TT Chocolates"/>
                <a:ea typeface="TT Chocolates"/>
                <a:cs typeface="TT Chocolates"/>
                <a:sym typeface="TT Chocolates"/>
              </a:rPr>
              <a:t>)</a:t>
            </a:r>
          </a:p>
          <a:p>
            <a:pPr marL="1014731" lvl="1" indent="-507365" algn="just">
              <a:lnSpc>
                <a:spcPts val="10434"/>
              </a:lnSpc>
              <a:buFont typeface="Arial"/>
              <a:buChar char="•"/>
            </a:pPr>
            <a:r>
              <a:rPr lang="es-CL" sz="4700" spc="498" noProof="0" dirty="0">
                <a:solidFill>
                  <a:srgbClr val="000000"/>
                </a:solidFill>
                <a:latin typeface="TT Chocolates"/>
                <a:ea typeface="TT Chocolates"/>
                <a:cs typeface="TT Chocolates"/>
                <a:sym typeface="TT Chocolates"/>
              </a:rPr>
              <a:t>(</a:t>
            </a:r>
            <a:r>
              <a:rPr lang="es-CL" sz="4700" spc="498" noProof="0" dirty="0" err="1">
                <a:solidFill>
                  <a:srgbClr val="000000"/>
                </a:solidFill>
                <a:latin typeface="TT Chocolates"/>
                <a:ea typeface="TT Chocolates"/>
                <a:cs typeface="TT Chocolates"/>
                <a:sym typeface="TT Chocolates"/>
              </a:rPr>
              <a:t>p∧q</a:t>
            </a:r>
            <a:r>
              <a:rPr lang="es-CL" sz="4700" spc="498" noProof="0" dirty="0">
                <a:solidFill>
                  <a:srgbClr val="000000"/>
                </a:solidFill>
                <a:latin typeface="TT Chocolates"/>
                <a:ea typeface="TT Chocolates"/>
                <a:cs typeface="TT Chocolates"/>
                <a:sym typeface="TT Chocolates"/>
              </a:rPr>
              <a:t>)⇒q</a:t>
            </a:r>
          </a:p>
          <a:p>
            <a:pPr marL="1014731" lvl="1" indent="-507365" algn="just">
              <a:lnSpc>
                <a:spcPts val="10434"/>
              </a:lnSpc>
              <a:buFont typeface="Arial"/>
              <a:buChar char="•"/>
            </a:pPr>
            <a:r>
              <a:rPr lang="es-CL" sz="4700" spc="498" noProof="0" dirty="0">
                <a:solidFill>
                  <a:srgbClr val="000000"/>
                </a:solidFill>
                <a:latin typeface="TT Chocolates"/>
                <a:ea typeface="TT Chocolates"/>
                <a:cs typeface="TT Chocolates"/>
                <a:sym typeface="TT Chocolates"/>
              </a:rPr>
              <a:t> ((p∨</a:t>
            </a:r>
            <a:r>
              <a:rPr lang="es-CL" sz="4700" spc="498" dirty="0">
                <a:solidFill>
                  <a:srgbClr val="000000"/>
                </a:solidFill>
                <a:latin typeface="TT Chocolates"/>
                <a:ea typeface="TT Chocolates"/>
                <a:cs typeface="TT Chocolates"/>
                <a:sym typeface="TT Chocolates"/>
              </a:rPr>
              <a:t>q</a:t>
            </a:r>
            <a:r>
              <a:rPr lang="es-CL" sz="4700" spc="498" noProof="0" dirty="0">
                <a:solidFill>
                  <a:srgbClr val="000000"/>
                </a:solidFill>
                <a:latin typeface="TT Chocolates"/>
                <a:ea typeface="TT Chocolates"/>
                <a:cs typeface="TT Chocolates"/>
                <a:sym typeface="TT Chocolates"/>
              </a:rPr>
              <a:t>)∧¬p)⇒q</a:t>
            </a:r>
          </a:p>
        </p:txBody>
      </p:sp>
      <p:pic>
        <p:nvPicPr>
          <p:cNvPr id="7" name="Imagen 6">
            <a:extLst>
              <a:ext uri="{FF2B5EF4-FFF2-40B4-BE49-F238E27FC236}">
                <a16:creationId xmlns:a16="http://schemas.microsoft.com/office/drawing/2014/main" id="{2B0656D9-8101-82ED-BCA6-3CCC4F6978D1}"/>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154400" y="2068"/>
            <a:ext cx="2133600" cy="177681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70494" y="580659"/>
            <a:ext cx="4047228"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Ejercicios</a:t>
            </a:r>
          </a:p>
        </p:txBody>
      </p:sp>
      <p:sp>
        <p:nvSpPr>
          <p:cNvPr id="3" name="Freeform 3"/>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p:cNvSpPr txBox="1"/>
          <p:nvPr/>
        </p:nvSpPr>
        <p:spPr>
          <a:xfrm>
            <a:off x="1028700" y="2818056"/>
            <a:ext cx="16852126" cy="5729645"/>
          </a:xfrm>
          <a:prstGeom prst="rect">
            <a:avLst/>
          </a:prstGeom>
        </p:spPr>
        <p:txBody>
          <a:bodyPr lIns="0" tIns="0" rIns="0" bIns="0" rtlCol="0" anchor="t">
            <a:spAutoFit/>
          </a:bodyPr>
          <a:lstStyle/>
          <a:p>
            <a:pPr algn="just">
              <a:lnSpc>
                <a:spcPts val="5075"/>
              </a:lnSpc>
              <a:spcBef>
                <a:spcPct val="0"/>
              </a:spcBef>
            </a:pPr>
            <a:r>
              <a:rPr lang="es-CL" sz="4699" noProof="0" dirty="0">
                <a:solidFill>
                  <a:srgbClr val="000000"/>
                </a:solidFill>
                <a:latin typeface="TT Chocolates"/>
                <a:ea typeface="TT Chocolates"/>
                <a:cs typeface="TT Chocolates"/>
                <a:sym typeface="TT Chocolates"/>
              </a:rPr>
              <a:t>Si (</a:t>
            </a:r>
            <a:r>
              <a:rPr lang="es-CL" sz="4699" noProof="0" dirty="0" err="1">
                <a:solidFill>
                  <a:srgbClr val="000000"/>
                </a:solidFill>
                <a:latin typeface="TT Chocolates"/>
                <a:ea typeface="TT Chocolates"/>
                <a:cs typeface="TT Chocolates"/>
                <a:sym typeface="TT Chocolates"/>
              </a:rPr>
              <a:t>pvr</a:t>
            </a:r>
            <a:r>
              <a:rPr lang="es-CL" sz="4699" noProof="0" dirty="0">
                <a:solidFill>
                  <a:srgbClr val="000000"/>
                </a:solidFill>
                <a:latin typeface="TT Chocolates"/>
                <a:ea typeface="TT Chocolates"/>
                <a:cs typeface="TT Chocolates"/>
                <a:sym typeface="TT Chocolates"/>
              </a:rPr>
              <a:t>) ⇒(¬p ⇒ q) es falsa indique el valor de verdad de las siguientes expresiones proposicionales:</a:t>
            </a:r>
          </a:p>
          <a:p>
            <a:pPr algn="ctr">
              <a:lnSpc>
                <a:spcPts val="5075"/>
              </a:lnSpc>
              <a:spcBef>
                <a:spcPct val="0"/>
              </a:spcBef>
            </a:pPr>
            <a:endParaRPr lang="es-CL" sz="4699" noProof="0" dirty="0">
              <a:solidFill>
                <a:srgbClr val="000000"/>
              </a:solidFill>
              <a:latin typeface="TT Chocolates"/>
              <a:ea typeface="TT Chocolates"/>
              <a:cs typeface="TT Chocolates"/>
              <a:sym typeface="TT Chocolates"/>
            </a:endParaRPr>
          </a:p>
          <a:p>
            <a:pPr marL="1014719" lvl="1" indent="-507360" algn="just">
              <a:lnSpc>
                <a:spcPts val="10198"/>
              </a:lnSpc>
              <a:buFont typeface="Arial"/>
              <a:buChar char="•"/>
            </a:pPr>
            <a:r>
              <a:rPr lang="es-CL" sz="4699" noProof="0" dirty="0">
                <a:solidFill>
                  <a:srgbClr val="000000"/>
                </a:solidFill>
                <a:latin typeface="TT Chocolates"/>
                <a:ea typeface="TT Chocolates"/>
                <a:cs typeface="TT Chocolates"/>
                <a:sym typeface="TT Chocolates"/>
              </a:rPr>
              <a:t>(¬</a:t>
            </a:r>
            <a:r>
              <a:rPr lang="es-CL" sz="4699" noProof="0" dirty="0" err="1">
                <a:solidFill>
                  <a:srgbClr val="000000"/>
                </a:solidFill>
                <a:latin typeface="TT Chocolates"/>
                <a:ea typeface="TT Chocolates"/>
                <a:cs typeface="TT Chocolates"/>
                <a:sym typeface="TT Chocolates"/>
              </a:rPr>
              <a:t>p∨q</a:t>
            </a:r>
            <a:r>
              <a:rPr lang="es-CL" sz="4699" noProof="0" dirty="0">
                <a:solidFill>
                  <a:srgbClr val="000000"/>
                </a:solidFill>
                <a:latin typeface="TT Chocolates"/>
                <a:ea typeface="TT Chocolates"/>
                <a:cs typeface="TT Chocolates"/>
                <a:sym typeface="TT Chocolates"/>
              </a:rPr>
              <a:t>)</a:t>
            </a:r>
          </a:p>
          <a:p>
            <a:pPr marL="1014719" lvl="1" indent="-507360" algn="just">
              <a:lnSpc>
                <a:spcPts val="10198"/>
              </a:lnSpc>
              <a:buFont typeface="Arial"/>
              <a:buChar char="•"/>
            </a:pPr>
            <a:r>
              <a:rPr lang="es-CL" sz="4699" noProof="0" dirty="0">
                <a:solidFill>
                  <a:srgbClr val="000000"/>
                </a:solidFill>
                <a:latin typeface="TT Chocolates"/>
                <a:ea typeface="TT Chocolates"/>
                <a:cs typeface="TT Chocolates"/>
                <a:sym typeface="TT Chocolates"/>
              </a:rPr>
              <a:t>(</a:t>
            </a:r>
            <a:r>
              <a:rPr lang="es-CL" sz="4699" noProof="0" dirty="0" err="1">
                <a:solidFill>
                  <a:srgbClr val="000000"/>
                </a:solidFill>
                <a:latin typeface="TT Chocolates"/>
                <a:ea typeface="TT Chocolates"/>
                <a:cs typeface="TT Chocolates"/>
                <a:sym typeface="TT Chocolates"/>
              </a:rPr>
              <a:t>P∨r</a:t>
            </a:r>
            <a:r>
              <a:rPr lang="es-CL" sz="4699" noProof="0" dirty="0">
                <a:solidFill>
                  <a:srgbClr val="000000"/>
                </a:solidFill>
                <a:latin typeface="TT Chocolates"/>
                <a:ea typeface="TT Chocolates"/>
                <a:cs typeface="TT Chocolates"/>
                <a:sym typeface="TT Chocolates"/>
              </a:rPr>
              <a:t>) ⇒ p</a:t>
            </a:r>
          </a:p>
          <a:p>
            <a:pPr marL="1014719" lvl="1" indent="-507360" algn="just">
              <a:lnSpc>
                <a:spcPts val="10198"/>
              </a:lnSpc>
              <a:buFont typeface="Arial"/>
              <a:buChar char="•"/>
            </a:pPr>
            <a:r>
              <a:rPr lang="es-CL" sz="4699" noProof="0" dirty="0">
                <a:solidFill>
                  <a:srgbClr val="000000"/>
                </a:solidFill>
                <a:latin typeface="TT Chocolates"/>
                <a:ea typeface="TT Chocolates"/>
                <a:cs typeface="TT Chocolates"/>
                <a:sym typeface="TT Chocolates"/>
              </a:rPr>
              <a:t> (p⇒</a:t>
            </a:r>
            <a:r>
              <a:rPr lang="es-CL" sz="4699" dirty="0">
                <a:solidFill>
                  <a:srgbClr val="000000"/>
                </a:solidFill>
                <a:latin typeface="TT Chocolates"/>
                <a:ea typeface="TT Chocolates"/>
                <a:cs typeface="TT Chocolates"/>
                <a:sym typeface="TT Chocolates"/>
              </a:rPr>
              <a:t>q</a:t>
            </a:r>
            <a:r>
              <a:rPr lang="es-CL" sz="4699" noProof="0" dirty="0">
                <a:solidFill>
                  <a:srgbClr val="000000"/>
                </a:solidFill>
                <a:latin typeface="TT Chocolates"/>
                <a:ea typeface="TT Chocolates"/>
                <a:cs typeface="TT Chocolates"/>
                <a:sym typeface="TT Chocolates"/>
              </a:rPr>
              <a:t>)</a:t>
            </a:r>
            <a:r>
              <a:rPr lang="es-CL" sz="4800" noProof="0" dirty="0">
                <a:solidFill>
                  <a:srgbClr val="000000"/>
                </a:solidFill>
                <a:latin typeface="TT Chocolates"/>
                <a:ea typeface="TT Chocolates"/>
                <a:cs typeface="TT Chocolates"/>
                <a:sym typeface="TT Chocolates"/>
              </a:rPr>
              <a:t> ∧</a:t>
            </a:r>
            <a:r>
              <a:rPr lang="es-CL" sz="4699" noProof="0" dirty="0">
                <a:solidFill>
                  <a:srgbClr val="000000"/>
                </a:solidFill>
                <a:latin typeface="TT Chocolates"/>
                <a:ea typeface="TT Chocolates"/>
                <a:cs typeface="TT Chocolates"/>
                <a:sym typeface="TT Chocolates"/>
              </a:rPr>
              <a:t>(</a:t>
            </a:r>
            <a:r>
              <a:rPr lang="es-CL" sz="4699" noProof="0" dirty="0" err="1">
                <a:solidFill>
                  <a:srgbClr val="000000"/>
                </a:solidFill>
                <a:latin typeface="TT Chocolates"/>
                <a:ea typeface="TT Chocolates"/>
                <a:cs typeface="TT Chocolates"/>
                <a:sym typeface="TT Chocolates"/>
              </a:rPr>
              <a:t>q⇒p</a:t>
            </a:r>
            <a:r>
              <a:rPr lang="es-CL" sz="4699" noProof="0" dirty="0">
                <a:solidFill>
                  <a:srgbClr val="000000"/>
                </a:solidFill>
                <a:latin typeface="TT Chocolates"/>
                <a:ea typeface="TT Chocolates"/>
                <a:cs typeface="TT Chocolates"/>
                <a:sym typeface="TT Chocolates"/>
              </a:rPr>
              <a:t>)</a:t>
            </a:r>
          </a:p>
        </p:txBody>
      </p:sp>
      <p:pic>
        <p:nvPicPr>
          <p:cNvPr id="6" name="Imagen 5">
            <a:extLst>
              <a:ext uri="{FF2B5EF4-FFF2-40B4-BE49-F238E27FC236}">
                <a16:creationId xmlns:a16="http://schemas.microsoft.com/office/drawing/2014/main" id="{319CE606-E028-60EA-D2EB-88D8308693E9}"/>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154400" y="158437"/>
            <a:ext cx="2133600" cy="177681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47577-ADB0-2FF3-02EC-34D4237ABF0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09F289B-F737-11D3-366D-CF9CA1882A94}"/>
              </a:ext>
            </a:extLst>
          </p:cNvPr>
          <p:cNvSpPr txBox="1"/>
          <p:nvPr/>
        </p:nvSpPr>
        <p:spPr>
          <a:xfrm>
            <a:off x="6870494" y="580659"/>
            <a:ext cx="4047228"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Ejercicios</a:t>
            </a:r>
          </a:p>
        </p:txBody>
      </p:sp>
      <p:sp>
        <p:nvSpPr>
          <p:cNvPr id="4" name="Freeform 4">
            <a:extLst>
              <a:ext uri="{FF2B5EF4-FFF2-40B4-BE49-F238E27FC236}">
                <a16:creationId xmlns:a16="http://schemas.microsoft.com/office/drawing/2014/main" id="{0587EDAA-8B6F-8724-2769-FD811D37AA13}"/>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pic>
        <p:nvPicPr>
          <p:cNvPr id="7" name="Imagen 6">
            <a:extLst>
              <a:ext uri="{FF2B5EF4-FFF2-40B4-BE49-F238E27FC236}">
                <a16:creationId xmlns:a16="http://schemas.microsoft.com/office/drawing/2014/main" id="{D660B25F-A55D-CA18-8F55-8BE34EE354AB}"/>
              </a:ext>
            </a:extLst>
          </p:cNvPr>
          <p:cNvPicPr>
            <a:picLocks noChangeAspect="1"/>
          </p:cNvPicPr>
          <p:nvPr/>
        </p:nvPicPr>
        <p:blipFill>
          <a:blip r:embed="rId5"/>
          <a:stretch>
            <a:fillRect/>
          </a:stretch>
        </p:blipFill>
        <p:spPr>
          <a:xfrm>
            <a:off x="65273" y="2324100"/>
            <a:ext cx="18157453" cy="5715000"/>
          </a:xfrm>
          <a:prstGeom prst="rect">
            <a:avLst/>
          </a:prstGeom>
        </p:spPr>
      </p:pic>
      <p:sp>
        <p:nvSpPr>
          <p:cNvPr id="3" name="Freeform 3">
            <a:extLst>
              <a:ext uri="{FF2B5EF4-FFF2-40B4-BE49-F238E27FC236}">
                <a16:creationId xmlns:a16="http://schemas.microsoft.com/office/drawing/2014/main" id="{790BCB84-17C3-8015-0975-15EB37B2277F}"/>
              </a:ext>
            </a:extLst>
          </p:cNvPr>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pic>
        <p:nvPicPr>
          <p:cNvPr id="5" name="Imagen 4">
            <a:extLst>
              <a:ext uri="{FF2B5EF4-FFF2-40B4-BE49-F238E27FC236}">
                <a16:creationId xmlns:a16="http://schemas.microsoft.com/office/drawing/2014/main" id="{9D5ABBFA-D533-25FA-6D6D-DD3008FD26D6}"/>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154400" y="0"/>
            <a:ext cx="2133600" cy="1776810"/>
          </a:xfrm>
          <a:prstGeom prst="rect">
            <a:avLst/>
          </a:prstGeom>
        </p:spPr>
      </p:pic>
    </p:spTree>
    <p:extLst>
      <p:ext uri="{BB962C8B-B14F-4D97-AF65-F5344CB8AC3E}">
        <p14:creationId xmlns:p14="http://schemas.microsoft.com/office/powerpoint/2010/main" val="2928820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88863-1719-B052-186A-C1DDF82AEFD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D14DA6B-FE2E-62F4-B559-5149EB09F58E}"/>
              </a:ext>
            </a:extLst>
          </p:cNvPr>
          <p:cNvSpPr txBox="1"/>
          <p:nvPr/>
        </p:nvSpPr>
        <p:spPr>
          <a:xfrm>
            <a:off x="6870494" y="580659"/>
            <a:ext cx="4047228"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Ejercicios</a:t>
            </a:r>
          </a:p>
        </p:txBody>
      </p:sp>
      <p:pic>
        <p:nvPicPr>
          <p:cNvPr id="7" name="Imagen 6">
            <a:extLst>
              <a:ext uri="{FF2B5EF4-FFF2-40B4-BE49-F238E27FC236}">
                <a16:creationId xmlns:a16="http://schemas.microsoft.com/office/drawing/2014/main" id="{21862EA3-1FF3-672B-5C34-E552CB28A129}"/>
              </a:ext>
            </a:extLst>
          </p:cNvPr>
          <p:cNvPicPr>
            <a:picLocks noChangeAspect="1"/>
          </p:cNvPicPr>
          <p:nvPr/>
        </p:nvPicPr>
        <p:blipFill>
          <a:blip r:embed="rId3"/>
          <a:stretch>
            <a:fillRect/>
          </a:stretch>
        </p:blipFill>
        <p:spPr>
          <a:xfrm>
            <a:off x="152400" y="1866900"/>
            <a:ext cx="17068799" cy="7340866"/>
          </a:xfrm>
          <a:prstGeom prst="rect">
            <a:avLst/>
          </a:prstGeom>
        </p:spPr>
      </p:pic>
      <p:sp>
        <p:nvSpPr>
          <p:cNvPr id="3" name="Freeform 3">
            <a:extLst>
              <a:ext uri="{FF2B5EF4-FFF2-40B4-BE49-F238E27FC236}">
                <a16:creationId xmlns:a16="http://schemas.microsoft.com/office/drawing/2014/main" id="{354A8381-524A-AFE4-B962-E931CC3B2158}"/>
              </a:ext>
            </a:extLst>
          </p:cNvPr>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4" name="Freeform 4">
            <a:extLst>
              <a:ext uri="{FF2B5EF4-FFF2-40B4-BE49-F238E27FC236}">
                <a16:creationId xmlns:a16="http://schemas.microsoft.com/office/drawing/2014/main" id="{011AFEB4-3D10-A910-F443-1E6C6B6E7301}"/>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pic>
        <p:nvPicPr>
          <p:cNvPr id="5" name="Imagen 4">
            <a:extLst>
              <a:ext uri="{FF2B5EF4-FFF2-40B4-BE49-F238E27FC236}">
                <a16:creationId xmlns:a16="http://schemas.microsoft.com/office/drawing/2014/main" id="{6CB53254-B2FD-E6A5-2336-C8560BECD6FE}"/>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5898242" y="109140"/>
            <a:ext cx="2133600" cy="1776810"/>
          </a:xfrm>
          <a:prstGeom prst="rect">
            <a:avLst/>
          </a:prstGeom>
        </p:spPr>
      </p:pic>
    </p:spTree>
    <p:extLst>
      <p:ext uri="{BB962C8B-B14F-4D97-AF65-F5344CB8AC3E}">
        <p14:creationId xmlns:p14="http://schemas.microsoft.com/office/powerpoint/2010/main" val="1268456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694B7-0850-98D4-F004-E81A3900D0A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0D2718-8030-FAF1-0E7C-4C8DDD91BC3C}"/>
              </a:ext>
            </a:extLst>
          </p:cNvPr>
          <p:cNvSpPr/>
          <p:nvPr/>
        </p:nvSpPr>
        <p:spPr>
          <a:xfrm>
            <a:off x="-3572977" y="-986294"/>
            <a:ext cx="5461986" cy="13827813"/>
          </a:xfrm>
          <a:custGeom>
            <a:avLst/>
            <a:gdLst/>
            <a:ahLst/>
            <a:cxnLst/>
            <a:rect l="l" t="t" r="r" b="b"/>
            <a:pathLst>
              <a:path w="5461986" h="13827813">
                <a:moveTo>
                  <a:pt x="0" y="0"/>
                </a:moveTo>
                <a:lnTo>
                  <a:pt x="5461986" y="0"/>
                </a:lnTo>
                <a:lnTo>
                  <a:pt x="5461986" y="13827813"/>
                </a:lnTo>
                <a:lnTo>
                  <a:pt x="0" y="13827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3" name="TextBox 3">
            <a:extLst>
              <a:ext uri="{FF2B5EF4-FFF2-40B4-BE49-F238E27FC236}">
                <a16:creationId xmlns:a16="http://schemas.microsoft.com/office/drawing/2014/main" id="{3AB8DFB4-7FAF-D770-F056-04554B831870}"/>
              </a:ext>
            </a:extLst>
          </p:cNvPr>
          <p:cNvSpPr txBox="1"/>
          <p:nvPr/>
        </p:nvSpPr>
        <p:spPr>
          <a:xfrm>
            <a:off x="5468955" y="580659"/>
            <a:ext cx="11063765"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Método directo</a:t>
            </a:r>
          </a:p>
        </p:txBody>
      </p:sp>
      <p:sp>
        <p:nvSpPr>
          <p:cNvPr id="4" name="TextBox 4">
            <a:extLst>
              <a:ext uri="{FF2B5EF4-FFF2-40B4-BE49-F238E27FC236}">
                <a16:creationId xmlns:a16="http://schemas.microsoft.com/office/drawing/2014/main" id="{4A69140D-B641-51F1-3CFF-4313945E0AE0}"/>
              </a:ext>
            </a:extLst>
          </p:cNvPr>
          <p:cNvSpPr txBox="1"/>
          <p:nvPr/>
        </p:nvSpPr>
        <p:spPr>
          <a:xfrm>
            <a:off x="1889009" y="2044964"/>
            <a:ext cx="15725353" cy="4656980"/>
          </a:xfrm>
          <a:prstGeom prst="rect">
            <a:avLst/>
          </a:prstGeom>
        </p:spPr>
        <p:txBody>
          <a:bodyPr lIns="0" tIns="0" rIns="0" bIns="0" rtlCol="0" anchor="t">
            <a:spAutoFit/>
          </a:bodyPr>
          <a:lstStyle/>
          <a:p>
            <a:pPr algn="just">
              <a:lnSpc>
                <a:spcPts val="6134"/>
              </a:lnSpc>
            </a:pPr>
            <a:r>
              <a:rPr lang="es-ES" sz="4381" dirty="0">
                <a:solidFill>
                  <a:srgbClr val="000000"/>
                </a:solidFill>
                <a:latin typeface="TT Chocolates"/>
                <a:ea typeface="TT Chocolates"/>
                <a:cs typeface="TT Chocolates"/>
                <a:sym typeface="TT Chocolates"/>
              </a:rPr>
              <a:t>Sean </a:t>
            </a:r>
            <a:r>
              <a:rPr lang="es-ES" sz="4381" dirty="0" err="1">
                <a:solidFill>
                  <a:srgbClr val="000000"/>
                </a:solidFill>
                <a:latin typeface="TT Chocolates"/>
                <a:ea typeface="TT Chocolates"/>
                <a:cs typeface="TT Chocolates"/>
                <a:sym typeface="TT Chocolates"/>
              </a:rPr>
              <a:t>p,q</a:t>
            </a:r>
            <a:r>
              <a:rPr lang="es-ES" sz="4381" dirty="0">
                <a:solidFill>
                  <a:srgbClr val="000000"/>
                </a:solidFill>
                <a:latin typeface="TT Chocolates"/>
                <a:ea typeface="TT Chocolates"/>
                <a:cs typeface="TT Chocolates"/>
                <a:sym typeface="TT Chocolates"/>
              </a:rPr>
              <a:t>; dos proposiciones lógicas. El método directo se basa en verificar que </a:t>
            </a:r>
            <a:r>
              <a:rPr lang="es-ES" sz="4381" dirty="0" err="1">
                <a:solidFill>
                  <a:srgbClr val="000000"/>
                </a:solidFill>
                <a:latin typeface="TT Chocolates"/>
                <a:ea typeface="TT Chocolates"/>
                <a:cs typeface="TT Chocolates"/>
                <a:sym typeface="TT Chocolates"/>
              </a:rPr>
              <a:t>p⇒q</a:t>
            </a:r>
            <a:r>
              <a:rPr lang="es-ES" sz="4381" dirty="0">
                <a:solidFill>
                  <a:srgbClr val="000000"/>
                </a:solidFill>
                <a:latin typeface="TT Chocolates"/>
                <a:ea typeface="TT Chocolates"/>
                <a:cs typeface="TT Chocolates"/>
                <a:sym typeface="TT Chocolates"/>
              </a:rPr>
              <a:t> es verdadera. Por lo tanto, p se asume verdadero (hipótesis) y se debe demostrar que q también lo es (tesis).</a:t>
            </a:r>
          </a:p>
          <a:p>
            <a:pPr algn="just">
              <a:lnSpc>
                <a:spcPts val="6134"/>
              </a:lnSpc>
            </a:pPr>
            <a:endParaRPr lang="es-ES" sz="4381" noProof="0" dirty="0">
              <a:solidFill>
                <a:srgbClr val="000000"/>
              </a:solidFill>
              <a:latin typeface="TT Chocolates"/>
              <a:ea typeface="TT Chocolates"/>
              <a:cs typeface="TT Chocolates"/>
              <a:sym typeface="TT Chocolates"/>
            </a:endParaRPr>
          </a:p>
          <a:p>
            <a:pPr algn="just">
              <a:lnSpc>
                <a:spcPts val="6134"/>
              </a:lnSpc>
            </a:pPr>
            <a:r>
              <a:rPr lang="es-ES" sz="4381" b="1" dirty="0">
                <a:solidFill>
                  <a:srgbClr val="000000"/>
                </a:solidFill>
                <a:latin typeface="TT Chocolates"/>
                <a:ea typeface="TT Chocolates"/>
                <a:cs typeface="TT Chocolates"/>
                <a:sym typeface="TT Chocolates"/>
              </a:rPr>
              <a:t>Ejemplo: </a:t>
            </a:r>
            <a:r>
              <a:rPr lang="es-ES" sz="4381" dirty="0">
                <a:solidFill>
                  <a:srgbClr val="000000"/>
                </a:solidFill>
                <a:latin typeface="TT Chocolates"/>
                <a:ea typeface="TT Chocolates"/>
                <a:cs typeface="TT Chocolates"/>
                <a:sym typeface="TT Chocolates"/>
              </a:rPr>
              <a:t>Si  a es un número entero entonces 3⋅a también es un número entero.</a:t>
            </a:r>
            <a:endParaRPr lang="es-CL" sz="4381" noProof="0" dirty="0">
              <a:solidFill>
                <a:srgbClr val="000000"/>
              </a:solidFill>
              <a:latin typeface="TT Chocolates"/>
              <a:ea typeface="TT Chocolates"/>
              <a:cs typeface="TT Chocolates"/>
              <a:sym typeface="TT Chocolates"/>
            </a:endParaRPr>
          </a:p>
        </p:txBody>
      </p:sp>
      <p:pic>
        <p:nvPicPr>
          <p:cNvPr id="6" name="Imagen 5">
            <a:extLst>
              <a:ext uri="{FF2B5EF4-FFF2-40B4-BE49-F238E27FC236}">
                <a16:creationId xmlns:a16="http://schemas.microsoft.com/office/drawing/2014/main" id="{627E9364-5A4E-DE6E-A19F-246F0F44971A}"/>
              </a:ext>
            </a:extLst>
          </p:cNvPr>
          <p:cNvPicPr>
            <a:picLocks noChangeAspect="1"/>
          </p:cNvPicPr>
          <p:nvPr/>
        </p:nvPicPr>
        <p:blipFill>
          <a:blip r:embed="rId5"/>
          <a:stretch>
            <a:fillRect/>
          </a:stretch>
        </p:blipFill>
        <p:spPr>
          <a:xfrm>
            <a:off x="2468504" y="6789510"/>
            <a:ext cx="13350991" cy="3497490"/>
          </a:xfrm>
          <a:prstGeom prst="rect">
            <a:avLst/>
          </a:prstGeom>
        </p:spPr>
      </p:pic>
      <p:pic>
        <p:nvPicPr>
          <p:cNvPr id="5" name="Imagen 4">
            <a:extLst>
              <a:ext uri="{FF2B5EF4-FFF2-40B4-BE49-F238E27FC236}">
                <a16:creationId xmlns:a16="http://schemas.microsoft.com/office/drawing/2014/main" id="{74C6AD48-8314-BC06-6BAD-D8B0323A69A6}"/>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154400" y="178394"/>
            <a:ext cx="2133600" cy="1776810"/>
          </a:xfrm>
          <a:prstGeom prst="rect">
            <a:avLst/>
          </a:prstGeom>
        </p:spPr>
      </p:pic>
    </p:spTree>
    <p:extLst>
      <p:ext uri="{BB962C8B-B14F-4D97-AF65-F5344CB8AC3E}">
        <p14:creationId xmlns:p14="http://schemas.microsoft.com/office/powerpoint/2010/main" val="128921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D88F3-8C22-F9A7-A89C-5730B442947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D54B5EC-55FE-F1BE-97E4-C7BD9AB8D425}"/>
              </a:ext>
            </a:extLst>
          </p:cNvPr>
          <p:cNvSpPr txBox="1"/>
          <p:nvPr/>
        </p:nvSpPr>
        <p:spPr>
          <a:xfrm>
            <a:off x="6870494" y="580659"/>
            <a:ext cx="4047228"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Ejercicios</a:t>
            </a:r>
          </a:p>
        </p:txBody>
      </p:sp>
      <p:sp>
        <p:nvSpPr>
          <p:cNvPr id="3" name="Freeform 3">
            <a:extLst>
              <a:ext uri="{FF2B5EF4-FFF2-40B4-BE49-F238E27FC236}">
                <a16:creationId xmlns:a16="http://schemas.microsoft.com/office/drawing/2014/main" id="{AFF6488B-200F-0756-F5A2-C0582E0C821F}"/>
              </a:ext>
            </a:extLst>
          </p:cNvPr>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a:extLst>
              <a:ext uri="{FF2B5EF4-FFF2-40B4-BE49-F238E27FC236}">
                <a16:creationId xmlns:a16="http://schemas.microsoft.com/office/drawing/2014/main" id="{1A1DFDEC-20FA-B0B4-7E40-1C2FC5F26E10}"/>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a:extLst>
              <a:ext uri="{FF2B5EF4-FFF2-40B4-BE49-F238E27FC236}">
                <a16:creationId xmlns:a16="http://schemas.microsoft.com/office/drawing/2014/main" id="{4C1194DA-C925-E8F6-181A-4CB64E6D430D}"/>
              </a:ext>
            </a:extLst>
          </p:cNvPr>
          <p:cNvSpPr txBox="1"/>
          <p:nvPr/>
        </p:nvSpPr>
        <p:spPr>
          <a:xfrm>
            <a:off x="1028700" y="2818056"/>
            <a:ext cx="16852126" cy="4471802"/>
          </a:xfrm>
          <a:prstGeom prst="rect">
            <a:avLst/>
          </a:prstGeom>
        </p:spPr>
        <p:txBody>
          <a:bodyPr lIns="0" tIns="0" rIns="0" bIns="0" rtlCol="0" anchor="t">
            <a:spAutoFit/>
          </a:bodyPr>
          <a:lstStyle/>
          <a:p>
            <a:pPr algn="just">
              <a:lnSpc>
                <a:spcPts val="5075"/>
              </a:lnSpc>
              <a:spcBef>
                <a:spcPct val="0"/>
              </a:spcBef>
            </a:pPr>
            <a:r>
              <a:rPr lang="es-CL" sz="4699" noProof="0" dirty="0">
                <a:solidFill>
                  <a:srgbClr val="000000"/>
                </a:solidFill>
                <a:latin typeface="TT Chocolates"/>
                <a:ea typeface="TT Chocolates"/>
                <a:cs typeface="TT Chocolates"/>
                <a:sym typeface="TT Chocolates"/>
              </a:rPr>
              <a:t>Demostrar que si n es par, entonces n</a:t>
            </a:r>
            <a:r>
              <a:rPr lang="es-CL" sz="4699" baseline="30000" noProof="0" dirty="0">
                <a:solidFill>
                  <a:srgbClr val="000000"/>
                </a:solidFill>
                <a:latin typeface="TT Chocolates"/>
                <a:ea typeface="TT Chocolates"/>
                <a:cs typeface="TT Chocolates"/>
                <a:sym typeface="TT Chocolates"/>
              </a:rPr>
              <a:t>2</a:t>
            </a:r>
            <a:r>
              <a:rPr lang="es-CL" sz="4699" noProof="0" dirty="0">
                <a:solidFill>
                  <a:srgbClr val="000000"/>
                </a:solidFill>
                <a:latin typeface="TT Chocolates"/>
                <a:ea typeface="TT Chocolates"/>
                <a:cs typeface="TT Chocolates"/>
                <a:sym typeface="TT Chocolates"/>
              </a:rPr>
              <a:t> también lo es.</a:t>
            </a:r>
          </a:p>
          <a:p>
            <a:pPr algn="just">
              <a:lnSpc>
                <a:spcPts val="5075"/>
              </a:lnSpc>
              <a:spcBef>
                <a:spcPct val="0"/>
              </a:spcBef>
            </a:pPr>
            <a:endParaRPr lang="es-CL" sz="4699" noProof="0" dirty="0">
              <a:solidFill>
                <a:srgbClr val="000000"/>
              </a:solidFill>
              <a:latin typeface="TT Chocolates"/>
              <a:ea typeface="TT Chocolates"/>
              <a:cs typeface="TT Chocolates"/>
              <a:sym typeface="TT Chocolates"/>
            </a:endParaRPr>
          </a:p>
          <a:p>
            <a:pPr marL="685800" indent="-685800" algn="just">
              <a:lnSpc>
                <a:spcPct val="150000"/>
              </a:lnSpc>
              <a:spcBef>
                <a:spcPct val="0"/>
              </a:spcBef>
              <a:buFont typeface="Arial" panose="020B0604020202020204" pitchFamily="34" charset="0"/>
              <a:buChar char="•"/>
            </a:pPr>
            <a:r>
              <a:rPr lang="es-CL" sz="4699" noProof="0" dirty="0">
                <a:solidFill>
                  <a:srgbClr val="000000"/>
                </a:solidFill>
                <a:latin typeface="TT Chocolates"/>
                <a:ea typeface="TT Chocolates"/>
                <a:cs typeface="TT Chocolates"/>
                <a:sym typeface="TT Chocolates"/>
              </a:rPr>
              <a:t>Sea n=2k para algún </a:t>
            </a:r>
            <a:r>
              <a:rPr lang="es-CL" sz="4699" noProof="0" dirty="0" err="1">
                <a:solidFill>
                  <a:srgbClr val="000000"/>
                </a:solidFill>
                <a:latin typeface="TT Chocolates"/>
                <a:ea typeface="TT Chocolates"/>
                <a:cs typeface="TT Chocolates"/>
                <a:sym typeface="TT Chocolates"/>
              </a:rPr>
              <a:t>k∈Z</a:t>
            </a:r>
            <a:r>
              <a:rPr lang="es-CL" sz="4699" noProof="0" dirty="0">
                <a:solidFill>
                  <a:srgbClr val="000000"/>
                </a:solidFill>
                <a:latin typeface="TT Chocolates"/>
                <a:ea typeface="TT Chocolates"/>
                <a:cs typeface="TT Chocolates"/>
                <a:sym typeface="TT Chocolates"/>
              </a:rPr>
              <a:t>.</a:t>
            </a:r>
          </a:p>
          <a:p>
            <a:pPr marL="685800" indent="-685800" algn="just">
              <a:lnSpc>
                <a:spcPct val="150000"/>
              </a:lnSpc>
              <a:spcBef>
                <a:spcPct val="0"/>
              </a:spcBef>
              <a:buFont typeface="Arial" panose="020B0604020202020204" pitchFamily="34" charset="0"/>
              <a:buChar char="•"/>
            </a:pPr>
            <a:r>
              <a:rPr lang="es-CL" sz="4699" noProof="0" dirty="0">
                <a:solidFill>
                  <a:srgbClr val="000000"/>
                </a:solidFill>
                <a:latin typeface="TT Chocolates"/>
                <a:ea typeface="TT Chocolates"/>
                <a:cs typeface="TT Chocolates"/>
                <a:sym typeface="TT Chocolates"/>
              </a:rPr>
              <a:t>Entonces, n</a:t>
            </a:r>
            <a:r>
              <a:rPr lang="es-CL" sz="4699" baseline="30000" noProof="0" dirty="0">
                <a:solidFill>
                  <a:srgbClr val="000000"/>
                </a:solidFill>
                <a:latin typeface="TT Chocolates"/>
                <a:ea typeface="TT Chocolates"/>
                <a:cs typeface="TT Chocolates"/>
                <a:sym typeface="TT Chocolates"/>
              </a:rPr>
              <a:t>2 </a:t>
            </a:r>
            <a:r>
              <a:rPr lang="es-CL" sz="4699" noProof="0" dirty="0">
                <a:solidFill>
                  <a:srgbClr val="000000"/>
                </a:solidFill>
                <a:latin typeface="TT Chocolates"/>
                <a:ea typeface="TT Chocolates"/>
                <a:cs typeface="TT Chocolates"/>
                <a:sym typeface="TT Chocolates"/>
              </a:rPr>
              <a:t>= (2k)</a:t>
            </a:r>
            <a:r>
              <a:rPr lang="es-CL" sz="4699" baseline="30000" noProof="0" dirty="0">
                <a:solidFill>
                  <a:srgbClr val="000000"/>
                </a:solidFill>
                <a:latin typeface="TT Chocolates"/>
                <a:ea typeface="TT Chocolates"/>
                <a:cs typeface="TT Chocolates"/>
                <a:sym typeface="TT Chocolates"/>
              </a:rPr>
              <a:t>2 </a:t>
            </a:r>
            <a:r>
              <a:rPr lang="es-CL" sz="4699" noProof="0" dirty="0">
                <a:solidFill>
                  <a:srgbClr val="000000"/>
                </a:solidFill>
                <a:latin typeface="TT Chocolates"/>
                <a:ea typeface="TT Chocolates"/>
                <a:cs typeface="TT Chocolates"/>
                <a:sym typeface="TT Chocolates"/>
              </a:rPr>
              <a:t>= 4k</a:t>
            </a:r>
            <a:r>
              <a:rPr lang="es-CL" sz="4699" baseline="30000" noProof="0" dirty="0">
                <a:solidFill>
                  <a:srgbClr val="000000"/>
                </a:solidFill>
                <a:latin typeface="TT Chocolates"/>
                <a:ea typeface="TT Chocolates"/>
                <a:cs typeface="TT Chocolates"/>
                <a:sym typeface="TT Chocolates"/>
              </a:rPr>
              <a:t>2 </a:t>
            </a:r>
            <a:r>
              <a:rPr lang="es-CL" sz="4699" noProof="0" dirty="0">
                <a:solidFill>
                  <a:srgbClr val="000000"/>
                </a:solidFill>
                <a:latin typeface="TT Chocolates"/>
                <a:ea typeface="TT Chocolates"/>
                <a:cs typeface="TT Chocolates"/>
                <a:sym typeface="TT Chocolates"/>
              </a:rPr>
              <a:t>= 2(2k</a:t>
            </a:r>
            <a:r>
              <a:rPr lang="es-CL" sz="4699" baseline="30000" noProof="0" dirty="0">
                <a:solidFill>
                  <a:srgbClr val="000000"/>
                </a:solidFill>
                <a:latin typeface="TT Chocolates"/>
                <a:ea typeface="TT Chocolates"/>
                <a:cs typeface="TT Chocolates"/>
                <a:sym typeface="TT Chocolates"/>
              </a:rPr>
              <a:t>2</a:t>
            </a:r>
            <a:r>
              <a:rPr lang="es-CL" sz="4699" noProof="0" dirty="0">
                <a:solidFill>
                  <a:srgbClr val="000000"/>
                </a:solidFill>
                <a:latin typeface="TT Chocolates"/>
                <a:ea typeface="TT Chocolates"/>
                <a:cs typeface="TT Chocolates"/>
                <a:sym typeface="TT Chocolates"/>
              </a:rPr>
              <a:t>)</a:t>
            </a:r>
          </a:p>
          <a:p>
            <a:pPr marL="685800" indent="-685800" algn="just">
              <a:lnSpc>
                <a:spcPct val="150000"/>
              </a:lnSpc>
              <a:spcBef>
                <a:spcPct val="0"/>
              </a:spcBef>
              <a:buFont typeface="Arial" panose="020B0604020202020204" pitchFamily="34" charset="0"/>
              <a:buChar char="•"/>
            </a:pPr>
            <a:r>
              <a:rPr lang="es-CL" sz="4699" noProof="0" dirty="0">
                <a:solidFill>
                  <a:srgbClr val="000000"/>
                </a:solidFill>
                <a:latin typeface="TT Chocolates"/>
                <a:ea typeface="TT Chocolates"/>
                <a:cs typeface="TT Chocolates"/>
                <a:sym typeface="TT Chocolates"/>
              </a:rPr>
              <a:t>Como 2k</a:t>
            </a:r>
            <a:r>
              <a:rPr lang="es-CL" sz="4699" baseline="30000" noProof="0" dirty="0">
                <a:solidFill>
                  <a:srgbClr val="000000"/>
                </a:solidFill>
                <a:latin typeface="TT Chocolates"/>
                <a:ea typeface="TT Chocolates"/>
                <a:cs typeface="TT Chocolates"/>
                <a:sym typeface="TT Chocolates"/>
              </a:rPr>
              <a:t>2 </a:t>
            </a:r>
            <a:r>
              <a:rPr lang="es-CL" sz="4699" noProof="0" dirty="0">
                <a:solidFill>
                  <a:srgbClr val="000000"/>
                </a:solidFill>
                <a:latin typeface="TT Chocolates"/>
                <a:ea typeface="TT Chocolates"/>
                <a:cs typeface="TT Chocolates"/>
                <a:sym typeface="TT Chocolates"/>
              </a:rPr>
              <a:t>es un número entero, se concluye que n</a:t>
            </a:r>
            <a:r>
              <a:rPr lang="es-CL" sz="4699" baseline="30000" noProof="0" dirty="0">
                <a:solidFill>
                  <a:srgbClr val="000000"/>
                </a:solidFill>
                <a:latin typeface="TT Chocolates"/>
                <a:ea typeface="TT Chocolates"/>
                <a:cs typeface="TT Chocolates"/>
                <a:sym typeface="TT Chocolates"/>
              </a:rPr>
              <a:t>2 </a:t>
            </a:r>
            <a:r>
              <a:rPr lang="es-CL" sz="4699" noProof="0" dirty="0">
                <a:solidFill>
                  <a:srgbClr val="000000"/>
                </a:solidFill>
                <a:latin typeface="TT Chocolates"/>
                <a:ea typeface="TT Chocolates"/>
                <a:cs typeface="TT Chocolates"/>
                <a:sym typeface="TT Chocolates"/>
              </a:rPr>
              <a:t>es par.</a:t>
            </a:r>
          </a:p>
        </p:txBody>
      </p:sp>
      <p:pic>
        <p:nvPicPr>
          <p:cNvPr id="6" name="Imagen 5">
            <a:extLst>
              <a:ext uri="{FF2B5EF4-FFF2-40B4-BE49-F238E27FC236}">
                <a16:creationId xmlns:a16="http://schemas.microsoft.com/office/drawing/2014/main" id="{11405CB0-0CC0-DD6A-D086-4401DA022035}"/>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268700" y="0"/>
            <a:ext cx="2133600" cy="1776810"/>
          </a:xfrm>
          <a:prstGeom prst="rect">
            <a:avLst/>
          </a:prstGeom>
        </p:spPr>
      </p:pic>
    </p:spTree>
    <p:extLst>
      <p:ext uri="{BB962C8B-B14F-4D97-AF65-F5344CB8AC3E}">
        <p14:creationId xmlns:p14="http://schemas.microsoft.com/office/powerpoint/2010/main" val="412863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C7682-D535-B9A2-CED5-BD7F80F75CD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5ED50F0-892B-FA34-501B-463BB389A45C}"/>
              </a:ext>
            </a:extLst>
          </p:cNvPr>
          <p:cNvSpPr txBox="1"/>
          <p:nvPr/>
        </p:nvSpPr>
        <p:spPr>
          <a:xfrm>
            <a:off x="4495800" y="580659"/>
            <a:ext cx="9525000" cy="1923604"/>
          </a:xfrm>
          <a:prstGeom prst="rect">
            <a:avLst/>
          </a:prstGeom>
        </p:spPr>
        <p:txBody>
          <a:bodyPr wrap="square" lIns="0" tIns="0" rIns="0" bIns="0" rtlCol="0" anchor="t">
            <a:spAutoFit/>
          </a:bodyPr>
          <a:lstStyle/>
          <a:p>
            <a:pPr algn="ctr">
              <a:lnSpc>
                <a:spcPts val="7458"/>
              </a:lnSpc>
            </a:pPr>
            <a:r>
              <a:rPr lang="es-CL" sz="6905" noProof="0" dirty="0">
                <a:solidFill>
                  <a:srgbClr val="000000"/>
                </a:solidFill>
                <a:latin typeface="StoryBook Bold"/>
                <a:ea typeface="StoryBook Bold"/>
                <a:cs typeface="StoryBook Bold"/>
                <a:sym typeface="StoryBook Bold"/>
              </a:rPr>
              <a:t>Clase de demostración directa</a:t>
            </a:r>
          </a:p>
        </p:txBody>
      </p:sp>
      <p:sp>
        <p:nvSpPr>
          <p:cNvPr id="3" name="Freeform 3">
            <a:extLst>
              <a:ext uri="{FF2B5EF4-FFF2-40B4-BE49-F238E27FC236}">
                <a16:creationId xmlns:a16="http://schemas.microsoft.com/office/drawing/2014/main" id="{3C540D23-5F86-3228-B41E-75E39DC506FA}"/>
              </a:ext>
            </a:extLst>
          </p:cNvPr>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a:extLst>
              <a:ext uri="{FF2B5EF4-FFF2-40B4-BE49-F238E27FC236}">
                <a16:creationId xmlns:a16="http://schemas.microsoft.com/office/drawing/2014/main" id="{B3F365CB-2286-31A3-2346-1497B37D06ED}"/>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a:extLst>
              <a:ext uri="{FF2B5EF4-FFF2-40B4-BE49-F238E27FC236}">
                <a16:creationId xmlns:a16="http://schemas.microsoft.com/office/drawing/2014/main" id="{D6EB9FA8-999A-6CF9-7527-D53DD7245370}"/>
              </a:ext>
            </a:extLst>
          </p:cNvPr>
          <p:cNvSpPr txBox="1"/>
          <p:nvPr/>
        </p:nvSpPr>
        <p:spPr>
          <a:xfrm>
            <a:off x="1028700" y="2818056"/>
            <a:ext cx="16421100" cy="5253361"/>
          </a:xfrm>
          <a:prstGeom prst="rect">
            <a:avLst/>
          </a:prstGeom>
        </p:spPr>
        <p:txBody>
          <a:bodyPr wrap="square" lIns="0" tIns="0" rIns="0" bIns="0" rtlCol="0" anchor="t">
            <a:spAutoFit/>
          </a:bodyPr>
          <a:lstStyle/>
          <a:p>
            <a:pPr algn="just">
              <a:lnSpc>
                <a:spcPts val="5075"/>
              </a:lnSpc>
              <a:spcBef>
                <a:spcPct val="0"/>
              </a:spcBef>
            </a:pPr>
            <a:r>
              <a:rPr lang="es-CL" sz="4800" dirty="0">
                <a:solidFill>
                  <a:srgbClr val="000000"/>
                </a:solidFill>
                <a:latin typeface="TT Chocolates"/>
                <a:ea typeface="TT Chocolates"/>
                <a:cs typeface="TT Chocolates"/>
                <a:sym typeface="TT Chocolates"/>
              </a:rPr>
              <a:t>Para llevar a cabo este tipo de demostración es necesario conocer o dominar algunos conceptos.</a:t>
            </a:r>
            <a:br>
              <a:rPr lang="es-CL" sz="4800" dirty="0">
                <a:solidFill>
                  <a:srgbClr val="000000"/>
                </a:solidFill>
                <a:latin typeface="TT Chocolates"/>
                <a:ea typeface="TT Chocolates"/>
                <a:cs typeface="TT Chocolates"/>
                <a:sym typeface="TT Chocolates"/>
              </a:rPr>
            </a:br>
            <a:br>
              <a:rPr lang="es-CL" sz="4800" dirty="0">
                <a:solidFill>
                  <a:srgbClr val="000000"/>
                </a:solidFill>
                <a:latin typeface="TT Chocolates"/>
                <a:ea typeface="TT Chocolates"/>
                <a:cs typeface="TT Chocolates"/>
                <a:sym typeface="TT Chocolates"/>
              </a:rPr>
            </a:br>
            <a:r>
              <a:rPr lang="es-CL" sz="4800" dirty="0">
                <a:solidFill>
                  <a:srgbClr val="000000"/>
                </a:solidFill>
                <a:latin typeface="TT Chocolates"/>
                <a:ea typeface="TT Chocolates"/>
                <a:cs typeface="TT Chocolates"/>
                <a:sym typeface="TT Chocolates"/>
              </a:rPr>
              <a:t>¿Han oído lo que es un teorema, axioma o cuantificadores?</a:t>
            </a:r>
          </a:p>
          <a:p>
            <a:pPr algn="just">
              <a:lnSpc>
                <a:spcPts val="5075"/>
              </a:lnSpc>
              <a:spcBef>
                <a:spcPct val="0"/>
              </a:spcBef>
            </a:pPr>
            <a:endParaRPr lang="es-CL" sz="4800" dirty="0">
              <a:solidFill>
                <a:srgbClr val="000000"/>
              </a:solidFill>
              <a:latin typeface="TT Chocolates"/>
              <a:ea typeface="TT Chocolates"/>
              <a:cs typeface="TT Chocolates"/>
              <a:sym typeface="TT Chocolates"/>
            </a:endParaRPr>
          </a:p>
          <a:p>
            <a:pPr algn="just">
              <a:lnSpc>
                <a:spcPts val="5075"/>
              </a:lnSpc>
              <a:spcBef>
                <a:spcPct val="0"/>
              </a:spcBef>
            </a:pPr>
            <a:r>
              <a:rPr lang="es-ES" sz="4800" dirty="0"/>
              <a:t>¿Creen que en matemáticas hay cosas que simplemente se aceptan sin demostrar?</a:t>
            </a:r>
            <a:br>
              <a:rPr lang="es-CL" sz="4800" dirty="0">
                <a:solidFill>
                  <a:srgbClr val="000000"/>
                </a:solidFill>
                <a:latin typeface="TT Chocolates"/>
                <a:ea typeface="TT Chocolates"/>
                <a:cs typeface="TT Chocolates"/>
                <a:sym typeface="TT Chocolates"/>
              </a:rPr>
            </a:br>
            <a:endParaRPr lang="es-CL" sz="4800" dirty="0">
              <a:solidFill>
                <a:srgbClr val="000000"/>
              </a:solidFill>
              <a:latin typeface="TT Chocolates"/>
              <a:ea typeface="TT Chocolates"/>
              <a:cs typeface="TT Chocolates"/>
              <a:sym typeface="TT Chocolates"/>
            </a:endParaRPr>
          </a:p>
        </p:txBody>
      </p:sp>
      <p:pic>
        <p:nvPicPr>
          <p:cNvPr id="6" name="Imagen 5">
            <a:extLst>
              <a:ext uri="{FF2B5EF4-FFF2-40B4-BE49-F238E27FC236}">
                <a16:creationId xmlns:a16="http://schemas.microsoft.com/office/drawing/2014/main" id="{26E9CC5F-A917-FCD4-4572-7D8F3B83E6CA}"/>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097250" y="177487"/>
            <a:ext cx="2133600" cy="1776810"/>
          </a:xfrm>
          <a:prstGeom prst="rect">
            <a:avLst/>
          </a:prstGeom>
        </p:spPr>
      </p:pic>
    </p:spTree>
    <p:extLst>
      <p:ext uri="{BB962C8B-B14F-4D97-AF65-F5344CB8AC3E}">
        <p14:creationId xmlns:p14="http://schemas.microsoft.com/office/powerpoint/2010/main" val="276234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92B24-0C91-9CED-FCFC-A2DDDA58AFE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47352C5-7B39-91E3-28CA-0C2612529DA2}"/>
              </a:ext>
            </a:extLst>
          </p:cNvPr>
          <p:cNvSpPr txBox="1"/>
          <p:nvPr/>
        </p:nvSpPr>
        <p:spPr>
          <a:xfrm>
            <a:off x="4495800" y="580659"/>
            <a:ext cx="9525000" cy="961802"/>
          </a:xfrm>
          <a:prstGeom prst="rect">
            <a:avLst/>
          </a:prstGeom>
        </p:spPr>
        <p:txBody>
          <a:bodyPr wrap="square" lIns="0" tIns="0" rIns="0" bIns="0" rtlCol="0" anchor="t">
            <a:spAutoFit/>
          </a:bodyPr>
          <a:lstStyle/>
          <a:p>
            <a:pPr algn="ctr">
              <a:lnSpc>
                <a:spcPts val="7458"/>
              </a:lnSpc>
            </a:pPr>
            <a:r>
              <a:rPr lang="es-CL" sz="6905" noProof="0" dirty="0">
                <a:solidFill>
                  <a:srgbClr val="000000"/>
                </a:solidFill>
                <a:latin typeface="StoryBook Bold"/>
                <a:ea typeface="StoryBook Bold"/>
                <a:cs typeface="StoryBook Bold"/>
                <a:sym typeface="StoryBook Bold"/>
              </a:rPr>
              <a:t>Axiomas de Euclides</a:t>
            </a:r>
          </a:p>
        </p:txBody>
      </p:sp>
      <p:sp>
        <p:nvSpPr>
          <p:cNvPr id="3" name="Freeform 3">
            <a:extLst>
              <a:ext uri="{FF2B5EF4-FFF2-40B4-BE49-F238E27FC236}">
                <a16:creationId xmlns:a16="http://schemas.microsoft.com/office/drawing/2014/main" id="{5CAD8E0A-5158-734D-9754-2D222FE52D14}"/>
              </a:ext>
            </a:extLst>
          </p:cNvPr>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a:extLst>
              <a:ext uri="{FF2B5EF4-FFF2-40B4-BE49-F238E27FC236}">
                <a16:creationId xmlns:a16="http://schemas.microsoft.com/office/drawing/2014/main" id="{63D512DF-D8B3-A6DA-B0A2-A2C064EBB1F9}"/>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a:extLst>
              <a:ext uri="{FF2B5EF4-FFF2-40B4-BE49-F238E27FC236}">
                <a16:creationId xmlns:a16="http://schemas.microsoft.com/office/drawing/2014/main" id="{A3BCEEB3-E6BA-F5CA-FB1C-A783A2BFA9E9}"/>
              </a:ext>
            </a:extLst>
          </p:cNvPr>
          <p:cNvSpPr txBox="1"/>
          <p:nvPr/>
        </p:nvSpPr>
        <p:spPr>
          <a:xfrm>
            <a:off x="381000" y="2818056"/>
            <a:ext cx="17145000" cy="7153881"/>
          </a:xfrm>
          <a:prstGeom prst="rect">
            <a:avLst/>
          </a:prstGeom>
        </p:spPr>
        <p:txBody>
          <a:bodyPr wrap="square" lIns="0" tIns="0" rIns="0" bIns="0" rtlCol="0" anchor="t">
            <a:spAutoFit/>
          </a:bodyPr>
          <a:lstStyle/>
          <a:p>
            <a:pPr marL="914400" indent="-914400" algn="just">
              <a:spcBef>
                <a:spcPct val="0"/>
              </a:spcBef>
              <a:buFont typeface="+mj-lt"/>
              <a:buAutoNum type="arabicParenR"/>
            </a:pPr>
            <a:r>
              <a:rPr lang="es-ES" sz="4800" dirty="0">
                <a:solidFill>
                  <a:srgbClr val="000000"/>
                </a:solidFill>
                <a:latin typeface="TT Chocolates"/>
                <a:ea typeface="TT Chocolates"/>
                <a:cs typeface="TT Chocolates"/>
                <a:sym typeface="TT Chocolates"/>
              </a:rPr>
              <a:t> </a:t>
            </a:r>
            <a:r>
              <a:rPr lang="es-ES" sz="4800" b="1" dirty="0">
                <a:solidFill>
                  <a:srgbClr val="000000"/>
                </a:solidFill>
                <a:latin typeface="TT Chocolates"/>
                <a:ea typeface="TT Chocolates"/>
                <a:cs typeface="TT Chocolates"/>
                <a:sym typeface="TT Chocolates"/>
              </a:rPr>
              <a:t>Las cosas que son iguales a una misma cosa también son iguales entre sí. </a:t>
            </a:r>
          </a:p>
          <a:p>
            <a:pPr marL="914400" indent="-914400" algn="just">
              <a:spcBef>
                <a:spcPct val="0"/>
              </a:spcBef>
              <a:buFont typeface="+mj-lt"/>
              <a:buAutoNum type="arabicParenR"/>
            </a:pPr>
            <a:r>
              <a:rPr lang="es-ES" sz="4800" b="1" dirty="0">
                <a:solidFill>
                  <a:srgbClr val="000000"/>
                </a:solidFill>
                <a:latin typeface="TT Chocolates"/>
                <a:ea typeface="TT Chocolates"/>
                <a:cs typeface="TT Chocolates"/>
                <a:sym typeface="TT Chocolates"/>
              </a:rPr>
              <a:t>Si se van a sumar iguales a iguales, entonces los totales serán iguales. </a:t>
            </a:r>
          </a:p>
          <a:p>
            <a:pPr marL="914400" indent="-914400" algn="just">
              <a:spcBef>
                <a:spcPct val="0"/>
              </a:spcBef>
              <a:buFont typeface="+mj-lt"/>
              <a:buAutoNum type="arabicParenR"/>
            </a:pPr>
            <a:r>
              <a:rPr lang="es-ES" sz="4800" b="1" dirty="0">
                <a:solidFill>
                  <a:srgbClr val="000000"/>
                </a:solidFill>
                <a:latin typeface="TT Chocolates"/>
                <a:ea typeface="TT Chocolates"/>
                <a:cs typeface="TT Chocolates"/>
                <a:sym typeface="TT Chocolates"/>
              </a:rPr>
              <a:t>Si se van a restar iguales a iguales, los restos serán iguales. </a:t>
            </a:r>
          </a:p>
          <a:p>
            <a:pPr marL="914400" indent="-914400" algn="just">
              <a:spcBef>
                <a:spcPct val="0"/>
              </a:spcBef>
              <a:buFont typeface="+mj-lt"/>
              <a:buAutoNum type="arabicParenR"/>
            </a:pPr>
            <a:r>
              <a:rPr lang="es-ES" sz="4800" b="1" dirty="0">
                <a:solidFill>
                  <a:srgbClr val="000000"/>
                </a:solidFill>
                <a:latin typeface="TT Chocolates"/>
                <a:ea typeface="TT Chocolates"/>
                <a:cs typeface="TT Chocolates"/>
                <a:sym typeface="TT Chocolates"/>
              </a:rPr>
              <a:t>Las cosas que coinciden son iguales entre sí. </a:t>
            </a:r>
          </a:p>
          <a:p>
            <a:pPr marL="914400" indent="-914400" algn="just">
              <a:spcBef>
                <a:spcPct val="0"/>
              </a:spcBef>
              <a:buFont typeface="+mj-lt"/>
              <a:buAutoNum type="arabicParenR"/>
            </a:pPr>
            <a:r>
              <a:rPr lang="es-ES" sz="4800" b="1" dirty="0">
                <a:solidFill>
                  <a:srgbClr val="000000"/>
                </a:solidFill>
                <a:latin typeface="TT Chocolates"/>
                <a:ea typeface="TT Chocolates"/>
                <a:cs typeface="TT Chocolates"/>
                <a:sym typeface="TT Chocolates"/>
              </a:rPr>
              <a:t>El todo es más grande que la parte.</a:t>
            </a:r>
            <a:endParaRPr lang="es-ES" sz="4800" dirty="0">
              <a:solidFill>
                <a:srgbClr val="000000"/>
              </a:solidFill>
              <a:latin typeface="TT Chocolates"/>
              <a:ea typeface="TT Chocolates"/>
              <a:cs typeface="TT Chocolates"/>
              <a:sym typeface="TT Chocolates"/>
            </a:endParaRPr>
          </a:p>
          <a:p>
            <a:pPr algn="just">
              <a:lnSpc>
                <a:spcPts val="5075"/>
              </a:lnSpc>
              <a:spcBef>
                <a:spcPct val="0"/>
              </a:spcBef>
            </a:pPr>
            <a:br>
              <a:rPr lang="es-CL" sz="4800" dirty="0">
                <a:solidFill>
                  <a:srgbClr val="000000"/>
                </a:solidFill>
                <a:latin typeface="TT Chocolates"/>
                <a:ea typeface="TT Chocolates"/>
                <a:cs typeface="TT Chocolates"/>
                <a:sym typeface="TT Chocolates"/>
              </a:rPr>
            </a:br>
            <a:br>
              <a:rPr lang="es-CL" sz="4800" dirty="0">
                <a:solidFill>
                  <a:srgbClr val="000000"/>
                </a:solidFill>
                <a:latin typeface="TT Chocolates"/>
                <a:ea typeface="TT Chocolates"/>
                <a:cs typeface="TT Chocolates"/>
                <a:sym typeface="TT Chocolates"/>
              </a:rPr>
            </a:br>
            <a:endParaRPr lang="es-CL" sz="4800" dirty="0">
              <a:solidFill>
                <a:srgbClr val="000000"/>
              </a:solidFill>
              <a:latin typeface="TT Chocolates"/>
              <a:ea typeface="TT Chocolates"/>
              <a:cs typeface="TT Chocolates"/>
              <a:sym typeface="TT Chocolates"/>
            </a:endParaRPr>
          </a:p>
        </p:txBody>
      </p:sp>
      <p:pic>
        <p:nvPicPr>
          <p:cNvPr id="6" name="Imagen 5">
            <a:extLst>
              <a:ext uri="{FF2B5EF4-FFF2-40B4-BE49-F238E27FC236}">
                <a16:creationId xmlns:a16="http://schemas.microsoft.com/office/drawing/2014/main" id="{3BEFA01A-C850-6FDC-1F5C-7218DF780394}"/>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097250" y="177487"/>
            <a:ext cx="2133600" cy="1776810"/>
          </a:xfrm>
          <a:prstGeom prst="rect">
            <a:avLst/>
          </a:prstGeom>
        </p:spPr>
      </p:pic>
    </p:spTree>
    <p:extLst>
      <p:ext uri="{BB962C8B-B14F-4D97-AF65-F5344CB8AC3E}">
        <p14:creationId xmlns:p14="http://schemas.microsoft.com/office/powerpoint/2010/main" val="322066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14400" y="-2721718"/>
            <a:ext cx="20975223" cy="14944846"/>
          </a:xfrm>
          <a:custGeom>
            <a:avLst/>
            <a:gdLst/>
            <a:ahLst/>
            <a:cxnLst/>
            <a:rect l="l" t="t" r="r" b="b"/>
            <a:pathLst>
              <a:path w="20975223" h="14944846">
                <a:moveTo>
                  <a:pt x="0" y="0"/>
                </a:moveTo>
                <a:lnTo>
                  <a:pt x="20975223" y="0"/>
                </a:lnTo>
                <a:lnTo>
                  <a:pt x="20975223" y="14944847"/>
                </a:lnTo>
                <a:lnTo>
                  <a:pt x="0" y="14944847"/>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s-CL" noProof="0" dirty="0"/>
          </a:p>
        </p:txBody>
      </p:sp>
      <p:sp>
        <p:nvSpPr>
          <p:cNvPr id="3" name="Freeform 3"/>
          <p:cNvSpPr/>
          <p:nvPr/>
        </p:nvSpPr>
        <p:spPr>
          <a:xfrm>
            <a:off x="-5518067" y="8960231"/>
            <a:ext cx="27569234" cy="2653539"/>
          </a:xfrm>
          <a:custGeom>
            <a:avLst/>
            <a:gdLst/>
            <a:ahLst/>
            <a:cxnLst/>
            <a:rect l="l" t="t" r="r" b="b"/>
            <a:pathLst>
              <a:path w="27569234" h="2653539">
                <a:moveTo>
                  <a:pt x="0" y="0"/>
                </a:moveTo>
                <a:lnTo>
                  <a:pt x="27569234" y="0"/>
                </a:lnTo>
                <a:lnTo>
                  <a:pt x="27569234" y="2653538"/>
                </a:lnTo>
                <a:lnTo>
                  <a:pt x="0" y="26535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4" name="TextBox 4"/>
          <p:cNvSpPr txBox="1"/>
          <p:nvPr/>
        </p:nvSpPr>
        <p:spPr>
          <a:xfrm>
            <a:off x="2936805" y="726527"/>
            <a:ext cx="13109856" cy="4435209"/>
          </a:xfrm>
          <a:prstGeom prst="rect">
            <a:avLst/>
          </a:prstGeom>
        </p:spPr>
        <p:txBody>
          <a:bodyPr lIns="0" tIns="0" rIns="0" bIns="0" rtlCol="0" anchor="t">
            <a:spAutoFit/>
          </a:bodyPr>
          <a:lstStyle/>
          <a:p>
            <a:pPr algn="ctr">
              <a:lnSpc>
                <a:spcPts val="27575"/>
              </a:lnSpc>
            </a:pPr>
            <a:r>
              <a:rPr lang="es-CL" sz="14513" noProof="0" dirty="0">
                <a:solidFill>
                  <a:srgbClr val="000000"/>
                </a:solidFill>
                <a:latin typeface="StoryBook Bold"/>
                <a:ea typeface="StoryBook Bold"/>
                <a:cs typeface="StoryBook Bold"/>
                <a:sym typeface="StoryBook Bold"/>
              </a:rPr>
              <a:t>Plan de trabajo</a:t>
            </a:r>
          </a:p>
        </p:txBody>
      </p:sp>
      <p:sp>
        <p:nvSpPr>
          <p:cNvPr id="5" name="Freeform 5"/>
          <p:cNvSpPr/>
          <p:nvPr/>
        </p:nvSpPr>
        <p:spPr>
          <a:xfrm rot="-444323">
            <a:off x="8075633" y="4094980"/>
            <a:ext cx="1805444" cy="541633"/>
          </a:xfrm>
          <a:custGeom>
            <a:avLst/>
            <a:gdLst/>
            <a:ahLst/>
            <a:cxnLst/>
            <a:rect l="l" t="t" r="r" b="b"/>
            <a:pathLst>
              <a:path w="1805444" h="541633">
                <a:moveTo>
                  <a:pt x="0" y="0"/>
                </a:moveTo>
                <a:lnTo>
                  <a:pt x="1805444" y="0"/>
                </a:lnTo>
                <a:lnTo>
                  <a:pt x="1805444" y="541633"/>
                </a:lnTo>
                <a:lnTo>
                  <a:pt x="0" y="5416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noProof="0" dirty="0"/>
          </a:p>
        </p:txBody>
      </p:sp>
      <p:sp>
        <p:nvSpPr>
          <p:cNvPr id="6" name="Freeform 6"/>
          <p:cNvSpPr/>
          <p:nvPr/>
        </p:nvSpPr>
        <p:spPr>
          <a:xfrm>
            <a:off x="1153462" y="1113683"/>
            <a:ext cx="2235821" cy="3854864"/>
          </a:xfrm>
          <a:custGeom>
            <a:avLst/>
            <a:gdLst/>
            <a:ahLst/>
            <a:cxnLst/>
            <a:rect l="l" t="t" r="r" b="b"/>
            <a:pathLst>
              <a:path w="2235821" h="3854864">
                <a:moveTo>
                  <a:pt x="0" y="0"/>
                </a:moveTo>
                <a:lnTo>
                  <a:pt x="2235821" y="0"/>
                </a:lnTo>
                <a:lnTo>
                  <a:pt x="2235821" y="3854865"/>
                </a:lnTo>
                <a:lnTo>
                  <a:pt x="0" y="38548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noProof="0" dirty="0"/>
          </a:p>
        </p:txBody>
      </p:sp>
      <p:sp>
        <p:nvSpPr>
          <p:cNvPr id="7" name="Freeform 7"/>
          <p:cNvSpPr/>
          <p:nvPr/>
        </p:nvSpPr>
        <p:spPr>
          <a:xfrm>
            <a:off x="3873580" y="1113683"/>
            <a:ext cx="1144581" cy="1202185"/>
          </a:xfrm>
          <a:custGeom>
            <a:avLst/>
            <a:gdLst/>
            <a:ahLst/>
            <a:cxnLst/>
            <a:rect l="l" t="t" r="r" b="b"/>
            <a:pathLst>
              <a:path w="1144581" h="1202185">
                <a:moveTo>
                  <a:pt x="0" y="0"/>
                </a:moveTo>
                <a:lnTo>
                  <a:pt x="1144581" y="0"/>
                </a:lnTo>
                <a:lnTo>
                  <a:pt x="1144581" y="1202186"/>
                </a:lnTo>
                <a:lnTo>
                  <a:pt x="0" y="12021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CL" noProof="0" dirty="0"/>
          </a:p>
        </p:txBody>
      </p:sp>
      <p:sp>
        <p:nvSpPr>
          <p:cNvPr id="8" name="Freeform 8"/>
          <p:cNvSpPr/>
          <p:nvPr/>
        </p:nvSpPr>
        <p:spPr>
          <a:xfrm>
            <a:off x="13820087" y="1113683"/>
            <a:ext cx="1093239" cy="1248227"/>
          </a:xfrm>
          <a:custGeom>
            <a:avLst/>
            <a:gdLst/>
            <a:ahLst/>
            <a:cxnLst/>
            <a:rect l="l" t="t" r="r" b="b"/>
            <a:pathLst>
              <a:path w="1093239" h="1248227">
                <a:moveTo>
                  <a:pt x="0" y="0"/>
                </a:moveTo>
                <a:lnTo>
                  <a:pt x="1093239" y="0"/>
                </a:lnTo>
                <a:lnTo>
                  <a:pt x="1093239" y="1248227"/>
                </a:lnTo>
                <a:lnTo>
                  <a:pt x="0" y="12482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s-CL" noProof="0" dirty="0"/>
          </a:p>
        </p:txBody>
      </p:sp>
      <p:sp>
        <p:nvSpPr>
          <p:cNvPr id="9" name="Freeform 9"/>
          <p:cNvSpPr/>
          <p:nvPr/>
        </p:nvSpPr>
        <p:spPr>
          <a:xfrm rot="10176356">
            <a:off x="15458143" y="1205277"/>
            <a:ext cx="2321477" cy="4002547"/>
          </a:xfrm>
          <a:custGeom>
            <a:avLst/>
            <a:gdLst/>
            <a:ahLst/>
            <a:cxnLst/>
            <a:rect l="l" t="t" r="r" b="b"/>
            <a:pathLst>
              <a:path w="2321477" h="4002547">
                <a:moveTo>
                  <a:pt x="0" y="0"/>
                </a:moveTo>
                <a:lnTo>
                  <a:pt x="2321477" y="0"/>
                </a:lnTo>
                <a:lnTo>
                  <a:pt x="2321477" y="4002546"/>
                </a:lnTo>
                <a:lnTo>
                  <a:pt x="0" y="40025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noProof="0" dirty="0"/>
          </a:p>
        </p:txBody>
      </p:sp>
      <p:sp>
        <p:nvSpPr>
          <p:cNvPr id="10" name="TextBox 10"/>
          <p:cNvSpPr txBox="1"/>
          <p:nvPr/>
        </p:nvSpPr>
        <p:spPr>
          <a:xfrm>
            <a:off x="2936806" y="4939973"/>
            <a:ext cx="12414389" cy="3076010"/>
          </a:xfrm>
          <a:prstGeom prst="rect">
            <a:avLst/>
          </a:prstGeom>
        </p:spPr>
        <p:txBody>
          <a:bodyPr lIns="0" tIns="0" rIns="0" bIns="0" rtlCol="0" anchor="t">
            <a:spAutoFit/>
          </a:bodyPr>
          <a:lstStyle/>
          <a:p>
            <a:pPr marL="1051895" lvl="1" indent="-525948" algn="just">
              <a:lnSpc>
                <a:spcPts val="6090"/>
              </a:lnSpc>
              <a:buFont typeface="Arial"/>
              <a:buChar char="•"/>
            </a:pPr>
            <a:r>
              <a:rPr lang="es-CL" sz="4872" noProof="0" dirty="0">
                <a:solidFill>
                  <a:srgbClr val="000000"/>
                </a:solidFill>
                <a:latin typeface="TT Chocolates"/>
                <a:ea typeface="TT Chocolates"/>
                <a:cs typeface="TT Chocolates"/>
                <a:sym typeface="TT Chocolates"/>
              </a:rPr>
              <a:t>Fundamentos de la Lógica Matemática.</a:t>
            </a:r>
          </a:p>
          <a:p>
            <a:pPr marL="1051895" lvl="1" indent="-525948" algn="just">
              <a:lnSpc>
                <a:spcPts val="6090"/>
              </a:lnSpc>
              <a:buFont typeface="Arial"/>
              <a:buChar char="•"/>
            </a:pPr>
            <a:r>
              <a:rPr lang="es-CL" sz="4872" noProof="0" dirty="0">
                <a:solidFill>
                  <a:srgbClr val="000000"/>
                </a:solidFill>
                <a:latin typeface="TT Chocolates"/>
                <a:ea typeface="TT Chocolates"/>
                <a:cs typeface="TT Chocolates"/>
                <a:sym typeface="TT Chocolates"/>
              </a:rPr>
              <a:t>Métodos de Demostración en Álgebra.</a:t>
            </a:r>
          </a:p>
          <a:p>
            <a:pPr marL="1051895" lvl="1" indent="-525948" algn="just">
              <a:lnSpc>
                <a:spcPts val="6090"/>
              </a:lnSpc>
              <a:buFont typeface="Arial"/>
              <a:buChar char="•"/>
            </a:pPr>
            <a:r>
              <a:rPr lang="es-CL" sz="4872" noProof="0" dirty="0">
                <a:solidFill>
                  <a:srgbClr val="000000"/>
                </a:solidFill>
                <a:latin typeface="TT Chocolates"/>
                <a:ea typeface="TT Chocolates"/>
                <a:cs typeface="TT Chocolates"/>
                <a:sym typeface="TT Chocolates"/>
              </a:rPr>
              <a:t>Demostraciones en Geometría.</a:t>
            </a:r>
          </a:p>
          <a:p>
            <a:pPr marL="1051895" lvl="1" indent="-525948" algn="just">
              <a:lnSpc>
                <a:spcPts val="6090"/>
              </a:lnSpc>
              <a:buFont typeface="Arial"/>
              <a:buChar char="•"/>
            </a:pPr>
            <a:r>
              <a:rPr lang="es-CL" sz="4872" noProof="0" dirty="0">
                <a:solidFill>
                  <a:srgbClr val="000000"/>
                </a:solidFill>
                <a:latin typeface="TT Chocolates"/>
                <a:ea typeface="TT Chocolates"/>
                <a:cs typeface="TT Chocolates"/>
                <a:sym typeface="TT Chocolates"/>
              </a:rPr>
              <a:t>Aplicación en Problemas de Competencia </a:t>
            </a:r>
          </a:p>
        </p:txBody>
      </p:sp>
      <p:pic>
        <p:nvPicPr>
          <p:cNvPr id="11" name="Imagen 10">
            <a:extLst>
              <a:ext uri="{FF2B5EF4-FFF2-40B4-BE49-F238E27FC236}">
                <a16:creationId xmlns:a16="http://schemas.microsoft.com/office/drawing/2014/main" id="{175B125F-D49A-1416-2E3B-D8F2056DD21D}"/>
              </a:ext>
            </a:extLst>
          </p:cNvPr>
          <p:cNvPicPr>
            <a:picLocks noChangeAspect="1"/>
          </p:cNvPicPr>
          <p:nvPr/>
        </p:nvPicPr>
        <p:blipFill>
          <a:blip r:embed="rId14">
            <a:clrChange>
              <a:clrFrom>
                <a:srgbClr val="FFFFFF"/>
              </a:clrFrom>
              <a:clrTo>
                <a:srgbClr val="FFFFFF">
                  <a:alpha val="0"/>
                </a:srgbClr>
              </a:clrTo>
            </a:clrChange>
            <a:extLst>
              <a:ext uri="{BEBA8EAE-BF5A-486C-A8C5-ECC9F3942E4B}">
                <a14:imgProps xmlns:a14="http://schemas.microsoft.com/office/drawing/2010/main">
                  <a14:imgLayer r:embed="rId15">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261493" y="-69579"/>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6A436-1B0C-ED3A-999E-894EA4AEDEA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ECB0C397-BDB0-435A-680A-9D007E6C2909}"/>
              </a:ext>
            </a:extLst>
          </p:cNvPr>
          <p:cNvSpPr txBox="1"/>
          <p:nvPr/>
        </p:nvSpPr>
        <p:spPr>
          <a:xfrm>
            <a:off x="4495800" y="580659"/>
            <a:ext cx="9525000" cy="961802"/>
          </a:xfrm>
          <a:prstGeom prst="rect">
            <a:avLst/>
          </a:prstGeom>
        </p:spPr>
        <p:txBody>
          <a:bodyPr wrap="square" lIns="0" tIns="0" rIns="0" bIns="0" rtlCol="0" anchor="t">
            <a:spAutoFit/>
          </a:bodyPr>
          <a:lstStyle/>
          <a:p>
            <a:pPr algn="ctr">
              <a:lnSpc>
                <a:spcPts val="7458"/>
              </a:lnSpc>
            </a:pPr>
            <a:r>
              <a:rPr lang="es-CL" sz="6905" noProof="0" dirty="0">
                <a:solidFill>
                  <a:srgbClr val="000000"/>
                </a:solidFill>
                <a:latin typeface="StoryBook Bold"/>
                <a:ea typeface="StoryBook Bold"/>
                <a:cs typeface="StoryBook Bold"/>
                <a:sym typeface="StoryBook Bold"/>
              </a:rPr>
              <a:t>Axiomas de Peano</a:t>
            </a:r>
          </a:p>
        </p:txBody>
      </p:sp>
      <p:sp>
        <p:nvSpPr>
          <p:cNvPr id="3" name="Freeform 3">
            <a:extLst>
              <a:ext uri="{FF2B5EF4-FFF2-40B4-BE49-F238E27FC236}">
                <a16:creationId xmlns:a16="http://schemas.microsoft.com/office/drawing/2014/main" id="{9D569C8B-4063-76E2-EF78-3494D2046EDE}"/>
              </a:ext>
            </a:extLst>
          </p:cNvPr>
          <p:cNvSpPr/>
          <p:nvPr/>
        </p:nvSpPr>
        <p:spPr>
          <a:xfrm rot="-10800000">
            <a:off x="-768271" y="-120036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a:extLst>
              <a:ext uri="{FF2B5EF4-FFF2-40B4-BE49-F238E27FC236}">
                <a16:creationId xmlns:a16="http://schemas.microsoft.com/office/drawing/2014/main" id="{B743CBE2-0ECC-9231-D9E3-7C5CADF6CB9C}"/>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a:extLst>
              <a:ext uri="{FF2B5EF4-FFF2-40B4-BE49-F238E27FC236}">
                <a16:creationId xmlns:a16="http://schemas.microsoft.com/office/drawing/2014/main" id="{A51DBB62-D132-62E1-D462-514BB5BE6F06}"/>
              </a:ext>
            </a:extLst>
          </p:cNvPr>
          <p:cNvSpPr txBox="1"/>
          <p:nvPr/>
        </p:nvSpPr>
        <p:spPr>
          <a:xfrm>
            <a:off x="381000" y="1928501"/>
            <a:ext cx="17145000" cy="2215991"/>
          </a:xfrm>
          <a:prstGeom prst="rect">
            <a:avLst/>
          </a:prstGeom>
        </p:spPr>
        <p:txBody>
          <a:bodyPr wrap="square" lIns="0" tIns="0" rIns="0" bIns="0" rtlCol="0" anchor="t">
            <a:spAutoFit/>
          </a:bodyPr>
          <a:lstStyle/>
          <a:p>
            <a:pPr algn="just">
              <a:spcBef>
                <a:spcPct val="0"/>
              </a:spcBef>
            </a:pPr>
            <a:br>
              <a:rPr lang="es-CL" sz="4800" dirty="0">
                <a:solidFill>
                  <a:srgbClr val="000000"/>
                </a:solidFill>
                <a:latin typeface="TT Chocolates"/>
                <a:ea typeface="TT Chocolates"/>
                <a:cs typeface="TT Chocolates"/>
                <a:sym typeface="TT Chocolates"/>
              </a:rPr>
            </a:br>
            <a:br>
              <a:rPr lang="es-CL" sz="4800" dirty="0">
                <a:solidFill>
                  <a:srgbClr val="000000"/>
                </a:solidFill>
                <a:latin typeface="TT Chocolates"/>
                <a:ea typeface="TT Chocolates"/>
                <a:cs typeface="TT Chocolates"/>
                <a:sym typeface="TT Chocolates"/>
              </a:rPr>
            </a:br>
            <a:endParaRPr lang="es-CL" sz="4800" dirty="0">
              <a:solidFill>
                <a:srgbClr val="000000"/>
              </a:solidFill>
              <a:latin typeface="TT Chocolates"/>
              <a:ea typeface="TT Chocolates"/>
              <a:cs typeface="TT Chocolates"/>
              <a:sym typeface="TT Chocolates"/>
            </a:endParaRPr>
          </a:p>
        </p:txBody>
      </p:sp>
      <p:pic>
        <p:nvPicPr>
          <p:cNvPr id="6" name="Imagen 5">
            <a:extLst>
              <a:ext uri="{FF2B5EF4-FFF2-40B4-BE49-F238E27FC236}">
                <a16:creationId xmlns:a16="http://schemas.microsoft.com/office/drawing/2014/main" id="{6F259875-2FF4-905E-E945-63B4EC82B3ED}"/>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097250" y="177487"/>
            <a:ext cx="2133600" cy="1776810"/>
          </a:xfrm>
          <a:prstGeom prst="rect">
            <a:avLst/>
          </a:prstGeom>
        </p:spPr>
      </p:pic>
      <p:sp>
        <p:nvSpPr>
          <p:cNvPr id="8" name="Rectangle 2">
            <a:extLst>
              <a:ext uri="{FF2B5EF4-FFF2-40B4-BE49-F238E27FC236}">
                <a16:creationId xmlns:a16="http://schemas.microsoft.com/office/drawing/2014/main" id="{8E7AB86D-D969-7D1D-B23B-AA458BCDF8F4}"/>
              </a:ext>
            </a:extLst>
          </p:cNvPr>
          <p:cNvSpPr>
            <a:spLocks noChangeArrowheads="1"/>
          </p:cNvSpPr>
          <p:nvPr/>
        </p:nvSpPr>
        <p:spPr bwMode="auto">
          <a:xfrm>
            <a:off x="571500" y="1656664"/>
            <a:ext cx="17144999" cy="740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742950" marR="0" lvl="0" indent="-742950" algn="just" defTabSz="914400" rtl="0" eaLnBrk="0" fontAlgn="base" latinLnBrk="0" hangingPunct="0">
              <a:lnSpc>
                <a:spcPct val="150000"/>
              </a:lnSpc>
              <a:spcBef>
                <a:spcPct val="0"/>
              </a:spcBef>
              <a:spcAft>
                <a:spcPct val="0"/>
              </a:spcAft>
              <a:buClrTx/>
              <a:buSzTx/>
              <a:buFont typeface="+mj-lt"/>
              <a:buAutoNum type="arabicParenR"/>
              <a:tabLst/>
            </a:pPr>
            <a:r>
              <a:rPr kumimoji="0" lang="es-CL" altLang="es-CL" sz="4000" i="0" u="none" strike="noStrike" cap="none" normalizeH="0" baseline="0" dirty="0">
                <a:ln>
                  <a:noFill/>
                </a:ln>
                <a:solidFill>
                  <a:schemeClr val="tx1"/>
                </a:solidFill>
                <a:effectLst/>
                <a:latin typeface="TT Chocolates" panose="020B0604020202020204" charset="0"/>
              </a:rPr>
              <a:t>0 es un número natural.</a:t>
            </a:r>
          </a:p>
          <a:p>
            <a:pPr marL="742950" marR="0" lvl="0" indent="-742950" algn="just" defTabSz="914400" rtl="0" eaLnBrk="0" fontAlgn="base" latinLnBrk="0" hangingPunct="0">
              <a:lnSpc>
                <a:spcPct val="150000"/>
              </a:lnSpc>
              <a:spcBef>
                <a:spcPct val="0"/>
              </a:spcBef>
              <a:spcAft>
                <a:spcPct val="0"/>
              </a:spcAft>
              <a:buClrTx/>
              <a:buSzTx/>
              <a:buFont typeface="+mj-lt"/>
              <a:buAutoNum type="arabicParenR"/>
              <a:tabLst/>
            </a:pPr>
            <a:r>
              <a:rPr kumimoji="0" lang="es-CL" altLang="es-CL" sz="4000" i="0" u="none" strike="noStrike" cap="none" normalizeH="0" baseline="0" dirty="0">
                <a:ln>
                  <a:noFill/>
                </a:ln>
                <a:solidFill>
                  <a:schemeClr val="tx1"/>
                </a:solidFill>
                <a:effectLst/>
                <a:latin typeface="TT Chocolates" panose="020B0604020202020204" charset="0"/>
              </a:rPr>
              <a:t>Todo número natural tiene un sucesor.</a:t>
            </a:r>
          </a:p>
          <a:p>
            <a:pPr marL="742950" marR="0" lvl="0" indent="-742950" algn="just" defTabSz="914400" rtl="0" eaLnBrk="0" fontAlgn="base" latinLnBrk="0" hangingPunct="0">
              <a:lnSpc>
                <a:spcPct val="150000"/>
              </a:lnSpc>
              <a:spcBef>
                <a:spcPct val="0"/>
              </a:spcBef>
              <a:spcAft>
                <a:spcPct val="0"/>
              </a:spcAft>
              <a:buClrTx/>
              <a:buSzTx/>
              <a:buFont typeface="+mj-lt"/>
              <a:buAutoNum type="arabicParenR"/>
              <a:tabLst/>
            </a:pPr>
            <a:r>
              <a:rPr kumimoji="0" lang="es-CL" altLang="es-CL" sz="4000" i="0" u="none" strike="noStrike" cap="none" normalizeH="0" baseline="0" dirty="0">
                <a:ln>
                  <a:noFill/>
                </a:ln>
                <a:solidFill>
                  <a:schemeClr val="tx1"/>
                </a:solidFill>
                <a:effectLst/>
                <a:latin typeface="TT Chocolates" panose="020B0604020202020204" charset="0"/>
              </a:rPr>
              <a:t>0 no es el sucesor de ningún número natural.</a:t>
            </a:r>
          </a:p>
          <a:p>
            <a:pPr marL="742950" marR="0" lvl="0" indent="-742950" algn="just" defTabSz="914400" rtl="0" eaLnBrk="0" fontAlgn="base" latinLnBrk="0" hangingPunct="0">
              <a:lnSpc>
                <a:spcPct val="150000"/>
              </a:lnSpc>
              <a:spcBef>
                <a:spcPct val="0"/>
              </a:spcBef>
              <a:spcAft>
                <a:spcPct val="0"/>
              </a:spcAft>
              <a:buClrTx/>
              <a:buSzTx/>
              <a:buFont typeface="+mj-lt"/>
              <a:buAutoNum type="arabicParenR"/>
              <a:tabLst/>
            </a:pPr>
            <a:r>
              <a:rPr kumimoji="0" lang="es-CL" altLang="es-CL" sz="4000" i="0" u="none" strike="noStrike" cap="none" normalizeH="0" baseline="0" dirty="0">
                <a:ln>
                  <a:noFill/>
                </a:ln>
                <a:solidFill>
                  <a:schemeClr val="tx1"/>
                </a:solidFill>
                <a:effectLst/>
                <a:latin typeface="TT Chocolates" panose="020B0604020202020204" charset="0"/>
              </a:rPr>
              <a:t>Si dos números tienen el mismo sucesor, entonces son iguales (función sucesora inyectiva).</a:t>
            </a:r>
          </a:p>
          <a:p>
            <a:pPr marL="742950" marR="0" lvl="0" indent="-742950" algn="just" defTabSz="914400" rtl="0" eaLnBrk="0" fontAlgn="base" latinLnBrk="0" hangingPunct="0">
              <a:lnSpc>
                <a:spcPct val="150000"/>
              </a:lnSpc>
              <a:spcBef>
                <a:spcPct val="0"/>
              </a:spcBef>
              <a:spcAft>
                <a:spcPct val="0"/>
              </a:spcAft>
              <a:buClrTx/>
              <a:buSzTx/>
              <a:buFont typeface="+mj-lt"/>
              <a:buAutoNum type="arabicParenR"/>
              <a:tabLst/>
            </a:pPr>
            <a:r>
              <a:rPr kumimoji="0" lang="es-CL" altLang="es-CL" sz="4000" i="0" u="none" strike="noStrike" cap="none" normalizeH="0" baseline="0" dirty="0">
                <a:ln>
                  <a:noFill/>
                </a:ln>
                <a:solidFill>
                  <a:schemeClr val="tx1"/>
                </a:solidFill>
                <a:effectLst/>
                <a:latin typeface="TT Chocolates" panose="020B0604020202020204" charset="0"/>
              </a:rPr>
              <a:t>(Axioma de inducción): Si una propiedad vale para 0, y si vale para el sucesor de un número cuando vale para el número, entonces vale para todos los números naturales.</a:t>
            </a:r>
          </a:p>
        </p:txBody>
      </p:sp>
    </p:spTree>
    <p:extLst>
      <p:ext uri="{BB962C8B-B14F-4D97-AF65-F5344CB8AC3E}">
        <p14:creationId xmlns:p14="http://schemas.microsoft.com/office/powerpoint/2010/main" val="2442518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1DB63-0E6C-7B18-2A0F-5634EDEB819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052E5D0-9D82-6ACD-39E9-A53FF844297F}"/>
              </a:ext>
            </a:extLst>
          </p:cNvPr>
          <p:cNvSpPr txBox="1"/>
          <p:nvPr/>
        </p:nvSpPr>
        <p:spPr>
          <a:xfrm>
            <a:off x="4495800" y="580659"/>
            <a:ext cx="9525000" cy="961802"/>
          </a:xfrm>
          <a:prstGeom prst="rect">
            <a:avLst/>
          </a:prstGeom>
        </p:spPr>
        <p:txBody>
          <a:bodyPr wrap="square" lIns="0" tIns="0" rIns="0" bIns="0" rtlCol="0" anchor="t">
            <a:spAutoFit/>
          </a:bodyPr>
          <a:lstStyle/>
          <a:p>
            <a:pPr algn="ctr">
              <a:lnSpc>
                <a:spcPts val="7458"/>
              </a:lnSpc>
            </a:pPr>
            <a:r>
              <a:rPr lang="es-CL" sz="6905" noProof="0" dirty="0">
                <a:solidFill>
                  <a:srgbClr val="000000"/>
                </a:solidFill>
                <a:latin typeface="StoryBook Bold"/>
                <a:ea typeface="StoryBook Bold"/>
                <a:cs typeface="StoryBook Bold"/>
                <a:sym typeface="StoryBook Bold"/>
              </a:rPr>
              <a:t>Axioma</a:t>
            </a:r>
          </a:p>
        </p:txBody>
      </p:sp>
      <p:sp>
        <p:nvSpPr>
          <p:cNvPr id="3" name="Freeform 3">
            <a:extLst>
              <a:ext uri="{FF2B5EF4-FFF2-40B4-BE49-F238E27FC236}">
                <a16:creationId xmlns:a16="http://schemas.microsoft.com/office/drawing/2014/main" id="{8C9E9921-AE26-C0C7-2C6E-90C6E38ACDDA}"/>
              </a:ext>
            </a:extLst>
          </p:cNvPr>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a:extLst>
              <a:ext uri="{FF2B5EF4-FFF2-40B4-BE49-F238E27FC236}">
                <a16:creationId xmlns:a16="http://schemas.microsoft.com/office/drawing/2014/main" id="{185A2FAF-5160-76E0-FD1F-A5094F862D75}"/>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a:extLst>
              <a:ext uri="{FF2B5EF4-FFF2-40B4-BE49-F238E27FC236}">
                <a16:creationId xmlns:a16="http://schemas.microsoft.com/office/drawing/2014/main" id="{62881616-9EE0-916C-F6A9-023E8F519204}"/>
              </a:ext>
            </a:extLst>
          </p:cNvPr>
          <p:cNvSpPr txBox="1"/>
          <p:nvPr/>
        </p:nvSpPr>
        <p:spPr>
          <a:xfrm>
            <a:off x="381000" y="2818056"/>
            <a:ext cx="17145000" cy="6561412"/>
          </a:xfrm>
          <a:prstGeom prst="rect">
            <a:avLst/>
          </a:prstGeom>
        </p:spPr>
        <p:txBody>
          <a:bodyPr wrap="square" lIns="0" tIns="0" rIns="0" bIns="0" rtlCol="0" anchor="t">
            <a:spAutoFit/>
          </a:bodyPr>
          <a:lstStyle/>
          <a:p>
            <a:pPr algn="just">
              <a:lnSpc>
                <a:spcPts val="5075"/>
              </a:lnSpc>
              <a:spcBef>
                <a:spcPct val="0"/>
              </a:spcBef>
            </a:pPr>
            <a:r>
              <a:rPr lang="es-ES" sz="4800" dirty="0">
                <a:solidFill>
                  <a:srgbClr val="000000"/>
                </a:solidFill>
                <a:latin typeface="TT Chocolates"/>
                <a:ea typeface="TT Chocolates"/>
                <a:cs typeface="TT Chocolates"/>
                <a:sym typeface="TT Chocolates"/>
              </a:rPr>
              <a:t> </a:t>
            </a:r>
            <a:r>
              <a:rPr lang="es-ES" sz="4800" b="1" dirty="0">
                <a:solidFill>
                  <a:srgbClr val="000000"/>
                </a:solidFill>
                <a:latin typeface="TT Chocolates"/>
                <a:ea typeface="TT Chocolates"/>
                <a:cs typeface="TT Chocolates"/>
                <a:sym typeface="TT Chocolates"/>
              </a:rPr>
              <a:t>Definición: </a:t>
            </a:r>
            <a:r>
              <a:rPr lang="es-ES" sz="4800" dirty="0">
                <a:solidFill>
                  <a:srgbClr val="000000"/>
                </a:solidFill>
                <a:latin typeface="TT Chocolates"/>
                <a:ea typeface="TT Chocolates"/>
                <a:cs typeface="TT Chocolates"/>
                <a:sym typeface="TT Chocolates"/>
              </a:rPr>
              <a:t>Proposición tan clara y evidente que se admite sin demostración, sirve como base para el desarrollo de teorías y teoremas. </a:t>
            </a:r>
          </a:p>
          <a:p>
            <a:pPr algn="just">
              <a:lnSpc>
                <a:spcPts val="5075"/>
              </a:lnSpc>
              <a:spcBef>
                <a:spcPct val="0"/>
              </a:spcBef>
            </a:pPr>
            <a:r>
              <a:rPr lang="es-ES" sz="4800" dirty="0">
                <a:solidFill>
                  <a:srgbClr val="000000"/>
                </a:solidFill>
                <a:latin typeface="TT Chocolates"/>
                <a:ea typeface="TT Chocolates"/>
                <a:cs typeface="TT Chocolates"/>
                <a:sym typeface="TT Chocolates"/>
              </a:rPr>
              <a:t>Se remonta a Euclides por el año 300 A.C en su obra “Los Elementos”. Además de dichos axiomas, presentó 5 postulados que se relacionan con la geometría y han sido la base de esta.</a:t>
            </a:r>
          </a:p>
          <a:p>
            <a:pPr algn="just">
              <a:lnSpc>
                <a:spcPts val="5075"/>
              </a:lnSpc>
              <a:spcBef>
                <a:spcPct val="0"/>
              </a:spcBef>
            </a:pPr>
            <a:endParaRPr lang="es-ES" sz="4800" dirty="0">
              <a:solidFill>
                <a:srgbClr val="000000"/>
              </a:solidFill>
              <a:latin typeface="TT Chocolates"/>
              <a:ea typeface="TT Chocolates"/>
              <a:cs typeface="TT Chocolates"/>
              <a:sym typeface="TT Chocolates"/>
            </a:endParaRPr>
          </a:p>
          <a:p>
            <a:pPr algn="just">
              <a:lnSpc>
                <a:spcPts val="5075"/>
              </a:lnSpc>
              <a:spcBef>
                <a:spcPct val="0"/>
              </a:spcBef>
            </a:pPr>
            <a:br>
              <a:rPr lang="es-CL" sz="4800" dirty="0">
                <a:solidFill>
                  <a:srgbClr val="000000"/>
                </a:solidFill>
                <a:latin typeface="TT Chocolates"/>
                <a:ea typeface="TT Chocolates"/>
                <a:cs typeface="TT Chocolates"/>
                <a:sym typeface="TT Chocolates"/>
              </a:rPr>
            </a:br>
            <a:br>
              <a:rPr lang="es-CL" sz="4800" dirty="0">
                <a:solidFill>
                  <a:srgbClr val="000000"/>
                </a:solidFill>
                <a:latin typeface="TT Chocolates"/>
                <a:ea typeface="TT Chocolates"/>
                <a:cs typeface="TT Chocolates"/>
                <a:sym typeface="TT Chocolates"/>
              </a:rPr>
            </a:br>
            <a:endParaRPr lang="es-CL" sz="4800" dirty="0">
              <a:solidFill>
                <a:srgbClr val="000000"/>
              </a:solidFill>
              <a:latin typeface="TT Chocolates"/>
              <a:ea typeface="TT Chocolates"/>
              <a:cs typeface="TT Chocolates"/>
              <a:sym typeface="TT Chocolates"/>
            </a:endParaRPr>
          </a:p>
        </p:txBody>
      </p:sp>
      <p:pic>
        <p:nvPicPr>
          <p:cNvPr id="6" name="Imagen 5">
            <a:extLst>
              <a:ext uri="{FF2B5EF4-FFF2-40B4-BE49-F238E27FC236}">
                <a16:creationId xmlns:a16="http://schemas.microsoft.com/office/drawing/2014/main" id="{CBD0ACB5-A94A-A491-634B-9202C4F977BE}"/>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097250" y="177487"/>
            <a:ext cx="2133600" cy="1776810"/>
          </a:xfrm>
          <a:prstGeom prst="rect">
            <a:avLst/>
          </a:prstGeom>
        </p:spPr>
      </p:pic>
    </p:spTree>
    <p:extLst>
      <p:ext uri="{BB962C8B-B14F-4D97-AF65-F5344CB8AC3E}">
        <p14:creationId xmlns:p14="http://schemas.microsoft.com/office/powerpoint/2010/main" val="3260567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43392-9A9A-BD60-76BE-3B935AE25A5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B7E1D7D-EAC8-255A-27D3-15602D408F37}"/>
              </a:ext>
            </a:extLst>
          </p:cNvPr>
          <p:cNvSpPr txBox="1"/>
          <p:nvPr/>
        </p:nvSpPr>
        <p:spPr>
          <a:xfrm>
            <a:off x="4495800" y="580659"/>
            <a:ext cx="9525000" cy="961802"/>
          </a:xfrm>
          <a:prstGeom prst="rect">
            <a:avLst/>
          </a:prstGeom>
        </p:spPr>
        <p:txBody>
          <a:bodyPr wrap="square" lIns="0" tIns="0" rIns="0" bIns="0" rtlCol="0" anchor="t">
            <a:spAutoFit/>
          </a:bodyPr>
          <a:lstStyle/>
          <a:p>
            <a:pPr algn="ctr">
              <a:lnSpc>
                <a:spcPts val="7458"/>
              </a:lnSpc>
            </a:pPr>
            <a:r>
              <a:rPr lang="es-CL" sz="6905" dirty="0">
                <a:solidFill>
                  <a:srgbClr val="000000"/>
                </a:solidFill>
                <a:latin typeface="StoryBook Bold"/>
                <a:ea typeface="StoryBook Bold"/>
                <a:cs typeface="StoryBook Bold"/>
                <a:sym typeface="StoryBook Bold"/>
              </a:rPr>
              <a:t>Teorema</a:t>
            </a:r>
            <a:endParaRPr lang="es-CL" sz="6905" noProof="0" dirty="0">
              <a:solidFill>
                <a:srgbClr val="000000"/>
              </a:solidFill>
              <a:latin typeface="StoryBook Bold"/>
              <a:ea typeface="StoryBook Bold"/>
              <a:cs typeface="StoryBook Bold"/>
              <a:sym typeface="StoryBook Bold"/>
            </a:endParaRPr>
          </a:p>
        </p:txBody>
      </p:sp>
      <p:sp>
        <p:nvSpPr>
          <p:cNvPr id="3" name="Freeform 3">
            <a:extLst>
              <a:ext uri="{FF2B5EF4-FFF2-40B4-BE49-F238E27FC236}">
                <a16:creationId xmlns:a16="http://schemas.microsoft.com/office/drawing/2014/main" id="{0FE3A5EE-958D-2194-2D65-49299A134A4D}"/>
              </a:ext>
            </a:extLst>
          </p:cNvPr>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a:extLst>
              <a:ext uri="{FF2B5EF4-FFF2-40B4-BE49-F238E27FC236}">
                <a16:creationId xmlns:a16="http://schemas.microsoft.com/office/drawing/2014/main" id="{CE9D5DA6-66AE-8754-2825-C12808A457FB}"/>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a:extLst>
              <a:ext uri="{FF2B5EF4-FFF2-40B4-BE49-F238E27FC236}">
                <a16:creationId xmlns:a16="http://schemas.microsoft.com/office/drawing/2014/main" id="{90E1885A-787B-5870-BD57-643B3CD99779}"/>
              </a:ext>
            </a:extLst>
          </p:cNvPr>
          <p:cNvSpPr txBox="1"/>
          <p:nvPr/>
        </p:nvSpPr>
        <p:spPr>
          <a:xfrm>
            <a:off x="381000" y="2818056"/>
            <a:ext cx="17602200" cy="9831538"/>
          </a:xfrm>
          <a:prstGeom prst="rect">
            <a:avLst/>
          </a:prstGeom>
        </p:spPr>
        <p:txBody>
          <a:bodyPr wrap="square" lIns="0" tIns="0" rIns="0" bIns="0" rtlCol="0" anchor="t">
            <a:spAutoFit/>
          </a:bodyPr>
          <a:lstStyle/>
          <a:p>
            <a:pPr algn="just">
              <a:lnSpc>
                <a:spcPts val="5075"/>
              </a:lnSpc>
              <a:spcBef>
                <a:spcPct val="0"/>
              </a:spcBef>
            </a:pPr>
            <a:r>
              <a:rPr lang="es-ES" sz="4800" b="1" dirty="0">
                <a:solidFill>
                  <a:srgbClr val="000000"/>
                </a:solidFill>
                <a:latin typeface="TT Chocolates"/>
                <a:ea typeface="TT Chocolates"/>
                <a:cs typeface="TT Chocolates"/>
                <a:sym typeface="TT Chocolates"/>
              </a:rPr>
              <a:t>Definición: </a:t>
            </a:r>
            <a:r>
              <a:rPr lang="es-ES" sz="4800" dirty="0">
                <a:solidFill>
                  <a:srgbClr val="000000"/>
                </a:solidFill>
                <a:latin typeface="TT Chocolates"/>
                <a:ea typeface="TT Chocolates"/>
                <a:cs typeface="TT Chocolates"/>
                <a:sym typeface="TT Chocolates"/>
              </a:rPr>
              <a:t>Proposición que se demuestra a partir de axiomas y otras </a:t>
            </a:r>
          </a:p>
          <a:p>
            <a:pPr algn="just">
              <a:lnSpc>
                <a:spcPts val="5075"/>
              </a:lnSpc>
              <a:spcBef>
                <a:spcPct val="0"/>
              </a:spcBef>
            </a:pPr>
            <a:r>
              <a:rPr lang="es-ES" sz="4800" dirty="0">
                <a:solidFill>
                  <a:srgbClr val="000000"/>
                </a:solidFill>
                <a:latin typeface="TT Chocolates"/>
                <a:ea typeface="TT Chocolates"/>
                <a:cs typeface="TT Chocolates"/>
                <a:sym typeface="TT Chocolates"/>
              </a:rPr>
              <a:t>proposiciones ya demostradas. </a:t>
            </a:r>
          </a:p>
          <a:p>
            <a:pPr marL="685800" indent="-685800" algn="just">
              <a:lnSpc>
                <a:spcPts val="5075"/>
              </a:lnSpc>
              <a:spcBef>
                <a:spcPct val="0"/>
              </a:spcBef>
              <a:buFont typeface="Arial" panose="020B0604020202020204" pitchFamily="34" charset="0"/>
              <a:buChar char="•"/>
            </a:pPr>
            <a:r>
              <a:rPr lang="es-ES" sz="4800" dirty="0">
                <a:solidFill>
                  <a:srgbClr val="000000"/>
                </a:solidFill>
                <a:latin typeface="TT Chocolates"/>
                <a:ea typeface="TT Chocolates"/>
                <a:cs typeface="TT Chocolates"/>
                <a:sym typeface="TT Chocolates"/>
              </a:rPr>
              <a:t>No se acepta porque sí: se deduce mediante razonamientos lógicos.</a:t>
            </a:r>
          </a:p>
          <a:p>
            <a:pPr marL="685800" indent="-685800" algn="just">
              <a:lnSpc>
                <a:spcPts val="5075"/>
              </a:lnSpc>
              <a:spcBef>
                <a:spcPct val="0"/>
              </a:spcBef>
              <a:buFont typeface="Arial" panose="020B0604020202020204" pitchFamily="34" charset="0"/>
              <a:buChar char="•"/>
            </a:pPr>
            <a:r>
              <a:rPr lang="es-ES" sz="4800" dirty="0">
                <a:solidFill>
                  <a:srgbClr val="000000"/>
                </a:solidFill>
                <a:latin typeface="TT Chocolates"/>
                <a:ea typeface="TT Chocolates"/>
                <a:cs typeface="TT Chocolates"/>
                <a:sym typeface="TT Chocolates"/>
              </a:rPr>
              <a:t>Generalmente es más complejo que un axioma.</a:t>
            </a:r>
          </a:p>
          <a:p>
            <a:pPr marL="685800" indent="-685800" algn="just">
              <a:lnSpc>
                <a:spcPts val="5075"/>
              </a:lnSpc>
              <a:spcBef>
                <a:spcPct val="0"/>
              </a:spcBef>
              <a:buFont typeface="Arial" panose="020B0604020202020204" pitchFamily="34" charset="0"/>
              <a:buChar char="•"/>
            </a:pPr>
            <a:r>
              <a:rPr lang="es-ES" sz="4800" dirty="0">
                <a:solidFill>
                  <a:srgbClr val="000000"/>
                </a:solidFill>
                <a:latin typeface="TT Chocolates"/>
                <a:ea typeface="TT Chocolates"/>
                <a:cs typeface="TT Chocolates"/>
                <a:sym typeface="TT Chocolates"/>
              </a:rPr>
              <a:t>En su demostración pueden usarse: Axiomas, definiciones y otros teoremas (como teoremas auxiliares o lemas)</a:t>
            </a:r>
          </a:p>
          <a:p>
            <a:pPr algn="just">
              <a:lnSpc>
                <a:spcPts val="5075"/>
              </a:lnSpc>
              <a:spcBef>
                <a:spcPct val="0"/>
              </a:spcBef>
            </a:pPr>
            <a:endParaRPr lang="es-ES" sz="4800" dirty="0">
              <a:solidFill>
                <a:srgbClr val="000000"/>
              </a:solidFill>
              <a:latin typeface="TT Chocolates"/>
              <a:ea typeface="TT Chocolates"/>
              <a:cs typeface="TT Chocolates"/>
              <a:sym typeface="TT Chocolates"/>
            </a:endParaRPr>
          </a:p>
          <a:p>
            <a:pPr algn="just">
              <a:lnSpc>
                <a:spcPts val="5075"/>
              </a:lnSpc>
              <a:spcBef>
                <a:spcPct val="0"/>
              </a:spcBef>
            </a:pPr>
            <a:endParaRPr lang="es-ES" sz="4800" dirty="0">
              <a:solidFill>
                <a:srgbClr val="000000"/>
              </a:solidFill>
              <a:latin typeface="TT Chocolates"/>
              <a:ea typeface="TT Chocolates"/>
              <a:cs typeface="TT Chocolates"/>
              <a:sym typeface="TT Chocolates"/>
            </a:endParaRPr>
          </a:p>
          <a:p>
            <a:pPr algn="just">
              <a:lnSpc>
                <a:spcPts val="5075"/>
              </a:lnSpc>
              <a:spcBef>
                <a:spcPct val="0"/>
              </a:spcBef>
            </a:pPr>
            <a:endParaRPr lang="es-ES" sz="4800" dirty="0">
              <a:solidFill>
                <a:srgbClr val="000000"/>
              </a:solidFill>
              <a:latin typeface="TT Chocolates"/>
              <a:ea typeface="TT Chocolates"/>
              <a:cs typeface="TT Chocolates"/>
              <a:sym typeface="TT Chocolates"/>
            </a:endParaRPr>
          </a:p>
          <a:p>
            <a:pPr algn="just">
              <a:lnSpc>
                <a:spcPts val="5075"/>
              </a:lnSpc>
              <a:spcBef>
                <a:spcPct val="0"/>
              </a:spcBef>
            </a:pPr>
            <a:endParaRPr lang="es-ES" sz="4800" dirty="0">
              <a:solidFill>
                <a:srgbClr val="000000"/>
              </a:solidFill>
              <a:latin typeface="TT Chocolates"/>
              <a:ea typeface="TT Chocolates"/>
              <a:cs typeface="TT Chocolates"/>
              <a:sym typeface="TT Chocolates"/>
            </a:endParaRPr>
          </a:p>
          <a:p>
            <a:pPr algn="just">
              <a:lnSpc>
                <a:spcPts val="5075"/>
              </a:lnSpc>
              <a:spcBef>
                <a:spcPct val="0"/>
              </a:spcBef>
            </a:pPr>
            <a:endParaRPr lang="es-ES" sz="4800" dirty="0">
              <a:solidFill>
                <a:srgbClr val="000000"/>
              </a:solidFill>
              <a:latin typeface="TT Chocolates"/>
              <a:ea typeface="TT Chocolates"/>
              <a:cs typeface="TT Chocolates"/>
              <a:sym typeface="TT Chocolates"/>
            </a:endParaRPr>
          </a:p>
          <a:p>
            <a:pPr algn="just">
              <a:lnSpc>
                <a:spcPts val="5075"/>
              </a:lnSpc>
              <a:spcBef>
                <a:spcPct val="0"/>
              </a:spcBef>
            </a:pPr>
            <a:br>
              <a:rPr lang="es-CL" sz="4800" dirty="0">
                <a:solidFill>
                  <a:srgbClr val="000000"/>
                </a:solidFill>
                <a:latin typeface="TT Chocolates"/>
                <a:ea typeface="TT Chocolates"/>
                <a:cs typeface="TT Chocolates"/>
                <a:sym typeface="TT Chocolates"/>
              </a:rPr>
            </a:br>
            <a:br>
              <a:rPr lang="es-CL" sz="4800" dirty="0">
                <a:solidFill>
                  <a:srgbClr val="000000"/>
                </a:solidFill>
                <a:latin typeface="TT Chocolates"/>
                <a:ea typeface="TT Chocolates"/>
                <a:cs typeface="TT Chocolates"/>
                <a:sym typeface="TT Chocolates"/>
              </a:rPr>
            </a:br>
            <a:endParaRPr lang="es-CL" sz="4800" dirty="0">
              <a:solidFill>
                <a:srgbClr val="000000"/>
              </a:solidFill>
              <a:latin typeface="TT Chocolates"/>
              <a:ea typeface="TT Chocolates"/>
              <a:cs typeface="TT Chocolates"/>
              <a:sym typeface="TT Chocolates"/>
            </a:endParaRPr>
          </a:p>
        </p:txBody>
      </p:sp>
      <p:pic>
        <p:nvPicPr>
          <p:cNvPr id="6" name="Imagen 5">
            <a:extLst>
              <a:ext uri="{FF2B5EF4-FFF2-40B4-BE49-F238E27FC236}">
                <a16:creationId xmlns:a16="http://schemas.microsoft.com/office/drawing/2014/main" id="{603D132F-6D1E-8CEB-4BE1-23197F83D02E}"/>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097250" y="177487"/>
            <a:ext cx="2133600" cy="1776810"/>
          </a:xfrm>
          <a:prstGeom prst="rect">
            <a:avLst/>
          </a:prstGeom>
        </p:spPr>
      </p:pic>
    </p:spTree>
    <p:extLst>
      <p:ext uri="{BB962C8B-B14F-4D97-AF65-F5344CB8AC3E}">
        <p14:creationId xmlns:p14="http://schemas.microsoft.com/office/powerpoint/2010/main" val="4093656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05C68-5876-51E6-806F-180E0C8B9BC7}"/>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558D4CA4-DCBD-E394-92CB-9A82EC906A55}"/>
              </a:ext>
            </a:extLst>
          </p:cNvPr>
          <p:cNvSpPr txBox="1"/>
          <p:nvPr/>
        </p:nvSpPr>
        <p:spPr>
          <a:xfrm>
            <a:off x="4495800" y="580659"/>
            <a:ext cx="9525000" cy="961802"/>
          </a:xfrm>
          <a:prstGeom prst="rect">
            <a:avLst/>
          </a:prstGeom>
        </p:spPr>
        <p:txBody>
          <a:bodyPr wrap="square" lIns="0" tIns="0" rIns="0" bIns="0" rtlCol="0" anchor="t">
            <a:spAutoFit/>
          </a:bodyPr>
          <a:lstStyle/>
          <a:p>
            <a:pPr algn="ctr">
              <a:lnSpc>
                <a:spcPts val="7458"/>
              </a:lnSpc>
            </a:pPr>
            <a:r>
              <a:rPr lang="es-CL" sz="6905" dirty="0">
                <a:solidFill>
                  <a:srgbClr val="000000"/>
                </a:solidFill>
                <a:latin typeface="StoryBook Bold"/>
                <a:ea typeface="StoryBook Bold"/>
                <a:cs typeface="StoryBook Bold"/>
                <a:sym typeface="StoryBook Bold"/>
              </a:rPr>
              <a:t>Cuantificadores</a:t>
            </a:r>
            <a:endParaRPr lang="es-CL" sz="6905" noProof="0" dirty="0">
              <a:solidFill>
                <a:srgbClr val="000000"/>
              </a:solidFill>
              <a:latin typeface="StoryBook Bold"/>
              <a:ea typeface="StoryBook Bold"/>
              <a:cs typeface="StoryBook Bold"/>
              <a:sym typeface="StoryBook Bold"/>
            </a:endParaRPr>
          </a:p>
        </p:txBody>
      </p:sp>
      <p:sp>
        <p:nvSpPr>
          <p:cNvPr id="3" name="Freeform 3">
            <a:extLst>
              <a:ext uri="{FF2B5EF4-FFF2-40B4-BE49-F238E27FC236}">
                <a16:creationId xmlns:a16="http://schemas.microsoft.com/office/drawing/2014/main" id="{3F9104F5-9A93-E918-47A5-D35B84FDEB96}"/>
              </a:ext>
            </a:extLst>
          </p:cNvPr>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a:extLst>
              <a:ext uri="{FF2B5EF4-FFF2-40B4-BE49-F238E27FC236}">
                <a16:creationId xmlns:a16="http://schemas.microsoft.com/office/drawing/2014/main" id="{F36BBAD6-3EB7-DC40-5FF4-594BD3EC9D63}"/>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mc:AlternateContent xmlns:mc="http://schemas.openxmlformats.org/markup-compatibility/2006">
        <mc:Choice xmlns:a14="http://schemas.microsoft.com/office/drawing/2010/main" Requires="a14">
          <p:sp>
            <p:nvSpPr>
              <p:cNvPr id="5" name="TextBox 5">
                <a:extLst>
                  <a:ext uri="{FF2B5EF4-FFF2-40B4-BE49-F238E27FC236}">
                    <a16:creationId xmlns:a16="http://schemas.microsoft.com/office/drawing/2014/main" id="{DC538887-BA5D-8C52-749E-D1FB68D4910B}"/>
                  </a:ext>
                </a:extLst>
              </p:cNvPr>
              <p:cNvSpPr txBox="1"/>
              <p:nvPr/>
            </p:nvSpPr>
            <p:spPr>
              <a:xfrm>
                <a:off x="381000" y="2818056"/>
                <a:ext cx="17145000" cy="4599336"/>
              </a:xfrm>
              <a:prstGeom prst="rect">
                <a:avLst/>
              </a:prstGeom>
            </p:spPr>
            <p:txBody>
              <a:bodyPr wrap="square" lIns="0" tIns="0" rIns="0" bIns="0" rtlCol="0" anchor="t">
                <a:spAutoFit/>
              </a:bodyPr>
              <a:lstStyle/>
              <a:p>
                <a:pPr algn="just">
                  <a:lnSpc>
                    <a:spcPts val="5075"/>
                  </a:lnSpc>
                  <a:spcBef>
                    <a:spcPct val="0"/>
                  </a:spcBef>
                </a:pPr>
                <a:r>
                  <a:rPr lang="es-ES" sz="4800" dirty="0">
                    <a:solidFill>
                      <a:srgbClr val="000000"/>
                    </a:solidFill>
                    <a:latin typeface="TT Chocolates"/>
                    <a:ea typeface="TT Chocolates"/>
                    <a:cs typeface="TT Chocolates"/>
                    <a:sym typeface="TT Chocolates"/>
                  </a:rPr>
                  <a:t> </a:t>
                </a:r>
                <a:r>
                  <a:rPr lang="es-ES" sz="4800" b="1" dirty="0">
                    <a:solidFill>
                      <a:srgbClr val="000000"/>
                    </a:solidFill>
                    <a:latin typeface="TT Chocolates"/>
                    <a:ea typeface="TT Chocolates"/>
                    <a:cs typeface="TT Chocolates"/>
                    <a:sym typeface="TT Chocolates"/>
                  </a:rPr>
                  <a:t>Son símbolos que se utilizan para representar conceptos.</a:t>
                </a:r>
              </a:p>
              <a:p>
                <a:pPr algn="just">
                  <a:lnSpc>
                    <a:spcPts val="5075"/>
                  </a:lnSpc>
                  <a:spcBef>
                    <a:spcPct val="0"/>
                  </a:spcBef>
                </a:pPr>
                <a:endParaRPr lang="es-ES" sz="4800" b="1" dirty="0">
                  <a:solidFill>
                    <a:srgbClr val="000000"/>
                  </a:solidFill>
                  <a:latin typeface="TT Chocolates"/>
                  <a:ea typeface="TT Chocolates"/>
                  <a:cs typeface="TT Chocolates"/>
                  <a:sym typeface="TT Chocolates"/>
                </a:endParaRPr>
              </a:p>
              <a:p>
                <a:pPr algn="just">
                  <a:lnSpc>
                    <a:spcPts val="5075"/>
                  </a:lnSpc>
                  <a:spcBef>
                    <a:spcPct val="0"/>
                  </a:spcBef>
                </a:pPr>
                <a:r>
                  <a:rPr lang="es-ES" sz="4800" b="1" dirty="0">
                    <a:solidFill>
                      <a:srgbClr val="000000"/>
                    </a:solidFill>
                    <a:latin typeface="TT Chocolates"/>
                    <a:ea typeface="TT Chocolates"/>
                    <a:cs typeface="TT Chocolates"/>
                    <a:sym typeface="TT Chocolates"/>
                  </a:rPr>
                  <a:t>Cuantificador universal (    </a:t>
                </a:r>
                <a:r>
                  <a:rPr lang="es-CL" sz="4800" dirty="0">
                    <a:solidFill>
                      <a:srgbClr val="000000"/>
                    </a:solidFill>
                    <a:latin typeface="TT Chocolates"/>
                    <a:ea typeface="TT Chocolates"/>
                    <a:cs typeface="TT Chocolates"/>
                    <a:sym typeface="TT Chocolates"/>
                  </a:rPr>
                  <a:t>): Significa Para todo.</a:t>
                </a:r>
              </a:p>
              <a:p>
                <a:pPr algn="just">
                  <a:lnSpc>
                    <a:spcPts val="5075"/>
                  </a:lnSpc>
                  <a:spcBef>
                    <a:spcPct val="0"/>
                  </a:spcBef>
                </a:pPr>
                <a:endParaRPr lang="es-CL" sz="4800" dirty="0">
                  <a:solidFill>
                    <a:srgbClr val="000000"/>
                  </a:solidFill>
                  <a:latin typeface="TT Chocolates"/>
                  <a:ea typeface="TT Chocolates"/>
                  <a:cs typeface="TT Chocolates"/>
                  <a:sym typeface="TT Chocolates"/>
                </a:endParaRPr>
              </a:p>
              <a:p>
                <a:pPr algn="just">
                  <a:lnSpc>
                    <a:spcPts val="5075"/>
                  </a:lnSpc>
                  <a:spcBef>
                    <a:spcPct val="0"/>
                  </a:spcBef>
                </a:pPr>
                <a:r>
                  <a:rPr lang="es-ES" sz="4800" b="1" dirty="0">
                    <a:solidFill>
                      <a:srgbClr val="000000"/>
                    </a:solidFill>
                    <a:latin typeface="TT Chocolates"/>
                    <a:ea typeface="TT Chocolates"/>
                    <a:cs typeface="TT Chocolates"/>
                    <a:sym typeface="TT Chocolates"/>
                  </a:rPr>
                  <a:t>Cuantificador existencial (</a:t>
                </a:r>
                <a14:m>
                  <m:oMath xmlns:m="http://schemas.openxmlformats.org/officeDocument/2006/math">
                    <m:r>
                      <a:rPr lang="es-ES" sz="4800" b="1" dirty="0" smtClean="0">
                        <a:solidFill>
                          <a:srgbClr val="000000"/>
                        </a:solidFill>
                        <a:latin typeface="Cambria Math" panose="02040503050406030204" pitchFamily="18" charset="0"/>
                        <a:sym typeface="TT Chocolates"/>
                      </a:rPr>
                      <m:t>∃</m:t>
                    </m:r>
                    <m:r>
                      <a:rPr lang="es-CL" sz="4800" b="1" i="0" dirty="0" smtClean="0">
                        <a:solidFill>
                          <a:srgbClr val="000000"/>
                        </a:solidFill>
                        <a:latin typeface="Cambria Math" panose="02040503050406030204" pitchFamily="18" charset="0"/>
                        <a:sym typeface="TT Chocolates"/>
                      </a:rPr>
                      <m:t>):</m:t>
                    </m:r>
                  </m:oMath>
                </a14:m>
                <a:r>
                  <a:rPr lang="es-CL" sz="4800" dirty="0">
                    <a:solidFill>
                      <a:srgbClr val="000000"/>
                    </a:solidFill>
                    <a:latin typeface="TT Chocolates"/>
                    <a:ea typeface="TT Chocolates"/>
                    <a:cs typeface="TT Chocolates"/>
                    <a:sym typeface="TT Chocolates"/>
                  </a:rPr>
                  <a:t> Significa existe algún</a:t>
                </a:r>
                <a:br>
                  <a:rPr lang="es-CL" sz="4800" dirty="0">
                    <a:solidFill>
                      <a:srgbClr val="000000"/>
                    </a:solidFill>
                    <a:latin typeface="TT Chocolates"/>
                    <a:ea typeface="TT Chocolates"/>
                    <a:cs typeface="TT Chocolates"/>
                    <a:sym typeface="TT Chocolates"/>
                  </a:rPr>
                </a:br>
                <a:br>
                  <a:rPr lang="es-CL" sz="4800" dirty="0">
                    <a:solidFill>
                      <a:srgbClr val="000000"/>
                    </a:solidFill>
                    <a:latin typeface="TT Chocolates"/>
                    <a:ea typeface="TT Chocolates"/>
                    <a:cs typeface="TT Chocolates"/>
                    <a:sym typeface="TT Chocolates"/>
                  </a:rPr>
                </a:br>
                <a:endParaRPr lang="es-CL" sz="4800" dirty="0">
                  <a:solidFill>
                    <a:srgbClr val="000000"/>
                  </a:solidFill>
                  <a:latin typeface="TT Chocolates"/>
                  <a:ea typeface="TT Chocolates"/>
                  <a:cs typeface="TT Chocolates"/>
                  <a:sym typeface="TT Chocolates"/>
                </a:endParaRPr>
              </a:p>
            </p:txBody>
          </p:sp>
        </mc:Choice>
        <mc:Fallback>
          <p:sp>
            <p:nvSpPr>
              <p:cNvPr id="5" name="TextBox 5">
                <a:extLst>
                  <a:ext uri="{FF2B5EF4-FFF2-40B4-BE49-F238E27FC236}">
                    <a16:creationId xmlns:a16="http://schemas.microsoft.com/office/drawing/2014/main" id="{DC538887-BA5D-8C52-749E-D1FB68D4910B}"/>
                  </a:ext>
                </a:extLst>
              </p:cNvPr>
              <p:cNvSpPr txBox="1">
                <a:spLocks noRot="1" noChangeAspect="1" noMove="1" noResize="1" noEditPoints="1" noAdjustHandles="1" noChangeArrowheads="1" noChangeShapeType="1" noTextEdit="1"/>
              </p:cNvSpPr>
              <p:nvPr/>
            </p:nvSpPr>
            <p:spPr>
              <a:xfrm>
                <a:off x="381000" y="2818056"/>
                <a:ext cx="17145000" cy="4599336"/>
              </a:xfrm>
              <a:prstGeom prst="rect">
                <a:avLst/>
              </a:prstGeom>
              <a:blipFill>
                <a:blip r:embed="rId7"/>
                <a:stretch>
                  <a:fillRect l="-2169" t="-5298" r="-2169"/>
                </a:stretch>
              </a:blipFill>
            </p:spPr>
            <p:txBody>
              <a:bodyPr/>
              <a:lstStyle/>
              <a:p>
                <a:r>
                  <a:rPr lang="es-CL">
                    <a:noFill/>
                  </a:rPr>
                  <a:t> </a:t>
                </a:r>
              </a:p>
            </p:txBody>
          </p:sp>
        </mc:Fallback>
      </mc:AlternateContent>
      <p:pic>
        <p:nvPicPr>
          <p:cNvPr id="6" name="Imagen 5">
            <a:extLst>
              <a:ext uri="{FF2B5EF4-FFF2-40B4-BE49-F238E27FC236}">
                <a16:creationId xmlns:a16="http://schemas.microsoft.com/office/drawing/2014/main" id="{55D7424B-EC1D-40CA-9F87-65287E2A4712}"/>
              </a:ext>
            </a:extLst>
          </p:cNvPr>
          <p:cNvPicPr>
            <a:picLocks noChangeAspect="1"/>
          </p:cNvPicPr>
          <p:nvPr/>
        </p:nvPicPr>
        <p:blipFill>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097250" y="177487"/>
            <a:ext cx="2133600" cy="1776810"/>
          </a:xfrm>
          <a:prstGeom prst="rect">
            <a:avLst/>
          </a:prstGeom>
        </p:spPr>
      </p:pic>
      <mc:AlternateContent xmlns:mc="http://schemas.openxmlformats.org/markup-compatibility/2006">
        <mc:Choice xmlns:a14="http://schemas.microsoft.com/office/drawing/2010/main" Requires="a14">
          <p:sp>
            <p:nvSpPr>
              <p:cNvPr id="10" name="CuadroTexto 9">
                <a:extLst>
                  <a:ext uri="{FF2B5EF4-FFF2-40B4-BE49-F238E27FC236}">
                    <a16:creationId xmlns:a16="http://schemas.microsoft.com/office/drawing/2014/main" id="{8B235FBC-0C35-BEA2-803B-E94C7431B926}"/>
                  </a:ext>
                </a:extLst>
              </p:cNvPr>
              <p:cNvSpPr txBox="1"/>
              <p:nvPr/>
            </p:nvSpPr>
            <p:spPr>
              <a:xfrm>
                <a:off x="6553200" y="4076700"/>
                <a:ext cx="591509" cy="83099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CL" sz="5400" smtClean="0">
                          <a:latin typeface="Cambria Math" panose="02040503050406030204" pitchFamily="18" charset="0"/>
                        </a:rPr>
                        <m:t>∀</m:t>
                      </m:r>
                    </m:oMath>
                  </m:oMathPara>
                </a14:m>
                <a:endParaRPr lang="es-CL" sz="5400" dirty="0"/>
              </a:p>
            </p:txBody>
          </p:sp>
        </mc:Choice>
        <mc:Fallback>
          <p:sp>
            <p:nvSpPr>
              <p:cNvPr id="10" name="CuadroTexto 9">
                <a:extLst>
                  <a:ext uri="{FF2B5EF4-FFF2-40B4-BE49-F238E27FC236}">
                    <a16:creationId xmlns:a16="http://schemas.microsoft.com/office/drawing/2014/main" id="{8B235FBC-0C35-BEA2-803B-E94C7431B926}"/>
                  </a:ext>
                </a:extLst>
              </p:cNvPr>
              <p:cNvSpPr txBox="1">
                <a:spLocks noRot="1" noChangeAspect="1" noMove="1" noResize="1" noEditPoints="1" noAdjustHandles="1" noChangeArrowheads="1" noChangeShapeType="1" noTextEdit="1"/>
              </p:cNvSpPr>
              <p:nvPr/>
            </p:nvSpPr>
            <p:spPr>
              <a:xfrm>
                <a:off x="6553200" y="4076700"/>
                <a:ext cx="591509" cy="830997"/>
              </a:xfrm>
              <a:prstGeom prst="rect">
                <a:avLst/>
              </a:prstGeom>
              <a:blipFill>
                <a:blip r:embed="rId10"/>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2892640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5893B-5FC5-FE1A-1FC8-EDEC6B43D39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9D77C0E-6918-BAD1-81E6-AC293B221538}"/>
              </a:ext>
            </a:extLst>
          </p:cNvPr>
          <p:cNvSpPr txBox="1"/>
          <p:nvPr/>
        </p:nvSpPr>
        <p:spPr>
          <a:xfrm>
            <a:off x="4495800" y="580659"/>
            <a:ext cx="9525000" cy="961802"/>
          </a:xfrm>
          <a:prstGeom prst="rect">
            <a:avLst/>
          </a:prstGeom>
        </p:spPr>
        <p:txBody>
          <a:bodyPr wrap="square" lIns="0" tIns="0" rIns="0" bIns="0" rtlCol="0" anchor="t">
            <a:spAutoFit/>
          </a:bodyPr>
          <a:lstStyle/>
          <a:p>
            <a:pPr algn="ctr">
              <a:lnSpc>
                <a:spcPts val="7458"/>
              </a:lnSpc>
            </a:pPr>
            <a:r>
              <a:rPr lang="es-CL" sz="6905" dirty="0">
                <a:solidFill>
                  <a:srgbClr val="000000"/>
                </a:solidFill>
                <a:latin typeface="StoryBook Bold"/>
                <a:ea typeface="StoryBook Bold"/>
                <a:cs typeface="StoryBook Bold"/>
                <a:sym typeface="StoryBook Bold"/>
              </a:rPr>
              <a:t>Símbolos necesarios</a:t>
            </a:r>
            <a:endParaRPr lang="es-CL" sz="6905" noProof="0" dirty="0">
              <a:solidFill>
                <a:srgbClr val="000000"/>
              </a:solidFill>
              <a:latin typeface="StoryBook Bold"/>
              <a:ea typeface="StoryBook Bold"/>
              <a:cs typeface="StoryBook Bold"/>
              <a:sym typeface="StoryBook Bold"/>
            </a:endParaRPr>
          </a:p>
        </p:txBody>
      </p:sp>
      <p:sp>
        <p:nvSpPr>
          <p:cNvPr id="3" name="Freeform 3">
            <a:extLst>
              <a:ext uri="{FF2B5EF4-FFF2-40B4-BE49-F238E27FC236}">
                <a16:creationId xmlns:a16="http://schemas.microsoft.com/office/drawing/2014/main" id="{D24441FD-1A87-993D-587B-4DCCCB54C63C}"/>
              </a:ext>
            </a:extLst>
          </p:cNvPr>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a:extLst>
              <a:ext uri="{FF2B5EF4-FFF2-40B4-BE49-F238E27FC236}">
                <a16:creationId xmlns:a16="http://schemas.microsoft.com/office/drawing/2014/main" id="{4F232583-686F-9FDC-8F54-E8AD55E3A9B7}"/>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a:extLst>
              <a:ext uri="{FF2B5EF4-FFF2-40B4-BE49-F238E27FC236}">
                <a16:creationId xmlns:a16="http://schemas.microsoft.com/office/drawing/2014/main" id="{02F8F2A0-3380-2BAD-6EEC-3DE5971E0AFB}"/>
              </a:ext>
            </a:extLst>
          </p:cNvPr>
          <p:cNvSpPr txBox="1"/>
          <p:nvPr/>
        </p:nvSpPr>
        <p:spPr>
          <a:xfrm>
            <a:off x="381000" y="2818056"/>
            <a:ext cx="17145000" cy="675185"/>
          </a:xfrm>
          <a:prstGeom prst="rect">
            <a:avLst/>
          </a:prstGeom>
        </p:spPr>
        <p:txBody>
          <a:bodyPr wrap="square" lIns="0" tIns="0" rIns="0" bIns="0" rtlCol="0" anchor="t">
            <a:spAutoFit/>
          </a:bodyPr>
          <a:lstStyle/>
          <a:p>
            <a:pPr algn="just">
              <a:lnSpc>
                <a:spcPts val="5075"/>
              </a:lnSpc>
              <a:spcBef>
                <a:spcPct val="0"/>
              </a:spcBef>
            </a:pPr>
            <a:r>
              <a:rPr lang="es-ES" sz="4800" dirty="0">
                <a:solidFill>
                  <a:srgbClr val="000000"/>
                </a:solidFill>
                <a:latin typeface="TT Chocolates"/>
                <a:ea typeface="TT Chocolates"/>
                <a:cs typeface="TT Chocolates"/>
                <a:sym typeface="TT Chocolates"/>
              </a:rPr>
              <a:t> </a:t>
            </a:r>
            <a:endParaRPr lang="es-CL" sz="4800" dirty="0">
              <a:solidFill>
                <a:srgbClr val="000000"/>
              </a:solidFill>
              <a:latin typeface="TT Chocolates"/>
              <a:ea typeface="TT Chocolates"/>
              <a:cs typeface="TT Chocolates"/>
              <a:sym typeface="TT Chocolates"/>
            </a:endParaRPr>
          </a:p>
        </p:txBody>
      </p:sp>
      <p:pic>
        <p:nvPicPr>
          <p:cNvPr id="6" name="Imagen 5">
            <a:extLst>
              <a:ext uri="{FF2B5EF4-FFF2-40B4-BE49-F238E27FC236}">
                <a16:creationId xmlns:a16="http://schemas.microsoft.com/office/drawing/2014/main" id="{3B5809DD-7C60-3F8E-8693-CE483BCDE3FE}"/>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097250" y="177487"/>
            <a:ext cx="2133600" cy="1776810"/>
          </a:xfrm>
          <a:prstGeom prst="rect">
            <a:avLst/>
          </a:prstGeom>
        </p:spPr>
      </p:pic>
      <p:pic>
        <p:nvPicPr>
          <p:cNvPr id="7" name="Imagen 6">
            <a:extLst>
              <a:ext uri="{FF2B5EF4-FFF2-40B4-BE49-F238E27FC236}">
                <a16:creationId xmlns:a16="http://schemas.microsoft.com/office/drawing/2014/main" id="{7CEF2527-31C5-1F4B-BF97-B233BAFAE8A4}"/>
              </a:ext>
            </a:extLst>
          </p:cNvPr>
          <p:cNvPicPr>
            <a:picLocks noChangeAspect="1"/>
          </p:cNvPicPr>
          <p:nvPr/>
        </p:nvPicPr>
        <p:blipFill>
          <a:blip r:embed="rId9"/>
          <a:srcRect t="9576" r="55175" b="47307"/>
          <a:stretch/>
        </p:blipFill>
        <p:spPr>
          <a:xfrm>
            <a:off x="441469" y="1304514"/>
            <a:ext cx="5109537" cy="8000260"/>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E4352939-3AE3-9A89-B2B2-4B4E62E7B817}"/>
              </a:ext>
            </a:extLst>
          </p:cNvPr>
          <p:cNvPicPr>
            <a:picLocks noChangeAspect="1"/>
          </p:cNvPicPr>
          <p:nvPr/>
        </p:nvPicPr>
        <p:blipFill>
          <a:blip r:embed="rId9"/>
          <a:srcRect l="43184" t="53983" r="1170" b="22170"/>
          <a:stretch/>
        </p:blipFill>
        <p:spPr>
          <a:xfrm>
            <a:off x="6502809" y="6284284"/>
            <a:ext cx="5395137" cy="3763653"/>
          </a:xfrm>
          <a:prstGeom prst="rect">
            <a:avLst/>
          </a:prstGeom>
          <a:ln>
            <a:noFill/>
          </a:ln>
          <a:effectLst>
            <a:outerShdw blurRad="292100" dist="139700" dir="2700000" algn="tl" rotWithShape="0">
              <a:srgbClr val="333333">
                <a:alpha val="65000"/>
              </a:srgbClr>
            </a:outerShdw>
          </a:effectLst>
        </p:spPr>
      </p:pic>
      <p:pic>
        <p:nvPicPr>
          <p:cNvPr id="9" name="Imagen 8">
            <a:extLst>
              <a:ext uri="{FF2B5EF4-FFF2-40B4-BE49-F238E27FC236}">
                <a16:creationId xmlns:a16="http://schemas.microsoft.com/office/drawing/2014/main" id="{EC9FDB30-2C40-6188-7DBC-3BAC626B74D2}"/>
              </a:ext>
            </a:extLst>
          </p:cNvPr>
          <p:cNvPicPr>
            <a:picLocks noChangeAspect="1"/>
          </p:cNvPicPr>
          <p:nvPr/>
        </p:nvPicPr>
        <p:blipFill>
          <a:blip r:embed="rId9"/>
          <a:srcRect t="53774" r="55175" b="20057"/>
          <a:stretch/>
        </p:blipFill>
        <p:spPr>
          <a:xfrm>
            <a:off x="6589231" y="1467014"/>
            <a:ext cx="5109537" cy="4855370"/>
          </a:xfrm>
          <a:prstGeom prst="rect">
            <a:avLst/>
          </a:prstGeom>
          <a:ln>
            <a:noFill/>
          </a:ln>
          <a:effectLst>
            <a:outerShdw blurRad="292100" dist="139700" dir="2700000" algn="tl" rotWithShape="0">
              <a:srgbClr val="333333">
                <a:alpha val="65000"/>
              </a:srgbClr>
            </a:outerShdw>
          </a:effectLst>
        </p:spPr>
      </p:pic>
      <p:pic>
        <p:nvPicPr>
          <p:cNvPr id="11" name="Imagen 10">
            <a:extLst>
              <a:ext uri="{FF2B5EF4-FFF2-40B4-BE49-F238E27FC236}">
                <a16:creationId xmlns:a16="http://schemas.microsoft.com/office/drawing/2014/main" id="{B3ED3EF7-55DA-704F-806F-AE4600F7F731}"/>
              </a:ext>
            </a:extLst>
          </p:cNvPr>
          <p:cNvPicPr>
            <a:picLocks noChangeAspect="1"/>
          </p:cNvPicPr>
          <p:nvPr/>
        </p:nvPicPr>
        <p:blipFill>
          <a:blip r:embed="rId9"/>
          <a:srcRect l="46562" t="5094" r="3805" b="46047"/>
          <a:stretch/>
        </p:blipFill>
        <p:spPr>
          <a:xfrm>
            <a:off x="12302804" y="1428622"/>
            <a:ext cx="4837800" cy="7752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9826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55B3C-B44F-B69A-D3D5-06390461FAF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6FE51AC-FC05-560A-CF4A-722CE25F8E19}"/>
              </a:ext>
            </a:extLst>
          </p:cNvPr>
          <p:cNvSpPr txBox="1"/>
          <p:nvPr/>
        </p:nvSpPr>
        <p:spPr>
          <a:xfrm>
            <a:off x="1676400" y="580659"/>
            <a:ext cx="15240000" cy="1923604"/>
          </a:xfrm>
          <a:prstGeom prst="rect">
            <a:avLst/>
          </a:prstGeom>
        </p:spPr>
        <p:txBody>
          <a:bodyPr wrap="square" lIns="0" tIns="0" rIns="0" bIns="0" rtlCol="0" anchor="t">
            <a:spAutoFit/>
          </a:bodyPr>
          <a:lstStyle/>
          <a:p>
            <a:pPr algn="ctr">
              <a:lnSpc>
                <a:spcPts val="7458"/>
              </a:lnSpc>
            </a:pPr>
            <a:r>
              <a:rPr lang="es-ES" sz="6905" dirty="0">
                <a:solidFill>
                  <a:srgbClr val="000000"/>
                </a:solidFill>
                <a:latin typeface="StoryBook Bold"/>
                <a:ea typeface="StoryBook Bold"/>
                <a:cs typeface="StoryBook Bold"/>
                <a:sym typeface="StoryBook Bold"/>
              </a:rPr>
              <a:t>Clasificación y estructura lógica del razonamiento matemático</a:t>
            </a:r>
            <a:endParaRPr lang="es-CL" sz="6905" noProof="0" dirty="0">
              <a:solidFill>
                <a:srgbClr val="000000"/>
              </a:solidFill>
              <a:latin typeface="StoryBook Bold"/>
              <a:ea typeface="StoryBook Bold"/>
              <a:cs typeface="StoryBook Bold"/>
              <a:sym typeface="StoryBook Bold"/>
            </a:endParaRPr>
          </a:p>
        </p:txBody>
      </p:sp>
      <p:sp>
        <p:nvSpPr>
          <p:cNvPr id="3" name="Freeform 3">
            <a:extLst>
              <a:ext uri="{FF2B5EF4-FFF2-40B4-BE49-F238E27FC236}">
                <a16:creationId xmlns:a16="http://schemas.microsoft.com/office/drawing/2014/main" id="{96D2E4D7-6B78-3ADF-F3A3-DBE86FD9402A}"/>
              </a:ext>
            </a:extLst>
          </p:cNvPr>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a:extLst>
              <a:ext uri="{FF2B5EF4-FFF2-40B4-BE49-F238E27FC236}">
                <a16:creationId xmlns:a16="http://schemas.microsoft.com/office/drawing/2014/main" id="{DE026E76-F8CB-FEC0-E993-981500E6D698}"/>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a:extLst>
              <a:ext uri="{FF2B5EF4-FFF2-40B4-BE49-F238E27FC236}">
                <a16:creationId xmlns:a16="http://schemas.microsoft.com/office/drawing/2014/main" id="{1C29B232-9309-8817-A5B8-B1E0E9594A04}"/>
              </a:ext>
            </a:extLst>
          </p:cNvPr>
          <p:cNvSpPr txBox="1"/>
          <p:nvPr/>
        </p:nvSpPr>
        <p:spPr>
          <a:xfrm>
            <a:off x="723900" y="3182413"/>
            <a:ext cx="17145000" cy="3291286"/>
          </a:xfrm>
          <a:prstGeom prst="rect">
            <a:avLst/>
          </a:prstGeom>
        </p:spPr>
        <p:txBody>
          <a:bodyPr wrap="square" lIns="0" tIns="0" rIns="0" bIns="0" rtlCol="0" anchor="t">
            <a:spAutoFit/>
          </a:bodyPr>
          <a:lstStyle/>
          <a:p>
            <a:pPr algn="just">
              <a:lnSpc>
                <a:spcPts val="5075"/>
              </a:lnSpc>
              <a:spcBef>
                <a:spcPct val="0"/>
              </a:spcBef>
            </a:pPr>
            <a:r>
              <a:rPr lang="es-ES" sz="4800" dirty="0">
                <a:solidFill>
                  <a:srgbClr val="000000"/>
                </a:solidFill>
                <a:latin typeface="TT Chocolates"/>
                <a:ea typeface="TT Chocolates"/>
                <a:cs typeface="TT Chocolates"/>
                <a:sym typeface="TT Chocolates"/>
              </a:rPr>
              <a:t> </a:t>
            </a:r>
            <a:r>
              <a:rPr lang="es-ES" sz="4800" b="1" dirty="0">
                <a:solidFill>
                  <a:srgbClr val="000000"/>
                </a:solidFill>
                <a:latin typeface="TT Chocolates"/>
                <a:ea typeface="TT Chocolates"/>
                <a:cs typeface="TT Chocolates"/>
                <a:sym typeface="TT Chocolates"/>
              </a:rPr>
              <a:t>Axioma: </a:t>
            </a:r>
            <a:r>
              <a:rPr lang="es-ES" sz="4800" dirty="0">
                <a:solidFill>
                  <a:srgbClr val="000000"/>
                </a:solidFill>
                <a:latin typeface="TT Chocolates"/>
                <a:ea typeface="TT Chocolates"/>
                <a:cs typeface="TT Chocolates"/>
                <a:sym typeface="TT Chocolates"/>
              </a:rPr>
              <a:t>Si a=b, entonces </a:t>
            </a:r>
            <a:r>
              <a:rPr lang="es-ES" sz="4800" dirty="0" err="1">
                <a:solidFill>
                  <a:srgbClr val="000000"/>
                </a:solidFill>
                <a:latin typeface="TT Chocolates"/>
                <a:ea typeface="TT Chocolates"/>
                <a:cs typeface="TT Chocolates"/>
                <a:sym typeface="TT Chocolates"/>
              </a:rPr>
              <a:t>a+c</a:t>
            </a:r>
            <a:r>
              <a:rPr lang="es-ES" sz="4800" dirty="0">
                <a:solidFill>
                  <a:srgbClr val="000000"/>
                </a:solidFill>
                <a:latin typeface="TT Chocolates"/>
                <a:ea typeface="TT Chocolates"/>
                <a:cs typeface="TT Chocolates"/>
                <a:sym typeface="TT Chocolates"/>
              </a:rPr>
              <a:t>=</a:t>
            </a:r>
            <a:r>
              <a:rPr lang="es-ES" sz="4800" dirty="0" err="1">
                <a:solidFill>
                  <a:srgbClr val="000000"/>
                </a:solidFill>
                <a:latin typeface="TT Chocolates"/>
                <a:ea typeface="TT Chocolates"/>
                <a:cs typeface="TT Chocolates"/>
                <a:sym typeface="TT Chocolates"/>
              </a:rPr>
              <a:t>b+c</a:t>
            </a:r>
            <a:endParaRPr lang="es-ES" sz="4800" dirty="0">
              <a:solidFill>
                <a:srgbClr val="000000"/>
              </a:solidFill>
              <a:latin typeface="TT Chocolates"/>
              <a:ea typeface="TT Chocolates"/>
              <a:cs typeface="TT Chocolates"/>
              <a:sym typeface="TT Chocolates"/>
            </a:endParaRPr>
          </a:p>
          <a:p>
            <a:pPr algn="just">
              <a:lnSpc>
                <a:spcPts val="5075"/>
              </a:lnSpc>
              <a:spcBef>
                <a:spcPct val="0"/>
              </a:spcBef>
            </a:pPr>
            <a:endParaRPr lang="es-ES" sz="4800" dirty="0">
              <a:solidFill>
                <a:srgbClr val="000000"/>
              </a:solidFill>
              <a:latin typeface="TT Chocolates"/>
              <a:ea typeface="TT Chocolates"/>
              <a:cs typeface="TT Chocolates"/>
              <a:sym typeface="TT Chocolates"/>
            </a:endParaRPr>
          </a:p>
          <a:p>
            <a:pPr algn="just">
              <a:lnSpc>
                <a:spcPts val="5075"/>
              </a:lnSpc>
              <a:spcBef>
                <a:spcPct val="0"/>
              </a:spcBef>
            </a:pPr>
            <a:r>
              <a:rPr lang="es-ES" sz="4800" b="1" dirty="0">
                <a:solidFill>
                  <a:srgbClr val="000000"/>
                </a:solidFill>
                <a:latin typeface="TT Chocolates"/>
                <a:ea typeface="TT Chocolates"/>
                <a:cs typeface="TT Chocolates"/>
                <a:sym typeface="TT Chocolates"/>
              </a:rPr>
              <a:t>Teorema a demostrar: </a:t>
            </a:r>
            <a:r>
              <a:rPr lang="es-ES" sz="4800" dirty="0">
                <a:solidFill>
                  <a:srgbClr val="000000"/>
                </a:solidFill>
                <a:latin typeface="TT Chocolates"/>
                <a:ea typeface="TT Chocolates"/>
                <a:cs typeface="TT Chocolates"/>
                <a:sym typeface="TT Chocolates"/>
              </a:rPr>
              <a:t>Si a = b, entonces a − b = 0</a:t>
            </a:r>
            <a:br>
              <a:rPr lang="es-CL" sz="4800" dirty="0">
                <a:solidFill>
                  <a:srgbClr val="000000"/>
                </a:solidFill>
                <a:latin typeface="TT Chocolates"/>
                <a:ea typeface="TT Chocolates"/>
                <a:cs typeface="TT Chocolates"/>
                <a:sym typeface="TT Chocolates"/>
              </a:rPr>
            </a:br>
            <a:br>
              <a:rPr lang="es-CL" sz="4800" dirty="0">
                <a:solidFill>
                  <a:srgbClr val="000000"/>
                </a:solidFill>
                <a:latin typeface="TT Chocolates"/>
                <a:ea typeface="TT Chocolates"/>
                <a:cs typeface="TT Chocolates"/>
                <a:sym typeface="TT Chocolates"/>
              </a:rPr>
            </a:br>
            <a:endParaRPr lang="es-CL" sz="4800" dirty="0">
              <a:solidFill>
                <a:srgbClr val="000000"/>
              </a:solidFill>
              <a:latin typeface="TT Chocolates"/>
              <a:ea typeface="TT Chocolates"/>
              <a:cs typeface="TT Chocolates"/>
              <a:sym typeface="TT Chocolates"/>
            </a:endParaRPr>
          </a:p>
        </p:txBody>
      </p:sp>
      <p:pic>
        <p:nvPicPr>
          <p:cNvPr id="6" name="Imagen 5">
            <a:extLst>
              <a:ext uri="{FF2B5EF4-FFF2-40B4-BE49-F238E27FC236}">
                <a16:creationId xmlns:a16="http://schemas.microsoft.com/office/drawing/2014/main" id="{66B5D231-D00D-FC72-7136-17ECC15667D6}"/>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097250" y="177487"/>
            <a:ext cx="2133600" cy="1776810"/>
          </a:xfrm>
          <a:prstGeom prst="rect">
            <a:avLst/>
          </a:prstGeom>
        </p:spPr>
      </p:pic>
      <p:pic>
        <p:nvPicPr>
          <p:cNvPr id="11" name="Imagen 10">
            <a:extLst>
              <a:ext uri="{FF2B5EF4-FFF2-40B4-BE49-F238E27FC236}">
                <a16:creationId xmlns:a16="http://schemas.microsoft.com/office/drawing/2014/main" id="{0B86F0CC-C26F-390C-60FC-E1F290CFFC58}"/>
              </a:ext>
            </a:extLst>
          </p:cNvPr>
          <p:cNvPicPr>
            <a:picLocks noChangeAspect="1"/>
          </p:cNvPicPr>
          <p:nvPr/>
        </p:nvPicPr>
        <p:blipFill>
          <a:blip r:embed="rId9"/>
          <a:stretch>
            <a:fillRect/>
          </a:stretch>
        </p:blipFill>
        <p:spPr>
          <a:xfrm>
            <a:off x="3249417" y="6403854"/>
            <a:ext cx="11789165" cy="2749251"/>
          </a:xfrm>
          <a:prstGeom prst="rect">
            <a:avLst/>
          </a:prstGeom>
        </p:spPr>
      </p:pic>
    </p:spTree>
    <p:extLst>
      <p:ext uri="{BB962C8B-B14F-4D97-AF65-F5344CB8AC3E}">
        <p14:creationId xmlns:p14="http://schemas.microsoft.com/office/powerpoint/2010/main" val="11347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FA3BE-56E7-C523-AB82-522A9EDC521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9B5510E-9E31-E752-AE2E-682B36299002}"/>
              </a:ext>
            </a:extLst>
          </p:cNvPr>
          <p:cNvSpPr txBox="1"/>
          <p:nvPr/>
        </p:nvSpPr>
        <p:spPr>
          <a:xfrm>
            <a:off x="4495800" y="580659"/>
            <a:ext cx="9525000" cy="961802"/>
          </a:xfrm>
          <a:prstGeom prst="rect">
            <a:avLst/>
          </a:prstGeom>
        </p:spPr>
        <p:txBody>
          <a:bodyPr wrap="square" lIns="0" tIns="0" rIns="0" bIns="0" rtlCol="0" anchor="t">
            <a:spAutoFit/>
          </a:bodyPr>
          <a:lstStyle/>
          <a:p>
            <a:pPr algn="ctr">
              <a:lnSpc>
                <a:spcPts val="7458"/>
              </a:lnSpc>
            </a:pPr>
            <a:r>
              <a:rPr lang="es-CL" sz="6905" noProof="0" dirty="0">
                <a:solidFill>
                  <a:srgbClr val="000000"/>
                </a:solidFill>
                <a:latin typeface="StoryBook Bold"/>
                <a:ea typeface="StoryBook Bold"/>
                <a:cs typeface="StoryBook Bold"/>
                <a:sym typeface="StoryBook Bold"/>
              </a:rPr>
              <a:t>Actividad</a:t>
            </a:r>
          </a:p>
        </p:txBody>
      </p:sp>
      <p:sp>
        <p:nvSpPr>
          <p:cNvPr id="3" name="Freeform 3">
            <a:extLst>
              <a:ext uri="{FF2B5EF4-FFF2-40B4-BE49-F238E27FC236}">
                <a16:creationId xmlns:a16="http://schemas.microsoft.com/office/drawing/2014/main" id="{B497EDAB-E3AD-89F6-1E5F-34BA38E8592B}"/>
              </a:ext>
            </a:extLst>
          </p:cNvPr>
          <p:cNvSpPr/>
          <p:nvPr/>
        </p:nvSpPr>
        <p:spPr>
          <a:xfrm rot="-10800000">
            <a:off x="-756140" y="-952500"/>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a:extLst>
              <a:ext uri="{FF2B5EF4-FFF2-40B4-BE49-F238E27FC236}">
                <a16:creationId xmlns:a16="http://schemas.microsoft.com/office/drawing/2014/main" id="{13C4F408-24B3-E400-4F75-13D355C71D43}"/>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a:extLst>
              <a:ext uri="{FF2B5EF4-FFF2-40B4-BE49-F238E27FC236}">
                <a16:creationId xmlns:a16="http://schemas.microsoft.com/office/drawing/2014/main" id="{4B82F4CD-56CE-78C5-E36C-6C17FEDA0451}"/>
              </a:ext>
            </a:extLst>
          </p:cNvPr>
          <p:cNvSpPr txBox="1"/>
          <p:nvPr/>
        </p:nvSpPr>
        <p:spPr>
          <a:xfrm>
            <a:off x="571500" y="1692830"/>
            <a:ext cx="17145000" cy="1983235"/>
          </a:xfrm>
          <a:prstGeom prst="rect">
            <a:avLst/>
          </a:prstGeom>
        </p:spPr>
        <p:txBody>
          <a:bodyPr wrap="square" lIns="0" tIns="0" rIns="0" bIns="0" rtlCol="0" anchor="t">
            <a:spAutoFit/>
          </a:bodyPr>
          <a:lstStyle/>
          <a:p>
            <a:pPr algn="just">
              <a:lnSpc>
                <a:spcPts val="5075"/>
              </a:lnSpc>
              <a:spcBef>
                <a:spcPct val="0"/>
              </a:spcBef>
            </a:pPr>
            <a:r>
              <a:rPr lang="es-ES" sz="4800" dirty="0">
                <a:solidFill>
                  <a:srgbClr val="000000"/>
                </a:solidFill>
                <a:latin typeface="TT Chocolates"/>
                <a:ea typeface="TT Chocolates"/>
                <a:cs typeface="TT Chocolates"/>
                <a:sym typeface="TT Chocolates"/>
              </a:rPr>
              <a:t> Elegir un axioma y construir 2 proposiciones nuevas a partir de ellas.</a:t>
            </a:r>
          </a:p>
          <a:p>
            <a:pPr algn="just">
              <a:lnSpc>
                <a:spcPts val="5075"/>
              </a:lnSpc>
              <a:spcBef>
                <a:spcPct val="0"/>
              </a:spcBef>
            </a:pPr>
            <a:endParaRPr lang="es-CL" sz="4800" dirty="0">
              <a:solidFill>
                <a:srgbClr val="000000"/>
              </a:solidFill>
              <a:latin typeface="TT Chocolates"/>
              <a:ea typeface="TT Chocolates"/>
              <a:cs typeface="TT Chocolates"/>
              <a:sym typeface="TT Chocolates"/>
            </a:endParaRPr>
          </a:p>
        </p:txBody>
      </p:sp>
      <p:pic>
        <p:nvPicPr>
          <p:cNvPr id="6" name="Imagen 5">
            <a:extLst>
              <a:ext uri="{FF2B5EF4-FFF2-40B4-BE49-F238E27FC236}">
                <a16:creationId xmlns:a16="http://schemas.microsoft.com/office/drawing/2014/main" id="{F1BC770A-F8B3-BEE3-9FA8-D21EAA361F5F}"/>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097250" y="177487"/>
            <a:ext cx="2133600" cy="1776810"/>
          </a:xfrm>
          <a:prstGeom prst="rect">
            <a:avLst/>
          </a:prstGeom>
        </p:spPr>
      </p:pic>
      <p:pic>
        <p:nvPicPr>
          <p:cNvPr id="8" name="Imagen 7">
            <a:extLst>
              <a:ext uri="{FF2B5EF4-FFF2-40B4-BE49-F238E27FC236}">
                <a16:creationId xmlns:a16="http://schemas.microsoft.com/office/drawing/2014/main" id="{FC70FAD3-A869-32C9-8B65-0786E17C42AC}"/>
              </a:ext>
            </a:extLst>
          </p:cNvPr>
          <p:cNvPicPr>
            <a:picLocks noChangeAspect="1"/>
          </p:cNvPicPr>
          <p:nvPr/>
        </p:nvPicPr>
        <p:blipFill>
          <a:blip r:embed="rId9">
            <a:duotone>
              <a:prstClr val="black"/>
              <a:srgbClr val="E8CB6B">
                <a:tint val="45000"/>
                <a:satMod val="400000"/>
              </a:srgbClr>
            </a:duotone>
          </a:blip>
          <a:stretch>
            <a:fillRect/>
          </a:stretch>
        </p:blipFill>
        <p:spPr>
          <a:xfrm>
            <a:off x="2209800" y="2960181"/>
            <a:ext cx="12927140" cy="6800605"/>
          </a:xfrm>
          <a:prstGeom prst="rect">
            <a:avLst/>
          </a:prstGeom>
        </p:spPr>
      </p:pic>
    </p:spTree>
    <p:extLst>
      <p:ext uri="{BB962C8B-B14F-4D97-AF65-F5344CB8AC3E}">
        <p14:creationId xmlns:p14="http://schemas.microsoft.com/office/powerpoint/2010/main" val="1344484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47AC9-A62B-63D2-FF1A-BF0FB3E0D3F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AC33CD1-C5B2-C5B0-0D65-0472552DD112}"/>
              </a:ext>
            </a:extLst>
          </p:cNvPr>
          <p:cNvSpPr txBox="1"/>
          <p:nvPr/>
        </p:nvSpPr>
        <p:spPr>
          <a:xfrm>
            <a:off x="4495800" y="580659"/>
            <a:ext cx="9525000" cy="961802"/>
          </a:xfrm>
          <a:prstGeom prst="rect">
            <a:avLst/>
          </a:prstGeom>
        </p:spPr>
        <p:txBody>
          <a:bodyPr wrap="square" lIns="0" tIns="0" rIns="0" bIns="0" rtlCol="0" anchor="t">
            <a:spAutoFit/>
          </a:bodyPr>
          <a:lstStyle/>
          <a:p>
            <a:pPr algn="ctr">
              <a:lnSpc>
                <a:spcPts val="7458"/>
              </a:lnSpc>
            </a:pPr>
            <a:r>
              <a:rPr lang="es-CL" sz="6905" noProof="0" dirty="0">
                <a:solidFill>
                  <a:srgbClr val="000000"/>
                </a:solidFill>
                <a:latin typeface="StoryBook Bold"/>
                <a:ea typeface="StoryBook Bold"/>
                <a:cs typeface="StoryBook Bold"/>
                <a:sym typeface="StoryBook Bold"/>
              </a:rPr>
              <a:t>Actividad</a:t>
            </a:r>
          </a:p>
        </p:txBody>
      </p:sp>
      <p:sp>
        <p:nvSpPr>
          <p:cNvPr id="3" name="Freeform 3">
            <a:extLst>
              <a:ext uri="{FF2B5EF4-FFF2-40B4-BE49-F238E27FC236}">
                <a16:creationId xmlns:a16="http://schemas.microsoft.com/office/drawing/2014/main" id="{5AFFC7B1-EA10-FEEC-5592-2DA897A84A73}"/>
              </a:ext>
            </a:extLst>
          </p:cNvPr>
          <p:cNvSpPr/>
          <p:nvPr/>
        </p:nvSpPr>
        <p:spPr>
          <a:xfrm rot="-10800000">
            <a:off x="-756140" y="-952500"/>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a:extLst>
              <a:ext uri="{FF2B5EF4-FFF2-40B4-BE49-F238E27FC236}">
                <a16:creationId xmlns:a16="http://schemas.microsoft.com/office/drawing/2014/main" id="{88EEA6A0-17FF-FD23-50E7-A894C48CE31F}"/>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a:extLst>
              <a:ext uri="{FF2B5EF4-FFF2-40B4-BE49-F238E27FC236}">
                <a16:creationId xmlns:a16="http://schemas.microsoft.com/office/drawing/2014/main" id="{B52972A1-B127-C644-51D8-E24A49BC29CA}"/>
              </a:ext>
            </a:extLst>
          </p:cNvPr>
          <p:cNvSpPr txBox="1"/>
          <p:nvPr/>
        </p:nvSpPr>
        <p:spPr>
          <a:xfrm>
            <a:off x="571500" y="1692830"/>
            <a:ext cx="17145000" cy="1983235"/>
          </a:xfrm>
          <a:prstGeom prst="rect">
            <a:avLst/>
          </a:prstGeom>
        </p:spPr>
        <p:txBody>
          <a:bodyPr wrap="square" lIns="0" tIns="0" rIns="0" bIns="0" rtlCol="0" anchor="t">
            <a:spAutoFit/>
          </a:bodyPr>
          <a:lstStyle/>
          <a:p>
            <a:pPr algn="just">
              <a:lnSpc>
                <a:spcPts val="5075"/>
              </a:lnSpc>
              <a:spcBef>
                <a:spcPct val="0"/>
              </a:spcBef>
            </a:pPr>
            <a:r>
              <a:rPr lang="es-ES" sz="4800" dirty="0">
                <a:solidFill>
                  <a:srgbClr val="000000"/>
                </a:solidFill>
                <a:latin typeface="TT Chocolates"/>
                <a:ea typeface="TT Chocolates"/>
                <a:cs typeface="TT Chocolates"/>
                <a:sym typeface="TT Chocolates"/>
              </a:rPr>
              <a:t> Elegir un axioma y construir 2 proposiciones nuevas a partir de ellas.</a:t>
            </a:r>
          </a:p>
          <a:p>
            <a:pPr algn="just">
              <a:lnSpc>
                <a:spcPts val="5075"/>
              </a:lnSpc>
              <a:spcBef>
                <a:spcPct val="0"/>
              </a:spcBef>
            </a:pPr>
            <a:endParaRPr lang="es-CL" sz="4800" dirty="0">
              <a:solidFill>
                <a:srgbClr val="000000"/>
              </a:solidFill>
              <a:latin typeface="TT Chocolates"/>
              <a:ea typeface="TT Chocolates"/>
              <a:cs typeface="TT Chocolates"/>
              <a:sym typeface="TT Chocolates"/>
            </a:endParaRPr>
          </a:p>
        </p:txBody>
      </p:sp>
      <p:pic>
        <p:nvPicPr>
          <p:cNvPr id="6" name="Imagen 5">
            <a:extLst>
              <a:ext uri="{FF2B5EF4-FFF2-40B4-BE49-F238E27FC236}">
                <a16:creationId xmlns:a16="http://schemas.microsoft.com/office/drawing/2014/main" id="{CED44F09-5BB9-D114-2B67-5BE92138F2B3}"/>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097250" y="177487"/>
            <a:ext cx="2133600" cy="1776810"/>
          </a:xfrm>
          <a:prstGeom prst="rect">
            <a:avLst/>
          </a:prstGeom>
        </p:spPr>
      </p:pic>
      <p:pic>
        <p:nvPicPr>
          <p:cNvPr id="9" name="Imagen 8">
            <a:extLst>
              <a:ext uri="{FF2B5EF4-FFF2-40B4-BE49-F238E27FC236}">
                <a16:creationId xmlns:a16="http://schemas.microsoft.com/office/drawing/2014/main" id="{CB6E6733-0C03-ABA0-0DBF-75174626A50E}"/>
              </a:ext>
            </a:extLst>
          </p:cNvPr>
          <p:cNvPicPr>
            <a:picLocks noChangeAspect="1"/>
          </p:cNvPicPr>
          <p:nvPr/>
        </p:nvPicPr>
        <p:blipFill>
          <a:blip r:embed="rId9"/>
          <a:stretch>
            <a:fillRect/>
          </a:stretch>
        </p:blipFill>
        <p:spPr>
          <a:xfrm>
            <a:off x="1295400" y="2839627"/>
            <a:ext cx="15201899" cy="7635657"/>
          </a:xfrm>
          <a:prstGeom prst="rect">
            <a:avLst/>
          </a:prstGeom>
        </p:spPr>
      </p:pic>
    </p:spTree>
    <p:extLst>
      <p:ext uri="{BB962C8B-B14F-4D97-AF65-F5344CB8AC3E}">
        <p14:creationId xmlns:p14="http://schemas.microsoft.com/office/powerpoint/2010/main" val="372825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937F6-A1E9-D198-5A6B-EA65646EC44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F6D79A6E-7182-070C-8D82-E434DCAAE199}"/>
              </a:ext>
            </a:extLst>
          </p:cNvPr>
          <p:cNvSpPr txBox="1"/>
          <p:nvPr/>
        </p:nvSpPr>
        <p:spPr>
          <a:xfrm>
            <a:off x="6870494" y="580659"/>
            <a:ext cx="7150306" cy="961802"/>
          </a:xfrm>
          <a:prstGeom prst="rect">
            <a:avLst/>
          </a:prstGeom>
        </p:spPr>
        <p:txBody>
          <a:bodyPr wrap="square"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Ejercicio grupal</a:t>
            </a:r>
          </a:p>
        </p:txBody>
      </p:sp>
      <p:sp>
        <p:nvSpPr>
          <p:cNvPr id="3" name="Freeform 3">
            <a:extLst>
              <a:ext uri="{FF2B5EF4-FFF2-40B4-BE49-F238E27FC236}">
                <a16:creationId xmlns:a16="http://schemas.microsoft.com/office/drawing/2014/main" id="{2A6D8206-1718-2F1B-4C75-8C7FAABE9BC0}"/>
              </a:ext>
            </a:extLst>
          </p:cNvPr>
          <p:cNvSpPr/>
          <p:nvPr/>
        </p:nvSpPr>
        <p:spPr>
          <a:xfrm rot="-10800000">
            <a:off x="-253030" y="-342159"/>
            <a:ext cx="6350980" cy="5485659"/>
          </a:xfrm>
          <a:custGeom>
            <a:avLst/>
            <a:gdLst/>
            <a:ahLst/>
            <a:cxnLst/>
            <a:rect l="l" t="t" r="r" b="b"/>
            <a:pathLst>
              <a:path w="6350980" h="5485659">
                <a:moveTo>
                  <a:pt x="0" y="0"/>
                </a:moveTo>
                <a:lnTo>
                  <a:pt x="6350980" y="0"/>
                </a:lnTo>
                <a:lnTo>
                  <a:pt x="6350980" y="5485659"/>
                </a:lnTo>
                <a:lnTo>
                  <a:pt x="0" y="5485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4" name="Freeform 4">
            <a:extLst>
              <a:ext uri="{FF2B5EF4-FFF2-40B4-BE49-F238E27FC236}">
                <a16:creationId xmlns:a16="http://schemas.microsoft.com/office/drawing/2014/main" id="{5FAD8716-243A-FBE9-3E05-4E67D8AC9CE4}"/>
              </a:ext>
            </a:extLst>
          </p:cNvPr>
          <p:cNvSpPr/>
          <p:nvPr/>
        </p:nvSpPr>
        <p:spPr>
          <a:xfrm>
            <a:off x="13431494" y="6360484"/>
            <a:ext cx="5208608" cy="4114800"/>
          </a:xfrm>
          <a:custGeom>
            <a:avLst/>
            <a:gdLst/>
            <a:ahLst/>
            <a:cxnLst/>
            <a:rect l="l" t="t" r="r" b="b"/>
            <a:pathLst>
              <a:path w="5208608" h="4114800">
                <a:moveTo>
                  <a:pt x="0" y="0"/>
                </a:moveTo>
                <a:lnTo>
                  <a:pt x="5208608" y="0"/>
                </a:lnTo>
                <a:lnTo>
                  <a:pt x="520860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a:extLst>
              <a:ext uri="{FF2B5EF4-FFF2-40B4-BE49-F238E27FC236}">
                <a16:creationId xmlns:a16="http://schemas.microsoft.com/office/drawing/2014/main" id="{6D036E12-14D3-A1E3-BD8E-FF57168CF10E}"/>
              </a:ext>
            </a:extLst>
          </p:cNvPr>
          <p:cNvSpPr txBox="1"/>
          <p:nvPr/>
        </p:nvSpPr>
        <p:spPr>
          <a:xfrm>
            <a:off x="1028700" y="2818056"/>
            <a:ext cx="16116300" cy="5907386"/>
          </a:xfrm>
          <a:prstGeom prst="rect">
            <a:avLst/>
          </a:prstGeom>
        </p:spPr>
        <p:txBody>
          <a:bodyPr wrap="square" lIns="0" tIns="0" rIns="0" bIns="0" rtlCol="0" anchor="t">
            <a:spAutoFit/>
          </a:bodyPr>
          <a:lstStyle/>
          <a:p>
            <a:pPr marL="914400" indent="-914400" algn="just">
              <a:lnSpc>
                <a:spcPts val="5075"/>
              </a:lnSpc>
              <a:spcBef>
                <a:spcPct val="0"/>
              </a:spcBef>
              <a:buFont typeface="+mj-lt"/>
              <a:buAutoNum type="alphaLcParenR"/>
            </a:pPr>
            <a:r>
              <a:rPr lang="es-ES" sz="4800" dirty="0">
                <a:solidFill>
                  <a:srgbClr val="000000"/>
                </a:solidFill>
                <a:latin typeface="TT Chocolates"/>
                <a:ea typeface="TT Chocolates"/>
                <a:cs typeface="TT Chocolates"/>
                <a:sym typeface="TT Chocolates"/>
              </a:rPr>
              <a:t>Demostrar que la suma de dos números impares es par.</a:t>
            </a:r>
          </a:p>
          <a:p>
            <a:pPr marL="914400" indent="-914400" algn="just">
              <a:lnSpc>
                <a:spcPts val="5075"/>
              </a:lnSpc>
              <a:spcBef>
                <a:spcPct val="0"/>
              </a:spcBef>
              <a:buFont typeface="+mj-lt"/>
              <a:buAutoNum type="alphaLcParenR"/>
            </a:pPr>
            <a:endParaRPr lang="es-ES" sz="4800" dirty="0">
              <a:solidFill>
                <a:srgbClr val="000000"/>
              </a:solidFill>
              <a:latin typeface="TT Chocolates"/>
              <a:ea typeface="TT Chocolates"/>
              <a:cs typeface="TT Chocolates"/>
              <a:sym typeface="TT Chocolates"/>
            </a:endParaRPr>
          </a:p>
          <a:p>
            <a:pPr marL="914400" indent="-914400" algn="just">
              <a:lnSpc>
                <a:spcPts val="5075"/>
              </a:lnSpc>
              <a:spcBef>
                <a:spcPct val="0"/>
              </a:spcBef>
              <a:buFont typeface="+mj-lt"/>
              <a:buAutoNum type="alphaLcParenR"/>
            </a:pPr>
            <a:r>
              <a:rPr lang="es-ES" sz="4800" dirty="0">
                <a:solidFill>
                  <a:srgbClr val="000000"/>
                </a:solidFill>
                <a:latin typeface="TT Chocolates"/>
                <a:ea typeface="TT Chocolates"/>
                <a:cs typeface="TT Chocolates"/>
                <a:sym typeface="TT Chocolates"/>
              </a:rPr>
              <a:t>Demostrar que el cuadrado de un número impar es impar</a:t>
            </a:r>
            <a:r>
              <a:rPr lang="es-CL" sz="4800" noProof="0" dirty="0">
                <a:solidFill>
                  <a:srgbClr val="000000"/>
                </a:solidFill>
                <a:latin typeface="TT Chocolates"/>
                <a:ea typeface="TT Chocolates"/>
                <a:cs typeface="TT Chocolates"/>
                <a:sym typeface="TT Chocolates"/>
              </a:rPr>
              <a:t>.</a:t>
            </a:r>
          </a:p>
          <a:p>
            <a:pPr marL="914400" indent="-914400" algn="just">
              <a:lnSpc>
                <a:spcPts val="5075"/>
              </a:lnSpc>
              <a:spcBef>
                <a:spcPct val="0"/>
              </a:spcBef>
              <a:buFont typeface="+mj-lt"/>
              <a:buAutoNum type="alphaLcParenR"/>
            </a:pPr>
            <a:endParaRPr lang="es-CL" sz="4800" dirty="0">
              <a:solidFill>
                <a:srgbClr val="000000"/>
              </a:solidFill>
              <a:latin typeface="TT Chocolates"/>
              <a:ea typeface="TT Chocolates"/>
              <a:cs typeface="TT Chocolates"/>
              <a:sym typeface="TT Chocolates"/>
            </a:endParaRPr>
          </a:p>
          <a:p>
            <a:pPr marL="914400" indent="-914400" algn="just">
              <a:lnSpc>
                <a:spcPts val="5075"/>
              </a:lnSpc>
              <a:spcBef>
                <a:spcPct val="0"/>
              </a:spcBef>
              <a:buFont typeface="+mj-lt"/>
              <a:buAutoNum type="alphaLcParenR"/>
            </a:pPr>
            <a:r>
              <a:rPr lang="es-CL" sz="4800" noProof="0" dirty="0">
                <a:solidFill>
                  <a:srgbClr val="000000"/>
                </a:solidFill>
                <a:latin typeface="TT Chocolates"/>
                <a:ea typeface="TT Chocolates"/>
                <a:cs typeface="TT Chocolates"/>
                <a:sym typeface="TT Chocolates"/>
              </a:rPr>
              <a:t>Demostrar que el producto de dos números impares es impar</a:t>
            </a:r>
          </a:p>
          <a:p>
            <a:pPr marL="914400" indent="-914400" algn="just">
              <a:lnSpc>
                <a:spcPts val="5075"/>
              </a:lnSpc>
              <a:spcBef>
                <a:spcPct val="0"/>
              </a:spcBef>
              <a:buFont typeface="+mj-lt"/>
              <a:buAutoNum type="alphaLcParenR"/>
            </a:pPr>
            <a:endParaRPr lang="es-CL" sz="4800" dirty="0">
              <a:solidFill>
                <a:srgbClr val="000000"/>
              </a:solidFill>
              <a:latin typeface="TT Chocolates"/>
              <a:ea typeface="TT Chocolates"/>
              <a:cs typeface="TT Chocolates"/>
              <a:sym typeface="TT Chocolates"/>
            </a:endParaRPr>
          </a:p>
          <a:p>
            <a:pPr marL="914400" indent="-914400" algn="just">
              <a:lnSpc>
                <a:spcPts val="5075"/>
              </a:lnSpc>
              <a:spcBef>
                <a:spcPct val="0"/>
              </a:spcBef>
              <a:buFont typeface="+mj-lt"/>
              <a:buAutoNum type="alphaLcParenR"/>
            </a:pPr>
            <a:r>
              <a:rPr lang="es-CL" sz="4800" noProof="0" dirty="0">
                <a:solidFill>
                  <a:srgbClr val="000000"/>
                </a:solidFill>
                <a:latin typeface="TT Chocolates"/>
                <a:ea typeface="TT Chocolates"/>
                <a:cs typeface="TT Chocolates"/>
                <a:sym typeface="TT Chocolates"/>
              </a:rPr>
              <a:t>Demostrar que la suma de 3 números consecutivos es divisible por 3.</a:t>
            </a:r>
          </a:p>
        </p:txBody>
      </p:sp>
      <p:pic>
        <p:nvPicPr>
          <p:cNvPr id="6" name="Imagen 5">
            <a:extLst>
              <a:ext uri="{FF2B5EF4-FFF2-40B4-BE49-F238E27FC236}">
                <a16:creationId xmlns:a16="http://schemas.microsoft.com/office/drawing/2014/main" id="{41A5BF5C-DC36-50F6-3BE0-9868DE648C83}"/>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097250" y="177487"/>
            <a:ext cx="2133600" cy="1776810"/>
          </a:xfrm>
          <a:prstGeom prst="rect">
            <a:avLst/>
          </a:prstGeom>
        </p:spPr>
      </p:pic>
    </p:spTree>
    <p:extLst>
      <p:ext uri="{BB962C8B-B14F-4D97-AF65-F5344CB8AC3E}">
        <p14:creationId xmlns:p14="http://schemas.microsoft.com/office/powerpoint/2010/main" val="4210114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7737" y="2451085"/>
            <a:ext cx="18523673" cy="6533805"/>
          </a:xfrm>
          <a:custGeom>
            <a:avLst/>
            <a:gdLst/>
            <a:ahLst/>
            <a:cxnLst/>
            <a:rect l="l" t="t" r="r" b="b"/>
            <a:pathLst>
              <a:path w="18523673" h="6533805">
                <a:moveTo>
                  <a:pt x="0" y="0"/>
                </a:moveTo>
                <a:lnTo>
                  <a:pt x="18523673" y="0"/>
                </a:lnTo>
                <a:lnTo>
                  <a:pt x="18523673" y="6533804"/>
                </a:lnTo>
                <a:lnTo>
                  <a:pt x="0" y="6533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3" name="TextBox 3"/>
          <p:cNvSpPr txBox="1"/>
          <p:nvPr/>
        </p:nvSpPr>
        <p:spPr>
          <a:xfrm>
            <a:off x="1028700" y="3064270"/>
            <a:ext cx="16230600" cy="4692817"/>
          </a:xfrm>
          <a:prstGeom prst="rect">
            <a:avLst/>
          </a:prstGeom>
        </p:spPr>
        <p:txBody>
          <a:bodyPr lIns="0" tIns="0" rIns="0" bIns="0" rtlCol="0" anchor="t">
            <a:spAutoFit/>
          </a:bodyPr>
          <a:lstStyle/>
          <a:p>
            <a:pPr algn="just">
              <a:lnSpc>
                <a:spcPts val="6217"/>
              </a:lnSpc>
            </a:pPr>
            <a:r>
              <a:rPr lang="es-CL" sz="4973" b="1" noProof="0" dirty="0">
                <a:solidFill>
                  <a:srgbClr val="000000"/>
                </a:solidFill>
                <a:latin typeface="TT Chocolates Bold"/>
                <a:ea typeface="TT Chocolates Bold"/>
                <a:cs typeface="TT Chocolates Bold"/>
                <a:sym typeface="TT Chocolates Bold"/>
              </a:rPr>
              <a:t>En matemáticas una demostración es un método o forma de comunicar una verdad matemática.</a:t>
            </a:r>
          </a:p>
          <a:p>
            <a:pPr algn="just">
              <a:lnSpc>
                <a:spcPts val="6217"/>
              </a:lnSpc>
            </a:pPr>
            <a:endParaRPr lang="es-CL" sz="4973" b="1" noProof="0" dirty="0">
              <a:solidFill>
                <a:srgbClr val="000000"/>
              </a:solidFill>
              <a:latin typeface="TT Chocolates Bold"/>
              <a:ea typeface="TT Chocolates Bold"/>
              <a:cs typeface="TT Chocolates Bold"/>
              <a:sym typeface="TT Chocolates Bold"/>
            </a:endParaRPr>
          </a:p>
          <a:p>
            <a:pPr algn="just">
              <a:lnSpc>
                <a:spcPts val="6217"/>
              </a:lnSpc>
            </a:pPr>
            <a:r>
              <a:rPr lang="es-CL" sz="4973" b="1" noProof="0" dirty="0">
                <a:solidFill>
                  <a:srgbClr val="000000"/>
                </a:solidFill>
                <a:latin typeface="TT Chocolates Bold"/>
                <a:ea typeface="TT Chocolates Bold"/>
                <a:cs typeface="TT Chocolates Bold"/>
                <a:sym typeface="TT Chocolates Bold"/>
              </a:rPr>
              <a:t>Utilizan un lenguaje particular dependiendo de la demostración, no es lo mismo una demostración  algebraica que una geométrica. </a:t>
            </a:r>
          </a:p>
        </p:txBody>
      </p:sp>
      <p:sp>
        <p:nvSpPr>
          <p:cNvPr id="4" name="Freeform 4"/>
          <p:cNvSpPr/>
          <p:nvPr/>
        </p:nvSpPr>
        <p:spPr>
          <a:xfrm>
            <a:off x="16208815" y="8056115"/>
            <a:ext cx="1144581" cy="1202185"/>
          </a:xfrm>
          <a:custGeom>
            <a:avLst/>
            <a:gdLst/>
            <a:ahLst/>
            <a:cxnLst/>
            <a:rect l="l" t="t" r="r" b="b"/>
            <a:pathLst>
              <a:path w="1144581" h="1202185">
                <a:moveTo>
                  <a:pt x="0" y="0"/>
                </a:moveTo>
                <a:lnTo>
                  <a:pt x="1144581" y="0"/>
                </a:lnTo>
                <a:lnTo>
                  <a:pt x="1144581" y="1202185"/>
                </a:lnTo>
                <a:lnTo>
                  <a:pt x="0" y="12021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5" name="TextBox 5"/>
          <p:cNvSpPr txBox="1"/>
          <p:nvPr/>
        </p:nvSpPr>
        <p:spPr>
          <a:xfrm>
            <a:off x="3789761" y="-1228296"/>
            <a:ext cx="10708479" cy="4103110"/>
          </a:xfrm>
          <a:prstGeom prst="rect">
            <a:avLst/>
          </a:prstGeom>
        </p:spPr>
        <p:txBody>
          <a:bodyPr lIns="0" tIns="0" rIns="0" bIns="0" rtlCol="0" anchor="t">
            <a:spAutoFit/>
          </a:bodyPr>
          <a:lstStyle/>
          <a:p>
            <a:pPr algn="ctr">
              <a:lnSpc>
                <a:spcPts val="28645"/>
              </a:lnSpc>
            </a:pPr>
            <a:r>
              <a:rPr lang="es-CL" sz="15076" noProof="0" dirty="0">
                <a:solidFill>
                  <a:srgbClr val="000000"/>
                </a:solidFill>
                <a:latin typeface="StoryBook Bold"/>
                <a:ea typeface="StoryBook Bold"/>
                <a:cs typeface="StoryBook Bold"/>
                <a:sym typeface="StoryBook Bold"/>
              </a:rPr>
              <a:t>Demostración</a:t>
            </a:r>
          </a:p>
        </p:txBody>
      </p:sp>
      <p:sp>
        <p:nvSpPr>
          <p:cNvPr id="6" name="Freeform 6"/>
          <p:cNvSpPr/>
          <p:nvPr/>
        </p:nvSpPr>
        <p:spPr>
          <a:xfrm rot="-446428">
            <a:off x="75215" y="18645"/>
            <a:ext cx="1178980" cy="1238316"/>
          </a:xfrm>
          <a:custGeom>
            <a:avLst/>
            <a:gdLst/>
            <a:ahLst/>
            <a:cxnLst/>
            <a:rect l="l" t="t" r="r" b="b"/>
            <a:pathLst>
              <a:path w="1178980" h="1238316">
                <a:moveTo>
                  <a:pt x="0" y="0"/>
                </a:moveTo>
                <a:lnTo>
                  <a:pt x="1178980" y="0"/>
                </a:lnTo>
                <a:lnTo>
                  <a:pt x="1178980" y="1238316"/>
                </a:lnTo>
                <a:lnTo>
                  <a:pt x="0" y="12383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sp>
        <p:nvSpPr>
          <p:cNvPr id="7" name="Freeform 7"/>
          <p:cNvSpPr/>
          <p:nvPr/>
        </p:nvSpPr>
        <p:spPr>
          <a:xfrm rot="2065937">
            <a:off x="17027916" y="224837"/>
            <a:ext cx="1178980" cy="1238316"/>
          </a:xfrm>
          <a:custGeom>
            <a:avLst/>
            <a:gdLst/>
            <a:ahLst/>
            <a:cxnLst/>
            <a:rect l="l" t="t" r="r" b="b"/>
            <a:pathLst>
              <a:path w="1178980" h="1238316">
                <a:moveTo>
                  <a:pt x="0" y="0"/>
                </a:moveTo>
                <a:lnTo>
                  <a:pt x="1178980" y="0"/>
                </a:lnTo>
                <a:lnTo>
                  <a:pt x="1178980" y="1238316"/>
                </a:lnTo>
                <a:lnTo>
                  <a:pt x="0" y="12383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CL" noProof="0" dirty="0"/>
          </a:p>
        </p:txBody>
      </p:sp>
      <p:pic>
        <p:nvPicPr>
          <p:cNvPr id="8" name="Imagen 7">
            <a:extLst>
              <a:ext uri="{FF2B5EF4-FFF2-40B4-BE49-F238E27FC236}">
                <a16:creationId xmlns:a16="http://schemas.microsoft.com/office/drawing/2014/main" id="{77E860A1-B0C7-BD85-2E65-9C33DF9848A9}"/>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028700" y="29630"/>
            <a:ext cx="2133600" cy="17768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57007" y="-593276"/>
            <a:ext cx="5461986" cy="13827813"/>
          </a:xfrm>
          <a:custGeom>
            <a:avLst/>
            <a:gdLst/>
            <a:ahLst/>
            <a:cxnLst/>
            <a:rect l="l" t="t" r="r" b="b"/>
            <a:pathLst>
              <a:path w="5461986" h="13827813">
                <a:moveTo>
                  <a:pt x="0" y="0"/>
                </a:moveTo>
                <a:lnTo>
                  <a:pt x="5461986" y="0"/>
                </a:lnTo>
                <a:lnTo>
                  <a:pt x="5461986" y="13827813"/>
                </a:lnTo>
                <a:lnTo>
                  <a:pt x="0" y="13827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3" name="TextBox 3"/>
          <p:cNvSpPr txBox="1"/>
          <p:nvPr/>
        </p:nvSpPr>
        <p:spPr>
          <a:xfrm>
            <a:off x="0" y="537708"/>
            <a:ext cx="10533626"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  Proposición</a:t>
            </a:r>
          </a:p>
        </p:txBody>
      </p:sp>
      <p:sp>
        <p:nvSpPr>
          <p:cNvPr id="4" name="TextBox 4"/>
          <p:cNvSpPr txBox="1"/>
          <p:nvPr/>
        </p:nvSpPr>
        <p:spPr>
          <a:xfrm>
            <a:off x="1270158" y="1767164"/>
            <a:ext cx="13862639" cy="2793855"/>
          </a:xfrm>
          <a:prstGeom prst="rect">
            <a:avLst/>
          </a:prstGeom>
        </p:spPr>
        <p:txBody>
          <a:bodyPr lIns="0" tIns="0" rIns="0" bIns="0" rtlCol="0" anchor="t">
            <a:spAutoFit/>
          </a:bodyPr>
          <a:lstStyle/>
          <a:p>
            <a:pPr algn="just">
              <a:lnSpc>
                <a:spcPts val="5645"/>
              </a:lnSpc>
            </a:pPr>
            <a:r>
              <a:rPr lang="es-CL" sz="4032" b="1" noProof="0" dirty="0">
                <a:solidFill>
                  <a:srgbClr val="000000"/>
                </a:solidFill>
                <a:latin typeface="TT Chocolates Bold"/>
                <a:ea typeface="TT Chocolates Bold"/>
                <a:cs typeface="TT Chocolates Bold"/>
                <a:sym typeface="TT Chocolates Bold"/>
              </a:rPr>
              <a:t>Es una oración o una expresión matemática que afirma o niega algo. Una proposición tiene un valor de verdad, que puede ser verdadera o falsa</a:t>
            </a:r>
            <a:r>
              <a:rPr lang="es-CL" sz="4032" noProof="0" dirty="0">
                <a:solidFill>
                  <a:srgbClr val="000000"/>
                </a:solidFill>
                <a:latin typeface="TT Chocolates"/>
                <a:ea typeface="TT Chocolates"/>
                <a:cs typeface="TT Chocolates"/>
                <a:sym typeface="TT Chocolates"/>
              </a:rPr>
              <a:t>.</a:t>
            </a:r>
          </a:p>
          <a:p>
            <a:pPr algn="l">
              <a:lnSpc>
                <a:spcPts val="5361"/>
              </a:lnSpc>
            </a:pPr>
            <a:endParaRPr lang="es-CL" sz="4032" noProof="0" dirty="0">
              <a:solidFill>
                <a:srgbClr val="000000"/>
              </a:solidFill>
              <a:latin typeface="TT Chocolates"/>
              <a:ea typeface="TT Chocolates"/>
              <a:cs typeface="TT Chocolates"/>
              <a:sym typeface="TT Chocolates"/>
            </a:endParaRPr>
          </a:p>
        </p:txBody>
      </p:sp>
      <p:sp>
        <p:nvSpPr>
          <p:cNvPr id="5" name="TextBox 5"/>
          <p:cNvSpPr txBox="1"/>
          <p:nvPr/>
        </p:nvSpPr>
        <p:spPr>
          <a:xfrm>
            <a:off x="368713" y="3870617"/>
            <a:ext cx="14764084" cy="7821202"/>
          </a:xfrm>
          <a:prstGeom prst="rect">
            <a:avLst/>
          </a:prstGeom>
        </p:spPr>
        <p:txBody>
          <a:bodyPr lIns="0" tIns="0" rIns="0" bIns="0" rtlCol="0" anchor="t">
            <a:spAutoFit/>
          </a:bodyPr>
          <a:lstStyle/>
          <a:p>
            <a:pPr marL="950747" lvl="1" indent="-475374" algn="just">
              <a:lnSpc>
                <a:spcPts val="6165"/>
              </a:lnSpc>
              <a:buFont typeface="Arial"/>
              <a:buChar char="•"/>
            </a:pPr>
            <a:r>
              <a:rPr lang="es-CL" sz="4403" noProof="0" dirty="0">
                <a:solidFill>
                  <a:srgbClr val="000000"/>
                </a:solidFill>
                <a:latin typeface="TT Chocolates"/>
                <a:ea typeface="TT Chocolates"/>
                <a:cs typeface="TT Chocolates"/>
                <a:sym typeface="TT Chocolates"/>
              </a:rPr>
              <a:t>El número 7 es primo. </a:t>
            </a:r>
          </a:p>
          <a:p>
            <a:pPr marL="950747" lvl="1" indent="-475374" algn="just">
              <a:lnSpc>
                <a:spcPts val="6165"/>
              </a:lnSpc>
              <a:buFont typeface="Arial"/>
              <a:buChar char="•"/>
            </a:pPr>
            <a:r>
              <a:rPr lang="es-CL" sz="4403" noProof="0" dirty="0">
                <a:solidFill>
                  <a:srgbClr val="000000"/>
                </a:solidFill>
                <a:latin typeface="TT Chocolates"/>
                <a:ea typeface="TT Chocolates"/>
                <a:cs typeface="TT Chocolates"/>
                <a:sym typeface="TT Chocolates"/>
              </a:rPr>
              <a:t>¿Cuánto es 5+3?" </a:t>
            </a:r>
          </a:p>
          <a:p>
            <a:pPr marL="950747" lvl="1" indent="-475374" algn="just">
              <a:lnSpc>
                <a:spcPts val="6165"/>
              </a:lnSpc>
              <a:buFont typeface="Arial"/>
              <a:buChar char="•"/>
            </a:pPr>
            <a:r>
              <a:rPr lang="es-CL" sz="4403" noProof="0" dirty="0">
                <a:solidFill>
                  <a:srgbClr val="000000"/>
                </a:solidFill>
                <a:latin typeface="TT Chocolates"/>
                <a:ea typeface="TT Chocolates"/>
                <a:cs typeface="TT Chocolates"/>
                <a:sym typeface="TT Chocolates"/>
              </a:rPr>
              <a:t>Dos rectas diferentes en un plano son paralelas o se cortan solo en un punto.</a:t>
            </a:r>
          </a:p>
          <a:p>
            <a:pPr marL="950747" lvl="1" indent="-475374" algn="just">
              <a:lnSpc>
                <a:spcPts val="6165"/>
              </a:lnSpc>
              <a:buFont typeface="Arial"/>
              <a:buChar char="•"/>
            </a:pPr>
            <a:r>
              <a:rPr lang="es-CL" sz="4403" noProof="0" dirty="0">
                <a:solidFill>
                  <a:srgbClr val="000000"/>
                </a:solidFill>
                <a:latin typeface="TT Chocolates"/>
                <a:ea typeface="TT Chocolates"/>
                <a:cs typeface="TT Chocolates"/>
                <a:sym typeface="TT Chocolates"/>
              </a:rPr>
              <a:t>¿2x+3-5 =? </a:t>
            </a:r>
          </a:p>
          <a:p>
            <a:pPr marL="950747" lvl="1" indent="-475374" algn="just">
              <a:lnSpc>
                <a:spcPts val="6165"/>
              </a:lnSpc>
              <a:buFont typeface="Arial"/>
              <a:buChar char="•"/>
            </a:pPr>
            <a:r>
              <a:rPr lang="es-CL" sz="4403" noProof="0" dirty="0">
                <a:solidFill>
                  <a:srgbClr val="000000"/>
                </a:solidFill>
                <a:latin typeface="TT Chocolates"/>
                <a:ea typeface="TT Chocolates"/>
                <a:cs typeface="TT Chocolates"/>
                <a:sym typeface="TT Chocolates"/>
              </a:rPr>
              <a:t>2+3=6 </a:t>
            </a:r>
          </a:p>
          <a:p>
            <a:pPr marL="950747" lvl="1" indent="-475374" algn="just">
              <a:lnSpc>
                <a:spcPts val="6165"/>
              </a:lnSpc>
              <a:buFont typeface="Arial"/>
              <a:buChar char="•"/>
            </a:pPr>
            <a:r>
              <a:rPr lang="es-CL" sz="4403" noProof="0" dirty="0">
                <a:solidFill>
                  <a:srgbClr val="000000"/>
                </a:solidFill>
                <a:latin typeface="TT Chocolates"/>
                <a:ea typeface="TT Chocolates"/>
                <a:cs typeface="TT Chocolates"/>
                <a:sym typeface="TT Chocolates"/>
              </a:rPr>
              <a:t>La raíz cuadrada de cualquier número entero es un número real no negativo. </a:t>
            </a:r>
          </a:p>
          <a:p>
            <a:pPr marL="972337" lvl="1" indent="-486168" algn="just">
              <a:lnSpc>
                <a:spcPts val="6305"/>
              </a:lnSpc>
              <a:buFont typeface="Arial"/>
              <a:buChar char="•"/>
            </a:pPr>
            <a:endParaRPr lang="es-CL" sz="4403" noProof="0" dirty="0">
              <a:solidFill>
                <a:srgbClr val="000000"/>
              </a:solidFill>
              <a:latin typeface="TT Chocolates"/>
              <a:ea typeface="TT Chocolates"/>
              <a:cs typeface="TT Chocolates"/>
              <a:sym typeface="TT Chocolates"/>
            </a:endParaRPr>
          </a:p>
          <a:p>
            <a:pPr algn="l">
              <a:lnSpc>
                <a:spcPts val="6305"/>
              </a:lnSpc>
            </a:pPr>
            <a:endParaRPr lang="es-CL" sz="4403" noProof="0" dirty="0">
              <a:solidFill>
                <a:srgbClr val="000000"/>
              </a:solidFill>
              <a:latin typeface="TT Chocolates"/>
              <a:ea typeface="TT Chocolates"/>
              <a:cs typeface="TT Chocolates"/>
              <a:sym typeface="TT Chocolates"/>
            </a:endParaRPr>
          </a:p>
        </p:txBody>
      </p:sp>
      <p:pic>
        <p:nvPicPr>
          <p:cNvPr id="6" name="Imagen 5">
            <a:extLst>
              <a:ext uri="{FF2B5EF4-FFF2-40B4-BE49-F238E27FC236}">
                <a16:creationId xmlns:a16="http://schemas.microsoft.com/office/drawing/2014/main" id="{D15574C0-467E-382E-47CB-D948BD313390}"/>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3944600" y="-172967"/>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57007" y="-593276"/>
            <a:ext cx="5461986" cy="13827813"/>
          </a:xfrm>
          <a:custGeom>
            <a:avLst/>
            <a:gdLst/>
            <a:ahLst/>
            <a:cxnLst/>
            <a:rect l="l" t="t" r="r" b="b"/>
            <a:pathLst>
              <a:path w="5461986" h="13827813">
                <a:moveTo>
                  <a:pt x="0" y="0"/>
                </a:moveTo>
                <a:lnTo>
                  <a:pt x="5461986" y="0"/>
                </a:lnTo>
                <a:lnTo>
                  <a:pt x="5461986" y="13827813"/>
                </a:lnTo>
                <a:lnTo>
                  <a:pt x="0" y="13827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3" name="TextBox 3"/>
          <p:cNvSpPr txBox="1"/>
          <p:nvPr/>
        </p:nvSpPr>
        <p:spPr>
          <a:xfrm>
            <a:off x="0" y="537708"/>
            <a:ext cx="10533626"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  Proposición</a:t>
            </a:r>
          </a:p>
        </p:txBody>
      </p:sp>
      <p:sp>
        <p:nvSpPr>
          <p:cNvPr id="4" name="TextBox 4"/>
          <p:cNvSpPr txBox="1"/>
          <p:nvPr/>
        </p:nvSpPr>
        <p:spPr>
          <a:xfrm>
            <a:off x="843108" y="2282820"/>
            <a:ext cx="13862639" cy="4037811"/>
          </a:xfrm>
          <a:prstGeom prst="rect">
            <a:avLst/>
          </a:prstGeom>
        </p:spPr>
        <p:txBody>
          <a:bodyPr lIns="0" tIns="0" rIns="0" bIns="0" rtlCol="0" anchor="t">
            <a:spAutoFit/>
          </a:bodyPr>
          <a:lstStyle/>
          <a:p>
            <a:pPr algn="just">
              <a:lnSpc>
                <a:spcPts val="6485"/>
              </a:lnSpc>
            </a:pPr>
            <a:r>
              <a:rPr lang="es-CL" sz="4632" b="1" noProof="0" dirty="0">
                <a:solidFill>
                  <a:srgbClr val="000000"/>
                </a:solidFill>
                <a:latin typeface="TT Chocolates Bold"/>
                <a:ea typeface="TT Chocolates Bold"/>
                <a:cs typeface="TT Chocolates Bold"/>
                <a:sym typeface="TT Chocolates Bold"/>
              </a:rPr>
              <a:t>Lo que hace que una afirmación sea una proposición es que la respuesta sólo pueda ser verdadero o falso.</a:t>
            </a:r>
          </a:p>
          <a:p>
            <a:pPr algn="just">
              <a:lnSpc>
                <a:spcPts val="6485"/>
              </a:lnSpc>
            </a:pPr>
            <a:endParaRPr lang="es-CL" sz="4632" b="1" noProof="0" dirty="0">
              <a:solidFill>
                <a:srgbClr val="000000"/>
              </a:solidFill>
              <a:latin typeface="TT Chocolates Bold"/>
              <a:ea typeface="TT Chocolates Bold"/>
              <a:cs typeface="TT Chocolates Bold"/>
              <a:sym typeface="TT Chocolates Bold"/>
            </a:endParaRPr>
          </a:p>
          <a:p>
            <a:pPr algn="just">
              <a:lnSpc>
                <a:spcPts val="6485"/>
              </a:lnSpc>
            </a:pPr>
            <a:r>
              <a:rPr lang="es-CL" sz="4632" noProof="0" dirty="0">
                <a:solidFill>
                  <a:srgbClr val="000000"/>
                </a:solidFill>
                <a:latin typeface="TT Chocolates"/>
                <a:ea typeface="TT Chocolates"/>
                <a:cs typeface="TT Chocolates"/>
                <a:sym typeface="TT Chocolates"/>
              </a:rPr>
              <a:t>Analizar el valor de verdad las proposiciones anteriores</a:t>
            </a:r>
          </a:p>
          <a:p>
            <a:pPr algn="l">
              <a:lnSpc>
                <a:spcPts val="6201"/>
              </a:lnSpc>
            </a:pPr>
            <a:endParaRPr lang="es-CL" sz="4632" noProof="0" dirty="0">
              <a:solidFill>
                <a:srgbClr val="000000"/>
              </a:solidFill>
              <a:latin typeface="TT Chocolates"/>
              <a:ea typeface="TT Chocolates"/>
              <a:cs typeface="TT Chocolates"/>
              <a:sym typeface="TT Chocolates"/>
            </a:endParaRPr>
          </a:p>
        </p:txBody>
      </p:sp>
      <p:pic>
        <p:nvPicPr>
          <p:cNvPr id="5" name="Imagen 4">
            <a:extLst>
              <a:ext uri="{FF2B5EF4-FFF2-40B4-BE49-F238E27FC236}">
                <a16:creationId xmlns:a16="http://schemas.microsoft.com/office/drawing/2014/main" id="{FCBA3DB3-F44B-B2A3-48E0-BD5C482CB0C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3868400" y="0"/>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30993" y="-986294"/>
            <a:ext cx="5461986" cy="13827813"/>
          </a:xfrm>
          <a:custGeom>
            <a:avLst/>
            <a:gdLst/>
            <a:ahLst/>
            <a:cxnLst/>
            <a:rect l="l" t="t" r="r" b="b"/>
            <a:pathLst>
              <a:path w="5461986" h="13827813">
                <a:moveTo>
                  <a:pt x="0" y="0"/>
                </a:moveTo>
                <a:lnTo>
                  <a:pt x="5461986" y="0"/>
                </a:lnTo>
                <a:lnTo>
                  <a:pt x="5461986" y="13827813"/>
                </a:lnTo>
                <a:lnTo>
                  <a:pt x="0" y="13827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noProof="0" dirty="0"/>
          </a:p>
        </p:txBody>
      </p:sp>
      <p:sp>
        <p:nvSpPr>
          <p:cNvPr id="3" name="TextBox 3"/>
          <p:cNvSpPr txBox="1"/>
          <p:nvPr/>
        </p:nvSpPr>
        <p:spPr>
          <a:xfrm>
            <a:off x="9865984" y="580659"/>
            <a:ext cx="10533626"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Conectores lógicos</a:t>
            </a:r>
          </a:p>
        </p:txBody>
      </p:sp>
      <p:sp>
        <p:nvSpPr>
          <p:cNvPr id="4" name="TextBox 4"/>
          <p:cNvSpPr txBox="1"/>
          <p:nvPr/>
        </p:nvSpPr>
        <p:spPr>
          <a:xfrm>
            <a:off x="2730993" y="2782124"/>
            <a:ext cx="15055728" cy="3769205"/>
          </a:xfrm>
          <a:prstGeom prst="rect">
            <a:avLst/>
          </a:prstGeom>
        </p:spPr>
        <p:txBody>
          <a:bodyPr lIns="0" tIns="0" rIns="0" bIns="0" rtlCol="0" anchor="t">
            <a:spAutoFit/>
          </a:bodyPr>
          <a:lstStyle/>
          <a:p>
            <a:pPr algn="just">
              <a:lnSpc>
                <a:spcPts val="6065"/>
              </a:lnSpc>
            </a:pPr>
            <a:r>
              <a:rPr lang="es-CL" sz="4332" b="1" noProof="0" dirty="0">
                <a:solidFill>
                  <a:srgbClr val="000000"/>
                </a:solidFill>
                <a:latin typeface="TT Chocolates Bold"/>
                <a:ea typeface="TT Chocolates Bold"/>
                <a:cs typeface="TT Chocolates Bold"/>
                <a:sym typeface="TT Chocolates Bold"/>
              </a:rPr>
              <a:t>A partir de proposiciones es posible generar otras proposiciones, es decir se puede operar con proposiciones y según sean tales operaciones se utilizan ciertos símbolos, llamados conectivos o conectores lógicos. </a:t>
            </a:r>
          </a:p>
          <a:p>
            <a:pPr algn="just">
              <a:lnSpc>
                <a:spcPts val="5781"/>
              </a:lnSpc>
            </a:pPr>
            <a:endParaRPr lang="es-CL" sz="4332" b="1" noProof="0" dirty="0">
              <a:solidFill>
                <a:srgbClr val="000000"/>
              </a:solidFill>
              <a:latin typeface="TT Chocolates Bold"/>
              <a:ea typeface="TT Chocolates Bold"/>
              <a:cs typeface="TT Chocolates Bold"/>
              <a:sym typeface="TT Chocolates Bold"/>
            </a:endParaRPr>
          </a:p>
        </p:txBody>
      </p:sp>
      <p:pic>
        <p:nvPicPr>
          <p:cNvPr id="5" name="Imagen 4">
            <a:extLst>
              <a:ext uri="{FF2B5EF4-FFF2-40B4-BE49-F238E27FC236}">
                <a16:creationId xmlns:a16="http://schemas.microsoft.com/office/drawing/2014/main" id="{8C3AF113-8B47-122F-C571-5E182ED3F33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383000" y="0"/>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3725" y="4479349"/>
            <a:ext cx="18595449" cy="4369931"/>
          </a:xfrm>
          <a:custGeom>
            <a:avLst/>
            <a:gdLst/>
            <a:ahLst/>
            <a:cxnLst/>
            <a:rect l="l" t="t" r="r" b="b"/>
            <a:pathLst>
              <a:path w="18595449" h="4369931">
                <a:moveTo>
                  <a:pt x="0" y="0"/>
                </a:moveTo>
                <a:lnTo>
                  <a:pt x="18595450" y="0"/>
                </a:lnTo>
                <a:lnTo>
                  <a:pt x="18595450" y="4369930"/>
                </a:lnTo>
                <a:lnTo>
                  <a:pt x="0" y="4369930"/>
                </a:lnTo>
                <a:lnTo>
                  <a:pt x="0" y="0"/>
                </a:lnTo>
                <a:close/>
              </a:path>
            </a:pathLst>
          </a:custGeom>
          <a:blipFill>
            <a:blip r:embed="rId3"/>
            <a:stretch>
              <a:fillRect/>
            </a:stretch>
          </a:blipFill>
        </p:spPr>
        <p:txBody>
          <a:bodyPr/>
          <a:lstStyle/>
          <a:p>
            <a:endParaRPr lang="es-CL" noProof="0" dirty="0"/>
          </a:p>
        </p:txBody>
      </p:sp>
      <p:sp>
        <p:nvSpPr>
          <p:cNvPr id="3" name="Freeform 3"/>
          <p:cNvSpPr/>
          <p:nvPr/>
        </p:nvSpPr>
        <p:spPr>
          <a:xfrm rot="-10800000">
            <a:off x="-8566627" y="-3007337"/>
            <a:ext cx="19567850" cy="8749371"/>
          </a:xfrm>
          <a:custGeom>
            <a:avLst/>
            <a:gdLst/>
            <a:ahLst/>
            <a:cxnLst/>
            <a:rect l="l" t="t" r="r" b="b"/>
            <a:pathLst>
              <a:path w="19567850" h="8749371">
                <a:moveTo>
                  <a:pt x="0" y="0"/>
                </a:moveTo>
                <a:lnTo>
                  <a:pt x="19567850" y="0"/>
                </a:lnTo>
                <a:lnTo>
                  <a:pt x="19567850" y="8749372"/>
                </a:lnTo>
                <a:lnTo>
                  <a:pt x="0" y="87493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noProof="0" dirty="0"/>
          </a:p>
        </p:txBody>
      </p:sp>
      <p:sp>
        <p:nvSpPr>
          <p:cNvPr id="4" name="TextBox 4"/>
          <p:cNvSpPr txBox="1"/>
          <p:nvPr/>
        </p:nvSpPr>
        <p:spPr>
          <a:xfrm>
            <a:off x="9865984" y="580659"/>
            <a:ext cx="10533626" cy="972281"/>
          </a:xfrm>
          <a:prstGeom prst="rect">
            <a:avLst/>
          </a:prstGeom>
        </p:spPr>
        <p:txBody>
          <a:bodyPr lIns="0" tIns="0" rIns="0" bIns="0" rtlCol="0" anchor="t">
            <a:spAutoFit/>
          </a:bodyPr>
          <a:lstStyle/>
          <a:p>
            <a:pPr algn="l">
              <a:lnSpc>
                <a:spcPts val="7458"/>
              </a:lnSpc>
            </a:pPr>
            <a:r>
              <a:rPr lang="es-CL" sz="6905" noProof="0" dirty="0">
                <a:solidFill>
                  <a:srgbClr val="000000"/>
                </a:solidFill>
                <a:latin typeface="StoryBook Bold"/>
                <a:ea typeface="StoryBook Bold"/>
                <a:cs typeface="StoryBook Bold"/>
                <a:sym typeface="StoryBook Bold"/>
              </a:rPr>
              <a:t>Conectores lógicos</a:t>
            </a:r>
          </a:p>
        </p:txBody>
      </p:sp>
      <p:sp>
        <p:nvSpPr>
          <p:cNvPr id="5" name="TextBox 5"/>
          <p:cNvSpPr txBox="1"/>
          <p:nvPr/>
        </p:nvSpPr>
        <p:spPr>
          <a:xfrm>
            <a:off x="2306784" y="1986732"/>
            <a:ext cx="15479937" cy="1651514"/>
          </a:xfrm>
          <a:prstGeom prst="rect">
            <a:avLst/>
          </a:prstGeom>
        </p:spPr>
        <p:txBody>
          <a:bodyPr lIns="0" tIns="0" rIns="0" bIns="0" rtlCol="0" anchor="t">
            <a:spAutoFit/>
          </a:bodyPr>
          <a:lstStyle/>
          <a:p>
            <a:pPr algn="just">
              <a:lnSpc>
                <a:spcPts val="6621"/>
              </a:lnSpc>
            </a:pPr>
            <a:r>
              <a:rPr lang="es-CL" sz="4729" b="1" noProof="0" dirty="0">
                <a:solidFill>
                  <a:srgbClr val="000000"/>
                </a:solidFill>
                <a:latin typeface="TT Chocolates Bold"/>
                <a:ea typeface="TT Chocolates Bold"/>
                <a:cs typeface="TT Chocolates Bold"/>
                <a:sym typeface="TT Chocolates Bold"/>
              </a:rPr>
              <a:t>Sea una proposición “p” y otra proposición “q”, se definen los siguientes conectores lógicos</a:t>
            </a:r>
          </a:p>
        </p:txBody>
      </p:sp>
      <p:pic>
        <p:nvPicPr>
          <p:cNvPr id="6" name="Imagen 5">
            <a:extLst>
              <a:ext uri="{FF2B5EF4-FFF2-40B4-BE49-F238E27FC236}">
                <a16:creationId xmlns:a16="http://schemas.microsoft.com/office/drawing/2014/main" id="{941F2500-5B7E-7CA7-D004-56DDFF237C54}"/>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7430" b="98394" l="9699" r="90301">
                        <a14:foregroundMark x1="44649" y1="16265" x2="37458" y2="20683"/>
                        <a14:foregroundMark x1="37458" y1="20683" x2="28428" y2="30924"/>
                        <a14:foregroundMark x1="28428" y1="30924" x2="35786" y2="20683"/>
                        <a14:foregroundMark x1="35786" y1="20683" x2="44983" y2="13855"/>
                        <a14:foregroundMark x1="31773" y1="23092" x2="24247" y2="34739"/>
                        <a14:foregroundMark x1="24247" y1="34739" x2="21572" y2="47189"/>
                        <a14:foregroundMark x1="21572" y1="47189" x2="21572" y2="55422"/>
                        <a14:foregroundMark x1="21572" y1="55422" x2="31605" y2="84337"/>
                        <a14:foregroundMark x1="31605" y1="84337" x2="32609" y2="85141"/>
                        <a14:foregroundMark x1="32609" y1="85141" x2="43311" y2="91566"/>
                        <a14:foregroundMark x1="43311" y1="91566" x2="52174" y2="92972"/>
                        <a14:foregroundMark x1="52174" y1="92972" x2="64067" y2="92422"/>
                        <a14:foregroundMark x1="66914" y1="91666" x2="69162" y2="90735"/>
                        <a14:foregroundMark x1="84114" y1="65060" x2="76087" y2="82530"/>
                        <a14:foregroundMark x1="76087" y1="82530" x2="74582" y2="84337"/>
                        <a14:foregroundMark x1="85786" y1="44980" x2="77926" y2="26908"/>
                        <a14:foregroundMark x1="77926" y1="26908" x2="63712" y2="15261"/>
                        <a14:foregroundMark x1="63712" y1="15261" x2="58528" y2="13253"/>
                        <a14:foregroundMark x1="58528" y1="13253" x2="39799" y2="14859"/>
                        <a14:foregroundMark x1="39799" y1="14859" x2="35117" y2="17068"/>
                        <a14:foregroundMark x1="35117" y1="17068" x2="35117" y2="17871"/>
                        <a14:foregroundMark x1="20903" y1="38353" x2="20736" y2="49598"/>
                        <a14:foregroundMark x1="64716" y1="89157" x2="77090" y2="77309"/>
                        <a14:foregroundMark x1="77090" y1="77309" x2="85707" y2="64893"/>
                        <a14:foregroundMark x1="85621" y1="65809" x2="82776" y2="73293"/>
                        <a14:foregroundMark x1="85953" y1="46586" x2="85786" y2="37349"/>
                        <a14:foregroundMark x1="85786" y1="37349" x2="83802" y2="30996"/>
                        <a14:foregroundMark x1="80651" y1="25121" x2="63712" y2="14859"/>
                        <a14:foregroundMark x1="63712" y1="14859" x2="45485" y2="11647"/>
                        <a14:foregroundMark x1="45485" y1="11647" x2="44314" y2="11847"/>
                        <a14:foregroundMark x1="74749" y1="18273" x2="53010" y2="12450"/>
                        <a14:foregroundMark x1="53010" y1="12450" x2="53344" y2="11446"/>
                        <a14:foregroundMark x1="58696" y1="10442" x2="72241" y2="16265"/>
                        <a14:foregroundMark x1="25251" y1="78313" x2="32943" y2="87550"/>
                        <a14:foregroundMark x1="32943" y1="87550" x2="36957" y2="90161"/>
                        <a14:foregroundMark x1="17893" y1="58835" x2="20320" y2="67083"/>
                        <a14:foregroundMark x1="45377" y1="95222" x2="50588" y2="96152"/>
                        <a14:foregroundMark x1="42055" y1="94629" x2="43044" y2="94806"/>
                        <a14:foregroundMark x1="68691" y1="92272" x2="69980" y2="91681"/>
                        <a14:foregroundMark x1="81498" y1="22878" x2="63545" y2="8233"/>
                        <a14:foregroundMark x1="63545" y1="8233" x2="55853" y2="8835"/>
                        <a14:foregroundMark x1="55853" y1="8835" x2="46154" y2="17470"/>
                        <a14:foregroundMark x1="46154" y1="17470" x2="27090" y2="25100"/>
                        <a14:foregroundMark x1="27090" y1="25100" x2="20736" y2="33333"/>
                        <a14:foregroundMark x1="20736" y1="33333" x2="17224" y2="51606"/>
                        <a14:foregroundMark x1="17224" y1="51606" x2="20781" y2="66929"/>
                        <a14:foregroundMark x1="75585" y1="20482" x2="63211" y2="9237"/>
                        <a14:foregroundMark x1="63211" y1="9237" x2="46990" y2="7631"/>
                        <a14:foregroundMark x1="46990" y1="7631" x2="25753" y2="21084"/>
                        <a14:foregroundMark x1="25753" y1="21084" x2="17893" y2="40361"/>
                        <a14:foregroundMark x1="17893" y1="40361" x2="16388" y2="55020"/>
                        <a14:foregroundMark x1="16388" y1="55020" x2="18769" y2="67601"/>
                        <a14:foregroundMark x1="45940" y1="95955" x2="62542" y2="91968"/>
                        <a14:foregroundMark x1="62542" y1="91968" x2="74916" y2="82731"/>
                        <a14:foregroundMark x1="74916" y1="82731" x2="85452" y2="68072"/>
                        <a14:foregroundMark x1="82926" y1="22083" x2="80268" y2="19277"/>
                        <a14:foregroundMark x1="80268" y1="19277" x2="48495" y2="7430"/>
                        <a14:foregroundMark x1="48495" y1="7430" x2="44314" y2="8233"/>
                        <a14:foregroundMark x1="72431" y1="86855" x2="78930" y2="80723"/>
                        <a14:foregroundMark x1="67494" y1="91512" x2="68783" y2="90296"/>
                        <a14:foregroundMark x1="78930" y1="80723" x2="86164" y2="59994"/>
                        <a14:foregroundMark x1="88439" y1="46836" x2="88712" y2="45468"/>
                        <a14:foregroundMark x1="82506" y1="76546" x2="86474" y2="56679"/>
                        <a14:foregroundMark x1="67893" y1="92169" x2="72742" y2="89960"/>
                        <a14:foregroundMark x1="77718" y1="85743" x2="78428" y2="85141"/>
                        <a14:foregroundMark x1="77481" y1="85944" x2="77718" y2="85743"/>
                        <a14:foregroundMark x1="72742" y1="89960" x2="77481" y2="85944"/>
                        <a14:backgroundMark x1="90301" y1="32129" x2="92475" y2="38554"/>
                        <a14:backgroundMark x1="92475" y1="38554" x2="92475" y2="38554"/>
                        <a14:backgroundMark x1="86622" y1="26506" x2="92977" y2="46988"/>
                        <a14:backgroundMark x1="90468" y1="48594" x2="90468" y2="48594"/>
                        <a14:backgroundMark x1="90468" y1="46988" x2="90134" y2="53414"/>
                        <a14:backgroundMark x1="90468" y1="52209" x2="88294" y2="75502"/>
                        <a14:backgroundMark x1="88294" y1="74900" x2="73913" y2="95382"/>
                        <a14:backgroundMark x1="73913" y1="95382" x2="69565" y2="99197"/>
                        <a14:backgroundMark x1="69565" y1="99197" x2="69565" y2="99197"/>
                        <a14:backgroundMark x1="66322" y1="95818" x2="54348" y2="98996"/>
                        <a14:backgroundMark x1="70234" y1="94779" x2="66929" y2="95656"/>
                        <a14:backgroundMark x1="20736" y1="78916" x2="29766" y2="91767"/>
                        <a14:backgroundMark x1="29766" y1="91767" x2="42308" y2="99398"/>
                        <a14:backgroundMark x1="42308" y1="99398" x2="47993" y2="99799"/>
                        <a14:backgroundMark x1="47993" y1="99799" x2="53512" y2="99598"/>
                        <a14:backgroundMark x1="53512" y1="99598" x2="54181" y2="99598"/>
                        <a14:backgroundMark x1="22074" y1="86747" x2="41137" y2="98996"/>
                        <a14:backgroundMark x1="20401" y1="93173" x2="28930" y2="96787"/>
                        <a14:backgroundMark x1="27090" y1="98394" x2="34615" y2="99398"/>
                        <a14:backgroundMark x1="34615" y1="99398" x2="25418" y2="99598"/>
                        <a14:backgroundMark x1="25418" y1="99598" x2="34950" y2="99598"/>
                        <a14:backgroundMark x1="34950" y1="99598" x2="34950" y2="99598"/>
                        <a14:backgroundMark x1="42475" y1="95783" x2="42475" y2="95783"/>
                        <a14:backgroundMark x1="42475" y1="95783" x2="44816" y2="96185"/>
                        <a14:backgroundMark x1="78428" y1="85743" x2="78428" y2="85743"/>
                        <a14:backgroundMark x1="78428" y1="85141" x2="78428" y2="85141"/>
                        <a14:backgroundMark x1="77759" y1="85944" x2="77759" y2="85944"/>
                        <a14:backgroundMark x1="21906" y1="76908" x2="16221" y2="67269"/>
                        <a14:backgroundMark x1="18562" y1="67671" x2="21237" y2="78916"/>
                        <a14:backgroundMark x1="21237" y1="78916" x2="19064" y2="70884"/>
                        <a14:backgroundMark x1="83278" y1="21888" x2="86455" y2="29518"/>
                        <a14:backgroundMark x1="86455" y1="29518" x2="87124" y2="30120"/>
                      </a14:backgroundRemoval>
                    </a14:imgEffect>
                  </a14:imgLayer>
                </a14:imgProps>
              </a:ext>
            </a:extLst>
          </a:blip>
          <a:stretch>
            <a:fillRect/>
          </a:stretch>
        </p:blipFill>
        <p:spPr>
          <a:xfrm>
            <a:off x="16346224" y="-6974"/>
            <a:ext cx="2133600" cy="1776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8555</TotalTime>
  <Words>2276</Words>
  <Application>Microsoft Office PowerPoint</Application>
  <PresentationFormat>Personalizado</PresentationFormat>
  <Paragraphs>462</Paragraphs>
  <Slides>48</Slides>
  <Notes>34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48</vt:i4>
      </vt:variant>
    </vt:vector>
  </HeadingPairs>
  <TitlesOfParts>
    <vt:vector size="59" baseType="lpstr">
      <vt:lpstr>Calibri</vt:lpstr>
      <vt:lpstr>TT Chocolates</vt:lpstr>
      <vt:lpstr>Open Sans Italics</vt:lpstr>
      <vt:lpstr>Bara TH</vt:lpstr>
      <vt:lpstr>Cambria Math</vt:lpstr>
      <vt:lpstr>StoryBook Bold</vt:lpstr>
      <vt:lpstr>Arimo Bold</vt:lpstr>
      <vt:lpstr>TT Chocolates Bold</vt:lpstr>
      <vt:lpstr>Open Sans</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Lógica matemática</dc:title>
  <cp:lastModifiedBy>Rossana Gajardo Salgado</cp:lastModifiedBy>
  <cp:revision>13</cp:revision>
  <dcterms:created xsi:type="dcterms:W3CDTF">2006-08-16T00:00:00Z</dcterms:created>
  <dcterms:modified xsi:type="dcterms:W3CDTF">2025-05-10T03:20:40Z</dcterms:modified>
  <dc:identifier>DAGiTz8PKVY</dc:identifier>
</cp:coreProperties>
</file>