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5_E92680F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8"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4" r:id="rId19"/>
    <p:sldId id="325" r:id="rId20"/>
    <p:sldId id="326" r:id="rId21"/>
    <p:sldId id="327" r:id="rId22"/>
    <p:sldId id="328" r:id="rId23"/>
    <p:sldId id="329" r:id="rId24"/>
    <p:sldId id="26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268133-09B1-072E-E904-6989CE3EC8B8}" name="De Guzman, IA" initials="DGI" userId="S::imd5@illinois.edu::a86aa8a8-87e8-4c3e-9633-1c3b64eb5ac3" providerId="AD"/>
  <p188:author id="{E5C3C7C4-6388-D51C-30CD-989409329354}" name="Carlo Arreza" initials="CA" userId="S::M322587@one.merckgroup.com::b3a7872d-6c46-4f71-a826-b9d0e1283d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DB32"/>
    <a:srgbClr val="D66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80"/>
    <p:restoredTop sz="94762"/>
  </p:normalViewPr>
  <p:slideViewPr>
    <p:cSldViewPr snapToGrid="0" showGuides="1">
      <p:cViewPr varScale="1">
        <p:scale>
          <a:sx n="78" d="100"/>
          <a:sy n="78" d="100"/>
        </p:scale>
        <p:origin x="192" y="1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5_E92680FF.xml><?xml version="1.0" encoding="utf-8"?>
<p188:cmLst xmlns:a="http://schemas.openxmlformats.org/drawingml/2006/main" xmlns:r="http://schemas.openxmlformats.org/officeDocument/2006/relationships" xmlns:p188="http://schemas.microsoft.com/office/powerpoint/2018/8/main">
  <p188:cm id="{C7DD0F7E-87F0-434A-B3B6-6453E837E333}" authorId="{16268133-09B1-072E-E904-6989CE3EC8B8}" status="resolved" created="2025-09-25T12:44:45.080" complete="100000">
    <ac:txMkLst xmlns:ac="http://schemas.microsoft.com/office/drawing/2013/main/command">
      <pc:docMk xmlns:pc="http://schemas.microsoft.com/office/powerpoint/2013/main/command"/>
      <pc:sldMk xmlns:pc="http://schemas.microsoft.com/office/powerpoint/2013/main/command" cId="3911614719" sldId="261"/>
      <ac:spMk id="5" creationId="{8ACFDF81-E471-D282-0242-D9DFC32E8E43}"/>
      <ac:txMk cp="0" len="7">
        <ac:context len="8" hash="2285733715"/>
      </ac:txMk>
    </ac:txMkLst>
    <p188:txBody>
      <a:bodyPr/>
      <a:lstStyle/>
      <a:p>
        <a:r>
          <a:rPr lang="en-US"/>
          <a:t>ALisin na natin ang address</a:t>
        </a:r>
      </a:p>
    </p188:txBody>
  </p188:cm>
  <p188:cm id="{9B4C8D70-D1BE-3D4F-9DAF-BA549293326E}" authorId="{16268133-09B1-072E-E904-6989CE3EC8B8}" created="2025-09-28T00:26:35.010">
    <pc:sldMkLst xmlns:pc="http://schemas.microsoft.com/office/powerpoint/2013/main/command">
      <pc:docMk/>
      <pc:sldMk cId="3911614719" sldId="261"/>
    </pc:sldMkLst>
    <p188:txBody>
      <a:bodyPr/>
      <a:lstStyle/>
      <a:p>
        <a:r>
          <a:rPr lang="en-US"/>
          <a:t>alisin na din natin number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68F78-688D-4146-8E47-54E4BC7E0092}" type="datetimeFigureOut">
              <a:rPr lang="en-US" smtClean="0"/>
              <a:t>11/27/25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94892-8BB6-114C-813E-BE8343CCF1C5}" type="slidenum">
              <a:rPr lang="en-US" smtClean="0"/>
              <a:t>‹#›</a:t>
            </a:fld>
            <a:endParaRPr lang="en-US"/>
          </a:p>
        </p:txBody>
      </p:sp>
    </p:spTree>
    <p:extLst>
      <p:ext uri="{BB962C8B-B14F-4D97-AF65-F5344CB8AC3E}">
        <p14:creationId xmlns:p14="http://schemas.microsoft.com/office/powerpoint/2010/main" val="47091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3880-1BE4-A0EF-5288-7DF867806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ED691-9711-480D-2333-4D5CA5108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14E2F-05B4-330C-8BF6-562D6CB1FB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05799-B656-52E8-FAEE-76CC357838AD}"/>
              </a:ext>
            </a:extLst>
          </p:cNvPr>
          <p:cNvSpPr>
            <a:spLocks noGrp="1"/>
          </p:cNvSpPr>
          <p:nvPr>
            <p:ph type="sldNum" sz="quarter" idx="5"/>
          </p:nvPr>
        </p:nvSpPr>
        <p:spPr/>
        <p:txBody>
          <a:bodyPr/>
          <a:lstStyle/>
          <a:p>
            <a:fld id="{24E94892-8BB6-114C-813E-BE8343CCF1C5}" type="slidenum">
              <a:rPr lang="en-US" smtClean="0"/>
              <a:t>5</a:t>
            </a:fld>
            <a:endParaRPr lang="en-US"/>
          </a:p>
        </p:txBody>
      </p:sp>
    </p:spTree>
    <p:extLst>
      <p:ext uri="{BB962C8B-B14F-4D97-AF65-F5344CB8AC3E}">
        <p14:creationId xmlns:p14="http://schemas.microsoft.com/office/powerpoint/2010/main" val="252683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FF8DD-E124-C467-C567-0330BC9C7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25539-1F93-57D0-D939-23C1D31F0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3C972-2992-D948-A237-C5D64ABF3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0DADB3-0E18-AE5E-21D1-3982293A9D70}"/>
              </a:ext>
            </a:extLst>
          </p:cNvPr>
          <p:cNvSpPr>
            <a:spLocks noGrp="1"/>
          </p:cNvSpPr>
          <p:nvPr>
            <p:ph type="sldNum" sz="quarter" idx="5"/>
          </p:nvPr>
        </p:nvSpPr>
        <p:spPr/>
        <p:txBody>
          <a:bodyPr/>
          <a:lstStyle/>
          <a:p>
            <a:fld id="{24E94892-8BB6-114C-813E-BE8343CCF1C5}" type="slidenum">
              <a:rPr lang="en-US" smtClean="0"/>
              <a:t>6</a:t>
            </a:fld>
            <a:endParaRPr lang="en-US"/>
          </a:p>
        </p:txBody>
      </p:sp>
    </p:spTree>
    <p:extLst>
      <p:ext uri="{BB962C8B-B14F-4D97-AF65-F5344CB8AC3E}">
        <p14:creationId xmlns:p14="http://schemas.microsoft.com/office/powerpoint/2010/main" val="201341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D015-9661-D288-F9BB-2498E64AE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8DFBA-7FF4-4E87-EBD8-CDEA18682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DE453-9C48-AAD7-2630-C40685793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1B8BCE-7B62-2D4E-43E6-067AF833BBF6}"/>
              </a:ext>
            </a:extLst>
          </p:cNvPr>
          <p:cNvSpPr>
            <a:spLocks noGrp="1"/>
          </p:cNvSpPr>
          <p:nvPr>
            <p:ph type="sldNum" sz="quarter" idx="5"/>
          </p:nvPr>
        </p:nvSpPr>
        <p:spPr/>
        <p:txBody>
          <a:bodyPr/>
          <a:lstStyle/>
          <a:p>
            <a:fld id="{24E94892-8BB6-114C-813E-BE8343CCF1C5}" type="slidenum">
              <a:rPr lang="en-US" smtClean="0"/>
              <a:t>7</a:t>
            </a:fld>
            <a:endParaRPr lang="en-US"/>
          </a:p>
        </p:txBody>
      </p:sp>
    </p:spTree>
    <p:extLst>
      <p:ext uri="{BB962C8B-B14F-4D97-AF65-F5344CB8AC3E}">
        <p14:creationId xmlns:p14="http://schemas.microsoft.com/office/powerpoint/2010/main" val="58712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2D1F1-114D-208D-1498-59879226E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A5380-407C-6AA8-C9DF-F3F89032E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2D860-8D40-3FFF-36FD-1245866C6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7559F6-A869-D149-621D-C0E0552C8AE0}"/>
              </a:ext>
            </a:extLst>
          </p:cNvPr>
          <p:cNvSpPr>
            <a:spLocks noGrp="1"/>
          </p:cNvSpPr>
          <p:nvPr>
            <p:ph type="sldNum" sz="quarter" idx="5"/>
          </p:nvPr>
        </p:nvSpPr>
        <p:spPr/>
        <p:txBody>
          <a:bodyPr/>
          <a:lstStyle/>
          <a:p>
            <a:fld id="{24E94892-8BB6-114C-813E-BE8343CCF1C5}" type="slidenum">
              <a:rPr lang="en-US" smtClean="0"/>
              <a:t>8</a:t>
            </a:fld>
            <a:endParaRPr lang="en-US"/>
          </a:p>
        </p:txBody>
      </p:sp>
    </p:spTree>
    <p:extLst>
      <p:ext uri="{BB962C8B-B14F-4D97-AF65-F5344CB8AC3E}">
        <p14:creationId xmlns:p14="http://schemas.microsoft.com/office/powerpoint/2010/main" val="270595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ABB0E-8D04-4630-B02D-96B13B3BF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FD1B2-6FE6-8B7F-8000-0B1F34A78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317D1-3B19-3CCA-302F-371CD46FBC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0BC3C9-7395-8650-1D71-8FD30C96A6E7}"/>
              </a:ext>
            </a:extLst>
          </p:cNvPr>
          <p:cNvSpPr>
            <a:spLocks noGrp="1"/>
          </p:cNvSpPr>
          <p:nvPr>
            <p:ph type="sldNum" sz="quarter" idx="5"/>
          </p:nvPr>
        </p:nvSpPr>
        <p:spPr/>
        <p:txBody>
          <a:bodyPr/>
          <a:lstStyle/>
          <a:p>
            <a:fld id="{24E94892-8BB6-114C-813E-BE8343CCF1C5}" type="slidenum">
              <a:rPr lang="en-US" smtClean="0"/>
              <a:t>9</a:t>
            </a:fld>
            <a:endParaRPr lang="en-US"/>
          </a:p>
        </p:txBody>
      </p:sp>
    </p:spTree>
    <p:extLst>
      <p:ext uri="{BB962C8B-B14F-4D97-AF65-F5344CB8AC3E}">
        <p14:creationId xmlns:p14="http://schemas.microsoft.com/office/powerpoint/2010/main" val="1393783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5FF571-1121-39CE-6488-918F500F61F0}"/>
              </a:ext>
            </a:extLst>
          </p:cNvPr>
          <p:cNvPicPr>
            <a:picLocks noChangeAspect="1"/>
          </p:cNvPicPr>
          <p:nvPr userDrawn="1"/>
        </p:nvPicPr>
        <p:blipFill>
          <a:blip r:embed="rId2"/>
          <a:stretch>
            <a:fillRect/>
          </a:stretch>
        </p:blipFill>
        <p:spPr>
          <a:xfrm>
            <a:off x="-1" y="-7143"/>
            <a:ext cx="12204699" cy="6865143"/>
          </a:xfrm>
          <a:prstGeom prst="rect">
            <a:avLst/>
          </a:prstGeom>
        </p:spPr>
      </p:pic>
      <p:pic>
        <p:nvPicPr>
          <p:cNvPr id="9" name="Picture 8">
            <a:extLst>
              <a:ext uri="{FF2B5EF4-FFF2-40B4-BE49-F238E27FC236}">
                <a16:creationId xmlns:a16="http://schemas.microsoft.com/office/drawing/2014/main" id="{47A710D3-6BA9-F007-AFFC-C85EC152E58C}"/>
              </a:ext>
            </a:extLst>
          </p:cNvPr>
          <p:cNvPicPr>
            <a:picLocks noChangeAspect="1"/>
          </p:cNvPicPr>
          <p:nvPr userDrawn="1"/>
        </p:nvPicPr>
        <p:blipFill>
          <a:blip r:embed="rId3"/>
          <a:stretch>
            <a:fillRect/>
          </a:stretch>
        </p:blipFill>
        <p:spPr>
          <a:xfrm>
            <a:off x="0" y="4687614"/>
            <a:ext cx="4294594" cy="2170386"/>
          </a:xfrm>
          <a:prstGeom prst="rect">
            <a:avLst/>
          </a:prstGeom>
        </p:spPr>
      </p:pic>
      <p:sp>
        <p:nvSpPr>
          <p:cNvPr id="2" name="Title 1">
            <a:extLst>
              <a:ext uri="{FF2B5EF4-FFF2-40B4-BE49-F238E27FC236}">
                <a16:creationId xmlns:a16="http://schemas.microsoft.com/office/drawing/2014/main" id="{81EB7411-6F35-B723-8BC9-3463349C2819}"/>
              </a:ext>
            </a:extLst>
          </p:cNvPr>
          <p:cNvSpPr>
            <a:spLocks noGrp="1"/>
          </p:cNvSpPr>
          <p:nvPr>
            <p:ph type="ctrTitle"/>
          </p:nvPr>
        </p:nvSpPr>
        <p:spPr>
          <a:xfrm>
            <a:off x="646701" y="1971456"/>
            <a:ext cx="7506699" cy="1284506"/>
          </a:xfrm>
        </p:spPr>
        <p:txBody>
          <a:bodyPr anchor="b"/>
          <a:lstStyle>
            <a:lvl1pPr algn="l">
              <a:defRPr sz="6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CB52FB6-1F99-5C69-BA78-DB3E3FA5B28B}"/>
              </a:ext>
            </a:extLst>
          </p:cNvPr>
          <p:cNvSpPr>
            <a:spLocks noGrp="1"/>
          </p:cNvSpPr>
          <p:nvPr>
            <p:ph type="subTitle" idx="1"/>
          </p:nvPr>
        </p:nvSpPr>
        <p:spPr>
          <a:xfrm>
            <a:off x="646701" y="3602038"/>
            <a:ext cx="9144000" cy="767255"/>
          </a:xfrm>
        </p:spPr>
        <p:txBody>
          <a:bodyPr/>
          <a:lstStyle>
            <a:lvl1pPr marL="0" indent="0" algn="l">
              <a:buNone/>
              <a:defRPr sz="2400" b="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352D7864-C660-BA02-4F11-66E56A516D5E}"/>
              </a:ext>
            </a:extLst>
          </p:cNvPr>
          <p:cNvPicPr>
            <a:picLocks noChangeAspect="1"/>
          </p:cNvPicPr>
          <p:nvPr userDrawn="1"/>
        </p:nvPicPr>
        <p:blipFill>
          <a:blip r:embed="rId4"/>
          <a:stretch>
            <a:fillRect/>
          </a:stretch>
        </p:blipFill>
        <p:spPr>
          <a:xfrm>
            <a:off x="6212050" y="858125"/>
            <a:ext cx="5141750" cy="5141750"/>
          </a:xfrm>
          <a:prstGeom prst="rect">
            <a:avLst/>
          </a:prstGeom>
        </p:spPr>
      </p:pic>
      <p:sp>
        <p:nvSpPr>
          <p:cNvPr id="18" name="Text Placeholder 17">
            <a:extLst>
              <a:ext uri="{FF2B5EF4-FFF2-40B4-BE49-F238E27FC236}">
                <a16:creationId xmlns:a16="http://schemas.microsoft.com/office/drawing/2014/main" id="{FD5F2485-3399-6B7B-5735-68AA037092F1}"/>
              </a:ext>
            </a:extLst>
          </p:cNvPr>
          <p:cNvSpPr>
            <a:spLocks noGrp="1"/>
          </p:cNvSpPr>
          <p:nvPr>
            <p:ph type="body" sz="quarter" idx="10"/>
          </p:nvPr>
        </p:nvSpPr>
        <p:spPr>
          <a:xfrm>
            <a:off x="646114" y="4961224"/>
            <a:ext cx="6429936" cy="546673"/>
          </a:xfrm>
        </p:spPr>
        <p:txBody>
          <a:bodyPr>
            <a:normAutofit/>
          </a:bodyPr>
          <a:lstStyle>
            <a:lvl1pPr marL="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1368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DA432-60DC-7CF1-85D4-01461F0055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9A66E1-F595-EBAC-9F15-B53C0A2CB9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D5CDE-4B4D-834A-95A9-AAB33E722280}"/>
              </a:ext>
            </a:extLst>
          </p:cNvPr>
          <p:cNvSpPr>
            <a:spLocks noGrp="1"/>
          </p:cNvSpPr>
          <p:nvPr>
            <p:ph type="dt" sz="half" idx="10"/>
          </p:nvPr>
        </p:nvSpPr>
        <p:spPr/>
        <p:txBody>
          <a:bodyPr/>
          <a:lstStyle/>
          <a:p>
            <a:fld id="{A1126DB2-B8C9-A645-B9C5-94D21F8C982E}" type="datetimeFigureOut">
              <a:rPr lang="en-US" smtClean="0"/>
              <a:t>11/27/25</a:t>
            </a:fld>
            <a:endParaRPr lang="en-US"/>
          </a:p>
        </p:txBody>
      </p:sp>
      <p:sp>
        <p:nvSpPr>
          <p:cNvPr id="5" name="Footer Placeholder 4">
            <a:extLst>
              <a:ext uri="{FF2B5EF4-FFF2-40B4-BE49-F238E27FC236}">
                <a16:creationId xmlns:a16="http://schemas.microsoft.com/office/drawing/2014/main" id="{A0DD7912-1EB0-BE10-697E-86FA02C43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BA726-FC86-972F-7D32-88AF4A115515}"/>
              </a:ext>
            </a:extLst>
          </p:cNvPr>
          <p:cNvSpPr>
            <a:spLocks noGrp="1"/>
          </p:cNvSpPr>
          <p:nvPr>
            <p:ph type="sldNum" sz="quarter" idx="12"/>
          </p:nvPr>
        </p:nvSpPr>
        <p:spPr/>
        <p:txBody>
          <a:bodyPr/>
          <a:lstStyle/>
          <a:p>
            <a:fld id="{168072A4-0BBF-2940-BB81-441BE296BA62}" type="slidenum">
              <a:rPr lang="en-US" smtClean="0"/>
              <a:t>‹#›</a:t>
            </a:fld>
            <a:endParaRPr lang="en-US"/>
          </a:p>
        </p:txBody>
      </p:sp>
    </p:spTree>
    <p:extLst>
      <p:ext uri="{BB962C8B-B14F-4D97-AF65-F5344CB8AC3E}">
        <p14:creationId xmlns:p14="http://schemas.microsoft.com/office/powerpoint/2010/main" val="250735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44066D-C87C-F2D0-40B0-CDA51176B3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52D69A-EBB5-5061-FA6A-A0BA0D1F95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41CC2A-70CB-D049-4682-F57F0DB63392}"/>
              </a:ext>
            </a:extLst>
          </p:cNvPr>
          <p:cNvSpPr>
            <a:spLocks noGrp="1"/>
          </p:cNvSpPr>
          <p:nvPr>
            <p:ph type="dt" sz="half" idx="10"/>
          </p:nvPr>
        </p:nvSpPr>
        <p:spPr/>
        <p:txBody>
          <a:bodyPr/>
          <a:lstStyle/>
          <a:p>
            <a:fld id="{A1126DB2-B8C9-A645-B9C5-94D21F8C982E}" type="datetimeFigureOut">
              <a:rPr lang="en-US" smtClean="0"/>
              <a:t>11/27/25</a:t>
            </a:fld>
            <a:endParaRPr lang="en-US"/>
          </a:p>
        </p:txBody>
      </p:sp>
      <p:sp>
        <p:nvSpPr>
          <p:cNvPr id="5" name="Footer Placeholder 4">
            <a:extLst>
              <a:ext uri="{FF2B5EF4-FFF2-40B4-BE49-F238E27FC236}">
                <a16:creationId xmlns:a16="http://schemas.microsoft.com/office/drawing/2014/main" id="{1A4E8090-B1EA-3788-0313-D6C4E92A8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5BF58-B189-04C4-EAA1-0252A46EE2C5}"/>
              </a:ext>
            </a:extLst>
          </p:cNvPr>
          <p:cNvSpPr>
            <a:spLocks noGrp="1"/>
          </p:cNvSpPr>
          <p:nvPr>
            <p:ph type="sldNum" sz="quarter" idx="12"/>
          </p:nvPr>
        </p:nvSpPr>
        <p:spPr/>
        <p:txBody>
          <a:bodyPr/>
          <a:lstStyle/>
          <a:p>
            <a:fld id="{168072A4-0BBF-2940-BB81-441BE296BA62}" type="slidenum">
              <a:rPr lang="en-US" smtClean="0"/>
              <a:t>‹#›</a:t>
            </a:fld>
            <a:endParaRPr lang="en-US"/>
          </a:p>
        </p:txBody>
      </p:sp>
    </p:spTree>
    <p:extLst>
      <p:ext uri="{BB962C8B-B14F-4D97-AF65-F5344CB8AC3E}">
        <p14:creationId xmlns:p14="http://schemas.microsoft.com/office/powerpoint/2010/main" val="381567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6C173F-4B64-80B4-6096-7CFB58E6ADA1}"/>
              </a:ext>
            </a:extLst>
          </p:cNvPr>
          <p:cNvPicPr>
            <a:picLocks noChangeAspect="1"/>
          </p:cNvPicPr>
          <p:nvPr userDrawn="1"/>
        </p:nvPicPr>
        <p:blipFill>
          <a:blip r:embed="rId2"/>
          <a:stretch>
            <a:fillRect/>
          </a:stretch>
        </p:blipFill>
        <p:spPr>
          <a:xfrm>
            <a:off x="-1" y="0"/>
            <a:ext cx="12192003" cy="6858000"/>
          </a:xfrm>
          <a:prstGeom prst="rect">
            <a:avLst/>
          </a:prstGeom>
        </p:spPr>
      </p:pic>
      <p:pic>
        <p:nvPicPr>
          <p:cNvPr id="4" name="Picture 3">
            <a:extLst>
              <a:ext uri="{FF2B5EF4-FFF2-40B4-BE49-F238E27FC236}">
                <a16:creationId xmlns:a16="http://schemas.microsoft.com/office/drawing/2014/main" id="{ADC82107-1B03-2706-657A-D154EFDCC3BF}"/>
              </a:ext>
            </a:extLst>
          </p:cNvPr>
          <p:cNvPicPr>
            <a:picLocks noChangeAspect="1"/>
          </p:cNvPicPr>
          <p:nvPr userDrawn="1"/>
        </p:nvPicPr>
        <p:blipFill>
          <a:blip r:embed="rId3"/>
          <a:srcRect l="50000" t="19697"/>
          <a:stretch>
            <a:fillRect/>
          </a:stretch>
        </p:blipFill>
        <p:spPr>
          <a:xfrm>
            <a:off x="0" y="-1"/>
            <a:ext cx="3712428" cy="5962431"/>
          </a:xfrm>
          <a:prstGeom prst="rect">
            <a:avLst/>
          </a:prstGeom>
        </p:spPr>
      </p:pic>
      <p:pic>
        <p:nvPicPr>
          <p:cNvPr id="8" name="Picture 7">
            <a:extLst>
              <a:ext uri="{FF2B5EF4-FFF2-40B4-BE49-F238E27FC236}">
                <a16:creationId xmlns:a16="http://schemas.microsoft.com/office/drawing/2014/main" id="{8177B6EE-4D5D-5B75-D994-15F0BFA58C33}"/>
              </a:ext>
            </a:extLst>
          </p:cNvPr>
          <p:cNvPicPr>
            <a:picLocks noChangeAspect="1"/>
          </p:cNvPicPr>
          <p:nvPr userDrawn="1"/>
        </p:nvPicPr>
        <p:blipFill>
          <a:blip r:embed="rId4"/>
          <a:stretch>
            <a:fillRect/>
          </a:stretch>
        </p:blipFill>
        <p:spPr>
          <a:xfrm>
            <a:off x="-2" y="3123028"/>
            <a:ext cx="12192002" cy="3734972"/>
          </a:xfrm>
          <a:prstGeom prst="rect">
            <a:avLst/>
          </a:prstGeom>
        </p:spPr>
      </p:pic>
      <p:sp>
        <p:nvSpPr>
          <p:cNvPr id="2" name="Title 1">
            <a:extLst>
              <a:ext uri="{FF2B5EF4-FFF2-40B4-BE49-F238E27FC236}">
                <a16:creationId xmlns:a16="http://schemas.microsoft.com/office/drawing/2014/main" id="{EDAEDD09-BBA3-9EEB-E525-2C8BF74BB7F4}"/>
              </a:ext>
            </a:extLst>
          </p:cNvPr>
          <p:cNvSpPr>
            <a:spLocks noGrp="1"/>
          </p:cNvSpPr>
          <p:nvPr>
            <p:ph type="title"/>
          </p:nvPr>
        </p:nvSpPr>
        <p:spPr>
          <a:xfrm>
            <a:off x="567983" y="1565493"/>
            <a:ext cx="5900225" cy="1325563"/>
          </a:xfr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67688A4-84F2-5953-E6E1-644990FEA402}"/>
              </a:ext>
            </a:extLst>
          </p:cNvPr>
          <p:cNvSpPr>
            <a:spLocks noGrp="1"/>
          </p:cNvSpPr>
          <p:nvPr>
            <p:ph idx="1"/>
          </p:nvPr>
        </p:nvSpPr>
        <p:spPr>
          <a:xfrm>
            <a:off x="567983" y="3429000"/>
            <a:ext cx="6941234" cy="2533431"/>
          </a:xfrm>
        </p:spPr>
        <p:txBody>
          <a:bodyPr>
            <a:normAutofit/>
          </a:bodyPr>
          <a:lstStyle>
            <a:lvl1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ADE0435B-E3EC-F2FD-B5A7-22672AE38056}"/>
              </a:ext>
            </a:extLst>
          </p:cNvPr>
          <p:cNvSpPr>
            <a:spLocks noGrp="1"/>
          </p:cNvSpPr>
          <p:nvPr>
            <p:ph type="sldNum" sz="quarter" idx="12"/>
          </p:nvPr>
        </p:nvSpPr>
        <p:spPr/>
        <p:txBody>
          <a:bodyPr/>
          <a:lstStyle/>
          <a:p>
            <a:fld id="{168072A4-0BBF-2940-BB81-441BE296BA62}" type="slidenum">
              <a:rPr lang="en-US" smtClean="0"/>
              <a:t>‹#›</a:t>
            </a:fld>
            <a:endParaRPr lang="en-US"/>
          </a:p>
        </p:txBody>
      </p:sp>
      <p:sp>
        <p:nvSpPr>
          <p:cNvPr id="12" name="Picture Placeholder 11">
            <a:extLst>
              <a:ext uri="{FF2B5EF4-FFF2-40B4-BE49-F238E27FC236}">
                <a16:creationId xmlns:a16="http://schemas.microsoft.com/office/drawing/2014/main" id="{9D636764-3D08-9BD1-BBDF-91211D60CBC0}"/>
              </a:ext>
            </a:extLst>
          </p:cNvPr>
          <p:cNvSpPr>
            <a:spLocks noGrp="1"/>
          </p:cNvSpPr>
          <p:nvPr>
            <p:ph type="pic" sz="quarter" idx="13"/>
          </p:nvPr>
        </p:nvSpPr>
        <p:spPr>
          <a:xfrm>
            <a:off x="7010719" y="-422031"/>
            <a:ext cx="5900225" cy="3312869"/>
          </a:xfrm>
          <a:prstGeom prst="roundRect">
            <a:avLst>
              <a:gd name="adj" fmla="val 12287"/>
            </a:avLst>
          </a:prstGeom>
          <a:solidFill>
            <a:schemeClr val="tx1"/>
          </a:solidFill>
          <a:ln>
            <a:noFill/>
          </a:ln>
        </p:spPr>
        <p:txBody>
          <a:bodyPr/>
          <a:lstStyle/>
          <a:p>
            <a:endParaRPr lang="en-US"/>
          </a:p>
        </p:txBody>
      </p:sp>
      <p:sp>
        <p:nvSpPr>
          <p:cNvPr id="13" name="Picture Placeholder 11">
            <a:extLst>
              <a:ext uri="{FF2B5EF4-FFF2-40B4-BE49-F238E27FC236}">
                <a16:creationId xmlns:a16="http://schemas.microsoft.com/office/drawing/2014/main" id="{AD26905A-A2BF-1CF1-1B06-2387E15E7872}"/>
              </a:ext>
            </a:extLst>
          </p:cNvPr>
          <p:cNvSpPr>
            <a:spLocks noGrp="1"/>
          </p:cNvSpPr>
          <p:nvPr>
            <p:ph type="pic" sz="quarter" idx="14"/>
          </p:nvPr>
        </p:nvSpPr>
        <p:spPr>
          <a:xfrm>
            <a:off x="8150202" y="3429000"/>
            <a:ext cx="4760742" cy="4093699"/>
          </a:xfrm>
          <a:prstGeom prst="roundRect">
            <a:avLst>
              <a:gd name="adj" fmla="val 12287"/>
            </a:avLst>
          </a:prstGeom>
          <a:solidFill>
            <a:schemeClr val="tx1"/>
          </a:solidFill>
          <a:ln>
            <a:noFill/>
          </a:ln>
        </p:spPr>
        <p:txBody>
          <a:bodyPr/>
          <a:lstStyle/>
          <a:p>
            <a:endParaRPr lang="en-US"/>
          </a:p>
        </p:txBody>
      </p:sp>
    </p:spTree>
    <p:extLst>
      <p:ext uri="{BB962C8B-B14F-4D97-AF65-F5344CB8AC3E}">
        <p14:creationId xmlns:p14="http://schemas.microsoft.com/office/powerpoint/2010/main" val="175891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BD510D-7824-58E1-1644-52A971F60759}"/>
              </a:ext>
            </a:extLst>
          </p:cNvPr>
          <p:cNvPicPr>
            <a:picLocks noChangeAspect="1"/>
          </p:cNvPicPr>
          <p:nvPr userDrawn="1"/>
        </p:nvPicPr>
        <p:blipFill>
          <a:blip r:embed="rId2"/>
          <a:stretch>
            <a:fillRect/>
          </a:stretch>
        </p:blipFill>
        <p:spPr>
          <a:xfrm>
            <a:off x="-1" y="0"/>
            <a:ext cx="12192003" cy="6858000"/>
          </a:xfrm>
          <a:prstGeom prst="rect">
            <a:avLst/>
          </a:prstGeom>
        </p:spPr>
      </p:pic>
      <p:sp>
        <p:nvSpPr>
          <p:cNvPr id="2" name="Title 1">
            <a:extLst>
              <a:ext uri="{FF2B5EF4-FFF2-40B4-BE49-F238E27FC236}">
                <a16:creationId xmlns:a16="http://schemas.microsoft.com/office/drawing/2014/main" id="{5D995565-3292-BCFD-6F51-2F03DD2C75A7}"/>
              </a:ext>
            </a:extLst>
          </p:cNvPr>
          <p:cNvSpPr>
            <a:spLocks noGrp="1"/>
          </p:cNvSpPr>
          <p:nvPr>
            <p:ph type="title"/>
          </p:nvPr>
        </p:nvSpPr>
        <p:spPr>
          <a:xfrm>
            <a:off x="831850" y="626534"/>
            <a:ext cx="10515600" cy="746391"/>
          </a:xfrm>
        </p:spPr>
        <p:txBody>
          <a:bodyPr anchor="b">
            <a:normAutofit/>
          </a:bodyPr>
          <a:lstStyle>
            <a:lvl1pPr algn="ctr">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F347AA2-8A50-6B23-D4FC-5C87F7D3B883}"/>
              </a:ext>
            </a:extLst>
          </p:cNvPr>
          <p:cNvSpPr>
            <a:spLocks noGrp="1"/>
          </p:cNvSpPr>
          <p:nvPr>
            <p:ph type="body" idx="1"/>
          </p:nvPr>
        </p:nvSpPr>
        <p:spPr>
          <a:xfrm>
            <a:off x="831850" y="1540933"/>
            <a:ext cx="10515600" cy="1034258"/>
          </a:xfrm>
        </p:spPr>
        <p:txBody>
          <a:bodyPr>
            <a:normAutofit/>
          </a:bodyPr>
          <a:lstStyle>
            <a:lvl1pPr marL="0" indent="0" algn="ctr">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12" name="Chart Placeholder 11">
            <a:extLst>
              <a:ext uri="{FF2B5EF4-FFF2-40B4-BE49-F238E27FC236}">
                <a16:creationId xmlns:a16="http://schemas.microsoft.com/office/drawing/2014/main" id="{4B459F36-1823-587C-A158-768F06FCBB0D}"/>
              </a:ext>
            </a:extLst>
          </p:cNvPr>
          <p:cNvSpPr>
            <a:spLocks noGrp="1"/>
          </p:cNvSpPr>
          <p:nvPr>
            <p:ph type="chart" sz="quarter" idx="10"/>
          </p:nvPr>
        </p:nvSpPr>
        <p:spPr>
          <a:xfrm>
            <a:off x="1117600" y="3132138"/>
            <a:ext cx="6265333" cy="1964795"/>
          </a:xfrm>
        </p:spPr>
        <p:txBody>
          <a:bodyPr/>
          <a:lstStyle/>
          <a:p>
            <a:endParaRPr lang="en-US"/>
          </a:p>
        </p:txBody>
      </p:sp>
      <p:sp>
        <p:nvSpPr>
          <p:cNvPr id="15" name="Text Placeholder 14">
            <a:extLst>
              <a:ext uri="{FF2B5EF4-FFF2-40B4-BE49-F238E27FC236}">
                <a16:creationId xmlns:a16="http://schemas.microsoft.com/office/drawing/2014/main" id="{0EF12C54-65E8-916F-83BD-DA52E7B98C61}"/>
              </a:ext>
            </a:extLst>
          </p:cNvPr>
          <p:cNvSpPr>
            <a:spLocks noGrp="1"/>
          </p:cNvSpPr>
          <p:nvPr>
            <p:ph type="body" sz="quarter" idx="11"/>
          </p:nvPr>
        </p:nvSpPr>
        <p:spPr>
          <a:xfrm>
            <a:off x="1117600" y="5280551"/>
            <a:ext cx="6265863" cy="670191"/>
          </a:xfrm>
        </p:spPr>
        <p:txBody>
          <a:bodyPr>
            <a:noAutofit/>
          </a:bodyPr>
          <a:lstStyle>
            <a:lvl1pPr marL="0" indent="0">
              <a:buNone/>
              <a:defRPr sz="1800">
                <a:solidFill>
                  <a:srgbClr val="D66001"/>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D66001"/>
                </a:solidFill>
              </a:defRPr>
            </a:lvl2pPr>
            <a:lvl3pPr>
              <a:defRPr>
                <a:solidFill>
                  <a:srgbClr val="D66001"/>
                </a:solidFill>
              </a:defRPr>
            </a:lvl3pPr>
            <a:lvl4pPr>
              <a:defRPr>
                <a:solidFill>
                  <a:srgbClr val="D66001"/>
                </a:solidFill>
              </a:defRPr>
            </a:lvl4pPr>
            <a:lvl5pPr>
              <a:defRPr>
                <a:solidFill>
                  <a:srgbClr val="D66001"/>
                </a:solidFill>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8A04E999-8A36-1E74-2613-FC19971BD647}"/>
              </a:ext>
            </a:extLst>
          </p:cNvPr>
          <p:cNvSpPr>
            <a:spLocks noGrp="1"/>
          </p:cNvSpPr>
          <p:nvPr>
            <p:ph type="body" sz="quarter" idx="12"/>
          </p:nvPr>
        </p:nvSpPr>
        <p:spPr>
          <a:xfrm>
            <a:off x="8008938" y="3132138"/>
            <a:ext cx="3133725" cy="2817812"/>
          </a:xfrm>
        </p:spPr>
        <p:txBody>
          <a:bodyPr>
            <a:normAutofit/>
          </a:bodyPr>
          <a:lstStyle>
            <a:lvl1pPr>
              <a:defRPr sz="2000">
                <a:solidFill>
                  <a:srgbClr val="D66001"/>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D66001"/>
                </a:solidFill>
                <a:latin typeface="Verdana" panose="020B0604030504040204" pitchFamily="34" charset="0"/>
                <a:ea typeface="Verdana" panose="020B0604030504040204" pitchFamily="34" charset="0"/>
                <a:cs typeface="Verdana" panose="020B0604030504040204" pitchFamily="34" charset="0"/>
              </a:defRPr>
            </a:lvl2pPr>
            <a:lvl3pPr>
              <a:defRPr sz="1600">
                <a:solidFill>
                  <a:srgbClr val="D66001"/>
                </a:solidFill>
                <a:latin typeface="Verdana" panose="020B0604030504040204" pitchFamily="34" charset="0"/>
                <a:ea typeface="Verdana" panose="020B0604030504040204" pitchFamily="34" charset="0"/>
                <a:cs typeface="Verdana" panose="020B0604030504040204" pitchFamily="34" charset="0"/>
              </a:defRPr>
            </a:lvl3pPr>
            <a:lvl4pPr>
              <a:defRPr sz="1400">
                <a:solidFill>
                  <a:srgbClr val="D66001"/>
                </a:solidFill>
                <a:latin typeface="Verdana" panose="020B0604030504040204" pitchFamily="34" charset="0"/>
                <a:ea typeface="Verdana" panose="020B0604030504040204" pitchFamily="34" charset="0"/>
                <a:cs typeface="Verdana" panose="020B0604030504040204" pitchFamily="34" charset="0"/>
              </a:defRPr>
            </a:lvl4pPr>
            <a:lvl5pPr>
              <a:defRPr sz="1400">
                <a:solidFill>
                  <a:srgbClr val="D6600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4398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22330A-DE74-EE50-33C5-9E5388FEDC28}"/>
              </a:ext>
            </a:extLst>
          </p:cNvPr>
          <p:cNvPicPr>
            <a:picLocks noChangeAspect="1"/>
          </p:cNvPicPr>
          <p:nvPr userDrawn="1"/>
        </p:nvPicPr>
        <p:blipFill>
          <a:blip r:embed="rId2"/>
          <a:stretch>
            <a:fillRect/>
          </a:stretch>
        </p:blipFill>
        <p:spPr>
          <a:xfrm>
            <a:off x="-1" y="0"/>
            <a:ext cx="12192003" cy="6858000"/>
          </a:xfrm>
          <a:prstGeom prst="rect">
            <a:avLst/>
          </a:prstGeom>
        </p:spPr>
      </p:pic>
      <p:sp>
        <p:nvSpPr>
          <p:cNvPr id="2" name="Title 1">
            <a:extLst>
              <a:ext uri="{FF2B5EF4-FFF2-40B4-BE49-F238E27FC236}">
                <a16:creationId xmlns:a16="http://schemas.microsoft.com/office/drawing/2014/main" id="{FFF5BD2C-9C7D-B698-043C-EFC446E6FC2C}"/>
              </a:ext>
            </a:extLst>
          </p:cNvPr>
          <p:cNvSpPr>
            <a:spLocks noGrp="1"/>
          </p:cNvSpPr>
          <p:nvPr>
            <p:ph type="title"/>
          </p:nvPr>
        </p:nvSpPr>
        <p:spPr>
          <a:xfrm>
            <a:off x="838200" y="365126"/>
            <a:ext cx="10515600" cy="624947"/>
          </a:xfrm>
        </p:spPr>
        <p:txBody>
          <a:bodyPr>
            <a:normAutofit/>
          </a:bodyPr>
          <a:lstStyle>
            <a:lvl1pPr algn="ctr">
              <a:defRPr sz="4000" b="1">
                <a:solidFill>
                  <a:srgbClr val="D6600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B309C08-2724-9A57-27A4-A179C99AB8CD}"/>
              </a:ext>
            </a:extLst>
          </p:cNvPr>
          <p:cNvSpPr>
            <a:spLocks noGrp="1"/>
          </p:cNvSpPr>
          <p:nvPr>
            <p:ph sz="half" idx="1"/>
          </p:nvPr>
        </p:nvSpPr>
        <p:spPr>
          <a:xfrm>
            <a:off x="1258358" y="3429000"/>
            <a:ext cx="4275667" cy="1417422"/>
          </a:xfrm>
        </p:spPr>
        <p:txBody>
          <a:bodyPr>
            <a:normAutofit/>
          </a:bodyPr>
          <a:lstStyle>
            <a:lvl1pPr>
              <a:defRPr sz="2400">
                <a:solidFill>
                  <a:srgbClr val="D66001"/>
                </a:solidFill>
              </a:defRPr>
            </a:lvl1pPr>
            <a:lvl2pPr marL="457200" indent="0">
              <a:buNone/>
              <a:defRPr sz="2000">
                <a:solidFill>
                  <a:srgbClr val="D66001"/>
                </a:solidFill>
              </a:defRPr>
            </a:lvl2pPr>
            <a:lvl3pPr>
              <a:defRPr sz="1800">
                <a:solidFill>
                  <a:srgbClr val="D66001"/>
                </a:solidFill>
              </a:defRPr>
            </a:lvl3pPr>
            <a:lvl4pPr>
              <a:defRPr sz="1600">
                <a:solidFill>
                  <a:srgbClr val="D66001"/>
                </a:solidFill>
              </a:defRPr>
            </a:lvl4pPr>
            <a:lvl5pPr>
              <a:defRPr sz="1600">
                <a:solidFill>
                  <a:srgbClr val="D66001"/>
                </a:solidFill>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7F5EC464-475D-E5FC-8077-A36687A9128C}"/>
              </a:ext>
            </a:extLst>
          </p:cNvPr>
          <p:cNvSpPr>
            <a:spLocks noGrp="1"/>
          </p:cNvSpPr>
          <p:nvPr>
            <p:ph sz="half" idx="2"/>
          </p:nvPr>
        </p:nvSpPr>
        <p:spPr>
          <a:xfrm>
            <a:off x="6696075" y="3429000"/>
            <a:ext cx="4275667" cy="1417422"/>
          </a:xfrm>
        </p:spPr>
        <p:txBody>
          <a:bodyPr>
            <a:normAutofit/>
          </a:bodyPr>
          <a:lstStyle>
            <a:lvl1pPr>
              <a:defRPr sz="2400">
                <a:solidFill>
                  <a:srgbClr val="D66001"/>
                </a:solidFill>
              </a:defRPr>
            </a:lvl1pPr>
            <a:lvl2pPr marL="457200" indent="0">
              <a:buNone/>
              <a:defRPr sz="2000">
                <a:solidFill>
                  <a:srgbClr val="D66001"/>
                </a:solidFill>
              </a:defRPr>
            </a:lvl2pPr>
            <a:lvl3pPr>
              <a:defRPr sz="1800">
                <a:solidFill>
                  <a:srgbClr val="D66001"/>
                </a:solidFill>
              </a:defRPr>
            </a:lvl3pPr>
            <a:lvl4pPr>
              <a:defRPr sz="1600">
                <a:solidFill>
                  <a:srgbClr val="D66001"/>
                </a:solidFill>
              </a:defRPr>
            </a:lvl4pPr>
            <a:lvl5pPr>
              <a:defRPr sz="1600">
                <a:solidFill>
                  <a:srgbClr val="D66001"/>
                </a:solidFill>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8E29BD08-34B3-D453-56AC-B22223E8AAD9}"/>
              </a:ext>
            </a:extLst>
          </p:cNvPr>
          <p:cNvSpPr>
            <a:spLocks noGrp="1"/>
          </p:cNvSpPr>
          <p:nvPr>
            <p:ph type="body" sz="quarter" idx="13"/>
          </p:nvPr>
        </p:nvSpPr>
        <p:spPr>
          <a:xfrm>
            <a:off x="838200" y="1152528"/>
            <a:ext cx="10515600" cy="675390"/>
          </a:xfrm>
        </p:spPr>
        <p:txBody>
          <a:bodyPr>
            <a:normAutofit/>
          </a:bodyPr>
          <a:lstStyle>
            <a:lvl1pPr marL="0" indent="0" algn="ctr">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
        <p:nvSpPr>
          <p:cNvPr id="14" name="Text Placeholder 13">
            <a:extLst>
              <a:ext uri="{FF2B5EF4-FFF2-40B4-BE49-F238E27FC236}">
                <a16:creationId xmlns:a16="http://schemas.microsoft.com/office/drawing/2014/main" id="{095C1BC0-631E-3B89-071A-83E72A7CC8C5}"/>
              </a:ext>
            </a:extLst>
          </p:cNvPr>
          <p:cNvSpPr>
            <a:spLocks noGrp="1"/>
          </p:cNvSpPr>
          <p:nvPr>
            <p:ph type="body" sz="quarter" idx="14"/>
          </p:nvPr>
        </p:nvSpPr>
        <p:spPr>
          <a:xfrm>
            <a:off x="893235" y="5266794"/>
            <a:ext cx="5128682" cy="1270000"/>
          </a:xfrm>
        </p:spPr>
        <p:txBody>
          <a:bodyPr>
            <a:noAutofit/>
          </a:bodyPr>
          <a:lstStyle>
            <a:lvl1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a:extLst>
              <a:ext uri="{FF2B5EF4-FFF2-40B4-BE49-F238E27FC236}">
                <a16:creationId xmlns:a16="http://schemas.microsoft.com/office/drawing/2014/main" id="{C34FE26C-4008-6B8D-D094-0F4384103456}"/>
              </a:ext>
            </a:extLst>
          </p:cNvPr>
          <p:cNvSpPr>
            <a:spLocks noGrp="1"/>
          </p:cNvSpPr>
          <p:nvPr>
            <p:ph type="body" sz="quarter" idx="15"/>
          </p:nvPr>
        </p:nvSpPr>
        <p:spPr>
          <a:xfrm>
            <a:off x="6233584" y="5266794"/>
            <a:ext cx="5120215" cy="1270000"/>
          </a:xfrm>
        </p:spPr>
        <p:txBody>
          <a:bodyPr/>
          <a:lstStyle>
            <a:lvl1pPr>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2722937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3B2A1-CDED-6E23-7362-F71BFC17B047}"/>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8" name="Picture Placeholder 7">
            <a:extLst>
              <a:ext uri="{FF2B5EF4-FFF2-40B4-BE49-F238E27FC236}">
                <a16:creationId xmlns:a16="http://schemas.microsoft.com/office/drawing/2014/main" id="{10B05FE3-8847-6EBC-618C-49F5167A9F84}"/>
              </a:ext>
            </a:extLst>
          </p:cNvPr>
          <p:cNvSpPr>
            <a:spLocks noGrp="1"/>
          </p:cNvSpPr>
          <p:nvPr>
            <p:ph type="pic" sz="quarter" idx="10"/>
          </p:nvPr>
        </p:nvSpPr>
        <p:spPr>
          <a:xfrm>
            <a:off x="7682437" y="2343152"/>
            <a:ext cx="4244970" cy="4244970"/>
          </a:xfrm>
          <a:prstGeom prst="ellipse">
            <a:avLst/>
          </a:prstGeom>
        </p:spPr>
        <p:txBody>
          <a:bodyPr/>
          <a:lstStyle/>
          <a:p>
            <a:endParaRPr lang="en-US"/>
          </a:p>
        </p:txBody>
      </p:sp>
      <p:sp>
        <p:nvSpPr>
          <p:cNvPr id="10" name="Text Placeholder 9">
            <a:extLst>
              <a:ext uri="{FF2B5EF4-FFF2-40B4-BE49-F238E27FC236}">
                <a16:creationId xmlns:a16="http://schemas.microsoft.com/office/drawing/2014/main" id="{7B689B11-390E-CCC0-64FF-1C8419DEEB0B}"/>
              </a:ext>
            </a:extLst>
          </p:cNvPr>
          <p:cNvSpPr>
            <a:spLocks noGrp="1"/>
          </p:cNvSpPr>
          <p:nvPr>
            <p:ph type="body" sz="quarter" idx="11"/>
          </p:nvPr>
        </p:nvSpPr>
        <p:spPr>
          <a:xfrm>
            <a:off x="525463" y="1338792"/>
            <a:ext cx="6467475" cy="524404"/>
          </a:xfrm>
        </p:spPr>
        <p:txBody>
          <a:bodyPr/>
          <a:lstStyle>
            <a:lvl1pPr marL="0" indent="0">
              <a:buNone/>
              <a:defRPr b="1">
                <a:solidFill>
                  <a:srgbClr val="D66001"/>
                </a:solidFill>
                <a:latin typeface="Verdana" panose="020B0604030504040204" pitchFamily="34" charset="0"/>
                <a:ea typeface="Verdana" panose="020B0604030504040204" pitchFamily="34" charset="0"/>
                <a:cs typeface="Verdana" panose="020B0604030504040204" pitchFamily="34" charset="0"/>
              </a:defRPr>
            </a:lvl1pPr>
            <a:lvl2pPr>
              <a:defRPr b="1">
                <a:solidFill>
                  <a:srgbClr val="D66001"/>
                </a:solidFill>
                <a:latin typeface="Verdana" panose="020B0604030504040204" pitchFamily="34" charset="0"/>
                <a:ea typeface="Verdana" panose="020B0604030504040204" pitchFamily="34" charset="0"/>
                <a:cs typeface="Verdana" panose="020B0604030504040204" pitchFamily="34" charset="0"/>
              </a:defRPr>
            </a:lvl2pPr>
            <a:lvl3pPr>
              <a:defRPr b="1">
                <a:solidFill>
                  <a:srgbClr val="D66001"/>
                </a:solidFill>
                <a:latin typeface="Verdana" panose="020B0604030504040204" pitchFamily="34" charset="0"/>
                <a:ea typeface="Verdana" panose="020B0604030504040204" pitchFamily="34" charset="0"/>
                <a:cs typeface="Verdana" panose="020B0604030504040204" pitchFamily="34" charset="0"/>
              </a:defRPr>
            </a:lvl3pPr>
            <a:lvl4pPr>
              <a:defRPr b="1">
                <a:solidFill>
                  <a:srgbClr val="D66001"/>
                </a:solidFill>
                <a:latin typeface="Verdana" panose="020B0604030504040204" pitchFamily="34" charset="0"/>
                <a:ea typeface="Verdana" panose="020B0604030504040204" pitchFamily="34" charset="0"/>
                <a:cs typeface="Verdana" panose="020B0604030504040204" pitchFamily="34" charset="0"/>
              </a:defRPr>
            </a:lvl4pPr>
            <a:lvl5pPr>
              <a:defRPr b="1">
                <a:solidFill>
                  <a:srgbClr val="D6600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
        <p:nvSpPr>
          <p:cNvPr id="12" name="Text Placeholder 11">
            <a:extLst>
              <a:ext uri="{FF2B5EF4-FFF2-40B4-BE49-F238E27FC236}">
                <a16:creationId xmlns:a16="http://schemas.microsoft.com/office/drawing/2014/main" id="{24450D35-DBE5-4DB4-46DA-96F565989B89}"/>
              </a:ext>
            </a:extLst>
          </p:cNvPr>
          <p:cNvSpPr>
            <a:spLocks noGrp="1"/>
          </p:cNvSpPr>
          <p:nvPr>
            <p:ph type="body" sz="quarter" idx="12"/>
          </p:nvPr>
        </p:nvSpPr>
        <p:spPr>
          <a:xfrm>
            <a:off x="1117600" y="2285212"/>
            <a:ext cx="5537200" cy="3117258"/>
          </a:xfrm>
        </p:spPr>
        <p:txBody>
          <a:bodyPr>
            <a:normAutofit/>
          </a:bodyPr>
          <a:lstStyle>
            <a:lvl1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p:txBody>
      </p:sp>
    </p:spTree>
    <p:extLst>
      <p:ext uri="{BB962C8B-B14F-4D97-AF65-F5344CB8AC3E}">
        <p14:creationId xmlns:p14="http://schemas.microsoft.com/office/powerpoint/2010/main" val="40335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FB537C-6E85-28F5-7D08-8DF7A42645C3}"/>
              </a:ext>
            </a:extLst>
          </p:cNvPr>
          <p:cNvPicPr>
            <a:picLocks noChangeAspect="1"/>
          </p:cNvPicPr>
          <p:nvPr userDrawn="1"/>
        </p:nvPicPr>
        <p:blipFill>
          <a:blip r:embed="rId2"/>
          <a:stretch>
            <a:fillRect/>
          </a:stretch>
        </p:blipFill>
        <p:spPr>
          <a:xfrm>
            <a:off x="0" y="1"/>
            <a:ext cx="12192000" cy="6857998"/>
          </a:xfrm>
          <a:prstGeom prst="rect">
            <a:avLst/>
          </a:prstGeom>
        </p:spPr>
      </p:pic>
      <p:pic>
        <p:nvPicPr>
          <p:cNvPr id="8" name="Picture 7">
            <a:extLst>
              <a:ext uri="{FF2B5EF4-FFF2-40B4-BE49-F238E27FC236}">
                <a16:creationId xmlns:a16="http://schemas.microsoft.com/office/drawing/2014/main" id="{A257D67A-A6C5-B8EC-80CB-AE04918CE8B6}"/>
              </a:ext>
            </a:extLst>
          </p:cNvPr>
          <p:cNvPicPr>
            <a:picLocks noChangeAspect="1"/>
          </p:cNvPicPr>
          <p:nvPr userDrawn="1"/>
        </p:nvPicPr>
        <p:blipFill>
          <a:blip r:embed="rId3"/>
          <a:stretch>
            <a:fillRect/>
          </a:stretch>
        </p:blipFill>
        <p:spPr>
          <a:xfrm>
            <a:off x="404812" y="484376"/>
            <a:ext cx="5889248" cy="5889248"/>
          </a:xfrm>
          <a:prstGeom prst="rect">
            <a:avLst/>
          </a:prstGeom>
        </p:spPr>
      </p:pic>
      <p:sp>
        <p:nvSpPr>
          <p:cNvPr id="14" name="Text Placeholder 13">
            <a:extLst>
              <a:ext uri="{FF2B5EF4-FFF2-40B4-BE49-F238E27FC236}">
                <a16:creationId xmlns:a16="http://schemas.microsoft.com/office/drawing/2014/main" id="{27A1D9F0-A317-F250-8C2B-4573135D1E9E}"/>
              </a:ext>
            </a:extLst>
          </p:cNvPr>
          <p:cNvSpPr>
            <a:spLocks noGrp="1"/>
          </p:cNvSpPr>
          <p:nvPr>
            <p:ph type="body" sz="quarter" idx="10" hasCustomPrompt="1"/>
          </p:nvPr>
        </p:nvSpPr>
        <p:spPr>
          <a:xfrm>
            <a:off x="6698872" y="1953853"/>
            <a:ext cx="4754563" cy="636819"/>
          </a:xfrm>
        </p:spPr>
        <p:txBody>
          <a:bodyPr>
            <a:normAutofit/>
          </a:bodyPr>
          <a:lstStyle>
            <a:lvl1pPr marL="0" indent="0">
              <a:buNone/>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Thank you</a:t>
            </a:r>
          </a:p>
        </p:txBody>
      </p:sp>
      <p:sp>
        <p:nvSpPr>
          <p:cNvPr id="18" name="Text Placeholder 17">
            <a:extLst>
              <a:ext uri="{FF2B5EF4-FFF2-40B4-BE49-F238E27FC236}">
                <a16:creationId xmlns:a16="http://schemas.microsoft.com/office/drawing/2014/main" id="{E92ADB6A-D492-3C7D-78FA-8127C8F1AAA3}"/>
              </a:ext>
            </a:extLst>
          </p:cNvPr>
          <p:cNvSpPr>
            <a:spLocks noGrp="1"/>
          </p:cNvSpPr>
          <p:nvPr>
            <p:ph type="body" sz="quarter" idx="11" hasCustomPrompt="1"/>
          </p:nvPr>
        </p:nvSpPr>
        <p:spPr>
          <a:xfrm>
            <a:off x="6698872" y="3182418"/>
            <a:ext cx="4754563" cy="493163"/>
          </a:xfrm>
        </p:spPr>
        <p:txBody>
          <a:bodyPr/>
          <a:lstStyle>
            <a:lvl1pPr marL="0" indent="0">
              <a:buNone/>
              <a:defRPr>
                <a:solidFill>
                  <a:schemeClr val="bg1"/>
                </a:solidFill>
              </a:defRPr>
            </a:lvl1pPr>
          </a:lstStyle>
          <a:p>
            <a:pPr lvl="0"/>
            <a:r>
              <a:rPr lang="en-US" dirty="0"/>
              <a:t>Contact Us</a:t>
            </a:r>
          </a:p>
        </p:txBody>
      </p:sp>
      <p:sp>
        <p:nvSpPr>
          <p:cNvPr id="20" name="Text Placeholder 19">
            <a:extLst>
              <a:ext uri="{FF2B5EF4-FFF2-40B4-BE49-F238E27FC236}">
                <a16:creationId xmlns:a16="http://schemas.microsoft.com/office/drawing/2014/main" id="{FE3BF5DB-82B1-3A44-8AC7-ACAD70875145}"/>
              </a:ext>
            </a:extLst>
          </p:cNvPr>
          <p:cNvSpPr>
            <a:spLocks noGrp="1"/>
          </p:cNvSpPr>
          <p:nvPr>
            <p:ph type="body" sz="quarter" idx="12" hasCustomPrompt="1"/>
          </p:nvPr>
        </p:nvSpPr>
        <p:spPr>
          <a:xfrm>
            <a:off x="7196298" y="5034832"/>
            <a:ext cx="4257137" cy="368300"/>
          </a:xfrm>
        </p:spPr>
        <p:txBody>
          <a:bodyPr>
            <a:no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Website</a:t>
            </a:r>
          </a:p>
        </p:txBody>
      </p:sp>
      <p:sp>
        <p:nvSpPr>
          <p:cNvPr id="22" name="Text Placeholder 21">
            <a:extLst>
              <a:ext uri="{FF2B5EF4-FFF2-40B4-BE49-F238E27FC236}">
                <a16:creationId xmlns:a16="http://schemas.microsoft.com/office/drawing/2014/main" id="{08F72861-CB9E-5548-90C8-19F363FF8E38}"/>
              </a:ext>
            </a:extLst>
          </p:cNvPr>
          <p:cNvSpPr>
            <a:spLocks noGrp="1"/>
          </p:cNvSpPr>
          <p:nvPr>
            <p:ph type="body" sz="quarter" idx="13" hasCustomPrompt="1"/>
          </p:nvPr>
        </p:nvSpPr>
        <p:spPr>
          <a:xfrm>
            <a:off x="7196298" y="5556228"/>
            <a:ext cx="4257137" cy="331239"/>
          </a:xfrm>
        </p:spPr>
        <p:txBody>
          <a:bodyPr>
            <a:no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Address</a:t>
            </a:r>
          </a:p>
        </p:txBody>
      </p:sp>
      <p:sp>
        <p:nvSpPr>
          <p:cNvPr id="26" name="Text Placeholder 25">
            <a:extLst>
              <a:ext uri="{FF2B5EF4-FFF2-40B4-BE49-F238E27FC236}">
                <a16:creationId xmlns:a16="http://schemas.microsoft.com/office/drawing/2014/main" id="{13BDFD7C-D10A-2BBE-D28B-3153BE390841}"/>
              </a:ext>
            </a:extLst>
          </p:cNvPr>
          <p:cNvSpPr>
            <a:spLocks noGrp="1"/>
          </p:cNvSpPr>
          <p:nvPr>
            <p:ph type="body" sz="quarter" idx="14" hasCustomPrompt="1"/>
          </p:nvPr>
        </p:nvSpPr>
        <p:spPr>
          <a:xfrm>
            <a:off x="7196298" y="4019241"/>
            <a:ext cx="4257137" cy="331239"/>
          </a:xfrm>
        </p:spPr>
        <p:txBody>
          <a:bodyPr>
            <a:no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Number</a:t>
            </a:r>
          </a:p>
        </p:txBody>
      </p:sp>
      <p:sp>
        <p:nvSpPr>
          <p:cNvPr id="28" name="Text Placeholder 27">
            <a:extLst>
              <a:ext uri="{FF2B5EF4-FFF2-40B4-BE49-F238E27FC236}">
                <a16:creationId xmlns:a16="http://schemas.microsoft.com/office/drawing/2014/main" id="{90E07C70-CAE1-E244-5085-C9F12FC63E74}"/>
              </a:ext>
            </a:extLst>
          </p:cNvPr>
          <p:cNvSpPr>
            <a:spLocks noGrp="1"/>
          </p:cNvSpPr>
          <p:nvPr>
            <p:ph type="body" sz="quarter" idx="15" hasCustomPrompt="1"/>
          </p:nvPr>
        </p:nvSpPr>
        <p:spPr>
          <a:xfrm>
            <a:off x="7196298" y="4531966"/>
            <a:ext cx="4257137" cy="331239"/>
          </a:xfrm>
        </p:spPr>
        <p:txBody>
          <a:bodyPr>
            <a:noAutofit/>
          </a:bodyPr>
          <a:lstStyle>
            <a:lvl1pPr marL="0" indent="0">
              <a:buNone/>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sz="14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Email</a:t>
            </a:r>
          </a:p>
        </p:txBody>
      </p:sp>
    </p:spTree>
    <p:extLst>
      <p:ext uri="{BB962C8B-B14F-4D97-AF65-F5344CB8AC3E}">
        <p14:creationId xmlns:p14="http://schemas.microsoft.com/office/powerpoint/2010/main" val="142602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FCD1-F221-1842-49CD-5BFFA1DA0A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54D65-7196-D90E-16CB-DE6E19BBA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9B84C-1546-9AB6-E23E-A856D364CC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239CA9-F8C8-DBD4-E0C9-A7591C983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4FC44B-E362-B19E-62BE-8D6F30596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B83E26-E028-29A7-1176-001651FDFFEA}"/>
              </a:ext>
            </a:extLst>
          </p:cNvPr>
          <p:cNvSpPr>
            <a:spLocks noGrp="1"/>
          </p:cNvSpPr>
          <p:nvPr>
            <p:ph type="dt" sz="half" idx="10"/>
          </p:nvPr>
        </p:nvSpPr>
        <p:spPr/>
        <p:txBody>
          <a:bodyPr/>
          <a:lstStyle/>
          <a:p>
            <a:fld id="{A1126DB2-B8C9-A645-B9C5-94D21F8C982E}" type="datetimeFigureOut">
              <a:rPr lang="en-US" smtClean="0"/>
              <a:t>11/27/25</a:t>
            </a:fld>
            <a:endParaRPr lang="en-US"/>
          </a:p>
        </p:txBody>
      </p:sp>
      <p:sp>
        <p:nvSpPr>
          <p:cNvPr id="8" name="Footer Placeholder 7">
            <a:extLst>
              <a:ext uri="{FF2B5EF4-FFF2-40B4-BE49-F238E27FC236}">
                <a16:creationId xmlns:a16="http://schemas.microsoft.com/office/drawing/2014/main" id="{46D1A011-9901-D249-FE0B-9353F0075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13AAA1-EDA5-53DD-7D62-7CE0D360C061}"/>
              </a:ext>
            </a:extLst>
          </p:cNvPr>
          <p:cNvSpPr>
            <a:spLocks noGrp="1"/>
          </p:cNvSpPr>
          <p:nvPr>
            <p:ph type="sldNum" sz="quarter" idx="12"/>
          </p:nvPr>
        </p:nvSpPr>
        <p:spPr/>
        <p:txBody>
          <a:bodyPr/>
          <a:lstStyle/>
          <a:p>
            <a:fld id="{168072A4-0BBF-2940-BB81-441BE296BA62}" type="slidenum">
              <a:rPr lang="en-US" smtClean="0"/>
              <a:t>‹#›</a:t>
            </a:fld>
            <a:endParaRPr lang="en-US"/>
          </a:p>
        </p:txBody>
      </p:sp>
    </p:spTree>
    <p:extLst>
      <p:ext uri="{BB962C8B-B14F-4D97-AF65-F5344CB8AC3E}">
        <p14:creationId xmlns:p14="http://schemas.microsoft.com/office/powerpoint/2010/main" val="1176733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885A-3926-678A-901D-2892517E1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512A3-4C91-7DFF-8728-B23C4FBBC1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37EA1-E70F-603E-413D-1F14F14B6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84E9AF-003C-B927-2391-BBE5FDB58B6E}"/>
              </a:ext>
            </a:extLst>
          </p:cNvPr>
          <p:cNvSpPr>
            <a:spLocks noGrp="1"/>
          </p:cNvSpPr>
          <p:nvPr>
            <p:ph type="dt" sz="half" idx="10"/>
          </p:nvPr>
        </p:nvSpPr>
        <p:spPr/>
        <p:txBody>
          <a:bodyPr/>
          <a:lstStyle/>
          <a:p>
            <a:fld id="{A1126DB2-B8C9-A645-B9C5-94D21F8C982E}" type="datetimeFigureOut">
              <a:rPr lang="en-US" smtClean="0"/>
              <a:t>11/27/25</a:t>
            </a:fld>
            <a:endParaRPr lang="en-US"/>
          </a:p>
        </p:txBody>
      </p:sp>
      <p:sp>
        <p:nvSpPr>
          <p:cNvPr id="6" name="Footer Placeholder 5">
            <a:extLst>
              <a:ext uri="{FF2B5EF4-FFF2-40B4-BE49-F238E27FC236}">
                <a16:creationId xmlns:a16="http://schemas.microsoft.com/office/drawing/2014/main" id="{C2DAB902-A54E-C0F0-7FF2-1E5AA5EC4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C95A9-383F-4FDC-7169-D6D4489C4B02}"/>
              </a:ext>
            </a:extLst>
          </p:cNvPr>
          <p:cNvSpPr>
            <a:spLocks noGrp="1"/>
          </p:cNvSpPr>
          <p:nvPr>
            <p:ph type="sldNum" sz="quarter" idx="12"/>
          </p:nvPr>
        </p:nvSpPr>
        <p:spPr/>
        <p:txBody>
          <a:bodyPr/>
          <a:lstStyle/>
          <a:p>
            <a:fld id="{168072A4-0BBF-2940-BB81-441BE296BA62}" type="slidenum">
              <a:rPr lang="en-US" smtClean="0"/>
              <a:t>‹#›</a:t>
            </a:fld>
            <a:endParaRPr lang="en-US"/>
          </a:p>
        </p:txBody>
      </p:sp>
    </p:spTree>
    <p:extLst>
      <p:ext uri="{BB962C8B-B14F-4D97-AF65-F5344CB8AC3E}">
        <p14:creationId xmlns:p14="http://schemas.microsoft.com/office/powerpoint/2010/main" val="15749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4D62-5D87-23AC-7A01-7828015C3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117B84-4EE5-B2E6-8C92-4D2E49BF41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418B8-8F89-C0A3-B731-C2EC14624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600B8-2402-319F-CC9E-D8016DF9F0F8}"/>
              </a:ext>
            </a:extLst>
          </p:cNvPr>
          <p:cNvSpPr>
            <a:spLocks noGrp="1"/>
          </p:cNvSpPr>
          <p:nvPr>
            <p:ph type="dt" sz="half" idx="10"/>
          </p:nvPr>
        </p:nvSpPr>
        <p:spPr/>
        <p:txBody>
          <a:bodyPr/>
          <a:lstStyle/>
          <a:p>
            <a:fld id="{A1126DB2-B8C9-A645-B9C5-94D21F8C982E}" type="datetimeFigureOut">
              <a:rPr lang="en-US" smtClean="0"/>
              <a:t>11/27/25</a:t>
            </a:fld>
            <a:endParaRPr lang="en-US"/>
          </a:p>
        </p:txBody>
      </p:sp>
      <p:sp>
        <p:nvSpPr>
          <p:cNvPr id="6" name="Footer Placeholder 5">
            <a:extLst>
              <a:ext uri="{FF2B5EF4-FFF2-40B4-BE49-F238E27FC236}">
                <a16:creationId xmlns:a16="http://schemas.microsoft.com/office/drawing/2014/main" id="{9141369E-776D-E0D9-8110-B2BCD164A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5550A-F8F7-21F5-EEAB-5E633871B540}"/>
              </a:ext>
            </a:extLst>
          </p:cNvPr>
          <p:cNvSpPr>
            <a:spLocks noGrp="1"/>
          </p:cNvSpPr>
          <p:nvPr>
            <p:ph type="sldNum" sz="quarter" idx="12"/>
          </p:nvPr>
        </p:nvSpPr>
        <p:spPr/>
        <p:txBody>
          <a:bodyPr/>
          <a:lstStyle/>
          <a:p>
            <a:fld id="{168072A4-0BBF-2940-BB81-441BE296BA62}" type="slidenum">
              <a:rPr lang="en-US" smtClean="0"/>
              <a:t>‹#›</a:t>
            </a:fld>
            <a:endParaRPr lang="en-US"/>
          </a:p>
        </p:txBody>
      </p:sp>
    </p:spTree>
    <p:extLst>
      <p:ext uri="{BB962C8B-B14F-4D97-AF65-F5344CB8AC3E}">
        <p14:creationId xmlns:p14="http://schemas.microsoft.com/office/powerpoint/2010/main" val="180646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B7276-7B4F-35D2-0CEA-404C25A007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3E9023-1984-185C-6929-660286EB13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F2AA8-727B-DCAB-FE9D-2E1FDB587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126DB2-B8C9-A645-B9C5-94D21F8C982E}" type="datetimeFigureOut">
              <a:rPr lang="en-US" smtClean="0"/>
              <a:t>11/27/25</a:t>
            </a:fld>
            <a:endParaRPr lang="en-US"/>
          </a:p>
        </p:txBody>
      </p:sp>
      <p:sp>
        <p:nvSpPr>
          <p:cNvPr id="5" name="Footer Placeholder 4">
            <a:extLst>
              <a:ext uri="{FF2B5EF4-FFF2-40B4-BE49-F238E27FC236}">
                <a16:creationId xmlns:a16="http://schemas.microsoft.com/office/drawing/2014/main" id="{E268989C-C5B2-F947-F127-ED25B2E4C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A10ECFA-3B67-B6E6-FF0B-4E23BB55BA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8072A4-0BBF-2940-BB81-441BE296BA62}" type="slidenum">
              <a:rPr lang="en-US" smtClean="0"/>
              <a:t>‹#›</a:t>
            </a:fld>
            <a:endParaRPr lang="en-US"/>
          </a:p>
        </p:txBody>
      </p:sp>
    </p:spTree>
    <p:extLst>
      <p:ext uri="{BB962C8B-B14F-4D97-AF65-F5344CB8AC3E}">
        <p14:creationId xmlns:p14="http://schemas.microsoft.com/office/powerpoint/2010/main" val="395495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microsoft.com/office/2018/10/relationships/comments" Target="../comments/modernComment_105_E92680FF.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691C-6E9E-B0DB-AE4A-640BEC98D0E0}"/>
              </a:ext>
            </a:extLst>
          </p:cNvPr>
          <p:cNvSpPr>
            <a:spLocks noGrp="1"/>
          </p:cNvSpPr>
          <p:nvPr>
            <p:ph type="ctrTitle"/>
          </p:nvPr>
        </p:nvSpPr>
        <p:spPr>
          <a:xfrm>
            <a:off x="646701" y="2144494"/>
            <a:ext cx="7374351" cy="1284506"/>
          </a:xfrm>
        </p:spPr>
        <p:txBody>
          <a:bodyPr>
            <a:noAutofit/>
          </a:bodyPr>
          <a:lstStyle/>
          <a:p>
            <a:pPr>
              <a:lnSpc>
                <a:spcPts val="4000"/>
              </a:lnSpc>
            </a:pPr>
            <a:r>
              <a:rPr lang="en-US" sz="4000" dirty="0">
                <a:solidFill>
                  <a:srgbClr val="FFFFFF"/>
                </a:solidFill>
                <a:sym typeface="Horizon"/>
              </a:rPr>
              <a:t>FINANCIAL ANALYSIS :</a:t>
            </a:r>
          </a:p>
        </p:txBody>
      </p:sp>
      <p:sp>
        <p:nvSpPr>
          <p:cNvPr id="3" name="Subtitle 2">
            <a:extLst>
              <a:ext uri="{FF2B5EF4-FFF2-40B4-BE49-F238E27FC236}">
                <a16:creationId xmlns:a16="http://schemas.microsoft.com/office/drawing/2014/main" id="{701B6FC5-A7E0-0299-B9A5-3E2768F41169}"/>
              </a:ext>
            </a:extLst>
          </p:cNvPr>
          <p:cNvSpPr>
            <a:spLocks noGrp="1"/>
          </p:cNvSpPr>
          <p:nvPr>
            <p:ph type="subTitle" idx="1"/>
          </p:nvPr>
        </p:nvSpPr>
        <p:spPr>
          <a:xfrm>
            <a:off x="646701" y="3429000"/>
            <a:ext cx="6468474" cy="512762"/>
          </a:xfrm>
        </p:spPr>
        <p:txBody>
          <a:bodyPr>
            <a:noAutofit/>
          </a:bodyPr>
          <a:lstStyle/>
          <a:p>
            <a:pPr>
              <a:lnSpc>
                <a:spcPts val="4000"/>
              </a:lnSpc>
            </a:pPr>
            <a:r>
              <a:rPr lang="en-US" dirty="0">
                <a:solidFill>
                  <a:srgbClr val="FFFFFF"/>
                </a:solidFill>
                <a:sym typeface="Horizon"/>
              </a:rPr>
              <a:t>NVENT (NVT) AND HUBBELL (HUBB)</a:t>
            </a:r>
          </a:p>
        </p:txBody>
      </p:sp>
      <p:sp>
        <p:nvSpPr>
          <p:cNvPr id="4" name="Subtitle 2">
            <a:extLst>
              <a:ext uri="{FF2B5EF4-FFF2-40B4-BE49-F238E27FC236}">
                <a16:creationId xmlns:a16="http://schemas.microsoft.com/office/drawing/2014/main" id="{900C1FCD-F0E7-852A-2D76-0BB885B4B063}"/>
              </a:ext>
            </a:extLst>
          </p:cNvPr>
          <p:cNvSpPr txBox="1">
            <a:spLocks/>
          </p:cNvSpPr>
          <p:nvPr/>
        </p:nvSpPr>
        <p:spPr>
          <a:xfrm>
            <a:off x="646701" y="5259387"/>
            <a:ext cx="5449299" cy="5127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ct val="0"/>
              </a:spcBef>
            </a:pPr>
            <a:r>
              <a:rPr lang="en-US" sz="1050" dirty="0">
                <a:solidFill>
                  <a:srgbClr val="FFFFFF"/>
                </a:solidFill>
                <a:sym typeface="Cy Grotesk Key"/>
              </a:rPr>
              <a:t>Isabel Anne Villa Mendoza</a:t>
            </a:r>
          </a:p>
          <a:p>
            <a:pPr>
              <a:lnSpc>
                <a:spcPct val="100000"/>
              </a:lnSpc>
              <a:spcBef>
                <a:spcPct val="0"/>
              </a:spcBef>
            </a:pPr>
            <a:endParaRPr lang="en-US" sz="1050" dirty="0">
              <a:solidFill>
                <a:srgbClr val="FFFFFF"/>
              </a:solidFill>
              <a:sym typeface="Cy Grotesk Key"/>
            </a:endParaRPr>
          </a:p>
        </p:txBody>
      </p:sp>
    </p:spTree>
    <p:extLst>
      <p:ext uri="{BB962C8B-B14F-4D97-AF65-F5344CB8AC3E}">
        <p14:creationId xmlns:p14="http://schemas.microsoft.com/office/powerpoint/2010/main" val="418884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35A1-1560-07FC-2C67-29E0FB2E43B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1EADB4B-884D-2754-F631-E707D546B7EC}"/>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1C4775CF-84F3-44E6-300B-C385B38DC951}"/>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9F86CF5F-A833-278A-1F1E-738785704FB3}"/>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CASH FROM INVESTING</a:t>
            </a:r>
          </a:p>
        </p:txBody>
      </p:sp>
      <p:sp>
        <p:nvSpPr>
          <p:cNvPr id="4" name="Rounded Rectangle 3">
            <a:extLst>
              <a:ext uri="{FF2B5EF4-FFF2-40B4-BE49-F238E27FC236}">
                <a16:creationId xmlns:a16="http://schemas.microsoft.com/office/drawing/2014/main" id="{0983712E-384B-8F80-16F8-AA363A546499}"/>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F98B92ED-6AB0-E4A1-5BF8-49CD40DA198F}"/>
              </a:ext>
            </a:extLst>
          </p:cNvPr>
          <p:cNvSpPr txBox="1"/>
          <p:nvPr/>
        </p:nvSpPr>
        <p:spPr>
          <a:xfrm>
            <a:off x="1243585" y="4868288"/>
            <a:ext cx="4096292" cy="1015663"/>
          </a:xfrm>
          <a:prstGeom prst="rect">
            <a:avLst/>
          </a:prstGeom>
        </p:spPr>
        <p:txBody>
          <a:bodyPr wrap="square" lIns="0" tIns="0" rIns="0" bIns="0" rtlCol="0" anchor="t">
            <a:spAutoFit/>
          </a:bodyPr>
          <a:lstStyle/>
          <a:p>
            <a:pPr marL="172719" lvl="1"/>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 has consistently low leverage ratios. While the US market average for Debt/(Debt + Equity) is between 0.25 and 0.30. The Liabilities/Assets ratio is between 0.22 and 0.24, debt is only 22%-24% of its entire market value of assets. NVENT can be considered as a low-risk company.</a:t>
            </a:r>
          </a:p>
        </p:txBody>
      </p:sp>
      <p:sp>
        <p:nvSpPr>
          <p:cNvPr id="14" name="Rounded Rectangle 13">
            <a:extLst>
              <a:ext uri="{FF2B5EF4-FFF2-40B4-BE49-F238E27FC236}">
                <a16:creationId xmlns:a16="http://schemas.microsoft.com/office/drawing/2014/main" id="{18FA6443-C56A-A7AD-E872-6A10C0A944EF}"/>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8">
            <a:extLst>
              <a:ext uri="{FF2B5EF4-FFF2-40B4-BE49-F238E27FC236}">
                <a16:creationId xmlns:a16="http://schemas.microsoft.com/office/drawing/2014/main" id="{DCB503B2-D43F-A83E-840F-1054CF698092}"/>
              </a:ext>
            </a:extLst>
          </p:cNvPr>
          <p:cNvSpPr txBox="1"/>
          <p:nvPr/>
        </p:nvSpPr>
        <p:spPr>
          <a:xfrm>
            <a:off x="6534241" y="4868288"/>
            <a:ext cx="4096293" cy="1015663"/>
          </a:xfrm>
          <a:prstGeom prst="rect">
            <a:avLst/>
          </a:prstGeom>
        </p:spPr>
        <p:txBody>
          <a:bodyPr wrap="square" lIns="0" tIns="0" rIns="0" bIns="0" rtlCol="0" anchor="t">
            <a:spAutoFit/>
          </a:bodyPr>
          <a:lstStyle/>
          <a:p>
            <a:pPr marL="172719" lvl="1"/>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Hubbard has low leverage ratios. Debt/(Debt + Equity) ranging from .11-.08. The Liabilities/Assets ratio decreased from .19 to .14 from 2022-2024, debt is only 14%-19% of its entire market value of assets.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hubbard</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can be considered as a low-risk company.</a:t>
            </a:r>
          </a:p>
          <a:p>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endParaRPr>
          </a:p>
        </p:txBody>
      </p:sp>
      <p:pic>
        <p:nvPicPr>
          <p:cNvPr id="12" name="Picture 11" descr="A group of blue and orange squares&#10;&#10;AI-generated content may be incorrect.">
            <a:extLst>
              <a:ext uri="{FF2B5EF4-FFF2-40B4-BE49-F238E27FC236}">
                <a16:creationId xmlns:a16="http://schemas.microsoft.com/office/drawing/2014/main" id="{8B62B083-613D-6183-A404-34527AB41372}"/>
              </a:ext>
            </a:extLst>
          </p:cNvPr>
          <p:cNvPicPr>
            <a:picLocks noChangeAspect="1"/>
          </p:cNvPicPr>
          <p:nvPr/>
        </p:nvPicPr>
        <p:blipFill>
          <a:blip r:embed="rId4"/>
          <a:srcRect r="46928"/>
          <a:stretch>
            <a:fillRect/>
          </a:stretch>
        </p:blipFill>
        <p:spPr>
          <a:xfrm>
            <a:off x="1777891" y="1692964"/>
            <a:ext cx="3010516" cy="3073529"/>
          </a:xfrm>
          <a:prstGeom prst="rect">
            <a:avLst/>
          </a:prstGeom>
        </p:spPr>
      </p:pic>
      <p:pic>
        <p:nvPicPr>
          <p:cNvPr id="13" name="Picture 12">
            <a:extLst>
              <a:ext uri="{FF2B5EF4-FFF2-40B4-BE49-F238E27FC236}">
                <a16:creationId xmlns:a16="http://schemas.microsoft.com/office/drawing/2014/main" id="{5ACCCC76-19C7-4C2B-4204-DC7E059CDD61}"/>
              </a:ext>
            </a:extLst>
          </p:cNvPr>
          <p:cNvPicPr>
            <a:picLocks noChangeAspect="1"/>
          </p:cNvPicPr>
          <p:nvPr/>
        </p:nvPicPr>
        <p:blipFill>
          <a:blip r:embed="rId4"/>
          <a:srcRect l="47227"/>
          <a:stretch>
            <a:fillRect/>
          </a:stretch>
        </p:blipFill>
        <p:spPr>
          <a:xfrm>
            <a:off x="6874107" y="1569547"/>
            <a:ext cx="3254631" cy="3341628"/>
          </a:xfrm>
          <a:prstGeom prst="rect">
            <a:avLst/>
          </a:prstGeom>
        </p:spPr>
      </p:pic>
    </p:spTree>
    <p:extLst>
      <p:ext uri="{BB962C8B-B14F-4D97-AF65-F5344CB8AC3E}">
        <p14:creationId xmlns:p14="http://schemas.microsoft.com/office/powerpoint/2010/main" val="398212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8A91-AA79-480E-6C55-E1A984E5EC5C}"/>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A381B38-053D-DCB1-7BDF-C1A1019E050C}"/>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6A839BF6-D7BC-A64D-6686-8E8D60750B19}"/>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4B3B6386-8BD4-FCFB-C935-89C73E7DF163}"/>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CASH FROM FINANCING</a:t>
            </a:r>
          </a:p>
        </p:txBody>
      </p:sp>
      <p:sp>
        <p:nvSpPr>
          <p:cNvPr id="4" name="Rounded Rectangle 3">
            <a:extLst>
              <a:ext uri="{FF2B5EF4-FFF2-40B4-BE49-F238E27FC236}">
                <a16:creationId xmlns:a16="http://schemas.microsoft.com/office/drawing/2014/main" id="{F92420C5-EB65-53DA-211D-FF0707B1C72E}"/>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1FAEAA1D-DAA1-A4D0-47B2-8536170AE457}"/>
              </a:ext>
            </a:extLst>
          </p:cNvPr>
          <p:cNvSpPr txBox="1"/>
          <p:nvPr/>
        </p:nvSpPr>
        <p:spPr>
          <a:xfrm>
            <a:off x="1413988" y="4868288"/>
            <a:ext cx="3925889" cy="1015663"/>
          </a:xfrm>
          <a:prstGeom prst="rect">
            <a:avLst/>
          </a:prstGeom>
        </p:spPr>
        <p:txBody>
          <a:bodyPr wrap="square" lIns="0" tIns="0" rIns="0" bIns="0" rtlCol="0" anchor="t">
            <a:spAutoFit/>
          </a:bodyPr>
          <a:lstStyle/>
          <a:p>
            <a:pPr algn="just"/>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cash flow from financing was negative in both 2022 and 2024, the company used cash to repay debt, distribute dividends, and repurchase common stock. In 2023 the company reported a positive financing cash flow of $516.70 million, indicating it raised more capital than it paid out during that year.</a:t>
            </a:r>
          </a:p>
        </p:txBody>
      </p:sp>
      <p:sp>
        <p:nvSpPr>
          <p:cNvPr id="14" name="Rounded Rectangle 13">
            <a:extLst>
              <a:ext uri="{FF2B5EF4-FFF2-40B4-BE49-F238E27FC236}">
                <a16:creationId xmlns:a16="http://schemas.microsoft.com/office/drawing/2014/main" id="{08283DE3-99E5-6885-05FD-15F21FF79D2F}"/>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8">
            <a:extLst>
              <a:ext uri="{FF2B5EF4-FFF2-40B4-BE49-F238E27FC236}">
                <a16:creationId xmlns:a16="http://schemas.microsoft.com/office/drawing/2014/main" id="{BDA1F0B3-9EDF-A2F5-CAB3-B50CDA6A6DF4}"/>
              </a:ext>
            </a:extLst>
          </p:cNvPr>
          <p:cNvSpPr txBox="1"/>
          <p:nvPr/>
        </p:nvSpPr>
        <p:spPr>
          <a:xfrm>
            <a:off x="6704647" y="4868288"/>
            <a:ext cx="3925888" cy="1015663"/>
          </a:xfrm>
          <a:prstGeom prst="rect">
            <a:avLst/>
          </a:prstGeom>
        </p:spPr>
        <p:txBody>
          <a:bodyPr wrap="square" lIns="0" tIns="0" rIns="0" bIns="0" rtlCol="0" anchor="t">
            <a:spAutoFit/>
          </a:bodyPr>
          <a:lstStyle/>
          <a:p>
            <a:pPr algn="just"/>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Hubbell’s cash flow from financing was negative in 2022 and 2024, Hubbell used cash to heavily repaid debt, distribute dividends, and repurchase common stock. In 2023 the company reported a positive financing cash flow of $516.70 million, indicating it raised more capital than it paid out during that year.</a:t>
            </a:r>
          </a:p>
        </p:txBody>
      </p:sp>
      <p:pic>
        <p:nvPicPr>
          <p:cNvPr id="12" name="Picture 11" descr="A screenshot of a video game&#10;&#10;AI-generated content may be incorrect.">
            <a:extLst>
              <a:ext uri="{FF2B5EF4-FFF2-40B4-BE49-F238E27FC236}">
                <a16:creationId xmlns:a16="http://schemas.microsoft.com/office/drawing/2014/main" id="{339CF036-232C-4B48-EBB7-1F07DDE80F08}"/>
              </a:ext>
            </a:extLst>
          </p:cNvPr>
          <p:cNvPicPr>
            <a:picLocks noChangeAspect="1"/>
          </p:cNvPicPr>
          <p:nvPr/>
        </p:nvPicPr>
        <p:blipFill>
          <a:blip r:embed="rId4"/>
          <a:srcRect r="49489"/>
          <a:stretch>
            <a:fillRect/>
          </a:stretch>
        </p:blipFill>
        <p:spPr>
          <a:xfrm>
            <a:off x="1943700" y="1731711"/>
            <a:ext cx="2952042" cy="2992897"/>
          </a:xfrm>
          <a:prstGeom prst="rect">
            <a:avLst/>
          </a:prstGeom>
        </p:spPr>
      </p:pic>
      <p:pic>
        <p:nvPicPr>
          <p:cNvPr id="13" name="Picture 12">
            <a:extLst>
              <a:ext uri="{FF2B5EF4-FFF2-40B4-BE49-F238E27FC236}">
                <a16:creationId xmlns:a16="http://schemas.microsoft.com/office/drawing/2014/main" id="{B413DCCB-8DD5-AD0D-0410-EFCD835C81D9}"/>
              </a:ext>
            </a:extLst>
          </p:cNvPr>
          <p:cNvPicPr>
            <a:picLocks noChangeAspect="1"/>
          </p:cNvPicPr>
          <p:nvPr/>
        </p:nvPicPr>
        <p:blipFill>
          <a:blip r:embed="rId4"/>
          <a:srcRect l="55939"/>
          <a:stretch>
            <a:fillRect/>
          </a:stretch>
        </p:blipFill>
        <p:spPr>
          <a:xfrm>
            <a:off x="7456257" y="1745826"/>
            <a:ext cx="2575068" cy="2992897"/>
          </a:xfrm>
          <a:prstGeom prst="rect">
            <a:avLst/>
          </a:prstGeom>
        </p:spPr>
      </p:pic>
    </p:spTree>
    <p:extLst>
      <p:ext uri="{BB962C8B-B14F-4D97-AF65-F5344CB8AC3E}">
        <p14:creationId xmlns:p14="http://schemas.microsoft.com/office/powerpoint/2010/main" val="240534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5D64D-2491-E335-471C-4AC4D8320FD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9FBCF93-1785-6EBE-2409-492C6645BDF0}"/>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7A259B83-9702-296D-45E0-873095ACCACE}"/>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8D381A8A-73CD-4875-2FE4-0BB72ACF2A54}"/>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NET CHANGE IN CASH</a:t>
            </a:r>
          </a:p>
        </p:txBody>
      </p:sp>
      <p:sp>
        <p:nvSpPr>
          <p:cNvPr id="4" name="Rounded Rectangle 3">
            <a:extLst>
              <a:ext uri="{FF2B5EF4-FFF2-40B4-BE49-F238E27FC236}">
                <a16:creationId xmlns:a16="http://schemas.microsoft.com/office/drawing/2014/main" id="{4188FBA0-5807-31EE-6632-C96313C0A6B0}"/>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CBF7F4E2-827A-2DAE-2849-6E0EC5ED3E6A}"/>
              </a:ext>
            </a:extLst>
          </p:cNvPr>
          <p:cNvSpPr txBox="1"/>
          <p:nvPr/>
        </p:nvSpPr>
        <p:spPr>
          <a:xfrm>
            <a:off x="1413989" y="4972792"/>
            <a:ext cx="9216546" cy="1015663"/>
          </a:xfrm>
          <a:prstGeom prst="rect">
            <a:avLst/>
          </a:prstGeom>
        </p:spPr>
        <p:txBody>
          <a:bodyPr wrap="square" lIns="0" tIns="0" rIns="0" bIns="0" rtlCol="0" anchor="t">
            <a:spAutoFit/>
          </a:bodyPr>
          <a:lstStyle/>
          <a:p>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net change in cash increased by $246.20 million in 2022, but turned negative in 2023 and 2024, with outflows of $110.40 million and $48.40 million, reflecting higher spending or investment than cash inflows in those years. Hubbell followed a similar pattern at lower levels, with cash rising by $154.30 million in 2022, then decreasing by $104.40 million in 2023 and slightly by $7.00 million in 2024. Overall, both companies generated strong cash in 2022 but experienced net cash outflows in the following years.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fluctuations were larger, indicating more aggressive investment or financing activity, while Hubbell’s changes were smaller, reflecting more conservative cash management.</a:t>
            </a:r>
          </a:p>
        </p:txBody>
      </p:sp>
      <p:sp>
        <p:nvSpPr>
          <p:cNvPr id="14" name="Rounded Rectangle 13">
            <a:extLst>
              <a:ext uri="{FF2B5EF4-FFF2-40B4-BE49-F238E27FC236}">
                <a16:creationId xmlns:a16="http://schemas.microsoft.com/office/drawing/2014/main" id="{59021CA5-189F-4B86-A18A-8B16A4326654}"/>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screenshot of a video game&#10;&#10;AI-generated content may be incorrect.">
            <a:extLst>
              <a:ext uri="{FF2B5EF4-FFF2-40B4-BE49-F238E27FC236}">
                <a16:creationId xmlns:a16="http://schemas.microsoft.com/office/drawing/2014/main" id="{4AE6CAD4-1160-EF4A-8229-82061E01AD7E}"/>
              </a:ext>
            </a:extLst>
          </p:cNvPr>
          <p:cNvPicPr>
            <a:picLocks noChangeAspect="1"/>
          </p:cNvPicPr>
          <p:nvPr/>
        </p:nvPicPr>
        <p:blipFill>
          <a:blip r:embed="rId4"/>
          <a:srcRect r="53042"/>
          <a:stretch>
            <a:fillRect/>
          </a:stretch>
        </p:blipFill>
        <p:spPr>
          <a:xfrm>
            <a:off x="1675765" y="1719915"/>
            <a:ext cx="3187340" cy="3073528"/>
          </a:xfrm>
          <a:prstGeom prst="rect">
            <a:avLst/>
          </a:prstGeom>
        </p:spPr>
      </p:pic>
      <p:pic>
        <p:nvPicPr>
          <p:cNvPr id="13" name="Picture 12">
            <a:extLst>
              <a:ext uri="{FF2B5EF4-FFF2-40B4-BE49-F238E27FC236}">
                <a16:creationId xmlns:a16="http://schemas.microsoft.com/office/drawing/2014/main" id="{1A320DA7-391B-73A1-0624-0F6093880F0C}"/>
              </a:ext>
            </a:extLst>
          </p:cNvPr>
          <p:cNvPicPr>
            <a:picLocks noChangeAspect="1"/>
          </p:cNvPicPr>
          <p:nvPr/>
        </p:nvPicPr>
        <p:blipFill>
          <a:blip r:embed="rId4"/>
          <a:srcRect l="53111"/>
          <a:stretch>
            <a:fillRect/>
          </a:stretch>
        </p:blipFill>
        <p:spPr>
          <a:xfrm>
            <a:off x="7071436" y="1708764"/>
            <a:ext cx="3182632" cy="3073528"/>
          </a:xfrm>
          <a:prstGeom prst="rect">
            <a:avLst/>
          </a:prstGeom>
        </p:spPr>
      </p:pic>
    </p:spTree>
    <p:extLst>
      <p:ext uri="{BB962C8B-B14F-4D97-AF65-F5344CB8AC3E}">
        <p14:creationId xmlns:p14="http://schemas.microsoft.com/office/powerpoint/2010/main" val="2141258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E53B-DE99-F42A-E1AD-FDAAB3FE5DB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3DEC551-EC54-6A0E-41A9-B91E1029F8B2}"/>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585A20B8-BE67-FFA6-61E3-0E3074D83018}"/>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257354E2-CA74-BFA6-A47A-60F70FA1B60F}"/>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RECEIVABLE PERIOD</a:t>
            </a:r>
          </a:p>
        </p:txBody>
      </p:sp>
      <p:sp>
        <p:nvSpPr>
          <p:cNvPr id="4" name="Rounded Rectangle 3">
            <a:extLst>
              <a:ext uri="{FF2B5EF4-FFF2-40B4-BE49-F238E27FC236}">
                <a16:creationId xmlns:a16="http://schemas.microsoft.com/office/drawing/2014/main" id="{614DEC97-250C-7B79-1033-9692E8E3123D}"/>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F73F32C6-7E0D-F28E-5502-A6DC6F222B54}"/>
              </a:ext>
            </a:extLst>
          </p:cNvPr>
          <p:cNvSpPr txBox="1"/>
          <p:nvPr/>
        </p:nvSpPr>
        <p:spPr>
          <a:xfrm>
            <a:off x="1413989" y="5165035"/>
            <a:ext cx="9216546" cy="507831"/>
          </a:xfrm>
          <a:prstGeom prst="rect">
            <a:avLst/>
          </a:prstGeom>
        </p:spPr>
        <p:txBody>
          <a:bodyPr wrap="square" lIns="0" tIns="0" rIns="0" bIns="0" rtlCol="0" anchor="t">
            <a:spAutoFit/>
          </a:bodyPr>
          <a:lstStyle/>
          <a:p>
            <a:pPr>
              <a:spcBef>
                <a:spcPct val="0"/>
              </a:spcBef>
            </a:pP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has a shorter receivable period compared to Hubbell, meaning it takes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Hubell</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more time to collect payments from customers, from 15.59 days from 2022 to 17.60 days  in 2024. In contrast,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receivable period remained very short, ranging from 7.71 days  to 9.68 between 2022 and 2024, demonstrating faster and more efficient collection of receivables.</a:t>
            </a:r>
          </a:p>
        </p:txBody>
      </p:sp>
      <p:sp>
        <p:nvSpPr>
          <p:cNvPr id="14" name="Rounded Rectangle 13">
            <a:extLst>
              <a:ext uri="{FF2B5EF4-FFF2-40B4-BE49-F238E27FC236}">
                <a16:creationId xmlns:a16="http://schemas.microsoft.com/office/drawing/2014/main" id="{7C47495E-8974-58FA-F0DB-5D9D36E797DC}"/>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ue and orange bars&#10;&#10;AI-generated content may be incorrect.">
            <a:extLst>
              <a:ext uri="{FF2B5EF4-FFF2-40B4-BE49-F238E27FC236}">
                <a16:creationId xmlns:a16="http://schemas.microsoft.com/office/drawing/2014/main" id="{2AFD8A6B-7ECA-E50F-5369-0A29380F7D22}"/>
              </a:ext>
            </a:extLst>
          </p:cNvPr>
          <p:cNvPicPr>
            <a:picLocks noChangeAspect="1"/>
          </p:cNvPicPr>
          <p:nvPr/>
        </p:nvPicPr>
        <p:blipFill>
          <a:blip r:embed="rId4"/>
          <a:srcRect r="54669"/>
          <a:stretch>
            <a:fillRect/>
          </a:stretch>
        </p:blipFill>
        <p:spPr>
          <a:xfrm>
            <a:off x="1724501" y="1524766"/>
            <a:ext cx="2933877" cy="3510609"/>
          </a:xfrm>
          <a:prstGeom prst="rect">
            <a:avLst/>
          </a:prstGeom>
        </p:spPr>
      </p:pic>
      <p:pic>
        <p:nvPicPr>
          <p:cNvPr id="11" name="Picture 10">
            <a:extLst>
              <a:ext uri="{FF2B5EF4-FFF2-40B4-BE49-F238E27FC236}">
                <a16:creationId xmlns:a16="http://schemas.microsoft.com/office/drawing/2014/main" id="{EDAE322A-93B0-E734-5D76-4E3D205459E0}"/>
              </a:ext>
            </a:extLst>
          </p:cNvPr>
          <p:cNvPicPr>
            <a:picLocks noChangeAspect="1"/>
          </p:cNvPicPr>
          <p:nvPr/>
        </p:nvPicPr>
        <p:blipFill>
          <a:blip r:embed="rId4"/>
          <a:srcRect l="54902"/>
          <a:stretch>
            <a:fillRect/>
          </a:stretch>
        </p:blipFill>
        <p:spPr>
          <a:xfrm>
            <a:off x="7188343" y="1524766"/>
            <a:ext cx="2918808" cy="3510609"/>
          </a:xfrm>
          <a:prstGeom prst="rect">
            <a:avLst/>
          </a:prstGeom>
        </p:spPr>
      </p:pic>
    </p:spTree>
    <p:extLst>
      <p:ext uri="{BB962C8B-B14F-4D97-AF65-F5344CB8AC3E}">
        <p14:creationId xmlns:p14="http://schemas.microsoft.com/office/powerpoint/2010/main" val="384863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B225A-E3AB-FE02-5E5A-5450BBF7ABE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0F2B72B2-1010-0507-E42F-A3FE5FFC8EB1}"/>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827DED65-F406-8A6B-6DE4-B4A1CD318F75}"/>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B955B172-D873-6609-A24C-034F3F894FC7}"/>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INVENTORY PERIOD</a:t>
            </a:r>
          </a:p>
        </p:txBody>
      </p:sp>
      <p:sp>
        <p:nvSpPr>
          <p:cNvPr id="4" name="Rounded Rectangle 3">
            <a:extLst>
              <a:ext uri="{FF2B5EF4-FFF2-40B4-BE49-F238E27FC236}">
                <a16:creationId xmlns:a16="http://schemas.microsoft.com/office/drawing/2014/main" id="{8C45718B-6603-C67A-BF80-3EFEBC7A8335}"/>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CD08E89C-0AC1-5B8D-3979-60AE4D3B9CF7}"/>
              </a:ext>
            </a:extLst>
          </p:cNvPr>
          <p:cNvSpPr txBox="1"/>
          <p:nvPr/>
        </p:nvSpPr>
        <p:spPr>
          <a:xfrm>
            <a:off x="1413989" y="5165035"/>
            <a:ext cx="9216546" cy="1015663"/>
          </a:xfrm>
          <a:prstGeom prst="rect">
            <a:avLst/>
          </a:prstGeom>
        </p:spPr>
        <p:txBody>
          <a:bodyPr wrap="square" lIns="0" tIns="0" rIns="0" bIns="0" rtlCol="0" anchor="t">
            <a:spAutoFit/>
          </a:bodyPr>
          <a:lstStyle/>
          <a:p>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inventory period steadily improved over time, decreasing from 67.36 days to 61.22 days and then to 54.56 days, showing faster inventory turnover and stronger operational efficiency each year. </a:t>
            </a:r>
          </a:p>
          <a:p>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endParaRPr>
          </a:p>
          <a:p>
            <a:pPr>
              <a:spcBef>
                <a:spcPct val="0"/>
              </a:spcBef>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Hubbell’s inventory period increased from 63.83 days to 70.23 days in 2023, indicating slower turnover, before slightly improving to 67.92 days in 2024, though still higher than its 2022 level. Overall,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became increasingly efficient in managing inventory, while Hubbell experienced a slowdown and did not recover to its initial efficiency.</a:t>
            </a:r>
          </a:p>
        </p:txBody>
      </p:sp>
      <p:sp>
        <p:nvSpPr>
          <p:cNvPr id="14" name="Rounded Rectangle 13">
            <a:extLst>
              <a:ext uri="{FF2B5EF4-FFF2-40B4-BE49-F238E27FC236}">
                <a16:creationId xmlns:a16="http://schemas.microsoft.com/office/drawing/2014/main" id="{5D784849-E1CA-BD88-B2DC-3C5B22DCFD3C}"/>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ue and orange bars&#10;&#10;AI-generated content may be incorrect.">
            <a:extLst>
              <a:ext uri="{FF2B5EF4-FFF2-40B4-BE49-F238E27FC236}">
                <a16:creationId xmlns:a16="http://schemas.microsoft.com/office/drawing/2014/main" id="{2A27C1A6-09F5-C487-4B00-F688A8065C77}"/>
              </a:ext>
            </a:extLst>
          </p:cNvPr>
          <p:cNvPicPr>
            <a:picLocks noChangeAspect="1"/>
          </p:cNvPicPr>
          <p:nvPr/>
        </p:nvPicPr>
        <p:blipFill>
          <a:blip r:embed="rId4"/>
          <a:srcRect r="52206"/>
          <a:stretch>
            <a:fillRect/>
          </a:stretch>
        </p:blipFill>
        <p:spPr>
          <a:xfrm>
            <a:off x="1669340" y="1654865"/>
            <a:ext cx="2954813" cy="3272799"/>
          </a:xfrm>
          <a:prstGeom prst="rect">
            <a:avLst/>
          </a:prstGeom>
        </p:spPr>
      </p:pic>
      <p:pic>
        <p:nvPicPr>
          <p:cNvPr id="11" name="Picture 10">
            <a:extLst>
              <a:ext uri="{FF2B5EF4-FFF2-40B4-BE49-F238E27FC236}">
                <a16:creationId xmlns:a16="http://schemas.microsoft.com/office/drawing/2014/main" id="{4E615EB4-4780-E15A-9486-E1C1043A5EE7}"/>
              </a:ext>
            </a:extLst>
          </p:cNvPr>
          <p:cNvPicPr>
            <a:picLocks noChangeAspect="1"/>
          </p:cNvPicPr>
          <p:nvPr/>
        </p:nvPicPr>
        <p:blipFill>
          <a:blip r:embed="rId4"/>
          <a:srcRect l="51470"/>
          <a:stretch>
            <a:fillRect/>
          </a:stretch>
        </p:blipFill>
        <p:spPr>
          <a:xfrm>
            <a:off x="7071411" y="1692965"/>
            <a:ext cx="3000272" cy="3272799"/>
          </a:xfrm>
          <a:prstGeom prst="rect">
            <a:avLst/>
          </a:prstGeom>
        </p:spPr>
      </p:pic>
    </p:spTree>
    <p:extLst>
      <p:ext uri="{BB962C8B-B14F-4D97-AF65-F5344CB8AC3E}">
        <p14:creationId xmlns:p14="http://schemas.microsoft.com/office/powerpoint/2010/main" val="877138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29540-ACD2-352E-D10E-E7A2190E378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CB7B7F8-6E1B-B505-A62B-150EBD35BE2D}"/>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3C5A75DE-19BF-7249-5A15-DE15B5B6429D}"/>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03323DEE-B0A8-E21C-650C-7A8AFCF444F7}"/>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PAYABLE PERIOD</a:t>
            </a:r>
          </a:p>
        </p:txBody>
      </p:sp>
      <p:sp>
        <p:nvSpPr>
          <p:cNvPr id="4" name="Rounded Rectangle 3">
            <a:extLst>
              <a:ext uri="{FF2B5EF4-FFF2-40B4-BE49-F238E27FC236}">
                <a16:creationId xmlns:a16="http://schemas.microsoft.com/office/drawing/2014/main" id="{75C25449-4AAA-572C-C4CE-3CA4D08F08E6}"/>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2D1AD007-7D15-C333-ADDA-CD7A19883972}"/>
              </a:ext>
            </a:extLst>
          </p:cNvPr>
          <p:cNvSpPr txBox="1"/>
          <p:nvPr/>
        </p:nvSpPr>
        <p:spPr>
          <a:xfrm>
            <a:off x="1413989" y="5165035"/>
            <a:ext cx="9216546" cy="1015663"/>
          </a:xfrm>
          <a:prstGeom prst="rect">
            <a:avLst/>
          </a:prstGeom>
        </p:spPr>
        <p:txBody>
          <a:bodyPr wrap="square" lIns="0" tIns="0" rIns="0" bIns="0" rtlCol="0" anchor="t">
            <a:spAutoFit/>
          </a:bodyPr>
          <a:lstStyle/>
          <a:p>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payable period improved from 48.98 days in 2022 to 40.75 days in 2023, before slightly rising to 42.41 days in 2024, indicating overall faster payments to suppliers.</a:t>
            </a:r>
          </a:p>
          <a:p>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endParaRPr>
          </a:p>
          <a:p>
            <a:pPr>
              <a:spcBef>
                <a:spcPct val="0"/>
              </a:spcBef>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Hubbell’s payable period increased from 45.66 to 47.51 days in 2023, then decreased to 43.70 days in 2024, showing a temporary delay before improving. By 2024, both companies were paying suppliers more quickly than before, but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maintained a slightly shorter payable period, reflecting stronger payment efficiency.</a:t>
            </a:r>
          </a:p>
        </p:txBody>
      </p:sp>
      <p:sp>
        <p:nvSpPr>
          <p:cNvPr id="14" name="Rounded Rectangle 13">
            <a:extLst>
              <a:ext uri="{FF2B5EF4-FFF2-40B4-BE49-F238E27FC236}">
                <a16:creationId xmlns:a16="http://schemas.microsoft.com/office/drawing/2014/main" id="{ABAD5DB3-E500-2BA2-E944-CBE06A4A94FD}"/>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video game&#10;&#10;AI-generated content may be incorrect.">
            <a:extLst>
              <a:ext uri="{FF2B5EF4-FFF2-40B4-BE49-F238E27FC236}">
                <a16:creationId xmlns:a16="http://schemas.microsoft.com/office/drawing/2014/main" id="{569B1A47-F24C-A644-BEE2-09FB996B8F15}"/>
              </a:ext>
            </a:extLst>
          </p:cNvPr>
          <p:cNvPicPr>
            <a:picLocks noChangeAspect="1"/>
          </p:cNvPicPr>
          <p:nvPr/>
        </p:nvPicPr>
        <p:blipFill>
          <a:blip r:embed="rId4"/>
          <a:srcRect r="49489"/>
          <a:stretch>
            <a:fillRect/>
          </a:stretch>
        </p:blipFill>
        <p:spPr>
          <a:xfrm>
            <a:off x="1686807" y="1654865"/>
            <a:ext cx="3177042" cy="3272799"/>
          </a:xfrm>
          <a:prstGeom prst="rect">
            <a:avLst/>
          </a:prstGeom>
        </p:spPr>
      </p:pic>
      <p:pic>
        <p:nvPicPr>
          <p:cNvPr id="11" name="Picture 10" descr="A screenshot of a video game&#10;&#10;AI-generated content may be incorrect.">
            <a:extLst>
              <a:ext uri="{FF2B5EF4-FFF2-40B4-BE49-F238E27FC236}">
                <a16:creationId xmlns:a16="http://schemas.microsoft.com/office/drawing/2014/main" id="{E3207E2D-7AB0-E9D7-5302-01124B1FD7E9}"/>
              </a:ext>
            </a:extLst>
          </p:cNvPr>
          <p:cNvPicPr>
            <a:picLocks noChangeAspect="1"/>
          </p:cNvPicPr>
          <p:nvPr/>
        </p:nvPicPr>
        <p:blipFill>
          <a:blip r:embed="rId4"/>
          <a:srcRect l="54167"/>
          <a:stretch>
            <a:fillRect/>
          </a:stretch>
        </p:blipFill>
        <p:spPr>
          <a:xfrm>
            <a:off x="6950486" y="1486666"/>
            <a:ext cx="3250400" cy="3690069"/>
          </a:xfrm>
          <a:prstGeom prst="rect">
            <a:avLst/>
          </a:prstGeom>
        </p:spPr>
      </p:pic>
    </p:spTree>
    <p:extLst>
      <p:ext uri="{BB962C8B-B14F-4D97-AF65-F5344CB8AC3E}">
        <p14:creationId xmlns:p14="http://schemas.microsoft.com/office/powerpoint/2010/main" val="395545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6E73B-F372-DA05-E194-6770227AE78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B599B82-7985-18BE-A109-781E683C4EF1}"/>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A9520964-E1EB-0553-1BBE-26874A4365C8}"/>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3ABC3AAE-C106-6733-8722-69DB3C3AF1E3}"/>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CASH CONVERSION CYCLE</a:t>
            </a:r>
          </a:p>
        </p:txBody>
      </p:sp>
      <p:sp>
        <p:nvSpPr>
          <p:cNvPr id="4" name="Rounded Rectangle 3">
            <a:extLst>
              <a:ext uri="{FF2B5EF4-FFF2-40B4-BE49-F238E27FC236}">
                <a16:creationId xmlns:a16="http://schemas.microsoft.com/office/drawing/2014/main" id="{801F3320-AD5D-94BE-12D3-08BC9424BAD4}"/>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169944FA-CF28-9AD5-8119-2870D63AB03B}"/>
              </a:ext>
            </a:extLst>
          </p:cNvPr>
          <p:cNvSpPr txBox="1"/>
          <p:nvPr/>
        </p:nvSpPr>
        <p:spPr>
          <a:xfrm>
            <a:off x="1413989" y="5165035"/>
            <a:ext cx="9216546" cy="1015663"/>
          </a:xfrm>
          <a:prstGeom prst="rect">
            <a:avLst/>
          </a:prstGeom>
        </p:spPr>
        <p:txBody>
          <a:bodyPr wrap="square" lIns="0" tIns="0" rIns="0" bIns="0" rtlCol="0" anchor="t">
            <a:spAutoFit/>
          </a:bodyPr>
          <a:lstStyle/>
          <a:p>
            <a:pPr algn="just"/>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cash conversion cycle initially increased slightly from 18.38 days in 2022 to 20.46 days in 2023, before dropping sharply to 12.14 days in 2024, showing a significant improvement in converting inventory and receivables into cash. </a:t>
            </a:r>
          </a:p>
          <a:p>
            <a:pPr algn="just"/>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endParaRPr>
          </a:p>
          <a:p>
            <a:pPr algn="just">
              <a:spcBef>
                <a:spcPct val="0"/>
              </a:spcBef>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Hubbell’s cash conversion cycle steadily increased from 18.17 days to 24.21 days over the same period, indicating slower cash recovery and declining operational efficiency. Overall,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Poppins Medium"/>
              </a:rPr>
              <a:t> demonstrated stronger efficiency in managing its working capital, while Hubbell experienced a worsening cash conversion performance.</a:t>
            </a:r>
          </a:p>
        </p:txBody>
      </p:sp>
      <p:sp>
        <p:nvSpPr>
          <p:cNvPr id="14" name="Rounded Rectangle 13">
            <a:extLst>
              <a:ext uri="{FF2B5EF4-FFF2-40B4-BE49-F238E27FC236}">
                <a16:creationId xmlns:a16="http://schemas.microsoft.com/office/drawing/2014/main" id="{52A0D456-C8CC-CF25-A6CD-5405A82EFF11}"/>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game&#10;&#10;AI-generated content may be incorrect.">
            <a:extLst>
              <a:ext uri="{FF2B5EF4-FFF2-40B4-BE49-F238E27FC236}">
                <a16:creationId xmlns:a16="http://schemas.microsoft.com/office/drawing/2014/main" id="{A9574A63-5929-9276-4B94-2390178C07FD}"/>
              </a:ext>
            </a:extLst>
          </p:cNvPr>
          <p:cNvPicPr>
            <a:picLocks noChangeAspect="1"/>
          </p:cNvPicPr>
          <p:nvPr/>
        </p:nvPicPr>
        <p:blipFill>
          <a:blip r:embed="rId4"/>
          <a:srcRect r="49489"/>
          <a:stretch>
            <a:fillRect/>
          </a:stretch>
        </p:blipFill>
        <p:spPr>
          <a:xfrm>
            <a:off x="1800035" y="1732808"/>
            <a:ext cx="2918483" cy="3080556"/>
          </a:xfrm>
          <a:prstGeom prst="rect">
            <a:avLst/>
          </a:prstGeom>
        </p:spPr>
      </p:pic>
      <p:pic>
        <p:nvPicPr>
          <p:cNvPr id="11" name="Picture 10">
            <a:extLst>
              <a:ext uri="{FF2B5EF4-FFF2-40B4-BE49-F238E27FC236}">
                <a16:creationId xmlns:a16="http://schemas.microsoft.com/office/drawing/2014/main" id="{297C6FE4-B97D-01F9-C4DB-555945E662F2}"/>
              </a:ext>
            </a:extLst>
          </p:cNvPr>
          <p:cNvPicPr>
            <a:picLocks noChangeAspect="1"/>
          </p:cNvPicPr>
          <p:nvPr/>
        </p:nvPicPr>
        <p:blipFill>
          <a:blip r:embed="rId4"/>
          <a:srcRect l="51934"/>
          <a:stretch>
            <a:fillRect/>
          </a:stretch>
        </p:blipFill>
        <p:spPr>
          <a:xfrm>
            <a:off x="7058669" y="1616813"/>
            <a:ext cx="3018782" cy="3348504"/>
          </a:xfrm>
          <a:prstGeom prst="rect">
            <a:avLst/>
          </a:prstGeom>
        </p:spPr>
      </p:pic>
    </p:spTree>
    <p:extLst>
      <p:ext uri="{BB962C8B-B14F-4D97-AF65-F5344CB8AC3E}">
        <p14:creationId xmlns:p14="http://schemas.microsoft.com/office/powerpoint/2010/main" val="2984397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EB16-5F54-56A9-A8FC-AC82CC5C6A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96D3F5-60BD-BC91-2565-48B57A407940}"/>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ED8E6AA2-8130-F661-B43D-9A3E81DB8FC7}"/>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7E8E636E-37C4-EF08-95D3-6DED05605E61}"/>
              </a:ext>
            </a:extLst>
          </p:cNvPr>
          <p:cNvSpPr/>
          <p:nvPr/>
        </p:nvSpPr>
        <p:spPr>
          <a:xfrm>
            <a:off x="721895" y="2607276"/>
            <a:ext cx="10798376" cy="2510842"/>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9EE7059-3633-25A9-E099-0DC6EC354B54}"/>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5F795798-64CD-4920-C74D-778F68FA1C03}"/>
              </a:ext>
            </a:extLst>
          </p:cNvPr>
          <p:cNvSpPr>
            <a:spLocks noGrp="1"/>
          </p:cNvSpPr>
          <p:nvPr>
            <p:ph type="title"/>
          </p:nvPr>
        </p:nvSpPr>
        <p:spPr>
          <a:xfrm>
            <a:off x="385011" y="1571467"/>
            <a:ext cx="11421978" cy="624947"/>
          </a:xfrm>
        </p:spPr>
        <p:txBody>
          <a:bodyPr>
            <a:normAutofit/>
          </a:bodyPr>
          <a:lstStyle/>
          <a:p>
            <a:pPr>
              <a:lnSpc>
                <a:spcPts val="2340"/>
              </a:lnSpc>
            </a:pPr>
            <a:r>
              <a:rPr lang="en-US" sz="3200" dirty="0">
                <a:sym typeface="Calibri (MS)"/>
              </a:rPr>
              <a:t>NVENT</a:t>
            </a:r>
          </a:p>
        </p:txBody>
      </p:sp>
      <p:pic>
        <p:nvPicPr>
          <p:cNvPr id="20" name="Picture 19" descr="A blue card with black text&#10;&#10;AI-generated content may be incorrect.">
            <a:extLst>
              <a:ext uri="{FF2B5EF4-FFF2-40B4-BE49-F238E27FC236}">
                <a16:creationId xmlns:a16="http://schemas.microsoft.com/office/drawing/2014/main" id="{7951FE10-9E75-DD49-8577-8928CD299055}"/>
              </a:ext>
            </a:extLst>
          </p:cNvPr>
          <p:cNvPicPr>
            <a:picLocks noChangeAspect="1"/>
          </p:cNvPicPr>
          <p:nvPr/>
        </p:nvPicPr>
        <p:blipFill>
          <a:blip r:embed="rId4"/>
          <a:stretch>
            <a:fillRect/>
          </a:stretch>
        </p:blipFill>
        <p:spPr>
          <a:xfrm>
            <a:off x="972371" y="3098913"/>
            <a:ext cx="10297424" cy="1517430"/>
          </a:xfrm>
          <a:prstGeom prst="rect">
            <a:avLst/>
          </a:prstGeom>
        </p:spPr>
      </p:pic>
    </p:spTree>
    <p:extLst>
      <p:ext uri="{BB962C8B-B14F-4D97-AF65-F5344CB8AC3E}">
        <p14:creationId xmlns:p14="http://schemas.microsoft.com/office/powerpoint/2010/main" val="3832634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BD479-E8A5-AA7B-CFF4-6A02D5616AF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1962D1-FEDB-71CF-32C0-E834853CCEB3}"/>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6813F5C6-D178-F51B-AC2F-031206A366B2}"/>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8A3ACC08-116B-A9C2-C242-361AFFFAACD1}"/>
              </a:ext>
            </a:extLst>
          </p:cNvPr>
          <p:cNvSpPr/>
          <p:nvPr/>
        </p:nvSpPr>
        <p:spPr>
          <a:xfrm>
            <a:off x="721895" y="2210171"/>
            <a:ext cx="10798376" cy="3305052"/>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D5E252AE-2B35-FCF0-6422-5337108F6949}"/>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F2499FCA-EDDF-C20E-CBE2-E3078ADEF3C1}"/>
              </a:ext>
            </a:extLst>
          </p:cNvPr>
          <p:cNvSpPr>
            <a:spLocks noGrp="1"/>
          </p:cNvSpPr>
          <p:nvPr>
            <p:ph type="title"/>
          </p:nvPr>
        </p:nvSpPr>
        <p:spPr>
          <a:xfrm>
            <a:off x="385011" y="362831"/>
            <a:ext cx="11421978" cy="973587"/>
          </a:xfrm>
        </p:spPr>
        <p:txBody>
          <a:bodyPr>
            <a:normAutofit fontScale="90000"/>
          </a:bodyPr>
          <a:lstStyle/>
          <a:p>
            <a:pPr>
              <a:lnSpc>
                <a:spcPct val="100000"/>
              </a:lnSpc>
            </a:pPr>
            <a:r>
              <a:rPr lang="en-US" sz="3200" dirty="0">
                <a:sym typeface="Calibri (MS)"/>
              </a:rPr>
              <a:t>NVENT</a:t>
            </a:r>
            <a:br>
              <a:rPr lang="en-US" sz="3200" dirty="0">
                <a:sym typeface="Calibri (MS)"/>
              </a:rPr>
            </a:br>
            <a:r>
              <a:rPr lang="en-US" sz="3200" dirty="0">
                <a:sym typeface="Calibri (MS)"/>
              </a:rPr>
              <a:t>CONSOLIDATED STATEMENT OF INCOME</a:t>
            </a:r>
          </a:p>
        </p:txBody>
      </p:sp>
      <p:sp>
        <p:nvSpPr>
          <p:cNvPr id="4" name="Title 1">
            <a:extLst>
              <a:ext uri="{FF2B5EF4-FFF2-40B4-BE49-F238E27FC236}">
                <a16:creationId xmlns:a16="http://schemas.microsoft.com/office/drawing/2014/main" id="{8F5884B1-2FDF-58E4-F9BF-942AB56C7BA8}"/>
              </a:ext>
            </a:extLst>
          </p:cNvPr>
          <p:cNvSpPr txBox="1">
            <a:spLocks/>
          </p:cNvSpPr>
          <p:nvPr/>
        </p:nvSpPr>
        <p:spPr>
          <a:xfrm>
            <a:off x="3914274" y="1122104"/>
            <a:ext cx="4363452" cy="624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nSpc>
                <a:spcPts val="2340"/>
              </a:lnSpc>
            </a:pPr>
            <a:r>
              <a:rPr lang="en-US" sz="2400" b="0" dirty="0">
                <a:sym typeface="Calibri (MS)"/>
              </a:rPr>
              <a:t>(FORECASTED)</a:t>
            </a:r>
          </a:p>
        </p:txBody>
      </p:sp>
      <p:sp>
        <p:nvSpPr>
          <p:cNvPr id="6" name="Title 1">
            <a:extLst>
              <a:ext uri="{FF2B5EF4-FFF2-40B4-BE49-F238E27FC236}">
                <a16:creationId xmlns:a16="http://schemas.microsoft.com/office/drawing/2014/main" id="{F6819301-7373-DAED-A946-9049BC0F3CEE}"/>
              </a:ext>
            </a:extLst>
          </p:cNvPr>
          <p:cNvSpPr txBox="1">
            <a:spLocks/>
          </p:cNvSpPr>
          <p:nvPr/>
        </p:nvSpPr>
        <p:spPr>
          <a:xfrm>
            <a:off x="385011" y="5836888"/>
            <a:ext cx="4363452" cy="62494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340"/>
              </a:lnSpc>
            </a:pPr>
            <a:r>
              <a:rPr lang="en-US" sz="2800" b="0" i="1" dirty="0">
                <a:sym typeface="Calibri (MS)"/>
              </a:rPr>
              <a:t>(amounts in millions, except per share data)</a:t>
            </a:r>
          </a:p>
        </p:txBody>
      </p:sp>
      <p:pic>
        <p:nvPicPr>
          <p:cNvPr id="8" name="Picture 7" descr="A blue and white table with numbers and text&#10;&#10;AI-generated content may be incorrect.">
            <a:extLst>
              <a:ext uri="{FF2B5EF4-FFF2-40B4-BE49-F238E27FC236}">
                <a16:creationId xmlns:a16="http://schemas.microsoft.com/office/drawing/2014/main" id="{27414A3E-1DF1-C90A-B2DC-6B0974ACA28E}"/>
              </a:ext>
            </a:extLst>
          </p:cNvPr>
          <p:cNvPicPr>
            <a:picLocks noChangeAspect="1"/>
          </p:cNvPicPr>
          <p:nvPr/>
        </p:nvPicPr>
        <p:blipFill>
          <a:blip r:embed="rId4"/>
          <a:stretch>
            <a:fillRect/>
          </a:stretch>
        </p:blipFill>
        <p:spPr>
          <a:xfrm>
            <a:off x="873273" y="2555247"/>
            <a:ext cx="10445453" cy="2620804"/>
          </a:xfrm>
          <a:prstGeom prst="rect">
            <a:avLst/>
          </a:prstGeom>
        </p:spPr>
      </p:pic>
    </p:spTree>
    <p:extLst>
      <p:ext uri="{BB962C8B-B14F-4D97-AF65-F5344CB8AC3E}">
        <p14:creationId xmlns:p14="http://schemas.microsoft.com/office/powerpoint/2010/main" val="4013334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E2C6C-2877-EB75-CD79-7700FF8F2D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12D68B-2B4E-C9A8-92F6-F1B7422A47D7}"/>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33AF72FA-235A-C8EF-63EB-F48CEE9BBAC4}"/>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F608F432-1741-7F2E-B099-3349B727A2BB}"/>
              </a:ext>
            </a:extLst>
          </p:cNvPr>
          <p:cNvSpPr/>
          <p:nvPr/>
        </p:nvSpPr>
        <p:spPr>
          <a:xfrm>
            <a:off x="721895" y="1930303"/>
            <a:ext cx="10798376" cy="386478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6E60787-D87D-7BD4-CE08-23B1AC1DF7D4}"/>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D141B585-57E8-693C-D244-35ADF5858561}"/>
              </a:ext>
            </a:extLst>
          </p:cNvPr>
          <p:cNvSpPr>
            <a:spLocks noGrp="1"/>
          </p:cNvSpPr>
          <p:nvPr>
            <p:ph type="title"/>
          </p:nvPr>
        </p:nvSpPr>
        <p:spPr>
          <a:xfrm>
            <a:off x="385011" y="362831"/>
            <a:ext cx="11421978" cy="973587"/>
          </a:xfrm>
        </p:spPr>
        <p:txBody>
          <a:bodyPr>
            <a:normAutofit fontScale="90000"/>
          </a:bodyPr>
          <a:lstStyle/>
          <a:p>
            <a:pPr>
              <a:lnSpc>
                <a:spcPct val="100000"/>
              </a:lnSpc>
            </a:pPr>
            <a:r>
              <a:rPr lang="en-US" sz="3200" dirty="0">
                <a:sym typeface="Calibri (MS)"/>
              </a:rPr>
              <a:t>NVENT</a:t>
            </a:r>
            <a:br>
              <a:rPr lang="en-US" sz="3200" dirty="0">
                <a:sym typeface="Calibri (MS)"/>
              </a:rPr>
            </a:br>
            <a:r>
              <a:rPr lang="en-US" sz="3200" dirty="0">
                <a:sym typeface="Calibri (MS)"/>
              </a:rPr>
              <a:t>CONSOLIDATED CASH FLOW STATEMENT</a:t>
            </a:r>
          </a:p>
        </p:txBody>
      </p:sp>
      <p:sp>
        <p:nvSpPr>
          <p:cNvPr id="4" name="Title 1">
            <a:extLst>
              <a:ext uri="{FF2B5EF4-FFF2-40B4-BE49-F238E27FC236}">
                <a16:creationId xmlns:a16="http://schemas.microsoft.com/office/drawing/2014/main" id="{46917A85-0A71-023C-48A3-0C1F178F3DC1}"/>
              </a:ext>
            </a:extLst>
          </p:cNvPr>
          <p:cNvSpPr txBox="1">
            <a:spLocks/>
          </p:cNvSpPr>
          <p:nvPr/>
        </p:nvSpPr>
        <p:spPr>
          <a:xfrm>
            <a:off x="3914274" y="1122104"/>
            <a:ext cx="4363452" cy="624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nSpc>
                <a:spcPts val="2340"/>
              </a:lnSpc>
            </a:pPr>
            <a:r>
              <a:rPr lang="en-US" sz="2400" b="0" dirty="0">
                <a:sym typeface="Calibri (MS)"/>
              </a:rPr>
              <a:t>(FORECASTED)</a:t>
            </a:r>
          </a:p>
        </p:txBody>
      </p:sp>
      <p:sp>
        <p:nvSpPr>
          <p:cNvPr id="6" name="Title 1">
            <a:extLst>
              <a:ext uri="{FF2B5EF4-FFF2-40B4-BE49-F238E27FC236}">
                <a16:creationId xmlns:a16="http://schemas.microsoft.com/office/drawing/2014/main" id="{9C264E23-3408-5404-E639-2F786316BE46}"/>
              </a:ext>
            </a:extLst>
          </p:cNvPr>
          <p:cNvSpPr txBox="1">
            <a:spLocks/>
          </p:cNvSpPr>
          <p:nvPr/>
        </p:nvSpPr>
        <p:spPr>
          <a:xfrm>
            <a:off x="385011" y="5836888"/>
            <a:ext cx="4363452" cy="62494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340"/>
              </a:lnSpc>
            </a:pPr>
            <a:r>
              <a:rPr lang="en-US" sz="2800" b="0" i="1" dirty="0">
                <a:sym typeface="Calibri (MS)"/>
              </a:rPr>
              <a:t>(amounts in millions, except per share data)</a:t>
            </a:r>
          </a:p>
        </p:txBody>
      </p:sp>
      <p:pic>
        <p:nvPicPr>
          <p:cNvPr id="8" name="Picture 7" descr="A table with numbers and symbols&#10;&#10;AI-generated content may be incorrect.">
            <a:extLst>
              <a:ext uri="{FF2B5EF4-FFF2-40B4-BE49-F238E27FC236}">
                <a16:creationId xmlns:a16="http://schemas.microsoft.com/office/drawing/2014/main" id="{B9D8725B-172C-F2A2-1E67-84D99874C55B}"/>
              </a:ext>
            </a:extLst>
          </p:cNvPr>
          <p:cNvPicPr>
            <a:picLocks noChangeAspect="1"/>
          </p:cNvPicPr>
          <p:nvPr/>
        </p:nvPicPr>
        <p:blipFill>
          <a:blip r:embed="rId4"/>
          <a:stretch>
            <a:fillRect/>
          </a:stretch>
        </p:blipFill>
        <p:spPr>
          <a:xfrm>
            <a:off x="1128802" y="2063353"/>
            <a:ext cx="9702933" cy="3526426"/>
          </a:xfrm>
          <a:prstGeom prst="rect">
            <a:avLst/>
          </a:prstGeom>
        </p:spPr>
      </p:pic>
    </p:spTree>
    <p:extLst>
      <p:ext uri="{BB962C8B-B14F-4D97-AF65-F5344CB8AC3E}">
        <p14:creationId xmlns:p14="http://schemas.microsoft.com/office/powerpoint/2010/main" val="231585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21FF-D66C-FDEA-62B2-3984BD3D1090}"/>
              </a:ext>
            </a:extLst>
          </p:cNvPr>
          <p:cNvSpPr>
            <a:spLocks noGrp="1"/>
          </p:cNvSpPr>
          <p:nvPr>
            <p:ph type="title"/>
          </p:nvPr>
        </p:nvSpPr>
        <p:spPr>
          <a:xfrm>
            <a:off x="567983" y="1834356"/>
            <a:ext cx="5900225" cy="1325563"/>
          </a:xfrm>
        </p:spPr>
        <p:txBody>
          <a:bodyPr>
            <a:normAutofit/>
          </a:bodyPr>
          <a:lstStyle/>
          <a:p>
            <a:r>
              <a:rPr lang="en-US" sz="3200" dirty="0"/>
              <a:t>Introduction</a:t>
            </a:r>
          </a:p>
        </p:txBody>
      </p:sp>
      <p:sp>
        <p:nvSpPr>
          <p:cNvPr id="3" name="Content Placeholder 2">
            <a:extLst>
              <a:ext uri="{FF2B5EF4-FFF2-40B4-BE49-F238E27FC236}">
                <a16:creationId xmlns:a16="http://schemas.microsoft.com/office/drawing/2014/main" id="{9479AF25-8F90-7177-1990-4D4955C658D2}"/>
              </a:ext>
            </a:extLst>
          </p:cNvPr>
          <p:cNvSpPr>
            <a:spLocks noGrp="1"/>
          </p:cNvSpPr>
          <p:nvPr>
            <p:ph idx="1"/>
          </p:nvPr>
        </p:nvSpPr>
        <p:spPr>
          <a:xfrm>
            <a:off x="567983" y="3429000"/>
            <a:ext cx="6941234" cy="1863507"/>
          </a:xfrm>
        </p:spPr>
        <p:txBody>
          <a:bodyPr>
            <a:noAutofit/>
          </a:bodyPr>
          <a:lstStyle/>
          <a:p>
            <a:pPr>
              <a:lnSpc>
                <a:spcPct val="100000"/>
              </a:lnSpc>
              <a:spcBef>
                <a:spcPct val="0"/>
              </a:spcBef>
            </a:pPr>
            <a:endParaRPr lang="en-PH" sz="1500" dirty="0"/>
          </a:p>
          <a:p>
            <a:pPr>
              <a:lnSpc>
                <a:spcPct val="100000"/>
              </a:lnSpc>
              <a:spcBef>
                <a:spcPct val="0"/>
              </a:spcBef>
            </a:pPr>
            <a:r>
              <a:rPr lang="en-PH" sz="1500" dirty="0">
                <a:solidFill>
                  <a:srgbClr val="FFFFFF"/>
                </a:solidFill>
                <a:sym typeface="Poppins Medium"/>
              </a:rPr>
              <a:t>This presentation reviews key financial ratios, cash flows, and working capital metrics over the past three years, along with a three-year forecast of income and cash flows under conservative assumptions.</a:t>
            </a:r>
          </a:p>
          <a:p>
            <a:pPr marL="0" indent="0">
              <a:lnSpc>
                <a:spcPct val="100000"/>
              </a:lnSpc>
              <a:spcBef>
                <a:spcPct val="0"/>
              </a:spcBef>
              <a:buNone/>
            </a:pPr>
            <a:endParaRPr lang="en-PH" sz="1500" dirty="0">
              <a:solidFill>
                <a:srgbClr val="FFFFFF"/>
              </a:solidFill>
              <a:sym typeface="Poppins Medium"/>
            </a:endParaRPr>
          </a:p>
          <a:p>
            <a:pPr>
              <a:lnSpc>
                <a:spcPct val="100000"/>
              </a:lnSpc>
              <a:spcBef>
                <a:spcPct val="0"/>
              </a:spcBef>
            </a:pPr>
            <a:r>
              <a:rPr lang="en-PH" sz="1500" dirty="0">
                <a:solidFill>
                  <a:srgbClr val="FFFFFF"/>
                </a:solidFill>
                <a:sym typeface="Poppins Medium"/>
              </a:rPr>
              <a:t>Insights highlight each company’s efficiency, profitability, and financial stability.</a:t>
            </a:r>
          </a:p>
        </p:txBody>
      </p:sp>
      <p:pic>
        <p:nvPicPr>
          <p:cNvPr id="7" name="Picture Placeholder 6" descr="A person standing in a street with a crowd of people in the background&#10;&#10;AI-generated content may be incorrect.">
            <a:extLst>
              <a:ext uri="{FF2B5EF4-FFF2-40B4-BE49-F238E27FC236}">
                <a16:creationId xmlns:a16="http://schemas.microsoft.com/office/drawing/2014/main" id="{C72F3B34-82F4-F985-581D-ADAC74A732AF}"/>
              </a:ext>
            </a:extLst>
          </p:cNvPr>
          <p:cNvPicPr>
            <a:picLocks noGrp="1" noChangeAspect="1"/>
          </p:cNvPicPr>
          <p:nvPr>
            <p:ph type="pic" sz="quarter" idx="13"/>
          </p:nvPr>
        </p:nvPicPr>
        <p:blipFill>
          <a:blip r:embed="rId2"/>
          <a:srcRect t="7889" b="7889"/>
          <a:stretch>
            <a:fillRect/>
          </a:stretch>
        </p:blipFill>
        <p:spPr>
          <a:solidFill>
            <a:schemeClr val="bg1"/>
          </a:solidFill>
        </p:spPr>
      </p:pic>
      <p:sp>
        <p:nvSpPr>
          <p:cNvPr id="5" name="Rounded Rectangle 4">
            <a:extLst>
              <a:ext uri="{FF2B5EF4-FFF2-40B4-BE49-F238E27FC236}">
                <a16:creationId xmlns:a16="http://schemas.microsoft.com/office/drawing/2014/main" id="{72A98ECD-1AA6-9F65-EB32-BADE061B534D}"/>
              </a:ext>
            </a:extLst>
          </p:cNvPr>
          <p:cNvSpPr/>
          <p:nvPr/>
        </p:nvSpPr>
        <p:spPr>
          <a:xfrm>
            <a:off x="8150201" y="3429000"/>
            <a:ext cx="5900225" cy="4480684"/>
          </a:xfrm>
          <a:prstGeom prst="roundRect">
            <a:avLst>
              <a:gd name="adj" fmla="val 8919"/>
            </a:avLst>
          </a:prstGeom>
          <a:solidFill>
            <a:srgbClr val="FDD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729D725F-8628-874B-DC67-CECC11F41419}"/>
              </a:ext>
            </a:extLst>
          </p:cNvPr>
          <p:cNvSpPr/>
          <p:nvPr/>
        </p:nvSpPr>
        <p:spPr>
          <a:xfrm>
            <a:off x="7010720" y="-422031"/>
            <a:ext cx="5614418" cy="3312869"/>
          </a:xfrm>
          <a:prstGeom prst="roundRect">
            <a:avLst>
              <a:gd name="adj" fmla="val 891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Vent | Railway Surge &amp; Lightning Protection, Signalling Enclosures">
            <a:extLst>
              <a:ext uri="{FF2B5EF4-FFF2-40B4-BE49-F238E27FC236}">
                <a16:creationId xmlns:a16="http://schemas.microsoft.com/office/drawing/2014/main" id="{070793E5-463C-193C-6694-F17334448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747" y="112295"/>
            <a:ext cx="2682291" cy="26822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UBBELL INCORPORATED - YouTube">
            <a:extLst>
              <a:ext uri="{FF2B5EF4-FFF2-40B4-BE49-F238E27FC236}">
                <a16:creationId xmlns:a16="http://schemas.microsoft.com/office/drawing/2014/main" id="{CD7A7B71-E8E6-25E2-90AE-B04241DFC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3335" y="3613485"/>
            <a:ext cx="3196389" cy="319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0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12A7-ECAA-504E-4A98-F0063C6931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1C0908-3641-EB6C-5313-7CC4216A8F1A}"/>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72CEF4A0-B1A6-D8A6-95E2-CB391D0255B0}"/>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6D61F1C3-D2A9-C1E6-4E15-6B8ACBBC8515}"/>
              </a:ext>
            </a:extLst>
          </p:cNvPr>
          <p:cNvSpPr/>
          <p:nvPr/>
        </p:nvSpPr>
        <p:spPr>
          <a:xfrm>
            <a:off x="721895" y="2767914"/>
            <a:ext cx="10798376" cy="2189566"/>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7AB14C69-9B0E-96A3-3C57-33A64B729511}"/>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2DD7332B-0F01-0BD7-4A18-8720F446F43C}"/>
              </a:ext>
            </a:extLst>
          </p:cNvPr>
          <p:cNvSpPr>
            <a:spLocks noGrp="1"/>
          </p:cNvSpPr>
          <p:nvPr>
            <p:ph type="title"/>
          </p:nvPr>
        </p:nvSpPr>
        <p:spPr>
          <a:xfrm>
            <a:off x="385011" y="1802360"/>
            <a:ext cx="11421978" cy="624947"/>
          </a:xfrm>
        </p:spPr>
        <p:txBody>
          <a:bodyPr>
            <a:normAutofit/>
          </a:bodyPr>
          <a:lstStyle/>
          <a:p>
            <a:pPr>
              <a:lnSpc>
                <a:spcPts val="2340"/>
              </a:lnSpc>
            </a:pPr>
            <a:r>
              <a:rPr lang="en-US" sz="3200" dirty="0">
                <a:sym typeface="Calibri (MS)"/>
              </a:rPr>
              <a:t>HUBBELL</a:t>
            </a:r>
          </a:p>
        </p:txBody>
      </p:sp>
      <p:pic>
        <p:nvPicPr>
          <p:cNvPr id="6" name="Picture 5" descr="A white and orange rectangular object with black text&#10;&#10;AI-generated content may be incorrect.">
            <a:extLst>
              <a:ext uri="{FF2B5EF4-FFF2-40B4-BE49-F238E27FC236}">
                <a16:creationId xmlns:a16="http://schemas.microsoft.com/office/drawing/2014/main" id="{27DA90EE-597E-F302-5E45-407F5615D9F1}"/>
              </a:ext>
            </a:extLst>
          </p:cNvPr>
          <p:cNvPicPr>
            <a:picLocks noChangeAspect="1"/>
          </p:cNvPicPr>
          <p:nvPr/>
        </p:nvPicPr>
        <p:blipFill>
          <a:blip r:embed="rId4"/>
          <a:stretch>
            <a:fillRect/>
          </a:stretch>
        </p:blipFill>
        <p:spPr>
          <a:xfrm>
            <a:off x="886568" y="3182346"/>
            <a:ext cx="10469030" cy="1341804"/>
          </a:xfrm>
          <a:prstGeom prst="rect">
            <a:avLst/>
          </a:prstGeom>
        </p:spPr>
      </p:pic>
    </p:spTree>
    <p:extLst>
      <p:ext uri="{BB962C8B-B14F-4D97-AF65-F5344CB8AC3E}">
        <p14:creationId xmlns:p14="http://schemas.microsoft.com/office/powerpoint/2010/main" val="84417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1BF42-FA80-1C09-4C97-32A27235A0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F80231-CF61-BA7C-4431-AE274C12077E}"/>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C06AFCD1-8062-151F-358D-B714F00EDFF1}"/>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04F6FECA-9568-6601-B3BE-315EBBEE5150}"/>
              </a:ext>
            </a:extLst>
          </p:cNvPr>
          <p:cNvSpPr/>
          <p:nvPr/>
        </p:nvSpPr>
        <p:spPr>
          <a:xfrm>
            <a:off x="721895" y="2409568"/>
            <a:ext cx="10798376" cy="290625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288B246F-2EC3-234E-8306-B4D15E13CA5E}"/>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3C9B420D-10F5-7DB5-7D36-919D85320696}"/>
              </a:ext>
            </a:extLst>
          </p:cNvPr>
          <p:cNvSpPr>
            <a:spLocks noGrp="1"/>
          </p:cNvSpPr>
          <p:nvPr>
            <p:ph type="title"/>
          </p:nvPr>
        </p:nvSpPr>
        <p:spPr>
          <a:xfrm>
            <a:off x="385011" y="816759"/>
            <a:ext cx="11421978" cy="973587"/>
          </a:xfrm>
        </p:spPr>
        <p:txBody>
          <a:bodyPr>
            <a:normAutofit fontScale="90000"/>
          </a:bodyPr>
          <a:lstStyle/>
          <a:p>
            <a:pPr>
              <a:lnSpc>
                <a:spcPct val="100000"/>
              </a:lnSpc>
            </a:pPr>
            <a:r>
              <a:rPr lang="en-US" sz="3200" dirty="0">
                <a:sym typeface="Calibri (MS)"/>
              </a:rPr>
              <a:t>HUBBELL</a:t>
            </a:r>
            <a:br>
              <a:rPr lang="en-US" sz="3200" dirty="0">
                <a:sym typeface="Calibri (MS)"/>
              </a:rPr>
            </a:br>
            <a:r>
              <a:rPr lang="en-US" sz="3200" dirty="0">
                <a:sym typeface="Calibri (MS)"/>
              </a:rPr>
              <a:t>CONSOLIDATED STATEMENT OF INCOME</a:t>
            </a:r>
          </a:p>
        </p:txBody>
      </p:sp>
      <p:sp>
        <p:nvSpPr>
          <p:cNvPr id="4" name="Title 1">
            <a:extLst>
              <a:ext uri="{FF2B5EF4-FFF2-40B4-BE49-F238E27FC236}">
                <a16:creationId xmlns:a16="http://schemas.microsoft.com/office/drawing/2014/main" id="{C33A7C90-948D-3AFA-172B-3E3078144BAB}"/>
              </a:ext>
            </a:extLst>
          </p:cNvPr>
          <p:cNvSpPr txBox="1">
            <a:spLocks/>
          </p:cNvSpPr>
          <p:nvPr/>
        </p:nvSpPr>
        <p:spPr>
          <a:xfrm>
            <a:off x="3914274" y="1576032"/>
            <a:ext cx="4363452" cy="624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nSpc>
                <a:spcPts val="2340"/>
              </a:lnSpc>
            </a:pPr>
            <a:r>
              <a:rPr lang="en-US" sz="2400" b="0" dirty="0">
                <a:sym typeface="Calibri (MS)"/>
              </a:rPr>
              <a:t>(FORECASTED)</a:t>
            </a:r>
          </a:p>
        </p:txBody>
      </p:sp>
      <p:sp>
        <p:nvSpPr>
          <p:cNvPr id="6" name="Title 1">
            <a:extLst>
              <a:ext uri="{FF2B5EF4-FFF2-40B4-BE49-F238E27FC236}">
                <a16:creationId xmlns:a16="http://schemas.microsoft.com/office/drawing/2014/main" id="{81626400-68B1-1A4C-5CEB-39D0D29721CD}"/>
              </a:ext>
            </a:extLst>
          </p:cNvPr>
          <p:cNvSpPr txBox="1">
            <a:spLocks/>
          </p:cNvSpPr>
          <p:nvPr/>
        </p:nvSpPr>
        <p:spPr>
          <a:xfrm>
            <a:off x="385011" y="5836888"/>
            <a:ext cx="4363452" cy="62494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340"/>
              </a:lnSpc>
            </a:pPr>
            <a:r>
              <a:rPr lang="en-US" sz="2800" b="0" i="1" dirty="0">
                <a:sym typeface="Calibri (MS)"/>
              </a:rPr>
              <a:t>(amounts in millions, except per share data)</a:t>
            </a:r>
          </a:p>
        </p:txBody>
      </p:sp>
      <p:pic>
        <p:nvPicPr>
          <p:cNvPr id="9" name="Picture 8" descr="A table with numbers and a price&#10;&#10;AI-generated content may be incorrect.">
            <a:extLst>
              <a:ext uri="{FF2B5EF4-FFF2-40B4-BE49-F238E27FC236}">
                <a16:creationId xmlns:a16="http://schemas.microsoft.com/office/drawing/2014/main" id="{13FE657C-CA65-6DEC-2607-804B709020DB}"/>
              </a:ext>
            </a:extLst>
          </p:cNvPr>
          <p:cNvPicPr>
            <a:picLocks noChangeAspect="1"/>
          </p:cNvPicPr>
          <p:nvPr/>
        </p:nvPicPr>
        <p:blipFill>
          <a:blip r:embed="rId4"/>
          <a:stretch>
            <a:fillRect/>
          </a:stretch>
        </p:blipFill>
        <p:spPr>
          <a:xfrm>
            <a:off x="866338" y="2652401"/>
            <a:ext cx="10586360" cy="2348330"/>
          </a:xfrm>
          <a:prstGeom prst="rect">
            <a:avLst/>
          </a:prstGeom>
        </p:spPr>
      </p:pic>
    </p:spTree>
    <p:extLst>
      <p:ext uri="{BB962C8B-B14F-4D97-AF65-F5344CB8AC3E}">
        <p14:creationId xmlns:p14="http://schemas.microsoft.com/office/powerpoint/2010/main" val="14900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A44D-7E5A-86F2-0EC7-EC7CA497C1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79C44F-E19F-4222-22F3-C8B4B0EFB948}"/>
              </a:ext>
            </a:extLst>
          </p:cNvPr>
          <p:cNvPicPr>
            <a:picLocks noChangeAspect="1"/>
          </p:cNvPicPr>
          <p:nvPr/>
        </p:nvPicPr>
        <p:blipFill>
          <a:blip r:embed="rId2"/>
          <a:stretch>
            <a:fillRect/>
          </a:stretch>
        </p:blipFill>
        <p:spPr>
          <a:xfrm>
            <a:off x="-2" y="3429000"/>
            <a:ext cx="12192002" cy="3429000"/>
          </a:xfrm>
          <a:prstGeom prst="rect">
            <a:avLst/>
          </a:prstGeom>
        </p:spPr>
      </p:pic>
      <p:pic>
        <p:nvPicPr>
          <p:cNvPr id="14" name="Picture 13">
            <a:extLst>
              <a:ext uri="{FF2B5EF4-FFF2-40B4-BE49-F238E27FC236}">
                <a16:creationId xmlns:a16="http://schemas.microsoft.com/office/drawing/2014/main" id="{B9548739-F0E0-64BF-62F9-074A90CB1F4F}"/>
              </a:ext>
            </a:extLst>
          </p:cNvPr>
          <p:cNvPicPr>
            <a:picLocks noChangeAspect="1"/>
          </p:cNvPicPr>
          <p:nvPr/>
        </p:nvPicPr>
        <p:blipFill>
          <a:blip r:embed="rId3"/>
          <a:srcRect r="55379" b="82280"/>
          <a:stretch>
            <a:fillRect/>
          </a:stretch>
        </p:blipFill>
        <p:spPr>
          <a:xfrm>
            <a:off x="4097393" y="3643314"/>
            <a:ext cx="8094607" cy="3214686"/>
          </a:xfrm>
          <a:prstGeom prst="rect">
            <a:avLst/>
          </a:prstGeom>
        </p:spPr>
      </p:pic>
      <p:sp>
        <p:nvSpPr>
          <p:cNvPr id="11" name="Rounded Rectangle 10">
            <a:extLst>
              <a:ext uri="{FF2B5EF4-FFF2-40B4-BE49-F238E27FC236}">
                <a16:creationId xmlns:a16="http://schemas.microsoft.com/office/drawing/2014/main" id="{D2FA886E-B8A5-EB05-5B30-E6A7BBE511A6}"/>
              </a:ext>
            </a:extLst>
          </p:cNvPr>
          <p:cNvSpPr/>
          <p:nvPr/>
        </p:nvSpPr>
        <p:spPr>
          <a:xfrm>
            <a:off x="721895" y="1930303"/>
            <a:ext cx="10798376" cy="386478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6AF6C35F-2E4C-69C7-FACD-46C52CE31C84}"/>
              </a:ext>
            </a:extLst>
          </p:cNvPr>
          <p:cNvPicPr>
            <a:picLocks noChangeAspect="1"/>
          </p:cNvPicPr>
          <p:nvPr/>
        </p:nvPicPr>
        <p:blipFill>
          <a:blip r:embed="rId3"/>
          <a:srcRect l="87695" t="63764" r="-196" b="16153"/>
          <a:stretch>
            <a:fillRect/>
          </a:stretch>
        </p:blipFill>
        <p:spPr>
          <a:xfrm>
            <a:off x="0" y="0"/>
            <a:ext cx="2267887" cy="3643314"/>
          </a:xfrm>
          <a:prstGeom prst="rect">
            <a:avLst/>
          </a:prstGeom>
        </p:spPr>
      </p:pic>
      <p:sp>
        <p:nvSpPr>
          <p:cNvPr id="3" name="Title 1">
            <a:extLst>
              <a:ext uri="{FF2B5EF4-FFF2-40B4-BE49-F238E27FC236}">
                <a16:creationId xmlns:a16="http://schemas.microsoft.com/office/drawing/2014/main" id="{CE3BF530-744D-BE24-4260-F908A2613E2C}"/>
              </a:ext>
            </a:extLst>
          </p:cNvPr>
          <p:cNvSpPr>
            <a:spLocks noGrp="1"/>
          </p:cNvSpPr>
          <p:nvPr>
            <p:ph type="title"/>
          </p:nvPr>
        </p:nvSpPr>
        <p:spPr>
          <a:xfrm>
            <a:off x="385011" y="362831"/>
            <a:ext cx="11421978" cy="973587"/>
          </a:xfrm>
        </p:spPr>
        <p:txBody>
          <a:bodyPr>
            <a:normAutofit fontScale="90000"/>
          </a:bodyPr>
          <a:lstStyle/>
          <a:p>
            <a:pPr>
              <a:lnSpc>
                <a:spcPct val="100000"/>
              </a:lnSpc>
            </a:pPr>
            <a:r>
              <a:rPr lang="en-US" sz="3200" dirty="0">
                <a:sym typeface="Calibri (MS)"/>
              </a:rPr>
              <a:t>HUBBELL</a:t>
            </a:r>
            <a:br>
              <a:rPr lang="en-US" sz="3200" dirty="0">
                <a:sym typeface="Calibri (MS)"/>
              </a:rPr>
            </a:br>
            <a:r>
              <a:rPr lang="en-US" sz="3200" dirty="0">
                <a:sym typeface="Calibri (MS)"/>
              </a:rPr>
              <a:t>CONSOLIDATED CASH FLOW STATEMENT</a:t>
            </a:r>
          </a:p>
        </p:txBody>
      </p:sp>
      <p:sp>
        <p:nvSpPr>
          <p:cNvPr id="4" name="Title 1">
            <a:extLst>
              <a:ext uri="{FF2B5EF4-FFF2-40B4-BE49-F238E27FC236}">
                <a16:creationId xmlns:a16="http://schemas.microsoft.com/office/drawing/2014/main" id="{A9442755-B3EC-78AF-AA50-49BDC63B27CF}"/>
              </a:ext>
            </a:extLst>
          </p:cNvPr>
          <p:cNvSpPr txBox="1">
            <a:spLocks/>
          </p:cNvSpPr>
          <p:nvPr/>
        </p:nvSpPr>
        <p:spPr>
          <a:xfrm>
            <a:off x="3914274" y="1122104"/>
            <a:ext cx="4363452" cy="624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nSpc>
                <a:spcPts val="2340"/>
              </a:lnSpc>
            </a:pPr>
            <a:r>
              <a:rPr lang="en-US" sz="2400" b="0" dirty="0">
                <a:sym typeface="Calibri (MS)"/>
              </a:rPr>
              <a:t>(FORECASTED)</a:t>
            </a:r>
          </a:p>
        </p:txBody>
      </p:sp>
      <p:sp>
        <p:nvSpPr>
          <p:cNvPr id="6" name="Title 1">
            <a:extLst>
              <a:ext uri="{FF2B5EF4-FFF2-40B4-BE49-F238E27FC236}">
                <a16:creationId xmlns:a16="http://schemas.microsoft.com/office/drawing/2014/main" id="{2A02098A-1A8F-3D22-044A-1B3E489F1222}"/>
              </a:ext>
            </a:extLst>
          </p:cNvPr>
          <p:cNvSpPr txBox="1">
            <a:spLocks/>
          </p:cNvSpPr>
          <p:nvPr/>
        </p:nvSpPr>
        <p:spPr>
          <a:xfrm>
            <a:off x="385011" y="5836888"/>
            <a:ext cx="4363452" cy="624947"/>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40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lgn="l">
              <a:lnSpc>
                <a:spcPts val="2340"/>
              </a:lnSpc>
            </a:pPr>
            <a:r>
              <a:rPr lang="en-US" sz="2800" b="0" i="1" dirty="0">
                <a:sym typeface="Calibri (MS)"/>
              </a:rPr>
              <a:t>(amounts in millions, except per share data)</a:t>
            </a:r>
          </a:p>
        </p:txBody>
      </p:sp>
      <p:pic>
        <p:nvPicPr>
          <p:cNvPr id="9" name="Picture 8" descr="A table with numbers and text&#10;&#10;AI-generated content may be incorrect.">
            <a:extLst>
              <a:ext uri="{FF2B5EF4-FFF2-40B4-BE49-F238E27FC236}">
                <a16:creationId xmlns:a16="http://schemas.microsoft.com/office/drawing/2014/main" id="{34FC2055-7C7E-AE54-2EDB-33E07229E6D4}"/>
              </a:ext>
            </a:extLst>
          </p:cNvPr>
          <p:cNvPicPr>
            <a:picLocks noChangeAspect="1"/>
          </p:cNvPicPr>
          <p:nvPr/>
        </p:nvPicPr>
        <p:blipFill>
          <a:blip r:embed="rId4"/>
          <a:stretch>
            <a:fillRect/>
          </a:stretch>
        </p:blipFill>
        <p:spPr>
          <a:xfrm>
            <a:off x="1015385" y="2317971"/>
            <a:ext cx="10161230" cy="3122752"/>
          </a:xfrm>
          <a:prstGeom prst="rect">
            <a:avLst/>
          </a:prstGeom>
        </p:spPr>
      </p:pic>
    </p:spTree>
    <p:extLst>
      <p:ext uri="{BB962C8B-B14F-4D97-AF65-F5344CB8AC3E}">
        <p14:creationId xmlns:p14="http://schemas.microsoft.com/office/powerpoint/2010/main" val="2934989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6A6E-F955-B70F-24FA-DFBCFAC1BF2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35DF6D6-AD91-AFAA-31CE-FD3A04451AC3}"/>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4BB3F623-AC2A-DF4B-B072-2A89283BCBDB}"/>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E671084F-B96A-0E45-9D5C-43ED84A15367}"/>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APPENDIX</a:t>
            </a:r>
          </a:p>
        </p:txBody>
      </p:sp>
      <p:sp>
        <p:nvSpPr>
          <p:cNvPr id="4" name="Rounded Rectangle 3">
            <a:extLst>
              <a:ext uri="{FF2B5EF4-FFF2-40B4-BE49-F238E27FC236}">
                <a16:creationId xmlns:a16="http://schemas.microsoft.com/office/drawing/2014/main" id="{6C41DD8A-1DE2-45F4-4889-0E1630C0DADA}"/>
              </a:ext>
            </a:extLst>
          </p:cNvPr>
          <p:cNvSpPr/>
          <p:nvPr/>
        </p:nvSpPr>
        <p:spPr>
          <a:xfrm>
            <a:off x="1228637" y="1753325"/>
            <a:ext cx="4406043" cy="4188851"/>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DBC98F64-52AE-2AE6-EA43-A6DBDEE56117}"/>
              </a:ext>
            </a:extLst>
          </p:cNvPr>
          <p:cNvSpPr/>
          <p:nvPr/>
        </p:nvSpPr>
        <p:spPr>
          <a:xfrm>
            <a:off x="6519295" y="1753325"/>
            <a:ext cx="4406043" cy="4188851"/>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AI-generated content may be incorrect.">
            <a:extLst>
              <a:ext uri="{FF2B5EF4-FFF2-40B4-BE49-F238E27FC236}">
                <a16:creationId xmlns:a16="http://schemas.microsoft.com/office/drawing/2014/main" id="{1AA409D4-F31F-B46B-20A3-4B37C7B075DF}"/>
              </a:ext>
            </a:extLst>
          </p:cNvPr>
          <p:cNvPicPr>
            <a:picLocks noChangeAspect="1"/>
          </p:cNvPicPr>
          <p:nvPr/>
        </p:nvPicPr>
        <p:blipFill>
          <a:blip r:embed="rId4"/>
          <a:stretch>
            <a:fillRect/>
          </a:stretch>
        </p:blipFill>
        <p:spPr>
          <a:xfrm>
            <a:off x="1536092" y="1876802"/>
            <a:ext cx="3901892" cy="3830595"/>
          </a:xfrm>
          <a:prstGeom prst="rect">
            <a:avLst/>
          </a:prstGeom>
        </p:spPr>
      </p:pic>
      <p:pic>
        <p:nvPicPr>
          <p:cNvPr id="12" name="Picture 11" descr="A screenshot of a computer screen&#10;&#10;AI-generated content may be incorrect.">
            <a:extLst>
              <a:ext uri="{FF2B5EF4-FFF2-40B4-BE49-F238E27FC236}">
                <a16:creationId xmlns:a16="http://schemas.microsoft.com/office/drawing/2014/main" id="{60A75CA7-95A2-187C-8F74-17756BED33AE}"/>
              </a:ext>
            </a:extLst>
          </p:cNvPr>
          <p:cNvPicPr>
            <a:picLocks noChangeAspect="1"/>
          </p:cNvPicPr>
          <p:nvPr/>
        </p:nvPicPr>
        <p:blipFill>
          <a:blip r:embed="rId5"/>
          <a:stretch>
            <a:fillRect/>
          </a:stretch>
        </p:blipFill>
        <p:spPr>
          <a:xfrm>
            <a:off x="6794077" y="1932452"/>
            <a:ext cx="3856477" cy="3830595"/>
          </a:xfrm>
          <a:prstGeom prst="rect">
            <a:avLst/>
          </a:prstGeom>
        </p:spPr>
      </p:pic>
    </p:spTree>
    <p:extLst>
      <p:ext uri="{BB962C8B-B14F-4D97-AF65-F5344CB8AC3E}">
        <p14:creationId xmlns:p14="http://schemas.microsoft.com/office/powerpoint/2010/main" val="163807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9C08-2F64-0BE8-A5A4-4ED7E7048B1A}"/>
              </a:ext>
            </a:extLst>
          </p:cNvPr>
          <p:cNvSpPr>
            <a:spLocks noGrp="1"/>
          </p:cNvSpPr>
          <p:nvPr>
            <p:ph type="body" sz="quarter" idx="10"/>
          </p:nvPr>
        </p:nvSpPr>
        <p:spPr>
          <a:xfrm>
            <a:off x="6698872" y="2396304"/>
            <a:ext cx="4754563" cy="636819"/>
          </a:xfrm>
        </p:spPr>
        <p:txBody>
          <a:bodyPr>
            <a:normAutofit lnSpcReduction="10000"/>
          </a:bodyPr>
          <a:lstStyle/>
          <a:p>
            <a:r>
              <a:rPr lang="en-US" dirty="0"/>
              <a:t>Thank you</a:t>
            </a:r>
          </a:p>
        </p:txBody>
      </p:sp>
      <p:sp>
        <p:nvSpPr>
          <p:cNvPr id="3" name="Text Placeholder 2">
            <a:extLst>
              <a:ext uri="{FF2B5EF4-FFF2-40B4-BE49-F238E27FC236}">
                <a16:creationId xmlns:a16="http://schemas.microsoft.com/office/drawing/2014/main" id="{6849B1C6-04BE-1B35-9281-BC04CEDF443B}"/>
              </a:ext>
            </a:extLst>
          </p:cNvPr>
          <p:cNvSpPr>
            <a:spLocks noGrp="1"/>
          </p:cNvSpPr>
          <p:nvPr>
            <p:ph type="body" sz="quarter" idx="11"/>
          </p:nvPr>
        </p:nvSpPr>
        <p:spPr>
          <a:xfrm>
            <a:off x="6698872" y="3378288"/>
            <a:ext cx="4754563" cy="493163"/>
          </a:xfrm>
        </p:spPr>
        <p:txBody>
          <a:bodyPr>
            <a:normAutofit/>
          </a:bodyPr>
          <a:lstStyle/>
          <a:p>
            <a:r>
              <a:rPr lang="en-PH" b="1" dirty="0"/>
              <a:t>Isabel Anne Villa Mendoza</a:t>
            </a:r>
            <a:endParaRPr lang="en-US" b="1" dirty="0"/>
          </a:p>
        </p:txBody>
      </p:sp>
      <p:sp>
        <p:nvSpPr>
          <p:cNvPr id="4" name="Text Placeholder 3">
            <a:extLst>
              <a:ext uri="{FF2B5EF4-FFF2-40B4-BE49-F238E27FC236}">
                <a16:creationId xmlns:a16="http://schemas.microsoft.com/office/drawing/2014/main" id="{F5B05E15-6C95-4E7A-F682-2A0DDA4D7A80}"/>
              </a:ext>
            </a:extLst>
          </p:cNvPr>
          <p:cNvSpPr>
            <a:spLocks noGrp="1"/>
          </p:cNvSpPr>
          <p:nvPr>
            <p:ph type="body" sz="quarter" idx="12"/>
          </p:nvPr>
        </p:nvSpPr>
        <p:spPr>
          <a:xfrm>
            <a:off x="7196298" y="4525583"/>
            <a:ext cx="4257137" cy="368300"/>
          </a:xfrm>
        </p:spPr>
        <p:txBody>
          <a:bodyPr/>
          <a:lstStyle/>
          <a:p>
            <a:r>
              <a:rPr lang="en-US" dirty="0" err="1"/>
              <a:t>www.isabelannevillamendoza.com</a:t>
            </a:r>
            <a:endParaRPr lang="en-US" dirty="0"/>
          </a:p>
        </p:txBody>
      </p:sp>
      <p:sp>
        <p:nvSpPr>
          <p:cNvPr id="7" name="Text Placeholder 6">
            <a:extLst>
              <a:ext uri="{FF2B5EF4-FFF2-40B4-BE49-F238E27FC236}">
                <a16:creationId xmlns:a16="http://schemas.microsoft.com/office/drawing/2014/main" id="{38F112C7-FBDB-8583-F6AD-E149B9EAF829}"/>
              </a:ext>
            </a:extLst>
          </p:cNvPr>
          <p:cNvSpPr>
            <a:spLocks noGrp="1"/>
          </p:cNvSpPr>
          <p:nvPr>
            <p:ph type="body" sz="quarter" idx="15"/>
          </p:nvPr>
        </p:nvSpPr>
        <p:spPr>
          <a:xfrm>
            <a:off x="7196298" y="4022717"/>
            <a:ext cx="4257137" cy="331239"/>
          </a:xfrm>
        </p:spPr>
        <p:txBody>
          <a:bodyPr/>
          <a:lstStyle/>
          <a:p>
            <a:r>
              <a:rPr lang="en-PH" dirty="0" err="1"/>
              <a:t>iavillamendoza@yahoo.com</a:t>
            </a:r>
            <a:endParaRPr lang="en-US" dirty="0"/>
          </a:p>
        </p:txBody>
      </p:sp>
      <p:pic>
        <p:nvPicPr>
          <p:cNvPr id="9" name="Picture 8">
            <a:extLst>
              <a:ext uri="{FF2B5EF4-FFF2-40B4-BE49-F238E27FC236}">
                <a16:creationId xmlns:a16="http://schemas.microsoft.com/office/drawing/2014/main" id="{9FDD80C9-7E29-1210-1BC8-4F25F98F1DC1}"/>
              </a:ext>
            </a:extLst>
          </p:cNvPr>
          <p:cNvPicPr>
            <a:picLocks noChangeAspect="1"/>
          </p:cNvPicPr>
          <p:nvPr/>
        </p:nvPicPr>
        <p:blipFill>
          <a:blip r:embed="rId3"/>
          <a:stretch>
            <a:fillRect/>
          </a:stretch>
        </p:blipFill>
        <p:spPr>
          <a:xfrm>
            <a:off x="6698872" y="4004187"/>
            <a:ext cx="368300" cy="368300"/>
          </a:xfrm>
          <a:prstGeom prst="rect">
            <a:avLst/>
          </a:prstGeom>
        </p:spPr>
      </p:pic>
      <p:pic>
        <p:nvPicPr>
          <p:cNvPr id="10" name="Picture 9">
            <a:extLst>
              <a:ext uri="{FF2B5EF4-FFF2-40B4-BE49-F238E27FC236}">
                <a16:creationId xmlns:a16="http://schemas.microsoft.com/office/drawing/2014/main" id="{BBFE203A-DB27-D548-911A-837AA7EF8595}"/>
              </a:ext>
            </a:extLst>
          </p:cNvPr>
          <p:cNvPicPr>
            <a:picLocks noChangeAspect="1"/>
          </p:cNvPicPr>
          <p:nvPr/>
        </p:nvPicPr>
        <p:blipFill>
          <a:blip r:embed="rId4"/>
          <a:stretch>
            <a:fillRect/>
          </a:stretch>
        </p:blipFill>
        <p:spPr>
          <a:xfrm>
            <a:off x="6698872" y="4525583"/>
            <a:ext cx="368300" cy="368300"/>
          </a:xfrm>
          <a:prstGeom prst="rect">
            <a:avLst/>
          </a:prstGeom>
        </p:spPr>
      </p:pic>
    </p:spTree>
    <p:extLst>
      <p:ext uri="{BB962C8B-B14F-4D97-AF65-F5344CB8AC3E}">
        <p14:creationId xmlns:p14="http://schemas.microsoft.com/office/powerpoint/2010/main" val="391161471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B02A3-81CF-85CC-0508-2832E46D87C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4B2D56B-1C2E-038B-CED6-2B04D41B20C1}"/>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AC2B0D53-5718-BC94-8444-EBDFB74CDA2E}"/>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485DA877-7789-079A-330D-C6DB6137074F}"/>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LIQUIDITY RATIOS</a:t>
            </a:r>
          </a:p>
        </p:txBody>
      </p:sp>
      <p:sp>
        <p:nvSpPr>
          <p:cNvPr id="4" name="Rounded Rectangle 3">
            <a:extLst>
              <a:ext uri="{FF2B5EF4-FFF2-40B4-BE49-F238E27FC236}">
                <a16:creationId xmlns:a16="http://schemas.microsoft.com/office/drawing/2014/main" id="{C0279AF5-436A-7290-ED7C-3ADFF19AFA2A}"/>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4890C764-3DC1-6298-B026-7716198E4842}"/>
              </a:ext>
            </a:extLst>
          </p:cNvPr>
          <p:cNvSpPr txBox="1"/>
          <p:nvPr/>
        </p:nvSpPr>
        <p:spPr>
          <a:xfrm>
            <a:off x="829734" y="4868288"/>
            <a:ext cx="5128682" cy="1354217"/>
          </a:xfrm>
          <a:prstGeom prst="rect">
            <a:avLst/>
          </a:prstGeom>
        </p:spPr>
        <p:txBody>
          <a:bodyPr wrap="square" lIns="0" tIns="0" rIns="0" bIns="0" rtlCol="0" anchor="t">
            <a:spAutoFit/>
          </a:bodyPr>
          <a:lstStyle/>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Current Ratio</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&gt; 1. Signifies that the current liabilities are covered by the current assets. </a:t>
            </a:r>
          </a:p>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Quick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ranging from .82-1.26.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is not reliant on selling inventory to generate sufficient cash.</a:t>
            </a:r>
          </a:p>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Cash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ranging from .46 to .16, 2022-2024. Decreased due to increased current liabilities, driven by increase in short-term borrowings and increase in current portion of long-term debt, unearned current revenue and accrued expenses. </a:t>
            </a:r>
          </a:p>
        </p:txBody>
      </p:sp>
      <p:sp>
        <p:nvSpPr>
          <p:cNvPr id="14" name="Rounded Rectangle 13">
            <a:extLst>
              <a:ext uri="{FF2B5EF4-FFF2-40B4-BE49-F238E27FC236}">
                <a16:creationId xmlns:a16="http://schemas.microsoft.com/office/drawing/2014/main" id="{8B0A0596-0CFA-F6B8-F531-B7F76E60E270}"/>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8">
            <a:extLst>
              <a:ext uri="{FF2B5EF4-FFF2-40B4-BE49-F238E27FC236}">
                <a16:creationId xmlns:a16="http://schemas.microsoft.com/office/drawing/2014/main" id="{24D8D374-0CB4-9688-78B7-22D346504C07}"/>
              </a:ext>
            </a:extLst>
          </p:cNvPr>
          <p:cNvSpPr txBox="1"/>
          <p:nvPr/>
        </p:nvSpPr>
        <p:spPr>
          <a:xfrm>
            <a:off x="6219882" y="4868288"/>
            <a:ext cx="5128682" cy="1184940"/>
          </a:xfrm>
          <a:prstGeom prst="rect">
            <a:avLst/>
          </a:prstGeom>
        </p:spPr>
        <p:txBody>
          <a:bodyPr wrap="square" lIns="0" tIns="0" rIns="0" bIns="0" rtlCol="0" anchor="t">
            <a:spAutoFit/>
          </a:bodyPr>
          <a:lstStyle/>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Current Ratio</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&gt; 1 . Signifies that the current liabilities are covered by the current assets. </a:t>
            </a:r>
          </a:p>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Quick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decreased from 1.1-.89.  Hubbard is not reliant on selling inventory to generate sufficient cash.</a:t>
            </a:r>
          </a:p>
          <a:p>
            <a:pPr marL="345438" lvl="1" indent="-172719">
              <a:buFont typeface="Arial"/>
              <a:buChar char="•"/>
            </a:pPr>
            <a:r>
              <a:rPr lang="en-US"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Cash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decreased  from .42 to .27, 2022-2024. Decreased due to increased current liabilities, driven by increase in short-term borrowings and increase in unearned revenue. </a:t>
            </a:r>
          </a:p>
        </p:txBody>
      </p:sp>
      <p:pic>
        <p:nvPicPr>
          <p:cNvPr id="20" name="Picture 19" descr="A graph of different colored bars&#10;&#10;AI-generated content may be incorrect.">
            <a:extLst>
              <a:ext uri="{FF2B5EF4-FFF2-40B4-BE49-F238E27FC236}">
                <a16:creationId xmlns:a16="http://schemas.microsoft.com/office/drawing/2014/main" id="{6E0920D1-05C9-532C-1B33-1C27B65358DB}"/>
              </a:ext>
            </a:extLst>
          </p:cNvPr>
          <p:cNvPicPr>
            <a:picLocks noChangeAspect="1"/>
          </p:cNvPicPr>
          <p:nvPr/>
        </p:nvPicPr>
        <p:blipFill>
          <a:blip r:embed="rId4"/>
          <a:stretch>
            <a:fillRect/>
          </a:stretch>
        </p:blipFill>
        <p:spPr>
          <a:xfrm>
            <a:off x="7179366" y="1783356"/>
            <a:ext cx="2913854" cy="3084932"/>
          </a:xfrm>
          <a:prstGeom prst="rect">
            <a:avLst/>
          </a:prstGeom>
        </p:spPr>
      </p:pic>
      <p:sp>
        <p:nvSpPr>
          <p:cNvPr id="21" name="TextBox 8">
            <a:extLst>
              <a:ext uri="{FF2B5EF4-FFF2-40B4-BE49-F238E27FC236}">
                <a16:creationId xmlns:a16="http://schemas.microsoft.com/office/drawing/2014/main" id="{F1AFDE1A-F41E-388A-DB5C-B04C1481A4F1}"/>
              </a:ext>
            </a:extLst>
          </p:cNvPr>
          <p:cNvSpPr txBox="1"/>
          <p:nvPr/>
        </p:nvSpPr>
        <p:spPr>
          <a:xfrm>
            <a:off x="8019580" y="1846554"/>
            <a:ext cx="1233427" cy="138499"/>
          </a:xfrm>
          <a:prstGeom prst="rect">
            <a:avLst/>
          </a:prstGeom>
        </p:spPr>
        <p:txBody>
          <a:bodyPr wrap="square" lIns="0" tIns="0" rIns="0" bIns="0" rtlCol="0" anchor="t">
            <a:spAutoFit/>
          </a:bodyPr>
          <a:lstStyle/>
          <a:p>
            <a:pPr marL="172719" lvl="1" algn="ctr"/>
            <a:r>
              <a:rPr lang="en-US" sz="900" dirty="0">
                <a:latin typeface="Verdana" panose="020B0604030504040204" pitchFamily="34" charset="0"/>
                <a:ea typeface="Verdana" panose="020B0604030504040204" pitchFamily="34" charset="0"/>
                <a:cs typeface="Verdana" panose="020B0604030504040204" pitchFamily="34" charset="0"/>
                <a:sym typeface="Canva Sans Bold"/>
              </a:rPr>
              <a:t>HUBB</a:t>
            </a:r>
            <a:endParaRPr lang="en-US" sz="900" dirty="0">
              <a:latin typeface="Verdana" panose="020B0604030504040204" pitchFamily="34" charset="0"/>
              <a:ea typeface="Verdana" panose="020B0604030504040204" pitchFamily="34" charset="0"/>
              <a:cs typeface="Verdana" panose="020B0604030504040204" pitchFamily="34" charset="0"/>
              <a:sym typeface="Canva Sans"/>
            </a:endParaRPr>
          </a:p>
        </p:txBody>
      </p:sp>
      <p:pic>
        <p:nvPicPr>
          <p:cNvPr id="23" name="Picture 22" descr="A graph of blue and green bars&#10;&#10;AI-generated content may be incorrect.">
            <a:extLst>
              <a:ext uri="{FF2B5EF4-FFF2-40B4-BE49-F238E27FC236}">
                <a16:creationId xmlns:a16="http://schemas.microsoft.com/office/drawing/2014/main" id="{A769AE3D-3F78-3938-7326-BD590F055E1C}"/>
              </a:ext>
            </a:extLst>
          </p:cNvPr>
          <p:cNvPicPr>
            <a:picLocks noChangeAspect="1"/>
          </p:cNvPicPr>
          <p:nvPr/>
        </p:nvPicPr>
        <p:blipFill>
          <a:blip r:embed="rId5"/>
          <a:stretch>
            <a:fillRect/>
          </a:stretch>
        </p:blipFill>
        <p:spPr>
          <a:xfrm>
            <a:off x="1983275" y="1913789"/>
            <a:ext cx="2588725" cy="2588725"/>
          </a:xfrm>
          <a:prstGeom prst="rect">
            <a:avLst/>
          </a:prstGeom>
        </p:spPr>
      </p:pic>
    </p:spTree>
    <p:extLst>
      <p:ext uri="{BB962C8B-B14F-4D97-AF65-F5344CB8AC3E}">
        <p14:creationId xmlns:p14="http://schemas.microsoft.com/office/powerpoint/2010/main" val="1147004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F364-6DBE-E8C1-E81A-87BCF07DDD8B}"/>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B03EB722-DB90-D1EF-78AD-8B717AFD862F}"/>
              </a:ext>
            </a:extLst>
          </p:cNvPr>
          <p:cNvPicPr>
            <a:picLocks noChangeAspect="1"/>
          </p:cNvPicPr>
          <p:nvPr/>
        </p:nvPicPr>
        <p:blipFill>
          <a:blip r:embed="rId2"/>
          <a:srcRect l="13280" r="44749" b="59211"/>
          <a:stretch>
            <a:fillRect/>
          </a:stretch>
        </p:blipFill>
        <p:spPr>
          <a:xfrm rot="5400000">
            <a:off x="-96522" y="96519"/>
            <a:ext cx="6858001" cy="6664962"/>
          </a:xfrm>
          <a:prstGeom prst="rect">
            <a:avLst/>
          </a:prstGeom>
        </p:spPr>
      </p:pic>
      <p:pic>
        <p:nvPicPr>
          <p:cNvPr id="19" name="Picture 18">
            <a:extLst>
              <a:ext uri="{FF2B5EF4-FFF2-40B4-BE49-F238E27FC236}">
                <a16:creationId xmlns:a16="http://schemas.microsoft.com/office/drawing/2014/main" id="{3FEDCF5F-C362-5687-D5C6-921096632E83}"/>
              </a:ext>
            </a:extLst>
          </p:cNvPr>
          <p:cNvPicPr>
            <a:picLocks noChangeAspect="1"/>
          </p:cNvPicPr>
          <p:nvPr/>
        </p:nvPicPr>
        <p:blipFill>
          <a:blip r:embed="rId3"/>
          <a:stretch>
            <a:fillRect/>
          </a:stretch>
        </p:blipFill>
        <p:spPr>
          <a:xfrm>
            <a:off x="-2" y="-1"/>
            <a:ext cx="12192002" cy="3843868"/>
          </a:xfrm>
          <a:prstGeom prst="rect">
            <a:avLst/>
          </a:prstGeom>
        </p:spPr>
      </p:pic>
      <p:sp>
        <p:nvSpPr>
          <p:cNvPr id="6" name="Title 5">
            <a:extLst>
              <a:ext uri="{FF2B5EF4-FFF2-40B4-BE49-F238E27FC236}">
                <a16:creationId xmlns:a16="http://schemas.microsoft.com/office/drawing/2014/main" id="{B3C79206-5543-AAAD-83C9-81A7EA1BF50D}"/>
              </a:ext>
            </a:extLst>
          </p:cNvPr>
          <p:cNvSpPr>
            <a:spLocks noGrp="1"/>
          </p:cNvSpPr>
          <p:nvPr>
            <p:ph type="title"/>
          </p:nvPr>
        </p:nvSpPr>
        <p:spPr>
          <a:xfrm>
            <a:off x="831850" y="740275"/>
            <a:ext cx="10515600" cy="746391"/>
          </a:xfrm>
        </p:spPr>
        <p:txBody>
          <a:bodyPr>
            <a:normAutofit/>
          </a:bodyPr>
          <a:lstStyle/>
          <a:p>
            <a:pPr>
              <a:lnSpc>
                <a:spcPts val="3310"/>
              </a:lnSpc>
            </a:pPr>
            <a:r>
              <a:rPr lang="en-US" sz="3200" dirty="0">
                <a:solidFill>
                  <a:schemeClr val="accent2"/>
                </a:solidFill>
                <a:sym typeface="Poppins Medium"/>
              </a:rPr>
              <a:t>LEVERAGE RATIOS</a:t>
            </a:r>
          </a:p>
        </p:txBody>
      </p:sp>
      <p:sp>
        <p:nvSpPr>
          <p:cNvPr id="4" name="Rounded Rectangle 3">
            <a:extLst>
              <a:ext uri="{FF2B5EF4-FFF2-40B4-BE49-F238E27FC236}">
                <a16:creationId xmlns:a16="http://schemas.microsoft.com/office/drawing/2014/main" id="{F4AD0EEC-DBEF-A13E-F027-4B62C1A47225}"/>
              </a:ext>
            </a:extLst>
          </p:cNvPr>
          <p:cNvSpPr/>
          <p:nvPr/>
        </p:nvSpPr>
        <p:spPr>
          <a:xfrm>
            <a:off x="1413989"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8">
            <a:extLst>
              <a:ext uri="{FF2B5EF4-FFF2-40B4-BE49-F238E27FC236}">
                <a16:creationId xmlns:a16="http://schemas.microsoft.com/office/drawing/2014/main" id="{802D4543-F545-2D92-202C-9175B2FE3822}"/>
              </a:ext>
            </a:extLst>
          </p:cNvPr>
          <p:cNvSpPr txBox="1"/>
          <p:nvPr/>
        </p:nvSpPr>
        <p:spPr>
          <a:xfrm>
            <a:off x="829734" y="4868288"/>
            <a:ext cx="5128682" cy="846386"/>
          </a:xfrm>
          <a:prstGeom prst="rect">
            <a:avLst/>
          </a:prstGeom>
        </p:spPr>
        <p:txBody>
          <a:bodyPr wrap="square" lIns="0" tIns="0" rIns="0" bIns="0" rtlCol="0" anchor="t">
            <a:spAutoFit/>
          </a:bodyPr>
          <a:lstStyle/>
          <a:p>
            <a:pPr marL="345438" lvl="1" indent="-172719">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 has consistently low leverage ratios. While the US market average for Debt/(Debt + Equity) is between 0.25 and 0.30. The Liabilities/Assets ratio is between 0.22 and 0.24, debt is only 22%-24% of its entire market value of assets. NVENT can be considered as a low-risk company.</a:t>
            </a:r>
          </a:p>
        </p:txBody>
      </p:sp>
      <p:sp>
        <p:nvSpPr>
          <p:cNvPr id="14" name="Rounded Rectangle 13">
            <a:extLst>
              <a:ext uri="{FF2B5EF4-FFF2-40B4-BE49-F238E27FC236}">
                <a16:creationId xmlns:a16="http://schemas.microsoft.com/office/drawing/2014/main" id="{E0AF8F2D-8902-654E-7E6B-53C1C07D6BC3}"/>
              </a:ext>
            </a:extLst>
          </p:cNvPr>
          <p:cNvSpPr/>
          <p:nvPr/>
        </p:nvSpPr>
        <p:spPr>
          <a:xfrm>
            <a:off x="6704647" y="1692965"/>
            <a:ext cx="3925888" cy="3073528"/>
          </a:xfrm>
          <a:prstGeom prst="roundRect">
            <a:avLst>
              <a:gd name="adj" fmla="val 8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8">
            <a:extLst>
              <a:ext uri="{FF2B5EF4-FFF2-40B4-BE49-F238E27FC236}">
                <a16:creationId xmlns:a16="http://schemas.microsoft.com/office/drawing/2014/main" id="{D0AAEC28-0AEC-5BF2-CB06-B206BA3AE3F5}"/>
              </a:ext>
            </a:extLst>
          </p:cNvPr>
          <p:cNvSpPr txBox="1"/>
          <p:nvPr/>
        </p:nvSpPr>
        <p:spPr>
          <a:xfrm>
            <a:off x="6219882" y="4868288"/>
            <a:ext cx="5128682" cy="846386"/>
          </a:xfrm>
          <a:prstGeom prst="rect">
            <a:avLst/>
          </a:prstGeom>
        </p:spPr>
        <p:txBody>
          <a:bodyPr wrap="square" lIns="0" tIns="0" rIns="0" bIns="0" rtlCol="0" anchor="t">
            <a:spAutoFit/>
          </a:bodyPr>
          <a:lstStyle/>
          <a:p>
            <a:pPr marL="345438" lvl="1" indent="-172719">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Hubbard has low leverage ratios. Debt/(Debt + Equity) ranging from .11-.08. The Liabilities/Assets ratio decreased from .19 to .14 from 2022-2024, debt is only 14%-19% of its entire market value of assets.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hubbard</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can be considered as a low-risk company.</a:t>
            </a:r>
          </a:p>
          <a:p>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endParaRPr>
          </a:p>
        </p:txBody>
      </p:sp>
      <p:pic>
        <p:nvPicPr>
          <p:cNvPr id="12" name="Picture 11" descr="A graph of different colors&#10;&#10;AI-generated content may be incorrect.">
            <a:extLst>
              <a:ext uri="{FF2B5EF4-FFF2-40B4-BE49-F238E27FC236}">
                <a16:creationId xmlns:a16="http://schemas.microsoft.com/office/drawing/2014/main" id="{EEED72E2-307D-4314-28B1-13FA5B90A9AC}"/>
              </a:ext>
            </a:extLst>
          </p:cNvPr>
          <p:cNvPicPr>
            <a:picLocks noChangeAspect="1"/>
          </p:cNvPicPr>
          <p:nvPr/>
        </p:nvPicPr>
        <p:blipFill>
          <a:blip r:embed="rId4"/>
          <a:srcRect t="4520" r="52531"/>
          <a:stretch>
            <a:fillRect/>
          </a:stretch>
        </p:blipFill>
        <p:spPr>
          <a:xfrm>
            <a:off x="1780489" y="1718016"/>
            <a:ext cx="2877928" cy="3254776"/>
          </a:xfrm>
          <a:prstGeom prst="rect">
            <a:avLst/>
          </a:prstGeom>
        </p:spPr>
      </p:pic>
      <p:pic>
        <p:nvPicPr>
          <p:cNvPr id="13" name="Picture 12">
            <a:extLst>
              <a:ext uri="{FF2B5EF4-FFF2-40B4-BE49-F238E27FC236}">
                <a16:creationId xmlns:a16="http://schemas.microsoft.com/office/drawing/2014/main" id="{99A3CE5A-72D7-8242-91B4-C6E66E4B26C0}"/>
              </a:ext>
            </a:extLst>
          </p:cNvPr>
          <p:cNvPicPr>
            <a:picLocks noChangeAspect="1"/>
          </p:cNvPicPr>
          <p:nvPr/>
        </p:nvPicPr>
        <p:blipFill>
          <a:blip r:embed="rId4"/>
          <a:srcRect l="49489"/>
          <a:stretch>
            <a:fillRect/>
          </a:stretch>
        </p:blipFill>
        <p:spPr>
          <a:xfrm>
            <a:off x="6850186" y="1443115"/>
            <a:ext cx="3306587" cy="3680804"/>
          </a:xfrm>
          <a:prstGeom prst="rect">
            <a:avLst/>
          </a:prstGeom>
        </p:spPr>
      </p:pic>
    </p:spTree>
    <p:extLst>
      <p:ext uri="{BB962C8B-B14F-4D97-AF65-F5344CB8AC3E}">
        <p14:creationId xmlns:p14="http://schemas.microsoft.com/office/powerpoint/2010/main" val="27168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552A-284B-55AB-9AEC-83358D7CBC4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D90EF2-E566-BFB6-F08C-BF2D7967C47B}"/>
              </a:ext>
            </a:extLst>
          </p:cNvPr>
          <p:cNvPicPr>
            <a:picLocks noChangeAspect="1"/>
          </p:cNvPicPr>
          <p:nvPr/>
        </p:nvPicPr>
        <p:blipFill>
          <a:blip r:embed="rId3"/>
          <a:stretch>
            <a:fillRect/>
          </a:stretch>
        </p:blipFill>
        <p:spPr>
          <a:xfrm>
            <a:off x="-2" y="3643314"/>
            <a:ext cx="12192002" cy="3214686"/>
          </a:xfrm>
          <a:prstGeom prst="rect">
            <a:avLst/>
          </a:prstGeom>
        </p:spPr>
      </p:pic>
      <p:pic>
        <p:nvPicPr>
          <p:cNvPr id="14" name="Picture 13">
            <a:extLst>
              <a:ext uri="{FF2B5EF4-FFF2-40B4-BE49-F238E27FC236}">
                <a16:creationId xmlns:a16="http://schemas.microsoft.com/office/drawing/2014/main" id="{C6EB37F9-894E-EDF2-40BA-4C5F79DACE2E}"/>
              </a:ext>
            </a:extLst>
          </p:cNvPr>
          <p:cNvPicPr>
            <a:picLocks noChangeAspect="1"/>
          </p:cNvPicPr>
          <p:nvPr/>
        </p:nvPicPr>
        <p:blipFill>
          <a:blip r:embed="rId4"/>
          <a:srcRect r="55379" b="82280"/>
          <a:stretch>
            <a:fillRect/>
          </a:stretch>
        </p:blipFill>
        <p:spPr>
          <a:xfrm>
            <a:off x="4097393" y="3643314"/>
            <a:ext cx="8094607" cy="3214686"/>
          </a:xfrm>
          <a:prstGeom prst="rect">
            <a:avLst/>
          </a:prstGeom>
        </p:spPr>
      </p:pic>
      <p:pic>
        <p:nvPicPr>
          <p:cNvPr id="15" name="Picture 14">
            <a:extLst>
              <a:ext uri="{FF2B5EF4-FFF2-40B4-BE49-F238E27FC236}">
                <a16:creationId xmlns:a16="http://schemas.microsoft.com/office/drawing/2014/main" id="{4267219C-0B53-93E0-4324-73CBC2CD7AF3}"/>
              </a:ext>
            </a:extLst>
          </p:cNvPr>
          <p:cNvPicPr>
            <a:picLocks noChangeAspect="1"/>
          </p:cNvPicPr>
          <p:nvPr/>
        </p:nvPicPr>
        <p:blipFill>
          <a:blip r:embed="rId4"/>
          <a:srcRect l="87695" t="63764" r="-196" b="16153"/>
          <a:stretch>
            <a:fillRect/>
          </a:stretch>
        </p:blipFill>
        <p:spPr>
          <a:xfrm>
            <a:off x="0" y="0"/>
            <a:ext cx="2267887" cy="3643314"/>
          </a:xfrm>
          <a:prstGeom prst="rect">
            <a:avLst/>
          </a:prstGeom>
        </p:spPr>
      </p:pic>
      <p:sp>
        <p:nvSpPr>
          <p:cNvPr id="6" name="Title 5">
            <a:extLst>
              <a:ext uri="{FF2B5EF4-FFF2-40B4-BE49-F238E27FC236}">
                <a16:creationId xmlns:a16="http://schemas.microsoft.com/office/drawing/2014/main" id="{6F0FFEDC-34EE-4217-1EB5-B59AEBE7D818}"/>
              </a:ext>
            </a:extLst>
          </p:cNvPr>
          <p:cNvSpPr>
            <a:spLocks noGrp="1"/>
          </p:cNvSpPr>
          <p:nvPr>
            <p:ph type="title"/>
          </p:nvPr>
        </p:nvSpPr>
        <p:spPr>
          <a:xfrm>
            <a:off x="6095999" y="664290"/>
            <a:ext cx="3641559" cy="1213743"/>
          </a:xfrm>
        </p:spPr>
        <p:txBody>
          <a:bodyPr>
            <a:normAutofit/>
          </a:bodyPr>
          <a:lstStyle/>
          <a:p>
            <a:pPr algn="l">
              <a:lnSpc>
                <a:spcPct val="100000"/>
              </a:lnSpc>
            </a:pPr>
            <a:r>
              <a:rPr lang="en-US" sz="3200" dirty="0">
                <a:sym typeface="Cy Grotesk Key Bold"/>
              </a:rPr>
              <a:t>PROFITABLE</a:t>
            </a:r>
            <a:br>
              <a:rPr lang="en-US" sz="3200" dirty="0">
                <a:sym typeface="Cy Grotesk Key Bold"/>
              </a:rPr>
            </a:br>
            <a:r>
              <a:rPr lang="en-US" sz="3200" dirty="0">
                <a:sym typeface="Cy Grotesk Key Bold"/>
              </a:rPr>
              <a:t>RATIOS</a:t>
            </a:r>
            <a:endParaRPr lang="en-US" sz="2000" dirty="0">
              <a:sym typeface="Cy Grotesk Key Bold"/>
            </a:endParaRPr>
          </a:p>
        </p:txBody>
      </p:sp>
      <p:sp>
        <p:nvSpPr>
          <p:cNvPr id="8" name="Rounded Rectangle 7">
            <a:extLst>
              <a:ext uri="{FF2B5EF4-FFF2-40B4-BE49-F238E27FC236}">
                <a16:creationId xmlns:a16="http://schemas.microsoft.com/office/drawing/2014/main" id="{20BFE4B5-CE2E-38F3-FF49-B7DAD4934E78}"/>
              </a:ext>
            </a:extLst>
          </p:cNvPr>
          <p:cNvSpPr/>
          <p:nvPr/>
        </p:nvSpPr>
        <p:spPr>
          <a:xfrm>
            <a:off x="6096001" y="2090751"/>
            <a:ext cx="5638240" cy="4205446"/>
          </a:xfrm>
          <a:prstGeom prst="roundRect">
            <a:avLst>
              <a:gd name="adj" fmla="val 4013"/>
            </a:avLst>
          </a:prstGeom>
          <a:solidFill>
            <a:srgbClr val="D66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3C29D6D2-2A9A-BB9D-6E42-A62DA1FC09DE}"/>
              </a:ext>
            </a:extLst>
          </p:cNvPr>
          <p:cNvSpPr>
            <a:spLocks noGrp="1"/>
          </p:cNvSpPr>
          <p:nvPr>
            <p:ph type="body" sz="quarter" idx="11"/>
          </p:nvPr>
        </p:nvSpPr>
        <p:spPr>
          <a:xfrm>
            <a:off x="6208547" y="2468050"/>
            <a:ext cx="5389895" cy="3725660"/>
          </a:xfrm>
        </p:spPr>
        <p:txBody>
          <a:bodyPr/>
          <a:lstStyle/>
          <a:p>
            <a:pPr>
              <a:lnSpc>
                <a:spcPct val="100000"/>
              </a:lnSpc>
            </a:pPr>
            <a:endParaRPr lang="en-PH" sz="1100" dirty="0"/>
          </a:p>
          <a:p>
            <a:pPr marL="313665" lvl="1" indent="-156832">
              <a:lnSpc>
                <a:spcPct val="100000"/>
              </a:lnSpc>
              <a:buFont typeface="Arial"/>
              <a:buChar char="•"/>
            </a:pPr>
            <a:r>
              <a:rPr lang="en-PH"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Asset Turnover (2.14 – 2.31 over three years): </a:t>
            </a: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Slight fluctuations but overall stable. Assets remained relatively </a:t>
            </a:r>
            <a:r>
              <a:rPr lang="en-PH"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constant.Increase</a:t>
            </a: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in turnover indicates stronger revenue generation from </a:t>
            </a:r>
            <a:r>
              <a:rPr lang="en-PH"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assets.Nvent</a:t>
            </a: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effectively utilized its assets to maximize revenue.</a:t>
            </a:r>
          </a:p>
          <a:p>
            <a:pPr marL="313665" lvl="1" indent="-156832">
              <a:lnSpc>
                <a:spcPct val="100000"/>
              </a:lnSpc>
              <a:buFont typeface="Arial"/>
              <a:buChar char="•"/>
            </a:pPr>
            <a:r>
              <a:rPr lang="en-PH"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Net Profit Margin (.11 – .14, peak of .21 in 2023): </a:t>
            </a: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Profitability improved, with a strong spike in 2023. Margins remain healthy but slightly lower after the 2023 peak.</a:t>
            </a:r>
          </a:p>
          <a:p>
            <a:pPr marL="313665" lvl="1" indent="-156832">
              <a:lnSpc>
                <a:spcPct val="100000"/>
              </a:lnSpc>
              <a:buFont typeface="Arial"/>
              <a:buChar char="•"/>
            </a:pPr>
            <a:r>
              <a:rPr lang="en-PH"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Return on </a:t>
            </a:r>
            <a:r>
              <a:rPr lang="en-PH" sz="1100" b="1"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Assets:</a:t>
            </a:r>
            <a:r>
              <a:rPr lang="en-PH"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Profitability</a:t>
            </a: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relative to assets improved from 2022 to 2023.Declined by 0.04 in 2024, signaling a slowdown in asset-based profitability.</a:t>
            </a:r>
          </a:p>
          <a:p>
            <a:pPr marL="313665" lvl="1" indent="-156832">
              <a:lnSpc>
                <a:spcPct val="100000"/>
              </a:lnSpc>
              <a:buFont typeface="Arial"/>
              <a:buChar char="•"/>
            </a:pP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C</a:t>
            </a:r>
            <a:r>
              <a:rPr lang="en-PH" sz="1100" b="1"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ash Flow from Operations to Assets (CFOA):</a:t>
            </a:r>
          </a:p>
          <a:p>
            <a:pPr marL="313665" lvl="1" indent="-156832">
              <a:lnSpc>
                <a:spcPct val="100000"/>
              </a:lnSpc>
              <a:buFont typeface="Arial"/>
              <a:buChar char="•"/>
            </a:pP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Positive upward trend year over year.</a:t>
            </a:r>
          </a:p>
          <a:p>
            <a:pPr marL="313665" lvl="1" indent="-156832">
              <a:lnSpc>
                <a:spcPct val="100000"/>
              </a:lnSpc>
              <a:buFont typeface="Arial"/>
              <a:buChar char="•"/>
            </a:pP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Increased from 0.08 in 2022 to 0.10 in 2024.</a:t>
            </a:r>
          </a:p>
          <a:p>
            <a:pPr marL="313665" lvl="1" indent="-156832">
              <a:lnSpc>
                <a:spcPct val="100000"/>
              </a:lnSpc>
              <a:buFont typeface="Arial"/>
              <a:buChar char="•"/>
            </a:pPr>
            <a:r>
              <a:rPr lang="en-PH"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Demonstrates consistent ability to generate strong operating cash flow from assets.</a:t>
            </a:r>
          </a:p>
          <a:p>
            <a:pPr>
              <a:lnSpc>
                <a:spcPct val="100000"/>
              </a:lnSpc>
            </a:pPr>
            <a:endParaRPr lang="en-PH" sz="1100" dirty="0">
              <a:solidFill>
                <a:srgbClr val="FFFFFF"/>
              </a:solidFill>
              <a:sym typeface="Canva Sans"/>
            </a:endParaRPr>
          </a:p>
          <a:p>
            <a:pPr>
              <a:lnSpc>
                <a:spcPct val="100000"/>
              </a:lnSpc>
            </a:pPr>
            <a:endParaRPr lang="en-PH" sz="1100" dirty="0">
              <a:solidFill>
                <a:srgbClr val="FFFFFF"/>
              </a:solidFill>
              <a:sym typeface="Canva Sans"/>
            </a:endParaRPr>
          </a:p>
          <a:p>
            <a:pPr>
              <a:lnSpc>
                <a:spcPct val="100000"/>
              </a:lnSpc>
            </a:pPr>
            <a:endParaRPr lang="en-PH" sz="1100" dirty="0">
              <a:solidFill>
                <a:srgbClr val="FFFFFF"/>
              </a:solidFill>
              <a:sym typeface="Canva Sans"/>
            </a:endParaRPr>
          </a:p>
          <a:p>
            <a:pPr>
              <a:lnSpc>
                <a:spcPct val="100000"/>
              </a:lnSpc>
            </a:pPr>
            <a:endParaRPr lang="en-PH" sz="1100" dirty="0">
              <a:solidFill>
                <a:srgbClr val="FFFFFF"/>
              </a:solidFill>
              <a:sym typeface="Canva Sans"/>
            </a:endParaRPr>
          </a:p>
        </p:txBody>
      </p:sp>
      <p:pic>
        <p:nvPicPr>
          <p:cNvPr id="10" name="Picture 9" descr="A screenshot of a graph&#10;&#10;AI-generated content may be incorrect.">
            <a:extLst>
              <a:ext uri="{FF2B5EF4-FFF2-40B4-BE49-F238E27FC236}">
                <a16:creationId xmlns:a16="http://schemas.microsoft.com/office/drawing/2014/main" id="{4235D773-BE31-F681-2CD3-953186B955AC}"/>
              </a:ext>
            </a:extLst>
          </p:cNvPr>
          <p:cNvPicPr>
            <a:picLocks noChangeAspect="1"/>
          </p:cNvPicPr>
          <p:nvPr/>
        </p:nvPicPr>
        <p:blipFill>
          <a:blip r:embed="rId5"/>
          <a:stretch>
            <a:fillRect/>
          </a:stretch>
        </p:blipFill>
        <p:spPr>
          <a:xfrm>
            <a:off x="213844" y="-102729"/>
            <a:ext cx="5746356" cy="7492085"/>
          </a:xfrm>
          <a:prstGeom prst="rect">
            <a:avLst/>
          </a:prstGeom>
        </p:spPr>
      </p:pic>
    </p:spTree>
    <p:extLst>
      <p:ext uri="{BB962C8B-B14F-4D97-AF65-F5344CB8AC3E}">
        <p14:creationId xmlns:p14="http://schemas.microsoft.com/office/powerpoint/2010/main" val="298682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FA3B-490A-03F4-7D8A-24707E4042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919DC8-010B-7EF8-9633-8F58DC334D6D}"/>
              </a:ext>
            </a:extLst>
          </p:cNvPr>
          <p:cNvPicPr>
            <a:picLocks noChangeAspect="1"/>
          </p:cNvPicPr>
          <p:nvPr/>
        </p:nvPicPr>
        <p:blipFill>
          <a:blip r:embed="rId3"/>
          <a:stretch>
            <a:fillRect/>
          </a:stretch>
        </p:blipFill>
        <p:spPr>
          <a:xfrm>
            <a:off x="-2" y="3643314"/>
            <a:ext cx="12192002" cy="3214686"/>
          </a:xfrm>
          <a:prstGeom prst="rect">
            <a:avLst/>
          </a:prstGeom>
        </p:spPr>
      </p:pic>
      <p:pic>
        <p:nvPicPr>
          <p:cNvPr id="14" name="Picture 13">
            <a:extLst>
              <a:ext uri="{FF2B5EF4-FFF2-40B4-BE49-F238E27FC236}">
                <a16:creationId xmlns:a16="http://schemas.microsoft.com/office/drawing/2014/main" id="{96561C84-0BC5-E090-C396-0DB01B421DDD}"/>
              </a:ext>
            </a:extLst>
          </p:cNvPr>
          <p:cNvPicPr>
            <a:picLocks noChangeAspect="1"/>
          </p:cNvPicPr>
          <p:nvPr/>
        </p:nvPicPr>
        <p:blipFill>
          <a:blip r:embed="rId4"/>
          <a:srcRect r="55379" b="82280"/>
          <a:stretch>
            <a:fillRect/>
          </a:stretch>
        </p:blipFill>
        <p:spPr>
          <a:xfrm>
            <a:off x="4097393" y="3643314"/>
            <a:ext cx="8094607" cy="3214686"/>
          </a:xfrm>
          <a:prstGeom prst="rect">
            <a:avLst/>
          </a:prstGeom>
        </p:spPr>
      </p:pic>
      <p:pic>
        <p:nvPicPr>
          <p:cNvPr id="15" name="Picture 14">
            <a:extLst>
              <a:ext uri="{FF2B5EF4-FFF2-40B4-BE49-F238E27FC236}">
                <a16:creationId xmlns:a16="http://schemas.microsoft.com/office/drawing/2014/main" id="{A1A13088-B332-E10B-736B-78E565953C5E}"/>
              </a:ext>
            </a:extLst>
          </p:cNvPr>
          <p:cNvPicPr>
            <a:picLocks noChangeAspect="1"/>
          </p:cNvPicPr>
          <p:nvPr/>
        </p:nvPicPr>
        <p:blipFill>
          <a:blip r:embed="rId4"/>
          <a:srcRect l="87695" t="63764" r="-196" b="16153"/>
          <a:stretch>
            <a:fillRect/>
          </a:stretch>
        </p:blipFill>
        <p:spPr>
          <a:xfrm>
            <a:off x="0" y="0"/>
            <a:ext cx="2267887" cy="3643314"/>
          </a:xfrm>
          <a:prstGeom prst="rect">
            <a:avLst/>
          </a:prstGeom>
        </p:spPr>
      </p:pic>
      <p:sp>
        <p:nvSpPr>
          <p:cNvPr id="6" name="Title 5">
            <a:extLst>
              <a:ext uri="{FF2B5EF4-FFF2-40B4-BE49-F238E27FC236}">
                <a16:creationId xmlns:a16="http://schemas.microsoft.com/office/drawing/2014/main" id="{53CC0F4B-4D36-B602-8BA6-01F9CB5DEE9D}"/>
              </a:ext>
            </a:extLst>
          </p:cNvPr>
          <p:cNvSpPr>
            <a:spLocks noGrp="1"/>
          </p:cNvSpPr>
          <p:nvPr>
            <p:ph type="title"/>
          </p:nvPr>
        </p:nvSpPr>
        <p:spPr>
          <a:xfrm>
            <a:off x="6095999" y="664290"/>
            <a:ext cx="3641559" cy="1213743"/>
          </a:xfrm>
        </p:spPr>
        <p:txBody>
          <a:bodyPr>
            <a:normAutofit/>
          </a:bodyPr>
          <a:lstStyle/>
          <a:p>
            <a:pPr algn="l">
              <a:lnSpc>
                <a:spcPct val="100000"/>
              </a:lnSpc>
            </a:pPr>
            <a:r>
              <a:rPr lang="en-US" sz="3200" dirty="0">
                <a:sym typeface="Cy Grotesk Key Bold"/>
              </a:rPr>
              <a:t>PROFITABLE</a:t>
            </a:r>
            <a:br>
              <a:rPr lang="en-US" sz="3200" dirty="0">
                <a:sym typeface="Cy Grotesk Key Bold"/>
              </a:rPr>
            </a:br>
            <a:r>
              <a:rPr lang="en-US" sz="3200" dirty="0">
                <a:sym typeface="Cy Grotesk Key Bold"/>
              </a:rPr>
              <a:t>RATIOS</a:t>
            </a:r>
            <a:endParaRPr lang="en-US" sz="2000" dirty="0">
              <a:sym typeface="Cy Grotesk Key Bold"/>
            </a:endParaRPr>
          </a:p>
        </p:txBody>
      </p:sp>
      <p:sp>
        <p:nvSpPr>
          <p:cNvPr id="8" name="Rounded Rectangle 7">
            <a:extLst>
              <a:ext uri="{FF2B5EF4-FFF2-40B4-BE49-F238E27FC236}">
                <a16:creationId xmlns:a16="http://schemas.microsoft.com/office/drawing/2014/main" id="{83C8A96A-9870-5582-5EB1-4461837E0F69}"/>
              </a:ext>
            </a:extLst>
          </p:cNvPr>
          <p:cNvSpPr/>
          <p:nvPr/>
        </p:nvSpPr>
        <p:spPr>
          <a:xfrm>
            <a:off x="6096001" y="2090751"/>
            <a:ext cx="5638240" cy="4205446"/>
          </a:xfrm>
          <a:prstGeom prst="roundRect">
            <a:avLst>
              <a:gd name="adj" fmla="val 4013"/>
            </a:avLst>
          </a:prstGeom>
          <a:solidFill>
            <a:srgbClr val="D66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EDAB0694-E628-7957-1A4D-4F5BB9502783}"/>
              </a:ext>
            </a:extLst>
          </p:cNvPr>
          <p:cNvSpPr>
            <a:spLocks noGrp="1"/>
          </p:cNvSpPr>
          <p:nvPr>
            <p:ph type="body" sz="quarter" idx="11"/>
          </p:nvPr>
        </p:nvSpPr>
        <p:spPr>
          <a:xfrm>
            <a:off x="6178889" y="2491793"/>
            <a:ext cx="5181348" cy="3403361"/>
          </a:xfrm>
        </p:spPr>
        <p:txBody>
          <a:bodyPr anchor="ctr"/>
          <a:lstStyle/>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Asset Turnover: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1.09 - 1.19 over three years): Significant increase from 2022-2023. Increase in turnover indicates stronger revenue generation from assets. .10 decrease from 2023-2024. Overall, Hubbard has  effectively utilized its assets to maximize revenue.</a:t>
            </a:r>
            <a:endParaRPr lang="en-US" sz="1100" dirty="0">
              <a:solidFill>
                <a:srgbClr val="FFFFFF"/>
              </a:solidFill>
              <a:sym typeface="Canva Sans Medium"/>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Net Profit Margin</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(.12 – .16): Profitability improved, year-over-year.</a:t>
            </a:r>
            <a:endParaRPr lang="en-US" sz="1100" dirty="0">
              <a:solidFill>
                <a:srgbClr val="FFFFFF"/>
              </a:solidFill>
              <a:sym typeface="Canva Sans Medium"/>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Return on Assets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Profitability relative to assets improved from 2022 to 2024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ny</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.01 year-over-year.</a:t>
            </a:r>
            <a:endParaRPr lang="en-US" sz="1100" dirty="0">
              <a:solidFill>
                <a:srgbClr val="FFFFFF"/>
              </a:solidFill>
              <a:sym typeface="Canva Sans Medium"/>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Cash Flow from Operations to Assets (CFOA):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Positive trend year over year. Consistent Increased from 0.11 to 0.15 from 2022 to 2024. Demonstrates consistent ability to generate strong operating cash flow from assets.</a:t>
            </a:r>
          </a:p>
        </p:txBody>
      </p:sp>
      <p:pic>
        <p:nvPicPr>
          <p:cNvPr id="7" name="Picture 6" descr="A screenshot of a graph&#10;&#10;AI-generated content may be incorrect.">
            <a:extLst>
              <a:ext uri="{FF2B5EF4-FFF2-40B4-BE49-F238E27FC236}">
                <a16:creationId xmlns:a16="http://schemas.microsoft.com/office/drawing/2014/main" id="{10E51D07-4948-3B71-C565-44DE185C4E3F}"/>
              </a:ext>
            </a:extLst>
          </p:cNvPr>
          <p:cNvPicPr>
            <a:picLocks noChangeAspect="1"/>
          </p:cNvPicPr>
          <p:nvPr/>
        </p:nvPicPr>
        <p:blipFill>
          <a:blip r:embed="rId5"/>
          <a:stretch>
            <a:fillRect/>
          </a:stretch>
        </p:blipFill>
        <p:spPr>
          <a:xfrm>
            <a:off x="160969" y="-187569"/>
            <a:ext cx="5643916" cy="7661766"/>
          </a:xfrm>
          <a:prstGeom prst="rect">
            <a:avLst/>
          </a:prstGeom>
        </p:spPr>
      </p:pic>
    </p:spTree>
    <p:extLst>
      <p:ext uri="{BB962C8B-B14F-4D97-AF65-F5344CB8AC3E}">
        <p14:creationId xmlns:p14="http://schemas.microsoft.com/office/powerpoint/2010/main" val="2444671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0724-BDA4-0F60-CBED-1664C5BFD3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B2CE6B8-370D-A01C-12EA-9D6BF7C124F1}"/>
              </a:ext>
            </a:extLst>
          </p:cNvPr>
          <p:cNvPicPr>
            <a:picLocks noChangeAspect="1"/>
          </p:cNvPicPr>
          <p:nvPr/>
        </p:nvPicPr>
        <p:blipFill>
          <a:blip r:embed="rId3"/>
          <a:stretch>
            <a:fillRect/>
          </a:stretch>
        </p:blipFill>
        <p:spPr>
          <a:xfrm>
            <a:off x="-2" y="3643314"/>
            <a:ext cx="12192002" cy="3214686"/>
          </a:xfrm>
          <a:prstGeom prst="rect">
            <a:avLst/>
          </a:prstGeom>
        </p:spPr>
      </p:pic>
      <p:pic>
        <p:nvPicPr>
          <p:cNvPr id="14" name="Picture 13">
            <a:extLst>
              <a:ext uri="{FF2B5EF4-FFF2-40B4-BE49-F238E27FC236}">
                <a16:creationId xmlns:a16="http://schemas.microsoft.com/office/drawing/2014/main" id="{E96B5643-627B-3657-6352-1B5273A7B7F4}"/>
              </a:ext>
            </a:extLst>
          </p:cNvPr>
          <p:cNvPicPr>
            <a:picLocks noChangeAspect="1"/>
          </p:cNvPicPr>
          <p:nvPr/>
        </p:nvPicPr>
        <p:blipFill>
          <a:blip r:embed="rId4"/>
          <a:srcRect r="55379" b="82280"/>
          <a:stretch>
            <a:fillRect/>
          </a:stretch>
        </p:blipFill>
        <p:spPr>
          <a:xfrm>
            <a:off x="4097393" y="3643314"/>
            <a:ext cx="8094607" cy="3214686"/>
          </a:xfrm>
          <a:prstGeom prst="rect">
            <a:avLst/>
          </a:prstGeom>
        </p:spPr>
      </p:pic>
      <p:pic>
        <p:nvPicPr>
          <p:cNvPr id="15" name="Picture 14">
            <a:extLst>
              <a:ext uri="{FF2B5EF4-FFF2-40B4-BE49-F238E27FC236}">
                <a16:creationId xmlns:a16="http://schemas.microsoft.com/office/drawing/2014/main" id="{D291AF52-4F98-44FA-797B-9D75DCDB3F21}"/>
              </a:ext>
            </a:extLst>
          </p:cNvPr>
          <p:cNvPicPr>
            <a:picLocks noChangeAspect="1"/>
          </p:cNvPicPr>
          <p:nvPr/>
        </p:nvPicPr>
        <p:blipFill>
          <a:blip r:embed="rId4"/>
          <a:srcRect l="87695" t="63764" r="-196" b="16153"/>
          <a:stretch>
            <a:fillRect/>
          </a:stretch>
        </p:blipFill>
        <p:spPr>
          <a:xfrm>
            <a:off x="0" y="0"/>
            <a:ext cx="2267887" cy="3643314"/>
          </a:xfrm>
          <a:prstGeom prst="rect">
            <a:avLst/>
          </a:prstGeom>
        </p:spPr>
      </p:pic>
      <p:sp>
        <p:nvSpPr>
          <p:cNvPr id="6" name="Title 5">
            <a:extLst>
              <a:ext uri="{FF2B5EF4-FFF2-40B4-BE49-F238E27FC236}">
                <a16:creationId xmlns:a16="http://schemas.microsoft.com/office/drawing/2014/main" id="{3AF5430C-A7FF-D58A-D5AE-FDA0F80B9498}"/>
              </a:ext>
            </a:extLst>
          </p:cNvPr>
          <p:cNvSpPr>
            <a:spLocks noGrp="1"/>
          </p:cNvSpPr>
          <p:nvPr>
            <p:ph type="title"/>
          </p:nvPr>
        </p:nvSpPr>
        <p:spPr>
          <a:xfrm>
            <a:off x="6095999" y="664290"/>
            <a:ext cx="3641559" cy="1213743"/>
          </a:xfrm>
        </p:spPr>
        <p:txBody>
          <a:bodyPr>
            <a:normAutofit/>
          </a:bodyPr>
          <a:lstStyle/>
          <a:p>
            <a:pPr algn="l">
              <a:lnSpc>
                <a:spcPct val="100000"/>
              </a:lnSpc>
            </a:pPr>
            <a:r>
              <a:rPr lang="en-US" sz="3200" dirty="0">
                <a:sym typeface="Cy Grotesk Key Bold"/>
              </a:rPr>
              <a:t>VALUATION</a:t>
            </a:r>
            <a:br>
              <a:rPr lang="en-US" sz="3200" dirty="0">
                <a:sym typeface="Cy Grotesk Key Bold"/>
              </a:rPr>
            </a:br>
            <a:r>
              <a:rPr lang="en-US" sz="3200" dirty="0">
                <a:sym typeface="Cy Grotesk Key Bold"/>
              </a:rPr>
              <a:t>RATIOS</a:t>
            </a:r>
            <a:endParaRPr lang="en-US" sz="2000" dirty="0">
              <a:sym typeface="Cy Grotesk Key Bold"/>
            </a:endParaRPr>
          </a:p>
        </p:txBody>
      </p:sp>
      <p:sp>
        <p:nvSpPr>
          <p:cNvPr id="8" name="Rounded Rectangle 7">
            <a:extLst>
              <a:ext uri="{FF2B5EF4-FFF2-40B4-BE49-F238E27FC236}">
                <a16:creationId xmlns:a16="http://schemas.microsoft.com/office/drawing/2014/main" id="{764645EB-DC38-35D0-BC9F-8F7355ADA2CA}"/>
              </a:ext>
            </a:extLst>
          </p:cNvPr>
          <p:cNvSpPr/>
          <p:nvPr/>
        </p:nvSpPr>
        <p:spPr>
          <a:xfrm>
            <a:off x="6096001" y="2090751"/>
            <a:ext cx="5638240" cy="4205446"/>
          </a:xfrm>
          <a:prstGeom prst="roundRect">
            <a:avLst>
              <a:gd name="adj" fmla="val 4013"/>
            </a:avLst>
          </a:prstGeom>
          <a:solidFill>
            <a:srgbClr val="D66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0AC5DF32-D667-8336-6D04-D9844043A0C7}"/>
              </a:ext>
            </a:extLst>
          </p:cNvPr>
          <p:cNvSpPr>
            <a:spLocks noGrp="1"/>
          </p:cNvSpPr>
          <p:nvPr>
            <p:ph type="body" sz="quarter" idx="11"/>
          </p:nvPr>
        </p:nvSpPr>
        <p:spPr>
          <a:xfrm>
            <a:off x="6095999" y="2491793"/>
            <a:ext cx="5355385" cy="3403361"/>
          </a:xfrm>
        </p:spPr>
        <p:txBody>
          <a:bodyPr anchor="ctr"/>
          <a:lstStyle/>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Market Book Ratio (Asset):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Increased from 1.99 in 2022 to 2.21 in 2024. Indicates the market places a strong value on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assets.</a:t>
            </a: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Market Book Ratio (Equity):</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Grew from 2.77 to 3.51 over the period, showing that the company consistently traded well above its book value. Signals strong profitability, low leverage levels, and overall financial strength. </a:t>
            </a: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Value OPAT Ratio</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The Value to Operating Profit After Taxes (OPAT) ratio showed a significant increase, ranging from 29.75 to 43.54. This indicates that the market was willing to value the company at up to 43.54 times its OPAT in 2024, demonstrating strong expectations of future earnings.</a:t>
            </a: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Price Earnings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The P/E ratio increased substantially from 18.96 to 34.24, placing it well above the market average. This sharp rise reflects growing investor confidence and a willingness to pay a premium price for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stock. The higher P/E ratio indicates that shareholders expect continued earnings growth and view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as a strong long-term investment.</a:t>
            </a:r>
          </a:p>
        </p:txBody>
      </p:sp>
      <p:pic>
        <p:nvPicPr>
          <p:cNvPr id="3" name="Picture 7">
            <a:extLst>
              <a:ext uri="{FF2B5EF4-FFF2-40B4-BE49-F238E27FC236}">
                <a16:creationId xmlns:a16="http://schemas.microsoft.com/office/drawing/2014/main" id="{56C7DF6D-8A1F-092F-8E64-66F90CC18B68}"/>
              </a:ext>
            </a:extLst>
          </p:cNvPr>
          <p:cNvPicPr>
            <a:picLocks noChangeAspect="1"/>
          </p:cNvPicPr>
          <p:nvPr/>
        </p:nvPicPr>
        <p:blipFill>
          <a:blip r:embed="rId5"/>
          <a:stretch>
            <a:fillRect/>
          </a:stretch>
        </p:blipFill>
        <p:spPr>
          <a:xfrm>
            <a:off x="-174908" y="0"/>
            <a:ext cx="5988050" cy="7396894"/>
          </a:xfrm>
          <a:prstGeom prst="rect">
            <a:avLst/>
          </a:prstGeom>
        </p:spPr>
      </p:pic>
    </p:spTree>
    <p:extLst>
      <p:ext uri="{BB962C8B-B14F-4D97-AF65-F5344CB8AC3E}">
        <p14:creationId xmlns:p14="http://schemas.microsoft.com/office/powerpoint/2010/main" val="1071537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EDFF-B1E5-C0E0-F718-3165EA8FD9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48F1E5-4174-EBC1-3A3E-22894EB7E0A4}"/>
              </a:ext>
            </a:extLst>
          </p:cNvPr>
          <p:cNvPicPr>
            <a:picLocks noChangeAspect="1"/>
          </p:cNvPicPr>
          <p:nvPr/>
        </p:nvPicPr>
        <p:blipFill>
          <a:blip r:embed="rId3"/>
          <a:stretch>
            <a:fillRect/>
          </a:stretch>
        </p:blipFill>
        <p:spPr>
          <a:xfrm>
            <a:off x="-2" y="3643314"/>
            <a:ext cx="12192002" cy="3214686"/>
          </a:xfrm>
          <a:prstGeom prst="rect">
            <a:avLst/>
          </a:prstGeom>
        </p:spPr>
      </p:pic>
      <p:pic>
        <p:nvPicPr>
          <p:cNvPr id="14" name="Picture 13">
            <a:extLst>
              <a:ext uri="{FF2B5EF4-FFF2-40B4-BE49-F238E27FC236}">
                <a16:creationId xmlns:a16="http://schemas.microsoft.com/office/drawing/2014/main" id="{60DC0B53-E72F-32E6-06D0-73B63527F0FA}"/>
              </a:ext>
            </a:extLst>
          </p:cNvPr>
          <p:cNvPicPr>
            <a:picLocks noChangeAspect="1"/>
          </p:cNvPicPr>
          <p:nvPr/>
        </p:nvPicPr>
        <p:blipFill>
          <a:blip r:embed="rId4"/>
          <a:srcRect r="55379" b="82280"/>
          <a:stretch>
            <a:fillRect/>
          </a:stretch>
        </p:blipFill>
        <p:spPr>
          <a:xfrm>
            <a:off x="4097393" y="3643314"/>
            <a:ext cx="8094607" cy="3214686"/>
          </a:xfrm>
          <a:prstGeom prst="rect">
            <a:avLst/>
          </a:prstGeom>
        </p:spPr>
      </p:pic>
      <p:pic>
        <p:nvPicPr>
          <p:cNvPr id="15" name="Picture 14">
            <a:extLst>
              <a:ext uri="{FF2B5EF4-FFF2-40B4-BE49-F238E27FC236}">
                <a16:creationId xmlns:a16="http://schemas.microsoft.com/office/drawing/2014/main" id="{C0B832C4-8702-E531-9276-A3077E7C2074}"/>
              </a:ext>
            </a:extLst>
          </p:cNvPr>
          <p:cNvPicPr>
            <a:picLocks noChangeAspect="1"/>
          </p:cNvPicPr>
          <p:nvPr/>
        </p:nvPicPr>
        <p:blipFill>
          <a:blip r:embed="rId4"/>
          <a:srcRect l="87695" t="63764" r="-196" b="16153"/>
          <a:stretch>
            <a:fillRect/>
          </a:stretch>
        </p:blipFill>
        <p:spPr>
          <a:xfrm>
            <a:off x="0" y="0"/>
            <a:ext cx="2267887" cy="3643314"/>
          </a:xfrm>
          <a:prstGeom prst="rect">
            <a:avLst/>
          </a:prstGeom>
        </p:spPr>
      </p:pic>
      <p:sp>
        <p:nvSpPr>
          <p:cNvPr id="6" name="Title 5">
            <a:extLst>
              <a:ext uri="{FF2B5EF4-FFF2-40B4-BE49-F238E27FC236}">
                <a16:creationId xmlns:a16="http://schemas.microsoft.com/office/drawing/2014/main" id="{B48C0F19-C417-6DD9-49E2-E3AB884D6133}"/>
              </a:ext>
            </a:extLst>
          </p:cNvPr>
          <p:cNvSpPr>
            <a:spLocks noGrp="1"/>
          </p:cNvSpPr>
          <p:nvPr>
            <p:ph type="title"/>
          </p:nvPr>
        </p:nvSpPr>
        <p:spPr>
          <a:xfrm>
            <a:off x="6095999" y="664290"/>
            <a:ext cx="3641559" cy="1213743"/>
          </a:xfrm>
        </p:spPr>
        <p:txBody>
          <a:bodyPr>
            <a:normAutofit/>
          </a:bodyPr>
          <a:lstStyle/>
          <a:p>
            <a:pPr algn="l">
              <a:lnSpc>
                <a:spcPct val="100000"/>
              </a:lnSpc>
            </a:pPr>
            <a:r>
              <a:rPr lang="en-US" sz="3200" dirty="0">
                <a:sym typeface="Cy Grotesk Key Bold"/>
              </a:rPr>
              <a:t>VALUATION</a:t>
            </a:r>
            <a:br>
              <a:rPr lang="en-US" sz="3200" dirty="0">
                <a:sym typeface="Cy Grotesk Key Bold"/>
              </a:rPr>
            </a:br>
            <a:r>
              <a:rPr lang="en-US" sz="3200" dirty="0">
                <a:sym typeface="Cy Grotesk Key Bold"/>
              </a:rPr>
              <a:t>RATIOS</a:t>
            </a:r>
            <a:endParaRPr lang="en-US" sz="2000" dirty="0">
              <a:sym typeface="Cy Grotesk Key Bold"/>
            </a:endParaRPr>
          </a:p>
        </p:txBody>
      </p:sp>
      <p:sp>
        <p:nvSpPr>
          <p:cNvPr id="8" name="Rounded Rectangle 7">
            <a:extLst>
              <a:ext uri="{FF2B5EF4-FFF2-40B4-BE49-F238E27FC236}">
                <a16:creationId xmlns:a16="http://schemas.microsoft.com/office/drawing/2014/main" id="{EE461A37-3BFF-F135-88C2-F9B9F2F03976}"/>
              </a:ext>
            </a:extLst>
          </p:cNvPr>
          <p:cNvSpPr/>
          <p:nvPr/>
        </p:nvSpPr>
        <p:spPr>
          <a:xfrm>
            <a:off x="6096001" y="2090751"/>
            <a:ext cx="5638240" cy="4205446"/>
          </a:xfrm>
          <a:prstGeom prst="roundRect">
            <a:avLst>
              <a:gd name="adj" fmla="val 4013"/>
            </a:avLst>
          </a:prstGeom>
          <a:solidFill>
            <a:srgbClr val="D66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AED73A8D-DAE1-623E-A109-FE877E58E996}"/>
              </a:ext>
            </a:extLst>
          </p:cNvPr>
          <p:cNvSpPr>
            <a:spLocks noGrp="1"/>
          </p:cNvSpPr>
          <p:nvPr>
            <p:ph type="body" sz="quarter" idx="11"/>
          </p:nvPr>
        </p:nvSpPr>
        <p:spPr>
          <a:xfrm>
            <a:off x="6095999" y="2491793"/>
            <a:ext cx="5355385" cy="3403361"/>
          </a:xfrm>
        </p:spPr>
        <p:txBody>
          <a:bodyPr anchor="ctr"/>
          <a:lstStyle/>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Market Book Ratio (Asset):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Increased from 2.95 to 3.67 from 2022 to 2024. Indicates the market places a strong value on Hubbard’s assets.</a:t>
            </a:r>
            <a:endParaRPr lang="en-US" sz="1100" dirty="0">
              <a:solidFill>
                <a:srgbClr val="FFFFFF"/>
              </a:solidFill>
              <a:sym typeface="Canva Sans"/>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Market Book Ratio (Equity):</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Grew from 2.77 to 3.51 over the period, showing that the company consistently traded well above its book value. Signals strong profitability, low leverage levels, and overall financial strength. </a:t>
            </a:r>
            <a:endParaRPr lang="en-US" sz="1100" dirty="0">
              <a:solidFill>
                <a:srgbClr val="FFFFFF"/>
              </a:solidFill>
              <a:sym typeface="Canva Sans Medium"/>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Value OPAT Ratio</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The Value to Operating Profit After Taxes (OPAT) ratio showed a significant increase, ranging from 29.75 to 43.54. This indicates that the market was willing to value the company at up to 43.54 times its OPAT in 2024, demonstrating strong expectations of future earnings.</a:t>
            </a:r>
            <a:endParaRPr lang="en-US" sz="1100" dirty="0">
              <a:solidFill>
                <a:srgbClr val="FFFFFF"/>
              </a:solidFill>
              <a:sym typeface="Canva Sans Medium"/>
            </a:endParaRPr>
          </a:p>
          <a:p>
            <a:pPr marL="310002" lvl="1" indent="-155001"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Bold"/>
              </a:rPr>
              <a:t>Price Earnings Ratio:  </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The P/E ratio increased substantially from 18.96 to 34.24, placing it well above the market average. This sharp rise reflects growing investor confidence and a willingness to pay a premium price for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Nvent’s</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stock. The higher P/E ratio indicates that shareholders expect continued earnings growth and view </a:t>
            </a: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a:rPr>
              <a:t> as a strong long-term investment.</a:t>
            </a:r>
          </a:p>
        </p:txBody>
      </p:sp>
      <p:pic>
        <p:nvPicPr>
          <p:cNvPr id="7" name="Picture 6" descr="A graph of orange and yellow bars&#10;&#10;AI-generated content may be incorrect.">
            <a:extLst>
              <a:ext uri="{FF2B5EF4-FFF2-40B4-BE49-F238E27FC236}">
                <a16:creationId xmlns:a16="http://schemas.microsoft.com/office/drawing/2014/main" id="{2680347F-913E-0CA6-5DBB-5A392CD511EC}"/>
              </a:ext>
            </a:extLst>
          </p:cNvPr>
          <p:cNvPicPr>
            <a:picLocks noChangeAspect="1"/>
          </p:cNvPicPr>
          <p:nvPr/>
        </p:nvPicPr>
        <p:blipFill>
          <a:blip r:embed="rId5"/>
          <a:stretch>
            <a:fillRect/>
          </a:stretch>
        </p:blipFill>
        <p:spPr>
          <a:xfrm>
            <a:off x="90608" y="214314"/>
            <a:ext cx="5547632" cy="6858000"/>
          </a:xfrm>
          <a:prstGeom prst="rect">
            <a:avLst/>
          </a:prstGeom>
        </p:spPr>
      </p:pic>
    </p:spTree>
    <p:extLst>
      <p:ext uri="{BB962C8B-B14F-4D97-AF65-F5344CB8AC3E}">
        <p14:creationId xmlns:p14="http://schemas.microsoft.com/office/powerpoint/2010/main" val="1284022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050-DC3E-208F-CEAB-46A0709E3D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05F283-770D-6840-4FD8-56AF86687263}"/>
              </a:ext>
            </a:extLst>
          </p:cNvPr>
          <p:cNvPicPr>
            <a:picLocks noChangeAspect="1"/>
          </p:cNvPicPr>
          <p:nvPr/>
        </p:nvPicPr>
        <p:blipFill>
          <a:blip r:embed="rId3"/>
          <a:stretch>
            <a:fillRect/>
          </a:stretch>
        </p:blipFill>
        <p:spPr>
          <a:xfrm>
            <a:off x="-2" y="3643314"/>
            <a:ext cx="12192002" cy="3214686"/>
          </a:xfrm>
          <a:prstGeom prst="rect">
            <a:avLst/>
          </a:prstGeom>
        </p:spPr>
      </p:pic>
      <p:pic>
        <p:nvPicPr>
          <p:cNvPr id="14" name="Picture 13">
            <a:extLst>
              <a:ext uri="{FF2B5EF4-FFF2-40B4-BE49-F238E27FC236}">
                <a16:creationId xmlns:a16="http://schemas.microsoft.com/office/drawing/2014/main" id="{A13B47A3-9EB5-43B2-A80C-066AD38B3C2A}"/>
              </a:ext>
            </a:extLst>
          </p:cNvPr>
          <p:cNvPicPr>
            <a:picLocks noChangeAspect="1"/>
          </p:cNvPicPr>
          <p:nvPr/>
        </p:nvPicPr>
        <p:blipFill>
          <a:blip r:embed="rId4"/>
          <a:srcRect r="55379" b="82280"/>
          <a:stretch>
            <a:fillRect/>
          </a:stretch>
        </p:blipFill>
        <p:spPr>
          <a:xfrm>
            <a:off x="4097393" y="3643314"/>
            <a:ext cx="8094607" cy="3214686"/>
          </a:xfrm>
          <a:prstGeom prst="rect">
            <a:avLst/>
          </a:prstGeom>
        </p:spPr>
      </p:pic>
      <p:pic>
        <p:nvPicPr>
          <p:cNvPr id="15" name="Picture 14">
            <a:extLst>
              <a:ext uri="{FF2B5EF4-FFF2-40B4-BE49-F238E27FC236}">
                <a16:creationId xmlns:a16="http://schemas.microsoft.com/office/drawing/2014/main" id="{8BBBB0E3-2A82-EAE3-F665-A18BB8DEBE84}"/>
              </a:ext>
            </a:extLst>
          </p:cNvPr>
          <p:cNvPicPr>
            <a:picLocks noChangeAspect="1"/>
          </p:cNvPicPr>
          <p:nvPr/>
        </p:nvPicPr>
        <p:blipFill>
          <a:blip r:embed="rId4"/>
          <a:srcRect l="87695" t="63764" r="-196" b="16153"/>
          <a:stretch>
            <a:fillRect/>
          </a:stretch>
        </p:blipFill>
        <p:spPr>
          <a:xfrm>
            <a:off x="0" y="0"/>
            <a:ext cx="2267887" cy="3643314"/>
          </a:xfrm>
          <a:prstGeom prst="rect">
            <a:avLst/>
          </a:prstGeom>
        </p:spPr>
      </p:pic>
      <p:sp>
        <p:nvSpPr>
          <p:cNvPr id="6" name="Title 5">
            <a:extLst>
              <a:ext uri="{FF2B5EF4-FFF2-40B4-BE49-F238E27FC236}">
                <a16:creationId xmlns:a16="http://schemas.microsoft.com/office/drawing/2014/main" id="{40F26053-E0DF-13C3-FA43-8B136319A136}"/>
              </a:ext>
            </a:extLst>
          </p:cNvPr>
          <p:cNvSpPr>
            <a:spLocks noGrp="1"/>
          </p:cNvSpPr>
          <p:nvPr>
            <p:ph type="title"/>
          </p:nvPr>
        </p:nvSpPr>
        <p:spPr>
          <a:xfrm>
            <a:off x="457758" y="1191601"/>
            <a:ext cx="3641559" cy="1213743"/>
          </a:xfrm>
        </p:spPr>
        <p:txBody>
          <a:bodyPr>
            <a:normAutofit/>
          </a:bodyPr>
          <a:lstStyle/>
          <a:p>
            <a:pPr algn="l">
              <a:lnSpc>
                <a:spcPct val="100000"/>
              </a:lnSpc>
            </a:pPr>
            <a:r>
              <a:rPr lang="en-US" sz="3200" dirty="0">
                <a:sym typeface="Cy Grotesk Key Bold"/>
              </a:rPr>
              <a:t>CASH FROM OPERATIONS</a:t>
            </a:r>
            <a:endParaRPr lang="en-US" sz="2000" dirty="0">
              <a:sym typeface="Cy Grotesk Key Bold"/>
            </a:endParaRPr>
          </a:p>
        </p:txBody>
      </p:sp>
      <p:sp>
        <p:nvSpPr>
          <p:cNvPr id="8" name="Rounded Rectangle 7">
            <a:extLst>
              <a:ext uri="{FF2B5EF4-FFF2-40B4-BE49-F238E27FC236}">
                <a16:creationId xmlns:a16="http://schemas.microsoft.com/office/drawing/2014/main" id="{A7C5B7E7-AB1A-5B87-870C-4D1B6B890AE7}"/>
              </a:ext>
            </a:extLst>
          </p:cNvPr>
          <p:cNvSpPr/>
          <p:nvPr/>
        </p:nvSpPr>
        <p:spPr>
          <a:xfrm>
            <a:off x="457758" y="2542323"/>
            <a:ext cx="5638240" cy="3039672"/>
          </a:xfrm>
          <a:prstGeom prst="roundRect">
            <a:avLst>
              <a:gd name="adj" fmla="val 4013"/>
            </a:avLst>
          </a:prstGeom>
          <a:solidFill>
            <a:srgbClr val="D660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FF44310-89A3-F140-1DBA-A30418D2E92A}"/>
              </a:ext>
            </a:extLst>
          </p:cNvPr>
          <p:cNvSpPr>
            <a:spLocks noGrp="1"/>
          </p:cNvSpPr>
          <p:nvPr>
            <p:ph type="body" sz="quarter" idx="11"/>
          </p:nvPr>
        </p:nvSpPr>
        <p:spPr>
          <a:xfrm>
            <a:off x="457759" y="2491793"/>
            <a:ext cx="5028642" cy="3403361"/>
          </a:xfrm>
        </p:spPr>
        <p:txBody>
          <a:bodyPr anchor="ctr"/>
          <a:lstStyle/>
          <a:p>
            <a:pPr marL="351047" lvl="1" indent="-175523" algn="just">
              <a:lnSpc>
                <a:spcPct val="100000"/>
              </a:lnSpc>
              <a:buFont typeface="Arial"/>
              <a:buChar char="•"/>
            </a:pPr>
            <a:r>
              <a:rPr lang="en-US" sz="1100" dirty="0" err="1">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Nvent</a:t>
            </a: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 consistently generated strong operating cash flow, increasing from $394 million in 2022 to $643.10 million in 2024. This steady growth reflects the company’s ability to convert its operations into cash efficiently over time.</a:t>
            </a:r>
          </a:p>
          <a:p>
            <a:pPr marL="351047" lvl="1" indent="-175523" algn="just">
              <a:lnSpc>
                <a:spcPct val="100000"/>
              </a:lnSpc>
              <a:buFont typeface="Arial"/>
              <a:buChar char="•"/>
            </a:pPr>
            <a:endPar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endParaRPr>
          </a:p>
          <a:p>
            <a:pPr marL="351047" lvl="1" indent="-175523" algn="just">
              <a:lnSpc>
                <a:spcPct val="100000"/>
              </a:lnSpc>
              <a:buFont typeface="Arial"/>
              <a:buChar char="•"/>
            </a:pPr>
            <a:r>
              <a:rPr lang="en-US" sz="1100" dirty="0">
                <a:solidFill>
                  <a:srgbClr val="FFFFFF"/>
                </a:solidFill>
                <a:latin typeface="Verdana" panose="020B0604030504040204" pitchFamily="34" charset="0"/>
                <a:ea typeface="Verdana" panose="020B0604030504040204" pitchFamily="34" charset="0"/>
                <a:cs typeface="Verdana" panose="020B0604030504040204" pitchFamily="34" charset="0"/>
                <a:sym typeface="Canva Sans Medium"/>
              </a:rPr>
              <a:t>Hubbell experienced a more substantial increase in cash flow from operations, rising from $583.20 million in 2022 to $991.20 million in 2024. This sharp growth indicates a significant improvement in operational performance and cash-generating capacity.</a:t>
            </a:r>
          </a:p>
          <a:p>
            <a:pPr algn="just">
              <a:lnSpc>
                <a:spcPct val="100000"/>
              </a:lnSpc>
            </a:pPr>
            <a:endParaRPr lang="en-US" sz="1100" dirty="0">
              <a:solidFill>
                <a:srgbClr val="FFFFFF"/>
              </a:solidFill>
              <a:sym typeface="Canva Sans Medium"/>
            </a:endParaRPr>
          </a:p>
        </p:txBody>
      </p:sp>
      <p:pic>
        <p:nvPicPr>
          <p:cNvPr id="7" name="Picture 6" descr="A graph of different colored bars&#10;&#10;AI-generated content may be incorrect.">
            <a:extLst>
              <a:ext uri="{FF2B5EF4-FFF2-40B4-BE49-F238E27FC236}">
                <a16:creationId xmlns:a16="http://schemas.microsoft.com/office/drawing/2014/main" id="{68483A65-992F-8E6E-F664-D7C41DED3EDC}"/>
              </a:ext>
            </a:extLst>
          </p:cNvPr>
          <p:cNvPicPr>
            <a:picLocks noChangeAspect="1"/>
          </p:cNvPicPr>
          <p:nvPr/>
        </p:nvPicPr>
        <p:blipFill>
          <a:blip r:embed="rId5"/>
          <a:stretch>
            <a:fillRect/>
          </a:stretch>
        </p:blipFill>
        <p:spPr>
          <a:xfrm>
            <a:off x="5817881" y="0"/>
            <a:ext cx="6616308" cy="6858000"/>
          </a:xfrm>
          <a:prstGeom prst="rect">
            <a:avLst/>
          </a:prstGeom>
        </p:spPr>
      </p:pic>
    </p:spTree>
    <p:extLst>
      <p:ext uri="{BB962C8B-B14F-4D97-AF65-F5344CB8AC3E}">
        <p14:creationId xmlns:p14="http://schemas.microsoft.com/office/powerpoint/2010/main" val="4055819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3857</TotalTime>
  <Words>1851</Words>
  <Application>Microsoft Macintosh PowerPoint</Application>
  <PresentationFormat>Widescreen</PresentationFormat>
  <Paragraphs>95</Paragraphs>
  <Slides>24</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Aptos Display</vt:lpstr>
      <vt:lpstr>Arial</vt:lpstr>
      <vt:lpstr>Calibri (MS)</vt:lpstr>
      <vt:lpstr>Canva Sans</vt:lpstr>
      <vt:lpstr>Canva Sans Medium</vt:lpstr>
      <vt:lpstr>Cy Grotesk Key</vt:lpstr>
      <vt:lpstr>Cy Grotesk Key Bold</vt:lpstr>
      <vt:lpstr>Horizon</vt:lpstr>
      <vt:lpstr>Poppins Medium</vt:lpstr>
      <vt:lpstr>Verdana</vt:lpstr>
      <vt:lpstr>Office Theme</vt:lpstr>
      <vt:lpstr>FINANCIAL ANALYSIS :</vt:lpstr>
      <vt:lpstr>Introduction</vt:lpstr>
      <vt:lpstr>LIQUIDITY RATIOS</vt:lpstr>
      <vt:lpstr>LEVERAGE RATIOS</vt:lpstr>
      <vt:lpstr>PROFITABLE RATIOS</vt:lpstr>
      <vt:lpstr>PROFITABLE RATIOS</vt:lpstr>
      <vt:lpstr>VALUATION RATIOS</vt:lpstr>
      <vt:lpstr>VALUATION RATIOS</vt:lpstr>
      <vt:lpstr>CASH FROM OPERATIONS</vt:lpstr>
      <vt:lpstr>CASH FROM INVESTING</vt:lpstr>
      <vt:lpstr>CASH FROM FINANCING</vt:lpstr>
      <vt:lpstr>NET CHANGE IN CASH</vt:lpstr>
      <vt:lpstr>RECEIVABLE PERIOD</vt:lpstr>
      <vt:lpstr>INVENTORY PERIOD</vt:lpstr>
      <vt:lpstr>PAYABLE PERIOD</vt:lpstr>
      <vt:lpstr>CASH CONVERSION CYCLE</vt:lpstr>
      <vt:lpstr>NVENT</vt:lpstr>
      <vt:lpstr>NVENT CONSOLIDATED STATEMENT OF INCOME</vt:lpstr>
      <vt:lpstr>NVENT CONSOLIDATED CASH FLOW STATEMENT</vt:lpstr>
      <vt:lpstr>HUBBELL</vt:lpstr>
      <vt:lpstr>HUBBELL CONSOLIDATED STATEMENT OF INCOME</vt:lpstr>
      <vt:lpstr>HUBBELL CONSOLIDATED CASH FLOW STATEMENT</vt:lpstr>
      <vt:lpstr>APPENDIX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 Arreza</dc:creator>
  <cp:lastModifiedBy>De Guzman, IA</cp:lastModifiedBy>
  <cp:revision>34</cp:revision>
  <dcterms:created xsi:type="dcterms:W3CDTF">2025-08-25T15:12:11Z</dcterms:created>
  <dcterms:modified xsi:type="dcterms:W3CDTF">2025-11-27T18:44:15Z</dcterms:modified>
</cp:coreProperties>
</file>