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6_6C347576.xml" ContentType="application/vnd.ms-powerpoint.comments+xml"/>
  <Override PartName="/ppt/comments/modernComment_103_5B85258F.xml" ContentType="application/vnd.ms-powerpoint.comments+xml"/>
  <Override PartName="/ppt/notesSlides/notesSlide1.xml" ContentType="application/vnd.openxmlformats-officedocument.presentationml.notesSlide+xml"/>
  <Override PartName="/ppt/comments/modernComment_10C_28B32A81.xml" ContentType="application/vnd.ms-powerpoint.comments+xml"/>
  <Override PartName="/ppt/notesSlides/notesSlide2.xml" ContentType="application/vnd.openxmlformats-officedocument.presentationml.notesSlide+xml"/>
  <Override PartName="/ppt/comments/modernComment_10B_1E279781.xml" ContentType="application/vnd.ms-powerpoint.comments+xml"/>
  <Override PartName="/ppt/notesSlides/notesSlide3.xml" ContentType="application/vnd.openxmlformats-officedocument.presentationml.notesSlide+xml"/>
  <Override PartName="/ppt/comments/modernComment_10D_181671C4.xml" ContentType="application/vnd.ms-powerpoint.comments+xml"/>
  <Override PartName="/ppt/comments/modernComment_113_99C6A84C.xml" ContentType="application/vnd.ms-powerpoint.comments+xml"/>
  <Override PartName="/ppt/notesSlides/notesSlide4.xml" ContentType="application/vnd.openxmlformats-officedocument.presentationml.notesSlide+xml"/>
  <Override PartName="/ppt/comments/modernComment_115_FF713F66.xml" ContentType="application/vnd.ms-powerpoint.comments+xml"/>
  <Override PartName="/ppt/comments/modernComment_116_A7A7372A.xml" ContentType="application/vnd.ms-powerpoint.comments+xml"/>
  <Override PartName="/ppt/comments/modernComment_105_E92680F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8" r:id="rId3"/>
    <p:sldId id="262" r:id="rId4"/>
    <p:sldId id="259" r:id="rId5"/>
    <p:sldId id="266" r:id="rId6"/>
    <p:sldId id="265" r:id="rId7"/>
    <p:sldId id="271" r:id="rId8"/>
    <p:sldId id="280" r:id="rId9"/>
    <p:sldId id="268" r:id="rId10"/>
    <p:sldId id="267" r:id="rId11"/>
    <p:sldId id="284" r:id="rId12"/>
    <p:sldId id="281" r:id="rId13"/>
    <p:sldId id="282" r:id="rId14"/>
    <p:sldId id="269" r:id="rId15"/>
    <p:sldId id="272" r:id="rId16"/>
    <p:sldId id="285" r:id="rId17"/>
    <p:sldId id="286" r:id="rId18"/>
    <p:sldId id="287" r:id="rId19"/>
    <p:sldId id="274" r:id="rId20"/>
    <p:sldId id="288" r:id="rId21"/>
    <p:sldId id="289" r:id="rId22"/>
    <p:sldId id="275" r:id="rId23"/>
    <p:sldId id="290" r:id="rId24"/>
    <p:sldId id="291" r:id="rId25"/>
    <p:sldId id="292" r:id="rId26"/>
    <p:sldId id="293" r:id="rId27"/>
    <p:sldId id="294" r:id="rId28"/>
    <p:sldId id="295" r:id="rId29"/>
    <p:sldId id="297" r:id="rId30"/>
    <p:sldId id="296" r:id="rId31"/>
    <p:sldId id="276" r:id="rId32"/>
    <p:sldId id="299" r:id="rId33"/>
    <p:sldId id="300" r:id="rId34"/>
    <p:sldId id="301" r:id="rId35"/>
    <p:sldId id="298" r:id="rId36"/>
    <p:sldId id="277" r:id="rId37"/>
    <p:sldId id="303" r:id="rId38"/>
    <p:sldId id="304" r:id="rId39"/>
    <p:sldId id="305" r:id="rId40"/>
    <p:sldId id="278" r:id="rId41"/>
    <p:sldId id="306" r:id="rId42"/>
    <p:sldId id="307" r:id="rId43"/>
    <p:sldId id="279" r:id="rId44"/>
    <p:sldId id="260" r:id="rId45"/>
    <p:sldId id="26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268133-09B1-072E-E904-6989CE3EC8B8}" name="De Guzman, IA" initials="DGI" userId="S::imd5@illinois.edu::a86aa8a8-87e8-4c3e-9633-1c3b64eb5ac3" providerId="AD"/>
  <p188:author id="{E5C3C7C4-6388-D51C-30CD-989409329354}" name="Carlo Arreza" initials="CA" userId="S::M322587@one.merckgroup.com::b3a7872d-6c46-4f71-a826-b9d0e1283d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6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4762"/>
  </p:normalViewPr>
  <p:slideViewPr>
    <p:cSldViewPr snapToGrid="0" showGuides="1">
      <p:cViewPr varScale="1">
        <p:scale>
          <a:sx n="109" d="100"/>
          <a:sy n="109" d="100"/>
        </p:scale>
        <p:origin x="216" y="4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03_5B85258F.xml><?xml version="1.0" encoding="utf-8"?>
<p188:cmLst xmlns:a="http://schemas.openxmlformats.org/drawingml/2006/main" xmlns:r="http://schemas.openxmlformats.org/officeDocument/2006/relationships" xmlns:p188="http://schemas.microsoft.com/office/powerpoint/2018/8/main">
  <p188:cm id="{FA6ECFB4-8BC0-4346-B387-F45F79F407A4}" authorId="{16268133-09B1-072E-E904-6989CE3EC8B8}" created="2025-09-28T00:27:40.111">
    <pc:sldMkLst xmlns:pc="http://schemas.microsoft.com/office/powerpoint/2013/main/command">
      <pc:docMk/>
      <pc:sldMk cId="1535452559" sldId="259"/>
    </pc:sldMkLst>
    <p188:replyLst>
      <p188:reply id="{F1F2CBCD-EAE1-AD42-B457-F2712B6416F7}" authorId="{16268133-09B1-072E-E904-6989CE3EC8B8}" created="2025-09-28T00:33:38.775">
        <p188:txBody>
          <a:bodyPr/>
          <a:lstStyle/>
          <a:p>
            <a:r>
              <a:rPr lang="en-US"/>
              <a:t>pagawa na din consistent yung font color ng headings</a:t>
            </a:r>
          </a:p>
        </p188:txBody>
      </p188:reply>
    </p188:replyLst>
    <p188:txBody>
      <a:bodyPr/>
      <a:lstStyle/>
      <a:p>
        <a:r>
          <a:rPr lang="en-US"/>
          <a:t>ito yung link  pa hyperlink dun sa NKE vs DECK - Stock comparison 
https://stockanalysis.com/stocks/compare/nke-vs-deck/ </a:t>
        </a:r>
      </a:p>
    </p188:txBody>
  </p188:cm>
</p188:cmLst>
</file>

<file path=ppt/comments/modernComment_105_E92680FF.xml><?xml version="1.0" encoding="utf-8"?>
<p188:cmLst xmlns:a="http://schemas.openxmlformats.org/drawingml/2006/main" xmlns:r="http://schemas.openxmlformats.org/officeDocument/2006/relationships" xmlns:p188="http://schemas.microsoft.com/office/powerpoint/2018/8/main">
  <p188:cm id="{C7DD0F7E-87F0-434A-B3B6-6453E837E333}" authorId="{16268133-09B1-072E-E904-6989CE3EC8B8}" status="resolved" created="2025-09-25T12:44:45.080" complete="100000">
    <ac:txMkLst xmlns:ac="http://schemas.microsoft.com/office/drawing/2013/main/command">
      <pc:docMk xmlns:pc="http://schemas.microsoft.com/office/powerpoint/2013/main/command"/>
      <pc:sldMk xmlns:pc="http://schemas.microsoft.com/office/powerpoint/2013/main/command" cId="3911614719" sldId="261"/>
      <ac:spMk id="5" creationId="{8ACFDF81-E471-D282-0242-D9DFC32E8E43}"/>
      <ac:txMk cp="0" len="7">
        <ac:context len="8" hash="2285733715"/>
      </ac:txMk>
    </ac:txMkLst>
    <p188:txBody>
      <a:bodyPr/>
      <a:lstStyle/>
      <a:p>
        <a:r>
          <a:rPr lang="en-US"/>
          <a:t>ALisin na natin ang address</a:t>
        </a:r>
      </a:p>
    </p188:txBody>
  </p188:cm>
  <p188:cm id="{9B4C8D70-D1BE-3D4F-9DAF-BA549293326E}" authorId="{16268133-09B1-072E-E904-6989CE3EC8B8}" created="2025-09-28T00:26:35.010">
    <pc:sldMkLst xmlns:pc="http://schemas.microsoft.com/office/powerpoint/2013/main/command">
      <pc:docMk/>
      <pc:sldMk cId="3911614719" sldId="261"/>
    </pc:sldMkLst>
    <p188:txBody>
      <a:bodyPr/>
      <a:lstStyle/>
      <a:p>
        <a:r>
          <a:rPr lang="en-US"/>
          <a:t>alisin na din natin number</a:t>
        </a:r>
      </a:p>
    </p188:txBody>
  </p188:cm>
</p188:cmLst>
</file>

<file path=ppt/comments/modernComment_106_6C347576.xml><?xml version="1.0" encoding="utf-8"?>
<p188:cmLst xmlns:a="http://schemas.openxmlformats.org/drawingml/2006/main" xmlns:r="http://schemas.openxmlformats.org/officeDocument/2006/relationships" xmlns:p188="http://schemas.microsoft.com/office/powerpoint/2018/8/main">
  <p188:cm id="{8BAB3EFC-EFA7-B746-BF0D-C33ADEEB7A70}" authorId="{16268133-09B1-072E-E904-6989CE3EC8B8}" status="resolved" created="2025-09-25T12:46:03.487" complete="100000">
    <pc:sldMkLst xmlns:pc="http://schemas.microsoft.com/office/powerpoint/2013/main/command">
      <pc:docMk/>
      <pc:sldMk cId="1815377270" sldId="262"/>
    </pc:sldMkLst>
    <p188:txBody>
      <a:bodyPr/>
      <a:lstStyle/>
      <a:p>
        <a:r>
          <a:rPr lang="en-US"/>
          <a:t>https://pages.stern.nyu.edu/~adamodar/New_Home_Page/datafile/Betas.html ito yung link sa industry betas,</a:t>
        </a:r>
      </a:p>
    </p188:txBody>
    <p188:extLst>
      <p:ext xmlns:p="http://schemas.openxmlformats.org/presentationml/2006/main" uri="{57CB4572-C831-44C2-8A1C-0ADB6CCDFE69}">
        <p223:reactions xmlns:p223="http://schemas.microsoft.com/office/powerpoint/2022/03/main">
          <p223:rxn type="👍">
            <p223:instance time="2025-09-30T02:55:02.152" authorId="{16268133-09B1-072E-E904-6989CE3EC8B8}"/>
          </p223:rxn>
        </p223:reactions>
      </p:ext>
    </p188:extLst>
  </p188:cm>
</p188:cmLst>
</file>

<file path=ppt/comments/modernComment_10B_1E279781.xml><?xml version="1.0" encoding="utf-8"?>
<p188:cmLst xmlns:a="http://schemas.openxmlformats.org/drawingml/2006/main" xmlns:r="http://schemas.openxmlformats.org/officeDocument/2006/relationships" xmlns:p188="http://schemas.microsoft.com/office/powerpoint/2018/8/main">
  <p188:cm id="{DA536DA9-ECFB-4F47-B1CF-3C843340358C}" authorId="{16268133-09B1-072E-E904-6989CE3EC8B8}" created="2025-09-28T00:23:41.914">
    <ac:deMkLst xmlns:ac="http://schemas.microsoft.com/office/drawing/2013/main/command">
      <pc:docMk xmlns:pc="http://schemas.microsoft.com/office/powerpoint/2013/main/command"/>
      <pc:sldMk xmlns:pc="http://schemas.microsoft.com/office/powerpoint/2013/main/command" cId="505911169" sldId="267"/>
      <ac:picMk id="19" creationId="{20CA9801-37A9-D96D-41C6-A7A87AC41DD5}"/>
    </ac:deMkLst>
    <p188:txBody>
      <a:bodyPr/>
      <a:lstStyle/>
      <a:p>
        <a:r>
          <a:rPr lang="en-US"/>
          <a:t>pa lagyan na lang din boarder yung Nike.
paalis nal ang ung orange fill from 2023-2025</a:t>
        </a:r>
      </a:p>
    </p188:txBody>
  </p188:cm>
  <p188:cm id="{6B4F5468-7C58-B742-A265-E27940F8B889}" authorId="{16268133-09B1-072E-E904-6989CE3EC8B8}" created="2025-09-28T00:25:36.578">
    <pc:sldMkLst xmlns:pc="http://schemas.microsoft.com/office/powerpoint/2013/main/command">
      <pc:docMk/>
      <pc:sldMk cId="505911169" sldId="267"/>
    </pc:sldMkLst>
    <p188:txBody>
      <a:bodyPr/>
      <a:lstStyle/>
      <a:p>
        <a:r>
          <a:rPr lang="en-US"/>
          <a:t>paayos din nun text, kakadagdag ko lang nito. thank you</a:t>
        </a:r>
      </a:p>
    </p188:txBody>
  </p188:cm>
</p188:cmLst>
</file>

<file path=ppt/comments/modernComment_10C_28B32A81.xml><?xml version="1.0" encoding="utf-8"?>
<p188:cmLst xmlns:a="http://schemas.openxmlformats.org/drawingml/2006/main" xmlns:r="http://schemas.openxmlformats.org/officeDocument/2006/relationships" xmlns:p188="http://schemas.microsoft.com/office/powerpoint/2018/8/main">
  <p188:cm id="{C05E9113-6DCA-D341-AB7C-195E7E5B842D}" authorId="{16268133-09B1-072E-E904-6989CE3EC8B8}" status="resolved" created="2025-09-25T12:39:08.692" complete="100000">
    <ac:deMkLst xmlns:ac="http://schemas.microsoft.com/office/drawing/2013/main/command">
      <pc:docMk xmlns:pc="http://schemas.microsoft.com/office/powerpoint/2013/main/command"/>
      <pc:sldMk xmlns:pc="http://schemas.microsoft.com/office/powerpoint/2013/main/command" cId="682830465" sldId="268"/>
      <ac:picMk id="14" creationId="{34225F69-D340-19BF-F240-9BA7DB2CAF67}"/>
    </ac:deMkLst>
    <p188:txBody>
      <a:bodyPr/>
      <a:lstStyle/>
      <a:p>
        <a:r>
          <a:rPr lang="en-US"/>
          <a:t>Palagay din ng boarder sa blue. thanks</a:t>
        </a:r>
      </a:p>
    </p188:txBody>
  </p188:cm>
</p188:cmLst>
</file>

<file path=ppt/comments/modernComment_10D_181671C4.xml><?xml version="1.0" encoding="utf-8"?>
<p188:cmLst xmlns:a="http://schemas.openxmlformats.org/drawingml/2006/main" xmlns:r="http://schemas.openxmlformats.org/officeDocument/2006/relationships" xmlns:p188="http://schemas.microsoft.com/office/powerpoint/2018/8/main">
  <p188:cm id="{171FA2FD-668D-BA46-B548-F7F9380AB0B6}" authorId="{16268133-09B1-072E-E904-6989CE3EC8B8}" created="2025-09-25T12:40:55.092">
    <pc:sldMkLst xmlns:pc="http://schemas.microsoft.com/office/powerpoint/2013/main/command">
      <pc:docMk/>
      <pc:sldMk cId="404124100" sldId="269"/>
    </pc:sldMkLst>
    <p188:txBody>
      <a:bodyPr/>
      <a:lstStyle/>
      <a:p>
        <a:r>
          <a:rPr lang="en-US"/>
          <a:t>Pagawa consistent sa design based on slide 8, bawasan cguro natin ang lines, </a:t>
        </a:r>
      </a:p>
    </p188:txBody>
    <p188:extLst>
      <p:ext xmlns:p="http://schemas.openxmlformats.org/presentationml/2006/main" uri="{57CB4572-C831-44C2-8A1C-0ADB6CCDFE69}">
        <p223:reactions xmlns:p223="http://schemas.microsoft.com/office/powerpoint/2022/03/main">
          <p223:rxn type="👍">
            <p223:instance time="2025-09-28T00:00:47.130" authorId="{16268133-09B1-072E-E904-6989CE3EC8B8}"/>
          </p223:rxn>
        </p223:reactions>
      </p:ext>
    </p188:extLst>
  </p188:cm>
</p188:cmLst>
</file>

<file path=ppt/comments/modernComment_113_99C6A84C.xml><?xml version="1.0" encoding="utf-8"?>
<p188:cmLst xmlns:a="http://schemas.openxmlformats.org/drawingml/2006/main" xmlns:r="http://schemas.openxmlformats.org/officeDocument/2006/relationships" xmlns:p188="http://schemas.microsoft.com/office/powerpoint/2018/8/main">
  <p188:cm id="{FED558FD-F680-0345-AF57-DEFBF44CCE40}" authorId="{16268133-09B1-072E-E904-6989CE3EC8B8}" created="2025-09-25T12:41:13.558">
    <pc:sldMkLst xmlns:pc="http://schemas.microsoft.com/office/powerpoint/2013/main/command">
      <pc:docMk/>
      <pc:sldMk cId="2579933260" sldId="275"/>
    </pc:sldMkLst>
    <p188:txBody>
      <a:bodyPr/>
      <a:lstStyle/>
      <a:p>
        <a:r>
          <a:rPr lang="en-US"/>
          <a:t>ito din</a:t>
        </a:r>
      </a:p>
    </p188:txBody>
  </p188:cm>
</p188:cmLst>
</file>

<file path=ppt/comments/modernComment_115_FF713F66.xml><?xml version="1.0" encoding="utf-8"?>
<p188:cmLst xmlns:a="http://schemas.openxmlformats.org/drawingml/2006/main" xmlns:r="http://schemas.openxmlformats.org/officeDocument/2006/relationships" xmlns:p188="http://schemas.microsoft.com/office/powerpoint/2018/8/main">
  <p188:cm id="{13BBE016-23EC-DB45-82A1-79C63171C15A}" authorId="{16268133-09B1-072E-E904-6989CE3EC8B8}" created="2025-09-25T12:41:39.507">
    <pc:sldMkLst xmlns:pc="http://schemas.microsoft.com/office/powerpoint/2013/main/command">
      <pc:docMk/>
      <pc:sldMk cId="4285611878" sldId="277"/>
    </pc:sldMkLst>
    <p188:txBody>
      <a:bodyPr/>
      <a:lstStyle/>
      <a:p>
        <a:r>
          <a:rPr lang="en-US"/>
          <a:t>and ito </a:t>
        </a:r>
      </a:p>
    </p188:txBody>
  </p188:cm>
</p188:cmLst>
</file>

<file path=ppt/comments/modernComment_116_A7A7372A.xml><?xml version="1.0" encoding="utf-8"?>
<p188:cmLst xmlns:a="http://schemas.openxmlformats.org/drawingml/2006/main" xmlns:r="http://schemas.openxmlformats.org/officeDocument/2006/relationships" xmlns:p188="http://schemas.microsoft.com/office/powerpoint/2018/8/main">
  <p188:cm id="{76F14661-6B11-8A40-9544-C1939D0ECCA8}" authorId="{16268133-09B1-072E-E904-6989CE3EC8B8}" created="2025-09-25T12:41:46.796">
    <pc:sldMkLst xmlns:pc="http://schemas.microsoft.com/office/powerpoint/2013/main/command">
      <pc:docMk/>
      <pc:sldMk cId="2812753706" sldId="278"/>
    </pc:sldMkLst>
    <p188:replyLst>
      <p188:reply id="{6E3BFF36-9A8C-A74E-912E-6CCDB3994CAF}" authorId="{16268133-09B1-072E-E904-6989CE3EC8B8}" created="2025-09-25T12:42:05.030">
        <p188:txBody>
          <a:bodyPr/>
          <a:lstStyle/>
          <a:p>
            <a:r>
              <a:rPr lang="en-US"/>
              <a:t>paalis nun 12 months sa nike.</a:t>
            </a:r>
          </a:p>
        </p188:txBody>
      </p188:reply>
    </p188:replyLst>
    <p188:txBody>
      <a:bodyPr/>
      <a:lstStyle/>
      <a:p>
        <a:r>
          <a:rPr lang="en-US"/>
          <a:t>this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68F78-688D-4146-8E47-54E4BC7E0092}" type="datetimeFigureOut">
              <a:rPr lang="en-US" smtClean="0"/>
              <a:t>11/29/25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94892-8BB6-114C-813E-BE8343CCF1C5}" type="slidenum">
              <a:rPr lang="en-US" smtClean="0"/>
              <a:t>‹#›</a:t>
            </a:fld>
            <a:endParaRPr lang="en-US"/>
          </a:p>
        </p:txBody>
      </p:sp>
    </p:spTree>
    <p:extLst>
      <p:ext uri="{BB962C8B-B14F-4D97-AF65-F5344CB8AC3E}">
        <p14:creationId xmlns:p14="http://schemas.microsoft.com/office/powerpoint/2010/main" val="47091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94892-8BB6-114C-813E-BE8343CCF1C5}" type="slidenum">
              <a:rPr lang="en-US" smtClean="0"/>
              <a:t>7</a:t>
            </a:fld>
            <a:endParaRPr lang="en-US"/>
          </a:p>
        </p:txBody>
      </p:sp>
    </p:spTree>
    <p:extLst>
      <p:ext uri="{BB962C8B-B14F-4D97-AF65-F5344CB8AC3E}">
        <p14:creationId xmlns:p14="http://schemas.microsoft.com/office/powerpoint/2010/main" val="294769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94892-8BB6-114C-813E-BE8343CCF1C5}" type="slidenum">
              <a:rPr lang="en-US" smtClean="0"/>
              <a:t>10</a:t>
            </a:fld>
            <a:endParaRPr lang="en-US"/>
          </a:p>
        </p:txBody>
      </p:sp>
    </p:spTree>
    <p:extLst>
      <p:ext uri="{BB962C8B-B14F-4D97-AF65-F5344CB8AC3E}">
        <p14:creationId xmlns:p14="http://schemas.microsoft.com/office/powerpoint/2010/main" val="258959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94892-8BB6-114C-813E-BE8343CCF1C5}" type="slidenum">
              <a:rPr lang="en-US" smtClean="0"/>
              <a:t>13</a:t>
            </a:fld>
            <a:endParaRPr lang="en-US"/>
          </a:p>
        </p:txBody>
      </p:sp>
    </p:spTree>
    <p:extLst>
      <p:ext uri="{BB962C8B-B14F-4D97-AF65-F5344CB8AC3E}">
        <p14:creationId xmlns:p14="http://schemas.microsoft.com/office/powerpoint/2010/main" val="407498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94892-8BB6-114C-813E-BE8343CCF1C5}" type="slidenum">
              <a:rPr lang="en-US" smtClean="0"/>
              <a:t>27</a:t>
            </a:fld>
            <a:endParaRPr lang="en-US"/>
          </a:p>
        </p:txBody>
      </p:sp>
    </p:spTree>
    <p:extLst>
      <p:ext uri="{BB962C8B-B14F-4D97-AF65-F5344CB8AC3E}">
        <p14:creationId xmlns:p14="http://schemas.microsoft.com/office/powerpoint/2010/main" val="2478145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5FF571-1121-39CE-6488-918F500F61F0}"/>
              </a:ext>
            </a:extLst>
          </p:cNvPr>
          <p:cNvPicPr>
            <a:picLocks noChangeAspect="1"/>
          </p:cNvPicPr>
          <p:nvPr userDrawn="1"/>
        </p:nvPicPr>
        <p:blipFill>
          <a:blip r:embed="rId2"/>
          <a:stretch>
            <a:fillRect/>
          </a:stretch>
        </p:blipFill>
        <p:spPr>
          <a:xfrm>
            <a:off x="-1" y="-7143"/>
            <a:ext cx="12204699" cy="6865143"/>
          </a:xfrm>
          <a:prstGeom prst="rect">
            <a:avLst/>
          </a:prstGeom>
        </p:spPr>
      </p:pic>
      <p:pic>
        <p:nvPicPr>
          <p:cNvPr id="9" name="Picture 8">
            <a:extLst>
              <a:ext uri="{FF2B5EF4-FFF2-40B4-BE49-F238E27FC236}">
                <a16:creationId xmlns:a16="http://schemas.microsoft.com/office/drawing/2014/main" id="{47A710D3-6BA9-F007-AFFC-C85EC152E58C}"/>
              </a:ext>
            </a:extLst>
          </p:cNvPr>
          <p:cNvPicPr>
            <a:picLocks noChangeAspect="1"/>
          </p:cNvPicPr>
          <p:nvPr userDrawn="1"/>
        </p:nvPicPr>
        <p:blipFill>
          <a:blip r:embed="rId3"/>
          <a:stretch>
            <a:fillRect/>
          </a:stretch>
        </p:blipFill>
        <p:spPr>
          <a:xfrm>
            <a:off x="0" y="4687614"/>
            <a:ext cx="4294594" cy="2170386"/>
          </a:xfrm>
          <a:prstGeom prst="rect">
            <a:avLst/>
          </a:prstGeom>
        </p:spPr>
      </p:pic>
      <p:sp>
        <p:nvSpPr>
          <p:cNvPr id="2" name="Title 1">
            <a:extLst>
              <a:ext uri="{FF2B5EF4-FFF2-40B4-BE49-F238E27FC236}">
                <a16:creationId xmlns:a16="http://schemas.microsoft.com/office/drawing/2014/main" id="{81EB7411-6F35-B723-8BC9-3463349C2819}"/>
              </a:ext>
            </a:extLst>
          </p:cNvPr>
          <p:cNvSpPr>
            <a:spLocks noGrp="1"/>
          </p:cNvSpPr>
          <p:nvPr>
            <p:ph type="ctrTitle"/>
          </p:nvPr>
        </p:nvSpPr>
        <p:spPr>
          <a:xfrm>
            <a:off x="646701" y="1971456"/>
            <a:ext cx="7506699" cy="1284506"/>
          </a:xfrm>
        </p:spPr>
        <p:txBody>
          <a:bodyPr anchor="b"/>
          <a:lstStyle>
            <a:lvl1pPr algn="l">
              <a:defRPr sz="6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CB52FB6-1F99-5C69-BA78-DB3E3FA5B28B}"/>
              </a:ext>
            </a:extLst>
          </p:cNvPr>
          <p:cNvSpPr>
            <a:spLocks noGrp="1"/>
          </p:cNvSpPr>
          <p:nvPr>
            <p:ph type="subTitle" idx="1"/>
          </p:nvPr>
        </p:nvSpPr>
        <p:spPr>
          <a:xfrm>
            <a:off x="646701" y="3602038"/>
            <a:ext cx="9144000" cy="767255"/>
          </a:xfrm>
        </p:spPr>
        <p:txBody>
          <a:bodyPr/>
          <a:lstStyle>
            <a:lvl1pPr marL="0" indent="0" algn="l">
              <a:buNone/>
              <a:defRPr sz="2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352D7864-C660-BA02-4F11-66E56A516D5E}"/>
              </a:ext>
            </a:extLst>
          </p:cNvPr>
          <p:cNvPicPr>
            <a:picLocks noChangeAspect="1"/>
          </p:cNvPicPr>
          <p:nvPr userDrawn="1"/>
        </p:nvPicPr>
        <p:blipFill>
          <a:blip r:embed="rId4"/>
          <a:stretch>
            <a:fillRect/>
          </a:stretch>
        </p:blipFill>
        <p:spPr>
          <a:xfrm>
            <a:off x="6212050" y="858125"/>
            <a:ext cx="5141750" cy="5141750"/>
          </a:xfrm>
          <a:prstGeom prst="rect">
            <a:avLst/>
          </a:prstGeom>
        </p:spPr>
      </p:pic>
      <p:sp>
        <p:nvSpPr>
          <p:cNvPr id="18" name="Text Placeholder 17">
            <a:extLst>
              <a:ext uri="{FF2B5EF4-FFF2-40B4-BE49-F238E27FC236}">
                <a16:creationId xmlns:a16="http://schemas.microsoft.com/office/drawing/2014/main" id="{FD5F2485-3399-6B7B-5735-68AA037092F1}"/>
              </a:ext>
            </a:extLst>
          </p:cNvPr>
          <p:cNvSpPr>
            <a:spLocks noGrp="1"/>
          </p:cNvSpPr>
          <p:nvPr>
            <p:ph type="body" sz="quarter" idx="10"/>
          </p:nvPr>
        </p:nvSpPr>
        <p:spPr>
          <a:xfrm>
            <a:off x="646114" y="4961224"/>
            <a:ext cx="6429936" cy="546673"/>
          </a:xfrm>
        </p:spPr>
        <p:txBody>
          <a:bodyPr>
            <a:normAutofit/>
          </a:bodyPr>
          <a:lstStyle>
            <a:lvl1pPr marL="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81368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A432-60DC-7CF1-85D4-01461F005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9A66E1-F595-EBAC-9F15-B53C0A2CB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D5CDE-4B4D-834A-95A9-AAB33E722280}"/>
              </a:ext>
            </a:extLst>
          </p:cNvPr>
          <p:cNvSpPr>
            <a:spLocks noGrp="1"/>
          </p:cNvSpPr>
          <p:nvPr>
            <p:ph type="dt" sz="half" idx="10"/>
          </p:nvPr>
        </p:nvSpPr>
        <p:spPr/>
        <p:txBody>
          <a:bodyPr/>
          <a:lstStyle/>
          <a:p>
            <a:fld id="{A1126DB2-B8C9-A645-B9C5-94D21F8C982E}" type="datetimeFigureOut">
              <a:rPr lang="en-US" smtClean="0"/>
              <a:t>11/29/25</a:t>
            </a:fld>
            <a:endParaRPr lang="en-US"/>
          </a:p>
        </p:txBody>
      </p:sp>
      <p:sp>
        <p:nvSpPr>
          <p:cNvPr id="5" name="Footer Placeholder 4">
            <a:extLst>
              <a:ext uri="{FF2B5EF4-FFF2-40B4-BE49-F238E27FC236}">
                <a16:creationId xmlns:a16="http://schemas.microsoft.com/office/drawing/2014/main" id="{A0DD7912-1EB0-BE10-697E-86FA02C43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BA726-FC86-972F-7D32-88AF4A115515}"/>
              </a:ext>
            </a:extLst>
          </p:cNvPr>
          <p:cNvSpPr>
            <a:spLocks noGrp="1"/>
          </p:cNvSpPr>
          <p:nvPr>
            <p:ph type="sldNum" sz="quarter" idx="12"/>
          </p:nvPr>
        </p:nvSpPr>
        <p:spPr/>
        <p:txBody>
          <a:bodyPr/>
          <a:lstStyle/>
          <a:p>
            <a:fld id="{168072A4-0BBF-2940-BB81-441BE296BA62}" type="slidenum">
              <a:rPr lang="en-US" smtClean="0"/>
              <a:t>‹#›</a:t>
            </a:fld>
            <a:endParaRPr lang="en-US"/>
          </a:p>
        </p:txBody>
      </p:sp>
    </p:spTree>
    <p:extLst>
      <p:ext uri="{BB962C8B-B14F-4D97-AF65-F5344CB8AC3E}">
        <p14:creationId xmlns:p14="http://schemas.microsoft.com/office/powerpoint/2010/main" val="250735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44066D-C87C-F2D0-40B0-CDA51176B3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52D69A-EBB5-5061-FA6A-A0BA0D1F95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1CC2A-70CB-D049-4682-F57F0DB63392}"/>
              </a:ext>
            </a:extLst>
          </p:cNvPr>
          <p:cNvSpPr>
            <a:spLocks noGrp="1"/>
          </p:cNvSpPr>
          <p:nvPr>
            <p:ph type="dt" sz="half" idx="10"/>
          </p:nvPr>
        </p:nvSpPr>
        <p:spPr/>
        <p:txBody>
          <a:bodyPr/>
          <a:lstStyle/>
          <a:p>
            <a:fld id="{A1126DB2-B8C9-A645-B9C5-94D21F8C982E}" type="datetimeFigureOut">
              <a:rPr lang="en-US" smtClean="0"/>
              <a:t>11/29/25</a:t>
            </a:fld>
            <a:endParaRPr lang="en-US"/>
          </a:p>
        </p:txBody>
      </p:sp>
      <p:sp>
        <p:nvSpPr>
          <p:cNvPr id="5" name="Footer Placeholder 4">
            <a:extLst>
              <a:ext uri="{FF2B5EF4-FFF2-40B4-BE49-F238E27FC236}">
                <a16:creationId xmlns:a16="http://schemas.microsoft.com/office/drawing/2014/main" id="{1A4E8090-B1EA-3788-0313-D6C4E92A8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5BF58-B189-04C4-EAA1-0252A46EE2C5}"/>
              </a:ext>
            </a:extLst>
          </p:cNvPr>
          <p:cNvSpPr>
            <a:spLocks noGrp="1"/>
          </p:cNvSpPr>
          <p:nvPr>
            <p:ph type="sldNum" sz="quarter" idx="12"/>
          </p:nvPr>
        </p:nvSpPr>
        <p:spPr/>
        <p:txBody>
          <a:bodyPr/>
          <a:lstStyle/>
          <a:p>
            <a:fld id="{168072A4-0BBF-2940-BB81-441BE296BA62}" type="slidenum">
              <a:rPr lang="en-US" smtClean="0"/>
              <a:t>‹#›</a:t>
            </a:fld>
            <a:endParaRPr lang="en-US"/>
          </a:p>
        </p:txBody>
      </p:sp>
    </p:spTree>
    <p:extLst>
      <p:ext uri="{BB962C8B-B14F-4D97-AF65-F5344CB8AC3E}">
        <p14:creationId xmlns:p14="http://schemas.microsoft.com/office/powerpoint/2010/main" val="38156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6C173F-4B64-80B4-6096-7CFB58E6ADA1}"/>
              </a:ext>
            </a:extLst>
          </p:cNvPr>
          <p:cNvPicPr>
            <a:picLocks noChangeAspect="1"/>
          </p:cNvPicPr>
          <p:nvPr userDrawn="1"/>
        </p:nvPicPr>
        <p:blipFill>
          <a:blip r:embed="rId2"/>
          <a:stretch>
            <a:fillRect/>
          </a:stretch>
        </p:blipFill>
        <p:spPr>
          <a:xfrm>
            <a:off x="-1" y="0"/>
            <a:ext cx="12192003" cy="6858000"/>
          </a:xfrm>
          <a:prstGeom prst="rect">
            <a:avLst/>
          </a:prstGeom>
        </p:spPr>
      </p:pic>
      <p:pic>
        <p:nvPicPr>
          <p:cNvPr id="4" name="Picture 3">
            <a:extLst>
              <a:ext uri="{FF2B5EF4-FFF2-40B4-BE49-F238E27FC236}">
                <a16:creationId xmlns:a16="http://schemas.microsoft.com/office/drawing/2014/main" id="{ADC82107-1B03-2706-657A-D154EFDCC3BF}"/>
              </a:ext>
            </a:extLst>
          </p:cNvPr>
          <p:cNvPicPr>
            <a:picLocks noChangeAspect="1"/>
          </p:cNvPicPr>
          <p:nvPr userDrawn="1"/>
        </p:nvPicPr>
        <p:blipFill>
          <a:blip r:embed="rId3"/>
          <a:srcRect l="50000" t="19697"/>
          <a:stretch>
            <a:fillRect/>
          </a:stretch>
        </p:blipFill>
        <p:spPr>
          <a:xfrm>
            <a:off x="0" y="-1"/>
            <a:ext cx="3712428" cy="5962431"/>
          </a:xfrm>
          <a:prstGeom prst="rect">
            <a:avLst/>
          </a:prstGeom>
        </p:spPr>
      </p:pic>
      <p:pic>
        <p:nvPicPr>
          <p:cNvPr id="8" name="Picture 7">
            <a:extLst>
              <a:ext uri="{FF2B5EF4-FFF2-40B4-BE49-F238E27FC236}">
                <a16:creationId xmlns:a16="http://schemas.microsoft.com/office/drawing/2014/main" id="{8177B6EE-4D5D-5B75-D994-15F0BFA58C33}"/>
              </a:ext>
            </a:extLst>
          </p:cNvPr>
          <p:cNvPicPr>
            <a:picLocks noChangeAspect="1"/>
          </p:cNvPicPr>
          <p:nvPr userDrawn="1"/>
        </p:nvPicPr>
        <p:blipFill>
          <a:blip r:embed="rId4"/>
          <a:stretch>
            <a:fillRect/>
          </a:stretch>
        </p:blipFill>
        <p:spPr>
          <a:xfrm>
            <a:off x="-2" y="3123028"/>
            <a:ext cx="12192002" cy="3734972"/>
          </a:xfrm>
          <a:prstGeom prst="rect">
            <a:avLst/>
          </a:prstGeom>
        </p:spPr>
      </p:pic>
      <p:sp>
        <p:nvSpPr>
          <p:cNvPr id="2" name="Title 1">
            <a:extLst>
              <a:ext uri="{FF2B5EF4-FFF2-40B4-BE49-F238E27FC236}">
                <a16:creationId xmlns:a16="http://schemas.microsoft.com/office/drawing/2014/main" id="{EDAEDD09-BBA3-9EEB-E525-2C8BF74BB7F4}"/>
              </a:ext>
            </a:extLst>
          </p:cNvPr>
          <p:cNvSpPr>
            <a:spLocks noGrp="1"/>
          </p:cNvSpPr>
          <p:nvPr>
            <p:ph type="title"/>
          </p:nvPr>
        </p:nvSpPr>
        <p:spPr>
          <a:xfrm>
            <a:off x="567983" y="1565493"/>
            <a:ext cx="5900225" cy="1325563"/>
          </a:xfrm>
        </p:spPr>
        <p:txBody>
          <a:bodyPr/>
          <a:lstStyle>
            <a:lvl1pPr>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7688A4-84F2-5953-E6E1-644990FEA402}"/>
              </a:ext>
            </a:extLst>
          </p:cNvPr>
          <p:cNvSpPr>
            <a:spLocks noGrp="1"/>
          </p:cNvSpPr>
          <p:nvPr>
            <p:ph idx="1"/>
          </p:nvPr>
        </p:nvSpPr>
        <p:spPr>
          <a:xfrm>
            <a:off x="567983" y="3429000"/>
            <a:ext cx="6941234" cy="2533431"/>
          </a:xfrm>
        </p:spPr>
        <p:txBody>
          <a:bodyPr>
            <a:normAutofit/>
          </a:bodyPr>
          <a:lstStyle>
            <a:lvl1pPr>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ADE0435B-E3EC-F2FD-B5A7-22672AE38056}"/>
              </a:ext>
            </a:extLst>
          </p:cNvPr>
          <p:cNvSpPr>
            <a:spLocks noGrp="1"/>
          </p:cNvSpPr>
          <p:nvPr>
            <p:ph type="sldNum" sz="quarter" idx="12"/>
          </p:nvPr>
        </p:nvSpPr>
        <p:spPr/>
        <p:txBody>
          <a:bodyPr/>
          <a:lstStyle/>
          <a:p>
            <a:fld id="{168072A4-0BBF-2940-BB81-441BE296BA62}" type="slidenum">
              <a:rPr lang="en-US" smtClean="0"/>
              <a:t>‹#›</a:t>
            </a:fld>
            <a:endParaRPr lang="en-US"/>
          </a:p>
        </p:txBody>
      </p:sp>
      <p:sp>
        <p:nvSpPr>
          <p:cNvPr id="12" name="Picture Placeholder 11">
            <a:extLst>
              <a:ext uri="{FF2B5EF4-FFF2-40B4-BE49-F238E27FC236}">
                <a16:creationId xmlns:a16="http://schemas.microsoft.com/office/drawing/2014/main" id="{9D636764-3D08-9BD1-BBDF-91211D60CBC0}"/>
              </a:ext>
            </a:extLst>
          </p:cNvPr>
          <p:cNvSpPr>
            <a:spLocks noGrp="1"/>
          </p:cNvSpPr>
          <p:nvPr>
            <p:ph type="pic" sz="quarter" idx="13"/>
          </p:nvPr>
        </p:nvSpPr>
        <p:spPr>
          <a:xfrm>
            <a:off x="7010719" y="-422031"/>
            <a:ext cx="5900225" cy="3312869"/>
          </a:xfrm>
          <a:prstGeom prst="roundRect">
            <a:avLst>
              <a:gd name="adj" fmla="val 12287"/>
            </a:avLst>
          </a:prstGeom>
          <a:solidFill>
            <a:schemeClr val="tx1"/>
          </a:solidFill>
          <a:ln>
            <a:noFill/>
          </a:ln>
        </p:spPr>
        <p:txBody>
          <a:bodyPr/>
          <a:lstStyle/>
          <a:p>
            <a:endParaRPr lang="en-US"/>
          </a:p>
        </p:txBody>
      </p:sp>
      <p:sp>
        <p:nvSpPr>
          <p:cNvPr id="13" name="Picture Placeholder 11">
            <a:extLst>
              <a:ext uri="{FF2B5EF4-FFF2-40B4-BE49-F238E27FC236}">
                <a16:creationId xmlns:a16="http://schemas.microsoft.com/office/drawing/2014/main" id="{AD26905A-A2BF-1CF1-1B06-2387E15E7872}"/>
              </a:ext>
            </a:extLst>
          </p:cNvPr>
          <p:cNvSpPr>
            <a:spLocks noGrp="1"/>
          </p:cNvSpPr>
          <p:nvPr>
            <p:ph type="pic" sz="quarter" idx="14"/>
          </p:nvPr>
        </p:nvSpPr>
        <p:spPr>
          <a:xfrm>
            <a:off x="8150202" y="3429000"/>
            <a:ext cx="4760742" cy="4093699"/>
          </a:xfrm>
          <a:prstGeom prst="roundRect">
            <a:avLst>
              <a:gd name="adj" fmla="val 12287"/>
            </a:avLst>
          </a:prstGeom>
          <a:solidFill>
            <a:schemeClr val="tx1"/>
          </a:solidFill>
          <a:ln>
            <a:noFill/>
          </a:ln>
        </p:spPr>
        <p:txBody>
          <a:bodyPr/>
          <a:lstStyle/>
          <a:p>
            <a:endParaRPr lang="en-US"/>
          </a:p>
        </p:txBody>
      </p:sp>
    </p:spTree>
    <p:extLst>
      <p:ext uri="{BB962C8B-B14F-4D97-AF65-F5344CB8AC3E}">
        <p14:creationId xmlns:p14="http://schemas.microsoft.com/office/powerpoint/2010/main" val="175891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BD510D-7824-58E1-1644-52A971F60759}"/>
              </a:ext>
            </a:extLst>
          </p:cNvPr>
          <p:cNvPicPr>
            <a:picLocks noChangeAspect="1"/>
          </p:cNvPicPr>
          <p:nvPr userDrawn="1"/>
        </p:nvPicPr>
        <p:blipFill>
          <a:blip r:embed="rId2"/>
          <a:stretch>
            <a:fillRect/>
          </a:stretch>
        </p:blipFill>
        <p:spPr>
          <a:xfrm>
            <a:off x="-1" y="0"/>
            <a:ext cx="12192003" cy="6858000"/>
          </a:xfrm>
          <a:prstGeom prst="rect">
            <a:avLst/>
          </a:prstGeom>
        </p:spPr>
      </p:pic>
      <p:sp>
        <p:nvSpPr>
          <p:cNvPr id="2" name="Title 1">
            <a:extLst>
              <a:ext uri="{FF2B5EF4-FFF2-40B4-BE49-F238E27FC236}">
                <a16:creationId xmlns:a16="http://schemas.microsoft.com/office/drawing/2014/main" id="{5D995565-3292-BCFD-6F51-2F03DD2C75A7}"/>
              </a:ext>
            </a:extLst>
          </p:cNvPr>
          <p:cNvSpPr>
            <a:spLocks noGrp="1"/>
          </p:cNvSpPr>
          <p:nvPr>
            <p:ph type="title"/>
          </p:nvPr>
        </p:nvSpPr>
        <p:spPr>
          <a:xfrm>
            <a:off x="831850" y="626534"/>
            <a:ext cx="10515600" cy="746391"/>
          </a:xfrm>
        </p:spPr>
        <p:txBody>
          <a:bodyPr anchor="b">
            <a:normAutofit/>
          </a:bodyPr>
          <a:lstStyle>
            <a:lvl1pPr algn="ctr">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F347AA2-8A50-6B23-D4FC-5C87F7D3B883}"/>
              </a:ext>
            </a:extLst>
          </p:cNvPr>
          <p:cNvSpPr>
            <a:spLocks noGrp="1"/>
          </p:cNvSpPr>
          <p:nvPr>
            <p:ph type="body" idx="1"/>
          </p:nvPr>
        </p:nvSpPr>
        <p:spPr>
          <a:xfrm>
            <a:off x="831850" y="1540933"/>
            <a:ext cx="10515600" cy="1034258"/>
          </a:xfrm>
        </p:spPr>
        <p:txBody>
          <a:bodyPr>
            <a:normAutofit/>
          </a:bodyPr>
          <a:lstStyle>
            <a:lvl1pPr marL="0" indent="0" algn="ctr">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2" name="Chart Placeholder 11">
            <a:extLst>
              <a:ext uri="{FF2B5EF4-FFF2-40B4-BE49-F238E27FC236}">
                <a16:creationId xmlns:a16="http://schemas.microsoft.com/office/drawing/2014/main" id="{4B459F36-1823-587C-A158-768F06FCBB0D}"/>
              </a:ext>
            </a:extLst>
          </p:cNvPr>
          <p:cNvSpPr>
            <a:spLocks noGrp="1"/>
          </p:cNvSpPr>
          <p:nvPr>
            <p:ph type="chart" sz="quarter" idx="10"/>
          </p:nvPr>
        </p:nvSpPr>
        <p:spPr>
          <a:xfrm>
            <a:off x="1117600" y="3132138"/>
            <a:ext cx="6265333" cy="1964795"/>
          </a:xfrm>
        </p:spPr>
        <p:txBody>
          <a:bodyPr/>
          <a:lstStyle/>
          <a:p>
            <a:endParaRPr lang="en-US"/>
          </a:p>
        </p:txBody>
      </p:sp>
      <p:sp>
        <p:nvSpPr>
          <p:cNvPr id="15" name="Text Placeholder 14">
            <a:extLst>
              <a:ext uri="{FF2B5EF4-FFF2-40B4-BE49-F238E27FC236}">
                <a16:creationId xmlns:a16="http://schemas.microsoft.com/office/drawing/2014/main" id="{0EF12C54-65E8-916F-83BD-DA52E7B98C61}"/>
              </a:ext>
            </a:extLst>
          </p:cNvPr>
          <p:cNvSpPr>
            <a:spLocks noGrp="1"/>
          </p:cNvSpPr>
          <p:nvPr>
            <p:ph type="body" sz="quarter" idx="11"/>
          </p:nvPr>
        </p:nvSpPr>
        <p:spPr>
          <a:xfrm>
            <a:off x="1117600" y="5280551"/>
            <a:ext cx="6265863" cy="670191"/>
          </a:xfrm>
        </p:spPr>
        <p:txBody>
          <a:bodyPr>
            <a:noAutofit/>
          </a:bodyPr>
          <a:lstStyle>
            <a:lvl1pPr marL="0" indent="0">
              <a:buNone/>
              <a:defRPr sz="1800">
                <a:solidFill>
                  <a:srgbClr val="D66001"/>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D66001"/>
                </a:solidFill>
              </a:defRPr>
            </a:lvl2pPr>
            <a:lvl3pPr>
              <a:defRPr>
                <a:solidFill>
                  <a:srgbClr val="D66001"/>
                </a:solidFill>
              </a:defRPr>
            </a:lvl3pPr>
            <a:lvl4pPr>
              <a:defRPr>
                <a:solidFill>
                  <a:srgbClr val="D66001"/>
                </a:solidFill>
              </a:defRPr>
            </a:lvl4pPr>
            <a:lvl5pPr>
              <a:defRPr>
                <a:solidFill>
                  <a:srgbClr val="D66001"/>
                </a:solidFill>
              </a:defRPr>
            </a:lvl5pPr>
          </a:lstStyle>
          <a:p>
            <a:pPr lvl="0"/>
            <a:r>
              <a:rPr lang="en-US" dirty="0"/>
              <a:t>Click to edit Master text styles</a:t>
            </a:r>
          </a:p>
        </p:txBody>
      </p:sp>
      <p:sp>
        <p:nvSpPr>
          <p:cNvPr id="18" name="Text Placeholder 17">
            <a:extLst>
              <a:ext uri="{FF2B5EF4-FFF2-40B4-BE49-F238E27FC236}">
                <a16:creationId xmlns:a16="http://schemas.microsoft.com/office/drawing/2014/main" id="{8A04E999-8A36-1E74-2613-FC19971BD647}"/>
              </a:ext>
            </a:extLst>
          </p:cNvPr>
          <p:cNvSpPr>
            <a:spLocks noGrp="1"/>
          </p:cNvSpPr>
          <p:nvPr>
            <p:ph type="body" sz="quarter" idx="12"/>
          </p:nvPr>
        </p:nvSpPr>
        <p:spPr>
          <a:xfrm>
            <a:off x="8008938" y="3132138"/>
            <a:ext cx="3133725" cy="2817812"/>
          </a:xfrm>
        </p:spPr>
        <p:txBody>
          <a:bodyPr>
            <a:normAutofit/>
          </a:bodyPr>
          <a:lstStyle>
            <a:lvl1pPr>
              <a:defRPr sz="2000">
                <a:solidFill>
                  <a:srgbClr val="D66001"/>
                </a:solidFill>
                <a:latin typeface="Verdana" panose="020B0604030504040204" pitchFamily="34" charset="0"/>
                <a:ea typeface="Verdana" panose="020B0604030504040204" pitchFamily="34" charset="0"/>
                <a:cs typeface="Verdana" panose="020B0604030504040204" pitchFamily="34" charset="0"/>
              </a:defRPr>
            </a:lvl1pPr>
            <a:lvl2pPr>
              <a:defRPr sz="1800">
                <a:solidFill>
                  <a:srgbClr val="D66001"/>
                </a:solidFill>
                <a:latin typeface="Verdana" panose="020B0604030504040204" pitchFamily="34" charset="0"/>
                <a:ea typeface="Verdana" panose="020B0604030504040204" pitchFamily="34" charset="0"/>
                <a:cs typeface="Verdana" panose="020B0604030504040204" pitchFamily="34" charset="0"/>
              </a:defRPr>
            </a:lvl2pPr>
            <a:lvl3pPr>
              <a:defRPr sz="1600">
                <a:solidFill>
                  <a:srgbClr val="D66001"/>
                </a:solidFill>
                <a:latin typeface="Verdana" panose="020B0604030504040204" pitchFamily="34" charset="0"/>
                <a:ea typeface="Verdana" panose="020B0604030504040204" pitchFamily="34" charset="0"/>
                <a:cs typeface="Verdana" panose="020B0604030504040204" pitchFamily="34" charset="0"/>
              </a:defRPr>
            </a:lvl3pPr>
            <a:lvl4pPr>
              <a:defRPr sz="1400">
                <a:solidFill>
                  <a:srgbClr val="D66001"/>
                </a:solidFill>
                <a:latin typeface="Verdana" panose="020B0604030504040204" pitchFamily="34" charset="0"/>
                <a:ea typeface="Verdana" panose="020B0604030504040204" pitchFamily="34" charset="0"/>
                <a:cs typeface="Verdana" panose="020B0604030504040204" pitchFamily="34" charset="0"/>
              </a:defRPr>
            </a:lvl4pPr>
            <a:lvl5pPr>
              <a:defRPr sz="1400">
                <a:solidFill>
                  <a:srgbClr val="D6600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22330A-DE74-EE50-33C5-9E5388FEDC28}"/>
              </a:ext>
            </a:extLst>
          </p:cNvPr>
          <p:cNvPicPr>
            <a:picLocks noChangeAspect="1"/>
          </p:cNvPicPr>
          <p:nvPr userDrawn="1"/>
        </p:nvPicPr>
        <p:blipFill>
          <a:blip r:embed="rId2"/>
          <a:stretch>
            <a:fillRect/>
          </a:stretch>
        </p:blipFill>
        <p:spPr>
          <a:xfrm>
            <a:off x="-1" y="0"/>
            <a:ext cx="12192003" cy="6858000"/>
          </a:xfrm>
          <a:prstGeom prst="rect">
            <a:avLst/>
          </a:prstGeom>
        </p:spPr>
      </p:pic>
      <p:sp>
        <p:nvSpPr>
          <p:cNvPr id="2" name="Title 1">
            <a:extLst>
              <a:ext uri="{FF2B5EF4-FFF2-40B4-BE49-F238E27FC236}">
                <a16:creationId xmlns:a16="http://schemas.microsoft.com/office/drawing/2014/main" id="{FFF5BD2C-9C7D-B698-043C-EFC446E6FC2C}"/>
              </a:ext>
            </a:extLst>
          </p:cNvPr>
          <p:cNvSpPr>
            <a:spLocks noGrp="1"/>
          </p:cNvSpPr>
          <p:nvPr>
            <p:ph type="title"/>
          </p:nvPr>
        </p:nvSpPr>
        <p:spPr>
          <a:xfrm>
            <a:off x="838200" y="365126"/>
            <a:ext cx="10515600" cy="624947"/>
          </a:xfrm>
        </p:spPr>
        <p:txBody>
          <a:bodyPr>
            <a:normAutofit/>
          </a:bodyPr>
          <a:lstStyle>
            <a:lvl1pPr algn="ctr">
              <a:defRPr sz="4000" b="1">
                <a:solidFill>
                  <a:srgbClr val="D6600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309C08-2724-9A57-27A4-A179C99AB8CD}"/>
              </a:ext>
            </a:extLst>
          </p:cNvPr>
          <p:cNvSpPr>
            <a:spLocks noGrp="1"/>
          </p:cNvSpPr>
          <p:nvPr>
            <p:ph sz="half" idx="1"/>
          </p:nvPr>
        </p:nvSpPr>
        <p:spPr>
          <a:xfrm>
            <a:off x="1258358" y="3429000"/>
            <a:ext cx="4275667" cy="1417422"/>
          </a:xfrm>
        </p:spPr>
        <p:txBody>
          <a:bodyPr>
            <a:normAutofit/>
          </a:bodyPr>
          <a:lstStyle>
            <a:lvl1pPr>
              <a:defRPr sz="2400">
                <a:solidFill>
                  <a:srgbClr val="D66001"/>
                </a:solidFill>
              </a:defRPr>
            </a:lvl1pPr>
            <a:lvl2pPr marL="457200" indent="0">
              <a:buNone/>
              <a:defRPr sz="2000">
                <a:solidFill>
                  <a:srgbClr val="D66001"/>
                </a:solidFill>
              </a:defRPr>
            </a:lvl2pPr>
            <a:lvl3pPr>
              <a:defRPr sz="1800">
                <a:solidFill>
                  <a:srgbClr val="D66001"/>
                </a:solidFill>
              </a:defRPr>
            </a:lvl3pPr>
            <a:lvl4pPr>
              <a:defRPr sz="1600">
                <a:solidFill>
                  <a:srgbClr val="D66001"/>
                </a:solidFill>
              </a:defRPr>
            </a:lvl4pPr>
            <a:lvl5pPr>
              <a:defRPr sz="1600">
                <a:solidFill>
                  <a:srgbClr val="D66001"/>
                </a:solidFill>
              </a:defRPr>
            </a:lvl5pPr>
          </a:lstStyle>
          <a:p>
            <a:pPr lvl="0"/>
            <a:r>
              <a:rPr lang="en-US" dirty="0"/>
              <a:t>Click to edit Master text styles</a:t>
            </a:r>
          </a:p>
        </p:txBody>
      </p:sp>
      <p:sp>
        <p:nvSpPr>
          <p:cNvPr id="4" name="Content Placeholder 3">
            <a:extLst>
              <a:ext uri="{FF2B5EF4-FFF2-40B4-BE49-F238E27FC236}">
                <a16:creationId xmlns:a16="http://schemas.microsoft.com/office/drawing/2014/main" id="{7F5EC464-475D-E5FC-8077-A36687A9128C}"/>
              </a:ext>
            </a:extLst>
          </p:cNvPr>
          <p:cNvSpPr>
            <a:spLocks noGrp="1"/>
          </p:cNvSpPr>
          <p:nvPr>
            <p:ph sz="half" idx="2"/>
          </p:nvPr>
        </p:nvSpPr>
        <p:spPr>
          <a:xfrm>
            <a:off x="6696075" y="3429000"/>
            <a:ext cx="4275667" cy="1417422"/>
          </a:xfrm>
        </p:spPr>
        <p:txBody>
          <a:bodyPr>
            <a:normAutofit/>
          </a:bodyPr>
          <a:lstStyle>
            <a:lvl1pPr>
              <a:defRPr sz="2400">
                <a:solidFill>
                  <a:srgbClr val="D66001"/>
                </a:solidFill>
              </a:defRPr>
            </a:lvl1pPr>
            <a:lvl2pPr marL="457200" indent="0">
              <a:buNone/>
              <a:defRPr sz="2000">
                <a:solidFill>
                  <a:srgbClr val="D66001"/>
                </a:solidFill>
              </a:defRPr>
            </a:lvl2pPr>
            <a:lvl3pPr>
              <a:defRPr sz="1800">
                <a:solidFill>
                  <a:srgbClr val="D66001"/>
                </a:solidFill>
              </a:defRPr>
            </a:lvl3pPr>
            <a:lvl4pPr>
              <a:defRPr sz="1600">
                <a:solidFill>
                  <a:srgbClr val="D66001"/>
                </a:solidFill>
              </a:defRPr>
            </a:lvl4pPr>
            <a:lvl5pPr>
              <a:defRPr sz="1600">
                <a:solidFill>
                  <a:srgbClr val="D66001"/>
                </a:solidFill>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8E29BD08-34B3-D453-56AC-B22223E8AAD9}"/>
              </a:ext>
            </a:extLst>
          </p:cNvPr>
          <p:cNvSpPr>
            <a:spLocks noGrp="1"/>
          </p:cNvSpPr>
          <p:nvPr>
            <p:ph type="body" sz="quarter" idx="13"/>
          </p:nvPr>
        </p:nvSpPr>
        <p:spPr>
          <a:xfrm>
            <a:off x="838200" y="1152528"/>
            <a:ext cx="10515600" cy="675390"/>
          </a:xfrm>
        </p:spPr>
        <p:txBody>
          <a:bodyPr>
            <a:normAutofit/>
          </a:bodyPr>
          <a:lstStyle>
            <a:lvl1pPr marL="0" indent="0" algn="ctr">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095C1BC0-631E-3B89-071A-83E72A7CC8C5}"/>
              </a:ext>
            </a:extLst>
          </p:cNvPr>
          <p:cNvSpPr>
            <a:spLocks noGrp="1"/>
          </p:cNvSpPr>
          <p:nvPr>
            <p:ph type="body" sz="quarter" idx="14"/>
          </p:nvPr>
        </p:nvSpPr>
        <p:spPr>
          <a:xfrm>
            <a:off x="893235" y="5266794"/>
            <a:ext cx="5128682" cy="1270000"/>
          </a:xfrm>
        </p:spPr>
        <p:txBody>
          <a:bodyPr>
            <a:noAutofit/>
          </a:bodyPr>
          <a:lstStyle>
            <a:lvl1pPr>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C34FE26C-4008-6B8D-D094-0F4384103456}"/>
              </a:ext>
            </a:extLst>
          </p:cNvPr>
          <p:cNvSpPr>
            <a:spLocks noGrp="1"/>
          </p:cNvSpPr>
          <p:nvPr>
            <p:ph type="body" sz="quarter" idx="15"/>
          </p:nvPr>
        </p:nvSpPr>
        <p:spPr>
          <a:xfrm>
            <a:off x="6233584" y="5266794"/>
            <a:ext cx="5120215" cy="1270000"/>
          </a:xfrm>
        </p:spPr>
        <p:txBody>
          <a:bodyPr/>
          <a:lstStyle>
            <a:lvl1pPr>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Tree>
    <p:extLst>
      <p:ext uri="{BB962C8B-B14F-4D97-AF65-F5344CB8AC3E}">
        <p14:creationId xmlns:p14="http://schemas.microsoft.com/office/powerpoint/2010/main" val="272293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A3B2A1-CDED-6E23-7362-F71BFC17B047}"/>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8" name="Picture Placeholder 7">
            <a:extLst>
              <a:ext uri="{FF2B5EF4-FFF2-40B4-BE49-F238E27FC236}">
                <a16:creationId xmlns:a16="http://schemas.microsoft.com/office/drawing/2014/main" id="{10B05FE3-8847-6EBC-618C-49F5167A9F84}"/>
              </a:ext>
            </a:extLst>
          </p:cNvPr>
          <p:cNvSpPr>
            <a:spLocks noGrp="1"/>
          </p:cNvSpPr>
          <p:nvPr>
            <p:ph type="pic" sz="quarter" idx="10"/>
          </p:nvPr>
        </p:nvSpPr>
        <p:spPr>
          <a:xfrm>
            <a:off x="7682437" y="2343152"/>
            <a:ext cx="4244970" cy="4244970"/>
          </a:xfrm>
          <a:prstGeom prst="ellipse">
            <a:avLst/>
          </a:prstGeom>
        </p:spPr>
        <p:txBody>
          <a:bodyPr/>
          <a:lstStyle/>
          <a:p>
            <a:endParaRPr lang="en-US"/>
          </a:p>
        </p:txBody>
      </p:sp>
      <p:sp>
        <p:nvSpPr>
          <p:cNvPr id="10" name="Text Placeholder 9">
            <a:extLst>
              <a:ext uri="{FF2B5EF4-FFF2-40B4-BE49-F238E27FC236}">
                <a16:creationId xmlns:a16="http://schemas.microsoft.com/office/drawing/2014/main" id="{7B689B11-390E-CCC0-64FF-1C8419DEEB0B}"/>
              </a:ext>
            </a:extLst>
          </p:cNvPr>
          <p:cNvSpPr>
            <a:spLocks noGrp="1"/>
          </p:cNvSpPr>
          <p:nvPr>
            <p:ph type="body" sz="quarter" idx="11"/>
          </p:nvPr>
        </p:nvSpPr>
        <p:spPr>
          <a:xfrm>
            <a:off x="525463" y="1338792"/>
            <a:ext cx="6467475" cy="524404"/>
          </a:xfrm>
        </p:spPr>
        <p:txBody>
          <a:bodyPr/>
          <a:lstStyle>
            <a:lvl1pPr marL="0" indent="0">
              <a:buNone/>
              <a:defRPr b="1">
                <a:solidFill>
                  <a:srgbClr val="D66001"/>
                </a:solidFill>
                <a:latin typeface="Verdana" panose="020B0604030504040204" pitchFamily="34" charset="0"/>
                <a:ea typeface="Verdana" panose="020B0604030504040204" pitchFamily="34" charset="0"/>
                <a:cs typeface="Verdana" panose="020B0604030504040204" pitchFamily="34" charset="0"/>
              </a:defRPr>
            </a:lvl1pPr>
            <a:lvl2pPr>
              <a:defRPr b="1">
                <a:solidFill>
                  <a:srgbClr val="D66001"/>
                </a:solidFill>
                <a:latin typeface="Verdana" panose="020B0604030504040204" pitchFamily="34" charset="0"/>
                <a:ea typeface="Verdana" panose="020B0604030504040204" pitchFamily="34" charset="0"/>
                <a:cs typeface="Verdana" panose="020B0604030504040204" pitchFamily="34" charset="0"/>
              </a:defRPr>
            </a:lvl2pPr>
            <a:lvl3pPr>
              <a:defRPr b="1">
                <a:solidFill>
                  <a:srgbClr val="D66001"/>
                </a:solidFill>
                <a:latin typeface="Verdana" panose="020B0604030504040204" pitchFamily="34" charset="0"/>
                <a:ea typeface="Verdana" panose="020B0604030504040204" pitchFamily="34" charset="0"/>
                <a:cs typeface="Verdana" panose="020B0604030504040204" pitchFamily="34" charset="0"/>
              </a:defRPr>
            </a:lvl3pPr>
            <a:lvl4pPr>
              <a:defRPr b="1">
                <a:solidFill>
                  <a:srgbClr val="D66001"/>
                </a:solidFill>
                <a:latin typeface="Verdana" panose="020B0604030504040204" pitchFamily="34" charset="0"/>
                <a:ea typeface="Verdana" panose="020B0604030504040204" pitchFamily="34" charset="0"/>
                <a:cs typeface="Verdana" panose="020B0604030504040204" pitchFamily="34" charset="0"/>
              </a:defRPr>
            </a:lvl4pPr>
            <a:lvl5pPr>
              <a:defRPr b="1">
                <a:solidFill>
                  <a:srgbClr val="D6600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12" name="Text Placeholder 11">
            <a:extLst>
              <a:ext uri="{FF2B5EF4-FFF2-40B4-BE49-F238E27FC236}">
                <a16:creationId xmlns:a16="http://schemas.microsoft.com/office/drawing/2014/main" id="{24450D35-DBE5-4DB4-46DA-96F565989B89}"/>
              </a:ext>
            </a:extLst>
          </p:cNvPr>
          <p:cNvSpPr>
            <a:spLocks noGrp="1"/>
          </p:cNvSpPr>
          <p:nvPr>
            <p:ph type="body" sz="quarter" idx="12"/>
          </p:nvPr>
        </p:nvSpPr>
        <p:spPr>
          <a:xfrm>
            <a:off x="1117600" y="2285212"/>
            <a:ext cx="5537200" cy="3117258"/>
          </a:xfrm>
        </p:spPr>
        <p:txBody>
          <a:bodyPr>
            <a:normAutofit/>
          </a:bodyPr>
          <a:lstStyle>
            <a:lvl1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p:txBody>
      </p:sp>
    </p:spTree>
    <p:extLst>
      <p:ext uri="{BB962C8B-B14F-4D97-AF65-F5344CB8AC3E}">
        <p14:creationId xmlns:p14="http://schemas.microsoft.com/office/powerpoint/2010/main" val="403358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FB537C-6E85-28F5-7D08-8DF7A42645C3}"/>
              </a:ext>
            </a:extLst>
          </p:cNvPr>
          <p:cNvPicPr>
            <a:picLocks noChangeAspect="1"/>
          </p:cNvPicPr>
          <p:nvPr userDrawn="1"/>
        </p:nvPicPr>
        <p:blipFill>
          <a:blip r:embed="rId2"/>
          <a:stretch>
            <a:fillRect/>
          </a:stretch>
        </p:blipFill>
        <p:spPr>
          <a:xfrm>
            <a:off x="0" y="1"/>
            <a:ext cx="12192000" cy="6857998"/>
          </a:xfrm>
          <a:prstGeom prst="rect">
            <a:avLst/>
          </a:prstGeom>
        </p:spPr>
      </p:pic>
      <p:pic>
        <p:nvPicPr>
          <p:cNvPr id="8" name="Picture 7">
            <a:extLst>
              <a:ext uri="{FF2B5EF4-FFF2-40B4-BE49-F238E27FC236}">
                <a16:creationId xmlns:a16="http://schemas.microsoft.com/office/drawing/2014/main" id="{A257D67A-A6C5-B8EC-80CB-AE04918CE8B6}"/>
              </a:ext>
            </a:extLst>
          </p:cNvPr>
          <p:cNvPicPr>
            <a:picLocks noChangeAspect="1"/>
          </p:cNvPicPr>
          <p:nvPr userDrawn="1"/>
        </p:nvPicPr>
        <p:blipFill>
          <a:blip r:embed="rId3"/>
          <a:stretch>
            <a:fillRect/>
          </a:stretch>
        </p:blipFill>
        <p:spPr>
          <a:xfrm>
            <a:off x="404812" y="484376"/>
            <a:ext cx="5889248" cy="5889248"/>
          </a:xfrm>
          <a:prstGeom prst="rect">
            <a:avLst/>
          </a:prstGeom>
        </p:spPr>
      </p:pic>
      <p:sp>
        <p:nvSpPr>
          <p:cNvPr id="14" name="Text Placeholder 13">
            <a:extLst>
              <a:ext uri="{FF2B5EF4-FFF2-40B4-BE49-F238E27FC236}">
                <a16:creationId xmlns:a16="http://schemas.microsoft.com/office/drawing/2014/main" id="{27A1D9F0-A317-F250-8C2B-4573135D1E9E}"/>
              </a:ext>
            </a:extLst>
          </p:cNvPr>
          <p:cNvSpPr>
            <a:spLocks noGrp="1"/>
          </p:cNvSpPr>
          <p:nvPr>
            <p:ph type="body" sz="quarter" idx="10" hasCustomPrompt="1"/>
          </p:nvPr>
        </p:nvSpPr>
        <p:spPr>
          <a:xfrm>
            <a:off x="6698872" y="1953853"/>
            <a:ext cx="4754563" cy="636819"/>
          </a:xfrm>
        </p:spPr>
        <p:txBody>
          <a:bodyPr>
            <a:normAutofit/>
          </a:bodyPr>
          <a:lstStyle>
            <a:lvl1pPr marL="0" indent="0">
              <a:buNone/>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Thank you</a:t>
            </a:r>
          </a:p>
        </p:txBody>
      </p:sp>
      <p:sp>
        <p:nvSpPr>
          <p:cNvPr id="18" name="Text Placeholder 17">
            <a:extLst>
              <a:ext uri="{FF2B5EF4-FFF2-40B4-BE49-F238E27FC236}">
                <a16:creationId xmlns:a16="http://schemas.microsoft.com/office/drawing/2014/main" id="{E92ADB6A-D492-3C7D-78FA-8127C8F1AAA3}"/>
              </a:ext>
            </a:extLst>
          </p:cNvPr>
          <p:cNvSpPr>
            <a:spLocks noGrp="1"/>
          </p:cNvSpPr>
          <p:nvPr>
            <p:ph type="body" sz="quarter" idx="11" hasCustomPrompt="1"/>
          </p:nvPr>
        </p:nvSpPr>
        <p:spPr>
          <a:xfrm>
            <a:off x="6698872" y="3182418"/>
            <a:ext cx="4754563" cy="493163"/>
          </a:xfrm>
        </p:spPr>
        <p:txBody>
          <a:bodyPr/>
          <a:lstStyle>
            <a:lvl1pPr marL="0" indent="0">
              <a:buNone/>
              <a:defRPr>
                <a:solidFill>
                  <a:schemeClr val="bg1"/>
                </a:solidFill>
              </a:defRPr>
            </a:lvl1pPr>
          </a:lstStyle>
          <a:p>
            <a:pPr lvl="0"/>
            <a:r>
              <a:rPr lang="en-US" dirty="0"/>
              <a:t>Contact Us</a:t>
            </a:r>
          </a:p>
        </p:txBody>
      </p:sp>
      <p:sp>
        <p:nvSpPr>
          <p:cNvPr id="20" name="Text Placeholder 19">
            <a:extLst>
              <a:ext uri="{FF2B5EF4-FFF2-40B4-BE49-F238E27FC236}">
                <a16:creationId xmlns:a16="http://schemas.microsoft.com/office/drawing/2014/main" id="{FE3BF5DB-82B1-3A44-8AC7-ACAD70875145}"/>
              </a:ext>
            </a:extLst>
          </p:cNvPr>
          <p:cNvSpPr>
            <a:spLocks noGrp="1"/>
          </p:cNvSpPr>
          <p:nvPr>
            <p:ph type="body" sz="quarter" idx="12" hasCustomPrompt="1"/>
          </p:nvPr>
        </p:nvSpPr>
        <p:spPr>
          <a:xfrm>
            <a:off x="7196298" y="5034832"/>
            <a:ext cx="4257137" cy="368300"/>
          </a:xfrm>
        </p:spPr>
        <p:txBody>
          <a:bodyPr>
            <a:noAutofit/>
          </a:bodyPr>
          <a:lstStyle>
            <a:lvl1pPr marL="0" indent="0">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Website</a:t>
            </a:r>
          </a:p>
        </p:txBody>
      </p:sp>
      <p:sp>
        <p:nvSpPr>
          <p:cNvPr id="22" name="Text Placeholder 21">
            <a:extLst>
              <a:ext uri="{FF2B5EF4-FFF2-40B4-BE49-F238E27FC236}">
                <a16:creationId xmlns:a16="http://schemas.microsoft.com/office/drawing/2014/main" id="{08F72861-CB9E-5548-90C8-19F363FF8E38}"/>
              </a:ext>
            </a:extLst>
          </p:cNvPr>
          <p:cNvSpPr>
            <a:spLocks noGrp="1"/>
          </p:cNvSpPr>
          <p:nvPr>
            <p:ph type="body" sz="quarter" idx="13" hasCustomPrompt="1"/>
          </p:nvPr>
        </p:nvSpPr>
        <p:spPr>
          <a:xfrm>
            <a:off x="7196298" y="5556228"/>
            <a:ext cx="4257137" cy="331239"/>
          </a:xfrm>
        </p:spPr>
        <p:txBody>
          <a:bodyPr>
            <a:noAutofit/>
          </a:bodyPr>
          <a:lstStyle>
            <a:lvl1pPr marL="0" indent="0">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Address</a:t>
            </a:r>
          </a:p>
        </p:txBody>
      </p:sp>
      <p:sp>
        <p:nvSpPr>
          <p:cNvPr id="26" name="Text Placeholder 25">
            <a:extLst>
              <a:ext uri="{FF2B5EF4-FFF2-40B4-BE49-F238E27FC236}">
                <a16:creationId xmlns:a16="http://schemas.microsoft.com/office/drawing/2014/main" id="{13BDFD7C-D10A-2BBE-D28B-3153BE390841}"/>
              </a:ext>
            </a:extLst>
          </p:cNvPr>
          <p:cNvSpPr>
            <a:spLocks noGrp="1"/>
          </p:cNvSpPr>
          <p:nvPr>
            <p:ph type="body" sz="quarter" idx="14" hasCustomPrompt="1"/>
          </p:nvPr>
        </p:nvSpPr>
        <p:spPr>
          <a:xfrm>
            <a:off x="7196298" y="4019241"/>
            <a:ext cx="4257137" cy="331239"/>
          </a:xfrm>
        </p:spPr>
        <p:txBody>
          <a:bodyPr>
            <a:noAutofit/>
          </a:bodyPr>
          <a:lstStyle>
            <a:lvl1pPr marL="0" indent="0">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Number</a:t>
            </a:r>
          </a:p>
        </p:txBody>
      </p:sp>
      <p:sp>
        <p:nvSpPr>
          <p:cNvPr id="28" name="Text Placeholder 27">
            <a:extLst>
              <a:ext uri="{FF2B5EF4-FFF2-40B4-BE49-F238E27FC236}">
                <a16:creationId xmlns:a16="http://schemas.microsoft.com/office/drawing/2014/main" id="{90E07C70-CAE1-E244-5085-C9F12FC63E74}"/>
              </a:ext>
            </a:extLst>
          </p:cNvPr>
          <p:cNvSpPr>
            <a:spLocks noGrp="1"/>
          </p:cNvSpPr>
          <p:nvPr>
            <p:ph type="body" sz="quarter" idx="15" hasCustomPrompt="1"/>
          </p:nvPr>
        </p:nvSpPr>
        <p:spPr>
          <a:xfrm>
            <a:off x="7196298" y="4531966"/>
            <a:ext cx="4257137" cy="331239"/>
          </a:xfrm>
        </p:spPr>
        <p:txBody>
          <a:bodyPr>
            <a:noAutofit/>
          </a:bodyPr>
          <a:lstStyle>
            <a:lvl1pPr marL="0" indent="0">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Email</a:t>
            </a:r>
          </a:p>
        </p:txBody>
      </p:sp>
    </p:spTree>
    <p:extLst>
      <p:ext uri="{BB962C8B-B14F-4D97-AF65-F5344CB8AC3E}">
        <p14:creationId xmlns:p14="http://schemas.microsoft.com/office/powerpoint/2010/main" val="142602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FCD1-F221-1842-49CD-5BFFA1DA0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E54D65-7196-D90E-16CB-DE6E19BBA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F9B84C-1546-9AB6-E23E-A856D364CC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239CA9-F8C8-DBD4-E0C9-A7591C983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4FC44B-E362-B19E-62BE-8D6F305963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B83E26-E028-29A7-1176-001651FDFFEA}"/>
              </a:ext>
            </a:extLst>
          </p:cNvPr>
          <p:cNvSpPr>
            <a:spLocks noGrp="1"/>
          </p:cNvSpPr>
          <p:nvPr>
            <p:ph type="dt" sz="half" idx="10"/>
          </p:nvPr>
        </p:nvSpPr>
        <p:spPr/>
        <p:txBody>
          <a:bodyPr/>
          <a:lstStyle/>
          <a:p>
            <a:fld id="{A1126DB2-B8C9-A645-B9C5-94D21F8C982E}" type="datetimeFigureOut">
              <a:rPr lang="en-US" smtClean="0"/>
              <a:t>11/29/25</a:t>
            </a:fld>
            <a:endParaRPr lang="en-US"/>
          </a:p>
        </p:txBody>
      </p:sp>
      <p:sp>
        <p:nvSpPr>
          <p:cNvPr id="8" name="Footer Placeholder 7">
            <a:extLst>
              <a:ext uri="{FF2B5EF4-FFF2-40B4-BE49-F238E27FC236}">
                <a16:creationId xmlns:a16="http://schemas.microsoft.com/office/drawing/2014/main" id="{46D1A011-9901-D249-FE0B-9353F0075C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13AAA1-EDA5-53DD-7D62-7CE0D360C061}"/>
              </a:ext>
            </a:extLst>
          </p:cNvPr>
          <p:cNvSpPr>
            <a:spLocks noGrp="1"/>
          </p:cNvSpPr>
          <p:nvPr>
            <p:ph type="sldNum" sz="quarter" idx="12"/>
          </p:nvPr>
        </p:nvSpPr>
        <p:spPr/>
        <p:txBody>
          <a:bodyPr/>
          <a:lstStyle/>
          <a:p>
            <a:fld id="{168072A4-0BBF-2940-BB81-441BE296BA62}" type="slidenum">
              <a:rPr lang="en-US" smtClean="0"/>
              <a:t>‹#›</a:t>
            </a:fld>
            <a:endParaRPr lang="en-US"/>
          </a:p>
        </p:txBody>
      </p:sp>
    </p:spTree>
    <p:extLst>
      <p:ext uri="{BB962C8B-B14F-4D97-AF65-F5344CB8AC3E}">
        <p14:creationId xmlns:p14="http://schemas.microsoft.com/office/powerpoint/2010/main" val="117673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885A-3926-678A-901D-2892517E1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F512A3-4C91-7DFF-8728-B23C4FBBC1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37EA1-E70F-603E-413D-1F14F14B6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4E9AF-003C-B927-2391-BBE5FDB58B6E}"/>
              </a:ext>
            </a:extLst>
          </p:cNvPr>
          <p:cNvSpPr>
            <a:spLocks noGrp="1"/>
          </p:cNvSpPr>
          <p:nvPr>
            <p:ph type="dt" sz="half" idx="10"/>
          </p:nvPr>
        </p:nvSpPr>
        <p:spPr/>
        <p:txBody>
          <a:bodyPr/>
          <a:lstStyle/>
          <a:p>
            <a:fld id="{A1126DB2-B8C9-A645-B9C5-94D21F8C982E}" type="datetimeFigureOut">
              <a:rPr lang="en-US" smtClean="0"/>
              <a:t>11/29/25</a:t>
            </a:fld>
            <a:endParaRPr lang="en-US"/>
          </a:p>
        </p:txBody>
      </p:sp>
      <p:sp>
        <p:nvSpPr>
          <p:cNvPr id="6" name="Footer Placeholder 5">
            <a:extLst>
              <a:ext uri="{FF2B5EF4-FFF2-40B4-BE49-F238E27FC236}">
                <a16:creationId xmlns:a16="http://schemas.microsoft.com/office/drawing/2014/main" id="{C2DAB902-A54E-C0F0-7FF2-1E5AA5EC4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C95A9-383F-4FDC-7169-D6D4489C4B02}"/>
              </a:ext>
            </a:extLst>
          </p:cNvPr>
          <p:cNvSpPr>
            <a:spLocks noGrp="1"/>
          </p:cNvSpPr>
          <p:nvPr>
            <p:ph type="sldNum" sz="quarter" idx="12"/>
          </p:nvPr>
        </p:nvSpPr>
        <p:spPr/>
        <p:txBody>
          <a:bodyPr/>
          <a:lstStyle/>
          <a:p>
            <a:fld id="{168072A4-0BBF-2940-BB81-441BE296BA62}" type="slidenum">
              <a:rPr lang="en-US" smtClean="0"/>
              <a:t>‹#›</a:t>
            </a:fld>
            <a:endParaRPr lang="en-US"/>
          </a:p>
        </p:txBody>
      </p:sp>
    </p:spTree>
    <p:extLst>
      <p:ext uri="{BB962C8B-B14F-4D97-AF65-F5344CB8AC3E}">
        <p14:creationId xmlns:p14="http://schemas.microsoft.com/office/powerpoint/2010/main" val="15749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4D62-5D87-23AC-7A01-7828015C3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117B84-4EE5-B2E6-8C92-4D2E49BF41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6418B8-8F89-C0A3-B731-C2EC14624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600B8-2402-319F-CC9E-D8016DF9F0F8}"/>
              </a:ext>
            </a:extLst>
          </p:cNvPr>
          <p:cNvSpPr>
            <a:spLocks noGrp="1"/>
          </p:cNvSpPr>
          <p:nvPr>
            <p:ph type="dt" sz="half" idx="10"/>
          </p:nvPr>
        </p:nvSpPr>
        <p:spPr/>
        <p:txBody>
          <a:bodyPr/>
          <a:lstStyle/>
          <a:p>
            <a:fld id="{A1126DB2-B8C9-A645-B9C5-94D21F8C982E}" type="datetimeFigureOut">
              <a:rPr lang="en-US" smtClean="0"/>
              <a:t>11/29/25</a:t>
            </a:fld>
            <a:endParaRPr lang="en-US"/>
          </a:p>
        </p:txBody>
      </p:sp>
      <p:sp>
        <p:nvSpPr>
          <p:cNvPr id="6" name="Footer Placeholder 5">
            <a:extLst>
              <a:ext uri="{FF2B5EF4-FFF2-40B4-BE49-F238E27FC236}">
                <a16:creationId xmlns:a16="http://schemas.microsoft.com/office/drawing/2014/main" id="{9141369E-776D-E0D9-8110-B2BCD164A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5550A-F8F7-21F5-EEAB-5E633871B540}"/>
              </a:ext>
            </a:extLst>
          </p:cNvPr>
          <p:cNvSpPr>
            <a:spLocks noGrp="1"/>
          </p:cNvSpPr>
          <p:nvPr>
            <p:ph type="sldNum" sz="quarter" idx="12"/>
          </p:nvPr>
        </p:nvSpPr>
        <p:spPr/>
        <p:txBody>
          <a:bodyPr/>
          <a:lstStyle/>
          <a:p>
            <a:fld id="{168072A4-0BBF-2940-BB81-441BE296BA62}" type="slidenum">
              <a:rPr lang="en-US" smtClean="0"/>
              <a:t>‹#›</a:t>
            </a:fld>
            <a:endParaRPr lang="en-US"/>
          </a:p>
        </p:txBody>
      </p:sp>
    </p:spTree>
    <p:extLst>
      <p:ext uri="{BB962C8B-B14F-4D97-AF65-F5344CB8AC3E}">
        <p14:creationId xmlns:p14="http://schemas.microsoft.com/office/powerpoint/2010/main" val="180646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B7276-7B4F-35D2-0CEA-404C25A00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3E9023-1984-185C-6929-660286EB1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F2AA8-727B-DCAB-FE9D-2E1FDB587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126DB2-B8C9-A645-B9C5-94D21F8C982E}" type="datetimeFigureOut">
              <a:rPr lang="en-US" smtClean="0"/>
              <a:t>11/29/25</a:t>
            </a:fld>
            <a:endParaRPr lang="en-US"/>
          </a:p>
        </p:txBody>
      </p:sp>
      <p:sp>
        <p:nvSpPr>
          <p:cNvPr id="5" name="Footer Placeholder 4">
            <a:extLst>
              <a:ext uri="{FF2B5EF4-FFF2-40B4-BE49-F238E27FC236}">
                <a16:creationId xmlns:a16="http://schemas.microsoft.com/office/drawing/2014/main" id="{E268989C-C5B2-F947-F127-ED25B2E4C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10ECFA-3B67-B6E6-FF0B-4E23BB55B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8072A4-0BBF-2940-BB81-441BE296BA62}" type="slidenum">
              <a:rPr lang="en-US" smtClean="0"/>
              <a:t>‹#›</a:t>
            </a:fld>
            <a:endParaRPr lang="en-US"/>
          </a:p>
        </p:txBody>
      </p:sp>
    </p:spTree>
    <p:extLst>
      <p:ext uri="{BB962C8B-B14F-4D97-AF65-F5344CB8AC3E}">
        <p14:creationId xmlns:p14="http://schemas.microsoft.com/office/powerpoint/2010/main" val="3954954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4" r:id="rId6"/>
    <p:sldLayoutId id="2147483653"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B_1E27978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5.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microsoft.com/office/2018/10/relationships/comments" Target="../comments/modernComment_10D_181671C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microsoft.com/office/2018/10/relationships/comments" Target="../comments/modernComment_113_99C6A84C.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emf"/><Relationship Id="rId2" Type="http://schemas.microsoft.com/office/2018/10/relationships/comments" Target="../comments/modernComment_106_6C34757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hyperlink" Target="https://pages.stern.nyu.edu/~adamodar/New_Home_Page/datafile/Beta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microsoft.com/office/2018/10/relationships/comments" Target="../comments/modernComment_115_FF713F66.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emf"/></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4.png"/><Relationship Id="rId2" Type="http://schemas.microsoft.com/office/2018/10/relationships/comments" Target="../comments/modernComment_103_5B85258F.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stockanalysis.com/stocks/compare/nke-vs-deck/" TargetMode="Externa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microsoft.com/office/2018/10/relationships/comments" Target="../comments/modernComment_116_A7A7372A.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em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2.emf"/><Relationship Id="rId2" Type="http://schemas.microsoft.com/office/2018/10/relationships/comments" Target="../comments/modernComment_105_E92680FF.xml"/><Relationship Id="rId1" Type="http://schemas.openxmlformats.org/officeDocument/2006/relationships/slideLayout" Target="../slideLayouts/slideLayout6.xml"/><Relationship Id="rId4" Type="http://schemas.openxmlformats.org/officeDocument/2006/relationships/image" Target="../media/image7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microsoft.com/office/2018/10/relationships/comments" Target="../comments/modernComment_10C_28B32A8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691C-6E9E-B0DB-AE4A-640BEC98D0E0}"/>
              </a:ext>
            </a:extLst>
          </p:cNvPr>
          <p:cNvSpPr>
            <a:spLocks noGrp="1"/>
          </p:cNvSpPr>
          <p:nvPr>
            <p:ph type="ctrTitle"/>
          </p:nvPr>
        </p:nvSpPr>
        <p:spPr>
          <a:xfrm>
            <a:off x="646702" y="2144494"/>
            <a:ext cx="6468474" cy="1284506"/>
          </a:xfrm>
        </p:spPr>
        <p:txBody>
          <a:bodyPr>
            <a:noAutofit/>
          </a:bodyPr>
          <a:lstStyle/>
          <a:p>
            <a:r>
              <a:rPr lang="en-US" sz="3200" dirty="0">
                <a:solidFill>
                  <a:srgbClr val="FFFFFF"/>
                </a:solidFill>
                <a:sym typeface="Cy Grotesk Key Semi-Bold"/>
              </a:rPr>
              <a:t>FINANCIAL POLICY &amp; PERFORMANCE COMPARISON:</a:t>
            </a:r>
            <a:endParaRPr lang="en-US" sz="3200" dirty="0"/>
          </a:p>
        </p:txBody>
      </p:sp>
      <p:sp>
        <p:nvSpPr>
          <p:cNvPr id="3" name="Subtitle 2">
            <a:extLst>
              <a:ext uri="{FF2B5EF4-FFF2-40B4-BE49-F238E27FC236}">
                <a16:creationId xmlns:a16="http://schemas.microsoft.com/office/drawing/2014/main" id="{701B6FC5-A7E0-0299-B9A5-3E2768F41169}"/>
              </a:ext>
            </a:extLst>
          </p:cNvPr>
          <p:cNvSpPr>
            <a:spLocks noGrp="1"/>
          </p:cNvSpPr>
          <p:nvPr>
            <p:ph type="subTitle" idx="1"/>
          </p:nvPr>
        </p:nvSpPr>
        <p:spPr>
          <a:xfrm>
            <a:off x="646701" y="3602038"/>
            <a:ext cx="5449299" cy="512762"/>
          </a:xfrm>
        </p:spPr>
        <p:txBody>
          <a:bodyPr/>
          <a:lstStyle/>
          <a:p>
            <a:r>
              <a:rPr lang="en-US" dirty="0">
                <a:solidFill>
                  <a:srgbClr val="FFFFFF"/>
                </a:solidFill>
                <a:sym typeface="Cy Grotesk Key Semi-Bold"/>
              </a:rPr>
              <a:t>NIKE VS. DECKERS</a:t>
            </a:r>
            <a:endParaRPr lang="en-US" dirty="0"/>
          </a:p>
        </p:txBody>
      </p:sp>
      <p:sp>
        <p:nvSpPr>
          <p:cNvPr id="4" name="Subtitle 2">
            <a:extLst>
              <a:ext uri="{FF2B5EF4-FFF2-40B4-BE49-F238E27FC236}">
                <a16:creationId xmlns:a16="http://schemas.microsoft.com/office/drawing/2014/main" id="{900C1FCD-F0E7-852A-2D76-0BB885B4B063}"/>
              </a:ext>
            </a:extLst>
          </p:cNvPr>
          <p:cNvSpPr txBox="1">
            <a:spLocks/>
          </p:cNvSpPr>
          <p:nvPr/>
        </p:nvSpPr>
        <p:spPr>
          <a:xfrm>
            <a:off x="646701" y="5259387"/>
            <a:ext cx="5449299" cy="512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en-US" sz="1050" dirty="0">
                <a:solidFill>
                  <a:srgbClr val="FFFFFF"/>
                </a:solidFill>
                <a:sym typeface="Cy Grotesk Key"/>
              </a:rPr>
              <a:t>Isabel Anne </a:t>
            </a:r>
            <a:r>
              <a:rPr lang="en-US" sz="1050">
                <a:solidFill>
                  <a:srgbClr val="FFFFFF"/>
                </a:solidFill>
                <a:sym typeface="Cy Grotesk Key"/>
              </a:rPr>
              <a:t>Villa Mendoza</a:t>
            </a:r>
            <a:endParaRPr lang="en-US" sz="1050" dirty="0">
              <a:solidFill>
                <a:srgbClr val="FFFFFF"/>
              </a:solidFill>
              <a:sym typeface="Cy Grotesk Key"/>
            </a:endParaRPr>
          </a:p>
        </p:txBody>
      </p:sp>
    </p:spTree>
    <p:extLst>
      <p:ext uri="{BB962C8B-B14F-4D97-AF65-F5344CB8AC3E}">
        <p14:creationId xmlns:p14="http://schemas.microsoft.com/office/powerpoint/2010/main" val="418884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E5F32F5-C2A3-F848-3CF9-6AE96B9048B6}"/>
              </a:ext>
            </a:extLst>
          </p:cNvPr>
          <p:cNvPicPr>
            <a:picLocks noChangeAspect="1"/>
          </p:cNvPicPr>
          <p:nvPr/>
        </p:nvPicPr>
        <p:blipFill>
          <a:blip r:embed="rId4"/>
          <a:srcRect l="13280" r="44749" b="59211"/>
          <a:stretch>
            <a:fillRect/>
          </a:stretch>
        </p:blipFill>
        <p:spPr>
          <a:xfrm rot="5400000">
            <a:off x="-72484" y="162887"/>
            <a:ext cx="6858001" cy="6664962"/>
          </a:xfrm>
          <a:prstGeom prst="rect">
            <a:avLst/>
          </a:prstGeom>
        </p:spPr>
      </p:pic>
      <p:pic>
        <p:nvPicPr>
          <p:cNvPr id="19" name="Picture 18">
            <a:extLst>
              <a:ext uri="{FF2B5EF4-FFF2-40B4-BE49-F238E27FC236}">
                <a16:creationId xmlns:a16="http://schemas.microsoft.com/office/drawing/2014/main" id="{20CA9801-37A9-D96D-41C6-A7A87AC41DD5}"/>
              </a:ext>
            </a:extLst>
          </p:cNvPr>
          <p:cNvPicPr>
            <a:picLocks noChangeAspect="1"/>
          </p:cNvPicPr>
          <p:nvPr/>
        </p:nvPicPr>
        <p:blipFill>
          <a:blip r:embed="rId5"/>
          <a:stretch>
            <a:fillRect/>
          </a:stretch>
        </p:blipFill>
        <p:spPr>
          <a:xfrm>
            <a:off x="0" y="193731"/>
            <a:ext cx="12192002" cy="3429001"/>
          </a:xfrm>
          <a:prstGeom prst="rect">
            <a:avLst/>
          </a:prstGeom>
        </p:spPr>
      </p:pic>
      <p:sp>
        <p:nvSpPr>
          <p:cNvPr id="6" name="Title 5">
            <a:extLst>
              <a:ext uri="{FF2B5EF4-FFF2-40B4-BE49-F238E27FC236}">
                <a16:creationId xmlns:a16="http://schemas.microsoft.com/office/drawing/2014/main" id="{ADDA04AF-B85F-CC93-09FB-643772F7B19E}"/>
              </a:ext>
            </a:extLst>
          </p:cNvPr>
          <p:cNvSpPr>
            <a:spLocks noGrp="1"/>
          </p:cNvSpPr>
          <p:nvPr>
            <p:ph type="title"/>
          </p:nvPr>
        </p:nvSpPr>
        <p:spPr>
          <a:xfrm>
            <a:off x="831850" y="660951"/>
            <a:ext cx="10515600" cy="746391"/>
          </a:xfrm>
        </p:spPr>
        <p:txBody>
          <a:bodyPr>
            <a:noAutofit/>
          </a:bodyPr>
          <a:lstStyle/>
          <a:p>
            <a:pPr>
              <a:lnSpc>
                <a:spcPts val="7279"/>
              </a:lnSpc>
            </a:pPr>
            <a:r>
              <a:rPr lang="en-US" sz="3600" dirty="0">
                <a:solidFill>
                  <a:srgbClr val="D66001"/>
                </a:solidFill>
                <a:sym typeface="Cy Grotesk Key Bold"/>
              </a:rPr>
              <a:t>ECONOMIC VALUE ADDED (EVA)</a:t>
            </a:r>
          </a:p>
        </p:txBody>
      </p:sp>
      <p:sp>
        <p:nvSpPr>
          <p:cNvPr id="4" name="Rounded Rectangle 3">
            <a:extLst>
              <a:ext uri="{FF2B5EF4-FFF2-40B4-BE49-F238E27FC236}">
                <a16:creationId xmlns:a16="http://schemas.microsoft.com/office/drawing/2014/main" id="{BEDAF832-182C-7E52-E618-C4A5982DB08D}"/>
              </a:ext>
            </a:extLst>
          </p:cNvPr>
          <p:cNvSpPr/>
          <p:nvPr/>
        </p:nvSpPr>
        <p:spPr>
          <a:xfrm>
            <a:off x="2937770" y="1700195"/>
            <a:ext cx="7100088" cy="2741100"/>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1BBA7C4-5C3D-2C86-18DE-730220A0B084}"/>
              </a:ext>
            </a:extLst>
          </p:cNvPr>
          <p:cNvSpPr txBox="1"/>
          <p:nvPr/>
        </p:nvSpPr>
        <p:spPr>
          <a:xfrm>
            <a:off x="606482" y="6112485"/>
            <a:ext cx="5881332"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sp>
        <p:nvSpPr>
          <p:cNvPr id="2" name="TextBox 1">
            <a:extLst>
              <a:ext uri="{FF2B5EF4-FFF2-40B4-BE49-F238E27FC236}">
                <a16:creationId xmlns:a16="http://schemas.microsoft.com/office/drawing/2014/main" id="{949609E5-2889-A3B9-F7CD-9CFD9082AC91}"/>
              </a:ext>
            </a:extLst>
          </p:cNvPr>
          <p:cNvSpPr txBox="1"/>
          <p:nvPr/>
        </p:nvSpPr>
        <p:spPr>
          <a:xfrm>
            <a:off x="606482" y="4677439"/>
            <a:ext cx="4646055" cy="1415772"/>
          </a:xfrm>
          <a:prstGeom prst="rect">
            <a:avLst/>
          </a:prstGeom>
          <a:noFill/>
        </p:spPr>
        <p:txBody>
          <a:bodyPr wrap="square" rtlCol="0">
            <a:spAutoFit/>
          </a:bodyPr>
          <a:lstStyle/>
          <a:p>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Nike’s EVA</a:t>
            </a:r>
          </a:p>
          <a:p>
            <a:pPr marL="171450" indent="-171450">
              <a:buFont typeface="Arial" panose="020B0604020202020204" pitchFamily="34" charset="0"/>
              <a:buChar char="•"/>
            </a:pP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2023 – Solid Value Creation: EVA of $2.56B shows efficient capital use and strong profitability.</a:t>
            </a:r>
          </a:p>
          <a:p>
            <a:pPr marL="171450" indent="-171450">
              <a:buFont typeface="Arial" panose="020B0604020202020204" pitchFamily="34" charset="0"/>
              <a:buChar char="•"/>
            </a:pP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2024 – Peak Performance: EVA surged to $3.56B, reflecting superior operational results and shareholder value creation.</a:t>
            </a:r>
          </a:p>
          <a:p>
            <a:pPr marL="171450" indent="-171450">
              <a:buFont typeface="Arial" panose="020B0604020202020204" pitchFamily="34" charset="0"/>
              <a:buChar char="•"/>
            </a:pP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2025 – Decline: EVA fell to $764.74M (↓79%), indicating profitability pressures and reduced efficiency, though still positive.</a:t>
            </a:r>
          </a:p>
          <a:p>
            <a:pPr marL="171450" indent="-171450">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A0DE60E-8BB4-3837-C3FF-8FABCB0BEE9D}"/>
              </a:ext>
            </a:extLst>
          </p:cNvPr>
          <p:cNvSpPr txBox="1"/>
          <p:nvPr/>
        </p:nvSpPr>
        <p:spPr>
          <a:xfrm>
            <a:off x="6653429" y="4692378"/>
            <a:ext cx="5290858" cy="1369606"/>
          </a:xfrm>
          <a:prstGeom prst="rect">
            <a:avLst/>
          </a:prstGeom>
          <a:noFill/>
        </p:spPr>
        <p:txBody>
          <a:bodyPr wrap="square">
            <a:spAutoFit/>
          </a:bodyPr>
          <a:lstStyle/>
          <a:p>
            <a:r>
              <a:rPr lang="en-US" sz="1400" b="1" dirty="0" err="1">
                <a:solidFill>
                  <a:schemeClr val="bg1"/>
                </a:solidFill>
                <a:latin typeface="Verdana" panose="020B0604030504040204" pitchFamily="34" charset="0"/>
                <a:ea typeface="Verdana" panose="020B0604030504040204" pitchFamily="34" charset="0"/>
                <a:cs typeface="Verdana" panose="020B0604030504040204" pitchFamily="34" charset="0"/>
              </a:rPr>
              <a:t>Deckers’</a:t>
            </a: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 EVA</a:t>
            </a:r>
          </a:p>
          <a:p>
            <a:pPr marL="171450" indent="-171450">
              <a:buFont typeface="Arial" panose="020B0604020202020204" pitchFamily="34" charset="0"/>
              <a:buChar char="•"/>
            </a:pP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2023 – Modest Value Creation: EVA at $386.86M, indicating limited but positive returns above capital costs.</a:t>
            </a:r>
          </a:p>
          <a:p>
            <a:pPr marL="171450" indent="-171450">
              <a:buFont typeface="Arial" panose="020B0604020202020204" pitchFamily="34" charset="0"/>
              <a:buChar char="•"/>
            </a:pP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2024 – Exceptional Growth: EVA jumped to $3.74B, showing outstanding operational performance and strong value creation.</a:t>
            </a:r>
          </a:p>
          <a:p>
            <a:pPr marL="171450" indent="-171450">
              <a:buFont typeface="Arial" panose="020B0604020202020204" pitchFamily="34" charset="0"/>
              <a:buChar char="•"/>
            </a:pP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2025 – Sharp Decline: EVA dropped to $778.64M, down significantly from 2024, signaling reduced efficiency but still positive value creation.</a:t>
            </a:r>
          </a:p>
          <a:p>
            <a:pPr algn="l">
              <a:buNone/>
            </a:pP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A table with numbers and a few percentages&#10;&#10;AI-generated content may be incorrect.">
            <a:extLst>
              <a:ext uri="{FF2B5EF4-FFF2-40B4-BE49-F238E27FC236}">
                <a16:creationId xmlns:a16="http://schemas.microsoft.com/office/drawing/2014/main" id="{80F9A266-2087-0B8D-E996-401147B67DAF}"/>
              </a:ext>
            </a:extLst>
          </p:cNvPr>
          <p:cNvPicPr>
            <a:picLocks noChangeAspect="1"/>
          </p:cNvPicPr>
          <p:nvPr/>
        </p:nvPicPr>
        <p:blipFill>
          <a:blip r:embed="rId6"/>
          <a:stretch>
            <a:fillRect/>
          </a:stretch>
        </p:blipFill>
        <p:spPr>
          <a:xfrm>
            <a:off x="3234950" y="1927150"/>
            <a:ext cx="6217567" cy="2292939"/>
          </a:xfrm>
          <a:prstGeom prst="rect">
            <a:avLst/>
          </a:prstGeom>
        </p:spPr>
      </p:pic>
    </p:spTree>
    <p:extLst>
      <p:ext uri="{BB962C8B-B14F-4D97-AF65-F5344CB8AC3E}">
        <p14:creationId xmlns:p14="http://schemas.microsoft.com/office/powerpoint/2010/main" val="50591116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20A2-9FAE-515A-0C03-91DB6542D0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B25E9F1-F7F7-5972-D3B6-7829B2CB6A4D}"/>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438F230D-FE81-01EA-4B95-455C1C8916F8}"/>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BE24E758-99E3-8D43-1171-A791F84160A6}"/>
              </a:ext>
            </a:extLst>
          </p:cNvPr>
          <p:cNvSpPr/>
          <p:nvPr/>
        </p:nvSpPr>
        <p:spPr>
          <a:xfrm>
            <a:off x="2180411" y="1328891"/>
            <a:ext cx="7738754" cy="3783786"/>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00513EC-E43C-FB98-AEF5-96DCE605DB54}"/>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64A3A68E-9E82-FF1F-260E-54832B4D0E5E}"/>
              </a:ext>
            </a:extLst>
          </p:cNvPr>
          <p:cNvSpPr txBox="1"/>
          <p:nvPr/>
        </p:nvSpPr>
        <p:spPr>
          <a:xfrm>
            <a:off x="269174" y="5197337"/>
            <a:ext cx="11653652" cy="1292662"/>
          </a:xfrm>
          <a:prstGeom prst="rect">
            <a:avLst/>
          </a:prstGeom>
          <a:noFill/>
        </p:spPr>
        <p:txBody>
          <a:bodyPr wrap="square">
            <a:spAutoFit/>
          </a:bodyPr>
          <a:lstStyle/>
          <a:p>
            <a:pPr marL="359925" lvl="1" indent="-179962" algn="ctr">
              <a:buFont typeface="Arial"/>
              <a:buChar char="•"/>
            </a:pPr>
            <a:endParaRPr lang="en-PH" sz="1400" dirty="0"/>
          </a:p>
          <a:p>
            <a:pPr marL="420361" lvl="1" indent="-210180">
              <a:buFont typeface="Arial"/>
              <a:buChar char="•"/>
            </a:pPr>
            <a:r>
              <a:rPr lang="en-PH" sz="1600" dirty="0">
                <a:solidFill>
                  <a:srgbClr val="FFFFFF"/>
                </a:solidFill>
                <a:latin typeface="Calibri (MS)"/>
                <a:ea typeface="Calibri (MS)"/>
                <a:cs typeface="Calibri (MS)"/>
                <a:sym typeface="Calibri (MS)"/>
              </a:rPr>
              <a:t>From FY 2023 to 2025, both Nike and Deckers maintained positive EVA, showing both firms created real economic profits even after factoring in the cost of capital (WACC), with results holding steady under beta adjustments.</a:t>
            </a:r>
          </a:p>
          <a:p>
            <a:pPr marL="420361" lvl="1" indent="-210180">
              <a:buFont typeface="Arial"/>
              <a:buChar char="•"/>
            </a:pPr>
            <a:r>
              <a:rPr lang="en-PH" sz="1600" dirty="0">
                <a:solidFill>
                  <a:srgbClr val="FFFFFF"/>
                </a:solidFill>
                <a:latin typeface="Calibri (MS)"/>
                <a:ea typeface="Calibri (MS)"/>
                <a:cs typeface="Calibri (MS)"/>
                <a:sym typeface="Calibri (MS)"/>
              </a:rPr>
              <a:t>Nike’s EVA increased from $2,560 in 2023 to $3,557 in 2024 before dropping to $765 in 2025.</a:t>
            </a:r>
          </a:p>
          <a:p>
            <a:pPr marL="420361" lvl="1" indent="-210180">
              <a:buFont typeface="Arial"/>
              <a:buChar char="•"/>
            </a:pPr>
            <a:r>
              <a:rPr lang="en-PH" sz="1600" dirty="0">
                <a:solidFill>
                  <a:srgbClr val="FFFFFF"/>
                </a:solidFill>
                <a:latin typeface="Calibri (MS)"/>
                <a:ea typeface="Calibri (MS)"/>
                <a:cs typeface="Calibri (MS)"/>
                <a:sym typeface="Calibri (MS)"/>
              </a:rPr>
              <a:t>Deckers showed a similar pattern, climbing from $387 in 2023 to $3,741 in 2024, then falling to $779 in 2025</a:t>
            </a:r>
          </a:p>
        </p:txBody>
      </p:sp>
      <p:pic>
        <p:nvPicPr>
          <p:cNvPr id="4" name="Picture 3" descr="A blue and orange bars&#10;&#10;AI-generated content may be incorrect.">
            <a:extLst>
              <a:ext uri="{FF2B5EF4-FFF2-40B4-BE49-F238E27FC236}">
                <a16:creationId xmlns:a16="http://schemas.microsoft.com/office/drawing/2014/main" id="{07DCBEC8-6D2F-D5A6-9C3A-22E718827BA8}"/>
              </a:ext>
            </a:extLst>
          </p:cNvPr>
          <p:cNvPicPr>
            <a:picLocks noChangeAspect="1"/>
          </p:cNvPicPr>
          <p:nvPr/>
        </p:nvPicPr>
        <p:blipFill>
          <a:blip r:embed="rId4"/>
          <a:stretch>
            <a:fillRect/>
          </a:stretch>
        </p:blipFill>
        <p:spPr>
          <a:xfrm>
            <a:off x="2221675" y="1376389"/>
            <a:ext cx="7772400" cy="3736287"/>
          </a:xfrm>
          <a:prstGeom prst="rect">
            <a:avLst/>
          </a:prstGeom>
        </p:spPr>
      </p:pic>
      <p:sp>
        <p:nvSpPr>
          <p:cNvPr id="10" name="TextBox 9">
            <a:extLst>
              <a:ext uri="{FF2B5EF4-FFF2-40B4-BE49-F238E27FC236}">
                <a16:creationId xmlns:a16="http://schemas.microsoft.com/office/drawing/2014/main" id="{A987F7E0-585C-6A96-7405-B9DD6BA6366A}"/>
              </a:ext>
            </a:extLst>
          </p:cNvPr>
          <p:cNvSpPr txBox="1"/>
          <p:nvPr/>
        </p:nvSpPr>
        <p:spPr>
          <a:xfrm>
            <a:off x="675861" y="475478"/>
            <a:ext cx="10835330" cy="646331"/>
          </a:xfrm>
          <a:prstGeom prst="rect">
            <a:avLst/>
          </a:prstGeom>
          <a:noFill/>
        </p:spPr>
        <p:txBody>
          <a:bodyPr wrap="square">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y Grotesk Key Bold"/>
              </a:rPr>
              <a:t>ECONOMIC VALUE ADDED (EVA)</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743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DD659-D3E9-4BAC-AB38-A458E9E4CD0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2C4F951-39A0-E0A2-95C0-6C65A31AC078}"/>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E19DFA5E-F9FA-015D-A318-2C39D764FBAA}"/>
              </a:ext>
            </a:extLst>
          </p:cNvPr>
          <p:cNvPicPr>
            <a:picLocks noChangeAspect="1"/>
          </p:cNvPicPr>
          <p:nvPr/>
        </p:nvPicPr>
        <p:blipFill>
          <a:blip r:embed="rId3"/>
          <a:stretch>
            <a:fillRect/>
          </a:stretch>
        </p:blipFill>
        <p:spPr>
          <a:xfrm>
            <a:off x="-2" y="-1"/>
            <a:ext cx="12192002" cy="3843868"/>
          </a:xfrm>
          <a:prstGeom prst="rect">
            <a:avLst/>
          </a:prstGeom>
        </p:spPr>
      </p:pic>
      <p:sp>
        <p:nvSpPr>
          <p:cNvPr id="2" name="Title 1">
            <a:extLst>
              <a:ext uri="{FF2B5EF4-FFF2-40B4-BE49-F238E27FC236}">
                <a16:creationId xmlns:a16="http://schemas.microsoft.com/office/drawing/2014/main" id="{604CFDAA-AC81-7CD0-3E90-ACF929B9CFC1}"/>
              </a:ext>
            </a:extLst>
          </p:cNvPr>
          <p:cNvSpPr>
            <a:spLocks noGrp="1"/>
          </p:cNvSpPr>
          <p:nvPr>
            <p:ph type="title"/>
          </p:nvPr>
        </p:nvSpPr>
        <p:spPr>
          <a:xfrm>
            <a:off x="2421467" y="962176"/>
            <a:ext cx="7349066" cy="545167"/>
          </a:xfrm>
        </p:spPr>
        <p:txBody>
          <a:bodyPr>
            <a:noAutofit/>
          </a:bodyPr>
          <a:lstStyle/>
          <a:p>
            <a:pPr>
              <a:lnSpc>
                <a:spcPts val="2340"/>
              </a:lnSpc>
            </a:pPr>
            <a:br>
              <a:rPr lang="en-US" sz="4400" dirty="0">
                <a:sym typeface="Calibri (MS)"/>
              </a:rPr>
            </a:br>
            <a:r>
              <a:rPr lang="en-US" sz="4400" dirty="0">
                <a:sym typeface="Calibri (MS)"/>
              </a:rPr>
              <a:t>NIKE</a:t>
            </a:r>
          </a:p>
        </p:txBody>
      </p:sp>
      <p:sp>
        <p:nvSpPr>
          <p:cNvPr id="10" name="Rounded Rectangle 9">
            <a:extLst>
              <a:ext uri="{FF2B5EF4-FFF2-40B4-BE49-F238E27FC236}">
                <a16:creationId xmlns:a16="http://schemas.microsoft.com/office/drawing/2014/main" id="{D05B132E-342A-7563-305A-4BD44682A391}"/>
              </a:ext>
            </a:extLst>
          </p:cNvPr>
          <p:cNvSpPr/>
          <p:nvPr/>
        </p:nvSpPr>
        <p:spPr>
          <a:xfrm>
            <a:off x="1331654" y="1765503"/>
            <a:ext cx="3975732" cy="358543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9">
            <a:extLst>
              <a:ext uri="{FF2B5EF4-FFF2-40B4-BE49-F238E27FC236}">
                <a16:creationId xmlns:a16="http://schemas.microsoft.com/office/drawing/2014/main" id="{8C5562F8-584E-762C-6F1D-1B23EE910194}"/>
              </a:ext>
            </a:extLst>
          </p:cNvPr>
          <p:cNvSpPr txBox="1"/>
          <p:nvPr/>
        </p:nvSpPr>
        <p:spPr>
          <a:xfrm>
            <a:off x="6312725" y="2312363"/>
            <a:ext cx="4962641" cy="2807179"/>
          </a:xfrm>
          <a:prstGeom prst="rect">
            <a:avLst/>
          </a:prstGeom>
        </p:spPr>
        <p:txBody>
          <a:bodyPr wrap="square" lIns="0" tIns="0" rIns="0" bIns="0" rtlCol="0" anchor="t">
            <a:spAutoFit/>
          </a:bodyPr>
          <a:lstStyle/>
          <a:p>
            <a:pPr marL="359925" lvl="1" indent="-179963">
              <a:lnSpc>
                <a:spcPts val="2167"/>
              </a:lnSpc>
              <a:buFont typeface="Arial"/>
              <a:buChar char="•"/>
            </a:pPr>
            <a:r>
              <a:rPr lang="en-US" sz="1667" dirty="0">
                <a:solidFill>
                  <a:srgbClr val="FFFFFF"/>
                </a:solidFill>
                <a:latin typeface="Calibri (MS)"/>
                <a:ea typeface="Calibri (MS)"/>
                <a:cs typeface="Calibri (MS)"/>
                <a:sym typeface="Calibri (MS)"/>
              </a:rPr>
              <a:t>2023–2024: Nike’s OPAT grew from $4.8B → $5.8B despite stable operating assets, showing improved efficiency and stronger returns.</a:t>
            </a:r>
          </a:p>
          <a:p>
            <a:pPr marL="359925" lvl="1" indent="-179963">
              <a:lnSpc>
                <a:spcPts val="2167"/>
              </a:lnSpc>
              <a:buFont typeface="Arial"/>
              <a:buChar char="•"/>
            </a:pPr>
            <a:r>
              <a:rPr lang="en-US" sz="1667" dirty="0">
                <a:solidFill>
                  <a:srgbClr val="FFFFFF"/>
                </a:solidFill>
                <a:latin typeface="Calibri (MS)"/>
                <a:ea typeface="Calibri (MS)"/>
                <a:cs typeface="Calibri (MS)"/>
                <a:sym typeface="Calibri (MS)"/>
              </a:rPr>
              <a:t>2025: OPAT dropped to $3.0B even as operating assets slightly increased, indicating lower profitability and weaker asset utilization.</a:t>
            </a:r>
          </a:p>
          <a:p>
            <a:pPr marL="359925" lvl="1" indent="-179963">
              <a:lnSpc>
                <a:spcPts val="2167"/>
              </a:lnSpc>
              <a:buFont typeface="Arial"/>
              <a:buChar char="•"/>
            </a:pPr>
            <a:r>
              <a:rPr lang="en-US" sz="1667" dirty="0">
                <a:solidFill>
                  <a:srgbClr val="FFFFFF"/>
                </a:solidFill>
                <a:latin typeface="Calibri (MS)"/>
                <a:ea typeface="Calibri (MS)"/>
                <a:cs typeface="Calibri (MS)"/>
                <a:sym typeface="Calibri (MS)"/>
              </a:rPr>
              <a:t>Nike’s returns peaked in 2024, but 2025 signals margin pressure or cost challenges despite asset growth.</a:t>
            </a:r>
          </a:p>
          <a:p>
            <a:pPr>
              <a:lnSpc>
                <a:spcPts val="2167"/>
              </a:lnSpc>
            </a:pPr>
            <a:endParaRPr lang="en-US" sz="1667" dirty="0">
              <a:solidFill>
                <a:srgbClr val="FFFFFF"/>
              </a:solidFill>
              <a:latin typeface="Calibri (MS)"/>
              <a:ea typeface="Calibri (MS)"/>
              <a:cs typeface="Calibri (MS)"/>
              <a:sym typeface="Calibri (MS)"/>
            </a:endParaRPr>
          </a:p>
        </p:txBody>
      </p:sp>
      <p:sp>
        <p:nvSpPr>
          <p:cNvPr id="4" name="TextBox 7">
            <a:extLst>
              <a:ext uri="{FF2B5EF4-FFF2-40B4-BE49-F238E27FC236}">
                <a16:creationId xmlns:a16="http://schemas.microsoft.com/office/drawing/2014/main" id="{E638977B-6C16-5E03-A8EA-35ACE8C80751}"/>
              </a:ext>
            </a:extLst>
          </p:cNvPr>
          <p:cNvSpPr txBox="1"/>
          <p:nvPr/>
        </p:nvSpPr>
        <p:spPr>
          <a:xfrm>
            <a:off x="606482" y="6112485"/>
            <a:ext cx="5881332"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pic>
        <p:nvPicPr>
          <p:cNvPr id="11" name="Picture 10" descr="A blue and black graph&#10;&#10;AI-generated content may be incorrect.">
            <a:extLst>
              <a:ext uri="{FF2B5EF4-FFF2-40B4-BE49-F238E27FC236}">
                <a16:creationId xmlns:a16="http://schemas.microsoft.com/office/drawing/2014/main" id="{6CDE6502-E3BB-3780-2CA6-7B648F6EAC76}"/>
              </a:ext>
            </a:extLst>
          </p:cNvPr>
          <p:cNvPicPr>
            <a:picLocks noChangeAspect="1"/>
          </p:cNvPicPr>
          <p:nvPr/>
        </p:nvPicPr>
        <p:blipFill>
          <a:blip r:embed="rId4"/>
          <a:stretch>
            <a:fillRect/>
          </a:stretch>
        </p:blipFill>
        <p:spPr>
          <a:xfrm>
            <a:off x="1473680" y="1662795"/>
            <a:ext cx="3691680" cy="3790846"/>
          </a:xfrm>
          <a:prstGeom prst="rect">
            <a:avLst/>
          </a:prstGeom>
        </p:spPr>
      </p:pic>
    </p:spTree>
    <p:extLst>
      <p:ext uri="{BB962C8B-B14F-4D97-AF65-F5344CB8AC3E}">
        <p14:creationId xmlns:p14="http://schemas.microsoft.com/office/powerpoint/2010/main" val="176968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DD659-D3E9-4BAC-AB38-A458E9E4CD0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2C4F951-39A0-E0A2-95C0-6C65A31AC078}"/>
              </a:ext>
            </a:extLst>
          </p:cNvPr>
          <p:cNvPicPr>
            <a:picLocks noChangeAspect="1"/>
          </p:cNvPicPr>
          <p:nvPr/>
        </p:nvPicPr>
        <p:blipFill>
          <a:blip r:embed="rId3"/>
          <a:srcRect l="13280" r="44749" b="59211"/>
          <a:stretch>
            <a:fillRect/>
          </a:stretch>
        </p:blipFill>
        <p:spPr>
          <a:xfrm rot="5400000">
            <a:off x="-20322" y="96519"/>
            <a:ext cx="6858001" cy="6664962"/>
          </a:xfrm>
          <a:prstGeom prst="rect">
            <a:avLst/>
          </a:prstGeom>
        </p:spPr>
      </p:pic>
      <p:pic>
        <p:nvPicPr>
          <p:cNvPr id="8" name="Picture 7">
            <a:extLst>
              <a:ext uri="{FF2B5EF4-FFF2-40B4-BE49-F238E27FC236}">
                <a16:creationId xmlns:a16="http://schemas.microsoft.com/office/drawing/2014/main" id="{E19DFA5E-F9FA-015D-A318-2C39D764FBAA}"/>
              </a:ext>
            </a:extLst>
          </p:cNvPr>
          <p:cNvPicPr>
            <a:picLocks noChangeAspect="1"/>
          </p:cNvPicPr>
          <p:nvPr/>
        </p:nvPicPr>
        <p:blipFill>
          <a:blip r:embed="rId4"/>
          <a:stretch>
            <a:fillRect/>
          </a:stretch>
        </p:blipFill>
        <p:spPr>
          <a:xfrm>
            <a:off x="0" y="0"/>
            <a:ext cx="12268199" cy="3843868"/>
          </a:xfrm>
          <a:prstGeom prst="rect">
            <a:avLst/>
          </a:prstGeom>
        </p:spPr>
      </p:pic>
      <p:sp>
        <p:nvSpPr>
          <p:cNvPr id="2" name="Title 1">
            <a:extLst>
              <a:ext uri="{FF2B5EF4-FFF2-40B4-BE49-F238E27FC236}">
                <a16:creationId xmlns:a16="http://schemas.microsoft.com/office/drawing/2014/main" id="{604CFDAA-AC81-7CD0-3E90-ACF929B9CFC1}"/>
              </a:ext>
            </a:extLst>
          </p:cNvPr>
          <p:cNvSpPr>
            <a:spLocks noGrp="1"/>
          </p:cNvSpPr>
          <p:nvPr>
            <p:ph type="title"/>
          </p:nvPr>
        </p:nvSpPr>
        <p:spPr>
          <a:xfrm>
            <a:off x="2421467" y="962176"/>
            <a:ext cx="7349066" cy="545167"/>
          </a:xfrm>
        </p:spPr>
        <p:txBody>
          <a:bodyPr>
            <a:normAutofit/>
          </a:bodyPr>
          <a:lstStyle/>
          <a:p>
            <a:pPr>
              <a:lnSpc>
                <a:spcPts val="2340"/>
              </a:lnSpc>
            </a:pPr>
            <a:r>
              <a:rPr lang="en-US" sz="4300" dirty="0">
                <a:sym typeface="Calibri (MS)"/>
              </a:rPr>
              <a:t>DECKERS</a:t>
            </a:r>
          </a:p>
        </p:txBody>
      </p:sp>
      <p:sp>
        <p:nvSpPr>
          <p:cNvPr id="10" name="Rounded Rectangle 9">
            <a:extLst>
              <a:ext uri="{FF2B5EF4-FFF2-40B4-BE49-F238E27FC236}">
                <a16:creationId xmlns:a16="http://schemas.microsoft.com/office/drawing/2014/main" id="{D05B132E-342A-7563-305A-4BD44682A391}"/>
              </a:ext>
            </a:extLst>
          </p:cNvPr>
          <p:cNvSpPr/>
          <p:nvPr/>
        </p:nvSpPr>
        <p:spPr>
          <a:xfrm>
            <a:off x="1331654" y="1765503"/>
            <a:ext cx="3975732" cy="358543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9">
            <a:extLst>
              <a:ext uri="{FF2B5EF4-FFF2-40B4-BE49-F238E27FC236}">
                <a16:creationId xmlns:a16="http://schemas.microsoft.com/office/drawing/2014/main" id="{8C5562F8-584E-762C-6F1D-1B23EE910194}"/>
              </a:ext>
            </a:extLst>
          </p:cNvPr>
          <p:cNvSpPr txBox="1"/>
          <p:nvPr/>
        </p:nvSpPr>
        <p:spPr>
          <a:xfrm>
            <a:off x="6312725" y="2312363"/>
            <a:ext cx="4962641" cy="2243050"/>
          </a:xfrm>
          <a:prstGeom prst="rect">
            <a:avLst/>
          </a:prstGeom>
        </p:spPr>
        <p:txBody>
          <a:bodyPr wrap="square" lIns="0" tIns="0" rIns="0" bIns="0" rtlCol="0" anchor="t">
            <a:spAutoFit/>
          </a:bodyPr>
          <a:lstStyle/>
          <a:p>
            <a:pPr marL="359925" lvl="1" indent="-179963">
              <a:lnSpc>
                <a:spcPts val="2167"/>
              </a:lnSpc>
              <a:buFont typeface="Arial"/>
              <a:buChar char="•"/>
            </a:pPr>
            <a:r>
              <a:rPr lang="en-US" sz="1670" dirty="0">
                <a:solidFill>
                  <a:srgbClr val="FFFFFF"/>
                </a:solidFill>
                <a:latin typeface="Calibri (MS)"/>
                <a:ea typeface="Calibri (MS)"/>
                <a:cs typeface="Calibri (MS)"/>
                <a:sym typeface="Calibri (MS)"/>
              </a:rPr>
              <a:t>Decker’s OPAT increased steadily from $506M → $906M (2023–2025), nearly 80% strong growth in 3 years.</a:t>
            </a:r>
          </a:p>
          <a:p>
            <a:pPr marL="359925" lvl="1" indent="-179963">
              <a:lnSpc>
                <a:spcPts val="2167"/>
              </a:lnSpc>
              <a:buFont typeface="Arial"/>
              <a:buChar char="•"/>
            </a:pPr>
            <a:r>
              <a:rPr lang="en-US" sz="1670" dirty="0">
                <a:solidFill>
                  <a:srgbClr val="FFFFFF"/>
                </a:solidFill>
                <a:latin typeface="Calibri (MS)"/>
                <a:ea typeface="Calibri (MS)"/>
                <a:cs typeface="Calibri (MS)"/>
                <a:sym typeface="Calibri (MS)"/>
              </a:rPr>
              <a:t>Operating assets grew moderately ($1.57B → $1.68B), but OPAT rose faster, signaling improving returns.</a:t>
            </a:r>
          </a:p>
          <a:p>
            <a:pPr marL="359925" lvl="1" indent="-179963">
              <a:lnSpc>
                <a:spcPts val="2167"/>
              </a:lnSpc>
              <a:buFont typeface="Arial"/>
              <a:buChar char="•"/>
            </a:pPr>
            <a:r>
              <a:rPr lang="en-US" sz="1670" dirty="0">
                <a:solidFill>
                  <a:srgbClr val="FFFFFF"/>
                </a:solidFill>
                <a:latin typeface="Calibri (MS)"/>
                <a:ea typeface="Calibri (MS)"/>
                <a:cs typeface="Calibri (MS)"/>
                <a:sym typeface="Calibri (MS)"/>
              </a:rPr>
              <a:t>Deckers shows consistent profitability gains and superior efficiency in converting assets into earnings.</a:t>
            </a:r>
          </a:p>
        </p:txBody>
      </p:sp>
      <p:sp>
        <p:nvSpPr>
          <p:cNvPr id="4" name="TextBox 7">
            <a:extLst>
              <a:ext uri="{FF2B5EF4-FFF2-40B4-BE49-F238E27FC236}">
                <a16:creationId xmlns:a16="http://schemas.microsoft.com/office/drawing/2014/main" id="{E638977B-6C16-5E03-A8EA-35ACE8C80751}"/>
              </a:ext>
            </a:extLst>
          </p:cNvPr>
          <p:cNvSpPr txBox="1"/>
          <p:nvPr/>
        </p:nvSpPr>
        <p:spPr>
          <a:xfrm>
            <a:off x="606482" y="6112485"/>
            <a:ext cx="5881332"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pic>
        <p:nvPicPr>
          <p:cNvPr id="6" name="Picture 5" descr="A graph of different colored bars&#10;&#10;AI-generated content may be incorrect.">
            <a:extLst>
              <a:ext uri="{FF2B5EF4-FFF2-40B4-BE49-F238E27FC236}">
                <a16:creationId xmlns:a16="http://schemas.microsoft.com/office/drawing/2014/main" id="{234E7319-8F4A-E4D7-7DCB-A9EE1BF85986}"/>
              </a:ext>
            </a:extLst>
          </p:cNvPr>
          <p:cNvPicPr>
            <a:picLocks noChangeAspect="1"/>
          </p:cNvPicPr>
          <p:nvPr/>
        </p:nvPicPr>
        <p:blipFill>
          <a:blip r:embed="rId5"/>
          <a:stretch>
            <a:fillRect/>
          </a:stretch>
        </p:blipFill>
        <p:spPr>
          <a:xfrm>
            <a:off x="1339526" y="1852551"/>
            <a:ext cx="3985904" cy="3234568"/>
          </a:xfrm>
          <a:prstGeom prst="rect">
            <a:avLst/>
          </a:prstGeom>
        </p:spPr>
      </p:pic>
    </p:spTree>
    <p:extLst>
      <p:ext uri="{BB962C8B-B14F-4D97-AF65-F5344CB8AC3E}">
        <p14:creationId xmlns:p14="http://schemas.microsoft.com/office/powerpoint/2010/main" val="158009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DD659-D3E9-4BAC-AB38-A458E9E4CD0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2C4F951-39A0-E0A2-95C0-6C65A31AC078}"/>
              </a:ext>
            </a:extLst>
          </p:cNvPr>
          <p:cNvPicPr>
            <a:picLocks noChangeAspect="1"/>
          </p:cNvPicPr>
          <p:nvPr/>
        </p:nvPicPr>
        <p:blipFill>
          <a:blip r:embed="rId3"/>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E19DFA5E-F9FA-015D-A318-2C39D764FBAA}"/>
              </a:ext>
            </a:extLst>
          </p:cNvPr>
          <p:cNvPicPr>
            <a:picLocks noChangeAspect="1"/>
          </p:cNvPicPr>
          <p:nvPr/>
        </p:nvPicPr>
        <p:blipFill>
          <a:blip r:embed="rId4"/>
          <a:stretch>
            <a:fillRect/>
          </a:stretch>
        </p:blipFill>
        <p:spPr>
          <a:xfrm>
            <a:off x="-2" y="-1"/>
            <a:ext cx="12192002" cy="3843868"/>
          </a:xfrm>
          <a:prstGeom prst="rect">
            <a:avLst/>
          </a:prstGeom>
        </p:spPr>
      </p:pic>
      <p:sp>
        <p:nvSpPr>
          <p:cNvPr id="2" name="Title 1">
            <a:extLst>
              <a:ext uri="{FF2B5EF4-FFF2-40B4-BE49-F238E27FC236}">
                <a16:creationId xmlns:a16="http://schemas.microsoft.com/office/drawing/2014/main" id="{604CFDAA-AC81-7CD0-3E90-ACF929B9CFC1}"/>
              </a:ext>
            </a:extLst>
          </p:cNvPr>
          <p:cNvSpPr>
            <a:spLocks noGrp="1"/>
          </p:cNvSpPr>
          <p:nvPr>
            <p:ph type="title"/>
          </p:nvPr>
        </p:nvSpPr>
        <p:spPr>
          <a:xfrm>
            <a:off x="2421467" y="697594"/>
            <a:ext cx="7349066" cy="624947"/>
          </a:xfrm>
        </p:spPr>
        <p:txBody>
          <a:bodyPr>
            <a:normAutofit/>
          </a:bodyPr>
          <a:lstStyle/>
          <a:p>
            <a:pPr>
              <a:lnSpc>
                <a:spcPts val="2340"/>
              </a:lnSpc>
            </a:pPr>
            <a:r>
              <a:rPr lang="en-US" sz="3600" dirty="0">
                <a:sym typeface="Calibri (MS)"/>
              </a:rPr>
              <a:t>CAPITAL STRUCTURE</a:t>
            </a:r>
          </a:p>
        </p:txBody>
      </p:sp>
      <p:sp>
        <p:nvSpPr>
          <p:cNvPr id="10" name="Rounded Rectangle 9">
            <a:extLst>
              <a:ext uri="{FF2B5EF4-FFF2-40B4-BE49-F238E27FC236}">
                <a16:creationId xmlns:a16="http://schemas.microsoft.com/office/drawing/2014/main" id="{D05B132E-342A-7563-305A-4BD44682A391}"/>
              </a:ext>
            </a:extLst>
          </p:cNvPr>
          <p:cNvSpPr/>
          <p:nvPr/>
        </p:nvSpPr>
        <p:spPr>
          <a:xfrm>
            <a:off x="861845" y="1558294"/>
            <a:ext cx="4947226" cy="4145606"/>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D9629B50-32B3-CEDA-34FE-07B473CA5155}"/>
              </a:ext>
            </a:extLst>
          </p:cNvPr>
          <p:cNvSpPr/>
          <p:nvPr/>
        </p:nvSpPr>
        <p:spPr>
          <a:xfrm>
            <a:off x="6324757" y="1558294"/>
            <a:ext cx="4942310" cy="4145606"/>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7">
            <a:extLst>
              <a:ext uri="{FF2B5EF4-FFF2-40B4-BE49-F238E27FC236}">
                <a16:creationId xmlns:a16="http://schemas.microsoft.com/office/drawing/2014/main" id="{0F91D356-5E16-7D46-19E9-F4207D87FC93}"/>
              </a:ext>
            </a:extLst>
          </p:cNvPr>
          <p:cNvSpPr txBox="1"/>
          <p:nvPr/>
        </p:nvSpPr>
        <p:spPr>
          <a:xfrm>
            <a:off x="606482" y="6112485"/>
            <a:ext cx="5881332"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pic>
        <p:nvPicPr>
          <p:cNvPr id="12" name="Picture 11" descr="A screenshot of a spreadsheet&#10;&#10;AI-generated content may be incorrect.">
            <a:extLst>
              <a:ext uri="{FF2B5EF4-FFF2-40B4-BE49-F238E27FC236}">
                <a16:creationId xmlns:a16="http://schemas.microsoft.com/office/drawing/2014/main" id="{2E7A669A-F880-075B-509B-D35E7FB72B63}"/>
              </a:ext>
            </a:extLst>
          </p:cNvPr>
          <p:cNvPicPr>
            <a:picLocks noChangeAspect="1"/>
          </p:cNvPicPr>
          <p:nvPr/>
        </p:nvPicPr>
        <p:blipFill>
          <a:blip r:embed="rId5"/>
          <a:stretch>
            <a:fillRect/>
          </a:stretch>
        </p:blipFill>
        <p:spPr>
          <a:xfrm>
            <a:off x="6602293" y="1725513"/>
            <a:ext cx="4408578" cy="3823368"/>
          </a:xfrm>
          <a:prstGeom prst="rect">
            <a:avLst/>
          </a:prstGeom>
        </p:spPr>
      </p:pic>
      <p:pic>
        <p:nvPicPr>
          <p:cNvPr id="17" name="Picture 16" descr="A blue and white document with numbers and text&#10;&#10;AI-generated content may be incorrect.">
            <a:extLst>
              <a:ext uri="{FF2B5EF4-FFF2-40B4-BE49-F238E27FC236}">
                <a16:creationId xmlns:a16="http://schemas.microsoft.com/office/drawing/2014/main" id="{83950E0A-B5E3-FCDF-B575-56F3868B2BB8}"/>
              </a:ext>
            </a:extLst>
          </p:cNvPr>
          <p:cNvPicPr>
            <a:picLocks noChangeAspect="1"/>
          </p:cNvPicPr>
          <p:nvPr/>
        </p:nvPicPr>
        <p:blipFill>
          <a:blip r:embed="rId6"/>
          <a:stretch>
            <a:fillRect/>
          </a:stretch>
        </p:blipFill>
        <p:spPr>
          <a:xfrm>
            <a:off x="1013782" y="1725512"/>
            <a:ext cx="4624316" cy="3743858"/>
          </a:xfrm>
          <a:prstGeom prst="rect">
            <a:avLst/>
          </a:prstGeom>
        </p:spPr>
      </p:pic>
    </p:spTree>
    <p:extLst>
      <p:ext uri="{BB962C8B-B14F-4D97-AF65-F5344CB8AC3E}">
        <p14:creationId xmlns:p14="http://schemas.microsoft.com/office/powerpoint/2010/main" val="404124100"/>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20A2-9FAE-515A-0C03-91DB6542D0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B25E9F1-F7F7-5972-D3B6-7829B2CB6A4D}"/>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438F230D-FE81-01EA-4B95-455C1C8916F8}"/>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BE24E758-99E3-8D43-1171-A791F84160A6}"/>
              </a:ext>
            </a:extLst>
          </p:cNvPr>
          <p:cNvSpPr/>
          <p:nvPr/>
        </p:nvSpPr>
        <p:spPr>
          <a:xfrm>
            <a:off x="2166258" y="1221713"/>
            <a:ext cx="7909649" cy="3762298"/>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00513EC-E43C-FB98-AEF5-96DCE605DB54}"/>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64A3A68E-9E82-FF1F-260E-54832B4D0E5E}"/>
              </a:ext>
            </a:extLst>
          </p:cNvPr>
          <p:cNvSpPr txBox="1"/>
          <p:nvPr/>
        </p:nvSpPr>
        <p:spPr>
          <a:xfrm>
            <a:off x="850232" y="5198325"/>
            <a:ext cx="10491536" cy="1341970"/>
          </a:xfrm>
          <a:prstGeom prst="rect">
            <a:avLst/>
          </a:prstGeom>
          <a:noFill/>
        </p:spPr>
        <p:txBody>
          <a:bodyPr wrap="square">
            <a:spAutoFit/>
          </a:bodyPr>
          <a:lstStyle/>
          <a:p>
            <a:pPr marL="410209" lvl="1" indent="-205105">
              <a:lnSpc>
                <a:spcPts val="2469"/>
              </a:lnSpc>
              <a:buFont typeface="Arial"/>
              <a:buChar char="•"/>
            </a:pPr>
            <a:r>
              <a:rPr lang="en-US" sz="1400" dirty="0">
                <a:solidFill>
                  <a:srgbClr val="FFFFFF"/>
                </a:solidFill>
                <a:latin typeface="Calibri (MS)"/>
                <a:ea typeface="Calibri (MS)"/>
                <a:cs typeface="Calibri (MS)"/>
                <a:sym typeface="Calibri (MS)"/>
              </a:rPr>
              <a:t>Nike fell from $164.5B (2023) to $107B (2024). Stayed flat at $108B in 2025. Shows stability but no strong recovery.</a:t>
            </a:r>
          </a:p>
          <a:p>
            <a:pPr marL="410209" lvl="1" indent="-205105">
              <a:lnSpc>
                <a:spcPts val="2469"/>
              </a:lnSpc>
              <a:buFont typeface="Arial"/>
              <a:buChar char="•"/>
            </a:pPr>
            <a:r>
              <a:rPr lang="en-US" sz="1400" dirty="0">
                <a:solidFill>
                  <a:srgbClr val="FFFFFF"/>
                </a:solidFill>
                <a:latin typeface="Calibri (MS)"/>
                <a:ea typeface="Calibri (MS)"/>
                <a:cs typeface="Calibri (MS)"/>
                <a:sym typeface="Calibri (MS)"/>
              </a:rPr>
              <a:t>Deckers grew from $12.2B (2023) to $26.3B (2024). Dropped to $15.1B in 2025, still above 2023.Indicates growth potential but volatility.</a:t>
            </a:r>
          </a:p>
          <a:p>
            <a:pPr>
              <a:lnSpc>
                <a:spcPts val="2469"/>
              </a:lnSpc>
            </a:pPr>
            <a:endParaRPr lang="en-US" sz="1400" dirty="0">
              <a:solidFill>
                <a:srgbClr val="FFFFFF"/>
              </a:solidFill>
              <a:latin typeface="Calibri (MS)"/>
              <a:ea typeface="Calibri (MS)"/>
              <a:cs typeface="Calibri (MS)"/>
              <a:sym typeface="Calibri (MS)"/>
            </a:endParaRPr>
          </a:p>
          <a:p>
            <a:pPr algn="r">
              <a:lnSpc>
                <a:spcPts val="2469"/>
              </a:lnSpc>
              <a:spcBef>
                <a:spcPct val="0"/>
              </a:spcBef>
            </a:pPr>
            <a:endParaRPr lang="en-US" sz="1400" dirty="0">
              <a:solidFill>
                <a:srgbClr val="FFFFFF"/>
              </a:solidFill>
              <a:latin typeface="Calibri (MS)"/>
              <a:ea typeface="Calibri (MS)"/>
              <a:cs typeface="Calibri (MS)"/>
              <a:sym typeface="Calibri (MS)"/>
            </a:endParaRPr>
          </a:p>
        </p:txBody>
      </p:sp>
      <p:sp>
        <p:nvSpPr>
          <p:cNvPr id="3" name="Title 1">
            <a:extLst>
              <a:ext uri="{FF2B5EF4-FFF2-40B4-BE49-F238E27FC236}">
                <a16:creationId xmlns:a16="http://schemas.microsoft.com/office/drawing/2014/main" id="{159077D3-FB83-F75F-8547-261E99B2F2E0}"/>
              </a:ext>
            </a:extLst>
          </p:cNvPr>
          <p:cNvSpPr>
            <a:spLocks noGrp="1"/>
          </p:cNvSpPr>
          <p:nvPr>
            <p:ph type="title"/>
          </p:nvPr>
        </p:nvSpPr>
        <p:spPr>
          <a:xfrm>
            <a:off x="2421467" y="382452"/>
            <a:ext cx="7349066" cy="624947"/>
          </a:xfrm>
        </p:spPr>
        <p:txBody>
          <a:bodyPr>
            <a:normAutofit/>
          </a:bodyPr>
          <a:lstStyle/>
          <a:p>
            <a:pPr>
              <a:lnSpc>
                <a:spcPts val="2340"/>
              </a:lnSpc>
            </a:pPr>
            <a:r>
              <a:rPr lang="en-US" sz="3200" dirty="0">
                <a:sym typeface="Calibri (MS)"/>
              </a:rPr>
              <a:t>MARKET CAPITALIZATION</a:t>
            </a:r>
          </a:p>
        </p:txBody>
      </p:sp>
      <p:pic>
        <p:nvPicPr>
          <p:cNvPr id="5" name="Picture 4" descr="A screenshot of a graph&#10;&#10;AI-generated content may be incorrect.">
            <a:extLst>
              <a:ext uri="{FF2B5EF4-FFF2-40B4-BE49-F238E27FC236}">
                <a16:creationId xmlns:a16="http://schemas.microsoft.com/office/drawing/2014/main" id="{B517C3BE-15E4-7B53-7D6E-761EFEF92E06}"/>
              </a:ext>
            </a:extLst>
          </p:cNvPr>
          <p:cNvPicPr>
            <a:picLocks noChangeAspect="1"/>
          </p:cNvPicPr>
          <p:nvPr/>
        </p:nvPicPr>
        <p:blipFill>
          <a:blip r:embed="rId4"/>
          <a:stretch>
            <a:fillRect/>
          </a:stretch>
        </p:blipFill>
        <p:spPr>
          <a:xfrm>
            <a:off x="2468990" y="1365658"/>
            <a:ext cx="7258001" cy="3653438"/>
          </a:xfrm>
          <a:prstGeom prst="rect">
            <a:avLst/>
          </a:prstGeom>
        </p:spPr>
      </p:pic>
      <p:sp>
        <p:nvSpPr>
          <p:cNvPr id="7" name="TextBox 7">
            <a:extLst>
              <a:ext uri="{FF2B5EF4-FFF2-40B4-BE49-F238E27FC236}">
                <a16:creationId xmlns:a16="http://schemas.microsoft.com/office/drawing/2014/main" id="{E3C20E2C-5BDE-D765-379E-ACE2E74F9307}"/>
              </a:ext>
            </a:extLst>
          </p:cNvPr>
          <p:cNvSpPr txBox="1"/>
          <p:nvPr/>
        </p:nvSpPr>
        <p:spPr>
          <a:xfrm>
            <a:off x="606482" y="6112485"/>
            <a:ext cx="5881332"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spTree>
    <p:extLst>
      <p:ext uri="{BB962C8B-B14F-4D97-AF65-F5344CB8AC3E}">
        <p14:creationId xmlns:p14="http://schemas.microsoft.com/office/powerpoint/2010/main" val="1273282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20A2-9FAE-515A-0C03-91DB6542D0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B25E9F1-F7F7-5972-D3B6-7829B2CB6A4D}"/>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438F230D-FE81-01EA-4B95-455C1C8916F8}"/>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BE24E758-99E3-8D43-1171-A791F84160A6}"/>
              </a:ext>
            </a:extLst>
          </p:cNvPr>
          <p:cNvSpPr/>
          <p:nvPr/>
        </p:nvSpPr>
        <p:spPr>
          <a:xfrm>
            <a:off x="2421467" y="1221713"/>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00513EC-E43C-FB98-AEF5-96DCE605DB54}"/>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64A3A68E-9E82-FF1F-260E-54832B4D0E5E}"/>
              </a:ext>
            </a:extLst>
          </p:cNvPr>
          <p:cNvSpPr txBox="1"/>
          <p:nvPr/>
        </p:nvSpPr>
        <p:spPr>
          <a:xfrm>
            <a:off x="425116" y="4949503"/>
            <a:ext cx="11341768" cy="1341970"/>
          </a:xfrm>
          <a:prstGeom prst="rect">
            <a:avLst/>
          </a:prstGeom>
          <a:noFill/>
        </p:spPr>
        <p:txBody>
          <a:bodyPr wrap="square">
            <a:spAutoFit/>
          </a:bodyPr>
          <a:lstStyle/>
          <a:p>
            <a:pPr marL="410209" lvl="1" indent="-205105" algn="just">
              <a:lnSpc>
                <a:spcPts val="2469"/>
              </a:lnSpc>
              <a:buFont typeface="Arial"/>
              <a:buChar char="•"/>
            </a:pPr>
            <a:r>
              <a:rPr lang="en-US" sz="1400" dirty="0">
                <a:solidFill>
                  <a:srgbClr val="FFFFFF"/>
                </a:solidFill>
                <a:latin typeface="Calibri (MS)"/>
                <a:ea typeface="Calibri (MS)"/>
                <a:cs typeface="Calibri (MS)"/>
                <a:sym typeface="Calibri (MS)"/>
              </a:rPr>
              <a:t>Nike dropped from $166B (2023) to $107B (2024). Slight rebound in 2025 ($110B). Large, stable but slow recovery. Nike showed scale &amp; resilience.</a:t>
            </a:r>
          </a:p>
          <a:p>
            <a:pPr marL="410209" lvl="1" indent="-205105" algn="just">
              <a:lnSpc>
                <a:spcPts val="2469"/>
              </a:lnSpc>
              <a:buFont typeface="Arial"/>
              <a:buChar char="•"/>
            </a:pPr>
            <a:r>
              <a:rPr lang="en-US" sz="1400" dirty="0">
                <a:solidFill>
                  <a:srgbClr val="FFFFFF"/>
                </a:solidFill>
                <a:latin typeface="Calibri (MS)"/>
                <a:ea typeface="Calibri (MS)"/>
                <a:cs typeface="Calibri (MS)"/>
                <a:sym typeface="Calibri (MS)"/>
              </a:rPr>
              <a:t>Deckers increased from $11.4B (2023) to $25B (2024). Fell back to $13.5B (2025). High growth potential, but volatile. Deckers movements play with fluctuations.</a:t>
            </a:r>
          </a:p>
          <a:p>
            <a:pPr algn="just">
              <a:lnSpc>
                <a:spcPts val="2469"/>
              </a:lnSpc>
              <a:spcBef>
                <a:spcPct val="0"/>
              </a:spcBef>
            </a:pPr>
            <a:endParaRPr lang="en-US" sz="1400" dirty="0">
              <a:solidFill>
                <a:srgbClr val="FFFFFF"/>
              </a:solidFill>
              <a:latin typeface="Calibri (MS)"/>
              <a:ea typeface="Calibri (MS)"/>
              <a:cs typeface="Calibri (MS)"/>
              <a:sym typeface="Calibri (MS)"/>
            </a:endParaRPr>
          </a:p>
        </p:txBody>
      </p:sp>
      <p:sp>
        <p:nvSpPr>
          <p:cNvPr id="3" name="Title 1">
            <a:extLst>
              <a:ext uri="{FF2B5EF4-FFF2-40B4-BE49-F238E27FC236}">
                <a16:creationId xmlns:a16="http://schemas.microsoft.com/office/drawing/2014/main" id="{159077D3-FB83-F75F-8547-261E99B2F2E0}"/>
              </a:ext>
            </a:extLst>
          </p:cNvPr>
          <p:cNvSpPr>
            <a:spLocks noGrp="1"/>
          </p:cNvSpPr>
          <p:nvPr>
            <p:ph type="title"/>
          </p:nvPr>
        </p:nvSpPr>
        <p:spPr>
          <a:xfrm>
            <a:off x="2421467" y="382452"/>
            <a:ext cx="7349066" cy="624947"/>
          </a:xfrm>
        </p:spPr>
        <p:txBody>
          <a:bodyPr>
            <a:normAutofit/>
          </a:bodyPr>
          <a:lstStyle/>
          <a:p>
            <a:pPr>
              <a:lnSpc>
                <a:spcPts val="2340"/>
              </a:lnSpc>
            </a:pPr>
            <a:r>
              <a:rPr lang="en-US" sz="3200" dirty="0">
                <a:sym typeface="Calibri (MS)"/>
              </a:rPr>
              <a:t>TOTAL ENTERPRISE VALUE</a:t>
            </a:r>
          </a:p>
        </p:txBody>
      </p:sp>
      <p:pic>
        <p:nvPicPr>
          <p:cNvPr id="7" name="Picture 6" descr="A screenshot of a video game&#10;&#10;AI-generated content may be incorrect.">
            <a:extLst>
              <a:ext uri="{FF2B5EF4-FFF2-40B4-BE49-F238E27FC236}">
                <a16:creationId xmlns:a16="http://schemas.microsoft.com/office/drawing/2014/main" id="{FB9CE580-6889-3D65-538F-E7F83C4D1B74}"/>
              </a:ext>
            </a:extLst>
          </p:cNvPr>
          <p:cNvPicPr>
            <a:picLocks noChangeAspect="1"/>
          </p:cNvPicPr>
          <p:nvPr/>
        </p:nvPicPr>
        <p:blipFill>
          <a:blip r:embed="rId4"/>
          <a:stretch>
            <a:fillRect/>
          </a:stretch>
        </p:blipFill>
        <p:spPr>
          <a:xfrm>
            <a:off x="2781314" y="1427148"/>
            <a:ext cx="6629370" cy="3265563"/>
          </a:xfrm>
          <a:prstGeom prst="rect">
            <a:avLst/>
          </a:prstGeom>
        </p:spPr>
      </p:pic>
      <p:sp>
        <p:nvSpPr>
          <p:cNvPr id="9" name="TextBox 7">
            <a:extLst>
              <a:ext uri="{FF2B5EF4-FFF2-40B4-BE49-F238E27FC236}">
                <a16:creationId xmlns:a16="http://schemas.microsoft.com/office/drawing/2014/main" id="{92DC5BBF-7648-82EC-49A8-F0B3769BB0EC}"/>
              </a:ext>
            </a:extLst>
          </p:cNvPr>
          <p:cNvSpPr txBox="1"/>
          <p:nvPr/>
        </p:nvSpPr>
        <p:spPr>
          <a:xfrm>
            <a:off x="606482" y="6112485"/>
            <a:ext cx="5881332"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spTree>
    <p:extLst>
      <p:ext uri="{BB962C8B-B14F-4D97-AF65-F5344CB8AC3E}">
        <p14:creationId xmlns:p14="http://schemas.microsoft.com/office/powerpoint/2010/main" val="423828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20A2-9FAE-515A-0C03-91DB6542D0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B25E9F1-F7F7-5972-D3B6-7829B2CB6A4D}"/>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438F230D-FE81-01EA-4B95-455C1C8916F8}"/>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BE24E758-99E3-8D43-1171-A791F84160A6}"/>
              </a:ext>
            </a:extLst>
          </p:cNvPr>
          <p:cNvSpPr/>
          <p:nvPr/>
        </p:nvSpPr>
        <p:spPr>
          <a:xfrm>
            <a:off x="2421467" y="1221713"/>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00513EC-E43C-FB98-AEF5-96DCE605DB54}"/>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64A3A68E-9E82-FF1F-260E-54832B4D0E5E}"/>
              </a:ext>
            </a:extLst>
          </p:cNvPr>
          <p:cNvSpPr txBox="1"/>
          <p:nvPr/>
        </p:nvSpPr>
        <p:spPr>
          <a:xfrm>
            <a:off x="425116" y="4949503"/>
            <a:ext cx="11341768" cy="1028102"/>
          </a:xfrm>
          <a:prstGeom prst="rect">
            <a:avLst/>
          </a:prstGeom>
          <a:noFill/>
        </p:spPr>
        <p:txBody>
          <a:bodyPr wrap="square">
            <a:spAutoFit/>
          </a:bodyPr>
          <a:lstStyle/>
          <a:p>
            <a:pPr marL="410209" lvl="1" indent="-205105">
              <a:lnSpc>
                <a:spcPts val="2469"/>
              </a:lnSpc>
              <a:buFont typeface="Arial"/>
              <a:buChar char="•"/>
            </a:pPr>
            <a:r>
              <a:rPr lang="en-US" sz="1600" dirty="0">
                <a:solidFill>
                  <a:srgbClr val="FFFFFF"/>
                </a:solidFill>
                <a:latin typeface="Calibri (MS)"/>
                <a:ea typeface="Calibri (MS)"/>
                <a:cs typeface="Calibri (MS)"/>
                <a:sym typeface="Calibri (MS)"/>
              </a:rPr>
              <a:t>Nike stayed relatively steady ($26.1B → $26.4B) in 2023–2024. Slight decline in 2025 ($24.2B). Signals stable but slightly contracting capital base.</a:t>
            </a:r>
          </a:p>
          <a:p>
            <a:pPr marL="410209" lvl="1" indent="-205105">
              <a:lnSpc>
                <a:spcPts val="2469"/>
              </a:lnSpc>
              <a:buFont typeface="Arial"/>
              <a:buChar char="•"/>
            </a:pPr>
            <a:r>
              <a:rPr lang="en-US" sz="1600" dirty="0">
                <a:solidFill>
                  <a:srgbClr val="FFFFFF"/>
                </a:solidFill>
                <a:latin typeface="Calibri (MS)"/>
                <a:ea typeface="Calibri (MS)"/>
                <a:cs typeface="Calibri (MS)"/>
                <a:sym typeface="Calibri (MS)"/>
              </a:rPr>
              <a:t>Deckers gradual growth from $2.0B (2023) to $2.8B (2025). Reflects consistent capital expansion to support growth.</a:t>
            </a:r>
          </a:p>
        </p:txBody>
      </p:sp>
      <p:sp>
        <p:nvSpPr>
          <p:cNvPr id="3" name="Title 1">
            <a:extLst>
              <a:ext uri="{FF2B5EF4-FFF2-40B4-BE49-F238E27FC236}">
                <a16:creationId xmlns:a16="http://schemas.microsoft.com/office/drawing/2014/main" id="{159077D3-FB83-F75F-8547-261E99B2F2E0}"/>
              </a:ext>
            </a:extLst>
          </p:cNvPr>
          <p:cNvSpPr>
            <a:spLocks noGrp="1"/>
          </p:cNvSpPr>
          <p:nvPr>
            <p:ph type="title"/>
          </p:nvPr>
        </p:nvSpPr>
        <p:spPr>
          <a:xfrm>
            <a:off x="2421467" y="382452"/>
            <a:ext cx="7349066" cy="624947"/>
          </a:xfrm>
        </p:spPr>
        <p:txBody>
          <a:bodyPr>
            <a:normAutofit/>
          </a:bodyPr>
          <a:lstStyle/>
          <a:p>
            <a:pPr>
              <a:lnSpc>
                <a:spcPts val="2340"/>
              </a:lnSpc>
            </a:pPr>
            <a:r>
              <a:rPr lang="en-US" sz="3200" dirty="0">
                <a:sym typeface="Calibri (MS)"/>
              </a:rPr>
              <a:t>TOTAL CAPITAL</a:t>
            </a:r>
          </a:p>
        </p:txBody>
      </p:sp>
      <p:pic>
        <p:nvPicPr>
          <p:cNvPr id="6" name="Picture 5" descr="A blue and orange bars&#10;&#10;AI-generated content may be incorrect.">
            <a:extLst>
              <a:ext uri="{FF2B5EF4-FFF2-40B4-BE49-F238E27FC236}">
                <a16:creationId xmlns:a16="http://schemas.microsoft.com/office/drawing/2014/main" id="{3C80B2F7-2C42-08EE-16E0-7C9B964E0100}"/>
              </a:ext>
            </a:extLst>
          </p:cNvPr>
          <p:cNvPicPr>
            <a:picLocks noChangeAspect="1"/>
          </p:cNvPicPr>
          <p:nvPr/>
        </p:nvPicPr>
        <p:blipFill>
          <a:blip r:embed="rId4"/>
          <a:stretch>
            <a:fillRect/>
          </a:stretch>
        </p:blipFill>
        <p:spPr>
          <a:xfrm>
            <a:off x="2742568" y="1339401"/>
            <a:ext cx="6662689" cy="3444728"/>
          </a:xfrm>
          <a:prstGeom prst="rect">
            <a:avLst/>
          </a:prstGeom>
        </p:spPr>
      </p:pic>
      <p:sp>
        <p:nvSpPr>
          <p:cNvPr id="9" name="TextBox 7">
            <a:extLst>
              <a:ext uri="{FF2B5EF4-FFF2-40B4-BE49-F238E27FC236}">
                <a16:creationId xmlns:a16="http://schemas.microsoft.com/office/drawing/2014/main" id="{2BD715C3-FB4C-8A5F-5DB2-D258A6F489C1}"/>
              </a:ext>
            </a:extLst>
          </p:cNvPr>
          <p:cNvSpPr txBox="1"/>
          <p:nvPr/>
        </p:nvSpPr>
        <p:spPr>
          <a:xfrm>
            <a:off x="606482" y="6112485"/>
            <a:ext cx="5881332"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spTree>
    <p:extLst>
      <p:ext uri="{BB962C8B-B14F-4D97-AF65-F5344CB8AC3E}">
        <p14:creationId xmlns:p14="http://schemas.microsoft.com/office/powerpoint/2010/main" val="1791165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20A2-9FAE-515A-0C03-91DB6542D0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B25E9F1-F7F7-5972-D3B6-7829B2CB6A4D}"/>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438F230D-FE81-01EA-4B95-455C1C8916F8}"/>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BE24E758-99E3-8D43-1171-A791F84160A6}"/>
              </a:ext>
            </a:extLst>
          </p:cNvPr>
          <p:cNvSpPr/>
          <p:nvPr/>
        </p:nvSpPr>
        <p:spPr>
          <a:xfrm>
            <a:off x="1930400" y="1332235"/>
            <a:ext cx="8331200" cy="3727790"/>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00513EC-E43C-FB98-AEF5-96DCE605DB54}"/>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64A3A68E-9E82-FF1F-260E-54832B4D0E5E}"/>
              </a:ext>
            </a:extLst>
          </p:cNvPr>
          <p:cNvSpPr txBox="1"/>
          <p:nvPr/>
        </p:nvSpPr>
        <p:spPr>
          <a:xfrm>
            <a:off x="425116" y="5260367"/>
            <a:ext cx="11341768" cy="1021370"/>
          </a:xfrm>
          <a:prstGeom prst="rect">
            <a:avLst/>
          </a:prstGeom>
          <a:noFill/>
        </p:spPr>
        <p:txBody>
          <a:bodyPr wrap="square">
            <a:spAutoFit/>
          </a:bodyPr>
          <a:lstStyle/>
          <a:p>
            <a:pPr marL="410209" lvl="1" indent="-205105" algn="just">
              <a:lnSpc>
                <a:spcPts val="2469"/>
              </a:lnSpc>
              <a:buFont typeface="Arial"/>
              <a:buChar char="•"/>
            </a:pPr>
            <a:r>
              <a:rPr lang="en-US" sz="1400" dirty="0">
                <a:solidFill>
                  <a:srgbClr val="FFFFFF"/>
                </a:solidFill>
                <a:latin typeface="Calibri (MS)"/>
                <a:ea typeface="Calibri (MS)"/>
                <a:cs typeface="Calibri (MS)"/>
                <a:sym typeface="Calibri (MS)"/>
              </a:rPr>
              <a:t>Nike rose from 7% (2023) to 10% (2024). Slightly lower in 2025 (9%). Indicates moderate reliance on debt, but within manageable levels.</a:t>
            </a:r>
          </a:p>
          <a:p>
            <a:pPr marL="410209" lvl="1" indent="-205105" algn="just">
              <a:lnSpc>
                <a:spcPts val="2469"/>
              </a:lnSpc>
              <a:buFont typeface="Arial"/>
              <a:buChar char="•"/>
            </a:pPr>
            <a:r>
              <a:rPr lang="en-US" sz="1400" dirty="0">
                <a:solidFill>
                  <a:srgbClr val="FFFFFF"/>
                </a:solidFill>
                <a:latin typeface="Calibri (MS)"/>
                <a:ea typeface="Calibri (MS)"/>
                <a:cs typeface="Calibri (MS)"/>
                <a:sym typeface="Calibri (MS)"/>
              </a:rPr>
              <a:t>Deckers very low leverage (1–2% across 2023–2025). Reflects a conservative financing strategy, relying mostly on equity.</a:t>
            </a:r>
          </a:p>
          <a:p>
            <a:pPr algn="just">
              <a:lnSpc>
                <a:spcPts val="2469"/>
              </a:lnSpc>
            </a:pPr>
            <a:endParaRPr lang="en-US" sz="1400" dirty="0">
              <a:solidFill>
                <a:srgbClr val="FFFFFF"/>
              </a:solidFill>
              <a:latin typeface="Calibri (MS)"/>
              <a:ea typeface="Calibri (MS)"/>
              <a:cs typeface="Calibri (MS)"/>
              <a:sym typeface="Calibri (MS)"/>
            </a:endParaRPr>
          </a:p>
        </p:txBody>
      </p:sp>
      <p:sp>
        <p:nvSpPr>
          <p:cNvPr id="3" name="Title 1">
            <a:extLst>
              <a:ext uri="{FF2B5EF4-FFF2-40B4-BE49-F238E27FC236}">
                <a16:creationId xmlns:a16="http://schemas.microsoft.com/office/drawing/2014/main" id="{159077D3-FB83-F75F-8547-261E99B2F2E0}"/>
              </a:ext>
            </a:extLst>
          </p:cNvPr>
          <p:cNvSpPr>
            <a:spLocks noGrp="1"/>
          </p:cNvSpPr>
          <p:nvPr>
            <p:ph type="title"/>
          </p:nvPr>
        </p:nvSpPr>
        <p:spPr>
          <a:xfrm>
            <a:off x="2421467" y="382452"/>
            <a:ext cx="7349066" cy="624947"/>
          </a:xfrm>
        </p:spPr>
        <p:txBody>
          <a:bodyPr>
            <a:normAutofit/>
          </a:bodyPr>
          <a:lstStyle/>
          <a:p>
            <a:pPr>
              <a:lnSpc>
                <a:spcPts val="2340"/>
              </a:lnSpc>
            </a:pPr>
            <a:r>
              <a:rPr lang="en-US" sz="3200" dirty="0">
                <a:sym typeface="Calibri (MS)"/>
              </a:rPr>
              <a:t>LEVERAGE RATIO</a:t>
            </a:r>
          </a:p>
        </p:txBody>
      </p:sp>
      <p:pic>
        <p:nvPicPr>
          <p:cNvPr id="7" name="Picture 6" descr="A blue and orange bars&#10;&#10;AI-generated content may be incorrect.">
            <a:extLst>
              <a:ext uri="{FF2B5EF4-FFF2-40B4-BE49-F238E27FC236}">
                <a16:creationId xmlns:a16="http://schemas.microsoft.com/office/drawing/2014/main" id="{11BC357C-D23B-0BA9-6DCA-5E81FA3A4750}"/>
              </a:ext>
            </a:extLst>
          </p:cNvPr>
          <p:cNvPicPr>
            <a:picLocks noChangeAspect="1"/>
          </p:cNvPicPr>
          <p:nvPr/>
        </p:nvPicPr>
        <p:blipFill>
          <a:blip r:embed="rId4"/>
          <a:stretch>
            <a:fillRect/>
          </a:stretch>
        </p:blipFill>
        <p:spPr>
          <a:xfrm>
            <a:off x="2209799" y="1248759"/>
            <a:ext cx="7772400" cy="3894741"/>
          </a:xfrm>
          <a:prstGeom prst="rect">
            <a:avLst/>
          </a:prstGeom>
        </p:spPr>
      </p:pic>
    </p:spTree>
    <p:extLst>
      <p:ext uri="{BB962C8B-B14F-4D97-AF65-F5344CB8AC3E}">
        <p14:creationId xmlns:p14="http://schemas.microsoft.com/office/powerpoint/2010/main" val="320632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20A2-9FAE-515A-0C03-91DB6542D0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B25E9F1-F7F7-5972-D3B6-7829B2CB6A4D}"/>
              </a:ext>
            </a:extLst>
          </p:cNvPr>
          <p:cNvPicPr>
            <a:picLocks noChangeAspect="1"/>
          </p:cNvPicPr>
          <p:nvPr/>
        </p:nvPicPr>
        <p:blipFill>
          <a:blip r:embed="rId2"/>
          <a:stretch>
            <a:fillRect/>
          </a:stretch>
        </p:blipFill>
        <p:spPr>
          <a:xfrm>
            <a:off x="-2" y="3643314"/>
            <a:ext cx="12192002" cy="3214686"/>
          </a:xfrm>
          <a:prstGeom prst="rect">
            <a:avLst/>
          </a:prstGeom>
        </p:spPr>
      </p:pic>
      <p:pic>
        <p:nvPicPr>
          <p:cNvPr id="14" name="Picture 13">
            <a:extLst>
              <a:ext uri="{FF2B5EF4-FFF2-40B4-BE49-F238E27FC236}">
                <a16:creationId xmlns:a16="http://schemas.microsoft.com/office/drawing/2014/main" id="{438F230D-FE81-01EA-4B95-455C1C8916F8}"/>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BE24E758-99E3-8D43-1171-A791F84160A6}"/>
              </a:ext>
            </a:extLst>
          </p:cNvPr>
          <p:cNvSpPr/>
          <p:nvPr/>
        </p:nvSpPr>
        <p:spPr>
          <a:xfrm>
            <a:off x="1690428" y="2022718"/>
            <a:ext cx="8835858" cy="2485315"/>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1FE50CE-1F1D-81CD-2A9C-CAB88C4A18EC}"/>
              </a:ext>
            </a:extLst>
          </p:cNvPr>
          <p:cNvSpPr>
            <a:spLocks noGrp="1"/>
          </p:cNvSpPr>
          <p:nvPr>
            <p:ph type="title"/>
          </p:nvPr>
        </p:nvSpPr>
        <p:spPr>
          <a:xfrm>
            <a:off x="831850" y="441720"/>
            <a:ext cx="10515600" cy="746391"/>
          </a:xfrm>
        </p:spPr>
        <p:txBody>
          <a:bodyPr/>
          <a:lstStyle/>
          <a:p>
            <a:r>
              <a:rPr lang="en-US" dirty="0"/>
              <a:t>CREDIT RATING</a:t>
            </a:r>
          </a:p>
        </p:txBody>
      </p:sp>
      <p:graphicFrame>
        <p:nvGraphicFramePr>
          <p:cNvPr id="3" name="Table 2">
            <a:extLst>
              <a:ext uri="{FF2B5EF4-FFF2-40B4-BE49-F238E27FC236}">
                <a16:creationId xmlns:a16="http://schemas.microsoft.com/office/drawing/2014/main" id="{8943FDF8-DE99-A98D-67A9-B24477788C46}"/>
              </a:ext>
            </a:extLst>
          </p:cNvPr>
          <p:cNvGraphicFramePr>
            <a:graphicFrameLocks noGrp="1"/>
          </p:cNvGraphicFramePr>
          <p:nvPr>
            <p:extLst>
              <p:ext uri="{D42A27DB-BD31-4B8C-83A1-F6EECF244321}">
                <p14:modId xmlns:p14="http://schemas.microsoft.com/office/powerpoint/2010/main" val="1221507264"/>
              </p:ext>
            </p:extLst>
          </p:nvPr>
        </p:nvGraphicFramePr>
        <p:xfrm>
          <a:off x="2076871" y="2770234"/>
          <a:ext cx="8050657" cy="1430914"/>
        </p:xfrm>
        <a:graphic>
          <a:graphicData uri="http://schemas.openxmlformats.org/drawingml/2006/table">
            <a:tbl>
              <a:tblPr firstRow="1" bandRow="1">
                <a:tableStyleId>{21E4AEA4-8DFA-4A89-87EB-49C32662AFE0}</a:tableStyleId>
              </a:tblPr>
              <a:tblGrid>
                <a:gridCol w="2183127">
                  <a:extLst>
                    <a:ext uri="{9D8B030D-6E8A-4147-A177-3AD203B41FA5}">
                      <a16:colId xmlns:a16="http://schemas.microsoft.com/office/drawing/2014/main" val="1724068102"/>
                    </a:ext>
                  </a:extLst>
                </a:gridCol>
                <a:gridCol w="2246882">
                  <a:extLst>
                    <a:ext uri="{9D8B030D-6E8A-4147-A177-3AD203B41FA5}">
                      <a16:colId xmlns:a16="http://schemas.microsoft.com/office/drawing/2014/main" val="1967628366"/>
                    </a:ext>
                  </a:extLst>
                </a:gridCol>
                <a:gridCol w="3620648">
                  <a:extLst>
                    <a:ext uri="{9D8B030D-6E8A-4147-A177-3AD203B41FA5}">
                      <a16:colId xmlns:a16="http://schemas.microsoft.com/office/drawing/2014/main" val="3271004001"/>
                    </a:ext>
                  </a:extLst>
                </a:gridCol>
              </a:tblGrid>
              <a:tr h="275611">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Company</a:t>
                      </a:r>
                    </a:p>
                  </a:txBody>
                  <a:tcPr marL="63005" marR="63005" marT="31503" marB="31503"/>
                </a:tc>
                <a:tc>
                  <a:txBody>
                    <a:bodyPr/>
                    <a:lstStyle/>
                    <a:p>
                      <a:pPr algn="ctr"/>
                      <a:r>
                        <a:rPr lang="en-PH" sz="1200" b="0" i="0" dirty="0">
                          <a:effectLst/>
                        </a:rPr>
                        <a:t>Credit Rating (S\&amp;P)</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63005" marR="63005" marT="31503" marB="31503"/>
                </a:tc>
                <a:tc>
                  <a:txBody>
                    <a:bodyPr/>
                    <a:lstStyle/>
                    <a:p>
                      <a:pPr algn="ctr"/>
                      <a:r>
                        <a:rPr lang="en-PH" sz="1200" b="0" i="0" dirty="0">
                          <a:effectLst/>
                        </a:rPr>
                        <a:t>Outlook / Notes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63005" marR="63005" marT="31503" marB="31503"/>
                </a:tc>
                <a:extLst>
                  <a:ext uri="{0D108BD9-81ED-4DB2-BD59-A6C34878D82A}">
                    <a16:rowId xmlns:a16="http://schemas.microsoft.com/office/drawing/2014/main" val="1903418091"/>
                  </a:ext>
                </a:extLst>
              </a:tr>
              <a:tr h="679590">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Nike</a:t>
                      </a:r>
                    </a:p>
                  </a:txBody>
                  <a:tcPr marL="63005" marR="63005" marT="31503" marB="31503" anchor="ctr"/>
                </a:tc>
                <a:tc>
                  <a:txBody>
                    <a:bodyPr/>
                    <a:lstStyle/>
                    <a:p>
                      <a:pPr algn="ctr"/>
                      <a:r>
                        <a:rPr lang="en-PH" sz="1200" b="0" i="0" dirty="0">
                          <a:effectLst/>
                        </a:rPr>
                        <a:t>A+ (S&amp;P)</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63005" marR="63005" marT="31503" marB="31503" anchor="ctr"/>
                </a:tc>
                <a:tc>
                  <a:txBody>
                    <a:bodyPr/>
                    <a:lstStyle/>
                    <a:p>
                      <a:r>
                        <a:rPr lang="en-PH" sz="1200" b="0" i="0" dirty="0">
                          <a:effectLst/>
                        </a:rPr>
                        <a:t>Stable under S&amp;P. Strong brand and scale but facing margin pressures.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63005" marR="63005" marT="31503" marB="31503" anchor="ctr"/>
                </a:tc>
                <a:extLst>
                  <a:ext uri="{0D108BD9-81ED-4DB2-BD59-A6C34878D82A}">
                    <a16:rowId xmlns:a16="http://schemas.microsoft.com/office/drawing/2014/main" val="1371185711"/>
                  </a:ext>
                </a:extLst>
              </a:tr>
              <a:tr h="475713">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Deckers</a:t>
                      </a:r>
                    </a:p>
                  </a:txBody>
                  <a:tcPr marL="63005" marR="63005" marT="31503" marB="31503" anchor="ctr"/>
                </a:tc>
                <a:tc>
                  <a:txBody>
                    <a:bodyPr/>
                    <a:lstStyle/>
                    <a:p>
                      <a:pPr algn="ctr"/>
                      <a:r>
                        <a:rPr lang="en-PH" sz="1200" b="0" i="0" dirty="0">
                          <a:effectLst/>
                        </a:rPr>
                        <a:t>(Not publicly rated)</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63005" marR="63005" marT="31503" marB="31503" anchor="ctr"/>
                </a:tc>
                <a:tc>
                  <a:txBody>
                    <a:bodyPr/>
                    <a:lstStyle/>
                    <a:p>
                      <a:r>
                        <a:rPr lang="en-PH" sz="1200" b="0" i="0" dirty="0">
                          <a:effectLst/>
                        </a:rPr>
                        <a:t>No public credit rating available; coverage limited, requires premium sources or IR disclosure.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63005" marR="63005" marT="31503" marB="31503" anchor="ctr"/>
                </a:tc>
                <a:extLst>
                  <a:ext uri="{0D108BD9-81ED-4DB2-BD59-A6C34878D82A}">
                    <a16:rowId xmlns:a16="http://schemas.microsoft.com/office/drawing/2014/main" val="1449409593"/>
                  </a:ext>
                </a:extLst>
              </a:tr>
            </a:tbl>
          </a:graphicData>
        </a:graphic>
      </p:graphicFrame>
      <p:pic>
        <p:nvPicPr>
          <p:cNvPr id="4" name="Picture 3">
            <a:extLst>
              <a:ext uri="{FF2B5EF4-FFF2-40B4-BE49-F238E27FC236}">
                <a16:creationId xmlns:a16="http://schemas.microsoft.com/office/drawing/2014/main" id="{E02231CD-C900-0C99-0662-01D72AF8A984}"/>
              </a:ext>
            </a:extLst>
          </p:cNvPr>
          <p:cNvPicPr>
            <a:picLocks noChangeAspect="1"/>
          </p:cNvPicPr>
          <p:nvPr/>
        </p:nvPicPr>
        <p:blipFill>
          <a:blip r:embed="rId4"/>
          <a:stretch>
            <a:fillRect/>
          </a:stretch>
        </p:blipFill>
        <p:spPr>
          <a:xfrm>
            <a:off x="5456314" y="1279768"/>
            <a:ext cx="1279372" cy="1300784"/>
          </a:xfrm>
          <a:prstGeom prst="rect">
            <a:avLst/>
          </a:prstGeom>
        </p:spPr>
      </p:pic>
      <p:pic>
        <p:nvPicPr>
          <p:cNvPr id="15" name="Picture 14">
            <a:extLst>
              <a:ext uri="{FF2B5EF4-FFF2-40B4-BE49-F238E27FC236}">
                <a16:creationId xmlns:a16="http://schemas.microsoft.com/office/drawing/2014/main" id="{000513EC-E43C-FB98-AEF5-96DCE605DB54}"/>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pic>
        <p:nvPicPr>
          <p:cNvPr id="5" name="Picture 4">
            <a:extLst>
              <a:ext uri="{FF2B5EF4-FFF2-40B4-BE49-F238E27FC236}">
                <a16:creationId xmlns:a16="http://schemas.microsoft.com/office/drawing/2014/main" id="{B66C9B9F-998E-489F-F45A-6466233C7D1E}"/>
              </a:ext>
            </a:extLst>
          </p:cNvPr>
          <p:cNvPicPr>
            <a:picLocks noChangeAspect="1"/>
          </p:cNvPicPr>
          <p:nvPr/>
        </p:nvPicPr>
        <p:blipFill>
          <a:blip r:embed="rId5"/>
          <a:stretch>
            <a:fillRect/>
          </a:stretch>
        </p:blipFill>
        <p:spPr>
          <a:xfrm>
            <a:off x="5709560" y="1543721"/>
            <a:ext cx="772880" cy="772878"/>
          </a:xfrm>
          <a:prstGeom prst="rect">
            <a:avLst/>
          </a:prstGeom>
        </p:spPr>
      </p:pic>
      <p:sp>
        <p:nvSpPr>
          <p:cNvPr id="10" name="TextBox 9">
            <a:extLst>
              <a:ext uri="{FF2B5EF4-FFF2-40B4-BE49-F238E27FC236}">
                <a16:creationId xmlns:a16="http://schemas.microsoft.com/office/drawing/2014/main" id="{8D9EF0FB-5418-59D6-E011-6399AF5F8821}"/>
              </a:ext>
            </a:extLst>
          </p:cNvPr>
          <p:cNvSpPr txBox="1"/>
          <p:nvPr/>
        </p:nvSpPr>
        <p:spPr>
          <a:xfrm>
            <a:off x="831850" y="4771802"/>
            <a:ext cx="4728027" cy="1600438"/>
          </a:xfrm>
          <a:prstGeom prst="rect">
            <a:avLst/>
          </a:prstGeom>
          <a:noFill/>
        </p:spPr>
        <p:txBody>
          <a:bodyPr wrap="square">
            <a:spAutoFit/>
          </a:bodyPr>
          <a:lstStyle/>
          <a:p>
            <a:pPr>
              <a:buNone/>
            </a:pPr>
            <a:r>
              <a:rPr lang="en-PH" sz="14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Key Factors Affecting Nike’s Rating</a:t>
            </a:r>
            <a:endParaRPr lang="en-PH" sz="14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10209" lvl="1" indent="-205105">
              <a:buFont typeface="Arial"/>
              <a:buChar char="•"/>
            </a:pPr>
            <a:r>
              <a:rPr lang="en-US" sz="1400" dirty="0">
                <a:solidFill>
                  <a:srgbClr val="FFFFFF"/>
                </a:solidFill>
                <a:latin typeface="Calibri (MS)"/>
                <a:ea typeface="Calibri (MS)"/>
                <a:cs typeface="Calibri (MS)"/>
                <a:sym typeface="Calibri (MS)"/>
              </a:rPr>
              <a:t>EBIT Interest Coverage Ratio: (2023)20.33%,(2024, 25.11%,(2025)12.46% → compatible with A+ rating</a:t>
            </a:r>
          </a:p>
          <a:p>
            <a:pPr marL="410209" lvl="1" indent="-205105">
              <a:buFont typeface="Arial"/>
              <a:buChar char="•"/>
            </a:pPr>
            <a:r>
              <a:rPr lang="en-US" sz="1400" dirty="0">
                <a:solidFill>
                  <a:srgbClr val="FFFFFF"/>
                </a:solidFill>
                <a:latin typeface="Calibri (MS)"/>
                <a:ea typeface="Calibri (MS)"/>
                <a:cs typeface="Calibri (MS)"/>
                <a:sym typeface="Calibri (MS)"/>
              </a:rPr>
              <a:t>Leverage Ratio (Past 3 Years): 6.9% – 10.1%</a:t>
            </a:r>
          </a:p>
          <a:p>
            <a:pPr marL="410209" lvl="1" indent="-205105">
              <a:buFont typeface="Arial"/>
              <a:buChar char="•"/>
            </a:pPr>
            <a:r>
              <a:rPr lang="en-US" sz="1400" dirty="0">
                <a:solidFill>
                  <a:srgbClr val="FFFFFF"/>
                </a:solidFill>
                <a:latin typeface="Calibri (MS)"/>
                <a:ea typeface="Calibri (MS)"/>
                <a:cs typeface="Calibri (MS)"/>
                <a:sym typeface="Calibri (MS)"/>
              </a:rPr>
              <a:t>Benchmark: Median A-rated firm = 16.4% leverage</a:t>
            </a:r>
          </a:p>
          <a:p>
            <a:pPr marL="410209" lvl="1" indent="-205105">
              <a:buFont typeface="Arial"/>
              <a:buChar char="•"/>
            </a:pPr>
            <a:r>
              <a:rPr lang="en-US" sz="1400" dirty="0">
                <a:solidFill>
                  <a:srgbClr val="FFFFFF"/>
                </a:solidFill>
                <a:latin typeface="Calibri (MS)"/>
                <a:ea typeface="Calibri (MS)"/>
                <a:cs typeface="Calibri (MS)"/>
                <a:sym typeface="Calibri (MS)"/>
              </a:rPr>
              <a:t>Nike’s leverage consistently below median (16.9%, 10.1%,9.3%) supports stronger rating</a:t>
            </a:r>
          </a:p>
        </p:txBody>
      </p:sp>
      <p:sp>
        <p:nvSpPr>
          <p:cNvPr id="7" name="TextBox 6">
            <a:extLst>
              <a:ext uri="{FF2B5EF4-FFF2-40B4-BE49-F238E27FC236}">
                <a16:creationId xmlns:a16="http://schemas.microsoft.com/office/drawing/2014/main" id="{C5DA4950-B745-E909-0368-51D97135C53E}"/>
              </a:ext>
            </a:extLst>
          </p:cNvPr>
          <p:cNvSpPr txBox="1"/>
          <p:nvPr/>
        </p:nvSpPr>
        <p:spPr>
          <a:xfrm>
            <a:off x="6289222" y="4771802"/>
            <a:ext cx="4728028" cy="1600438"/>
          </a:xfrm>
          <a:prstGeom prst="rect">
            <a:avLst/>
          </a:prstGeom>
          <a:noFill/>
        </p:spPr>
        <p:txBody>
          <a:bodyPr wrap="square">
            <a:spAutoFit/>
          </a:bodyPr>
          <a:lstStyle/>
          <a:p>
            <a:pPr marL="410209" lvl="1" indent="-205105">
              <a:buFont typeface="Arial"/>
              <a:buChar char="•"/>
            </a:pPr>
            <a:r>
              <a:rPr lang="en-US" sz="1400" dirty="0">
                <a:solidFill>
                  <a:srgbClr val="FFFFFF"/>
                </a:solidFill>
                <a:latin typeface="Calibri (MS)"/>
                <a:ea typeface="Calibri (MS)"/>
                <a:cs typeface="Calibri (MS)"/>
                <a:sym typeface="Calibri (MS)"/>
              </a:rPr>
              <a:t>A+ (one notch above A) is consistent with slightly lower leverage &amp; solid coverage</a:t>
            </a:r>
          </a:p>
          <a:p>
            <a:pPr marL="410209" lvl="1" indent="-205105">
              <a:buFont typeface="Arial"/>
              <a:buChar char="•"/>
            </a:pPr>
            <a:r>
              <a:rPr lang="en-US" sz="1400" dirty="0">
                <a:solidFill>
                  <a:srgbClr val="FFFFFF"/>
                </a:solidFill>
                <a:latin typeface="Calibri (MS)"/>
                <a:ea typeface="Calibri (MS)"/>
                <a:cs typeface="Calibri (MS)"/>
                <a:sym typeface="Calibri (MS)"/>
              </a:rPr>
              <a:t>Rating appears justified given financial profile</a:t>
            </a:r>
          </a:p>
          <a:p>
            <a:pPr marL="410209" lvl="1" indent="-205105">
              <a:buFont typeface="Arial"/>
              <a:buChar char="•"/>
            </a:pPr>
            <a:r>
              <a:rPr lang="en-US" sz="1400" dirty="0">
                <a:solidFill>
                  <a:srgbClr val="FFFFFF"/>
                </a:solidFill>
                <a:latin typeface="Calibri (MS)"/>
                <a:ea typeface="Calibri (MS)"/>
                <a:cs typeface="Calibri (MS)"/>
                <a:sym typeface="Calibri (MS)"/>
              </a:rPr>
              <a:t>Deckers has no public credit rating (S&amp;P, Moody’s, Fitch)</a:t>
            </a:r>
          </a:p>
          <a:p>
            <a:pPr marL="410209" lvl="1" indent="-205105">
              <a:buFont typeface="Arial"/>
              <a:buChar char="•"/>
            </a:pPr>
            <a:r>
              <a:rPr lang="en-US" sz="1400" dirty="0">
                <a:solidFill>
                  <a:srgbClr val="FFFFFF"/>
                </a:solidFill>
                <a:latin typeface="Calibri (MS)"/>
                <a:ea typeface="Calibri (MS)"/>
                <a:cs typeface="Calibri (MS)"/>
                <a:sym typeface="Calibri (MS)"/>
              </a:rPr>
              <a:t>Deckers minimal debt levels reduce need for external rating. Risk assessment relies on financial fundamentals</a:t>
            </a:r>
          </a:p>
          <a:p>
            <a:pPr marL="410209" lvl="1" indent="-205105">
              <a:buFont typeface="Arial"/>
              <a:buChar char="•"/>
            </a:pPr>
            <a:endParaRPr lang="en-US" sz="1400" dirty="0">
              <a:solidFill>
                <a:srgbClr val="FFFFFF"/>
              </a:solidFill>
              <a:latin typeface="Calibri (MS)"/>
              <a:ea typeface="Calibri (MS)"/>
              <a:cs typeface="Calibri (MS)"/>
              <a:sym typeface="Calibri (MS)"/>
            </a:endParaRPr>
          </a:p>
        </p:txBody>
      </p:sp>
    </p:spTree>
    <p:extLst>
      <p:ext uri="{BB962C8B-B14F-4D97-AF65-F5344CB8AC3E}">
        <p14:creationId xmlns:p14="http://schemas.microsoft.com/office/powerpoint/2010/main" val="250152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21FF-D66C-FDEA-62B2-3984BD3D1090}"/>
              </a:ext>
            </a:extLst>
          </p:cNvPr>
          <p:cNvSpPr>
            <a:spLocks noGrp="1"/>
          </p:cNvSpPr>
          <p:nvPr>
            <p:ph type="title"/>
          </p:nvPr>
        </p:nvSpPr>
        <p:spPr>
          <a:xfrm>
            <a:off x="567983" y="1834356"/>
            <a:ext cx="5900225" cy="1325563"/>
          </a:xfrm>
        </p:spPr>
        <p:txBody>
          <a:bodyPr/>
          <a:lstStyle/>
          <a:p>
            <a:r>
              <a:rPr lang="en-US" dirty="0"/>
              <a:t>Introduction</a:t>
            </a:r>
          </a:p>
        </p:txBody>
      </p:sp>
      <p:sp>
        <p:nvSpPr>
          <p:cNvPr id="3" name="Content Placeholder 2">
            <a:extLst>
              <a:ext uri="{FF2B5EF4-FFF2-40B4-BE49-F238E27FC236}">
                <a16:creationId xmlns:a16="http://schemas.microsoft.com/office/drawing/2014/main" id="{9479AF25-8F90-7177-1990-4D4955C658D2}"/>
              </a:ext>
            </a:extLst>
          </p:cNvPr>
          <p:cNvSpPr>
            <a:spLocks noGrp="1"/>
          </p:cNvSpPr>
          <p:nvPr>
            <p:ph idx="1"/>
          </p:nvPr>
        </p:nvSpPr>
        <p:spPr>
          <a:xfrm>
            <a:off x="567983" y="3429000"/>
            <a:ext cx="6941234" cy="1863507"/>
          </a:xfrm>
        </p:spPr>
        <p:txBody>
          <a:bodyPr>
            <a:normAutofit fontScale="62500" lnSpcReduction="20000"/>
          </a:bodyPr>
          <a:lstStyle/>
          <a:p>
            <a:pPr marL="518160" lvl="1" indent="-259080">
              <a:lnSpc>
                <a:spcPts val="2952"/>
              </a:lnSpc>
              <a:buFont typeface="Arial"/>
              <a:buChar char="•"/>
            </a:pPr>
            <a:r>
              <a:rPr lang="en-US" dirty="0">
                <a:solidFill>
                  <a:srgbClr val="FFFFFF"/>
                </a:solidFill>
                <a:latin typeface="Calibri (MS)"/>
                <a:ea typeface="Calibri (MS)"/>
                <a:cs typeface="Calibri (MS)"/>
                <a:sym typeface="Calibri (MS)"/>
              </a:rPr>
              <a:t>Examines financial policies of NIKE, Inc. and Deckers Outdoor Corporation</a:t>
            </a:r>
          </a:p>
          <a:p>
            <a:pPr marL="518160" lvl="1" indent="-259080">
              <a:lnSpc>
                <a:spcPts val="2952"/>
              </a:lnSpc>
              <a:buFont typeface="Arial"/>
              <a:buChar char="•"/>
            </a:pPr>
            <a:r>
              <a:rPr lang="en-US" dirty="0">
                <a:solidFill>
                  <a:srgbClr val="FFFFFF"/>
                </a:solidFill>
                <a:latin typeface="Calibri (MS)"/>
                <a:ea typeface="Calibri (MS)"/>
                <a:cs typeface="Calibri (MS)"/>
                <a:sym typeface="Calibri (MS)"/>
              </a:rPr>
              <a:t>Focus areas: WACC, Capital Structure, EVA, Debt Strategy, Financial Strategy</a:t>
            </a:r>
          </a:p>
          <a:p>
            <a:pPr marL="518160" lvl="1" indent="-259080">
              <a:lnSpc>
                <a:spcPts val="2952"/>
              </a:lnSpc>
              <a:buFont typeface="Arial"/>
              <a:buChar char="•"/>
            </a:pPr>
            <a:r>
              <a:rPr lang="en-US" dirty="0">
                <a:solidFill>
                  <a:srgbClr val="FFFFFF"/>
                </a:solidFill>
                <a:latin typeface="Calibri (MS)"/>
                <a:ea typeface="Calibri (MS)"/>
                <a:cs typeface="Calibri (MS)"/>
                <a:sym typeface="Calibri (MS)"/>
              </a:rPr>
              <a:t>Despite major differences in market size, both firms demonstrate how financial policy drives risk management, capital allocation, and value creation</a:t>
            </a:r>
          </a:p>
        </p:txBody>
      </p:sp>
      <p:pic>
        <p:nvPicPr>
          <p:cNvPr id="1030" name="Picture 6" descr="Deckers Logo &amp; Brand Assets (SVG, PNG and vector) - Brandfetch">
            <a:extLst>
              <a:ext uri="{FF2B5EF4-FFF2-40B4-BE49-F238E27FC236}">
                <a16:creationId xmlns:a16="http://schemas.microsoft.com/office/drawing/2014/main" id="{691A1BB5-568F-D277-3ED1-18EE94A7E9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45" r="-15380" b="-4237"/>
          <a:stretch>
            <a:fillRect/>
          </a:stretch>
        </p:blipFill>
        <p:spPr bwMode="auto">
          <a:xfrm>
            <a:off x="8150201" y="3429000"/>
            <a:ext cx="4663447" cy="3956538"/>
          </a:xfrm>
          <a:prstGeom prst="roundRect">
            <a:avLst>
              <a:gd name="adj" fmla="val 7095"/>
            </a:avLst>
          </a:prstGeom>
          <a:noFill/>
          <a:extLst>
            <a:ext uri="{909E8E84-426E-40DD-AFC4-6F175D3DCCD1}">
              <a14:hiddenFill xmlns:a14="http://schemas.microsoft.com/office/drawing/2010/main">
                <a:solidFill>
                  <a:srgbClr val="FFFFFF"/>
                </a:solidFill>
              </a14:hiddenFill>
            </a:ext>
          </a:extLst>
        </p:spPr>
      </p:pic>
      <p:pic>
        <p:nvPicPr>
          <p:cNvPr id="10" name="Picture Placeholder 9" descr="A black and white logo&#10;&#10;AI-generated content may be incorrect.">
            <a:extLst>
              <a:ext uri="{FF2B5EF4-FFF2-40B4-BE49-F238E27FC236}">
                <a16:creationId xmlns:a16="http://schemas.microsoft.com/office/drawing/2014/main" id="{F2807786-6888-193D-23C3-3F1B5366A172}"/>
              </a:ext>
            </a:extLst>
          </p:cNvPr>
          <p:cNvPicPr>
            <a:picLocks noGrp="1" noChangeAspect="1"/>
          </p:cNvPicPr>
          <p:nvPr>
            <p:ph type="pic" sz="quarter" idx="13"/>
          </p:nvPr>
        </p:nvPicPr>
        <p:blipFill>
          <a:blip r:embed="rId3"/>
          <a:srcRect t="5099" b="5099"/>
          <a:stretch>
            <a:fillRect/>
          </a:stretch>
        </p:blipFill>
        <p:spPr>
          <a:xfrm>
            <a:off x="7010719" y="-152950"/>
            <a:ext cx="5900225" cy="3312869"/>
          </a:xfrm>
        </p:spPr>
      </p:pic>
    </p:spTree>
    <p:extLst>
      <p:ext uri="{BB962C8B-B14F-4D97-AF65-F5344CB8AC3E}">
        <p14:creationId xmlns:p14="http://schemas.microsoft.com/office/powerpoint/2010/main" val="273050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F8B83-239E-0DAB-EFA6-AA97E5EAA3F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896B6A5-8C94-6D98-E9D0-435291E11A2A}"/>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2EEA16B1-5F5D-698E-EE7A-99BE850DDC96}"/>
              </a:ext>
            </a:extLst>
          </p:cNvPr>
          <p:cNvPicPr>
            <a:picLocks noChangeAspect="1"/>
          </p:cNvPicPr>
          <p:nvPr/>
        </p:nvPicPr>
        <p:blipFill>
          <a:blip r:embed="rId3"/>
          <a:stretch>
            <a:fillRect/>
          </a:stretch>
        </p:blipFill>
        <p:spPr>
          <a:xfrm>
            <a:off x="-2" y="-1"/>
            <a:ext cx="12192002" cy="3843868"/>
          </a:xfrm>
          <a:prstGeom prst="rect">
            <a:avLst/>
          </a:prstGeom>
        </p:spPr>
      </p:pic>
      <p:sp>
        <p:nvSpPr>
          <p:cNvPr id="2" name="Title 1">
            <a:extLst>
              <a:ext uri="{FF2B5EF4-FFF2-40B4-BE49-F238E27FC236}">
                <a16:creationId xmlns:a16="http://schemas.microsoft.com/office/drawing/2014/main" id="{BE3B8842-69BA-6602-FCAE-E4290B499D87}"/>
              </a:ext>
            </a:extLst>
          </p:cNvPr>
          <p:cNvSpPr>
            <a:spLocks noGrp="1"/>
          </p:cNvSpPr>
          <p:nvPr>
            <p:ph type="title"/>
          </p:nvPr>
        </p:nvSpPr>
        <p:spPr>
          <a:xfrm>
            <a:off x="2421467" y="962176"/>
            <a:ext cx="7349066" cy="545167"/>
          </a:xfrm>
        </p:spPr>
        <p:txBody>
          <a:bodyPr>
            <a:normAutofit/>
          </a:bodyPr>
          <a:lstStyle/>
          <a:p>
            <a:pPr>
              <a:lnSpc>
                <a:spcPts val="2340"/>
              </a:lnSpc>
            </a:pPr>
            <a:r>
              <a:rPr lang="en-US" sz="4300" dirty="0">
                <a:sym typeface="Calibri (MS)"/>
              </a:rPr>
              <a:t>NIKE</a:t>
            </a:r>
          </a:p>
        </p:txBody>
      </p:sp>
      <p:sp>
        <p:nvSpPr>
          <p:cNvPr id="10" name="Rounded Rectangle 9">
            <a:extLst>
              <a:ext uri="{FF2B5EF4-FFF2-40B4-BE49-F238E27FC236}">
                <a16:creationId xmlns:a16="http://schemas.microsoft.com/office/drawing/2014/main" id="{D35374FD-817E-4B9E-CF76-340C8C0A88C5}"/>
              </a:ext>
            </a:extLst>
          </p:cNvPr>
          <p:cNvSpPr/>
          <p:nvPr/>
        </p:nvSpPr>
        <p:spPr>
          <a:xfrm>
            <a:off x="1331654" y="1765503"/>
            <a:ext cx="3975732" cy="358543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9">
            <a:extLst>
              <a:ext uri="{FF2B5EF4-FFF2-40B4-BE49-F238E27FC236}">
                <a16:creationId xmlns:a16="http://schemas.microsoft.com/office/drawing/2014/main" id="{8C21FC1D-2D43-0C22-4E30-6F216D53AECA}"/>
              </a:ext>
            </a:extLst>
          </p:cNvPr>
          <p:cNvSpPr txBox="1"/>
          <p:nvPr/>
        </p:nvSpPr>
        <p:spPr>
          <a:xfrm>
            <a:off x="6312725" y="2312363"/>
            <a:ext cx="5284189" cy="1904367"/>
          </a:xfrm>
          <a:prstGeom prst="rect">
            <a:avLst/>
          </a:prstGeom>
        </p:spPr>
        <p:txBody>
          <a:bodyPr wrap="square" lIns="0" tIns="0" rIns="0" bIns="0" rtlCol="0" anchor="t">
            <a:spAutoFit/>
          </a:bodyPr>
          <a:lstStyle/>
          <a:p>
            <a:pPr marL="410209" lvl="1" indent="-205105">
              <a:lnSpc>
                <a:spcPts val="2469"/>
              </a:lnSpc>
              <a:buFont typeface="Arial"/>
              <a:buChar char="•"/>
            </a:pPr>
            <a:r>
              <a:rPr lang="en-US" dirty="0">
                <a:solidFill>
                  <a:srgbClr val="FFFFFF"/>
                </a:solidFill>
                <a:latin typeface="Calibri (MS)"/>
                <a:ea typeface="Calibri (MS)"/>
                <a:cs typeface="Calibri (MS)"/>
                <a:sym typeface="Calibri (MS)"/>
              </a:rPr>
              <a:t>Total Debt: Stable at 45% across 3 years.</a:t>
            </a:r>
          </a:p>
          <a:p>
            <a:pPr marL="410209" lvl="1" indent="-205105">
              <a:lnSpc>
                <a:spcPts val="2469"/>
              </a:lnSpc>
              <a:buFont typeface="Arial"/>
              <a:buChar char="•"/>
            </a:pPr>
            <a:r>
              <a:rPr lang="en-US" dirty="0">
                <a:solidFill>
                  <a:srgbClr val="FFFFFF"/>
                </a:solidFill>
                <a:latin typeface="Calibri (MS)"/>
                <a:ea typeface="Calibri (MS)"/>
                <a:cs typeface="Calibri (MS)"/>
                <a:sym typeface="Calibri (MS)"/>
              </a:rPr>
              <a:t>Total Equity: Slightly increased from 54% → 55%.</a:t>
            </a:r>
          </a:p>
          <a:p>
            <a:pPr marL="410209" lvl="1" indent="-205105">
              <a:lnSpc>
                <a:spcPts val="2469"/>
              </a:lnSpc>
              <a:buFont typeface="Arial"/>
              <a:buChar char="•"/>
            </a:pPr>
            <a:r>
              <a:rPr lang="en-US" dirty="0">
                <a:solidFill>
                  <a:srgbClr val="FFFFFF"/>
                </a:solidFill>
                <a:latin typeface="Calibri (MS)"/>
                <a:ea typeface="Calibri (MS)"/>
                <a:cs typeface="Calibri (MS)"/>
                <a:sym typeface="Calibri (MS)"/>
              </a:rPr>
              <a:t>Trend: Balanced and consistent capital mix, showing financial stability.</a:t>
            </a:r>
          </a:p>
          <a:p>
            <a:pPr marL="410209" lvl="1" indent="-205105">
              <a:lnSpc>
                <a:spcPts val="2469"/>
              </a:lnSpc>
              <a:buFont typeface="Arial"/>
              <a:buChar char="•"/>
            </a:pPr>
            <a:r>
              <a:rPr lang="en-US" dirty="0">
                <a:solidFill>
                  <a:srgbClr val="FFFFFF"/>
                </a:solidFill>
                <a:latin typeface="Calibri (MS)"/>
                <a:ea typeface="Calibri (MS)"/>
                <a:cs typeface="Calibri (MS)"/>
                <a:sym typeface="Calibri (MS)"/>
              </a:rPr>
              <a:t>Nike maintains a conservative debt–equity balance, signaling low risk and strong equity backing.</a:t>
            </a:r>
          </a:p>
        </p:txBody>
      </p:sp>
      <p:pic>
        <p:nvPicPr>
          <p:cNvPr id="6" name="Picture 5" descr="A blue bar chart with dots&#10;&#10;AI-generated content may be incorrect.">
            <a:extLst>
              <a:ext uri="{FF2B5EF4-FFF2-40B4-BE49-F238E27FC236}">
                <a16:creationId xmlns:a16="http://schemas.microsoft.com/office/drawing/2014/main" id="{890D2E65-A370-DCD6-DF42-04473997BA15}"/>
              </a:ext>
            </a:extLst>
          </p:cNvPr>
          <p:cNvPicPr>
            <a:picLocks noChangeAspect="1"/>
          </p:cNvPicPr>
          <p:nvPr/>
        </p:nvPicPr>
        <p:blipFill>
          <a:blip r:embed="rId4"/>
          <a:stretch>
            <a:fillRect/>
          </a:stretch>
        </p:blipFill>
        <p:spPr>
          <a:xfrm>
            <a:off x="1566241" y="1765503"/>
            <a:ext cx="3501724" cy="3670428"/>
          </a:xfrm>
          <a:prstGeom prst="rect">
            <a:avLst/>
          </a:prstGeom>
        </p:spPr>
      </p:pic>
    </p:spTree>
    <p:extLst>
      <p:ext uri="{BB962C8B-B14F-4D97-AF65-F5344CB8AC3E}">
        <p14:creationId xmlns:p14="http://schemas.microsoft.com/office/powerpoint/2010/main" val="321345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F8B83-239E-0DAB-EFA6-AA97E5EAA3F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896B6A5-8C94-6D98-E9D0-435291E11A2A}"/>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2EEA16B1-5F5D-698E-EE7A-99BE850DDC96}"/>
              </a:ext>
            </a:extLst>
          </p:cNvPr>
          <p:cNvPicPr>
            <a:picLocks noChangeAspect="1"/>
          </p:cNvPicPr>
          <p:nvPr/>
        </p:nvPicPr>
        <p:blipFill>
          <a:blip r:embed="rId3"/>
          <a:stretch>
            <a:fillRect/>
          </a:stretch>
        </p:blipFill>
        <p:spPr>
          <a:xfrm>
            <a:off x="-2" y="-1"/>
            <a:ext cx="12192002" cy="3843868"/>
          </a:xfrm>
          <a:prstGeom prst="rect">
            <a:avLst/>
          </a:prstGeom>
        </p:spPr>
      </p:pic>
      <p:sp>
        <p:nvSpPr>
          <p:cNvPr id="2" name="Title 1">
            <a:extLst>
              <a:ext uri="{FF2B5EF4-FFF2-40B4-BE49-F238E27FC236}">
                <a16:creationId xmlns:a16="http://schemas.microsoft.com/office/drawing/2014/main" id="{BE3B8842-69BA-6602-FCAE-E4290B499D87}"/>
              </a:ext>
            </a:extLst>
          </p:cNvPr>
          <p:cNvSpPr>
            <a:spLocks noGrp="1"/>
          </p:cNvSpPr>
          <p:nvPr>
            <p:ph type="title"/>
          </p:nvPr>
        </p:nvSpPr>
        <p:spPr>
          <a:xfrm>
            <a:off x="2421467" y="962176"/>
            <a:ext cx="7349066" cy="545167"/>
          </a:xfrm>
        </p:spPr>
        <p:txBody>
          <a:bodyPr>
            <a:normAutofit/>
          </a:bodyPr>
          <a:lstStyle/>
          <a:p>
            <a:pPr>
              <a:lnSpc>
                <a:spcPts val="2340"/>
              </a:lnSpc>
            </a:pPr>
            <a:r>
              <a:rPr lang="en-US" sz="4300" dirty="0">
                <a:sym typeface="Calibri (MS)"/>
              </a:rPr>
              <a:t>DECKERS</a:t>
            </a:r>
          </a:p>
        </p:txBody>
      </p:sp>
      <p:sp>
        <p:nvSpPr>
          <p:cNvPr id="10" name="Rounded Rectangle 9">
            <a:extLst>
              <a:ext uri="{FF2B5EF4-FFF2-40B4-BE49-F238E27FC236}">
                <a16:creationId xmlns:a16="http://schemas.microsoft.com/office/drawing/2014/main" id="{D35374FD-817E-4B9E-CF76-340C8C0A88C5}"/>
              </a:ext>
            </a:extLst>
          </p:cNvPr>
          <p:cNvSpPr/>
          <p:nvPr/>
        </p:nvSpPr>
        <p:spPr>
          <a:xfrm>
            <a:off x="1331654" y="1765503"/>
            <a:ext cx="3975732" cy="358543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9">
            <a:extLst>
              <a:ext uri="{FF2B5EF4-FFF2-40B4-BE49-F238E27FC236}">
                <a16:creationId xmlns:a16="http://schemas.microsoft.com/office/drawing/2014/main" id="{8C21FC1D-2D43-0C22-4E30-6F216D53AECA}"/>
              </a:ext>
            </a:extLst>
          </p:cNvPr>
          <p:cNvSpPr txBox="1"/>
          <p:nvPr/>
        </p:nvSpPr>
        <p:spPr>
          <a:xfrm>
            <a:off x="6312725" y="2108608"/>
            <a:ext cx="5284189" cy="2869568"/>
          </a:xfrm>
          <a:prstGeom prst="rect">
            <a:avLst/>
          </a:prstGeom>
        </p:spPr>
        <p:txBody>
          <a:bodyPr wrap="square" lIns="0" tIns="0" rIns="0" bIns="0" rtlCol="0" anchor="t">
            <a:spAutoFit/>
          </a:bodyPr>
          <a:lstStyle/>
          <a:p>
            <a:pPr marL="410209" lvl="1" indent="-205105">
              <a:lnSpc>
                <a:spcPts val="2469"/>
              </a:lnSpc>
              <a:buFont typeface="Arial"/>
              <a:buChar char="•"/>
            </a:pPr>
            <a:r>
              <a:rPr lang="en-US" dirty="0">
                <a:solidFill>
                  <a:srgbClr val="FFFFFF"/>
                </a:solidFill>
                <a:latin typeface="Calibri (MS)"/>
                <a:ea typeface="Calibri (MS)"/>
                <a:cs typeface="Calibri (MS)"/>
                <a:sym typeface="Calibri (MS)"/>
              </a:rPr>
              <a:t>Total Debt: Declined from 12% → 10%, showing reduced reliance on borrowing.</a:t>
            </a:r>
          </a:p>
          <a:p>
            <a:pPr marL="410209" lvl="1" indent="-205105">
              <a:lnSpc>
                <a:spcPts val="2469"/>
              </a:lnSpc>
              <a:buFont typeface="Arial"/>
              <a:buChar char="•"/>
            </a:pPr>
            <a:r>
              <a:rPr lang="en-US" dirty="0">
                <a:solidFill>
                  <a:srgbClr val="FFFFFF"/>
                </a:solidFill>
                <a:latin typeface="Calibri (MS)"/>
                <a:ea typeface="Calibri (MS)"/>
                <a:cs typeface="Calibri (MS)"/>
                <a:sym typeface="Calibri (MS)"/>
              </a:rPr>
              <a:t>Total Equity: Increased from 88% → 90%, highlighting a strong equity base.</a:t>
            </a:r>
          </a:p>
          <a:p>
            <a:pPr marL="410209" lvl="1" indent="-205105">
              <a:lnSpc>
                <a:spcPts val="2469"/>
              </a:lnSpc>
              <a:buFont typeface="Arial"/>
              <a:buChar char="•"/>
            </a:pPr>
            <a:r>
              <a:rPr lang="en-US" dirty="0">
                <a:solidFill>
                  <a:srgbClr val="FFFFFF"/>
                </a:solidFill>
                <a:latin typeface="Calibri (MS)"/>
                <a:ea typeface="Calibri (MS)"/>
                <a:cs typeface="Calibri (MS)"/>
                <a:sym typeface="Calibri (MS)"/>
              </a:rPr>
              <a:t>Trend: Deckers follows a very conservative financing approach, relying heavily on equity.</a:t>
            </a:r>
          </a:p>
          <a:p>
            <a:pPr marL="410209" lvl="1" indent="-205105">
              <a:lnSpc>
                <a:spcPts val="2469"/>
              </a:lnSpc>
              <a:buFont typeface="Arial"/>
              <a:buChar char="•"/>
            </a:pPr>
            <a:r>
              <a:rPr lang="en-US" dirty="0">
                <a:solidFill>
                  <a:srgbClr val="FFFFFF"/>
                </a:solidFill>
                <a:latin typeface="Calibri (MS)"/>
                <a:ea typeface="Calibri (MS)"/>
                <a:cs typeface="Calibri (MS)"/>
                <a:sym typeface="Calibri (MS)"/>
              </a:rPr>
              <a:t>Compared to Nike, Deckers is less leveraged and more equity-driven, signaling lower financial risk but limited debt-financed growth.</a:t>
            </a:r>
          </a:p>
        </p:txBody>
      </p:sp>
      <p:pic>
        <p:nvPicPr>
          <p:cNvPr id="7" name="Picture 6" descr="A graph of orange and yellow bars&#10;&#10;AI-generated content may be incorrect.">
            <a:extLst>
              <a:ext uri="{FF2B5EF4-FFF2-40B4-BE49-F238E27FC236}">
                <a16:creationId xmlns:a16="http://schemas.microsoft.com/office/drawing/2014/main" id="{5DF0F2E7-325C-0ABE-56DF-239D86C00A74}"/>
              </a:ext>
            </a:extLst>
          </p:cNvPr>
          <p:cNvPicPr>
            <a:picLocks noChangeAspect="1"/>
          </p:cNvPicPr>
          <p:nvPr/>
        </p:nvPicPr>
        <p:blipFill>
          <a:blip r:embed="rId4"/>
          <a:stretch>
            <a:fillRect/>
          </a:stretch>
        </p:blipFill>
        <p:spPr>
          <a:xfrm>
            <a:off x="1567540" y="1723948"/>
            <a:ext cx="3512460" cy="3638888"/>
          </a:xfrm>
          <a:prstGeom prst="rect">
            <a:avLst/>
          </a:prstGeom>
        </p:spPr>
      </p:pic>
    </p:spTree>
    <p:extLst>
      <p:ext uri="{BB962C8B-B14F-4D97-AF65-F5344CB8AC3E}">
        <p14:creationId xmlns:p14="http://schemas.microsoft.com/office/powerpoint/2010/main" val="207103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0B67-40BD-2D40-8F1C-D712A9815BE6}"/>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508D782-27D4-95C9-A63A-8982C786BD37}"/>
              </a:ext>
            </a:extLst>
          </p:cNvPr>
          <p:cNvPicPr>
            <a:picLocks noChangeAspect="1"/>
          </p:cNvPicPr>
          <p:nvPr/>
        </p:nvPicPr>
        <p:blipFill>
          <a:blip r:embed="rId3"/>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39DB78F1-FE06-B2B1-006D-E42419355385}"/>
              </a:ext>
            </a:extLst>
          </p:cNvPr>
          <p:cNvPicPr>
            <a:picLocks noChangeAspect="1"/>
          </p:cNvPicPr>
          <p:nvPr/>
        </p:nvPicPr>
        <p:blipFill>
          <a:blip r:embed="rId4"/>
          <a:stretch>
            <a:fillRect/>
          </a:stretch>
        </p:blipFill>
        <p:spPr>
          <a:xfrm>
            <a:off x="-2" y="-1"/>
            <a:ext cx="12192002" cy="3943049"/>
          </a:xfrm>
          <a:prstGeom prst="rect">
            <a:avLst/>
          </a:prstGeom>
        </p:spPr>
      </p:pic>
      <p:sp>
        <p:nvSpPr>
          <p:cNvPr id="2" name="Title 1">
            <a:extLst>
              <a:ext uri="{FF2B5EF4-FFF2-40B4-BE49-F238E27FC236}">
                <a16:creationId xmlns:a16="http://schemas.microsoft.com/office/drawing/2014/main" id="{C30E4FC9-68EA-8115-2EEC-297427A89520}"/>
              </a:ext>
            </a:extLst>
          </p:cNvPr>
          <p:cNvSpPr>
            <a:spLocks noGrp="1"/>
          </p:cNvSpPr>
          <p:nvPr>
            <p:ph type="title"/>
          </p:nvPr>
        </p:nvSpPr>
        <p:spPr>
          <a:xfrm>
            <a:off x="2421467" y="1754003"/>
            <a:ext cx="7349066" cy="624947"/>
          </a:xfrm>
        </p:spPr>
        <p:txBody>
          <a:bodyPr>
            <a:normAutofit/>
          </a:bodyPr>
          <a:lstStyle/>
          <a:p>
            <a:pPr>
              <a:lnSpc>
                <a:spcPts val="2340"/>
              </a:lnSpc>
            </a:pPr>
            <a:r>
              <a:rPr lang="en-US" sz="4300" dirty="0">
                <a:sym typeface="Calibri (MS)"/>
              </a:rPr>
              <a:t>TRADE OFF THEORY</a:t>
            </a:r>
          </a:p>
        </p:txBody>
      </p:sp>
      <p:sp>
        <p:nvSpPr>
          <p:cNvPr id="10" name="Rounded Rectangle 9">
            <a:extLst>
              <a:ext uri="{FF2B5EF4-FFF2-40B4-BE49-F238E27FC236}">
                <a16:creationId xmlns:a16="http://schemas.microsoft.com/office/drawing/2014/main" id="{BF865A01-07FA-DA64-7C9D-2B54AF028418}"/>
              </a:ext>
            </a:extLst>
          </p:cNvPr>
          <p:cNvSpPr/>
          <p:nvPr/>
        </p:nvSpPr>
        <p:spPr>
          <a:xfrm>
            <a:off x="838199" y="2571448"/>
            <a:ext cx="4962642" cy="2099732"/>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04C1748A-6CCF-7500-3F88-FA24EA6609FA}"/>
              </a:ext>
            </a:extLst>
          </p:cNvPr>
          <p:cNvSpPr/>
          <p:nvPr/>
        </p:nvSpPr>
        <p:spPr>
          <a:xfrm>
            <a:off x="6391162" y="2571448"/>
            <a:ext cx="4778592" cy="2099732"/>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E1AF5A3-BCA3-970B-517A-58C0AD78B555}"/>
              </a:ext>
            </a:extLst>
          </p:cNvPr>
          <p:cNvSpPr txBox="1"/>
          <p:nvPr/>
        </p:nvSpPr>
        <p:spPr>
          <a:xfrm>
            <a:off x="797336" y="6421950"/>
            <a:ext cx="8119532" cy="261610"/>
          </a:xfrm>
          <a:prstGeom prst="rect">
            <a:avLst/>
          </a:prstGeom>
          <a:noFill/>
        </p:spPr>
        <p:txBody>
          <a:bodyPr wrap="square">
            <a:spAutoFit/>
          </a:bodyPr>
          <a:lstStyle/>
          <a:p>
            <a:pPr algn="l" rtl="0">
              <a:buNone/>
            </a:pPr>
            <a:r>
              <a:rPr lang="en-PH" sz="1050" b="0" i="1" dirty="0">
                <a:solidFill>
                  <a:srgbClr val="FFFFFF"/>
                </a:solidFill>
                <a:effectLst/>
              </a:rPr>
              <a:t>*In Millions of the reported currency, except per share items.</a:t>
            </a:r>
            <a:endParaRPr lang="en-PH" sz="1050" dirty="0">
              <a:effectLst/>
            </a:endParaRPr>
          </a:p>
        </p:txBody>
      </p:sp>
      <p:pic>
        <p:nvPicPr>
          <p:cNvPr id="5" name="Picture 4" descr="A close-up of a paper&#10;&#10;AI-generated content may be incorrect.">
            <a:extLst>
              <a:ext uri="{FF2B5EF4-FFF2-40B4-BE49-F238E27FC236}">
                <a16:creationId xmlns:a16="http://schemas.microsoft.com/office/drawing/2014/main" id="{5C1B06DE-8100-6A52-0AAA-5F4A08154130}"/>
              </a:ext>
            </a:extLst>
          </p:cNvPr>
          <p:cNvPicPr>
            <a:picLocks noChangeAspect="1"/>
          </p:cNvPicPr>
          <p:nvPr/>
        </p:nvPicPr>
        <p:blipFill>
          <a:blip r:embed="rId5"/>
          <a:stretch>
            <a:fillRect/>
          </a:stretch>
        </p:blipFill>
        <p:spPr>
          <a:xfrm>
            <a:off x="1145107" y="2852209"/>
            <a:ext cx="4348826" cy="1503662"/>
          </a:xfrm>
          <a:prstGeom prst="rect">
            <a:avLst/>
          </a:prstGeom>
        </p:spPr>
      </p:pic>
      <p:pic>
        <p:nvPicPr>
          <p:cNvPr id="7" name="Picture 6" descr="A close-up of a paper&#10;&#10;AI-generated content may be incorrect.">
            <a:extLst>
              <a:ext uri="{FF2B5EF4-FFF2-40B4-BE49-F238E27FC236}">
                <a16:creationId xmlns:a16="http://schemas.microsoft.com/office/drawing/2014/main" id="{2C12C1D9-667F-85D8-8880-0ED413C01251}"/>
              </a:ext>
            </a:extLst>
          </p:cNvPr>
          <p:cNvPicPr>
            <a:picLocks noChangeAspect="1"/>
          </p:cNvPicPr>
          <p:nvPr/>
        </p:nvPicPr>
        <p:blipFill>
          <a:blip r:embed="rId6"/>
          <a:stretch>
            <a:fillRect/>
          </a:stretch>
        </p:blipFill>
        <p:spPr>
          <a:xfrm>
            <a:off x="6639042" y="2852209"/>
            <a:ext cx="4223521" cy="1503662"/>
          </a:xfrm>
          <a:prstGeom prst="rect">
            <a:avLst/>
          </a:prstGeom>
        </p:spPr>
      </p:pic>
    </p:spTree>
    <p:extLst>
      <p:ext uri="{BB962C8B-B14F-4D97-AF65-F5344CB8AC3E}">
        <p14:creationId xmlns:p14="http://schemas.microsoft.com/office/powerpoint/2010/main" val="2579933260"/>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99EA-3125-CEC1-2D94-54C45FA45F6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43E8B96-A933-1051-9108-99C6533385D3}"/>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4755E6B5-77D8-6705-2892-50F46F606739}"/>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E8C37EF3-85F3-5D91-D2FC-C730658FB4A4}"/>
              </a:ext>
            </a:extLst>
          </p:cNvPr>
          <p:cNvSpPr/>
          <p:nvPr/>
        </p:nvSpPr>
        <p:spPr>
          <a:xfrm>
            <a:off x="2421467" y="1221713"/>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108C6F2-8B70-2881-9CB6-603C0BCDCEEE}"/>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28E467E5-F242-EDC1-3F07-17853DC30D9D}"/>
              </a:ext>
            </a:extLst>
          </p:cNvPr>
          <p:cNvSpPr txBox="1"/>
          <p:nvPr/>
        </p:nvSpPr>
        <p:spPr>
          <a:xfrm>
            <a:off x="425116" y="4899396"/>
            <a:ext cx="11341768" cy="1323439"/>
          </a:xfrm>
          <a:prstGeom prst="rect">
            <a:avLst/>
          </a:prstGeom>
          <a:noFill/>
        </p:spPr>
        <p:txBody>
          <a:bodyPr wrap="square">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Nike has strong growth from $5.8B (2023) to $7.4B (2024).Sharp drop in 2025 ($3.7B),suggesting operational or cash flow pressures. High but volatile cash flow.</a:t>
            </a:r>
          </a:p>
          <a:p>
            <a:pPr marL="410209" lvl="1" indent="-205105">
              <a:buFont typeface="Arial"/>
              <a:buChar char="•"/>
            </a:pPr>
            <a:r>
              <a:rPr lang="en-US" sz="1600" dirty="0">
                <a:solidFill>
                  <a:srgbClr val="FFFFFF"/>
                </a:solidFill>
                <a:latin typeface="Calibri (MS)"/>
                <a:ea typeface="Calibri (MS)"/>
                <a:cs typeface="Calibri (MS)"/>
                <a:sym typeface="Calibri (MS)"/>
              </a:rPr>
              <a:t>Deckers has more modest scale but steady growth. $0.54B (2023) → $1.03B (2024) → $1.04B (2025). Reflects consistent cash generation despite smaller size. Lower absolute cash, but stable upward trend.</a:t>
            </a:r>
          </a:p>
          <a:p>
            <a:endParaRPr lang="en-US" sz="1600" dirty="0">
              <a:solidFill>
                <a:srgbClr val="FFFFFF"/>
              </a:solidFill>
              <a:latin typeface="Calibri (MS)"/>
              <a:ea typeface="Calibri (MS)"/>
              <a:cs typeface="Calibri (MS)"/>
              <a:sym typeface="Calibri (MS)"/>
            </a:endParaRPr>
          </a:p>
        </p:txBody>
      </p:sp>
      <p:sp>
        <p:nvSpPr>
          <p:cNvPr id="3" name="Title 1">
            <a:extLst>
              <a:ext uri="{FF2B5EF4-FFF2-40B4-BE49-F238E27FC236}">
                <a16:creationId xmlns:a16="http://schemas.microsoft.com/office/drawing/2014/main" id="{C2360743-EA3E-C0D3-4F96-F9FA49CC0166}"/>
              </a:ext>
            </a:extLst>
          </p:cNvPr>
          <p:cNvSpPr>
            <a:spLocks noGrp="1"/>
          </p:cNvSpPr>
          <p:nvPr>
            <p:ph type="title"/>
          </p:nvPr>
        </p:nvSpPr>
        <p:spPr>
          <a:xfrm>
            <a:off x="2421467" y="382452"/>
            <a:ext cx="7349066" cy="624947"/>
          </a:xfrm>
        </p:spPr>
        <p:txBody>
          <a:bodyPr>
            <a:normAutofit/>
          </a:bodyPr>
          <a:lstStyle/>
          <a:p>
            <a:pPr>
              <a:lnSpc>
                <a:spcPts val="2340"/>
              </a:lnSpc>
            </a:pPr>
            <a:r>
              <a:rPr lang="en-US" sz="3200" dirty="0">
                <a:sym typeface="Calibri (MS)"/>
              </a:rPr>
              <a:t>CASH FROM OPERATIONS</a:t>
            </a:r>
          </a:p>
        </p:txBody>
      </p:sp>
      <p:sp>
        <p:nvSpPr>
          <p:cNvPr id="4" name="TextBox 8">
            <a:extLst>
              <a:ext uri="{FF2B5EF4-FFF2-40B4-BE49-F238E27FC236}">
                <a16:creationId xmlns:a16="http://schemas.microsoft.com/office/drawing/2014/main" id="{904052BD-475B-AD38-1C48-163DB4C95B80}"/>
              </a:ext>
            </a:extLst>
          </p:cNvPr>
          <p:cNvSpPr txBox="1"/>
          <p:nvPr/>
        </p:nvSpPr>
        <p:spPr>
          <a:xfrm>
            <a:off x="664585" y="6162039"/>
            <a:ext cx="6000375"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grpSp>
        <p:nvGrpSpPr>
          <p:cNvPr id="9" name="Group 8">
            <a:extLst>
              <a:ext uri="{FF2B5EF4-FFF2-40B4-BE49-F238E27FC236}">
                <a16:creationId xmlns:a16="http://schemas.microsoft.com/office/drawing/2014/main" id="{19D8C2FD-CF4B-A64F-CFBC-ED3EC54B64A9}"/>
              </a:ext>
            </a:extLst>
          </p:cNvPr>
          <p:cNvGrpSpPr/>
          <p:nvPr/>
        </p:nvGrpSpPr>
        <p:grpSpPr>
          <a:xfrm>
            <a:off x="2473340" y="1216315"/>
            <a:ext cx="7245320" cy="3743876"/>
            <a:chOff x="2722683" y="1706858"/>
            <a:chExt cx="10623266" cy="5489362"/>
          </a:xfrm>
        </p:grpSpPr>
        <p:pic>
          <p:nvPicPr>
            <p:cNvPr id="5" name="Picture 7">
              <a:extLst>
                <a:ext uri="{FF2B5EF4-FFF2-40B4-BE49-F238E27FC236}">
                  <a16:creationId xmlns:a16="http://schemas.microsoft.com/office/drawing/2014/main" id="{2EA7956B-F41E-5714-22E3-BC1521FF96C1}"/>
                </a:ext>
              </a:extLst>
            </p:cNvPr>
            <p:cNvPicPr>
              <a:picLocks noChangeAspect="1"/>
            </p:cNvPicPr>
            <p:nvPr/>
          </p:nvPicPr>
          <p:blipFill>
            <a:blip r:embed="rId4"/>
            <a:stretch>
              <a:fillRect/>
            </a:stretch>
          </p:blipFill>
          <p:spPr>
            <a:xfrm>
              <a:off x="2722683" y="1706858"/>
              <a:ext cx="5299596" cy="5489362"/>
            </a:xfrm>
            <a:prstGeom prst="rect">
              <a:avLst/>
            </a:prstGeom>
          </p:spPr>
        </p:pic>
        <p:pic>
          <p:nvPicPr>
            <p:cNvPr id="7" name="Picture 8">
              <a:extLst>
                <a:ext uri="{FF2B5EF4-FFF2-40B4-BE49-F238E27FC236}">
                  <a16:creationId xmlns:a16="http://schemas.microsoft.com/office/drawing/2014/main" id="{1574A394-FF9F-D817-7936-3B58E33A0E01}"/>
                </a:ext>
              </a:extLst>
            </p:cNvPr>
            <p:cNvPicPr>
              <a:picLocks noChangeAspect="1"/>
            </p:cNvPicPr>
            <p:nvPr/>
          </p:nvPicPr>
          <p:blipFill>
            <a:blip r:embed="rId5"/>
            <a:stretch>
              <a:fillRect/>
            </a:stretch>
          </p:blipFill>
          <p:spPr>
            <a:xfrm>
              <a:off x="8055374" y="1706858"/>
              <a:ext cx="5290575" cy="5489362"/>
            </a:xfrm>
            <a:prstGeom prst="rect">
              <a:avLst/>
            </a:prstGeom>
          </p:spPr>
        </p:pic>
      </p:grpSp>
    </p:spTree>
    <p:extLst>
      <p:ext uri="{BB962C8B-B14F-4D97-AF65-F5344CB8AC3E}">
        <p14:creationId xmlns:p14="http://schemas.microsoft.com/office/powerpoint/2010/main" val="3194590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99EA-3125-CEC1-2D94-54C45FA45F6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43E8B96-A933-1051-9108-99C6533385D3}"/>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4755E6B5-77D8-6705-2892-50F46F606739}"/>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E8C37EF3-85F3-5D91-D2FC-C730658FB4A4}"/>
              </a:ext>
            </a:extLst>
          </p:cNvPr>
          <p:cNvSpPr/>
          <p:nvPr/>
        </p:nvSpPr>
        <p:spPr>
          <a:xfrm>
            <a:off x="2421467" y="1221713"/>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108C6F2-8B70-2881-9CB6-603C0BCDCEEE}"/>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28E467E5-F242-EDC1-3F07-17853DC30D9D}"/>
              </a:ext>
            </a:extLst>
          </p:cNvPr>
          <p:cNvSpPr txBox="1"/>
          <p:nvPr/>
        </p:nvSpPr>
        <p:spPr>
          <a:xfrm>
            <a:off x="425116" y="4899396"/>
            <a:ext cx="11341768" cy="1077218"/>
          </a:xfrm>
          <a:prstGeom prst="rect">
            <a:avLst/>
          </a:prstGeom>
          <a:noFill/>
        </p:spPr>
        <p:txBody>
          <a:bodyPr wrap="square">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Nike’s book value remained steady around $25B, with a slight dip to $23.4B in 2025, reflecting a stable but mature asset base. A strong signal of scale and stability.</a:t>
            </a:r>
          </a:p>
          <a:p>
            <a:pPr marL="410209" lvl="1" indent="-205105">
              <a:buFont typeface="Arial"/>
              <a:buChar char="•"/>
            </a:pPr>
            <a:r>
              <a:rPr lang="en-US" sz="1600" dirty="0" err="1">
                <a:solidFill>
                  <a:srgbClr val="FFFFFF"/>
                </a:solidFill>
                <a:latin typeface="Calibri (MS)"/>
                <a:ea typeface="Calibri (MS)"/>
                <a:cs typeface="Calibri (MS)"/>
                <a:sym typeface="Calibri (MS)"/>
              </a:rPr>
              <a:t>Deckers’</a:t>
            </a:r>
            <a:r>
              <a:rPr lang="en-US" sz="1600" dirty="0">
                <a:solidFill>
                  <a:srgbClr val="FFFFFF"/>
                </a:solidFill>
                <a:latin typeface="Calibri (MS)"/>
                <a:ea typeface="Calibri (MS)"/>
                <a:cs typeface="Calibri (MS)"/>
                <a:sym typeface="Calibri (MS)"/>
              </a:rPr>
              <a:t> book value  rose steadily from $1.9B → $2.9B, showing consistent asset growth and ongoing investment. </a:t>
            </a:r>
            <a:r>
              <a:rPr lang="en-US" sz="1600" dirty="0" err="1">
                <a:solidFill>
                  <a:srgbClr val="FFFFFF"/>
                </a:solidFill>
                <a:latin typeface="Calibri (MS)"/>
                <a:ea typeface="Calibri (MS)"/>
                <a:cs typeface="Calibri (MS)"/>
                <a:sym typeface="Calibri (MS)"/>
              </a:rPr>
              <a:t>Deckers’</a:t>
            </a:r>
            <a:r>
              <a:rPr lang="en-US" sz="1600" dirty="0">
                <a:solidFill>
                  <a:srgbClr val="FFFFFF"/>
                </a:solidFill>
                <a:latin typeface="Calibri (MS)"/>
                <a:ea typeface="Calibri (MS)"/>
                <a:cs typeface="Calibri (MS)"/>
                <a:sym typeface="Calibri (MS)"/>
              </a:rPr>
              <a:t> justification of growth trajectory.</a:t>
            </a:r>
          </a:p>
        </p:txBody>
      </p:sp>
      <p:sp>
        <p:nvSpPr>
          <p:cNvPr id="3" name="Title 1">
            <a:extLst>
              <a:ext uri="{FF2B5EF4-FFF2-40B4-BE49-F238E27FC236}">
                <a16:creationId xmlns:a16="http://schemas.microsoft.com/office/drawing/2014/main" id="{C2360743-EA3E-C0D3-4F96-F9FA49CC0166}"/>
              </a:ext>
            </a:extLst>
          </p:cNvPr>
          <p:cNvSpPr>
            <a:spLocks noGrp="1"/>
          </p:cNvSpPr>
          <p:nvPr>
            <p:ph type="title"/>
          </p:nvPr>
        </p:nvSpPr>
        <p:spPr>
          <a:xfrm>
            <a:off x="2421467" y="382452"/>
            <a:ext cx="7349066" cy="624947"/>
          </a:xfrm>
        </p:spPr>
        <p:txBody>
          <a:bodyPr>
            <a:normAutofit/>
          </a:bodyPr>
          <a:lstStyle/>
          <a:p>
            <a:pPr>
              <a:lnSpc>
                <a:spcPts val="2340"/>
              </a:lnSpc>
            </a:pPr>
            <a:r>
              <a:rPr lang="en-US" sz="3200" dirty="0">
                <a:sym typeface="Calibri (MS)"/>
              </a:rPr>
              <a:t>BOOK VALUE OF ASSETS</a:t>
            </a:r>
          </a:p>
        </p:txBody>
      </p:sp>
      <p:sp>
        <p:nvSpPr>
          <p:cNvPr id="4" name="TextBox 8">
            <a:extLst>
              <a:ext uri="{FF2B5EF4-FFF2-40B4-BE49-F238E27FC236}">
                <a16:creationId xmlns:a16="http://schemas.microsoft.com/office/drawing/2014/main" id="{904052BD-475B-AD38-1C48-163DB4C95B80}"/>
              </a:ext>
            </a:extLst>
          </p:cNvPr>
          <p:cNvSpPr txBox="1"/>
          <p:nvPr/>
        </p:nvSpPr>
        <p:spPr>
          <a:xfrm>
            <a:off x="664585" y="6162039"/>
            <a:ext cx="6000375"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grpSp>
        <p:nvGrpSpPr>
          <p:cNvPr id="12" name="Group 11">
            <a:extLst>
              <a:ext uri="{FF2B5EF4-FFF2-40B4-BE49-F238E27FC236}">
                <a16:creationId xmlns:a16="http://schemas.microsoft.com/office/drawing/2014/main" id="{36F5CE5A-80CC-E261-D8E1-30A97C635E05}"/>
              </a:ext>
            </a:extLst>
          </p:cNvPr>
          <p:cNvGrpSpPr/>
          <p:nvPr/>
        </p:nvGrpSpPr>
        <p:grpSpPr>
          <a:xfrm>
            <a:off x="2471581" y="1180722"/>
            <a:ext cx="7180416" cy="3775828"/>
            <a:chOff x="2208006" y="2394838"/>
            <a:chExt cx="10454149" cy="5497325"/>
          </a:xfrm>
        </p:grpSpPr>
        <p:pic>
          <p:nvPicPr>
            <p:cNvPr id="6" name="Picture 7">
              <a:extLst>
                <a:ext uri="{FF2B5EF4-FFF2-40B4-BE49-F238E27FC236}">
                  <a16:creationId xmlns:a16="http://schemas.microsoft.com/office/drawing/2014/main" id="{A69B1ACF-9344-0D97-1009-74A6A207EB71}"/>
                </a:ext>
              </a:extLst>
            </p:cNvPr>
            <p:cNvPicPr>
              <a:picLocks noChangeAspect="1"/>
            </p:cNvPicPr>
            <p:nvPr/>
          </p:nvPicPr>
          <p:blipFill>
            <a:blip r:embed="rId4"/>
            <a:stretch>
              <a:fillRect/>
            </a:stretch>
          </p:blipFill>
          <p:spPr>
            <a:xfrm>
              <a:off x="2208006" y="2394838"/>
              <a:ext cx="5601901" cy="5497325"/>
            </a:xfrm>
            <a:prstGeom prst="rect">
              <a:avLst/>
            </a:prstGeom>
          </p:spPr>
        </p:pic>
        <p:pic>
          <p:nvPicPr>
            <p:cNvPr id="10" name="Picture 8">
              <a:extLst>
                <a:ext uri="{FF2B5EF4-FFF2-40B4-BE49-F238E27FC236}">
                  <a16:creationId xmlns:a16="http://schemas.microsoft.com/office/drawing/2014/main" id="{96591033-BB78-E71D-5DDB-FB439732015E}"/>
                </a:ext>
              </a:extLst>
            </p:cNvPr>
            <p:cNvPicPr>
              <a:picLocks noChangeAspect="1"/>
            </p:cNvPicPr>
            <p:nvPr/>
          </p:nvPicPr>
          <p:blipFill>
            <a:blip r:embed="rId5"/>
            <a:stretch>
              <a:fillRect/>
            </a:stretch>
          </p:blipFill>
          <p:spPr>
            <a:xfrm>
              <a:off x="7738683" y="2870079"/>
              <a:ext cx="4923472" cy="4917804"/>
            </a:xfrm>
            <a:prstGeom prst="rect">
              <a:avLst/>
            </a:prstGeom>
          </p:spPr>
        </p:pic>
      </p:grpSp>
    </p:spTree>
    <p:extLst>
      <p:ext uri="{BB962C8B-B14F-4D97-AF65-F5344CB8AC3E}">
        <p14:creationId xmlns:p14="http://schemas.microsoft.com/office/powerpoint/2010/main" val="2951782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C3145-2560-BE8B-11E1-E34C3ECA571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79B7490-6368-58E5-41DC-2E710FC5D608}"/>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4334C6F8-82B0-215B-C025-3105173A3E95}"/>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FA263E3D-9544-6EDC-1CE6-CA14D1CF8FC7}"/>
              </a:ext>
            </a:extLst>
          </p:cNvPr>
          <p:cNvSpPr/>
          <p:nvPr/>
        </p:nvSpPr>
        <p:spPr>
          <a:xfrm>
            <a:off x="2421467" y="1221713"/>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24D35B23-1299-6496-1BD7-84684D4EDC6C}"/>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FE6DC877-49B9-B580-4AF5-FD9BE5D1BC45}"/>
              </a:ext>
            </a:extLst>
          </p:cNvPr>
          <p:cNvSpPr txBox="1"/>
          <p:nvPr/>
        </p:nvSpPr>
        <p:spPr>
          <a:xfrm>
            <a:off x="425116" y="4899396"/>
            <a:ext cx="11341768" cy="1323439"/>
          </a:xfrm>
          <a:prstGeom prst="rect">
            <a:avLst/>
          </a:prstGeom>
          <a:noFill/>
        </p:spPr>
        <p:txBody>
          <a:bodyPr wrap="square">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Nike improved from 9% (2023) → 11% (2024). Declined to 7% (2025), signaling margin pressure despite scale. Nike has large but volatile profitability.</a:t>
            </a:r>
          </a:p>
          <a:p>
            <a:pPr marL="410209" lvl="1" indent="-205105">
              <a:buFont typeface="Arial"/>
              <a:buChar char="•"/>
            </a:pPr>
            <a:r>
              <a:rPr lang="en-US" sz="1600" dirty="0">
                <a:solidFill>
                  <a:srgbClr val="FFFFFF"/>
                </a:solidFill>
                <a:latin typeface="Calibri (MS)"/>
                <a:ea typeface="Calibri (MS)"/>
                <a:cs typeface="Calibri (MS)"/>
                <a:sym typeface="Calibri (MS)"/>
              </a:rPr>
              <a:t>Deckers kept strong and rising: 14% → 17% → 18%. Indicating sustained margin expansion and operational efficiency. Deckers has smaller scale but stronger and improving profitability.</a:t>
            </a:r>
          </a:p>
          <a:p>
            <a:endParaRPr lang="en-US" sz="1600" dirty="0">
              <a:solidFill>
                <a:srgbClr val="FFFFFF"/>
              </a:solidFill>
              <a:latin typeface="Calibri (MS)"/>
              <a:ea typeface="Calibri (MS)"/>
              <a:cs typeface="Calibri (MS)"/>
              <a:sym typeface="Calibri (MS)"/>
            </a:endParaRPr>
          </a:p>
        </p:txBody>
      </p:sp>
      <p:sp>
        <p:nvSpPr>
          <p:cNvPr id="3" name="Title 1">
            <a:extLst>
              <a:ext uri="{FF2B5EF4-FFF2-40B4-BE49-F238E27FC236}">
                <a16:creationId xmlns:a16="http://schemas.microsoft.com/office/drawing/2014/main" id="{70E7A622-E862-669D-16CA-1309360E229A}"/>
              </a:ext>
            </a:extLst>
          </p:cNvPr>
          <p:cNvSpPr>
            <a:spLocks noGrp="1"/>
          </p:cNvSpPr>
          <p:nvPr>
            <p:ph type="title"/>
          </p:nvPr>
        </p:nvSpPr>
        <p:spPr>
          <a:xfrm>
            <a:off x="2421467" y="382452"/>
            <a:ext cx="7349066" cy="624947"/>
          </a:xfrm>
        </p:spPr>
        <p:txBody>
          <a:bodyPr>
            <a:normAutofit/>
          </a:bodyPr>
          <a:lstStyle/>
          <a:p>
            <a:pPr>
              <a:lnSpc>
                <a:spcPts val="2340"/>
              </a:lnSpc>
            </a:pPr>
            <a:r>
              <a:rPr lang="en-US" sz="3200" dirty="0">
                <a:sym typeface="Calibri (MS)"/>
              </a:rPr>
              <a:t>PROFITABILITY RATIO</a:t>
            </a:r>
          </a:p>
        </p:txBody>
      </p:sp>
      <p:pic>
        <p:nvPicPr>
          <p:cNvPr id="12" name="Picture 11" descr="A graph of different colored bars&#10;&#10;AI-generated content may be incorrect.">
            <a:extLst>
              <a:ext uri="{FF2B5EF4-FFF2-40B4-BE49-F238E27FC236}">
                <a16:creationId xmlns:a16="http://schemas.microsoft.com/office/drawing/2014/main" id="{1AAABCBF-58E0-D204-67F3-82625D956289}"/>
              </a:ext>
            </a:extLst>
          </p:cNvPr>
          <p:cNvPicPr>
            <a:picLocks noChangeAspect="1"/>
          </p:cNvPicPr>
          <p:nvPr/>
        </p:nvPicPr>
        <p:blipFill>
          <a:blip r:embed="rId4"/>
          <a:stretch>
            <a:fillRect/>
          </a:stretch>
        </p:blipFill>
        <p:spPr>
          <a:xfrm>
            <a:off x="6124574" y="1562100"/>
            <a:ext cx="2951358" cy="2874299"/>
          </a:xfrm>
          <a:prstGeom prst="rect">
            <a:avLst/>
          </a:prstGeom>
        </p:spPr>
      </p:pic>
      <p:pic>
        <p:nvPicPr>
          <p:cNvPr id="16" name="Picture 15" descr="A graph of blue and green bars&#10;&#10;AI-generated content may be incorrect.">
            <a:extLst>
              <a:ext uri="{FF2B5EF4-FFF2-40B4-BE49-F238E27FC236}">
                <a16:creationId xmlns:a16="http://schemas.microsoft.com/office/drawing/2014/main" id="{5314D818-D179-E5F4-660C-CA778FF21BFE}"/>
              </a:ext>
            </a:extLst>
          </p:cNvPr>
          <p:cNvPicPr>
            <a:picLocks noChangeAspect="1"/>
          </p:cNvPicPr>
          <p:nvPr/>
        </p:nvPicPr>
        <p:blipFill>
          <a:blip r:embed="rId5"/>
          <a:stretch>
            <a:fillRect/>
          </a:stretch>
        </p:blipFill>
        <p:spPr>
          <a:xfrm>
            <a:off x="3015989" y="1485833"/>
            <a:ext cx="2924175" cy="2990634"/>
          </a:xfrm>
          <a:prstGeom prst="rect">
            <a:avLst/>
          </a:prstGeom>
        </p:spPr>
      </p:pic>
    </p:spTree>
    <p:extLst>
      <p:ext uri="{BB962C8B-B14F-4D97-AF65-F5344CB8AC3E}">
        <p14:creationId xmlns:p14="http://schemas.microsoft.com/office/powerpoint/2010/main" val="48742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C94F-8664-77C4-627F-E8D8E8B301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BADE789-3EEE-9FFA-322F-16CFBCF6D522}"/>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CBBDA3BF-5385-CF7E-34E0-3C8F4D7C5705}"/>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FC8CAFF0-9BEC-A114-A02E-A1778CBD06D3}"/>
              </a:ext>
            </a:extLst>
          </p:cNvPr>
          <p:cNvSpPr/>
          <p:nvPr/>
        </p:nvSpPr>
        <p:spPr>
          <a:xfrm>
            <a:off x="2421467" y="1474426"/>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8167B15-AC20-9BF5-3AFA-434A65401308}"/>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7303799D-E015-A6B9-E291-DFF3B9A28F5A}"/>
              </a:ext>
            </a:extLst>
          </p:cNvPr>
          <p:cNvSpPr txBox="1"/>
          <p:nvPr/>
        </p:nvSpPr>
        <p:spPr>
          <a:xfrm>
            <a:off x="217714" y="5210165"/>
            <a:ext cx="11756572" cy="1323439"/>
          </a:xfrm>
          <a:prstGeom prst="rect">
            <a:avLst/>
          </a:prstGeom>
          <a:noFill/>
        </p:spPr>
        <p:txBody>
          <a:bodyPr wrap="square">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Nike's premium declined from 7.3× (2023) → 5.0× (2024), slight rebound to 5.4× (2025). Reflects reduced but steady investor confidence — assets still valued well above book. </a:t>
            </a:r>
          </a:p>
          <a:p>
            <a:pPr marL="410209" lvl="1" indent="-205105">
              <a:buFont typeface="Arial"/>
              <a:buChar char="•"/>
            </a:pPr>
            <a:r>
              <a:rPr lang="en-US" sz="1600" dirty="0">
                <a:solidFill>
                  <a:srgbClr val="FFFFFF"/>
                </a:solidFill>
                <a:latin typeface="Calibri (MS)"/>
                <a:ea typeface="Calibri (MS)"/>
                <a:cs typeface="Calibri (MS)"/>
                <a:sym typeface="Calibri (MS)"/>
              </a:rPr>
              <a:t>Deckers jumped to 10.8× (2024)  before normalizing at 5.3× (2025). Indicates a peak optimism phase, followed by a market correction.</a:t>
            </a:r>
          </a:p>
          <a:p>
            <a:pPr marL="410209" lvl="1" indent="-205105">
              <a:buFont typeface="Arial"/>
              <a:buChar char="•"/>
            </a:pPr>
            <a:r>
              <a:rPr lang="en-US" sz="1600" dirty="0">
                <a:solidFill>
                  <a:srgbClr val="FFFFFF"/>
                </a:solidFill>
                <a:latin typeface="Calibri (MS)"/>
                <a:ea typeface="Calibri (MS)"/>
                <a:cs typeface="Calibri (MS)"/>
                <a:sym typeface="Calibri (MS)"/>
              </a:rPr>
              <a:t>Both firms enjoy strong market premiums vs. book value. While Nike signals stability, </a:t>
            </a:r>
            <a:r>
              <a:rPr lang="en-US" sz="1600" dirty="0" err="1">
                <a:solidFill>
                  <a:srgbClr val="FFFFFF"/>
                </a:solidFill>
                <a:latin typeface="Calibri (MS)"/>
                <a:ea typeface="Calibri (MS)"/>
                <a:cs typeface="Calibri (MS)"/>
                <a:sym typeface="Calibri (MS)"/>
              </a:rPr>
              <a:t>Deckers’</a:t>
            </a:r>
            <a:r>
              <a:rPr lang="en-US" sz="1600" dirty="0">
                <a:solidFill>
                  <a:srgbClr val="FFFFFF"/>
                </a:solidFill>
                <a:latin typeface="Calibri (MS)"/>
                <a:ea typeface="Calibri (MS)"/>
                <a:cs typeface="Calibri (MS)"/>
                <a:sym typeface="Calibri (MS)"/>
              </a:rPr>
              <a:t> volatility  shows potential upside swing.</a:t>
            </a:r>
          </a:p>
          <a:p>
            <a:endParaRPr lang="en-US" sz="1600" dirty="0">
              <a:solidFill>
                <a:srgbClr val="FFFFFF"/>
              </a:solidFill>
              <a:latin typeface="Calibri (MS)"/>
              <a:ea typeface="Calibri (MS)"/>
              <a:cs typeface="Calibri (MS)"/>
              <a:sym typeface="Calibri (MS)"/>
            </a:endParaRPr>
          </a:p>
        </p:txBody>
      </p:sp>
      <p:sp>
        <p:nvSpPr>
          <p:cNvPr id="3" name="Title 1">
            <a:extLst>
              <a:ext uri="{FF2B5EF4-FFF2-40B4-BE49-F238E27FC236}">
                <a16:creationId xmlns:a16="http://schemas.microsoft.com/office/drawing/2014/main" id="{8E7D82FA-0615-3500-15F8-EBBEE0D63B15}"/>
              </a:ext>
            </a:extLst>
          </p:cNvPr>
          <p:cNvSpPr>
            <a:spLocks noGrp="1"/>
          </p:cNvSpPr>
          <p:nvPr>
            <p:ph type="title"/>
          </p:nvPr>
        </p:nvSpPr>
        <p:spPr>
          <a:xfrm>
            <a:off x="2421467" y="300398"/>
            <a:ext cx="7349066" cy="624947"/>
          </a:xfrm>
        </p:spPr>
        <p:txBody>
          <a:bodyPr>
            <a:normAutofit fontScale="90000"/>
          </a:bodyPr>
          <a:lstStyle/>
          <a:p>
            <a:pPr>
              <a:lnSpc>
                <a:spcPts val="2340"/>
              </a:lnSpc>
            </a:pPr>
            <a:r>
              <a:rPr lang="en-US" sz="3200" dirty="0">
                <a:sym typeface="Calibri (MS)"/>
              </a:rPr>
              <a:t>INVESTOR CONFIDENCE PREMIUM</a:t>
            </a:r>
          </a:p>
        </p:txBody>
      </p:sp>
      <p:sp>
        <p:nvSpPr>
          <p:cNvPr id="4" name="Title 1">
            <a:extLst>
              <a:ext uri="{FF2B5EF4-FFF2-40B4-BE49-F238E27FC236}">
                <a16:creationId xmlns:a16="http://schemas.microsoft.com/office/drawing/2014/main" id="{EB0E1997-4036-8640-8ADC-FFB20294E7BA}"/>
              </a:ext>
            </a:extLst>
          </p:cNvPr>
          <p:cNvSpPr txBox="1">
            <a:spLocks/>
          </p:cNvSpPr>
          <p:nvPr/>
        </p:nvSpPr>
        <p:spPr>
          <a:xfrm>
            <a:off x="2421467" y="687252"/>
            <a:ext cx="7349066" cy="62494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ts val="2340"/>
              </a:lnSpc>
            </a:pPr>
            <a:r>
              <a:rPr lang="en-US" sz="2400" b="0" dirty="0">
                <a:sym typeface="Calibri (MS)"/>
              </a:rPr>
              <a:t>MV of Assets/BV of Assets</a:t>
            </a:r>
          </a:p>
        </p:txBody>
      </p:sp>
      <p:grpSp>
        <p:nvGrpSpPr>
          <p:cNvPr id="12" name="Group 11">
            <a:extLst>
              <a:ext uri="{FF2B5EF4-FFF2-40B4-BE49-F238E27FC236}">
                <a16:creationId xmlns:a16="http://schemas.microsoft.com/office/drawing/2014/main" id="{A0209FBD-1FF5-FDA0-BDE7-EB77DE641347}"/>
              </a:ext>
            </a:extLst>
          </p:cNvPr>
          <p:cNvGrpSpPr/>
          <p:nvPr/>
        </p:nvGrpSpPr>
        <p:grpSpPr>
          <a:xfrm>
            <a:off x="2542368" y="1254143"/>
            <a:ext cx="7065255" cy="4006988"/>
            <a:chOff x="2335673" y="2199777"/>
            <a:chExt cx="10462475" cy="5933689"/>
          </a:xfrm>
        </p:grpSpPr>
        <p:pic>
          <p:nvPicPr>
            <p:cNvPr id="6" name="Picture 6">
              <a:extLst>
                <a:ext uri="{FF2B5EF4-FFF2-40B4-BE49-F238E27FC236}">
                  <a16:creationId xmlns:a16="http://schemas.microsoft.com/office/drawing/2014/main" id="{D89D1F85-12A8-B058-477D-C8B70D9EC9DF}"/>
                </a:ext>
              </a:extLst>
            </p:cNvPr>
            <p:cNvPicPr>
              <a:picLocks noChangeAspect="1"/>
            </p:cNvPicPr>
            <p:nvPr/>
          </p:nvPicPr>
          <p:blipFill>
            <a:blip r:embed="rId4"/>
            <a:stretch>
              <a:fillRect/>
            </a:stretch>
          </p:blipFill>
          <p:spPr>
            <a:xfrm>
              <a:off x="2335673" y="2199777"/>
              <a:ext cx="5496513" cy="5933689"/>
            </a:xfrm>
            <a:prstGeom prst="rect">
              <a:avLst/>
            </a:prstGeom>
          </p:spPr>
        </p:pic>
        <p:pic>
          <p:nvPicPr>
            <p:cNvPr id="10" name="Picture 8">
              <a:extLst>
                <a:ext uri="{FF2B5EF4-FFF2-40B4-BE49-F238E27FC236}">
                  <a16:creationId xmlns:a16="http://schemas.microsoft.com/office/drawing/2014/main" id="{E74E2033-8A70-1B4E-1B8F-4013A6B06BD9}"/>
                </a:ext>
              </a:extLst>
            </p:cNvPr>
            <p:cNvPicPr>
              <a:picLocks noChangeAspect="1"/>
            </p:cNvPicPr>
            <p:nvPr/>
          </p:nvPicPr>
          <p:blipFill>
            <a:blip r:embed="rId5"/>
            <a:stretch>
              <a:fillRect/>
            </a:stretch>
          </p:blipFill>
          <p:spPr>
            <a:xfrm>
              <a:off x="7620000" y="2552700"/>
              <a:ext cx="5178148" cy="5505098"/>
            </a:xfrm>
            <a:prstGeom prst="rect">
              <a:avLst/>
            </a:prstGeom>
          </p:spPr>
        </p:pic>
      </p:grpSp>
    </p:spTree>
    <p:extLst>
      <p:ext uri="{BB962C8B-B14F-4D97-AF65-F5344CB8AC3E}">
        <p14:creationId xmlns:p14="http://schemas.microsoft.com/office/powerpoint/2010/main" val="37089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C94F-8664-77C4-627F-E8D8E8B301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BADE789-3EEE-9FFA-322F-16CFBCF6D522}"/>
              </a:ext>
            </a:extLst>
          </p:cNvPr>
          <p:cNvPicPr>
            <a:picLocks noChangeAspect="1"/>
          </p:cNvPicPr>
          <p:nvPr/>
        </p:nvPicPr>
        <p:blipFill>
          <a:blip r:embed="rId3"/>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CBBDA3BF-5385-CF7E-34E0-3C8F4D7C5705}"/>
              </a:ext>
            </a:extLst>
          </p:cNvPr>
          <p:cNvPicPr>
            <a:picLocks noChangeAspect="1"/>
          </p:cNvPicPr>
          <p:nvPr/>
        </p:nvPicPr>
        <p:blipFill>
          <a:blip r:embed="rId4"/>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FC8CAFF0-9BEC-A114-A02E-A1778CBD06D3}"/>
              </a:ext>
            </a:extLst>
          </p:cNvPr>
          <p:cNvSpPr/>
          <p:nvPr/>
        </p:nvSpPr>
        <p:spPr>
          <a:xfrm>
            <a:off x="2421467" y="1474426"/>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8167B15-AC20-9BF5-3AFA-434A65401308}"/>
              </a:ext>
            </a:extLst>
          </p:cNvPr>
          <p:cNvPicPr>
            <a:picLocks noChangeAspect="1"/>
          </p:cNvPicPr>
          <p:nvPr/>
        </p:nvPicPr>
        <p:blipFill>
          <a:blip r:embed="rId4"/>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7303799D-E015-A6B9-E291-DFF3B9A28F5A}"/>
              </a:ext>
            </a:extLst>
          </p:cNvPr>
          <p:cNvSpPr txBox="1"/>
          <p:nvPr/>
        </p:nvSpPr>
        <p:spPr>
          <a:xfrm>
            <a:off x="148281" y="5210165"/>
            <a:ext cx="11895438" cy="584775"/>
          </a:xfrm>
          <a:prstGeom prst="rect">
            <a:avLst/>
          </a:prstGeom>
          <a:noFill/>
        </p:spPr>
        <p:txBody>
          <a:bodyPr wrap="square">
            <a:spAutoFit/>
          </a:bodyPr>
          <a:lstStyle/>
          <a:p>
            <a:pPr marL="410209" lvl="1" indent="-205105" algn="just">
              <a:buFont typeface="Arial"/>
              <a:buChar char="•"/>
            </a:pPr>
            <a:r>
              <a:rPr lang="en-US" sz="1600" dirty="0">
                <a:solidFill>
                  <a:srgbClr val="FFFFFF"/>
                </a:solidFill>
                <a:latin typeface="Calibri (MS)"/>
                <a:ea typeface="Calibri (MS)"/>
                <a:cs typeface="Calibri (MS)"/>
                <a:sym typeface="Calibri (MS)"/>
              </a:rPr>
              <a:t>Nike rose from 7% (2022) to 10% (2023). Slightly lower in 2024 (9%). Indicates moderate reliance on debt, but within manageable levels.</a:t>
            </a:r>
          </a:p>
          <a:p>
            <a:pPr marL="410209" lvl="1" indent="-205105" algn="just">
              <a:buFont typeface="Arial"/>
              <a:buChar char="•"/>
            </a:pPr>
            <a:r>
              <a:rPr lang="en-US" sz="1600" dirty="0">
                <a:solidFill>
                  <a:srgbClr val="FFFFFF"/>
                </a:solidFill>
                <a:latin typeface="Calibri (MS)"/>
                <a:ea typeface="Calibri (MS)"/>
                <a:cs typeface="Calibri (MS)"/>
                <a:sym typeface="Calibri (MS)"/>
              </a:rPr>
              <a:t>Deckers signals very low leverage (1–2% across 2022–2024). Reflects a conservative financing strategy, relying mostly on equity.</a:t>
            </a:r>
          </a:p>
        </p:txBody>
      </p:sp>
      <p:sp>
        <p:nvSpPr>
          <p:cNvPr id="3" name="Title 1">
            <a:extLst>
              <a:ext uri="{FF2B5EF4-FFF2-40B4-BE49-F238E27FC236}">
                <a16:creationId xmlns:a16="http://schemas.microsoft.com/office/drawing/2014/main" id="{8E7D82FA-0615-3500-15F8-EBBEE0D63B15}"/>
              </a:ext>
            </a:extLst>
          </p:cNvPr>
          <p:cNvSpPr>
            <a:spLocks noGrp="1"/>
          </p:cNvSpPr>
          <p:nvPr>
            <p:ph type="title"/>
          </p:nvPr>
        </p:nvSpPr>
        <p:spPr>
          <a:xfrm>
            <a:off x="2421467" y="300398"/>
            <a:ext cx="7349066" cy="624947"/>
          </a:xfrm>
        </p:spPr>
        <p:txBody>
          <a:bodyPr>
            <a:normAutofit/>
          </a:bodyPr>
          <a:lstStyle/>
          <a:p>
            <a:pPr>
              <a:lnSpc>
                <a:spcPts val="2340"/>
              </a:lnSpc>
            </a:pPr>
            <a:r>
              <a:rPr lang="en-US" sz="3200" dirty="0">
                <a:sym typeface="Calibri (MS)"/>
              </a:rPr>
              <a:t>LEVERAGE RATIO</a:t>
            </a:r>
          </a:p>
        </p:txBody>
      </p:sp>
      <p:grpSp>
        <p:nvGrpSpPr>
          <p:cNvPr id="9" name="Group 8">
            <a:extLst>
              <a:ext uri="{FF2B5EF4-FFF2-40B4-BE49-F238E27FC236}">
                <a16:creationId xmlns:a16="http://schemas.microsoft.com/office/drawing/2014/main" id="{B066B784-0C59-00AD-23FA-7D7223FA1E87}"/>
              </a:ext>
            </a:extLst>
          </p:cNvPr>
          <p:cNvGrpSpPr/>
          <p:nvPr/>
        </p:nvGrpSpPr>
        <p:grpSpPr>
          <a:xfrm>
            <a:off x="2588480" y="1582859"/>
            <a:ext cx="6829017" cy="3518874"/>
            <a:chOff x="3610068" y="2707477"/>
            <a:chExt cx="8424547" cy="4341023"/>
          </a:xfrm>
        </p:grpSpPr>
        <p:pic>
          <p:nvPicPr>
            <p:cNvPr id="5" name="Picture 6">
              <a:extLst>
                <a:ext uri="{FF2B5EF4-FFF2-40B4-BE49-F238E27FC236}">
                  <a16:creationId xmlns:a16="http://schemas.microsoft.com/office/drawing/2014/main" id="{1340DBCD-300E-14B0-9B72-934987DA86D4}"/>
                </a:ext>
              </a:extLst>
            </p:cNvPr>
            <p:cNvPicPr>
              <a:picLocks noChangeAspect="1"/>
            </p:cNvPicPr>
            <p:nvPr/>
          </p:nvPicPr>
          <p:blipFill>
            <a:blip r:embed="rId5"/>
            <a:stretch>
              <a:fillRect/>
            </a:stretch>
          </p:blipFill>
          <p:spPr>
            <a:xfrm>
              <a:off x="3610068" y="2707477"/>
              <a:ext cx="4184597" cy="4341023"/>
            </a:xfrm>
            <a:prstGeom prst="rect">
              <a:avLst/>
            </a:prstGeom>
          </p:spPr>
        </p:pic>
        <p:pic>
          <p:nvPicPr>
            <p:cNvPr id="7" name="Picture 7">
              <a:extLst>
                <a:ext uri="{FF2B5EF4-FFF2-40B4-BE49-F238E27FC236}">
                  <a16:creationId xmlns:a16="http://schemas.microsoft.com/office/drawing/2014/main" id="{68195362-0C86-161B-2B78-147BD6947766}"/>
                </a:ext>
              </a:extLst>
            </p:cNvPr>
            <p:cNvPicPr>
              <a:picLocks noChangeAspect="1"/>
            </p:cNvPicPr>
            <p:nvPr/>
          </p:nvPicPr>
          <p:blipFill>
            <a:blip r:embed="rId6"/>
            <a:stretch>
              <a:fillRect/>
            </a:stretch>
          </p:blipFill>
          <p:spPr>
            <a:xfrm>
              <a:off x="8000698" y="2824192"/>
              <a:ext cx="4033917" cy="4147704"/>
            </a:xfrm>
            <a:prstGeom prst="rect">
              <a:avLst/>
            </a:prstGeom>
          </p:spPr>
        </p:pic>
      </p:grpSp>
    </p:spTree>
    <p:extLst>
      <p:ext uri="{BB962C8B-B14F-4D97-AF65-F5344CB8AC3E}">
        <p14:creationId xmlns:p14="http://schemas.microsoft.com/office/powerpoint/2010/main" val="1935711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C94F-8664-77C4-627F-E8D8E8B301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BADE789-3EEE-9FFA-322F-16CFBCF6D522}"/>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CBBDA3BF-5385-CF7E-34E0-3C8F4D7C5705}"/>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FC8CAFF0-9BEC-A114-A02E-A1778CBD06D3}"/>
              </a:ext>
            </a:extLst>
          </p:cNvPr>
          <p:cNvSpPr/>
          <p:nvPr/>
        </p:nvSpPr>
        <p:spPr>
          <a:xfrm>
            <a:off x="2421467" y="1275160"/>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8167B15-AC20-9BF5-3AFA-434A65401308}"/>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7303799D-E015-A6B9-E291-DFF3B9A28F5A}"/>
              </a:ext>
            </a:extLst>
          </p:cNvPr>
          <p:cNvSpPr txBox="1"/>
          <p:nvPr/>
        </p:nvSpPr>
        <p:spPr>
          <a:xfrm>
            <a:off x="1248229" y="5210165"/>
            <a:ext cx="9695542" cy="1323439"/>
          </a:xfrm>
          <a:prstGeom prst="rect">
            <a:avLst/>
          </a:prstGeom>
          <a:noFill/>
        </p:spPr>
        <p:txBody>
          <a:bodyPr wrap="square">
            <a:spAutoFit/>
          </a:bodyPr>
          <a:lstStyle/>
          <a:p>
            <a:pPr marL="410209" lvl="1" indent="-205105" algn="just">
              <a:buFont typeface="Arial"/>
              <a:buChar char="•"/>
            </a:pPr>
            <a:r>
              <a:rPr lang="en-US" sz="1600" dirty="0">
                <a:solidFill>
                  <a:srgbClr val="FFFFFF"/>
                </a:solidFill>
                <a:latin typeface="Calibri (MS)"/>
                <a:ea typeface="Calibri (MS)"/>
                <a:cs typeface="Calibri (MS)"/>
                <a:sym typeface="Calibri (MS)"/>
              </a:rPr>
              <a:t>Nike’s OPAT stayed high at $25B in 2023–2024, but dipped to $23.4B in 2025, indicating slight margin pressure or slower profitability growth. Nike has a  scale advantage but facing modest decline</a:t>
            </a:r>
          </a:p>
          <a:p>
            <a:pPr marL="410209" lvl="1" indent="-205105" algn="just">
              <a:buFont typeface="Arial"/>
              <a:buChar char="•"/>
            </a:pPr>
            <a:r>
              <a:rPr lang="en-US" sz="1600" dirty="0">
                <a:solidFill>
                  <a:srgbClr val="FFFFFF"/>
                </a:solidFill>
                <a:latin typeface="Calibri (MS)"/>
                <a:ea typeface="Calibri (MS)"/>
                <a:cs typeface="Calibri (MS)"/>
                <a:sym typeface="Calibri (MS)"/>
              </a:rPr>
              <a:t>Deckers OPAT grew strongly from $1.9B → $2.9B, reflecting efficient operations and expanding earnings base. Deckers showing rapid profit growth momentum.</a:t>
            </a:r>
          </a:p>
          <a:p>
            <a:pPr algn="just"/>
            <a:endParaRPr lang="en-US" sz="1600" dirty="0">
              <a:solidFill>
                <a:srgbClr val="FFFFFF"/>
              </a:solidFill>
              <a:latin typeface="Calibri (MS)"/>
              <a:ea typeface="Calibri (MS)"/>
              <a:cs typeface="Calibri (MS)"/>
              <a:sym typeface="Calibri (MS)"/>
            </a:endParaRPr>
          </a:p>
        </p:txBody>
      </p:sp>
      <p:sp>
        <p:nvSpPr>
          <p:cNvPr id="3" name="Title 1">
            <a:extLst>
              <a:ext uri="{FF2B5EF4-FFF2-40B4-BE49-F238E27FC236}">
                <a16:creationId xmlns:a16="http://schemas.microsoft.com/office/drawing/2014/main" id="{8E7D82FA-0615-3500-15F8-EBBEE0D63B15}"/>
              </a:ext>
            </a:extLst>
          </p:cNvPr>
          <p:cNvSpPr>
            <a:spLocks noGrp="1"/>
          </p:cNvSpPr>
          <p:nvPr>
            <p:ph type="title"/>
          </p:nvPr>
        </p:nvSpPr>
        <p:spPr>
          <a:xfrm>
            <a:off x="2116666" y="313464"/>
            <a:ext cx="8322733" cy="624947"/>
          </a:xfrm>
        </p:spPr>
        <p:txBody>
          <a:bodyPr>
            <a:normAutofit fontScale="90000"/>
          </a:bodyPr>
          <a:lstStyle/>
          <a:p>
            <a:pPr>
              <a:lnSpc>
                <a:spcPts val="2340"/>
              </a:lnSpc>
            </a:pPr>
            <a:r>
              <a:rPr lang="en-US" sz="3200" dirty="0">
                <a:sym typeface="Calibri (MS)"/>
              </a:rPr>
              <a:t> OPERATING PROFIT AFTER TAX </a:t>
            </a:r>
            <a:r>
              <a:rPr lang="en-US" sz="2700" dirty="0">
                <a:sym typeface="Calibri (MS)"/>
              </a:rPr>
              <a:t>(OPAT)</a:t>
            </a:r>
          </a:p>
        </p:txBody>
      </p:sp>
      <p:grpSp>
        <p:nvGrpSpPr>
          <p:cNvPr id="10" name="Group 9">
            <a:extLst>
              <a:ext uri="{FF2B5EF4-FFF2-40B4-BE49-F238E27FC236}">
                <a16:creationId xmlns:a16="http://schemas.microsoft.com/office/drawing/2014/main" id="{E41C2EAE-AA0E-7322-90B5-339F8489F60D}"/>
              </a:ext>
            </a:extLst>
          </p:cNvPr>
          <p:cNvGrpSpPr/>
          <p:nvPr/>
        </p:nvGrpSpPr>
        <p:grpSpPr>
          <a:xfrm>
            <a:off x="2421467" y="1207363"/>
            <a:ext cx="7264240" cy="3803536"/>
            <a:chOff x="2538390" y="1835608"/>
            <a:chExt cx="10841881" cy="5676779"/>
          </a:xfrm>
        </p:grpSpPr>
        <p:pic>
          <p:nvPicPr>
            <p:cNvPr id="4" name="Picture 6">
              <a:extLst>
                <a:ext uri="{FF2B5EF4-FFF2-40B4-BE49-F238E27FC236}">
                  <a16:creationId xmlns:a16="http://schemas.microsoft.com/office/drawing/2014/main" id="{086D19C3-BCC0-DC19-7F71-58AED6ADCEE4}"/>
                </a:ext>
              </a:extLst>
            </p:cNvPr>
            <p:cNvPicPr>
              <a:picLocks noChangeAspect="1"/>
            </p:cNvPicPr>
            <p:nvPr/>
          </p:nvPicPr>
          <p:blipFill>
            <a:blip r:embed="rId4"/>
            <a:stretch>
              <a:fillRect/>
            </a:stretch>
          </p:blipFill>
          <p:spPr>
            <a:xfrm>
              <a:off x="2538390" y="2009259"/>
              <a:ext cx="5600808" cy="5496251"/>
            </a:xfrm>
            <a:prstGeom prst="rect">
              <a:avLst/>
            </a:prstGeom>
          </p:spPr>
        </p:pic>
        <p:pic>
          <p:nvPicPr>
            <p:cNvPr id="6" name="Picture 7">
              <a:extLst>
                <a:ext uri="{FF2B5EF4-FFF2-40B4-BE49-F238E27FC236}">
                  <a16:creationId xmlns:a16="http://schemas.microsoft.com/office/drawing/2014/main" id="{1794D616-CB58-686C-7C66-27931512200A}"/>
                </a:ext>
              </a:extLst>
            </p:cNvPr>
            <p:cNvPicPr>
              <a:picLocks noChangeAspect="1"/>
            </p:cNvPicPr>
            <p:nvPr/>
          </p:nvPicPr>
          <p:blipFill>
            <a:blip r:embed="rId5"/>
            <a:stretch>
              <a:fillRect/>
            </a:stretch>
          </p:blipFill>
          <p:spPr>
            <a:xfrm>
              <a:off x="7696949" y="1835608"/>
              <a:ext cx="5683322" cy="5676779"/>
            </a:xfrm>
            <a:prstGeom prst="rect">
              <a:avLst/>
            </a:prstGeom>
          </p:spPr>
        </p:pic>
      </p:grpSp>
    </p:spTree>
    <p:extLst>
      <p:ext uri="{BB962C8B-B14F-4D97-AF65-F5344CB8AC3E}">
        <p14:creationId xmlns:p14="http://schemas.microsoft.com/office/powerpoint/2010/main" val="421045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C94F-8664-77C4-627F-E8D8E8B301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BADE789-3EEE-9FFA-322F-16CFBCF6D522}"/>
              </a:ext>
            </a:extLst>
          </p:cNvPr>
          <p:cNvPicPr>
            <a:picLocks noChangeAspect="1"/>
          </p:cNvPicPr>
          <p:nvPr/>
        </p:nvPicPr>
        <p:blipFill>
          <a:blip r:embed="rId2"/>
          <a:stretch>
            <a:fillRect/>
          </a:stretch>
        </p:blipFill>
        <p:spPr>
          <a:xfrm>
            <a:off x="65413" y="3438525"/>
            <a:ext cx="12192002" cy="3429000"/>
          </a:xfrm>
          <a:prstGeom prst="rect">
            <a:avLst/>
          </a:prstGeom>
        </p:spPr>
      </p:pic>
      <p:pic>
        <p:nvPicPr>
          <p:cNvPr id="14" name="Picture 13">
            <a:extLst>
              <a:ext uri="{FF2B5EF4-FFF2-40B4-BE49-F238E27FC236}">
                <a16:creationId xmlns:a16="http://schemas.microsoft.com/office/drawing/2014/main" id="{CBBDA3BF-5385-CF7E-34E0-3C8F4D7C5705}"/>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FC8CAFF0-9BEC-A114-A02E-A1778CBD06D3}"/>
              </a:ext>
            </a:extLst>
          </p:cNvPr>
          <p:cNvSpPr/>
          <p:nvPr/>
        </p:nvSpPr>
        <p:spPr>
          <a:xfrm>
            <a:off x="2421467" y="1275160"/>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8167B15-AC20-9BF5-3AFA-434A65401308}"/>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7303799D-E015-A6B9-E291-DFF3B9A28F5A}"/>
              </a:ext>
            </a:extLst>
          </p:cNvPr>
          <p:cNvSpPr txBox="1"/>
          <p:nvPr/>
        </p:nvSpPr>
        <p:spPr>
          <a:xfrm>
            <a:off x="319314" y="5210165"/>
            <a:ext cx="11553372" cy="1169551"/>
          </a:xfrm>
          <a:prstGeom prst="rect">
            <a:avLst/>
          </a:prstGeom>
          <a:noFill/>
        </p:spPr>
        <p:txBody>
          <a:bodyPr wrap="square">
            <a:spAutoFit/>
          </a:bodyPr>
          <a:lstStyle/>
          <a:p>
            <a:pPr marL="410209" lvl="1" indent="-205105">
              <a:buFont typeface="Arial"/>
              <a:buChar char="•"/>
            </a:pPr>
            <a:r>
              <a:rPr lang="en-US" sz="1400" dirty="0">
                <a:solidFill>
                  <a:srgbClr val="FFFFFF"/>
                </a:solidFill>
                <a:latin typeface="Calibri (MS)"/>
                <a:ea typeface="Calibri (MS)"/>
                <a:cs typeface="Calibri (MS)"/>
                <a:sym typeface="Calibri (MS)"/>
              </a:rPr>
              <a:t>Nike declined from $164.5B (2023) → $107.1B (2024). Remained flat in 2025 ($107.8B). Reflects loss of investor confidence and stagnant valuation after the drop. Large but declining/stagnant valuation.</a:t>
            </a:r>
          </a:p>
          <a:p>
            <a:pPr marL="410209" lvl="1" indent="-205105">
              <a:buFont typeface="Arial"/>
              <a:buChar char="•"/>
            </a:pPr>
            <a:r>
              <a:rPr lang="en-US" sz="1400" dirty="0">
                <a:solidFill>
                  <a:srgbClr val="FFFFFF"/>
                </a:solidFill>
                <a:latin typeface="Calibri (MS)"/>
                <a:ea typeface="Calibri (MS)"/>
                <a:cs typeface="Calibri (MS)"/>
                <a:sym typeface="Calibri (MS)"/>
              </a:rPr>
              <a:t>Deckers is more volatile, signaling sharp growth $12.2B (2023) → $26.3B (2024) . Fell to $15.1B (2025). Suggests rapid shifts in market perception, driven by performance momentum and correction. Deckers as a  smaller firm with higher volatility, showing both growth potential and correction risk.</a:t>
            </a:r>
          </a:p>
          <a:p>
            <a:endParaRPr lang="en-US" sz="1400" dirty="0">
              <a:solidFill>
                <a:srgbClr val="FFFFFF"/>
              </a:solidFill>
              <a:latin typeface="Calibri (MS)"/>
              <a:ea typeface="Calibri (MS)"/>
              <a:cs typeface="Calibri (MS)"/>
              <a:sym typeface="Calibri (MS)"/>
            </a:endParaRPr>
          </a:p>
        </p:txBody>
      </p:sp>
      <p:sp>
        <p:nvSpPr>
          <p:cNvPr id="3" name="Title 1">
            <a:extLst>
              <a:ext uri="{FF2B5EF4-FFF2-40B4-BE49-F238E27FC236}">
                <a16:creationId xmlns:a16="http://schemas.microsoft.com/office/drawing/2014/main" id="{8E7D82FA-0615-3500-15F8-EBBEE0D63B15}"/>
              </a:ext>
            </a:extLst>
          </p:cNvPr>
          <p:cNvSpPr>
            <a:spLocks noGrp="1"/>
          </p:cNvSpPr>
          <p:nvPr>
            <p:ph type="title"/>
          </p:nvPr>
        </p:nvSpPr>
        <p:spPr>
          <a:xfrm>
            <a:off x="2421467" y="300398"/>
            <a:ext cx="7349066" cy="624947"/>
          </a:xfrm>
        </p:spPr>
        <p:txBody>
          <a:bodyPr>
            <a:normAutofit/>
          </a:bodyPr>
          <a:lstStyle/>
          <a:p>
            <a:pPr>
              <a:lnSpc>
                <a:spcPts val="2340"/>
              </a:lnSpc>
            </a:pPr>
            <a:r>
              <a:rPr lang="en-US" sz="3200" dirty="0">
                <a:sym typeface="Calibri (MS)"/>
              </a:rPr>
              <a:t>MARKET VALUE OF EQUITY</a:t>
            </a:r>
          </a:p>
        </p:txBody>
      </p:sp>
      <p:grpSp>
        <p:nvGrpSpPr>
          <p:cNvPr id="4" name="Group 3">
            <a:extLst>
              <a:ext uri="{FF2B5EF4-FFF2-40B4-BE49-F238E27FC236}">
                <a16:creationId xmlns:a16="http://schemas.microsoft.com/office/drawing/2014/main" id="{26CFD810-00BB-2AE3-7C3F-C2320CD5113C}"/>
              </a:ext>
            </a:extLst>
          </p:cNvPr>
          <p:cNvGrpSpPr/>
          <p:nvPr/>
        </p:nvGrpSpPr>
        <p:grpSpPr>
          <a:xfrm>
            <a:off x="2267887" y="1201343"/>
            <a:ext cx="7420254" cy="3755684"/>
            <a:chOff x="2593982" y="2247366"/>
            <a:chExt cx="9215660" cy="4664410"/>
          </a:xfrm>
        </p:grpSpPr>
        <p:pic>
          <p:nvPicPr>
            <p:cNvPr id="5" name="Picture 6">
              <a:extLst>
                <a:ext uri="{FF2B5EF4-FFF2-40B4-BE49-F238E27FC236}">
                  <a16:creationId xmlns:a16="http://schemas.microsoft.com/office/drawing/2014/main" id="{82C8BB84-571B-6955-F455-E104D30ECB9B}"/>
                </a:ext>
              </a:extLst>
            </p:cNvPr>
            <p:cNvPicPr>
              <a:picLocks noChangeAspect="1"/>
            </p:cNvPicPr>
            <p:nvPr/>
          </p:nvPicPr>
          <p:blipFill>
            <a:blip r:embed="rId4"/>
            <a:stretch>
              <a:fillRect/>
            </a:stretch>
          </p:blipFill>
          <p:spPr>
            <a:xfrm>
              <a:off x="2593982" y="2247366"/>
              <a:ext cx="4835605" cy="4664410"/>
            </a:xfrm>
            <a:prstGeom prst="rect">
              <a:avLst/>
            </a:prstGeom>
          </p:spPr>
        </p:pic>
        <p:pic>
          <p:nvPicPr>
            <p:cNvPr id="6" name="Picture 7">
              <a:extLst>
                <a:ext uri="{FF2B5EF4-FFF2-40B4-BE49-F238E27FC236}">
                  <a16:creationId xmlns:a16="http://schemas.microsoft.com/office/drawing/2014/main" id="{483CE922-A6E5-BCC7-AAC2-A371AF8F7BCF}"/>
                </a:ext>
              </a:extLst>
            </p:cNvPr>
            <p:cNvPicPr>
              <a:picLocks noChangeAspect="1"/>
            </p:cNvPicPr>
            <p:nvPr/>
          </p:nvPicPr>
          <p:blipFill>
            <a:blip r:embed="rId5"/>
            <a:stretch>
              <a:fillRect/>
            </a:stretch>
          </p:blipFill>
          <p:spPr>
            <a:xfrm>
              <a:off x="7212400" y="2354286"/>
              <a:ext cx="4597242" cy="4511422"/>
            </a:xfrm>
            <a:prstGeom prst="rect">
              <a:avLst/>
            </a:prstGeom>
          </p:spPr>
        </p:pic>
      </p:grpSp>
    </p:spTree>
    <p:extLst>
      <p:ext uri="{BB962C8B-B14F-4D97-AF65-F5344CB8AC3E}">
        <p14:creationId xmlns:p14="http://schemas.microsoft.com/office/powerpoint/2010/main" val="235506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B2223-FA62-18A3-06BA-EAEC050A5C5B}"/>
              </a:ext>
            </a:extLst>
          </p:cNvPr>
          <p:cNvPicPr>
            <a:picLocks noChangeAspect="1"/>
          </p:cNvPicPr>
          <p:nvPr/>
        </p:nvPicPr>
        <p:blipFill>
          <a:blip r:embed="rId3"/>
          <a:stretch>
            <a:fillRect/>
          </a:stretch>
        </p:blipFill>
        <p:spPr>
          <a:xfrm>
            <a:off x="87084" y="3643314"/>
            <a:ext cx="12192002" cy="3214686"/>
          </a:xfrm>
          <a:prstGeom prst="rect">
            <a:avLst/>
          </a:prstGeom>
        </p:spPr>
      </p:pic>
      <p:sp>
        <p:nvSpPr>
          <p:cNvPr id="11" name="Rounded Rectangle 10">
            <a:extLst>
              <a:ext uri="{FF2B5EF4-FFF2-40B4-BE49-F238E27FC236}">
                <a16:creationId xmlns:a16="http://schemas.microsoft.com/office/drawing/2014/main" id="{4FE53B59-872A-D979-E14C-6790ADCEF1F6}"/>
              </a:ext>
            </a:extLst>
          </p:cNvPr>
          <p:cNvSpPr/>
          <p:nvPr/>
        </p:nvSpPr>
        <p:spPr>
          <a:xfrm>
            <a:off x="2462211" y="2180364"/>
            <a:ext cx="7267578" cy="3538482"/>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DDA04AF-B85F-CC93-09FB-643772F7B19E}"/>
              </a:ext>
            </a:extLst>
          </p:cNvPr>
          <p:cNvSpPr>
            <a:spLocks noGrp="1"/>
          </p:cNvSpPr>
          <p:nvPr>
            <p:ph type="title"/>
          </p:nvPr>
        </p:nvSpPr>
        <p:spPr>
          <a:xfrm>
            <a:off x="831850" y="441720"/>
            <a:ext cx="10515600" cy="746391"/>
          </a:xfrm>
        </p:spPr>
        <p:txBody>
          <a:bodyPr/>
          <a:lstStyle/>
          <a:p>
            <a:r>
              <a:rPr lang="en-US" dirty="0"/>
              <a:t>BETA</a:t>
            </a:r>
          </a:p>
        </p:txBody>
      </p:sp>
      <p:sp>
        <p:nvSpPr>
          <p:cNvPr id="9" name="Text Placeholder 8">
            <a:extLst>
              <a:ext uri="{FF2B5EF4-FFF2-40B4-BE49-F238E27FC236}">
                <a16:creationId xmlns:a16="http://schemas.microsoft.com/office/drawing/2014/main" id="{14C10410-380E-F840-DC5B-B0A5DA4A28BA}"/>
              </a:ext>
            </a:extLst>
          </p:cNvPr>
          <p:cNvSpPr>
            <a:spLocks noGrp="1"/>
          </p:cNvSpPr>
          <p:nvPr>
            <p:ph type="body" sz="quarter" idx="11"/>
          </p:nvPr>
        </p:nvSpPr>
        <p:spPr>
          <a:xfrm>
            <a:off x="2918883" y="5154347"/>
            <a:ext cx="6265863" cy="356857"/>
          </a:xfrm>
        </p:spPr>
        <p:txBody>
          <a:bodyPr/>
          <a:lstStyle/>
          <a:p>
            <a:r>
              <a:rPr lang="en-US" dirty="0">
                <a:hlinkClick r:id="rId4">
                  <a:extLst>
                    <a:ext uri="{A12FA001-AC4F-418D-AE19-62706E023703}">
                      <ahyp:hlinkClr xmlns:ahyp="http://schemas.microsoft.com/office/drawing/2018/hyperlinkcolor" val="tx"/>
                    </a:ext>
                  </a:extLst>
                </a:hlinkClick>
              </a:rPr>
              <a:t>Industry Betas</a:t>
            </a:r>
            <a:endParaRPr lang="en-US" dirty="0"/>
          </a:p>
        </p:txBody>
      </p:sp>
      <p:graphicFrame>
        <p:nvGraphicFramePr>
          <p:cNvPr id="3" name="Table 2">
            <a:extLst>
              <a:ext uri="{FF2B5EF4-FFF2-40B4-BE49-F238E27FC236}">
                <a16:creationId xmlns:a16="http://schemas.microsoft.com/office/drawing/2014/main" id="{8E7D0D06-6F79-B4D1-1147-BE757E7896B4}"/>
              </a:ext>
            </a:extLst>
          </p:cNvPr>
          <p:cNvGraphicFramePr>
            <a:graphicFrameLocks noGrp="1"/>
          </p:cNvGraphicFramePr>
          <p:nvPr>
            <p:extLst>
              <p:ext uri="{D42A27DB-BD31-4B8C-83A1-F6EECF244321}">
                <p14:modId xmlns:p14="http://schemas.microsoft.com/office/powerpoint/2010/main" val="2673192512"/>
              </p:ext>
            </p:extLst>
          </p:nvPr>
        </p:nvGraphicFramePr>
        <p:xfrm>
          <a:off x="2922059" y="2931198"/>
          <a:ext cx="6347883" cy="2076699"/>
        </p:xfrm>
        <a:graphic>
          <a:graphicData uri="http://schemas.openxmlformats.org/drawingml/2006/table">
            <a:tbl>
              <a:tblPr firstRow="1" bandRow="1">
                <a:tableStyleId>{21E4AEA4-8DFA-4A89-87EB-49C32662AFE0}</a:tableStyleId>
              </a:tblPr>
              <a:tblGrid>
                <a:gridCol w="1721379">
                  <a:extLst>
                    <a:ext uri="{9D8B030D-6E8A-4147-A177-3AD203B41FA5}">
                      <a16:colId xmlns:a16="http://schemas.microsoft.com/office/drawing/2014/main" val="1724068102"/>
                    </a:ext>
                  </a:extLst>
                </a:gridCol>
                <a:gridCol w="1771650">
                  <a:extLst>
                    <a:ext uri="{9D8B030D-6E8A-4147-A177-3AD203B41FA5}">
                      <a16:colId xmlns:a16="http://schemas.microsoft.com/office/drawing/2014/main" val="1967628366"/>
                    </a:ext>
                  </a:extLst>
                </a:gridCol>
                <a:gridCol w="2854854">
                  <a:extLst>
                    <a:ext uri="{9D8B030D-6E8A-4147-A177-3AD203B41FA5}">
                      <a16:colId xmlns:a16="http://schemas.microsoft.com/office/drawing/2014/main" val="3271004001"/>
                    </a:ext>
                  </a:extLst>
                </a:gridCol>
              </a:tblGrid>
              <a:tr h="399997">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Company</a:t>
                      </a:r>
                    </a:p>
                  </a:txBody>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Beta</a:t>
                      </a:r>
                    </a:p>
                  </a:txBody>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Market Sensitivity</a:t>
                      </a:r>
                    </a:p>
                  </a:txBody>
                  <a:tcPr/>
                </a:tc>
                <a:extLst>
                  <a:ext uri="{0D108BD9-81ED-4DB2-BD59-A6C34878D82A}">
                    <a16:rowId xmlns:a16="http://schemas.microsoft.com/office/drawing/2014/main" val="1903418091"/>
                  </a:ext>
                </a:extLst>
              </a:tr>
              <a:tr h="986295">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Nike</a:t>
                      </a:r>
                    </a:p>
                  </a:txBody>
                  <a:tcPr anchor="ct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1.28</a:t>
                      </a:r>
                    </a:p>
                  </a:txBody>
                  <a:tcPr anchor="ct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 More volatile than market (amplified movements)</a:t>
                      </a:r>
                    </a:p>
                  </a:txBody>
                  <a:tcPr anchor="ctr"/>
                </a:tc>
                <a:extLst>
                  <a:ext uri="{0D108BD9-81ED-4DB2-BD59-A6C34878D82A}">
                    <a16:rowId xmlns:a16="http://schemas.microsoft.com/office/drawing/2014/main" val="1371185711"/>
                  </a:ext>
                </a:extLst>
              </a:tr>
              <a:tr h="690407">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Deckers</a:t>
                      </a:r>
                    </a:p>
                  </a:txBody>
                  <a:tcPr anchor="ct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0.99</a:t>
                      </a:r>
                    </a:p>
                  </a:txBody>
                  <a:tcPr anchor="ct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 Tracks market closely (stable)</a:t>
                      </a:r>
                    </a:p>
                  </a:txBody>
                  <a:tcPr anchor="ctr"/>
                </a:tc>
                <a:extLst>
                  <a:ext uri="{0D108BD9-81ED-4DB2-BD59-A6C34878D82A}">
                    <a16:rowId xmlns:a16="http://schemas.microsoft.com/office/drawing/2014/main" val="1449409593"/>
                  </a:ext>
                </a:extLst>
              </a:tr>
            </a:tbl>
          </a:graphicData>
        </a:graphic>
      </p:graphicFrame>
      <p:pic>
        <p:nvPicPr>
          <p:cNvPr id="4" name="Picture 3">
            <a:extLst>
              <a:ext uri="{FF2B5EF4-FFF2-40B4-BE49-F238E27FC236}">
                <a16:creationId xmlns:a16="http://schemas.microsoft.com/office/drawing/2014/main" id="{69DAE782-AB56-FF96-098B-90ABAD67E78D}"/>
              </a:ext>
            </a:extLst>
          </p:cNvPr>
          <p:cNvPicPr>
            <a:picLocks noChangeAspect="1"/>
          </p:cNvPicPr>
          <p:nvPr/>
        </p:nvPicPr>
        <p:blipFill>
          <a:blip r:embed="rId5"/>
          <a:stretch>
            <a:fillRect/>
          </a:stretch>
        </p:blipFill>
        <p:spPr>
          <a:xfrm>
            <a:off x="5456314" y="1437414"/>
            <a:ext cx="1279372" cy="1300784"/>
          </a:xfrm>
          <a:prstGeom prst="rect">
            <a:avLst/>
          </a:prstGeom>
        </p:spPr>
      </p:pic>
      <p:pic>
        <p:nvPicPr>
          <p:cNvPr id="13" name="Picture 12">
            <a:extLst>
              <a:ext uri="{FF2B5EF4-FFF2-40B4-BE49-F238E27FC236}">
                <a16:creationId xmlns:a16="http://schemas.microsoft.com/office/drawing/2014/main" id="{F7444735-B16C-E0C5-3F20-71537FEBCC08}"/>
              </a:ext>
            </a:extLst>
          </p:cNvPr>
          <p:cNvPicPr>
            <a:picLocks noChangeAspect="1"/>
          </p:cNvPicPr>
          <p:nvPr/>
        </p:nvPicPr>
        <p:blipFill>
          <a:blip r:embed="rId6"/>
          <a:stretch>
            <a:fillRect/>
          </a:stretch>
        </p:blipFill>
        <p:spPr>
          <a:xfrm>
            <a:off x="5897920" y="1703653"/>
            <a:ext cx="396159" cy="817273"/>
          </a:xfrm>
          <a:prstGeom prst="rect">
            <a:avLst/>
          </a:prstGeom>
        </p:spPr>
      </p:pic>
      <p:pic>
        <p:nvPicPr>
          <p:cNvPr id="14" name="Picture 13">
            <a:extLst>
              <a:ext uri="{FF2B5EF4-FFF2-40B4-BE49-F238E27FC236}">
                <a16:creationId xmlns:a16="http://schemas.microsoft.com/office/drawing/2014/main" id="{8B4C1EBF-40AA-3E9F-30ED-54E779ECE19D}"/>
              </a:ext>
            </a:extLst>
          </p:cNvPr>
          <p:cNvPicPr>
            <a:picLocks noChangeAspect="1"/>
          </p:cNvPicPr>
          <p:nvPr/>
        </p:nvPicPr>
        <p:blipFill>
          <a:blip r:embed="rId7"/>
          <a:srcRect r="55379" b="82280"/>
          <a:stretch>
            <a:fillRect/>
          </a:stretch>
        </p:blipFill>
        <p:spPr>
          <a:xfrm>
            <a:off x="4097393" y="3643314"/>
            <a:ext cx="8094607" cy="3214686"/>
          </a:xfrm>
          <a:prstGeom prst="rect">
            <a:avLst/>
          </a:prstGeom>
        </p:spPr>
      </p:pic>
      <p:pic>
        <p:nvPicPr>
          <p:cNvPr id="15" name="Picture 14">
            <a:extLst>
              <a:ext uri="{FF2B5EF4-FFF2-40B4-BE49-F238E27FC236}">
                <a16:creationId xmlns:a16="http://schemas.microsoft.com/office/drawing/2014/main" id="{76DD0A7E-C7D0-42D0-02BA-4C1DBDA22F90}"/>
              </a:ext>
            </a:extLst>
          </p:cNvPr>
          <p:cNvPicPr>
            <a:picLocks noChangeAspect="1"/>
          </p:cNvPicPr>
          <p:nvPr/>
        </p:nvPicPr>
        <p:blipFill>
          <a:blip r:embed="rId7"/>
          <a:srcRect l="87695" t="63764" r="-196" b="16153"/>
          <a:stretch>
            <a:fillRect/>
          </a:stretch>
        </p:blipFill>
        <p:spPr>
          <a:xfrm>
            <a:off x="0" y="0"/>
            <a:ext cx="2267887" cy="3643314"/>
          </a:xfrm>
          <a:prstGeom prst="rect">
            <a:avLst/>
          </a:prstGeom>
        </p:spPr>
      </p:pic>
    </p:spTree>
    <p:extLst>
      <p:ext uri="{BB962C8B-B14F-4D97-AF65-F5344CB8AC3E}">
        <p14:creationId xmlns:p14="http://schemas.microsoft.com/office/powerpoint/2010/main" val="1815377270"/>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C94F-8664-77C4-627F-E8D8E8B301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BADE789-3EEE-9FFA-322F-16CFBCF6D522}"/>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CBBDA3BF-5385-CF7E-34E0-3C8F4D7C5705}"/>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FC8CAFF0-9BEC-A114-A02E-A1778CBD06D3}"/>
              </a:ext>
            </a:extLst>
          </p:cNvPr>
          <p:cNvSpPr/>
          <p:nvPr/>
        </p:nvSpPr>
        <p:spPr>
          <a:xfrm>
            <a:off x="2421467" y="1275160"/>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8167B15-AC20-9BF5-3AFA-434A65401308}"/>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7303799D-E015-A6B9-E291-DFF3B9A28F5A}"/>
              </a:ext>
            </a:extLst>
          </p:cNvPr>
          <p:cNvSpPr txBox="1"/>
          <p:nvPr/>
        </p:nvSpPr>
        <p:spPr>
          <a:xfrm>
            <a:off x="319314" y="5143500"/>
            <a:ext cx="11553372" cy="1323439"/>
          </a:xfrm>
          <a:prstGeom prst="rect">
            <a:avLst/>
          </a:prstGeom>
          <a:noFill/>
        </p:spPr>
        <p:txBody>
          <a:bodyPr wrap="square">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Nike‘s debt has a gradual decline from $12.1B → $11.0B. Indicates a deleverage strategy, reducing financial obligations. Nike has high debt load but trending downward.</a:t>
            </a:r>
          </a:p>
          <a:p>
            <a:pPr marL="410209" lvl="1" indent="-205105">
              <a:buFont typeface="Arial"/>
              <a:buChar char="•"/>
            </a:pPr>
            <a:r>
              <a:rPr lang="en-US" sz="1600" dirty="0" err="1">
                <a:solidFill>
                  <a:srgbClr val="FFFFFF"/>
                </a:solidFill>
                <a:latin typeface="Calibri (MS)"/>
                <a:ea typeface="Calibri (MS)"/>
                <a:cs typeface="Calibri (MS)"/>
                <a:sym typeface="Calibri (MS)"/>
              </a:rPr>
              <a:t>Deckers’</a:t>
            </a:r>
            <a:r>
              <a:rPr lang="en-US" sz="1600" dirty="0">
                <a:solidFill>
                  <a:srgbClr val="FFFFFF"/>
                </a:solidFill>
                <a:latin typeface="Calibri (MS)"/>
                <a:ea typeface="Calibri (MS)"/>
                <a:cs typeface="Calibri (MS)"/>
                <a:sym typeface="Calibri (MS)"/>
              </a:rPr>
              <a:t> low absolute debt, rising slightly from $246M → $277M. Reflects conservative borrowing, maintaining a light debt structure. Deckers  has minimal debt, showing financial flexibility and low risk exposure.</a:t>
            </a:r>
          </a:p>
          <a:p>
            <a:pPr marL="410209" lvl="1" indent="-205105">
              <a:buFont typeface="Arial"/>
              <a:buChar char="•"/>
            </a:pPr>
            <a:r>
              <a:rPr lang="en-US" sz="1600" dirty="0">
                <a:solidFill>
                  <a:srgbClr val="FFFFFF"/>
                </a:solidFill>
                <a:latin typeface="Calibri (MS)"/>
                <a:ea typeface="Calibri (MS)"/>
                <a:cs typeface="Calibri (MS)"/>
                <a:sym typeface="Calibri (MS)"/>
              </a:rPr>
              <a:t>By taking on more debt, Nike and Deckers can reduce its taxable income through interest expense deductions.</a:t>
            </a:r>
          </a:p>
        </p:txBody>
      </p:sp>
      <p:sp>
        <p:nvSpPr>
          <p:cNvPr id="3" name="Title 1">
            <a:extLst>
              <a:ext uri="{FF2B5EF4-FFF2-40B4-BE49-F238E27FC236}">
                <a16:creationId xmlns:a16="http://schemas.microsoft.com/office/drawing/2014/main" id="{8E7D82FA-0615-3500-15F8-EBBEE0D63B15}"/>
              </a:ext>
            </a:extLst>
          </p:cNvPr>
          <p:cNvSpPr>
            <a:spLocks noGrp="1"/>
          </p:cNvSpPr>
          <p:nvPr>
            <p:ph type="title"/>
          </p:nvPr>
        </p:nvSpPr>
        <p:spPr>
          <a:xfrm>
            <a:off x="2421467" y="300398"/>
            <a:ext cx="7349066" cy="624947"/>
          </a:xfrm>
        </p:spPr>
        <p:txBody>
          <a:bodyPr>
            <a:normAutofit/>
          </a:bodyPr>
          <a:lstStyle/>
          <a:p>
            <a:pPr>
              <a:lnSpc>
                <a:spcPts val="2340"/>
              </a:lnSpc>
            </a:pPr>
            <a:r>
              <a:rPr lang="en-US" sz="3200" dirty="0">
                <a:sym typeface="Calibri (MS)"/>
              </a:rPr>
              <a:t>DEBT</a:t>
            </a:r>
          </a:p>
        </p:txBody>
      </p:sp>
      <p:grpSp>
        <p:nvGrpSpPr>
          <p:cNvPr id="16" name="Group 15">
            <a:extLst>
              <a:ext uri="{FF2B5EF4-FFF2-40B4-BE49-F238E27FC236}">
                <a16:creationId xmlns:a16="http://schemas.microsoft.com/office/drawing/2014/main" id="{1068E617-BBDF-AEC1-F7B7-337D9D972C2F}"/>
              </a:ext>
            </a:extLst>
          </p:cNvPr>
          <p:cNvGrpSpPr/>
          <p:nvPr/>
        </p:nvGrpSpPr>
        <p:grpSpPr>
          <a:xfrm>
            <a:off x="2427183" y="1208239"/>
            <a:ext cx="7274770" cy="3760108"/>
            <a:chOff x="3788901" y="2756491"/>
            <a:chExt cx="9371159" cy="4843667"/>
          </a:xfrm>
        </p:grpSpPr>
        <p:pic>
          <p:nvPicPr>
            <p:cNvPr id="12" name="Picture 6">
              <a:extLst>
                <a:ext uri="{FF2B5EF4-FFF2-40B4-BE49-F238E27FC236}">
                  <a16:creationId xmlns:a16="http://schemas.microsoft.com/office/drawing/2014/main" id="{63B92E96-D63E-8A34-F40A-C0DE165AF3AC}"/>
                </a:ext>
              </a:extLst>
            </p:cNvPr>
            <p:cNvPicPr>
              <a:picLocks noChangeAspect="1"/>
            </p:cNvPicPr>
            <p:nvPr/>
          </p:nvPicPr>
          <p:blipFill>
            <a:blip r:embed="rId4"/>
            <a:stretch>
              <a:fillRect/>
            </a:stretch>
          </p:blipFill>
          <p:spPr>
            <a:xfrm>
              <a:off x="3788901" y="2806513"/>
              <a:ext cx="4846716" cy="4764451"/>
            </a:xfrm>
            <a:prstGeom prst="rect">
              <a:avLst/>
            </a:prstGeom>
          </p:spPr>
        </p:pic>
        <p:pic>
          <p:nvPicPr>
            <p:cNvPr id="13" name="Picture 7">
              <a:extLst>
                <a:ext uri="{FF2B5EF4-FFF2-40B4-BE49-F238E27FC236}">
                  <a16:creationId xmlns:a16="http://schemas.microsoft.com/office/drawing/2014/main" id="{EE3075D9-41B9-4941-EC9A-F3266924E123}"/>
                </a:ext>
              </a:extLst>
            </p:cNvPr>
            <p:cNvPicPr>
              <a:picLocks noChangeAspect="1"/>
            </p:cNvPicPr>
            <p:nvPr/>
          </p:nvPicPr>
          <p:blipFill>
            <a:blip r:embed="rId5"/>
            <a:stretch>
              <a:fillRect/>
            </a:stretch>
          </p:blipFill>
          <p:spPr>
            <a:xfrm>
              <a:off x="8425638" y="2756491"/>
              <a:ext cx="4734422" cy="4843667"/>
            </a:xfrm>
            <a:prstGeom prst="rect">
              <a:avLst/>
            </a:prstGeom>
          </p:spPr>
        </p:pic>
      </p:grpSp>
    </p:spTree>
    <p:extLst>
      <p:ext uri="{BB962C8B-B14F-4D97-AF65-F5344CB8AC3E}">
        <p14:creationId xmlns:p14="http://schemas.microsoft.com/office/powerpoint/2010/main" val="2571485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0B67-40BD-2D40-8F1C-D712A9815BE6}"/>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508D782-27D4-95C9-A63A-8982C786BD37}"/>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39DB78F1-FE06-B2B1-006D-E42419355385}"/>
              </a:ext>
            </a:extLst>
          </p:cNvPr>
          <p:cNvPicPr>
            <a:picLocks noChangeAspect="1"/>
          </p:cNvPicPr>
          <p:nvPr/>
        </p:nvPicPr>
        <p:blipFill>
          <a:blip r:embed="rId3"/>
          <a:stretch>
            <a:fillRect/>
          </a:stretch>
        </p:blipFill>
        <p:spPr>
          <a:xfrm>
            <a:off x="-2" y="-1"/>
            <a:ext cx="12192002" cy="4180247"/>
          </a:xfrm>
          <a:prstGeom prst="rect">
            <a:avLst/>
          </a:prstGeom>
        </p:spPr>
      </p:pic>
      <p:sp>
        <p:nvSpPr>
          <p:cNvPr id="2" name="Title 1">
            <a:extLst>
              <a:ext uri="{FF2B5EF4-FFF2-40B4-BE49-F238E27FC236}">
                <a16:creationId xmlns:a16="http://schemas.microsoft.com/office/drawing/2014/main" id="{C30E4FC9-68EA-8115-2EEC-297427A89520}"/>
              </a:ext>
            </a:extLst>
          </p:cNvPr>
          <p:cNvSpPr>
            <a:spLocks noGrp="1"/>
          </p:cNvSpPr>
          <p:nvPr>
            <p:ph type="title"/>
          </p:nvPr>
        </p:nvSpPr>
        <p:spPr>
          <a:xfrm>
            <a:off x="2421467" y="1964256"/>
            <a:ext cx="7349066" cy="624947"/>
          </a:xfrm>
        </p:spPr>
        <p:txBody>
          <a:bodyPr>
            <a:normAutofit/>
          </a:bodyPr>
          <a:lstStyle/>
          <a:p>
            <a:pPr>
              <a:lnSpc>
                <a:spcPts val="2340"/>
              </a:lnSpc>
            </a:pPr>
            <a:r>
              <a:rPr lang="en-US" sz="4300" dirty="0">
                <a:sym typeface="Calibri (MS)"/>
              </a:rPr>
              <a:t>DEBT STRUCTURE</a:t>
            </a:r>
          </a:p>
        </p:txBody>
      </p:sp>
      <p:sp>
        <p:nvSpPr>
          <p:cNvPr id="10" name="Rounded Rectangle 9">
            <a:extLst>
              <a:ext uri="{FF2B5EF4-FFF2-40B4-BE49-F238E27FC236}">
                <a16:creationId xmlns:a16="http://schemas.microsoft.com/office/drawing/2014/main" id="{BF865A01-07FA-DA64-7C9D-2B54AF028418}"/>
              </a:ext>
            </a:extLst>
          </p:cNvPr>
          <p:cNvSpPr/>
          <p:nvPr/>
        </p:nvSpPr>
        <p:spPr>
          <a:xfrm>
            <a:off x="995477" y="2646235"/>
            <a:ext cx="4648086" cy="2331748"/>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04C1748A-6CCF-7500-3F88-FA24EA6609FA}"/>
              </a:ext>
            </a:extLst>
          </p:cNvPr>
          <p:cNvSpPr/>
          <p:nvPr/>
        </p:nvSpPr>
        <p:spPr>
          <a:xfrm>
            <a:off x="6458724" y="2646235"/>
            <a:ext cx="4643468" cy="2331748"/>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data sheet&#10;&#10;AI-generated content may be incorrect.">
            <a:extLst>
              <a:ext uri="{FF2B5EF4-FFF2-40B4-BE49-F238E27FC236}">
                <a16:creationId xmlns:a16="http://schemas.microsoft.com/office/drawing/2014/main" id="{E3453A2C-7CCB-FB1A-9E01-A61087D15CFE}"/>
              </a:ext>
            </a:extLst>
          </p:cNvPr>
          <p:cNvPicPr>
            <a:picLocks noChangeAspect="1"/>
          </p:cNvPicPr>
          <p:nvPr/>
        </p:nvPicPr>
        <p:blipFill>
          <a:blip r:embed="rId4"/>
          <a:stretch>
            <a:fillRect/>
          </a:stretch>
        </p:blipFill>
        <p:spPr>
          <a:xfrm>
            <a:off x="1228539" y="2807423"/>
            <a:ext cx="4181962" cy="2001818"/>
          </a:xfrm>
          <a:prstGeom prst="rect">
            <a:avLst/>
          </a:prstGeom>
        </p:spPr>
      </p:pic>
      <p:sp>
        <p:nvSpPr>
          <p:cNvPr id="18" name="TextBox 17">
            <a:extLst>
              <a:ext uri="{FF2B5EF4-FFF2-40B4-BE49-F238E27FC236}">
                <a16:creationId xmlns:a16="http://schemas.microsoft.com/office/drawing/2014/main" id="{5463F7CD-BD46-1141-7BDB-85C648188E64}"/>
              </a:ext>
            </a:extLst>
          </p:cNvPr>
          <p:cNvSpPr txBox="1"/>
          <p:nvPr/>
        </p:nvSpPr>
        <p:spPr>
          <a:xfrm>
            <a:off x="387774" y="9533374"/>
            <a:ext cx="8043332" cy="369332"/>
          </a:xfrm>
          <a:prstGeom prst="rect">
            <a:avLst/>
          </a:prstGeom>
          <a:noFill/>
        </p:spPr>
        <p:txBody>
          <a:bodyPr wrap="square">
            <a:spAutoFit/>
          </a:bodyPr>
          <a:lstStyle/>
          <a:p>
            <a:pPr algn="l" rtl="0">
              <a:buNone/>
            </a:pPr>
            <a:r>
              <a:rPr lang="en-PH" b="0" i="1" dirty="0">
                <a:solidFill>
                  <a:srgbClr val="FFFFFF"/>
                </a:solidFill>
                <a:effectLst/>
              </a:rPr>
              <a:t>*In Millions of the reported currency, except per share items.</a:t>
            </a:r>
            <a:endParaRPr lang="en-PH" dirty="0">
              <a:effectLst/>
            </a:endParaRPr>
          </a:p>
        </p:txBody>
      </p:sp>
      <p:sp>
        <p:nvSpPr>
          <p:cNvPr id="19" name="TextBox 18">
            <a:extLst>
              <a:ext uri="{FF2B5EF4-FFF2-40B4-BE49-F238E27FC236}">
                <a16:creationId xmlns:a16="http://schemas.microsoft.com/office/drawing/2014/main" id="{964D1A0E-9896-B301-2447-53553DE1C782}"/>
              </a:ext>
            </a:extLst>
          </p:cNvPr>
          <p:cNvSpPr txBox="1"/>
          <p:nvPr/>
        </p:nvSpPr>
        <p:spPr>
          <a:xfrm>
            <a:off x="797336" y="6421950"/>
            <a:ext cx="8119532" cy="261610"/>
          </a:xfrm>
          <a:prstGeom prst="rect">
            <a:avLst/>
          </a:prstGeom>
          <a:noFill/>
        </p:spPr>
        <p:txBody>
          <a:bodyPr wrap="square">
            <a:spAutoFit/>
          </a:bodyPr>
          <a:lstStyle/>
          <a:p>
            <a:pPr algn="l" rtl="0">
              <a:buNone/>
            </a:pPr>
            <a:r>
              <a:rPr lang="en-PH" sz="1050" b="0" i="1" dirty="0">
                <a:solidFill>
                  <a:srgbClr val="FFFFFF"/>
                </a:solidFill>
                <a:effectLst/>
              </a:rPr>
              <a:t>*In Millions of the reported currency, except per share items.</a:t>
            </a:r>
            <a:endParaRPr lang="en-PH" sz="1050" dirty="0">
              <a:effectLst/>
            </a:endParaRPr>
          </a:p>
        </p:txBody>
      </p:sp>
      <p:pic>
        <p:nvPicPr>
          <p:cNvPr id="7" name="Picture 6" descr="A screenshot of a computer screen&#10;&#10;AI-generated content may be incorrect.">
            <a:extLst>
              <a:ext uri="{FF2B5EF4-FFF2-40B4-BE49-F238E27FC236}">
                <a16:creationId xmlns:a16="http://schemas.microsoft.com/office/drawing/2014/main" id="{241CDEB6-B92E-6685-64A5-03FA5D54C1B0}"/>
              </a:ext>
            </a:extLst>
          </p:cNvPr>
          <p:cNvPicPr>
            <a:picLocks noChangeAspect="1"/>
          </p:cNvPicPr>
          <p:nvPr/>
        </p:nvPicPr>
        <p:blipFill>
          <a:blip r:embed="rId5"/>
          <a:stretch>
            <a:fillRect/>
          </a:stretch>
        </p:blipFill>
        <p:spPr>
          <a:xfrm>
            <a:off x="6597996" y="2811840"/>
            <a:ext cx="4375669" cy="2041451"/>
          </a:xfrm>
          <a:prstGeom prst="rect">
            <a:avLst/>
          </a:prstGeom>
        </p:spPr>
      </p:pic>
    </p:spTree>
    <p:extLst>
      <p:ext uri="{BB962C8B-B14F-4D97-AF65-F5344CB8AC3E}">
        <p14:creationId xmlns:p14="http://schemas.microsoft.com/office/powerpoint/2010/main" val="1965071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C7B45-2571-C80E-47B5-13C7D6D3ED2A}"/>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E36AA838-56D9-D2E3-2B19-9908BE1F0356}"/>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4F06BDAA-8280-A200-2E58-409755168A0E}"/>
              </a:ext>
            </a:extLst>
          </p:cNvPr>
          <p:cNvPicPr>
            <a:picLocks noChangeAspect="1"/>
          </p:cNvPicPr>
          <p:nvPr/>
        </p:nvPicPr>
        <p:blipFill>
          <a:blip r:embed="rId3"/>
          <a:stretch>
            <a:fillRect/>
          </a:stretch>
        </p:blipFill>
        <p:spPr>
          <a:xfrm>
            <a:off x="-2" y="-1"/>
            <a:ext cx="12192002" cy="3843868"/>
          </a:xfrm>
          <a:prstGeom prst="rect">
            <a:avLst/>
          </a:prstGeom>
        </p:spPr>
      </p:pic>
      <p:sp>
        <p:nvSpPr>
          <p:cNvPr id="2" name="Title 1">
            <a:extLst>
              <a:ext uri="{FF2B5EF4-FFF2-40B4-BE49-F238E27FC236}">
                <a16:creationId xmlns:a16="http://schemas.microsoft.com/office/drawing/2014/main" id="{5A508E92-A145-C5FA-44DB-99F3F724E7FE}"/>
              </a:ext>
            </a:extLst>
          </p:cNvPr>
          <p:cNvSpPr>
            <a:spLocks noGrp="1"/>
          </p:cNvSpPr>
          <p:nvPr>
            <p:ph type="title"/>
          </p:nvPr>
        </p:nvSpPr>
        <p:spPr>
          <a:xfrm>
            <a:off x="2421467" y="962176"/>
            <a:ext cx="7349066" cy="545167"/>
          </a:xfrm>
        </p:spPr>
        <p:txBody>
          <a:bodyPr>
            <a:noAutofit/>
          </a:bodyPr>
          <a:lstStyle/>
          <a:p>
            <a:pPr>
              <a:lnSpc>
                <a:spcPts val="2340"/>
              </a:lnSpc>
            </a:pPr>
            <a:r>
              <a:rPr lang="en-US" sz="3200" dirty="0">
                <a:sym typeface="Calibri (MS)"/>
              </a:rPr>
              <a:t>NIKE’S DEBT COMPOSITION</a:t>
            </a:r>
          </a:p>
        </p:txBody>
      </p:sp>
      <p:sp>
        <p:nvSpPr>
          <p:cNvPr id="10" name="Rounded Rectangle 9">
            <a:extLst>
              <a:ext uri="{FF2B5EF4-FFF2-40B4-BE49-F238E27FC236}">
                <a16:creationId xmlns:a16="http://schemas.microsoft.com/office/drawing/2014/main" id="{CFADB059-0573-620C-F233-75FB347546A9}"/>
              </a:ext>
            </a:extLst>
          </p:cNvPr>
          <p:cNvSpPr/>
          <p:nvPr/>
        </p:nvSpPr>
        <p:spPr>
          <a:xfrm>
            <a:off x="1114929" y="1765503"/>
            <a:ext cx="3975732" cy="358543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9">
            <a:extLst>
              <a:ext uri="{FF2B5EF4-FFF2-40B4-BE49-F238E27FC236}">
                <a16:creationId xmlns:a16="http://schemas.microsoft.com/office/drawing/2014/main" id="{CC5916B9-4BF8-B6BF-CB70-7FB19741E220}"/>
              </a:ext>
            </a:extLst>
          </p:cNvPr>
          <p:cNvSpPr txBox="1"/>
          <p:nvPr/>
        </p:nvSpPr>
        <p:spPr>
          <a:xfrm>
            <a:off x="6096000" y="2312363"/>
            <a:ext cx="5284189" cy="2462213"/>
          </a:xfrm>
          <a:prstGeom prst="rect">
            <a:avLst/>
          </a:prstGeom>
        </p:spPr>
        <p:txBody>
          <a:bodyPr wrap="square" lIns="0" tIns="0" rIns="0" bIns="0" rtlCol="0" anchor="t">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72.3% of debt in Senior Bonds &amp; Notes – primary funding source. Senior Bonds &amp; Notes declined from $8,933M (2023) → $7,966M (2025). This indicates gradual reduction in long-term debt, possibly through repayments or refinancing.</a:t>
            </a:r>
          </a:p>
          <a:p>
            <a:pPr marL="410209" lvl="1" indent="-205105">
              <a:buFont typeface="Arial"/>
              <a:buChar char="•"/>
            </a:pPr>
            <a:r>
              <a:rPr lang="en-US" sz="1600" dirty="0">
                <a:solidFill>
                  <a:srgbClr val="FFFFFF"/>
                </a:solidFill>
                <a:latin typeface="Calibri (MS)"/>
                <a:ea typeface="Calibri (MS)"/>
                <a:cs typeface="Calibri (MS)"/>
                <a:sym typeface="Calibri (MS)"/>
              </a:rPr>
              <a:t>Lease Liabilities slightly decreased from $3,211M (2023) → $3,052M (2025). Shows stable lease commitments, suggesting consistent use of leased facilities/assets.</a:t>
            </a:r>
          </a:p>
          <a:p>
            <a:pPr marL="410209" lvl="1" indent="-205105">
              <a:buFont typeface="Arial"/>
              <a:buChar char="•"/>
            </a:pPr>
            <a:r>
              <a:rPr lang="en-US" sz="1600" dirty="0">
                <a:solidFill>
                  <a:srgbClr val="FFFFFF"/>
                </a:solidFill>
                <a:latin typeface="Calibri (MS)"/>
                <a:ea typeface="Calibri (MS)"/>
                <a:cs typeface="Calibri (MS)"/>
                <a:sym typeface="Calibri (MS)"/>
              </a:rPr>
              <a:t>Nike is deleveraging moderately, improving its financial flexibility while maintaining stable operational leases.</a:t>
            </a:r>
          </a:p>
        </p:txBody>
      </p:sp>
      <p:pic>
        <p:nvPicPr>
          <p:cNvPr id="3" name="Picture 6">
            <a:extLst>
              <a:ext uri="{FF2B5EF4-FFF2-40B4-BE49-F238E27FC236}">
                <a16:creationId xmlns:a16="http://schemas.microsoft.com/office/drawing/2014/main" id="{2019B4CF-23E5-8CC0-F2C8-19686DF215D1}"/>
              </a:ext>
            </a:extLst>
          </p:cNvPr>
          <p:cNvPicPr>
            <a:picLocks noChangeAspect="1"/>
          </p:cNvPicPr>
          <p:nvPr/>
        </p:nvPicPr>
        <p:blipFill>
          <a:blip r:embed="rId4"/>
          <a:stretch>
            <a:fillRect/>
          </a:stretch>
        </p:blipFill>
        <p:spPr>
          <a:xfrm>
            <a:off x="948438" y="1921933"/>
            <a:ext cx="4308714" cy="3286171"/>
          </a:xfrm>
          <a:prstGeom prst="rect">
            <a:avLst/>
          </a:prstGeom>
        </p:spPr>
      </p:pic>
    </p:spTree>
    <p:extLst>
      <p:ext uri="{BB962C8B-B14F-4D97-AF65-F5344CB8AC3E}">
        <p14:creationId xmlns:p14="http://schemas.microsoft.com/office/powerpoint/2010/main" val="1095922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C7B45-2571-C80E-47B5-13C7D6D3ED2A}"/>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E36AA838-56D9-D2E3-2B19-9908BE1F0356}"/>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4F06BDAA-8280-A200-2E58-409755168A0E}"/>
              </a:ext>
            </a:extLst>
          </p:cNvPr>
          <p:cNvPicPr>
            <a:picLocks noChangeAspect="1"/>
          </p:cNvPicPr>
          <p:nvPr/>
        </p:nvPicPr>
        <p:blipFill>
          <a:blip r:embed="rId3"/>
          <a:stretch>
            <a:fillRect/>
          </a:stretch>
        </p:blipFill>
        <p:spPr>
          <a:xfrm>
            <a:off x="-2" y="-1"/>
            <a:ext cx="12192002" cy="3843868"/>
          </a:xfrm>
          <a:prstGeom prst="rect">
            <a:avLst/>
          </a:prstGeom>
        </p:spPr>
      </p:pic>
      <p:sp>
        <p:nvSpPr>
          <p:cNvPr id="2" name="Title 1">
            <a:extLst>
              <a:ext uri="{FF2B5EF4-FFF2-40B4-BE49-F238E27FC236}">
                <a16:creationId xmlns:a16="http://schemas.microsoft.com/office/drawing/2014/main" id="{5A508E92-A145-C5FA-44DB-99F3F724E7FE}"/>
              </a:ext>
            </a:extLst>
          </p:cNvPr>
          <p:cNvSpPr>
            <a:spLocks noGrp="1"/>
          </p:cNvSpPr>
          <p:nvPr>
            <p:ph type="title"/>
          </p:nvPr>
        </p:nvSpPr>
        <p:spPr>
          <a:xfrm>
            <a:off x="2421467" y="962176"/>
            <a:ext cx="7349066" cy="545167"/>
          </a:xfrm>
        </p:spPr>
        <p:txBody>
          <a:bodyPr>
            <a:noAutofit/>
          </a:bodyPr>
          <a:lstStyle/>
          <a:p>
            <a:pPr>
              <a:lnSpc>
                <a:spcPts val="2340"/>
              </a:lnSpc>
            </a:pPr>
            <a:r>
              <a:rPr lang="en-US" sz="3200" dirty="0">
                <a:sym typeface="Calibri (MS)"/>
              </a:rPr>
              <a:t>DECKERS’ DEBT COMPOSITION</a:t>
            </a:r>
          </a:p>
        </p:txBody>
      </p:sp>
      <p:sp>
        <p:nvSpPr>
          <p:cNvPr id="10" name="Rounded Rectangle 9">
            <a:extLst>
              <a:ext uri="{FF2B5EF4-FFF2-40B4-BE49-F238E27FC236}">
                <a16:creationId xmlns:a16="http://schemas.microsoft.com/office/drawing/2014/main" id="{CFADB059-0573-620C-F233-75FB347546A9}"/>
              </a:ext>
            </a:extLst>
          </p:cNvPr>
          <p:cNvSpPr/>
          <p:nvPr/>
        </p:nvSpPr>
        <p:spPr>
          <a:xfrm>
            <a:off x="1114929" y="1765503"/>
            <a:ext cx="3975732" cy="358543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9">
            <a:extLst>
              <a:ext uri="{FF2B5EF4-FFF2-40B4-BE49-F238E27FC236}">
                <a16:creationId xmlns:a16="http://schemas.microsoft.com/office/drawing/2014/main" id="{CC5916B9-4BF8-B6BF-CB70-7FB19741E220}"/>
              </a:ext>
            </a:extLst>
          </p:cNvPr>
          <p:cNvSpPr txBox="1"/>
          <p:nvPr/>
        </p:nvSpPr>
        <p:spPr>
          <a:xfrm>
            <a:off x="6096000" y="2026947"/>
            <a:ext cx="5284189" cy="3323987"/>
          </a:xfrm>
          <a:prstGeom prst="rect">
            <a:avLst/>
          </a:prstGeom>
        </p:spPr>
        <p:txBody>
          <a:bodyPr wrap="square" lIns="0" tIns="0" rIns="0" bIns="0" rtlCol="0" anchor="t">
            <a:spAutoFit/>
          </a:bodyPr>
          <a:lstStyle/>
          <a:p>
            <a:pPr marL="410209" lvl="1" indent="-205105">
              <a:buFont typeface="Arial"/>
              <a:buChar char="•"/>
            </a:pPr>
            <a:r>
              <a:rPr lang="en-US" dirty="0">
                <a:solidFill>
                  <a:srgbClr val="FFFFFF"/>
                </a:solidFill>
                <a:latin typeface="Calibri (MS)"/>
                <a:ea typeface="Calibri (MS)"/>
                <a:cs typeface="Calibri (MS)"/>
                <a:sym typeface="Calibri (MS)"/>
              </a:rPr>
              <a:t>Senior Bonds &amp; Notes, none outstanding across 2023–2025. 100% of Debt Lease.</a:t>
            </a:r>
          </a:p>
          <a:p>
            <a:pPr marL="410209" lvl="1" indent="-205105">
              <a:buFont typeface="Arial"/>
              <a:buChar char="•"/>
            </a:pPr>
            <a:r>
              <a:rPr lang="en-US" dirty="0">
                <a:solidFill>
                  <a:srgbClr val="FFFFFF"/>
                </a:solidFill>
                <a:latin typeface="Calibri (MS)"/>
                <a:ea typeface="Calibri (MS)"/>
                <a:cs typeface="Calibri (MS)"/>
                <a:sym typeface="Calibri (MS)"/>
              </a:rPr>
              <a:t>Deckers shows conservative capital structure with no reliance on bond financing.</a:t>
            </a:r>
          </a:p>
          <a:p>
            <a:pPr marL="410209" lvl="1" indent="-205105">
              <a:buFont typeface="Arial"/>
              <a:buChar char="•"/>
            </a:pPr>
            <a:r>
              <a:rPr lang="en-US" dirty="0">
                <a:solidFill>
                  <a:srgbClr val="FFFFFF"/>
                </a:solidFill>
                <a:latin typeface="Calibri (MS)"/>
                <a:ea typeface="Calibri (MS)"/>
                <a:cs typeface="Calibri (MS)"/>
                <a:sym typeface="Calibri (MS)"/>
              </a:rPr>
              <a:t>Lease Liabilities increased from $246M (2023) → $277M (2025). </a:t>
            </a:r>
          </a:p>
          <a:p>
            <a:pPr marL="410209" lvl="1" indent="-205105">
              <a:buFont typeface="Arial"/>
              <a:buChar char="•"/>
            </a:pPr>
            <a:r>
              <a:rPr lang="en-US" dirty="0">
                <a:solidFill>
                  <a:srgbClr val="FFFFFF"/>
                </a:solidFill>
                <a:latin typeface="Calibri (MS)"/>
                <a:ea typeface="Calibri (MS)"/>
                <a:cs typeface="Calibri (MS)"/>
                <a:sym typeface="Calibri (MS)"/>
              </a:rPr>
              <a:t>Growth reflects greater use of leased facilities or retail spaces, supporting expansion.</a:t>
            </a:r>
          </a:p>
          <a:p>
            <a:pPr marL="410209" lvl="1" indent="-205105">
              <a:buFont typeface="Arial"/>
              <a:buChar char="•"/>
            </a:pPr>
            <a:r>
              <a:rPr lang="en-US" dirty="0">
                <a:solidFill>
                  <a:srgbClr val="FFFFFF"/>
                </a:solidFill>
                <a:latin typeface="Calibri (MS)"/>
                <a:ea typeface="Calibri (MS)"/>
                <a:cs typeface="Calibri (MS)"/>
                <a:sym typeface="Calibri (MS)"/>
              </a:rPr>
              <a:t>Deckers operates with minimal financial leverage, funding growth largely through equity and operations, while lease obligations remain the main fixed commitment.</a:t>
            </a:r>
          </a:p>
        </p:txBody>
      </p:sp>
      <p:pic>
        <p:nvPicPr>
          <p:cNvPr id="4" name="Picture 6">
            <a:extLst>
              <a:ext uri="{FF2B5EF4-FFF2-40B4-BE49-F238E27FC236}">
                <a16:creationId xmlns:a16="http://schemas.microsoft.com/office/drawing/2014/main" id="{8780A56A-E041-9D99-CCAF-C60E91B2ED3B}"/>
              </a:ext>
            </a:extLst>
          </p:cNvPr>
          <p:cNvPicPr>
            <a:picLocks noChangeAspect="1"/>
          </p:cNvPicPr>
          <p:nvPr/>
        </p:nvPicPr>
        <p:blipFill>
          <a:blip r:embed="rId4"/>
          <a:stretch>
            <a:fillRect/>
          </a:stretch>
        </p:blipFill>
        <p:spPr>
          <a:xfrm>
            <a:off x="1008333" y="2076520"/>
            <a:ext cx="4082328" cy="3149049"/>
          </a:xfrm>
          <a:prstGeom prst="rect">
            <a:avLst/>
          </a:prstGeom>
        </p:spPr>
      </p:pic>
    </p:spTree>
    <p:extLst>
      <p:ext uri="{BB962C8B-B14F-4D97-AF65-F5344CB8AC3E}">
        <p14:creationId xmlns:p14="http://schemas.microsoft.com/office/powerpoint/2010/main" val="3409967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4F05-4F3A-75D7-F40D-89C2F8138F8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792F190-CC61-66DF-D0CB-6275D2256640}"/>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5BE23ED0-89BF-7D36-A1B9-4C9128B87172}"/>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6F09B77A-19A5-A181-2BBE-FEC0B947C1B1}"/>
              </a:ext>
            </a:extLst>
          </p:cNvPr>
          <p:cNvSpPr/>
          <p:nvPr/>
        </p:nvSpPr>
        <p:spPr>
          <a:xfrm>
            <a:off x="2421467" y="1275160"/>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C880AAF-7557-3FE8-80D1-637879FBF008}"/>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F1BC8DEF-628D-9BF2-0DBA-2F79595ACB49}"/>
              </a:ext>
            </a:extLst>
          </p:cNvPr>
          <p:cNvSpPr txBox="1"/>
          <p:nvPr/>
        </p:nvSpPr>
        <p:spPr>
          <a:xfrm>
            <a:off x="319314" y="5210165"/>
            <a:ext cx="11553372" cy="1323439"/>
          </a:xfrm>
          <a:prstGeom prst="rect">
            <a:avLst/>
          </a:prstGeom>
          <a:noFill/>
        </p:spPr>
        <p:txBody>
          <a:bodyPr wrap="square">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Nike‘s debt declined from $12.1B → $11.0B, showing a gradual deleveraging trend. Reflects strong cash flows enabling repayment and a strategy to reduce financial risk. Nike is actively managing and reducing a large debt base.</a:t>
            </a:r>
          </a:p>
          <a:p>
            <a:pPr marL="410209" lvl="1" indent="-205105">
              <a:buFont typeface="Arial"/>
              <a:buChar char="•"/>
            </a:pPr>
            <a:r>
              <a:rPr lang="en-US" sz="1600" dirty="0" err="1">
                <a:solidFill>
                  <a:srgbClr val="FFFFFF"/>
                </a:solidFill>
                <a:latin typeface="Calibri (MS)"/>
                <a:ea typeface="Calibri (MS)"/>
                <a:cs typeface="Calibri (MS)"/>
                <a:sym typeface="Calibri (MS)"/>
              </a:rPr>
              <a:t>Deckers’</a:t>
            </a:r>
            <a:r>
              <a:rPr lang="en-US" sz="1600" dirty="0">
                <a:solidFill>
                  <a:srgbClr val="FFFFFF"/>
                </a:solidFill>
                <a:latin typeface="Calibri (MS)"/>
                <a:ea typeface="Calibri (MS)"/>
                <a:cs typeface="Calibri (MS)"/>
                <a:sym typeface="Calibri (MS)"/>
              </a:rPr>
              <a:t> debt remained minimal, rising slightly from $246M → $277M. Outstanding debt increase tied mostly to lease obligations, not traditional borrowing. Deckers operates with negligible debt, maintaining a low-risk balance sheet.</a:t>
            </a:r>
          </a:p>
          <a:p>
            <a:endParaRPr lang="en-US" sz="1600" dirty="0">
              <a:solidFill>
                <a:srgbClr val="FFFFFF"/>
              </a:solidFill>
              <a:latin typeface="Calibri (MS)"/>
              <a:ea typeface="Calibri (MS)"/>
              <a:cs typeface="Calibri (MS)"/>
              <a:sym typeface="Calibri (MS)"/>
            </a:endParaRPr>
          </a:p>
        </p:txBody>
      </p:sp>
      <p:sp>
        <p:nvSpPr>
          <p:cNvPr id="3" name="Title 1">
            <a:extLst>
              <a:ext uri="{FF2B5EF4-FFF2-40B4-BE49-F238E27FC236}">
                <a16:creationId xmlns:a16="http://schemas.microsoft.com/office/drawing/2014/main" id="{973F726E-2BA2-6BDC-B007-0BE1607A7B3E}"/>
              </a:ext>
            </a:extLst>
          </p:cNvPr>
          <p:cNvSpPr>
            <a:spLocks noGrp="1"/>
          </p:cNvSpPr>
          <p:nvPr>
            <p:ph type="title"/>
          </p:nvPr>
        </p:nvSpPr>
        <p:spPr>
          <a:xfrm>
            <a:off x="2421467" y="300398"/>
            <a:ext cx="7349066" cy="624947"/>
          </a:xfrm>
        </p:spPr>
        <p:txBody>
          <a:bodyPr>
            <a:normAutofit/>
          </a:bodyPr>
          <a:lstStyle/>
          <a:p>
            <a:pPr>
              <a:lnSpc>
                <a:spcPts val="2340"/>
              </a:lnSpc>
            </a:pPr>
            <a:r>
              <a:rPr lang="en-US" sz="3200" dirty="0">
                <a:sym typeface="Calibri (MS)"/>
              </a:rPr>
              <a:t>TOTAL DEBT OUTSTANDING</a:t>
            </a:r>
          </a:p>
        </p:txBody>
      </p:sp>
      <p:grpSp>
        <p:nvGrpSpPr>
          <p:cNvPr id="6" name="Group 5">
            <a:extLst>
              <a:ext uri="{FF2B5EF4-FFF2-40B4-BE49-F238E27FC236}">
                <a16:creationId xmlns:a16="http://schemas.microsoft.com/office/drawing/2014/main" id="{27B593E2-3670-856A-EA0C-EE2ABB049311}"/>
              </a:ext>
            </a:extLst>
          </p:cNvPr>
          <p:cNvGrpSpPr/>
          <p:nvPr/>
        </p:nvGrpSpPr>
        <p:grpSpPr>
          <a:xfrm>
            <a:off x="2531995" y="1275782"/>
            <a:ext cx="7001047" cy="3577686"/>
            <a:chOff x="2140726" y="1634596"/>
            <a:chExt cx="11084389" cy="5664360"/>
          </a:xfrm>
        </p:grpSpPr>
        <p:pic>
          <p:nvPicPr>
            <p:cNvPr id="4" name="Picture 6">
              <a:extLst>
                <a:ext uri="{FF2B5EF4-FFF2-40B4-BE49-F238E27FC236}">
                  <a16:creationId xmlns:a16="http://schemas.microsoft.com/office/drawing/2014/main" id="{228AF862-C5E1-4FC2-F843-2EA0D183FC72}"/>
                </a:ext>
              </a:extLst>
            </p:cNvPr>
            <p:cNvPicPr>
              <a:picLocks noChangeAspect="1"/>
            </p:cNvPicPr>
            <p:nvPr/>
          </p:nvPicPr>
          <p:blipFill>
            <a:blip r:embed="rId4"/>
            <a:stretch>
              <a:fillRect/>
            </a:stretch>
          </p:blipFill>
          <p:spPr>
            <a:xfrm>
              <a:off x="7688510" y="1634596"/>
              <a:ext cx="5536605" cy="5664360"/>
            </a:xfrm>
            <a:prstGeom prst="rect">
              <a:avLst/>
            </a:prstGeom>
          </p:spPr>
        </p:pic>
        <p:pic>
          <p:nvPicPr>
            <p:cNvPr id="5" name="Picture 7">
              <a:extLst>
                <a:ext uri="{FF2B5EF4-FFF2-40B4-BE49-F238E27FC236}">
                  <a16:creationId xmlns:a16="http://schemas.microsoft.com/office/drawing/2014/main" id="{58A4BBD2-5598-D5CD-C339-C036459A0B1E}"/>
                </a:ext>
              </a:extLst>
            </p:cNvPr>
            <p:cNvPicPr>
              <a:picLocks noChangeAspect="1"/>
            </p:cNvPicPr>
            <p:nvPr/>
          </p:nvPicPr>
          <p:blipFill>
            <a:blip r:embed="rId5"/>
            <a:stretch>
              <a:fillRect/>
            </a:stretch>
          </p:blipFill>
          <p:spPr>
            <a:xfrm>
              <a:off x="2140726" y="1748612"/>
              <a:ext cx="5605718" cy="5510568"/>
            </a:xfrm>
            <a:prstGeom prst="rect">
              <a:avLst/>
            </a:prstGeom>
          </p:spPr>
        </p:pic>
      </p:grpSp>
    </p:spTree>
    <p:extLst>
      <p:ext uri="{BB962C8B-B14F-4D97-AF65-F5344CB8AC3E}">
        <p14:creationId xmlns:p14="http://schemas.microsoft.com/office/powerpoint/2010/main" val="3450682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C94F-8664-77C4-627F-E8D8E8B301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BADE789-3EEE-9FFA-322F-16CFBCF6D522}"/>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CBBDA3BF-5385-CF7E-34E0-3C8F4D7C5705}"/>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FC8CAFF0-9BEC-A114-A02E-A1778CBD06D3}"/>
              </a:ext>
            </a:extLst>
          </p:cNvPr>
          <p:cNvSpPr/>
          <p:nvPr/>
        </p:nvSpPr>
        <p:spPr>
          <a:xfrm>
            <a:off x="2421467" y="1275160"/>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8167B15-AC20-9BF5-3AFA-434A65401308}"/>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7303799D-E015-A6B9-E291-DFF3B9A28F5A}"/>
              </a:ext>
            </a:extLst>
          </p:cNvPr>
          <p:cNvSpPr txBox="1"/>
          <p:nvPr/>
        </p:nvSpPr>
        <p:spPr>
          <a:xfrm>
            <a:off x="319314" y="5210165"/>
            <a:ext cx="11553372" cy="1077218"/>
          </a:xfrm>
          <a:prstGeom prst="rect">
            <a:avLst/>
          </a:prstGeom>
          <a:noFill/>
        </p:spPr>
        <p:txBody>
          <a:bodyPr wrap="square">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Nike’s undrawn debt is $6.0B. Very large liquidity cushion. Provides ample flexibility for debt repayment, investments, or unforeseen shocks. Nike maintains global-scale financial flexibility with massive undrawn facilities.</a:t>
            </a:r>
          </a:p>
          <a:p>
            <a:pPr marL="410209" lvl="1" indent="-205105">
              <a:buFont typeface="Arial"/>
              <a:buChar char="•"/>
            </a:pPr>
            <a:r>
              <a:rPr lang="en-US" sz="1600" dirty="0">
                <a:solidFill>
                  <a:srgbClr val="FFFFFF"/>
                </a:solidFill>
                <a:latin typeface="Calibri (MS)"/>
                <a:ea typeface="Calibri (MS)"/>
                <a:cs typeface="Calibri (MS)"/>
                <a:sym typeface="Calibri (MS)"/>
              </a:rPr>
              <a:t>Deckers undrawn credit is  $399M. Much smaller, but proportional to its size and low leverage profile. Ensures sufficient backup funding for operations and moderate expansion. Deckers relies on a leaner credit line but balances this with its minimal debt burden.</a:t>
            </a:r>
          </a:p>
        </p:txBody>
      </p:sp>
      <p:sp>
        <p:nvSpPr>
          <p:cNvPr id="3" name="Title 1">
            <a:extLst>
              <a:ext uri="{FF2B5EF4-FFF2-40B4-BE49-F238E27FC236}">
                <a16:creationId xmlns:a16="http://schemas.microsoft.com/office/drawing/2014/main" id="{8E7D82FA-0615-3500-15F8-EBBEE0D63B15}"/>
              </a:ext>
            </a:extLst>
          </p:cNvPr>
          <p:cNvSpPr>
            <a:spLocks noGrp="1"/>
          </p:cNvSpPr>
          <p:nvPr>
            <p:ph type="title"/>
          </p:nvPr>
        </p:nvSpPr>
        <p:spPr>
          <a:xfrm>
            <a:off x="2421467" y="300398"/>
            <a:ext cx="7349066" cy="624947"/>
          </a:xfrm>
        </p:spPr>
        <p:txBody>
          <a:bodyPr>
            <a:normAutofit/>
          </a:bodyPr>
          <a:lstStyle/>
          <a:p>
            <a:pPr>
              <a:lnSpc>
                <a:spcPts val="2340"/>
              </a:lnSpc>
            </a:pPr>
            <a:r>
              <a:rPr lang="en-US" sz="3200" dirty="0">
                <a:sym typeface="Calibri (MS)"/>
              </a:rPr>
              <a:t>TOTAL UNDRAWN CREDIT</a:t>
            </a:r>
          </a:p>
        </p:txBody>
      </p:sp>
      <p:grpSp>
        <p:nvGrpSpPr>
          <p:cNvPr id="16" name="Group 15">
            <a:extLst>
              <a:ext uri="{FF2B5EF4-FFF2-40B4-BE49-F238E27FC236}">
                <a16:creationId xmlns:a16="http://schemas.microsoft.com/office/drawing/2014/main" id="{C35C94E4-19A4-C18B-716E-24AAB9A5D1E7}"/>
              </a:ext>
            </a:extLst>
          </p:cNvPr>
          <p:cNvGrpSpPr/>
          <p:nvPr/>
        </p:nvGrpSpPr>
        <p:grpSpPr>
          <a:xfrm>
            <a:off x="2421467" y="1232567"/>
            <a:ext cx="7028123" cy="3561467"/>
            <a:chOff x="3191234" y="2085313"/>
            <a:chExt cx="10095959" cy="5116078"/>
          </a:xfrm>
        </p:grpSpPr>
        <p:pic>
          <p:nvPicPr>
            <p:cNvPr id="12" name="Picture 6">
              <a:extLst>
                <a:ext uri="{FF2B5EF4-FFF2-40B4-BE49-F238E27FC236}">
                  <a16:creationId xmlns:a16="http://schemas.microsoft.com/office/drawing/2014/main" id="{9B01C645-4378-8857-E918-917329356304}"/>
                </a:ext>
              </a:extLst>
            </p:cNvPr>
            <p:cNvPicPr>
              <a:picLocks noChangeAspect="1"/>
            </p:cNvPicPr>
            <p:nvPr/>
          </p:nvPicPr>
          <p:blipFill>
            <a:blip r:embed="rId4"/>
            <a:stretch>
              <a:fillRect/>
            </a:stretch>
          </p:blipFill>
          <p:spPr>
            <a:xfrm>
              <a:off x="3191234" y="2085313"/>
              <a:ext cx="5018595" cy="5116078"/>
            </a:xfrm>
            <a:prstGeom prst="rect">
              <a:avLst/>
            </a:prstGeom>
          </p:spPr>
        </p:pic>
        <p:pic>
          <p:nvPicPr>
            <p:cNvPr id="13" name="Picture 7">
              <a:extLst>
                <a:ext uri="{FF2B5EF4-FFF2-40B4-BE49-F238E27FC236}">
                  <a16:creationId xmlns:a16="http://schemas.microsoft.com/office/drawing/2014/main" id="{445E89A2-A130-CBD8-EDEC-F6043C4E8B5D}"/>
                </a:ext>
              </a:extLst>
            </p:cNvPr>
            <p:cNvPicPr>
              <a:picLocks noChangeAspect="1"/>
            </p:cNvPicPr>
            <p:nvPr/>
          </p:nvPicPr>
          <p:blipFill>
            <a:blip r:embed="rId5"/>
            <a:stretch>
              <a:fillRect/>
            </a:stretch>
          </p:blipFill>
          <p:spPr>
            <a:xfrm>
              <a:off x="8670865" y="2275191"/>
              <a:ext cx="4616328" cy="4797506"/>
            </a:xfrm>
            <a:prstGeom prst="rect">
              <a:avLst/>
            </a:prstGeom>
          </p:spPr>
        </p:pic>
      </p:grpSp>
    </p:spTree>
    <p:extLst>
      <p:ext uri="{BB962C8B-B14F-4D97-AF65-F5344CB8AC3E}">
        <p14:creationId xmlns:p14="http://schemas.microsoft.com/office/powerpoint/2010/main" val="786974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0B67-40BD-2D40-8F1C-D712A9815BE6}"/>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508D782-27D4-95C9-A63A-8982C786BD37}"/>
              </a:ext>
            </a:extLst>
          </p:cNvPr>
          <p:cNvPicPr>
            <a:picLocks noChangeAspect="1"/>
          </p:cNvPicPr>
          <p:nvPr/>
        </p:nvPicPr>
        <p:blipFill>
          <a:blip r:embed="rId3"/>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39DB78F1-FE06-B2B1-006D-E42419355385}"/>
              </a:ext>
            </a:extLst>
          </p:cNvPr>
          <p:cNvPicPr>
            <a:picLocks noChangeAspect="1"/>
          </p:cNvPicPr>
          <p:nvPr/>
        </p:nvPicPr>
        <p:blipFill>
          <a:blip r:embed="rId4"/>
          <a:stretch>
            <a:fillRect/>
          </a:stretch>
        </p:blipFill>
        <p:spPr>
          <a:xfrm>
            <a:off x="-2" y="0"/>
            <a:ext cx="12192002" cy="3081868"/>
          </a:xfrm>
          <a:prstGeom prst="rect">
            <a:avLst/>
          </a:prstGeom>
        </p:spPr>
      </p:pic>
      <p:sp>
        <p:nvSpPr>
          <p:cNvPr id="2" name="Title 1">
            <a:extLst>
              <a:ext uri="{FF2B5EF4-FFF2-40B4-BE49-F238E27FC236}">
                <a16:creationId xmlns:a16="http://schemas.microsoft.com/office/drawing/2014/main" id="{C30E4FC9-68EA-8115-2EEC-297427A89520}"/>
              </a:ext>
            </a:extLst>
          </p:cNvPr>
          <p:cNvSpPr>
            <a:spLocks noGrp="1"/>
          </p:cNvSpPr>
          <p:nvPr>
            <p:ph type="title"/>
          </p:nvPr>
        </p:nvSpPr>
        <p:spPr>
          <a:xfrm>
            <a:off x="2421467" y="677363"/>
            <a:ext cx="7349066" cy="624947"/>
          </a:xfrm>
        </p:spPr>
        <p:txBody>
          <a:bodyPr>
            <a:normAutofit/>
          </a:bodyPr>
          <a:lstStyle/>
          <a:p>
            <a:pPr>
              <a:lnSpc>
                <a:spcPts val="2340"/>
              </a:lnSpc>
            </a:pPr>
            <a:r>
              <a:rPr lang="en-US" sz="4300" dirty="0">
                <a:sym typeface="Calibri (MS)"/>
              </a:rPr>
              <a:t>DIVIDEND POLICY</a:t>
            </a:r>
          </a:p>
        </p:txBody>
      </p:sp>
      <p:sp>
        <p:nvSpPr>
          <p:cNvPr id="10" name="Rounded Rectangle 9">
            <a:extLst>
              <a:ext uri="{FF2B5EF4-FFF2-40B4-BE49-F238E27FC236}">
                <a16:creationId xmlns:a16="http://schemas.microsoft.com/office/drawing/2014/main" id="{BF865A01-07FA-DA64-7C9D-2B54AF028418}"/>
              </a:ext>
            </a:extLst>
          </p:cNvPr>
          <p:cNvSpPr/>
          <p:nvPr/>
        </p:nvSpPr>
        <p:spPr>
          <a:xfrm>
            <a:off x="1107875" y="1476751"/>
            <a:ext cx="4226184" cy="2838393"/>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04C1748A-6CCF-7500-3F88-FA24EA6609FA}"/>
              </a:ext>
            </a:extLst>
          </p:cNvPr>
          <p:cNvSpPr/>
          <p:nvPr/>
        </p:nvSpPr>
        <p:spPr>
          <a:xfrm>
            <a:off x="6828149" y="1476751"/>
            <a:ext cx="4282830" cy="2838393"/>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5EACEF5-E4C5-F3A1-CF29-1D978F42A151}"/>
              </a:ext>
            </a:extLst>
          </p:cNvPr>
          <p:cNvSpPr txBox="1"/>
          <p:nvPr/>
        </p:nvSpPr>
        <p:spPr>
          <a:xfrm>
            <a:off x="6828148" y="4585856"/>
            <a:ext cx="4282829" cy="1446550"/>
          </a:xfrm>
          <a:prstGeom prst="rect">
            <a:avLst/>
          </a:prstGeom>
          <a:noFill/>
        </p:spPr>
        <p:txBody>
          <a:bodyPr wrap="square">
            <a:spAutoFit/>
          </a:bodyPr>
          <a:lstStyle/>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No formal dividend policy in place</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Company chooses to retain earnings to reinvest in growth</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Returns to shareholders are delivered mainly through share repurchases</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Strategy reflects a focus on expansion and flexibility, rather than fixed payouts</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Attractive to growth stock -oriented investors </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E2D74FFC-68F7-A66C-1162-A83CCF29DD92}"/>
              </a:ext>
            </a:extLst>
          </p:cNvPr>
          <p:cNvSpPr txBox="1"/>
          <p:nvPr/>
        </p:nvSpPr>
        <p:spPr>
          <a:xfrm>
            <a:off x="1271064" y="4512705"/>
            <a:ext cx="4036322" cy="1446550"/>
          </a:xfrm>
          <a:prstGeom prst="rect">
            <a:avLst/>
          </a:prstGeom>
          <a:noFill/>
        </p:spPr>
        <p:txBody>
          <a:bodyPr wrap="square">
            <a:spAutoFit/>
          </a:bodyPr>
          <a:lstStyle/>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Dividends per share increased: from $1.32 to $1.56</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Dividend payout ratio: ranged 39.68% – 71.45%</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Indicates a high proportion of net income returned to shareholders</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Reflects strong commitment to annual dividend growth</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lgn="l" rtl="0">
              <a:buFont typeface="Arial" panose="020B0604020202020204" pitchFamily="34" charset="0"/>
              <a:buChar char="•"/>
            </a:pPr>
            <a:r>
              <a:rPr lang="en-PH" sz="11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Attractive to income-oriented investors seeking steady returns</a:t>
            </a:r>
            <a:endParaRPr lang="en-PH"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id="{6F1BC23B-E48B-D9FC-F4AF-12203A786B4E}"/>
              </a:ext>
            </a:extLst>
          </p:cNvPr>
          <p:cNvSpPr txBox="1"/>
          <p:nvPr/>
        </p:nvSpPr>
        <p:spPr>
          <a:xfrm>
            <a:off x="797336" y="6421950"/>
            <a:ext cx="8119532" cy="261610"/>
          </a:xfrm>
          <a:prstGeom prst="rect">
            <a:avLst/>
          </a:prstGeom>
          <a:noFill/>
        </p:spPr>
        <p:txBody>
          <a:bodyPr wrap="square">
            <a:spAutoFit/>
          </a:bodyPr>
          <a:lstStyle/>
          <a:p>
            <a:pPr algn="l" rtl="0">
              <a:buNone/>
            </a:pPr>
            <a:r>
              <a:rPr lang="en-PH" sz="1050" b="0" i="1" dirty="0">
                <a:solidFill>
                  <a:srgbClr val="FFFFFF"/>
                </a:solidFill>
                <a:effectLst/>
              </a:rPr>
              <a:t>*In Millions of the reported currency, except per share items.</a:t>
            </a:r>
            <a:endParaRPr lang="en-PH" sz="1050" dirty="0">
              <a:effectLst/>
            </a:endParaRPr>
          </a:p>
        </p:txBody>
      </p:sp>
      <p:pic>
        <p:nvPicPr>
          <p:cNvPr id="13" name="Picture 12" descr="A screenshot of a financial report&#10;&#10;AI-generated content may be incorrect.">
            <a:extLst>
              <a:ext uri="{FF2B5EF4-FFF2-40B4-BE49-F238E27FC236}">
                <a16:creationId xmlns:a16="http://schemas.microsoft.com/office/drawing/2014/main" id="{C16EB649-B0B0-866B-94F5-9845328D1C3E}"/>
              </a:ext>
            </a:extLst>
          </p:cNvPr>
          <p:cNvPicPr>
            <a:picLocks noChangeAspect="1"/>
          </p:cNvPicPr>
          <p:nvPr/>
        </p:nvPicPr>
        <p:blipFill>
          <a:blip r:embed="rId5"/>
          <a:stretch>
            <a:fillRect/>
          </a:stretch>
        </p:blipFill>
        <p:spPr>
          <a:xfrm>
            <a:off x="1271064" y="1626479"/>
            <a:ext cx="3868857" cy="2486614"/>
          </a:xfrm>
          <a:prstGeom prst="rect">
            <a:avLst/>
          </a:prstGeom>
        </p:spPr>
      </p:pic>
      <p:pic>
        <p:nvPicPr>
          <p:cNvPr id="16" name="Picture 15" descr="A screenshot of a spreadsheet&#10;&#10;AI-generated content may be incorrect.">
            <a:extLst>
              <a:ext uri="{FF2B5EF4-FFF2-40B4-BE49-F238E27FC236}">
                <a16:creationId xmlns:a16="http://schemas.microsoft.com/office/drawing/2014/main" id="{B78F3077-D8AB-B61F-2D84-9C13D000609B}"/>
              </a:ext>
            </a:extLst>
          </p:cNvPr>
          <p:cNvPicPr>
            <a:picLocks noChangeAspect="1"/>
          </p:cNvPicPr>
          <p:nvPr/>
        </p:nvPicPr>
        <p:blipFill>
          <a:blip r:embed="rId6"/>
          <a:stretch>
            <a:fillRect/>
          </a:stretch>
        </p:blipFill>
        <p:spPr>
          <a:xfrm>
            <a:off x="6981696" y="1633801"/>
            <a:ext cx="3975732" cy="2493739"/>
          </a:xfrm>
          <a:prstGeom prst="rect">
            <a:avLst/>
          </a:prstGeom>
        </p:spPr>
      </p:pic>
    </p:spTree>
    <p:extLst>
      <p:ext uri="{BB962C8B-B14F-4D97-AF65-F5344CB8AC3E}">
        <p14:creationId xmlns:p14="http://schemas.microsoft.com/office/powerpoint/2010/main" val="4285611878"/>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A217B-C8FE-277E-7DAD-383EED02633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AE26E188-2C67-A23A-7BF2-1E8A483A6334}"/>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916AE3E5-2ADA-5078-EAC1-F9A52D4FD4A9}"/>
              </a:ext>
            </a:extLst>
          </p:cNvPr>
          <p:cNvPicPr>
            <a:picLocks noChangeAspect="1"/>
          </p:cNvPicPr>
          <p:nvPr/>
        </p:nvPicPr>
        <p:blipFill>
          <a:blip r:embed="rId3"/>
          <a:stretch>
            <a:fillRect/>
          </a:stretch>
        </p:blipFill>
        <p:spPr>
          <a:xfrm>
            <a:off x="0" y="0"/>
            <a:ext cx="12192002" cy="3843868"/>
          </a:xfrm>
          <a:prstGeom prst="rect">
            <a:avLst/>
          </a:prstGeom>
        </p:spPr>
      </p:pic>
      <p:sp>
        <p:nvSpPr>
          <p:cNvPr id="2" name="Title 1">
            <a:extLst>
              <a:ext uri="{FF2B5EF4-FFF2-40B4-BE49-F238E27FC236}">
                <a16:creationId xmlns:a16="http://schemas.microsoft.com/office/drawing/2014/main" id="{D0B7A3CC-7910-67EC-8E4C-50A1D840414F}"/>
              </a:ext>
            </a:extLst>
          </p:cNvPr>
          <p:cNvSpPr>
            <a:spLocks noGrp="1"/>
          </p:cNvSpPr>
          <p:nvPr>
            <p:ph type="title"/>
          </p:nvPr>
        </p:nvSpPr>
        <p:spPr>
          <a:xfrm>
            <a:off x="811811" y="962176"/>
            <a:ext cx="10568378" cy="545167"/>
          </a:xfrm>
        </p:spPr>
        <p:txBody>
          <a:bodyPr>
            <a:noAutofit/>
          </a:bodyPr>
          <a:lstStyle/>
          <a:p>
            <a:pPr>
              <a:lnSpc>
                <a:spcPts val="2340"/>
              </a:lnSpc>
            </a:pPr>
            <a:r>
              <a:rPr lang="en-US" sz="3200" dirty="0">
                <a:sym typeface="Calibri (MS)"/>
              </a:rPr>
              <a:t>NIKE’S DIVIDENDS PAID PER SHARES</a:t>
            </a:r>
          </a:p>
        </p:txBody>
      </p:sp>
      <p:sp>
        <p:nvSpPr>
          <p:cNvPr id="10" name="Rounded Rectangle 9">
            <a:extLst>
              <a:ext uri="{FF2B5EF4-FFF2-40B4-BE49-F238E27FC236}">
                <a16:creationId xmlns:a16="http://schemas.microsoft.com/office/drawing/2014/main" id="{AA78DF16-236E-FDE4-E7DF-0F79EEF48FC5}"/>
              </a:ext>
            </a:extLst>
          </p:cNvPr>
          <p:cNvSpPr/>
          <p:nvPr/>
        </p:nvSpPr>
        <p:spPr>
          <a:xfrm>
            <a:off x="1114929" y="1765503"/>
            <a:ext cx="3975732" cy="358543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9">
            <a:extLst>
              <a:ext uri="{FF2B5EF4-FFF2-40B4-BE49-F238E27FC236}">
                <a16:creationId xmlns:a16="http://schemas.microsoft.com/office/drawing/2014/main" id="{0CFB79CA-8F1F-FE9C-1233-C050CE74C0AE}"/>
              </a:ext>
            </a:extLst>
          </p:cNvPr>
          <p:cNvSpPr txBox="1"/>
          <p:nvPr/>
        </p:nvSpPr>
        <p:spPr>
          <a:xfrm>
            <a:off x="5783580" y="2469519"/>
            <a:ext cx="6002020" cy="1905211"/>
          </a:xfrm>
          <a:prstGeom prst="rect">
            <a:avLst/>
          </a:prstGeom>
        </p:spPr>
        <p:txBody>
          <a:bodyPr wrap="square" lIns="0" tIns="0" rIns="0" bIns="0" rtlCol="0" anchor="t">
            <a:spAutoFit/>
          </a:bodyPr>
          <a:lstStyle/>
          <a:p>
            <a:pPr marL="410209" lvl="1" indent="-205105">
              <a:lnSpc>
                <a:spcPts val="2469"/>
              </a:lnSpc>
              <a:buFont typeface="Arial"/>
              <a:buChar char="•"/>
            </a:pPr>
            <a:r>
              <a:rPr lang="en-US" sz="1899" dirty="0">
                <a:solidFill>
                  <a:srgbClr val="FFFFFF"/>
                </a:solidFill>
                <a:latin typeface="Calibri (MS)"/>
                <a:ea typeface="Calibri (MS)"/>
                <a:cs typeface="Calibri (MS)"/>
                <a:sym typeface="Calibri (MS)"/>
              </a:rPr>
              <a:t>Nike’s dividends paid per share $1.32 → $1.45 → $1.56 over three years. Shows a steady upward trend in shareholder payouts. Reflects Nike’s commitment to returning value to investors despite market and earnings fluctuations. Signals financial stability and confidence in future cash flows.</a:t>
            </a:r>
          </a:p>
        </p:txBody>
      </p:sp>
      <p:pic>
        <p:nvPicPr>
          <p:cNvPr id="3" name="Picture 6">
            <a:extLst>
              <a:ext uri="{FF2B5EF4-FFF2-40B4-BE49-F238E27FC236}">
                <a16:creationId xmlns:a16="http://schemas.microsoft.com/office/drawing/2014/main" id="{0CF928F4-216D-E9F5-4792-5F477A8D8348}"/>
              </a:ext>
            </a:extLst>
          </p:cNvPr>
          <p:cNvPicPr>
            <a:picLocks noChangeAspect="1"/>
          </p:cNvPicPr>
          <p:nvPr/>
        </p:nvPicPr>
        <p:blipFill>
          <a:blip r:embed="rId4"/>
          <a:stretch>
            <a:fillRect/>
          </a:stretch>
        </p:blipFill>
        <p:spPr>
          <a:xfrm>
            <a:off x="1322940" y="1858122"/>
            <a:ext cx="3522616" cy="3585431"/>
          </a:xfrm>
          <a:prstGeom prst="rect">
            <a:avLst/>
          </a:prstGeom>
        </p:spPr>
      </p:pic>
    </p:spTree>
    <p:extLst>
      <p:ext uri="{BB962C8B-B14F-4D97-AF65-F5344CB8AC3E}">
        <p14:creationId xmlns:p14="http://schemas.microsoft.com/office/powerpoint/2010/main" val="197728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A217B-C8FE-277E-7DAD-383EED02633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AE26E188-2C67-A23A-7BF2-1E8A483A6334}"/>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916AE3E5-2ADA-5078-EAC1-F9A52D4FD4A9}"/>
              </a:ext>
            </a:extLst>
          </p:cNvPr>
          <p:cNvPicPr>
            <a:picLocks noChangeAspect="1"/>
          </p:cNvPicPr>
          <p:nvPr/>
        </p:nvPicPr>
        <p:blipFill>
          <a:blip r:embed="rId3"/>
          <a:stretch>
            <a:fillRect/>
          </a:stretch>
        </p:blipFill>
        <p:spPr>
          <a:xfrm>
            <a:off x="-2" y="0"/>
            <a:ext cx="12192002" cy="4255347"/>
          </a:xfrm>
          <a:prstGeom prst="rect">
            <a:avLst/>
          </a:prstGeom>
        </p:spPr>
      </p:pic>
      <p:sp>
        <p:nvSpPr>
          <p:cNvPr id="2" name="Title 1">
            <a:extLst>
              <a:ext uri="{FF2B5EF4-FFF2-40B4-BE49-F238E27FC236}">
                <a16:creationId xmlns:a16="http://schemas.microsoft.com/office/drawing/2014/main" id="{D0B7A3CC-7910-67EC-8E4C-50A1D840414F}"/>
              </a:ext>
            </a:extLst>
          </p:cNvPr>
          <p:cNvSpPr>
            <a:spLocks noGrp="1"/>
          </p:cNvSpPr>
          <p:nvPr>
            <p:ph type="title"/>
          </p:nvPr>
        </p:nvSpPr>
        <p:spPr>
          <a:xfrm>
            <a:off x="811811" y="962176"/>
            <a:ext cx="10568378" cy="545167"/>
          </a:xfrm>
        </p:spPr>
        <p:txBody>
          <a:bodyPr>
            <a:noAutofit/>
          </a:bodyPr>
          <a:lstStyle/>
          <a:p>
            <a:pPr>
              <a:lnSpc>
                <a:spcPct val="100000"/>
              </a:lnSpc>
            </a:pPr>
            <a:r>
              <a:rPr lang="en-US" sz="3200" dirty="0">
                <a:sym typeface="Calibri (MS)"/>
              </a:rPr>
              <a:t>NIKE’S DIVIDENDS PAYOUT</a:t>
            </a:r>
            <a:br>
              <a:rPr lang="en-US" sz="3200" dirty="0">
                <a:sym typeface="Calibri (MS)"/>
              </a:rPr>
            </a:br>
            <a:r>
              <a:rPr lang="en-US" sz="3200" dirty="0">
                <a:sym typeface="Calibri (MS)"/>
              </a:rPr>
              <a:t>AND ASSET COVERAGE</a:t>
            </a:r>
          </a:p>
        </p:txBody>
      </p:sp>
      <p:sp>
        <p:nvSpPr>
          <p:cNvPr id="10" name="Rounded Rectangle 9">
            <a:extLst>
              <a:ext uri="{FF2B5EF4-FFF2-40B4-BE49-F238E27FC236}">
                <a16:creationId xmlns:a16="http://schemas.microsoft.com/office/drawing/2014/main" id="{AA78DF16-236E-FDE4-E7DF-0F79EEF48FC5}"/>
              </a:ext>
            </a:extLst>
          </p:cNvPr>
          <p:cNvSpPr/>
          <p:nvPr/>
        </p:nvSpPr>
        <p:spPr>
          <a:xfrm>
            <a:off x="1114929" y="2370012"/>
            <a:ext cx="3975732" cy="358543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9">
            <a:extLst>
              <a:ext uri="{FF2B5EF4-FFF2-40B4-BE49-F238E27FC236}">
                <a16:creationId xmlns:a16="http://schemas.microsoft.com/office/drawing/2014/main" id="{0CFB79CA-8F1F-FE9C-1233-C050CE74C0AE}"/>
              </a:ext>
            </a:extLst>
          </p:cNvPr>
          <p:cNvSpPr txBox="1"/>
          <p:nvPr/>
        </p:nvSpPr>
        <p:spPr>
          <a:xfrm>
            <a:off x="5783580" y="2795007"/>
            <a:ext cx="5596609" cy="2708434"/>
          </a:xfrm>
          <a:prstGeom prst="rect">
            <a:avLst/>
          </a:prstGeom>
        </p:spPr>
        <p:txBody>
          <a:bodyPr wrap="square" lIns="0" tIns="0" rIns="0" bIns="0" rtlCol="0" anchor="t">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Nike’s dividend payout in 2023: 39.7%, 2024: 38.1%           2025: 71.5%. Indicates Nike typically pays out 40% of profits, but in 2025 the payout ratio nearly doubled, a deliberate increase in shareholder returns.</a:t>
            </a:r>
          </a:p>
          <a:p>
            <a:pPr marL="410209" lvl="1" indent="-205105">
              <a:buFont typeface="Arial"/>
              <a:buChar char="•"/>
            </a:pPr>
            <a:r>
              <a:rPr lang="en-US" sz="1600" dirty="0">
                <a:solidFill>
                  <a:srgbClr val="FFFFFF"/>
                </a:solidFill>
                <a:latin typeface="Calibri (MS)"/>
                <a:ea typeface="Calibri (MS)"/>
                <a:cs typeface="Calibri (MS)"/>
                <a:sym typeface="Calibri (MS)"/>
              </a:rPr>
              <a:t>Nike’s asset coverage has a gradual increase from 8.0% (2023)  8.6% (2024) and  9.9% (2025). Shows dividends are becoming a larger share of total resources, reflecting a mature shareholder-oriented strategy.</a:t>
            </a:r>
          </a:p>
          <a:p>
            <a:pPr marL="410209" lvl="1" indent="-205105">
              <a:buFont typeface="Arial"/>
              <a:buChar char="•"/>
            </a:pPr>
            <a:r>
              <a:rPr lang="en-US" sz="1600" dirty="0">
                <a:solidFill>
                  <a:srgbClr val="FFFFFF"/>
                </a:solidFill>
                <a:latin typeface="Calibri (MS)"/>
                <a:ea typeface="Calibri (MS)"/>
                <a:cs typeface="Calibri (MS)"/>
                <a:sym typeface="Calibri (MS)"/>
              </a:rPr>
              <a:t>Nike is shifting from a balanced payout (40%) toward a more aggressive dividend policy in 2025, prioritizing shareholder returns over reinvestment.</a:t>
            </a:r>
          </a:p>
        </p:txBody>
      </p:sp>
      <p:pic>
        <p:nvPicPr>
          <p:cNvPr id="4" name="Picture 6">
            <a:extLst>
              <a:ext uri="{FF2B5EF4-FFF2-40B4-BE49-F238E27FC236}">
                <a16:creationId xmlns:a16="http://schemas.microsoft.com/office/drawing/2014/main" id="{E4522254-C266-2E0E-D00C-050C2401AF22}"/>
              </a:ext>
            </a:extLst>
          </p:cNvPr>
          <p:cNvPicPr>
            <a:picLocks noChangeAspect="1"/>
          </p:cNvPicPr>
          <p:nvPr/>
        </p:nvPicPr>
        <p:blipFill>
          <a:blip r:embed="rId4"/>
          <a:stretch>
            <a:fillRect/>
          </a:stretch>
        </p:blipFill>
        <p:spPr>
          <a:xfrm>
            <a:off x="1167410" y="2194447"/>
            <a:ext cx="3975732" cy="4007383"/>
          </a:xfrm>
          <a:prstGeom prst="rect">
            <a:avLst/>
          </a:prstGeom>
        </p:spPr>
      </p:pic>
    </p:spTree>
    <p:extLst>
      <p:ext uri="{BB962C8B-B14F-4D97-AF65-F5344CB8AC3E}">
        <p14:creationId xmlns:p14="http://schemas.microsoft.com/office/powerpoint/2010/main" val="3479321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03EB5-A7D5-8F0D-1CBC-F00FEBEA2F6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460A301-5C72-F5F5-0EEC-9C50F62BA5F3}"/>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38E1148D-F346-86BB-9E9C-217D3A675D8D}"/>
              </a:ext>
            </a:extLst>
          </p:cNvPr>
          <p:cNvPicPr>
            <a:picLocks noChangeAspect="1"/>
          </p:cNvPicPr>
          <p:nvPr/>
        </p:nvPicPr>
        <p:blipFill>
          <a:blip r:embed="rId3"/>
          <a:stretch>
            <a:fillRect/>
          </a:stretch>
        </p:blipFill>
        <p:spPr>
          <a:xfrm>
            <a:off x="-2" y="0"/>
            <a:ext cx="12192002" cy="4255347"/>
          </a:xfrm>
          <a:prstGeom prst="rect">
            <a:avLst/>
          </a:prstGeom>
        </p:spPr>
      </p:pic>
      <p:sp>
        <p:nvSpPr>
          <p:cNvPr id="2" name="Title 1">
            <a:extLst>
              <a:ext uri="{FF2B5EF4-FFF2-40B4-BE49-F238E27FC236}">
                <a16:creationId xmlns:a16="http://schemas.microsoft.com/office/drawing/2014/main" id="{7D0B3034-75D8-BD41-AF5B-2A86920D36C7}"/>
              </a:ext>
            </a:extLst>
          </p:cNvPr>
          <p:cNvSpPr>
            <a:spLocks noGrp="1"/>
          </p:cNvSpPr>
          <p:nvPr>
            <p:ph type="title"/>
          </p:nvPr>
        </p:nvSpPr>
        <p:spPr>
          <a:xfrm>
            <a:off x="811811" y="962176"/>
            <a:ext cx="10568378" cy="545167"/>
          </a:xfrm>
        </p:spPr>
        <p:txBody>
          <a:bodyPr>
            <a:noAutofit/>
          </a:bodyPr>
          <a:lstStyle/>
          <a:p>
            <a:pPr>
              <a:lnSpc>
                <a:spcPct val="100000"/>
              </a:lnSpc>
            </a:pPr>
            <a:r>
              <a:rPr lang="en-US" sz="3200" dirty="0">
                <a:sym typeface="Calibri (MS)"/>
              </a:rPr>
              <a:t>NIKE’S DIVIDENDS PAID </a:t>
            </a:r>
            <a:br>
              <a:rPr lang="en-US" sz="3200" dirty="0">
                <a:sym typeface="Calibri (MS)"/>
              </a:rPr>
            </a:br>
            <a:r>
              <a:rPr lang="en-US" sz="3200" dirty="0">
                <a:sym typeface="Calibri (MS)"/>
              </a:rPr>
              <a:t>AS % OF REVENUE</a:t>
            </a:r>
          </a:p>
        </p:txBody>
      </p:sp>
      <p:sp>
        <p:nvSpPr>
          <p:cNvPr id="10" name="Rounded Rectangle 9">
            <a:extLst>
              <a:ext uri="{FF2B5EF4-FFF2-40B4-BE49-F238E27FC236}">
                <a16:creationId xmlns:a16="http://schemas.microsoft.com/office/drawing/2014/main" id="{94E7EC7D-5A67-6BBE-C52D-BE12FC9FD9B9}"/>
              </a:ext>
            </a:extLst>
          </p:cNvPr>
          <p:cNvSpPr/>
          <p:nvPr/>
        </p:nvSpPr>
        <p:spPr>
          <a:xfrm>
            <a:off x="1114929" y="2370012"/>
            <a:ext cx="3975732" cy="358543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9">
            <a:extLst>
              <a:ext uri="{FF2B5EF4-FFF2-40B4-BE49-F238E27FC236}">
                <a16:creationId xmlns:a16="http://schemas.microsoft.com/office/drawing/2014/main" id="{51F14BAB-0501-64CE-2B59-8EA98386E67E}"/>
              </a:ext>
            </a:extLst>
          </p:cNvPr>
          <p:cNvSpPr txBox="1"/>
          <p:nvPr/>
        </p:nvSpPr>
        <p:spPr>
          <a:xfrm>
            <a:off x="5783580" y="3147351"/>
            <a:ext cx="5596609" cy="2215991"/>
          </a:xfrm>
          <a:prstGeom prst="rect">
            <a:avLst/>
          </a:prstGeom>
        </p:spPr>
        <p:txBody>
          <a:bodyPr wrap="square" lIns="0" tIns="0" rIns="0" bIns="0" rtlCol="0" anchor="t">
            <a:spAutoFit/>
          </a:bodyPr>
          <a:lstStyle/>
          <a:p>
            <a:pPr marL="410209" lvl="1" indent="-205105">
              <a:buFont typeface="Arial"/>
              <a:buChar char="•"/>
            </a:pPr>
            <a:r>
              <a:rPr lang="en-US" sz="1600" dirty="0">
                <a:solidFill>
                  <a:srgbClr val="FFFFFF"/>
                </a:solidFill>
                <a:latin typeface="Calibri (MS)"/>
                <a:ea typeface="Calibri (MS)"/>
                <a:cs typeface="Calibri (MS)"/>
                <a:sym typeface="Calibri (MS)"/>
              </a:rPr>
              <a:t>2023: 3.9% , 2024: 4.2% , 2025: 5.0% </a:t>
            </a:r>
          </a:p>
          <a:p>
            <a:pPr marL="410209" lvl="1" indent="-205105">
              <a:buFont typeface="Arial"/>
              <a:buChar char="•"/>
            </a:pPr>
            <a:r>
              <a:rPr lang="en-US" sz="1600" dirty="0">
                <a:solidFill>
                  <a:srgbClr val="FFFFFF"/>
                </a:solidFill>
                <a:latin typeface="Calibri (MS)"/>
                <a:ea typeface="Calibri (MS)"/>
                <a:cs typeface="Calibri (MS)"/>
                <a:sym typeface="Calibri (MS)"/>
              </a:rPr>
              <a:t>Dividend payments are consuming a growing share of revenue each year.</a:t>
            </a:r>
          </a:p>
          <a:p>
            <a:pPr marL="410209" lvl="1" indent="-205105">
              <a:buFont typeface="Arial"/>
              <a:buChar char="•"/>
            </a:pPr>
            <a:r>
              <a:rPr lang="en-US" sz="1600" dirty="0">
                <a:solidFill>
                  <a:srgbClr val="FFFFFF"/>
                </a:solidFill>
                <a:latin typeface="Calibri (MS)"/>
                <a:ea typeface="Calibri (MS)"/>
                <a:cs typeface="Calibri (MS)"/>
                <a:sym typeface="Calibri (MS)"/>
              </a:rPr>
              <a:t>Rising from under 4% in 2023 to 5% in 2025 shows Nike’s increasing commitment to return cash to shareholders.</a:t>
            </a:r>
          </a:p>
          <a:p>
            <a:pPr marL="410209" lvl="1" indent="-205105">
              <a:buFont typeface="Arial"/>
              <a:buChar char="•"/>
            </a:pPr>
            <a:r>
              <a:rPr lang="en-US" sz="1600" dirty="0">
                <a:solidFill>
                  <a:srgbClr val="FFFFFF"/>
                </a:solidFill>
                <a:latin typeface="Calibri (MS)"/>
                <a:ea typeface="Calibri (MS)"/>
                <a:cs typeface="Calibri (MS)"/>
                <a:sym typeface="Calibri (MS)"/>
              </a:rPr>
              <a:t>This trend reflects a stable and maturing business model, with management signaling confidence in sustained cash flows. Nike is gradually shifting toward higher shareholder payouts, balancing growth investments with consistent returns.</a:t>
            </a:r>
          </a:p>
        </p:txBody>
      </p:sp>
      <p:pic>
        <p:nvPicPr>
          <p:cNvPr id="3" name="Picture 6">
            <a:extLst>
              <a:ext uri="{FF2B5EF4-FFF2-40B4-BE49-F238E27FC236}">
                <a16:creationId xmlns:a16="http://schemas.microsoft.com/office/drawing/2014/main" id="{39A11D4B-DB59-08DB-4779-7B60BAF23FBA}"/>
              </a:ext>
            </a:extLst>
          </p:cNvPr>
          <p:cNvPicPr>
            <a:picLocks noChangeAspect="1"/>
          </p:cNvPicPr>
          <p:nvPr/>
        </p:nvPicPr>
        <p:blipFill>
          <a:blip r:embed="rId4"/>
          <a:stretch>
            <a:fillRect/>
          </a:stretch>
        </p:blipFill>
        <p:spPr>
          <a:xfrm>
            <a:off x="1200009" y="2223655"/>
            <a:ext cx="3734851" cy="3942265"/>
          </a:xfrm>
          <a:prstGeom prst="rect">
            <a:avLst/>
          </a:prstGeom>
        </p:spPr>
      </p:pic>
    </p:spTree>
    <p:extLst>
      <p:ext uri="{BB962C8B-B14F-4D97-AF65-F5344CB8AC3E}">
        <p14:creationId xmlns:p14="http://schemas.microsoft.com/office/powerpoint/2010/main" val="262967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C469514-2EFE-F573-D275-94F2DDCE7CF3}"/>
              </a:ext>
            </a:extLst>
          </p:cNvPr>
          <p:cNvPicPr>
            <a:picLocks noChangeAspect="1"/>
          </p:cNvPicPr>
          <p:nvPr/>
        </p:nvPicPr>
        <p:blipFill>
          <a:blip r:embed="rId3"/>
          <a:srcRect l="13280" r="44749" b="59211"/>
          <a:stretch>
            <a:fillRect/>
          </a:stretch>
        </p:blipFill>
        <p:spPr>
          <a:xfrm rot="5400000">
            <a:off x="-20322" y="96519"/>
            <a:ext cx="6858001" cy="6664962"/>
          </a:xfrm>
          <a:prstGeom prst="rect">
            <a:avLst/>
          </a:prstGeom>
        </p:spPr>
      </p:pic>
      <p:pic>
        <p:nvPicPr>
          <p:cNvPr id="8" name="Picture 7">
            <a:extLst>
              <a:ext uri="{FF2B5EF4-FFF2-40B4-BE49-F238E27FC236}">
                <a16:creationId xmlns:a16="http://schemas.microsoft.com/office/drawing/2014/main" id="{24DF9302-1AC0-0129-B414-5AD015210B59}"/>
              </a:ext>
            </a:extLst>
          </p:cNvPr>
          <p:cNvPicPr>
            <a:picLocks noChangeAspect="1"/>
          </p:cNvPicPr>
          <p:nvPr/>
        </p:nvPicPr>
        <p:blipFill>
          <a:blip r:embed="rId4"/>
          <a:stretch>
            <a:fillRect/>
          </a:stretch>
        </p:blipFill>
        <p:spPr>
          <a:xfrm>
            <a:off x="-2" y="-1"/>
            <a:ext cx="12192002" cy="3843868"/>
          </a:xfrm>
          <a:prstGeom prst="rect">
            <a:avLst/>
          </a:prstGeom>
        </p:spPr>
      </p:pic>
      <p:sp>
        <p:nvSpPr>
          <p:cNvPr id="9" name="Rounded Rectangle 8">
            <a:extLst>
              <a:ext uri="{FF2B5EF4-FFF2-40B4-BE49-F238E27FC236}">
                <a16:creationId xmlns:a16="http://schemas.microsoft.com/office/drawing/2014/main" id="{2FB889BB-F421-845C-1BF2-56D418CABCB9}"/>
              </a:ext>
            </a:extLst>
          </p:cNvPr>
          <p:cNvSpPr/>
          <p:nvPr/>
        </p:nvSpPr>
        <p:spPr>
          <a:xfrm>
            <a:off x="6233585" y="1941002"/>
            <a:ext cx="5128682" cy="3583252"/>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A7F9C3D-AEA6-06B4-5B15-31EA70E686C0}"/>
              </a:ext>
            </a:extLst>
          </p:cNvPr>
          <p:cNvSpPr/>
          <p:nvPr/>
        </p:nvSpPr>
        <p:spPr>
          <a:xfrm>
            <a:off x="831851" y="1941002"/>
            <a:ext cx="5128682" cy="3583252"/>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E20A09-E47B-E272-C5E2-5A13DFDA849D}"/>
              </a:ext>
            </a:extLst>
          </p:cNvPr>
          <p:cNvSpPr>
            <a:spLocks noGrp="1"/>
          </p:cNvSpPr>
          <p:nvPr>
            <p:ph type="title"/>
          </p:nvPr>
        </p:nvSpPr>
        <p:spPr>
          <a:xfrm>
            <a:off x="838200" y="995494"/>
            <a:ext cx="10515600" cy="624947"/>
          </a:xfrm>
        </p:spPr>
        <p:txBody>
          <a:bodyPr>
            <a:normAutofit/>
          </a:bodyPr>
          <a:lstStyle/>
          <a:p>
            <a:pPr>
              <a:lnSpc>
                <a:spcPts val="2989"/>
              </a:lnSpc>
            </a:pPr>
            <a:r>
              <a:rPr lang="en-US" sz="3600" dirty="0">
                <a:sym typeface="Calibri (MS) Bold"/>
              </a:rPr>
              <a:t>STOCK PERFORMANCE COMPARISON</a:t>
            </a:r>
            <a:endParaRPr lang="en-US" sz="3600" i="1" dirty="0">
              <a:sym typeface="Calibri (MS) Bold Italics"/>
            </a:endParaRPr>
          </a:p>
        </p:txBody>
      </p:sp>
      <p:sp>
        <p:nvSpPr>
          <p:cNvPr id="7" name="Text Placeholder 6">
            <a:extLst>
              <a:ext uri="{FF2B5EF4-FFF2-40B4-BE49-F238E27FC236}">
                <a16:creationId xmlns:a16="http://schemas.microsoft.com/office/drawing/2014/main" id="{105BC38C-5446-CF4A-0139-0E3BFF71EC36}"/>
              </a:ext>
            </a:extLst>
          </p:cNvPr>
          <p:cNvSpPr>
            <a:spLocks noGrp="1"/>
          </p:cNvSpPr>
          <p:nvPr>
            <p:ph type="body" sz="quarter" idx="15"/>
          </p:nvPr>
        </p:nvSpPr>
        <p:spPr>
          <a:xfrm>
            <a:off x="4409163" y="5932106"/>
            <a:ext cx="7006022" cy="382969"/>
          </a:xfrm>
        </p:spPr>
        <p:txBody>
          <a:bodyPr>
            <a:normAutofit/>
          </a:bodyPr>
          <a:lstStyle/>
          <a:p>
            <a:pPr marL="0" indent="0" algn="ctr">
              <a:lnSpc>
                <a:spcPts val="1820"/>
              </a:lnSpc>
              <a:spcBef>
                <a:spcPct val="0"/>
              </a:spcBef>
              <a:buNone/>
            </a:pPr>
            <a:r>
              <a:rPr lang="en-US" sz="1400" i="1" dirty="0">
                <a:latin typeface="Calibri (MS) Italics"/>
                <a:ea typeface="Calibri (MS) Italics"/>
                <a:cs typeface="Calibri (MS) Italics"/>
                <a:sym typeface="Calibri (MS) Italics"/>
                <a:hlinkClick r:id="rId5">
                  <a:extLst>
                    <a:ext uri="{A12FA001-AC4F-418D-AE19-62706E023703}">
                      <ahyp:hlinkClr xmlns:ahyp="http://schemas.microsoft.com/office/drawing/2018/hyperlinkcolor" val="tx"/>
                    </a:ext>
                  </a:extLst>
                </a:hlinkClick>
              </a:rPr>
              <a:t>NKE vs. DECK — Stock Comparison</a:t>
            </a:r>
            <a:endParaRPr lang="en-US" sz="1400" i="1" dirty="0">
              <a:latin typeface="Calibri (MS) Italics"/>
              <a:ea typeface="Calibri (MS) Italics"/>
              <a:cs typeface="Calibri (MS) Italics"/>
              <a:sym typeface="Calibri (MS) Italics"/>
            </a:endParaRPr>
          </a:p>
        </p:txBody>
      </p:sp>
      <p:sp>
        <p:nvSpPr>
          <p:cNvPr id="3" name="Freeform 6">
            <a:extLst>
              <a:ext uri="{FF2B5EF4-FFF2-40B4-BE49-F238E27FC236}">
                <a16:creationId xmlns:a16="http://schemas.microsoft.com/office/drawing/2014/main" id="{5FD069D6-0031-C534-3D7B-5C8207FED586}"/>
              </a:ext>
            </a:extLst>
          </p:cNvPr>
          <p:cNvSpPr/>
          <p:nvPr/>
        </p:nvSpPr>
        <p:spPr>
          <a:xfrm>
            <a:off x="1080442" y="2187560"/>
            <a:ext cx="4774765" cy="3079236"/>
          </a:xfrm>
          <a:custGeom>
            <a:avLst/>
            <a:gdLst/>
            <a:ahLst/>
            <a:cxnLst/>
            <a:rect l="l" t="t" r="r" b="b"/>
            <a:pathLst>
              <a:path w="7343092" h="4735545">
                <a:moveTo>
                  <a:pt x="0" y="0"/>
                </a:moveTo>
                <a:lnTo>
                  <a:pt x="7343092" y="0"/>
                </a:lnTo>
                <a:lnTo>
                  <a:pt x="7343092" y="4735544"/>
                </a:lnTo>
                <a:lnTo>
                  <a:pt x="0" y="4735544"/>
                </a:lnTo>
                <a:lnTo>
                  <a:pt x="0" y="0"/>
                </a:lnTo>
                <a:close/>
              </a:path>
            </a:pathLst>
          </a:custGeom>
          <a:blipFill>
            <a:blip r:embed="rId6"/>
            <a:stretch>
              <a:fillRect t="-2357" b="-2357"/>
            </a:stretch>
          </a:blipFill>
        </p:spPr>
        <p:txBody>
          <a:bodyPr/>
          <a:lstStyle/>
          <a:p>
            <a:endParaRPr lang="en-US" dirty="0"/>
          </a:p>
        </p:txBody>
      </p:sp>
      <p:sp>
        <p:nvSpPr>
          <p:cNvPr id="4" name="Freeform 7">
            <a:extLst>
              <a:ext uri="{FF2B5EF4-FFF2-40B4-BE49-F238E27FC236}">
                <a16:creationId xmlns:a16="http://schemas.microsoft.com/office/drawing/2014/main" id="{EBF8E6B0-B2AE-6A9D-8038-98091B9D3CF9}"/>
              </a:ext>
            </a:extLst>
          </p:cNvPr>
          <p:cNvSpPr/>
          <p:nvPr/>
        </p:nvSpPr>
        <p:spPr>
          <a:xfrm>
            <a:off x="6400344" y="2168021"/>
            <a:ext cx="4805889" cy="3123828"/>
          </a:xfrm>
          <a:custGeom>
            <a:avLst/>
            <a:gdLst/>
            <a:ahLst/>
            <a:cxnLst/>
            <a:rect l="l" t="t" r="r" b="b"/>
            <a:pathLst>
              <a:path w="7285454" h="4735545">
                <a:moveTo>
                  <a:pt x="0" y="0"/>
                </a:moveTo>
                <a:lnTo>
                  <a:pt x="7285454" y="0"/>
                </a:lnTo>
                <a:lnTo>
                  <a:pt x="7285454" y="4735544"/>
                </a:lnTo>
                <a:lnTo>
                  <a:pt x="0" y="4735544"/>
                </a:lnTo>
                <a:lnTo>
                  <a:pt x="0" y="0"/>
                </a:lnTo>
                <a:close/>
              </a:path>
            </a:pathLst>
          </a:custGeom>
          <a:blipFill>
            <a:blip r:embed="rId7"/>
            <a:stretch>
              <a:fillRect/>
            </a:stretch>
          </a:blipFill>
        </p:spPr>
        <p:txBody>
          <a:bodyPr/>
          <a:lstStyle/>
          <a:p>
            <a:endParaRPr lang="en-US"/>
          </a:p>
        </p:txBody>
      </p:sp>
      <p:sp>
        <p:nvSpPr>
          <p:cNvPr id="5" name="Title 1">
            <a:extLst>
              <a:ext uri="{FF2B5EF4-FFF2-40B4-BE49-F238E27FC236}">
                <a16:creationId xmlns:a16="http://schemas.microsoft.com/office/drawing/2014/main" id="{8CEBC4A7-38C5-BE35-2330-C7F35E8CD6ED}"/>
              </a:ext>
            </a:extLst>
          </p:cNvPr>
          <p:cNvSpPr txBox="1">
            <a:spLocks/>
          </p:cNvSpPr>
          <p:nvPr/>
        </p:nvSpPr>
        <p:spPr>
          <a:xfrm>
            <a:off x="838200" y="1221031"/>
            <a:ext cx="10515600" cy="6249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rgbClr val="D66001"/>
                </a:solidFill>
                <a:latin typeface="Verdana" panose="020B0604030504040204" pitchFamily="34" charset="0"/>
                <a:ea typeface="Verdana" panose="020B0604030504040204" pitchFamily="34" charset="0"/>
                <a:cs typeface="Verdana" panose="020B0604030504040204" pitchFamily="34" charset="0"/>
              </a:defRPr>
            </a:lvl1pPr>
          </a:lstStyle>
          <a:p>
            <a:pPr>
              <a:lnSpc>
                <a:spcPts val="2989"/>
              </a:lnSpc>
            </a:pPr>
            <a:endParaRPr lang="en-US" sz="2400" b="0" i="1" dirty="0">
              <a:solidFill>
                <a:srgbClr val="EF7816"/>
              </a:solidFill>
              <a:latin typeface="Calibri (MS) Bold Italics"/>
              <a:ea typeface="Calibri (MS) Bold Italics"/>
              <a:cs typeface="Calibri (MS) Bold Italics"/>
              <a:sym typeface="Calibri (MS) Bold Italics"/>
            </a:endParaRPr>
          </a:p>
        </p:txBody>
      </p:sp>
    </p:spTree>
    <p:extLst>
      <p:ext uri="{BB962C8B-B14F-4D97-AF65-F5344CB8AC3E}">
        <p14:creationId xmlns:p14="http://schemas.microsoft.com/office/powerpoint/2010/main" val="1535452559"/>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0B67-40BD-2D40-8F1C-D712A9815BE6}"/>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508D782-27D4-95C9-A63A-8982C786BD37}"/>
              </a:ext>
            </a:extLst>
          </p:cNvPr>
          <p:cNvPicPr>
            <a:picLocks noChangeAspect="1"/>
          </p:cNvPicPr>
          <p:nvPr/>
        </p:nvPicPr>
        <p:blipFill>
          <a:blip r:embed="rId3"/>
          <a:srcRect l="13280" r="44749" b="59211"/>
          <a:stretch>
            <a:fillRect/>
          </a:stretch>
        </p:blipFill>
        <p:spPr>
          <a:xfrm rot="5400000">
            <a:off x="-96522" y="96519"/>
            <a:ext cx="6858001" cy="6664962"/>
          </a:xfrm>
          <a:prstGeom prst="rect">
            <a:avLst/>
          </a:prstGeom>
        </p:spPr>
      </p:pic>
      <p:pic>
        <p:nvPicPr>
          <p:cNvPr id="8" name="Picture 7">
            <a:extLst>
              <a:ext uri="{FF2B5EF4-FFF2-40B4-BE49-F238E27FC236}">
                <a16:creationId xmlns:a16="http://schemas.microsoft.com/office/drawing/2014/main" id="{39DB78F1-FE06-B2B1-006D-E42419355385}"/>
              </a:ext>
            </a:extLst>
          </p:cNvPr>
          <p:cNvPicPr>
            <a:picLocks noChangeAspect="1"/>
          </p:cNvPicPr>
          <p:nvPr/>
        </p:nvPicPr>
        <p:blipFill>
          <a:blip r:embed="rId4"/>
          <a:stretch>
            <a:fillRect/>
          </a:stretch>
        </p:blipFill>
        <p:spPr>
          <a:xfrm>
            <a:off x="-2" y="1"/>
            <a:ext cx="12192002" cy="4015170"/>
          </a:xfrm>
          <a:prstGeom prst="rect">
            <a:avLst/>
          </a:prstGeom>
        </p:spPr>
      </p:pic>
      <p:sp>
        <p:nvSpPr>
          <p:cNvPr id="2" name="Title 1">
            <a:extLst>
              <a:ext uri="{FF2B5EF4-FFF2-40B4-BE49-F238E27FC236}">
                <a16:creationId xmlns:a16="http://schemas.microsoft.com/office/drawing/2014/main" id="{C30E4FC9-68EA-8115-2EEC-297427A89520}"/>
              </a:ext>
            </a:extLst>
          </p:cNvPr>
          <p:cNvSpPr>
            <a:spLocks noGrp="1"/>
          </p:cNvSpPr>
          <p:nvPr>
            <p:ph type="title"/>
          </p:nvPr>
        </p:nvSpPr>
        <p:spPr>
          <a:xfrm>
            <a:off x="1202267" y="1763394"/>
            <a:ext cx="9787466" cy="624947"/>
          </a:xfrm>
        </p:spPr>
        <p:txBody>
          <a:bodyPr>
            <a:normAutofit/>
          </a:bodyPr>
          <a:lstStyle/>
          <a:p>
            <a:pPr>
              <a:lnSpc>
                <a:spcPts val="2340"/>
              </a:lnSpc>
            </a:pPr>
            <a:r>
              <a:rPr lang="en-US" dirty="0">
                <a:sym typeface="Calibri (MS)"/>
              </a:rPr>
              <a:t>REPURCHASE STOCK POLICY</a:t>
            </a:r>
          </a:p>
        </p:txBody>
      </p:sp>
      <p:sp>
        <p:nvSpPr>
          <p:cNvPr id="10" name="Rounded Rectangle 9">
            <a:extLst>
              <a:ext uri="{FF2B5EF4-FFF2-40B4-BE49-F238E27FC236}">
                <a16:creationId xmlns:a16="http://schemas.microsoft.com/office/drawing/2014/main" id="{BF865A01-07FA-DA64-7C9D-2B54AF028418}"/>
              </a:ext>
            </a:extLst>
          </p:cNvPr>
          <p:cNvSpPr/>
          <p:nvPr/>
        </p:nvSpPr>
        <p:spPr>
          <a:xfrm>
            <a:off x="1038393" y="2607733"/>
            <a:ext cx="4546493" cy="2336766"/>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04C1748A-6CCF-7500-3F88-FA24EA6609FA}"/>
              </a:ext>
            </a:extLst>
          </p:cNvPr>
          <p:cNvSpPr/>
          <p:nvPr/>
        </p:nvSpPr>
        <p:spPr>
          <a:xfrm>
            <a:off x="6588273" y="2607733"/>
            <a:ext cx="4636541" cy="2336766"/>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5778DC0-E806-969B-7C6D-AF57F25140B1}"/>
              </a:ext>
            </a:extLst>
          </p:cNvPr>
          <p:cNvSpPr txBox="1"/>
          <p:nvPr/>
        </p:nvSpPr>
        <p:spPr>
          <a:xfrm>
            <a:off x="797336" y="6421950"/>
            <a:ext cx="8119532" cy="261610"/>
          </a:xfrm>
          <a:prstGeom prst="rect">
            <a:avLst/>
          </a:prstGeom>
          <a:noFill/>
        </p:spPr>
        <p:txBody>
          <a:bodyPr wrap="square">
            <a:spAutoFit/>
          </a:bodyPr>
          <a:lstStyle/>
          <a:p>
            <a:pPr algn="l" rtl="0">
              <a:buNone/>
            </a:pPr>
            <a:r>
              <a:rPr lang="en-PH" sz="1050" b="0" i="1" dirty="0">
                <a:solidFill>
                  <a:srgbClr val="FFFFFF"/>
                </a:solidFill>
                <a:effectLst/>
              </a:rPr>
              <a:t>*In Millions of the reported currency, except per share items.</a:t>
            </a:r>
            <a:endParaRPr lang="en-PH" sz="1050" dirty="0">
              <a:effectLst/>
            </a:endParaRPr>
          </a:p>
        </p:txBody>
      </p:sp>
      <p:pic>
        <p:nvPicPr>
          <p:cNvPr id="4" name="Picture 3" descr="A blue and white paper with numbers and text&#10;&#10;AI-generated content may be incorrect.">
            <a:extLst>
              <a:ext uri="{FF2B5EF4-FFF2-40B4-BE49-F238E27FC236}">
                <a16:creationId xmlns:a16="http://schemas.microsoft.com/office/drawing/2014/main" id="{2D7BA5A6-E638-64A5-46F1-371717630FEF}"/>
              </a:ext>
            </a:extLst>
          </p:cNvPr>
          <p:cNvPicPr>
            <a:picLocks noChangeAspect="1"/>
          </p:cNvPicPr>
          <p:nvPr/>
        </p:nvPicPr>
        <p:blipFill>
          <a:blip r:embed="rId5"/>
          <a:stretch>
            <a:fillRect/>
          </a:stretch>
        </p:blipFill>
        <p:spPr>
          <a:xfrm>
            <a:off x="1286932" y="2776962"/>
            <a:ext cx="4092508" cy="1955978"/>
          </a:xfrm>
          <a:prstGeom prst="rect">
            <a:avLst/>
          </a:prstGeom>
        </p:spPr>
      </p:pic>
      <p:pic>
        <p:nvPicPr>
          <p:cNvPr id="6" name="Picture 5" descr="A screenshot of a spreadsheet&#10;&#10;AI-generated content may be incorrect.">
            <a:extLst>
              <a:ext uri="{FF2B5EF4-FFF2-40B4-BE49-F238E27FC236}">
                <a16:creationId xmlns:a16="http://schemas.microsoft.com/office/drawing/2014/main" id="{2287D77B-FF0D-0B7A-049F-B521EB1CA55B}"/>
              </a:ext>
            </a:extLst>
          </p:cNvPr>
          <p:cNvPicPr>
            <a:picLocks noChangeAspect="1"/>
          </p:cNvPicPr>
          <p:nvPr/>
        </p:nvPicPr>
        <p:blipFill>
          <a:blip r:embed="rId6"/>
          <a:stretch>
            <a:fillRect/>
          </a:stretch>
        </p:blipFill>
        <p:spPr>
          <a:xfrm>
            <a:off x="6803866" y="2793895"/>
            <a:ext cx="4205353" cy="1948455"/>
          </a:xfrm>
          <a:prstGeom prst="rect">
            <a:avLst/>
          </a:prstGeom>
        </p:spPr>
      </p:pic>
    </p:spTree>
    <p:extLst>
      <p:ext uri="{BB962C8B-B14F-4D97-AF65-F5344CB8AC3E}">
        <p14:creationId xmlns:p14="http://schemas.microsoft.com/office/powerpoint/2010/main" val="2812753706"/>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D15D1-9CC3-BE03-89F2-15D3779A374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4B6B39E-2D6F-9C45-7055-39FEAE3200F3}"/>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95699721-AD3B-94F0-A215-A88C1DE6D6AF}"/>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E266B600-371C-3F9F-17A8-C1B153E92D88}"/>
              </a:ext>
            </a:extLst>
          </p:cNvPr>
          <p:cNvSpPr/>
          <p:nvPr/>
        </p:nvSpPr>
        <p:spPr>
          <a:xfrm>
            <a:off x="2421467" y="1275160"/>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C0D1081-6B30-67A1-1D34-D81BE1A8E453}"/>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E9FCB9AD-06D4-180F-3DDC-4AD2D90CFDA7}"/>
              </a:ext>
            </a:extLst>
          </p:cNvPr>
          <p:cNvSpPr txBox="1"/>
          <p:nvPr/>
        </p:nvSpPr>
        <p:spPr>
          <a:xfrm>
            <a:off x="319314" y="5210165"/>
            <a:ext cx="11553372" cy="1077218"/>
          </a:xfrm>
          <a:prstGeom prst="rect">
            <a:avLst/>
          </a:prstGeom>
          <a:noFill/>
        </p:spPr>
        <p:txBody>
          <a:bodyPr wrap="square">
            <a:spAutoFit/>
          </a:bodyPr>
          <a:lstStyle/>
          <a:p>
            <a:pPr marL="388944" lvl="1" indent="-194472">
              <a:buFont typeface="Arial"/>
              <a:buChar char="•"/>
            </a:pPr>
            <a:r>
              <a:rPr lang="en-PH" sz="1600" dirty="0">
                <a:solidFill>
                  <a:srgbClr val="FFFFFF"/>
                </a:solidFill>
                <a:latin typeface="Calibri (MS)"/>
                <a:ea typeface="Calibri (MS)"/>
                <a:cs typeface="Calibri (MS)"/>
                <a:sym typeface="Calibri (MS)"/>
              </a:rPr>
              <a:t>Nike has been returning far more than its annual revenue to shareholders via aggressive buybacks, though the pace is declining year over year. Nike’s strategy is highly shareholder-centric. </a:t>
            </a:r>
          </a:p>
          <a:p>
            <a:pPr marL="388944" lvl="1" indent="-194472">
              <a:buFont typeface="Arial"/>
              <a:buChar char="•"/>
            </a:pPr>
            <a:r>
              <a:rPr lang="en-PH" sz="1600" dirty="0">
                <a:solidFill>
                  <a:srgbClr val="FFFFFF"/>
                </a:solidFill>
                <a:latin typeface="Calibri (MS)"/>
                <a:ea typeface="Calibri (MS)"/>
                <a:cs typeface="Calibri (MS)"/>
                <a:sym typeface="Calibri (MS)"/>
              </a:rPr>
              <a:t>Deckers maintains modest and steady repurchases, signaling a more conservative capital return policy. Deckers takes a balanced approach, prioritizing reinvestment while still rewarding shareholders.</a:t>
            </a:r>
          </a:p>
        </p:txBody>
      </p:sp>
      <p:sp>
        <p:nvSpPr>
          <p:cNvPr id="3" name="Title 1">
            <a:extLst>
              <a:ext uri="{FF2B5EF4-FFF2-40B4-BE49-F238E27FC236}">
                <a16:creationId xmlns:a16="http://schemas.microsoft.com/office/drawing/2014/main" id="{807D24C0-7BDD-3BF4-FFAC-30BBD2971586}"/>
              </a:ext>
            </a:extLst>
          </p:cNvPr>
          <p:cNvSpPr>
            <a:spLocks noGrp="1"/>
          </p:cNvSpPr>
          <p:nvPr>
            <p:ph type="title"/>
          </p:nvPr>
        </p:nvSpPr>
        <p:spPr>
          <a:xfrm>
            <a:off x="824345" y="300398"/>
            <a:ext cx="10543310" cy="624947"/>
          </a:xfrm>
        </p:spPr>
        <p:txBody>
          <a:bodyPr>
            <a:normAutofit/>
          </a:bodyPr>
          <a:lstStyle/>
          <a:p>
            <a:pPr>
              <a:lnSpc>
                <a:spcPts val="2340"/>
              </a:lnSpc>
            </a:pPr>
            <a:r>
              <a:rPr lang="en-US" sz="2800" dirty="0">
                <a:sym typeface="Calibri (MS)"/>
              </a:rPr>
              <a:t>REPURCHASE OF COMMON STOCK/REVENUE</a:t>
            </a:r>
          </a:p>
        </p:txBody>
      </p:sp>
      <p:grpSp>
        <p:nvGrpSpPr>
          <p:cNvPr id="6" name="Group 5">
            <a:extLst>
              <a:ext uri="{FF2B5EF4-FFF2-40B4-BE49-F238E27FC236}">
                <a16:creationId xmlns:a16="http://schemas.microsoft.com/office/drawing/2014/main" id="{BAE21ED5-D054-7B54-D94C-8AC85ECF5F50}"/>
              </a:ext>
            </a:extLst>
          </p:cNvPr>
          <p:cNvGrpSpPr/>
          <p:nvPr/>
        </p:nvGrpSpPr>
        <p:grpSpPr>
          <a:xfrm>
            <a:off x="2421467" y="1244895"/>
            <a:ext cx="7201121" cy="3668580"/>
            <a:chOff x="3221240" y="2185180"/>
            <a:chExt cx="9999983" cy="5094448"/>
          </a:xfrm>
        </p:grpSpPr>
        <p:pic>
          <p:nvPicPr>
            <p:cNvPr id="4" name="Picture 6">
              <a:extLst>
                <a:ext uri="{FF2B5EF4-FFF2-40B4-BE49-F238E27FC236}">
                  <a16:creationId xmlns:a16="http://schemas.microsoft.com/office/drawing/2014/main" id="{0482F471-FCFE-46F0-8D70-223BD519985D}"/>
                </a:ext>
              </a:extLst>
            </p:cNvPr>
            <p:cNvPicPr>
              <a:picLocks noChangeAspect="1"/>
            </p:cNvPicPr>
            <p:nvPr/>
          </p:nvPicPr>
          <p:blipFill>
            <a:blip r:embed="rId4"/>
            <a:stretch>
              <a:fillRect/>
            </a:stretch>
          </p:blipFill>
          <p:spPr>
            <a:xfrm>
              <a:off x="8310350" y="2185180"/>
              <a:ext cx="4910873" cy="5094448"/>
            </a:xfrm>
            <a:prstGeom prst="rect">
              <a:avLst/>
            </a:prstGeom>
          </p:spPr>
        </p:pic>
        <p:pic>
          <p:nvPicPr>
            <p:cNvPr id="5" name="Picture 7">
              <a:extLst>
                <a:ext uri="{FF2B5EF4-FFF2-40B4-BE49-F238E27FC236}">
                  <a16:creationId xmlns:a16="http://schemas.microsoft.com/office/drawing/2014/main" id="{DB91DF26-3B27-DD6C-45C8-1623C2375E6F}"/>
                </a:ext>
              </a:extLst>
            </p:cNvPr>
            <p:cNvPicPr>
              <a:picLocks noChangeAspect="1"/>
            </p:cNvPicPr>
            <p:nvPr/>
          </p:nvPicPr>
          <p:blipFill>
            <a:blip r:embed="rId5"/>
            <a:stretch>
              <a:fillRect/>
            </a:stretch>
          </p:blipFill>
          <p:spPr>
            <a:xfrm>
              <a:off x="3221240" y="2185513"/>
              <a:ext cx="5012234" cy="5093783"/>
            </a:xfrm>
            <a:prstGeom prst="rect">
              <a:avLst/>
            </a:prstGeom>
          </p:spPr>
        </p:pic>
      </p:grpSp>
    </p:spTree>
    <p:extLst>
      <p:ext uri="{BB962C8B-B14F-4D97-AF65-F5344CB8AC3E}">
        <p14:creationId xmlns:p14="http://schemas.microsoft.com/office/powerpoint/2010/main" val="1426217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988FF-78EE-9B88-78EA-D39B3E8FB49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D2D6772-283A-D42F-3FBE-24BE69DEE05C}"/>
              </a:ext>
            </a:extLst>
          </p:cNvPr>
          <p:cNvPicPr>
            <a:picLocks noChangeAspect="1"/>
          </p:cNvPicPr>
          <p:nvPr/>
        </p:nvPicPr>
        <p:blipFill>
          <a:blip r:embed="rId2"/>
          <a:stretch>
            <a:fillRect/>
          </a:stretch>
        </p:blipFill>
        <p:spPr>
          <a:xfrm>
            <a:off x="-2" y="3429000"/>
            <a:ext cx="12192002" cy="3429000"/>
          </a:xfrm>
          <a:prstGeom prst="rect">
            <a:avLst/>
          </a:prstGeom>
        </p:spPr>
      </p:pic>
      <p:pic>
        <p:nvPicPr>
          <p:cNvPr id="14" name="Picture 13">
            <a:extLst>
              <a:ext uri="{FF2B5EF4-FFF2-40B4-BE49-F238E27FC236}">
                <a16:creationId xmlns:a16="http://schemas.microsoft.com/office/drawing/2014/main" id="{6D4A6AFF-CEF6-7DE1-218B-99D5676A7BD5}"/>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sp>
        <p:nvSpPr>
          <p:cNvPr id="11" name="Rounded Rectangle 10">
            <a:extLst>
              <a:ext uri="{FF2B5EF4-FFF2-40B4-BE49-F238E27FC236}">
                <a16:creationId xmlns:a16="http://schemas.microsoft.com/office/drawing/2014/main" id="{1454C0BE-AD3A-E3C9-7522-F8F6E506CC56}"/>
              </a:ext>
            </a:extLst>
          </p:cNvPr>
          <p:cNvSpPr/>
          <p:nvPr/>
        </p:nvSpPr>
        <p:spPr>
          <a:xfrm>
            <a:off x="2421467" y="1275160"/>
            <a:ext cx="7349066" cy="3518874"/>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3F853C9-A100-844F-F64E-5F860A1B16DD}"/>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8" name="TextBox 7">
            <a:extLst>
              <a:ext uri="{FF2B5EF4-FFF2-40B4-BE49-F238E27FC236}">
                <a16:creationId xmlns:a16="http://schemas.microsoft.com/office/drawing/2014/main" id="{25208BA9-1CD6-5698-D8A4-8EF822EF8D73}"/>
              </a:ext>
            </a:extLst>
          </p:cNvPr>
          <p:cNvSpPr txBox="1"/>
          <p:nvPr/>
        </p:nvSpPr>
        <p:spPr>
          <a:xfrm>
            <a:off x="319314" y="5210165"/>
            <a:ext cx="11553372" cy="954107"/>
          </a:xfrm>
          <a:prstGeom prst="rect">
            <a:avLst/>
          </a:prstGeom>
          <a:noFill/>
        </p:spPr>
        <p:txBody>
          <a:bodyPr wrap="square">
            <a:spAutoFit/>
          </a:bodyPr>
          <a:lstStyle/>
          <a:p>
            <a:pPr marL="388944" lvl="1" indent="-194472">
              <a:buFont typeface="Arial"/>
              <a:buChar char="•"/>
            </a:pPr>
            <a:r>
              <a:rPr lang="en-PH" sz="1400" dirty="0">
                <a:solidFill>
                  <a:srgbClr val="FFFFFF"/>
                </a:solidFill>
                <a:latin typeface="Calibri (MS)"/>
                <a:ea typeface="Calibri (MS)"/>
                <a:cs typeface="Calibri (MS)"/>
                <a:sym typeface="Calibri (MS)"/>
              </a:rPr>
              <a:t>Nike consistently spends as much or more than its net income on share repurchases, highlighting an aggressive shareholder return strategy.</a:t>
            </a:r>
          </a:p>
          <a:p>
            <a:pPr marL="388944" lvl="1" indent="-194472">
              <a:buFont typeface="Arial"/>
              <a:buChar char="•"/>
            </a:pPr>
            <a:r>
              <a:rPr lang="en-PH" sz="1400" dirty="0">
                <a:solidFill>
                  <a:srgbClr val="FFFFFF"/>
                </a:solidFill>
                <a:latin typeface="Calibri (MS)"/>
                <a:ea typeface="Calibri (MS)"/>
                <a:cs typeface="Calibri (MS)"/>
                <a:sym typeface="Calibri (MS)"/>
              </a:rPr>
              <a:t>Deckers allocates a large share of earnings to buybacks, but at a lower and declining rate, suggesting a more balanced approach between reinvestment and shareholder returns. Deckers is disciplined, gradually reducing repurchase intensity while still rewarding shareholders.</a:t>
            </a:r>
          </a:p>
          <a:p>
            <a:pPr marL="388944" lvl="1" indent="-194472">
              <a:buFont typeface="Arial"/>
              <a:buChar char="•"/>
            </a:pPr>
            <a:r>
              <a:rPr lang="en-PH" sz="1400" dirty="0">
                <a:solidFill>
                  <a:srgbClr val="FFFFFF"/>
                </a:solidFill>
                <a:latin typeface="Calibri (MS)"/>
                <a:ea typeface="Calibri (MS)"/>
                <a:cs typeface="Calibri (MS)"/>
                <a:sym typeface="Calibri (MS)"/>
              </a:rPr>
              <a:t>Both firms prioritize buybacks as a key capital return tool.</a:t>
            </a:r>
          </a:p>
        </p:txBody>
      </p:sp>
      <p:sp>
        <p:nvSpPr>
          <p:cNvPr id="3" name="Title 1">
            <a:extLst>
              <a:ext uri="{FF2B5EF4-FFF2-40B4-BE49-F238E27FC236}">
                <a16:creationId xmlns:a16="http://schemas.microsoft.com/office/drawing/2014/main" id="{36B59C51-50AD-C301-3CF3-725D745CFCB6}"/>
              </a:ext>
            </a:extLst>
          </p:cNvPr>
          <p:cNvSpPr>
            <a:spLocks noGrp="1"/>
          </p:cNvSpPr>
          <p:nvPr>
            <p:ph type="title"/>
          </p:nvPr>
        </p:nvSpPr>
        <p:spPr>
          <a:xfrm>
            <a:off x="824345" y="300398"/>
            <a:ext cx="10543310" cy="624947"/>
          </a:xfrm>
        </p:spPr>
        <p:txBody>
          <a:bodyPr>
            <a:normAutofit/>
          </a:bodyPr>
          <a:lstStyle/>
          <a:p>
            <a:pPr>
              <a:lnSpc>
                <a:spcPts val="2340"/>
              </a:lnSpc>
            </a:pPr>
            <a:r>
              <a:rPr lang="en-US" sz="2800" dirty="0">
                <a:sym typeface="Calibri (MS)"/>
              </a:rPr>
              <a:t>REPURCHASE OF COMMON STOCK/NET INCOME</a:t>
            </a:r>
          </a:p>
        </p:txBody>
      </p:sp>
      <p:grpSp>
        <p:nvGrpSpPr>
          <p:cNvPr id="10" name="Group 9">
            <a:extLst>
              <a:ext uri="{FF2B5EF4-FFF2-40B4-BE49-F238E27FC236}">
                <a16:creationId xmlns:a16="http://schemas.microsoft.com/office/drawing/2014/main" id="{81F1D77D-8DC2-5FB2-46C1-AE611A4CCB88}"/>
              </a:ext>
            </a:extLst>
          </p:cNvPr>
          <p:cNvGrpSpPr/>
          <p:nvPr/>
        </p:nvGrpSpPr>
        <p:grpSpPr>
          <a:xfrm>
            <a:off x="2607985" y="1335489"/>
            <a:ext cx="6930871" cy="3507990"/>
            <a:chOff x="3417934" y="2519820"/>
            <a:chExt cx="9105177" cy="4608493"/>
          </a:xfrm>
        </p:grpSpPr>
        <p:pic>
          <p:nvPicPr>
            <p:cNvPr id="7" name="Picture 6">
              <a:extLst>
                <a:ext uri="{FF2B5EF4-FFF2-40B4-BE49-F238E27FC236}">
                  <a16:creationId xmlns:a16="http://schemas.microsoft.com/office/drawing/2014/main" id="{501C7FFC-7527-4C92-5113-496152BC6575}"/>
                </a:ext>
              </a:extLst>
            </p:cNvPr>
            <p:cNvPicPr>
              <a:picLocks noChangeAspect="1"/>
            </p:cNvPicPr>
            <p:nvPr/>
          </p:nvPicPr>
          <p:blipFill>
            <a:blip r:embed="rId4"/>
            <a:stretch>
              <a:fillRect/>
            </a:stretch>
          </p:blipFill>
          <p:spPr>
            <a:xfrm>
              <a:off x="3417934" y="2647578"/>
              <a:ext cx="4391698" cy="4469119"/>
            </a:xfrm>
            <a:prstGeom prst="rect">
              <a:avLst/>
            </a:prstGeom>
          </p:spPr>
        </p:pic>
        <p:pic>
          <p:nvPicPr>
            <p:cNvPr id="9" name="Picture 7">
              <a:extLst>
                <a:ext uri="{FF2B5EF4-FFF2-40B4-BE49-F238E27FC236}">
                  <a16:creationId xmlns:a16="http://schemas.microsoft.com/office/drawing/2014/main" id="{B845FD9C-CFFE-F11E-86E4-C6D8DF488391}"/>
                </a:ext>
              </a:extLst>
            </p:cNvPr>
            <p:cNvPicPr>
              <a:picLocks noChangeAspect="1"/>
            </p:cNvPicPr>
            <p:nvPr/>
          </p:nvPicPr>
          <p:blipFill>
            <a:blip r:embed="rId5"/>
            <a:stretch>
              <a:fillRect/>
            </a:stretch>
          </p:blipFill>
          <p:spPr>
            <a:xfrm>
              <a:off x="7994454" y="2519820"/>
              <a:ext cx="4528657" cy="4608493"/>
            </a:xfrm>
            <a:prstGeom prst="rect">
              <a:avLst/>
            </a:prstGeom>
          </p:spPr>
        </p:pic>
      </p:grpSp>
    </p:spTree>
    <p:extLst>
      <p:ext uri="{BB962C8B-B14F-4D97-AF65-F5344CB8AC3E}">
        <p14:creationId xmlns:p14="http://schemas.microsoft.com/office/powerpoint/2010/main" val="3306573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7A8784-C409-F5AC-6656-55FF07732FB4}"/>
              </a:ext>
            </a:extLst>
          </p:cNvPr>
          <p:cNvPicPr>
            <a:picLocks noGrp="1" noRot="1" noChangeAspect="1" noMove="1" noResize="1" noEditPoints="1" noAdjustHandles="1" noChangeArrowheads="1" noChangeShapeType="1" noCrop="1"/>
          </p:cNvPicPr>
          <p:nvPr/>
        </p:nvPicPr>
        <p:blipFill>
          <a:blip r:embed="rId2"/>
          <a:srcRect l="13280" r="44749" b="59211"/>
          <a:stretch>
            <a:fillRect/>
          </a:stretch>
        </p:blipFill>
        <p:spPr>
          <a:xfrm rot="5400000">
            <a:off x="-96522" y="96519"/>
            <a:ext cx="6858001" cy="6664962"/>
          </a:xfrm>
          <a:prstGeom prst="rect">
            <a:avLst/>
          </a:prstGeom>
        </p:spPr>
      </p:pic>
      <p:sp>
        <p:nvSpPr>
          <p:cNvPr id="14" name="TextBox 13">
            <a:extLst>
              <a:ext uri="{FF2B5EF4-FFF2-40B4-BE49-F238E27FC236}">
                <a16:creationId xmlns:a16="http://schemas.microsoft.com/office/drawing/2014/main" id="{808C2ACD-9A8C-10C7-8461-1AA466FF5BD1}"/>
              </a:ext>
            </a:extLst>
          </p:cNvPr>
          <p:cNvSpPr txBox="1"/>
          <p:nvPr/>
        </p:nvSpPr>
        <p:spPr>
          <a:xfrm>
            <a:off x="609600" y="1947545"/>
            <a:ext cx="5063067" cy="3816429"/>
          </a:xfrm>
          <a:prstGeom prst="rect">
            <a:avLst/>
          </a:prstGeom>
          <a:noFill/>
        </p:spPr>
        <p:txBody>
          <a:bodyPr wrap="square">
            <a:spAutoFit/>
          </a:bodyPr>
          <a:lstStyle/>
          <a:p>
            <a:pPr algn="l" rtl="0"/>
            <a:r>
              <a:rPr lang="en-PH" sz="1400" b="1" i="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Nike Corporation Financial Policy Assessment</a:t>
            </a:r>
            <a:br>
              <a:rPr lang="en-PH" sz="1200" b="1" i="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br>
            <a:endParaRPr lang="en-PH" sz="1200" dirty="0">
              <a:effectLst/>
              <a:latin typeface="Verdana" panose="020B0604030504040204" pitchFamily="34" charset="0"/>
              <a:ea typeface="Verdana" panose="020B0604030504040204" pitchFamily="34" charset="0"/>
              <a:cs typeface="Verdana" panose="020B0604030504040204" pitchFamily="34" charset="0"/>
            </a:endParaRPr>
          </a:p>
          <a:p>
            <a:pPr marL="388618" lvl="1" indent="-194309">
              <a:buFont typeface="Arial"/>
              <a:buChar char="•"/>
            </a:pPr>
            <a:r>
              <a:rPr lang="en-US" sz="1200" dirty="0">
                <a:solidFill>
                  <a:srgbClr val="FFFFFF"/>
                </a:solidFill>
                <a:latin typeface="Calibri (MS)"/>
                <a:ea typeface="Calibri (MS)"/>
                <a:cs typeface="Calibri (MS)"/>
                <a:sym typeface="Calibri (MS)"/>
              </a:rPr>
              <a:t>Leverage ratio: 6.9% – 10.1%, well below U.S. firm median (25%–30%). Indicates conservative financing; potential to increase firm value by issuing additional debt</a:t>
            </a:r>
          </a:p>
          <a:p>
            <a:pPr marL="388618" lvl="1" indent="-194309">
              <a:buFont typeface="Arial"/>
              <a:buChar char="•"/>
            </a:pPr>
            <a:r>
              <a:rPr lang="en-US" sz="1200" dirty="0">
                <a:solidFill>
                  <a:srgbClr val="FFFFFF"/>
                </a:solidFill>
                <a:latin typeface="Calibri (MS)"/>
                <a:ea typeface="Calibri (MS)"/>
                <a:cs typeface="Calibri (MS)"/>
                <a:sym typeface="Calibri (MS)"/>
              </a:rPr>
              <a:t>Profitability: Net Profit Margin steady at 23%–25%, demonstrates strong earnings generation</a:t>
            </a:r>
          </a:p>
          <a:p>
            <a:pPr marL="388618" lvl="1" indent="-194309">
              <a:buFont typeface="Arial"/>
              <a:buChar char="•"/>
            </a:pPr>
            <a:r>
              <a:rPr lang="en-US" sz="1200" dirty="0">
                <a:solidFill>
                  <a:srgbClr val="FFFFFF"/>
                </a:solidFill>
                <a:latin typeface="Calibri (MS)"/>
                <a:ea typeface="Calibri (MS)"/>
                <a:cs typeface="Calibri (MS)"/>
                <a:sym typeface="Calibri (MS)"/>
              </a:rPr>
              <a:t>Economic Value Added (EVA): Consistently positive with a sharp decline in 2025</a:t>
            </a:r>
          </a:p>
          <a:p>
            <a:pPr marL="388618" lvl="1" indent="-194309">
              <a:buFont typeface="Arial"/>
              <a:buChar char="•"/>
            </a:pPr>
            <a:r>
              <a:rPr lang="en-US" sz="1200" dirty="0">
                <a:solidFill>
                  <a:srgbClr val="FFFFFF"/>
                </a:solidFill>
                <a:latin typeface="Calibri (MS)"/>
                <a:ea typeface="Calibri (MS)"/>
                <a:cs typeface="Calibri (MS)"/>
                <a:sym typeface="Calibri (MS)"/>
              </a:rPr>
              <a:t>Interest Coverage: 3-yr average 19.30 → strong ability to meet obligations</a:t>
            </a:r>
          </a:p>
          <a:p>
            <a:pPr marL="388618" lvl="1" indent="-194309">
              <a:buFont typeface="Arial"/>
              <a:buChar char="•"/>
            </a:pPr>
            <a:r>
              <a:rPr lang="en-US" sz="1200" dirty="0">
                <a:solidFill>
                  <a:srgbClr val="FFFFFF"/>
                </a:solidFill>
                <a:latin typeface="Calibri (MS)"/>
                <a:ea typeface="Calibri (MS)"/>
                <a:cs typeface="Calibri (MS)"/>
                <a:sym typeface="Calibri (MS)"/>
              </a:rPr>
              <a:t>Credit Rating: S&amp;P A+ stable outlook → reflects low financial risk</a:t>
            </a:r>
          </a:p>
          <a:p>
            <a:pPr marL="388618" lvl="1" indent="-194309">
              <a:buFont typeface="Arial"/>
              <a:buChar char="•"/>
            </a:pPr>
            <a:r>
              <a:rPr lang="en-US" sz="1200" dirty="0">
                <a:solidFill>
                  <a:srgbClr val="FFFFFF"/>
                </a:solidFill>
                <a:latin typeface="Calibri (MS)"/>
                <a:ea typeface="Calibri (MS)"/>
                <a:cs typeface="Calibri (MS)"/>
                <a:sym typeface="Calibri (MS)"/>
              </a:rPr>
              <a:t>Stock Risk: 5-yr Beta 1.28 →  More volatile than market (amplified movements)</a:t>
            </a:r>
          </a:p>
          <a:p>
            <a:pPr marL="388618" lvl="1" indent="-194309">
              <a:buFont typeface="Arial"/>
              <a:buChar char="•"/>
            </a:pPr>
            <a:r>
              <a:rPr lang="en-US" sz="1200" dirty="0">
                <a:solidFill>
                  <a:srgbClr val="FFFFFF"/>
                </a:solidFill>
                <a:latin typeface="Calibri (MS)"/>
                <a:ea typeface="Calibri (MS)"/>
                <a:cs typeface="Calibri (MS)"/>
                <a:sym typeface="Calibri (MS)"/>
              </a:rPr>
              <a:t>Distribution Policy: Coca-Cola distributes nearly all net income via dividends &amp; repurchases</a:t>
            </a:r>
          </a:p>
          <a:p>
            <a:pPr marL="388618" lvl="1" indent="-194309">
              <a:buFont typeface="Arial"/>
              <a:buChar char="•"/>
            </a:pPr>
            <a:r>
              <a:rPr lang="en-US" sz="1200" dirty="0">
                <a:solidFill>
                  <a:srgbClr val="FFFFFF"/>
                </a:solidFill>
                <a:latin typeface="Calibri (MS)"/>
                <a:ea typeface="Calibri (MS)"/>
                <a:cs typeface="Calibri (MS)"/>
                <a:sym typeface="Calibri (MS)"/>
              </a:rPr>
              <a:t>Attractive for income-seeking investors</a:t>
            </a:r>
          </a:p>
          <a:p>
            <a:pPr marL="388618" lvl="1" indent="-194309">
              <a:buFont typeface="Arial"/>
              <a:buChar char="•"/>
            </a:pPr>
            <a:r>
              <a:rPr lang="en-US" sz="1200" dirty="0">
                <a:solidFill>
                  <a:srgbClr val="FFFFFF"/>
                </a:solidFill>
                <a:latin typeface="Calibri (MS)"/>
                <a:ea typeface="Calibri (MS)"/>
                <a:cs typeface="Calibri (MS)"/>
                <a:sym typeface="Calibri (MS)"/>
              </a:rPr>
              <a:t>Nike follows a prudent financial policy—balancing profitability, low leverage, and stability. Potential upside exists by moderately increasing debt to enhance value while maintaining credit strength.</a:t>
            </a:r>
          </a:p>
        </p:txBody>
      </p:sp>
      <p:sp>
        <p:nvSpPr>
          <p:cNvPr id="16" name="TextBox 15">
            <a:extLst>
              <a:ext uri="{FF2B5EF4-FFF2-40B4-BE49-F238E27FC236}">
                <a16:creationId xmlns:a16="http://schemas.microsoft.com/office/drawing/2014/main" id="{AD8F474F-2EC4-A504-E16D-CEA0A9E0EBCA}"/>
              </a:ext>
            </a:extLst>
          </p:cNvPr>
          <p:cNvSpPr txBox="1"/>
          <p:nvPr/>
        </p:nvSpPr>
        <p:spPr>
          <a:xfrm>
            <a:off x="6664960" y="1947545"/>
            <a:ext cx="4917440" cy="2893100"/>
          </a:xfrm>
          <a:prstGeom prst="rect">
            <a:avLst/>
          </a:prstGeom>
          <a:noFill/>
        </p:spPr>
        <p:txBody>
          <a:bodyPr wrap="square">
            <a:spAutoFit/>
          </a:bodyPr>
          <a:lstStyle/>
          <a:p>
            <a:pPr algn="l" rtl="0"/>
            <a:r>
              <a:rPr lang="en-PH" sz="1400" b="1" i="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Deckers Outdoors Financial Policy Assessment</a:t>
            </a:r>
            <a:br>
              <a:rPr lang="en-PH" sz="1200" b="1" i="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br>
            <a:endParaRPr lang="en-PH" sz="1200" dirty="0">
              <a:effectLst/>
              <a:latin typeface="Verdana" panose="020B0604030504040204" pitchFamily="34" charset="0"/>
              <a:ea typeface="Verdana" panose="020B0604030504040204" pitchFamily="34" charset="0"/>
              <a:cs typeface="Verdana" panose="020B0604030504040204" pitchFamily="34" charset="0"/>
            </a:endParaRPr>
          </a:p>
          <a:p>
            <a:pPr marL="388618" lvl="1" indent="-194309" algn="just">
              <a:buFont typeface="Arial"/>
              <a:buChar char="•"/>
            </a:pPr>
            <a:r>
              <a:rPr lang="en-US" sz="1200" dirty="0">
                <a:solidFill>
                  <a:srgbClr val="FFFFFF"/>
                </a:solidFill>
                <a:latin typeface="Calibri (MS)"/>
                <a:ea typeface="Calibri (MS)"/>
                <a:cs typeface="Calibri (MS)"/>
                <a:sym typeface="Calibri (MS)"/>
              </a:rPr>
              <a:t>Leverage Ratio: 1.8% – 2.0% (far below U.S. median 25%–30%). Very conservative financing; room to add debt and increase firm value</a:t>
            </a:r>
          </a:p>
          <a:p>
            <a:pPr marL="388618" lvl="1" indent="-194309" algn="just">
              <a:buFont typeface="Arial"/>
              <a:buChar char="•"/>
            </a:pPr>
            <a:r>
              <a:rPr lang="en-US" sz="1200" dirty="0">
                <a:solidFill>
                  <a:srgbClr val="FFFFFF"/>
                </a:solidFill>
                <a:latin typeface="Calibri (MS)"/>
                <a:ea typeface="Calibri (MS)"/>
                <a:cs typeface="Calibri (MS)"/>
                <a:sym typeface="Calibri (MS)"/>
              </a:rPr>
              <a:t>Profitability: Net Profit Margin 14.2% – 19.4%. Strong and stable earnings generation</a:t>
            </a:r>
          </a:p>
          <a:p>
            <a:pPr marL="388618" lvl="1" indent="-194309" algn="just">
              <a:buFont typeface="Arial"/>
              <a:buChar char="•"/>
            </a:pPr>
            <a:r>
              <a:rPr lang="en-US" sz="1200" dirty="0">
                <a:solidFill>
                  <a:srgbClr val="FFFFFF"/>
                </a:solidFill>
                <a:latin typeface="Calibri (MS)"/>
                <a:ea typeface="Calibri (MS)"/>
                <a:cs typeface="Calibri (MS)"/>
                <a:sym typeface="Calibri (MS)"/>
              </a:rPr>
              <a:t>Economic Value Added (EVA): Consistently positive but experienced decline in 2025 Interest Coverage: 3-yr average 297.06x. Exceptional ability to cover debt obligations</a:t>
            </a:r>
          </a:p>
          <a:p>
            <a:pPr marL="388618" lvl="1" indent="-194309" algn="just">
              <a:buFont typeface="Arial"/>
              <a:buChar char="•"/>
            </a:pPr>
            <a:r>
              <a:rPr lang="en-US" sz="1200" dirty="0">
                <a:solidFill>
                  <a:srgbClr val="FFFFFF"/>
                </a:solidFill>
                <a:latin typeface="Calibri (MS)"/>
                <a:ea typeface="Calibri (MS)"/>
                <a:cs typeface="Calibri (MS)"/>
                <a:sym typeface="Calibri (MS)"/>
              </a:rPr>
              <a:t>Credit Rating: Unavailable</a:t>
            </a:r>
          </a:p>
          <a:p>
            <a:pPr marL="388618" lvl="1" indent="-194309" algn="just">
              <a:buFont typeface="Arial"/>
              <a:buChar char="•"/>
            </a:pPr>
            <a:r>
              <a:rPr lang="en-US" sz="1200" dirty="0">
                <a:solidFill>
                  <a:srgbClr val="FFFFFF"/>
                </a:solidFill>
                <a:latin typeface="Calibri (MS)"/>
                <a:ea typeface="Calibri (MS)"/>
                <a:cs typeface="Calibri (MS)"/>
                <a:sym typeface="Calibri (MS)"/>
              </a:rPr>
              <a:t>Stock Risk: 5-yr Beta 0.99 → moves in line with overall market</a:t>
            </a:r>
          </a:p>
          <a:p>
            <a:pPr marL="388618" lvl="1" indent="-194309" algn="just">
              <a:buFont typeface="Arial"/>
              <a:buChar char="•"/>
            </a:pPr>
            <a:r>
              <a:rPr lang="en-US" sz="1200" dirty="0">
                <a:solidFill>
                  <a:srgbClr val="FFFFFF"/>
                </a:solidFill>
                <a:latin typeface="Calibri (MS)"/>
                <a:ea typeface="Calibri (MS)"/>
                <a:cs typeface="Calibri (MS)"/>
                <a:sym typeface="Calibri (MS)"/>
              </a:rPr>
              <a:t>Distribution Policy: No formal dividend policy in place</a:t>
            </a:r>
          </a:p>
          <a:p>
            <a:pPr marL="388618" lvl="1" indent="-194309" algn="just">
              <a:buFont typeface="Arial"/>
              <a:buChar char="•"/>
            </a:pPr>
            <a:r>
              <a:rPr lang="en-US" sz="1200" dirty="0">
                <a:solidFill>
                  <a:srgbClr val="FFFFFF"/>
                </a:solidFill>
                <a:latin typeface="Calibri (MS)"/>
                <a:ea typeface="Calibri (MS)"/>
                <a:cs typeface="Calibri (MS)"/>
                <a:sym typeface="Calibri (MS)"/>
              </a:rPr>
              <a:t>Deckers is financially very safe but under-leveraged. It has room to issue additional debt to optimize capital structure and consider a shareholder distribution policy to enhance investor value.</a:t>
            </a:r>
          </a:p>
        </p:txBody>
      </p:sp>
      <p:sp>
        <p:nvSpPr>
          <p:cNvPr id="19" name="Title 1">
            <a:extLst>
              <a:ext uri="{FF2B5EF4-FFF2-40B4-BE49-F238E27FC236}">
                <a16:creationId xmlns:a16="http://schemas.microsoft.com/office/drawing/2014/main" id="{6808FB7F-8407-45AF-E1CD-3C84F7F40F03}"/>
              </a:ext>
            </a:extLst>
          </p:cNvPr>
          <p:cNvSpPr txBox="1">
            <a:spLocks/>
          </p:cNvSpPr>
          <p:nvPr/>
        </p:nvSpPr>
        <p:spPr>
          <a:xfrm>
            <a:off x="1202267" y="964838"/>
            <a:ext cx="9787466" cy="4544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solidFill>
                  <a:srgbClr val="D66001"/>
                </a:solidFill>
                <a:latin typeface="Verdana" panose="020B0604030504040204" pitchFamily="34" charset="0"/>
                <a:ea typeface="Verdana" panose="020B0604030504040204" pitchFamily="34" charset="0"/>
                <a:cs typeface="Verdana" panose="020B0604030504040204" pitchFamily="34" charset="0"/>
              </a:rPr>
              <a:t>Nike vs. Deckers – Financial Policy Comparison</a:t>
            </a:r>
            <a:endParaRPr lang="en-PH" sz="2400" dirty="0">
              <a:solidFill>
                <a:srgbClr val="D6600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7301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8D04D86-F06C-EA8E-C570-7F5D888475FF}"/>
              </a:ext>
            </a:extLst>
          </p:cNvPr>
          <p:cNvGrpSpPr/>
          <p:nvPr/>
        </p:nvGrpSpPr>
        <p:grpSpPr>
          <a:xfrm>
            <a:off x="606951" y="2100791"/>
            <a:ext cx="7075486" cy="3944409"/>
            <a:chOff x="831850" y="2659057"/>
            <a:chExt cx="6790973" cy="3640143"/>
          </a:xfrm>
        </p:grpSpPr>
        <p:sp>
          <p:nvSpPr>
            <p:cNvPr id="6" name="Rounded Rectangle 5">
              <a:extLst>
                <a:ext uri="{FF2B5EF4-FFF2-40B4-BE49-F238E27FC236}">
                  <a16:creationId xmlns:a16="http://schemas.microsoft.com/office/drawing/2014/main" id="{C7CE62BC-0DC8-7CF0-2F80-6256B666FCD3}"/>
                </a:ext>
              </a:extLst>
            </p:cNvPr>
            <p:cNvSpPr/>
            <p:nvPr userDrawn="1"/>
          </p:nvSpPr>
          <p:spPr>
            <a:xfrm>
              <a:off x="831851" y="2659061"/>
              <a:ext cx="6790972" cy="3640139"/>
            </a:xfrm>
            <a:prstGeom prst="roundRect">
              <a:avLst>
                <a:gd name="adj" fmla="val 54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ame Side Corner Rectangle 6">
              <a:extLst>
                <a:ext uri="{FF2B5EF4-FFF2-40B4-BE49-F238E27FC236}">
                  <a16:creationId xmlns:a16="http://schemas.microsoft.com/office/drawing/2014/main" id="{C4F3843D-4E7E-551D-D059-22499C39DBA3}"/>
                </a:ext>
              </a:extLst>
            </p:cNvPr>
            <p:cNvSpPr/>
            <p:nvPr userDrawn="1"/>
          </p:nvSpPr>
          <p:spPr>
            <a:xfrm rot="16200000">
              <a:off x="-816636" y="4307543"/>
              <a:ext cx="3640139" cy="343167"/>
            </a:xfrm>
            <a:prstGeom prst="round2SameRect">
              <a:avLst>
                <a:gd name="adj1" fmla="val 41105"/>
                <a:gd name="adj2" fmla="val 0"/>
              </a:avLst>
            </a:prstGeom>
            <a:solidFill>
              <a:srgbClr val="D660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FC7AD7B6-D214-FA24-4560-DCD902772210}"/>
              </a:ext>
            </a:extLst>
          </p:cNvPr>
          <p:cNvPicPr>
            <a:picLocks noChangeAspect="1"/>
          </p:cNvPicPr>
          <p:nvPr/>
        </p:nvPicPr>
        <p:blipFill>
          <a:blip r:embed="rId2"/>
          <a:stretch>
            <a:fillRect/>
          </a:stretch>
        </p:blipFill>
        <p:spPr>
          <a:xfrm>
            <a:off x="6405563" y="1071563"/>
            <a:ext cx="5786436" cy="5786436"/>
          </a:xfrm>
          <a:prstGeom prst="rect">
            <a:avLst/>
          </a:prstGeom>
        </p:spPr>
      </p:pic>
      <p:sp>
        <p:nvSpPr>
          <p:cNvPr id="2" name="Picture Placeholder 1">
            <a:extLst>
              <a:ext uri="{FF2B5EF4-FFF2-40B4-BE49-F238E27FC236}">
                <a16:creationId xmlns:a16="http://schemas.microsoft.com/office/drawing/2014/main" id="{8B82FC1F-587D-9DAE-5FCB-7C7E0D49A4E9}"/>
              </a:ext>
            </a:extLst>
          </p:cNvPr>
          <p:cNvSpPr>
            <a:spLocks noGrp="1"/>
          </p:cNvSpPr>
          <p:nvPr>
            <p:ph type="pic" sz="quarter" idx="10"/>
          </p:nvPr>
        </p:nvSpPr>
        <p:spPr/>
        <p:txBody>
          <a:bodyPr/>
          <a:lstStyle/>
          <a:p>
            <a:endParaRPr lang="en-US"/>
          </a:p>
        </p:txBody>
      </p:sp>
      <p:sp>
        <p:nvSpPr>
          <p:cNvPr id="3" name="Text Placeholder 2">
            <a:extLst>
              <a:ext uri="{FF2B5EF4-FFF2-40B4-BE49-F238E27FC236}">
                <a16:creationId xmlns:a16="http://schemas.microsoft.com/office/drawing/2014/main" id="{32B153FE-B163-0C44-E63D-C6332385CFA3}"/>
              </a:ext>
            </a:extLst>
          </p:cNvPr>
          <p:cNvSpPr>
            <a:spLocks noGrp="1"/>
          </p:cNvSpPr>
          <p:nvPr>
            <p:ph type="body" sz="quarter" idx="11"/>
          </p:nvPr>
        </p:nvSpPr>
        <p:spPr>
          <a:xfrm>
            <a:off x="506323" y="1338792"/>
            <a:ext cx="6467475" cy="524404"/>
          </a:xfrm>
        </p:spPr>
        <p:txBody>
          <a:bodyPr/>
          <a:lstStyle/>
          <a:p>
            <a:r>
              <a:rPr lang="en-US" dirty="0"/>
              <a:t>References</a:t>
            </a:r>
          </a:p>
        </p:txBody>
      </p:sp>
      <p:sp>
        <p:nvSpPr>
          <p:cNvPr id="10" name="TextBox 9">
            <a:extLst>
              <a:ext uri="{FF2B5EF4-FFF2-40B4-BE49-F238E27FC236}">
                <a16:creationId xmlns:a16="http://schemas.microsoft.com/office/drawing/2014/main" id="{969EAA9B-9EA9-21A3-F355-5335FE2FF7E2}"/>
              </a:ext>
            </a:extLst>
          </p:cNvPr>
          <p:cNvSpPr txBox="1"/>
          <p:nvPr/>
        </p:nvSpPr>
        <p:spPr>
          <a:xfrm>
            <a:off x="1126243" y="2343152"/>
            <a:ext cx="5178764" cy="3416320"/>
          </a:xfrm>
          <a:prstGeom prst="rect">
            <a:avLst/>
          </a:prstGeom>
          <a:noFill/>
        </p:spPr>
        <p:txBody>
          <a:bodyPr wrap="square">
            <a:spAutoFit/>
          </a:bodyPr>
          <a:lstStyle/>
          <a:p>
            <a:pPr marL="339834" lvl="1" indent="-169917">
              <a:buFont typeface="Arial"/>
              <a:buChar char="•"/>
            </a:pPr>
            <a:r>
              <a:rPr lang="en-US" sz="800" i="1" dirty="0">
                <a:latin typeface="Calibri (MS) Italics"/>
                <a:ea typeface="Calibri (MS) Italics"/>
                <a:cs typeface="Calibri (MS) Italics"/>
                <a:sym typeface="Calibri (MS) Italics"/>
              </a:rPr>
              <a:t>Betas. (n.d.). https://</a:t>
            </a:r>
            <a:r>
              <a:rPr lang="en-US" sz="800" i="1" dirty="0" err="1">
                <a:latin typeface="Calibri (MS) Italics"/>
                <a:ea typeface="Calibri (MS) Italics"/>
                <a:cs typeface="Calibri (MS) Italics"/>
                <a:sym typeface="Calibri (MS) Italics"/>
              </a:rPr>
              <a:t>pages.stern.nyu.edu</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adamodar</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New_Home_Page</a:t>
            </a:r>
            <a:r>
              <a:rPr lang="en-US" sz="800" i="1" dirty="0">
                <a:latin typeface="Calibri (MS) Italics"/>
                <a:ea typeface="Calibri (MS) Italics"/>
                <a:cs typeface="Calibri (MS) Italics"/>
                <a:sym typeface="Calibri (MS) Italics"/>
              </a:rPr>
              <a:t>/datafile/</a:t>
            </a:r>
            <a:r>
              <a:rPr lang="en-US" sz="800" i="1" dirty="0" err="1">
                <a:latin typeface="Calibri (MS) Italics"/>
                <a:ea typeface="Calibri (MS) Italics"/>
                <a:cs typeface="Calibri (MS) Italics"/>
                <a:sym typeface="Calibri (MS) Italics"/>
              </a:rPr>
              <a:t>Betas.html</a:t>
            </a:r>
            <a:endParaRPr lang="en-US" sz="800" i="1" dirty="0">
              <a:latin typeface="Calibri (MS) Italics"/>
              <a:ea typeface="Calibri (MS) Italics"/>
              <a:cs typeface="Calibri (MS) Italics"/>
              <a:sym typeface="Calibri (MS) Italics"/>
            </a:endParaRPr>
          </a:p>
          <a:p>
            <a:pPr marL="339834" lvl="1" indent="-169917">
              <a:buFont typeface="Arial"/>
              <a:buChar char="•"/>
            </a:pPr>
            <a:r>
              <a:rPr lang="en-US" sz="800" i="1" dirty="0">
                <a:latin typeface="Calibri (MS) Italics"/>
                <a:ea typeface="Calibri (MS) Italics"/>
                <a:cs typeface="Calibri (MS) Italics"/>
                <a:sym typeface="Calibri (MS) Italics"/>
              </a:rPr>
              <a:t>Log In | S&amp;P Capital IQ. (n.d.-a).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BalanceSheet.aspx?CompanyId</a:t>
            </a:r>
            <a:r>
              <a:rPr lang="en-US" sz="800" i="1" dirty="0">
                <a:latin typeface="Calibri (MS) Italics"/>
                <a:ea typeface="Calibri (MS) Italics"/>
                <a:cs typeface="Calibri (MS) Italics"/>
                <a:sym typeface="Calibri (MS) Italics"/>
              </a:rPr>
              <a:t>=291981</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(n.d.-b).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IncomeStatement.aspx?CompanyId</a:t>
            </a:r>
            <a:r>
              <a:rPr lang="en-US" sz="800" i="1" dirty="0">
                <a:latin typeface="Calibri (MS) Italics"/>
                <a:ea typeface="Calibri (MS) Italics"/>
                <a:cs typeface="Calibri (MS) Italics"/>
                <a:sym typeface="Calibri (MS) Italics"/>
              </a:rPr>
              <a:t>=291981</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(n.d.-c).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CashFlow.aspx?CompanyId</a:t>
            </a:r>
            <a:r>
              <a:rPr lang="en-US" sz="800" i="1" dirty="0">
                <a:latin typeface="Calibri (MS) Italics"/>
                <a:ea typeface="Calibri (MS) Italics"/>
                <a:cs typeface="Calibri (MS) Italics"/>
                <a:sym typeface="Calibri (MS) Italics"/>
              </a:rPr>
              <a:t>=291981</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(n.d.-d).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Capitalization.aspx?CompanyId</a:t>
            </a:r>
            <a:r>
              <a:rPr lang="en-US" sz="800" i="1" dirty="0">
                <a:latin typeface="Calibri (MS) Italics"/>
                <a:ea typeface="Calibri (MS) Italics"/>
                <a:cs typeface="Calibri (MS) Italics"/>
                <a:sym typeface="Calibri (MS) Italics"/>
              </a:rPr>
              <a:t>=291981</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(n.d.-e).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CapStructureSummary.aspx?CompanyId</a:t>
            </a:r>
            <a:r>
              <a:rPr lang="en-US" sz="800" i="1" dirty="0">
                <a:latin typeface="Calibri (MS) Italics"/>
                <a:ea typeface="Calibri (MS) Italics"/>
                <a:cs typeface="Calibri (MS) Italics"/>
                <a:sym typeface="Calibri (MS) Italics"/>
              </a:rPr>
              <a:t>=291981</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(n.d.-f).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CapStructureDetails.aspx?CompanyId</a:t>
            </a:r>
            <a:r>
              <a:rPr lang="en-US" sz="800" i="1" dirty="0">
                <a:latin typeface="Calibri (MS) Italics"/>
                <a:ea typeface="Calibri (MS) Italics"/>
                <a:cs typeface="Calibri (MS) Italics"/>
                <a:sym typeface="Calibri (MS) Italics"/>
              </a:rPr>
              <a:t>=291981</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(n.d.-g).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KeyStats.aspx?CompanyId</a:t>
            </a:r>
            <a:r>
              <a:rPr lang="en-US" sz="800" i="1" dirty="0">
                <a:latin typeface="Calibri (MS) Italics"/>
                <a:ea typeface="Calibri (MS) Italics"/>
                <a:cs typeface="Calibri (MS) Italics"/>
                <a:sym typeface="Calibri (MS) Italics"/>
              </a:rPr>
              <a:t>=327333</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(n.d.-h).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IncomeStatement.aspx?CompanyId</a:t>
            </a:r>
            <a:r>
              <a:rPr lang="en-US" sz="800" i="1" dirty="0">
                <a:latin typeface="Calibri (MS) Italics"/>
                <a:ea typeface="Calibri (MS) Italics"/>
                <a:cs typeface="Calibri (MS) Italics"/>
                <a:sym typeface="Calibri (MS) Italics"/>
              </a:rPr>
              <a:t>=327333</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a:t>
            </a:r>
            <a:r>
              <a:rPr lang="en-US" sz="800" i="1" dirty="0" err="1">
                <a:latin typeface="Calibri (MS) Italics"/>
                <a:ea typeface="Calibri (MS) Italics"/>
                <a:cs typeface="Calibri (MS) Italics"/>
                <a:sym typeface="Calibri (MS) Italics"/>
              </a:rPr>
              <a:t>i</a:t>
            </a:r>
            <a:r>
              <a:rPr lang="en-US" sz="800" i="1" dirty="0">
                <a:latin typeface="Calibri (MS) Italics"/>
                <a:ea typeface="Calibri (MS) Italics"/>
                <a:cs typeface="Calibri (MS) Italics"/>
                <a:sym typeface="Calibri (MS) Italics"/>
              </a:rPr>
              <a:t>).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BalanceSheet.aspx?CompanyId</a:t>
            </a:r>
            <a:r>
              <a:rPr lang="en-US" sz="800" i="1" dirty="0">
                <a:latin typeface="Calibri (MS) Italics"/>
                <a:ea typeface="Calibri (MS) Italics"/>
                <a:cs typeface="Calibri (MS) Italics"/>
                <a:sym typeface="Calibri (MS) Italics"/>
              </a:rPr>
              <a:t>=327333</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(n.d.-j).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CashFlow.aspx?CompanyId</a:t>
            </a:r>
            <a:r>
              <a:rPr lang="en-US" sz="800" i="1" dirty="0">
                <a:latin typeface="Calibri (MS) Italics"/>
                <a:ea typeface="Calibri (MS) Italics"/>
                <a:cs typeface="Calibri (MS) Italics"/>
                <a:sym typeface="Calibri (MS) Italics"/>
              </a:rPr>
              <a:t>=327333</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(n.d.-k).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Capitalization.aspx?CompanyId</a:t>
            </a:r>
            <a:r>
              <a:rPr lang="en-US" sz="800" i="1" dirty="0">
                <a:latin typeface="Calibri (MS) Italics"/>
                <a:ea typeface="Calibri (MS) Italics"/>
                <a:cs typeface="Calibri (MS) Italics"/>
                <a:sym typeface="Calibri (MS) Italics"/>
              </a:rPr>
              <a:t>=327333</a:t>
            </a:r>
          </a:p>
          <a:p>
            <a:pPr marL="339834" lvl="1" indent="-169917">
              <a:buFont typeface="Arial"/>
              <a:buChar char="•"/>
            </a:pPr>
            <a:r>
              <a:rPr lang="en-US" sz="800" i="1" dirty="0">
                <a:latin typeface="Calibri (MS) Italics"/>
                <a:ea typeface="Calibri (MS) Italics"/>
                <a:cs typeface="Calibri (MS) Italics"/>
                <a:sym typeface="Calibri (MS) Italics"/>
              </a:rPr>
              <a:t>Log In | S&amp;P Capital IQ. (n.d.-l). https://</a:t>
            </a:r>
            <a:r>
              <a:rPr lang="en-US" sz="800" i="1" dirty="0" err="1">
                <a:latin typeface="Calibri (MS) Italics"/>
                <a:ea typeface="Calibri (MS) Italics"/>
                <a:cs typeface="Calibri (MS) Italics"/>
                <a:sym typeface="Calibri (MS) Italics"/>
              </a:rPr>
              <a:t>www.capitaliq.com</a:t>
            </a:r>
            <a:r>
              <a:rPr lang="en-US" sz="800" i="1" dirty="0">
                <a:latin typeface="Calibri (MS) Italics"/>
                <a:ea typeface="Calibri (MS) Italics"/>
                <a:cs typeface="Calibri (MS) Italics"/>
                <a:sym typeface="Calibri (MS) Italics"/>
              </a:rPr>
              <a:t>/</a:t>
            </a:r>
            <a:r>
              <a:rPr lang="en-US" sz="800" i="1" dirty="0" err="1">
                <a:latin typeface="Calibri (MS) Italics"/>
                <a:ea typeface="Calibri (MS) Italics"/>
                <a:cs typeface="Calibri (MS) Italics"/>
                <a:sym typeface="Calibri (MS) Italics"/>
              </a:rPr>
              <a:t>CIQDotNet</a:t>
            </a:r>
            <a:r>
              <a:rPr lang="en-US" sz="800" i="1" dirty="0">
                <a:latin typeface="Calibri (MS) Italics"/>
                <a:ea typeface="Calibri (MS) Italics"/>
                <a:cs typeface="Calibri (MS) Italics"/>
                <a:sym typeface="Calibri (MS) Italics"/>
              </a:rPr>
              <a:t>/Financial/</a:t>
            </a:r>
            <a:r>
              <a:rPr lang="en-US" sz="800" i="1" dirty="0" err="1">
                <a:latin typeface="Calibri (MS) Italics"/>
                <a:ea typeface="Calibri (MS) Italics"/>
                <a:cs typeface="Calibri (MS) Italics"/>
                <a:sym typeface="Calibri (MS) Italics"/>
              </a:rPr>
              <a:t>CapStructureSummary.aspx?CompanyId</a:t>
            </a:r>
            <a:r>
              <a:rPr lang="en-US" sz="800" i="1" dirty="0">
                <a:latin typeface="Calibri (MS) Italics"/>
                <a:ea typeface="Calibri (MS) Italics"/>
                <a:cs typeface="Calibri (MS) Italics"/>
                <a:sym typeface="Calibri (MS) Italics"/>
              </a:rPr>
              <a:t>=327333</a:t>
            </a:r>
          </a:p>
          <a:p>
            <a:pPr marL="339834" lvl="1" indent="-169917">
              <a:buFont typeface="Arial"/>
              <a:buChar char="•"/>
            </a:pPr>
            <a:r>
              <a:rPr lang="en-US" sz="800" i="1" dirty="0">
                <a:latin typeface="Calibri (MS) Italics"/>
                <a:ea typeface="Calibri (MS) Italics"/>
                <a:cs typeface="Calibri (MS) Italics"/>
                <a:sym typeface="Calibri (MS) Italics"/>
              </a:rPr>
              <a:t>NKE vs. DECK — Stock Comparison Tool. (n.d.). </a:t>
            </a:r>
            <a:r>
              <a:rPr lang="en-US" sz="800" i="1" dirty="0" err="1">
                <a:latin typeface="Calibri (MS) Italics"/>
                <a:ea typeface="Calibri (MS) Italics"/>
                <a:cs typeface="Calibri (MS) Italics"/>
                <a:sym typeface="Calibri (MS) Italics"/>
              </a:rPr>
              <a:t>StockAnalysis</a:t>
            </a:r>
            <a:r>
              <a:rPr lang="en-US" sz="800" i="1" dirty="0">
                <a:latin typeface="Calibri (MS) Italics"/>
                <a:ea typeface="Calibri (MS) Italics"/>
                <a:cs typeface="Calibri (MS) Italics"/>
                <a:sym typeface="Calibri (MS) Italics"/>
              </a:rPr>
              <a:t>. https://</a:t>
            </a:r>
            <a:r>
              <a:rPr lang="en-US" sz="800" i="1" dirty="0" err="1">
                <a:latin typeface="Calibri (MS) Italics"/>
                <a:ea typeface="Calibri (MS) Italics"/>
                <a:cs typeface="Calibri (MS) Italics"/>
                <a:sym typeface="Calibri (MS) Italics"/>
              </a:rPr>
              <a:t>stockanalysis.com</a:t>
            </a:r>
            <a:r>
              <a:rPr lang="en-US" sz="800" i="1" dirty="0">
                <a:latin typeface="Calibri (MS) Italics"/>
                <a:ea typeface="Calibri (MS) Italics"/>
                <a:cs typeface="Calibri (MS) Italics"/>
                <a:sym typeface="Calibri (MS) Italics"/>
              </a:rPr>
              <a:t>/stocks/compare/</a:t>
            </a:r>
            <a:r>
              <a:rPr lang="en-US" sz="800" i="1" dirty="0" err="1">
                <a:latin typeface="Calibri (MS) Italics"/>
                <a:ea typeface="Calibri (MS) Italics"/>
                <a:cs typeface="Calibri (MS) Italics"/>
                <a:sym typeface="Calibri (MS) Italics"/>
              </a:rPr>
              <a:t>nke</a:t>
            </a:r>
            <a:r>
              <a:rPr lang="en-US" sz="800" i="1" dirty="0">
                <a:latin typeface="Calibri (MS) Italics"/>
                <a:ea typeface="Calibri (MS) Italics"/>
                <a:cs typeface="Calibri (MS) Italics"/>
                <a:sym typeface="Calibri (MS) Italics"/>
              </a:rPr>
              <a:t>-vs-deck/</a:t>
            </a:r>
          </a:p>
        </p:txBody>
      </p:sp>
      <p:pic>
        <p:nvPicPr>
          <p:cNvPr id="11" name="Picture 10">
            <a:extLst>
              <a:ext uri="{FF2B5EF4-FFF2-40B4-BE49-F238E27FC236}">
                <a16:creationId xmlns:a16="http://schemas.microsoft.com/office/drawing/2014/main" id="{2D64D3F9-EFDB-3112-34BE-365C4B223DFB}"/>
              </a:ext>
            </a:extLst>
          </p:cNvPr>
          <p:cNvPicPr>
            <a:picLocks noChangeAspect="1"/>
          </p:cNvPicPr>
          <p:nvPr/>
        </p:nvPicPr>
        <p:blipFill>
          <a:blip r:embed="rId3"/>
          <a:stretch>
            <a:fillRect/>
          </a:stretch>
        </p:blipFill>
        <p:spPr>
          <a:xfrm>
            <a:off x="8231707" y="2977087"/>
            <a:ext cx="3079760" cy="3079760"/>
          </a:xfrm>
          <a:prstGeom prst="rect">
            <a:avLst/>
          </a:prstGeom>
        </p:spPr>
      </p:pic>
    </p:spTree>
    <p:extLst>
      <p:ext uri="{BB962C8B-B14F-4D97-AF65-F5344CB8AC3E}">
        <p14:creationId xmlns:p14="http://schemas.microsoft.com/office/powerpoint/2010/main" val="2961252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49C08-2F64-0BE8-A5A4-4ED7E7048B1A}"/>
              </a:ext>
            </a:extLst>
          </p:cNvPr>
          <p:cNvSpPr>
            <a:spLocks noGrp="1"/>
          </p:cNvSpPr>
          <p:nvPr>
            <p:ph type="body" sz="quarter" idx="10"/>
          </p:nvPr>
        </p:nvSpPr>
        <p:spPr>
          <a:xfrm>
            <a:off x="6698872" y="2396304"/>
            <a:ext cx="4754563" cy="636819"/>
          </a:xfrm>
        </p:spPr>
        <p:txBody>
          <a:bodyPr>
            <a:normAutofit lnSpcReduction="10000"/>
          </a:bodyPr>
          <a:lstStyle/>
          <a:p>
            <a:endParaRPr lang="en-US" dirty="0"/>
          </a:p>
        </p:txBody>
      </p:sp>
      <p:sp>
        <p:nvSpPr>
          <p:cNvPr id="3" name="Text Placeholder 2">
            <a:extLst>
              <a:ext uri="{FF2B5EF4-FFF2-40B4-BE49-F238E27FC236}">
                <a16:creationId xmlns:a16="http://schemas.microsoft.com/office/drawing/2014/main" id="{6849B1C6-04BE-1B35-9281-BC04CEDF443B}"/>
              </a:ext>
            </a:extLst>
          </p:cNvPr>
          <p:cNvSpPr>
            <a:spLocks noGrp="1"/>
          </p:cNvSpPr>
          <p:nvPr>
            <p:ph type="body" sz="quarter" idx="11"/>
          </p:nvPr>
        </p:nvSpPr>
        <p:spPr>
          <a:xfrm>
            <a:off x="6698872" y="3378288"/>
            <a:ext cx="4754563" cy="493163"/>
          </a:xfrm>
        </p:spPr>
        <p:txBody>
          <a:bodyPr>
            <a:normAutofit/>
          </a:bodyPr>
          <a:lstStyle/>
          <a:p>
            <a:r>
              <a:rPr lang="en-PH" b="1" dirty="0"/>
              <a:t>Isabel Anne Villa Mendoza</a:t>
            </a:r>
            <a:endParaRPr lang="en-US" b="1" dirty="0"/>
          </a:p>
        </p:txBody>
      </p:sp>
      <p:sp>
        <p:nvSpPr>
          <p:cNvPr id="4" name="Text Placeholder 3">
            <a:extLst>
              <a:ext uri="{FF2B5EF4-FFF2-40B4-BE49-F238E27FC236}">
                <a16:creationId xmlns:a16="http://schemas.microsoft.com/office/drawing/2014/main" id="{F5B05E15-6C95-4E7A-F682-2A0DDA4D7A80}"/>
              </a:ext>
            </a:extLst>
          </p:cNvPr>
          <p:cNvSpPr>
            <a:spLocks noGrp="1"/>
          </p:cNvSpPr>
          <p:nvPr>
            <p:ph type="body" sz="quarter" idx="12"/>
          </p:nvPr>
        </p:nvSpPr>
        <p:spPr>
          <a:xfrm>
            <a:off x="7196298" y="4525583"/>
            <a:ext cx="4257137" cy="368300"/>
          </a:xfrm>
        </p:spPr>
        <p:txBody>
          <a:bodyPr/>
          <a:lstStyle/>
          <a:p>
            <a:r>
              <a:rPr lang="en-US" dirty="0" err="1"/>
              <a:t>www.isabelannevillamendoza.com</a:t>
            </a:r>
            <a:endParaRPr lang="en-US" dirty="0"/>
          </a:p>
        </p:txBody>
      </p:sp>
      <p:sp>
        <p:nvSpPr>
          <p:cNvPr id="7" name="Text Placeholder 6">
            <a:extLst>
              <a:ext uri="{FF2B5EF4-FFF2-40B4-BE49-F238E27FC236}">
                <a16:creationId xmlns:a16="http://schemas.microsoft.com/office/drawing/2014/main" id="{38F112C7-FBDB-8583-F6AD-E149B9EAF829}"/>
              </a:ext>
            </a:extLst>
          </p:cNvPr>
          <p:cNvSpPr>
            <a:spLocks noGrp="1"/>
          </p:cNvSpPr>
          <p:nvPr>
            <p:ph type="body" sz="quarter" idx="15"/>
          </p:nvPr>
        </p:nvSpPr>
        <p:spPr>
          <a:xfrm>
            <a:off x="7196298" y="4022717"/>
            <a:ext cx="4257137" cy="331239"/>
          </a:xfrm>
        </p:spPr>
        <p:txBody>
          <a:bodyPr/>
          <a:lstStyle/>
          <a:p>
            <a:r>
              <a:rPr lang="en-PH" dirty="0" err="1"/>
              <a:t>iavillamendoza@yahoo.com</a:t>
            </a:r>
            <a:endParaRPr lang="en-US" dirty="0"/>
          </a:p>
        </p:txBody>
      </p:sp>
      <p:pic>
        <p:nvPicPr>
          <p:cNvPr id="9" name="Picture 8">
            <a:extLst>
              <a:ext uri="{FF2B5EF4-FFF2-40B4-BE49-F238E27FC236}">
                <a16:creationId xmlns:a16="http://schemas.microsoft.com/office/drawing/2014/main" id="{9FDD80C9-7E29-1210-1BC8-4F25F98F1DC1}"/>
              </a:ext>
            </a:extLst>
          </p:cNvPr>
          <p:cNvPicPr>
            <a:picLocks noChangeAspect="1"/>
          </p:cNvPicPr>
          <p:nvPr/>
        </p:nvPicPr>
        <p:blipFill>
          <a:blip r:embed="rId3"/>
          <a:stretch>
            <a:fillRect/>
          </a:stretch>
        </p:blipFill>
        <p:spPr>
          <a:xfrm>
            <a:off x="6698872" y="4004187"/>
            <a:ext cx="368300" cy="368300"/>
          </a:xfrm>
          <a:prstGeom prst="rect">
            <a:avLst/>
          </a:prstGeom>
        </p:spPr>
      </p:pic>
      <p:pic>
        <p:nvPicPr>
          <p:cNvPr id="10" name="Picture 9">
            <a:extLst>
              <a:ext uri="{FF2B5EF4-FFF2-40B4-BE49-F238E27FC236}">
                <a16:creationId xmlns:a16="http://schemas.microsoft.com/office/drawing/2014/main" id="{BBFE203A-DB27-D548-911A-837AA7EF8595}"/>
              </a:ext>
            </a:extLst>
          </p:cNvPr>
          <p:cNvPicPr>
            <a:picLocks noChangeAspect="1"/>
          </p:cNvPicPr>
          <p:nvPr/>
        </p:nvPicPr>
        <p:blipFill>
          <a:blip r:embed="rId4"/>
          <a:stretch>
            <a:fillRect/>
          </a:stretch>
        </p:blipFill>
        <p:spPr>
          <a:xfrm>
            <a:off x="6698872" y="4525583"/>
            <a:ext cx="368300" cy="368300"/>
          </a:xfrm>
          <a:prstGeom prst="rect">
            <a:avLst/>
          </a:prstGeom>
        </p:spPr>
      </p:pic>
    </p:spTree>
    <p:extLst>
      <p:ext uri="{BB962C8B-B14F-4D97-AF65-F5344CB8AC3E}">
        <p14:creationId xmlns:p14="http://schemas.microsoft.com/office/powerpoint/2010/main" val="391161471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B2223-FA62-18A3-06BA-EAEC050A5C5B}"/>
              </a:ext>
            </a:extLst>
          </p:cNvPr>
          <p:cNvPicPr>
            <a:picLocks noChangeAspect="1"/>
          </p:cNvPicPr>
          <p:nvPr/>
        </p:nvPicPr>
        <p:blipFill>
          <a:blip r:embed="rId2"/>
          <a:stretch>
            <a:fillRect/>
          </a:stretch>
        </p:blipFill>
        <p:spPr>
          <a:xfrm>
            <a:off x="-2" y="3643314"/>
            <a:ext cx="12192002" cy="3214686"/>
          </a:xfrm>
          <a:prstGeom prst="rect">
            <a:avLst/>
          </a:prstGeom>
        </p:spPr>
      </p:pic>
      <p:pic>
        <p:nvPicPr>
          <p:cNvPr id="14" name="Picture 13">
            <a:extLst>
              <a:ext uri="{FF2B5EF4-FFF2-40B4-BE49-F238E27FC236}">
                <a16:creationId xmlns:a16="http://schemas.microsoft.com/office/drawing/2014/main" id="{8B4C1EBF-40AA-3E9F-30ED-54E779ECE19D}"/>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pic>
        <p:nvPicPr>
          <p:cNvPr id="15" name="Picture 14">
            <a:extLst>
              <a:ext uri="{FF2B5EF4-FFF2-40B4-BE49-F238E27FC236}">
                <a16:creationId xmlns:a16="http://schemas.microsoft.com/office/drawing/2014/main" id="{76DD0A7E-C7D0-42D0-02BA-4C1DBDA22F90}"/>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11" name="Rounded Rectangle 10">
            <a:extLst>
              <a:ext uri="{FF2B5EF4-FFF2-40B4-BE49-F238E27FC236}">
                <a16:creationId xmlns:a16="http://schemas.microsoft.com/office/drawing/2014/main" id="{4FE53B59-872A-D979-E14C-6790ADCEF1F6}"/>
              </a:ext>
            </a:extLst>
          </p:cNvPr>
          <p:cNvSpPr/>
          <p:nvPr/>
        </p:nvSpPr>
        <p:spPr>
          <a:xfrm>
            <a:off x="569495" y="2359377"/>
            <a:ext cx="6265863" cy="3643315"/>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DDA04AF-B85F-CC93-09FB-643772F7B19E}"/>
              </a:ext>
            </a:extLst>
          </p:cNvPr>
          <p:cNvSpPr>
            <a:spLocks noGrp="1"/>
          </p:cNvSpPr>
          <p:nvPr>
            <p:ph type="title"/>
          </p:nvPr>
        </p:nvSpPr>
        <p:spPr>
          <a:xfrm>
            <a:off x="831850" y="144783"/>
            <a:ext cx="10515600" cy="1408101"/>
          </a:xfrm>
        </p:spPr>
        <p:txBody>
          <a:bodyPr>
            <a:normAutofit/>
          </a:bodyPr>
          <a:lstStyle/>
          <a:p>
            <a:pPr>
              <a:lnSpc>
                <a:spcPct val="100000"/>
              </a:lnSpc>
            </a:pPr>
            <a:r>
              <a:rPr lang="en-US" sz="3200" dirty="0">
                <a:sym typeface="Cy Grotesk Key Semi-Bold"/>
              </a:rPr>
              <a:t>EBIT INTEREST COVERAGE RATIO</a:t>
            </a:r>
            <a:endParaRPr lang="en-US" sz="2000" dirty="0">
              <a:sym typeface="Cy Grotesk Key Bold"/>
            </a:endParaRPr>
          </a:p>
        </p:txBody>
      </p:sp>
      <p:graphicFrame>
        <p:nvGraphicFramePr>
          <p:cNvPr id="3" name="Table 2">
            <a:extLst>
              <a:ext uri="{FF2B5EF4-FFF2-40B4-BE49-F238E27FC236}">
                <a16:creationId xmlns:a16="http://schemas.microsoft.com/office/drawing/2014/main" id="{8E7D0D06-6F79-B4D1-1147-BE757E7896B4}"/>
              </a:ext>
            </a:extLst>
          </p:cNvPr>
          <p:cNvGraphicFramePr>
            <a:graphicFrameLocks noGrp="1"/>
          </p:cNvGraphicFramePr>
          <p:nvPr/>
        </p:nvGraphicFramePr>
        <p:xfrm>
          <a:off x="978839" y="3270758"/>
          <a:ext cx="5386443" cy="1997428"/>
        </p:xfrm>
        <a:graphic>
          <a:graphicData uri="http://schemas.openxmlformats.org/drawingml/2006/table">
            <a:tbl>
              <a:tblPr firstRow="1" bandRow="1">
                <a:tableStyleId>{21E4AEA4-8DFA-4A89-87EB-49C32662AFE0}</a:tableStyleId>
              </a:tblPr>
              <a:tblGrid>
                <a:gridCol w="1017121">
                  <a:extLst>
                    <a:ext uri="{9D8B030D-6E8A-4147-A177-3AD203B41FA5}">
                      <a16:colId xmlns:a16="http://schemas.microsoft.com/office/drawing/2014/main" val="1724068102"/>
                    </a:ext>
                  </a:extLst>
                </a:gridCol>
                <a:gridCol w="1776379">
                  <a:extLst>
                    <a:ext uri="{9D8B030D-6E8A-4147-A177-3AD203B41FA5}">
                      <a16:colId xmlns:a16="http://schemas.microsoft.com/office/drawing/2014/main" val="1967628366"/>
                    </a:ext>
                  </a:extLst>
                </a:gridCol>
                <a:gridCol w="2592943">
                  <a:extLst>
                    <a:ext uri="{9D8B030D-6E8A-4147-A177-3AD203B41FA5}">
                      <a16:colId xmlns:a16="http://schemas.microsoft.com/office/drawing/2014/main" val="3271004001"/>
                    </a:ext>
                  </a:extLst>
                </a:gridCol>
              </a:tblGrid>
              <a:tr h="644460">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Company</a:t>
                      </a:r>
                    </a:p>
                  </a:txBody>
                  <a:tcPr marL="71606" marR="71606" marT="35803" marB="35803" anchor="ct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3-Year Avg EBIT/Interest Coverage</a:t>
                      </a:r>
                    </a:p>
                  </a:txBody>
                  <a:tcPr marL="71606" marR="71606" marT="35803" marB="35803" anchor="ct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Insight</a:t>
                      </a:r>
                    </a:p>
                  </a:txBody>
                  <a:tcPr marL="71606" marR="71606" marT="35803" marB="35803" anchor="ctr"/>
                </a:tc>
                <a:extLst>
                  <a:ext uri="{0D108BD9-81ED-4DB2-BD59-A6C34878D82A}">
                    <a16:rowId xmlns:a16="http://schemas.microsoft.com/office/drawing/2014/main" val="1903418091"/>
                  </a:ext>
                </a:extLst>
              </a:tr>
              <a:tr h="708508">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Nike</a:t>
                      </a:r>
                    </a:p>
                  </a:txBody>
                  <a:tcPr marL="71606" marR="71606" marT="35803" marB="35803" anchor="ct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19.3</a:t>
                      </a:r>
                    </a:p>
                  </a:txBody>
                  <a:tcPr marL="71606" marR="71606" marT="35803" marB="35803" anchor="ct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Adequate coverage, but lower financial flexibility</a:t>
                      </a:r>
                    </a:p>
                  </a:txBody>
                  <a:tcPr marL="71606" marR="71606" marT="35803" marB="35803" anchor="ctr"/>
                </a:tc>
                <a:extLst>
                  <a:ext uri="{0D108BD9-81ED-4DB2-BD59-A6C34878D82A}">
                    <a16:rowId xmlns:a16="http://schemas.microsoft.com/office/drawing/2014/main" val="1371185711"/>
                  </a:ext>
                </a:extLst>
              </a:tr>
              <a:tr h="644460">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Deckers</a:t>
                      </a:r>
                    </a:p>
                  </a:txBody>
                  <a:tcPr marL="71606" marR="71606" marT="35803" marB="35803" anchor="ct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297.06</a:t>
                      </a:r>
                    </a:p>
                  </a:txBody>
                  <a:tcPr marL="71606" marR="71606" marT="35803" marB="35803" anchor="ct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Strong coverage, demonstrates high financial flexibility</a:t>
                      </a:r>
                    </a:p>
                  </a:txBody>
                  <a:tcPr marL="71606" marR="71606" marT="35803" marB="35803" anchor="ctr"/>
                </a:tc>
                <a:extLst>
                  <a:ext uri="{0D108BD9-81ED-4DB2-BD59-A6C34878D82A}">
                    <a16:rowId xmlns:a16="http://schemas.microsoft.com/office/drawing/2014/main" val="1449409593"/>
                  </a:ext>
                </a:extLst>
              </a:tr>
            </a:tbl>
          </a:graphicData>
        </a:graphic>
      </p:graphicFrame>
      <p:pic>
        <p:nvPicPr>
          <p:cNvPr id="4" name="Picture 3">
            <a:extLst>
              <a:ext uri="{FF2B5EF4-FFF2-40B4-BE49-F238E27FC236}">
                <a16:creationId xmlns:a16="http://schemas.microsoft.com/office/drawing/2014/main" id="{69DAE782-AB56-FF96-098B-90ABAD67E78D}"/>
              </a:ext>
            </a:extLst>
          </p:cNvPr>
          <p:cNvPicPr>
            <a:picLocks noChangeAspect="1"/>
          </p:cNvPicPr>
          <p:nvPr/>
        </p:nvPicPr>
        <p:blipFill>
          <a:blip r:embed="rId4"/>
          <a:stretch>
            <a:fillRect/>
          </a:stretch>
        </p:blipFill>
        <p:spPr>
          <a:xfrm>
            <a:off x="3037212" y="1705022"/>
            <a:ext cx="1279372" cy="1300784"/>
          </a:xfrm>
          <a:prstGeom prst="rect">
            <a:avLst/>
          </a:prstGeom>
        </p:spPr>
      </p:pic>
      <p:pic>
        <p:nvPicPr>
          <p:cNvPr id="7" name="Picture 6">
            <a:extLst>
              <a:ext uri="{FF2B5EF4-FFF2-40B4-BE49-F238E27FC236}">
                <a16:creationId xmlns:a16="http://schemas.microsoft.com/office/drawing/2014/main" id="{5FBE2FCD-F9D7-6CE5-2979-DDA28411072D}"/>
              </a:ext>
            </a:extLst>
          </p:cNvPr>
          <p:cNvPicPr>
            <a:picLocks noChangeAspect="1"/>
          </p:cNvPicPr>
          <p:nvPr/>
        </p:nvPicPr>
        <p:blipFill>
          <a:blip r:embed="rId5"/>
          <a:stretch>
            <a:fillRect/>
          </a:stretch>
        </p:blipFill>
        <p:spPr>
          <a:xfrm>
            <a:off x="3290458" y="1976588"/>
            <a:ext cx="772880" cy="772878"/>
          </a:xfrm>
          <a:prstGeom prst="rect">
            <a:avLst/>
          </a:prstGeom>
        </p:spPr>
      </p:pic>
      <p:sp>
        <p:nvSpPr>
          <p:cNvPr id="8" name="Rounded Rectangle 7">
            <a:extLst>
              <a:ext uri="{FF2B5EF4-FFF2-40B4-BE49-F238E27FC236}">
                <a16:creationId xmlns:a16="http://schemas.microsoft.com/office/drawing/2014/main" id="{E5277FD9-5355-A3D4-7D6F-120040103F77}"/>
              </a:ext>
            </a:extLst>
          </p:cNvPr>
          <p:cNvSpPr/>
          <p:nvPr/>
        </p:nvSpPr>
        <p:spPr>
          <a:xfrm>
            <a:off x="7153176" y="2359377"/>
            <a:ext cx="4469329" cy="3997880"/>
          </a:xfrm>
          <a:prstGeom prst="roundRect">
            <a:avLst>
              <a:gd name="adj" fmla="val 8209"/>
            </a:avLst>
          </a:prstGeom>
          <a:solidFill>
            <a:srgbClr val="D660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14C10410-380E-F840-DC5B-B0A5DA4A28BA}"/>
              </a:ext>
            </a:extLst>
          </p:cNvPr>
          <p:cNvSpPr>
            <a:spLocks noGrp="1"/>
          </p:cNvSpPr>
          <p:nvPr>
            <p:ph type="body" sz="quarter" idx="11"/>
          </p:nvPr>
        </p:nvSpPr>
        <p:spPr>
          <a:xfrm>
            <a:off x="7375694" y="2674463"/>
            <a:ext cx="3971756" cy="3225594"/>
          </a:xfrm>
        </p:spPr>
        <p:txBody>
          <a:bodyPr/>
          <a:lstStyle/>
          <a:p>
            <a:pPr>
              <a:lnSpc>
                <a:spcPts val="2340"/>
              </a:lnSpc>
            </a:pPr>
            <a:r>
              <a:rPr lang="en-US" b="1" dirty="0">
                <a:solidFill>
                  <a:srgbClr val="FFFFFF"/>
                </a:solidFill>
                <a:latin typeface="Calibri" panose="020F0502020204030204" pitchFamily="34" charset="0"/>
                <a:cs typeface="Calibri" panose="020F0502020204030204" pitchFamily="34" charset="0"/>
                <a:sym typeface="Calibri (MS)"/>
              </a:rPr>
              <a:t>3 Yr Average EBIT Interest Coverage Ratio</a:t>
            </a:r>
          </a:p>
          <a:p>
            <a:pPr marL="388620" lvl="1" indent="-194310">
              <a:lnSpc>
                <a:spcPts val="2340"/>
              </a:lnSpc>
              <a:buFont typeface="Arial"/>
              <a:buChar char="•"/>
            </a:pPr>
            <a:r>
              <a:rPr lang="en-US" sz="180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MS)"/>
              </a:rPr>
              <a:t>Nike: 19.30</a:t>
            </a:r>
          </a:p>
          <a:p>
            <a:pPr marL="388620" lvl="1" indent="-194310">
              <a:lnSpc>
                <a:spcPts val="2340"/>
              </a:lnSpc>
              <a:buFont typeface="Arial"/>
              <a:buChar char="•"/>
            </a:pPr>
            <a:r>
              <a:rPr lang="en-US" sz="180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MS)"/>
              </a:rPr>
              <a:t>Deckers: 297.06</a:t>
            </a:r>
          </a:p>
          <a:p>
            <a:pPr marL="388620" lvl="1" indent="-194310">
              <a:lnSpc>
                <a:spcPts val="2340"/>
              </a:lnSpc>
              <a:buFont typeface="Arial"/>
              <a:buChar char="•"/>
            </a:pPr>
            <a:r>
              <a:rPr lang="en-US" sz="180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MS)"/>
              </a:rPr>
              <a:t>Due to market size difference, Deckers is far better positioned to meet its interest obligations, highlighting stronger financial flexibility compared to Nike.</a:t>
            </a:r>
            <a:endParaRPr lang="en-US" sz="18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57589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B2223-FA62-18A3-06BA-EAEC050A5C5B}"/>
              </a:ext>
            </a:extLst>
          </p:cNvPr>
          <p:cNvPicPr>
            <a:picLocks noChangeAspect="1"/>
          </p:cNvPicPr>
          <p:nvPr/>
        </p:nvPicPr>
        <p:blipFill>
          <a:blip r:embed="rId2"/>
          <a:stretch>
            <a:fillRect/>
          </a:stretch>
        </p:blipFill>
        <p:spPr>
          <a:xfrm>
            <a:off x="-2" y="3643314"/>
            <a:ext cx="12192002" cy="3214686"/>
          </a:xfrm>
          <a:prstGeom prst="rect">
            <a:avLst/>
          </a:prstGeom>
        </p:spPr>
      </p:pic>
      <p:pic>
        <p:nvPicPr>
          <p:cNvPr id="14" name="Picture 13">
            <a:extLst>
              <a:ext uri="{FF2B5EF4-FFF2-40B4-BE49-F238E27FC236}">
                <a16:creationId xmlns:a16="http://schemas.microsoft.com/office/drawing/2014/main" id="{8B4C1EBF-40AA-3E9F-30ED-54E779ECE19D}"/>
              </a:ext>
            </a:extLst>
          </p:cNvPr>
          <p:cNvPicPr>
            <a:picLocks noChangeAspect="1"/>
          </p:cNvPicPr>
          <p:nvPr/>
        </p:nvPicPr>
        <p:blipFill>
          <a:blip r:embed="rId3"/>
          <a:srcRect r="55379" b="82280"/>
          <a:stretch>
            <a:fillRect/>
          </a:stretch>
        </p:blipFill>
        <p:spPr>
          <a:xfrm>
            <a:off x="4097393" y="3643314"/>
            <a:ext cx="8094607" cy="3214686"/>
          </a:xfrm>
          <a:prstGeom prst="rect">
            <a:avLst/>
          </a:prstGeom>
        </p:spPr>
      </p:pic>
      <p:pic>
        <p:nvPicPr>
          <p:cNvPr id="15" name="Picture 14">
            <a:extLst>
              <a:ext uri="{FF2B5EF4-FFF2-40B4-BE49-F238E27FC236}">
                <a16:creationId xmlns:a16="http://schemas.microsoft.com/office/drawing/2014/main" id="{76DD0A7E-C7D0-42D0-02BA-4C1DBDA22F90}"/>
              </a:ext>
            </a:extLst>
          </p:cNvPr>
          <p:cNvPicPr>
            <a:picLocks noChangeAspect="1"/>
          </p:cNvPicPr>
          <p:nvPr/>
        </p:nvPicPr>
        <p:blipFill>
          <a:blip r:embed="rId3"/>
          <a:srcRect l="87695" t="63764" r="-196" b="16153"/>
          <a:stretch>
            <a:fillRect/>
          </a:stretch>
        </p:blipFill>
        <p:spPr>
          <a:xfrm>
            <a:off x="0" y="0"/>
            <a:ext cx="2267887" cy="3643314"/>
          </a:xfrm>
          <a:prstGeom prst="rect">
            <a:avLst/>
          </a:prstGeom>
        </p:spPr>
      </p:pic>
      <p:sp>
        <p:nvSpPr>
          <p:cNvPr id="11" name="Rounded Rectangle 10">
            <a:extLst>
              <a:ext uri="{FF2B5EF4-FFF2-40B4-BE49-F238E27FC236}">
                <a16:creationId xmlns:a16="http://schemas.microsoft.com/office/drawing/2014/main" id="{4FE53B59-872A-D979-E14C-6790ADCEF1F6}"/>
              </a:ext>
            </a:extLst>
          </p:cNvPr>
          <p:cNvSpPr/>
          <p:nvPr/>
        </p:nvSpPr>
        <p:spPr>
          <a:xfrm>
            <a:off x="569495" y="2150533"/>
            <a:ext cx="6265863" cy="3852159"/>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DDA04AF-B85F-CC93-09FB-643772F7B19E}"/>
              </a:ext>
            </a:extLst>
          </p:cNvPr>
          <p:cNvSpPr>
            <a:spLocks noGrp="1"/>
          </p:cNvSpPr>
          <p:nvPr>
            <p:ph type="title"/>
          </p:nvPr>
        </p:nvSpPr>
        <p:spPr>
          <a:xfrm>
            <a:off x="831850" y="1143319"/>
            <a:ext cx="10515600" cy="746391"/>
          </a:xfrm>
        </p:spPr>
        <p:txBody>
          <a:bodyPr>
            <a:normAutofit fontScale="90000"/>
          </a:bodyPr>
          <a:lstStyle/>
          <a:p>
            <a:pPr>
              <a:lnSpc>
                <a:spcPct val="100000"/>
              </a:lnSpc>
            </a:pPr>
            <a:br>
              <a:rPr lang="en-US" sz="4800" dirty="0">
                <a:sym typeface="Cy Grotesk Key Bold"/>
              </a:rPr>
            </a:br>
            <a:r>
              <a:rPr lang="en-US" sz="3200" dirty="0">
                <a:sym typeface="Cy Grotesk Key Bold"/>
              </a:rPr>
              <a:t>WACC Sensitivity to Beta</a:t>
            </a:r>
          </a:p>
        </p:txBody>
      </p:sp>
      <p:sp>
        <p:nvSpPr>
          <p:cNvPr id="8" name="Rounded Rectangle 7">
            <a:extLst>
              <a:ext uri="{FF2B5EF4-FFF2-40B4-BE49-F238E27FC236}">
                <a16:creationId xmlns:a16="http://schemas.microsoft.com/office/drawing/2014/main" id="{E5277FD9-5355-A3D4-7D6F-120040103F77}"/>
              </a:ext>
            </a:extLst>
          </p:cNvPr>
          <p:cNvSpPr/>
          <p:nvPr/>
        </p:nvSpPr>
        <p:spPr>
          <a:xfrm>
            <a:off x="7153176" y="2150533"/>
            <a:ext cx="4469330" cy="3852159"/>
          </a:xfrm>
          <a:prstGeom prst="roundRect">
            <a:avLst>
              <a:gd name="adj" fmla="val 8209"/>
            </a:avLst>
          </a:prstGeom>
          <a:solidFill>
            <a:srgbClr val="D660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14C10410-380E-F840-DC5B-B0A5DA4A28BA}"/>
              </a:ext>
            </a:extLst>
          </p:cNvPr>
          <p:cNvSpPr>
            <a:spLocks noGrp="1"/>
          </p:cNvSpPr>
          <p:nvPr>
            <p:ph type="body" sz="quarter" idx="11"/>
          </p:nvPr>
        </p:nvSpPr>
        <p:spPr>
          <a:xfrm>
            <a:off x="7323156" y="3340887"/>
            <a:ext cx="4024294" cy="1505651"/>
          </a:xfrm>
        </p:spPr>
        <p:txBody>
          <a:bodyPr/>
          <a:lstStyle/>
          <a:p>
            <a:pPr marL="480060" lvl="1" indent="-285750" algn="just">
              <a:lnSpc>
                <a:spcPts val="2340"/>
              </a:lnSpc>
            </a:pPr>
            <a:r>
              <a:rPr lang="en-PH" sz="180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MS)"/>
              </a:rPr>
              <a:t>Nike: 7.93% → 8.63%</a:t>
            </a:r>
          </a:p>
          <a:p>
            <a:pPr marL="480060" lvl="1" indent="-285750" algn="just">
              <a:lnSpc>
                <a:spcPts val="2340"/>
              </a:lnSpc>
            </a:pPr>
            <a:r>
              <a:rPr lang="en-PH" sz="180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MS)"/>
              </a:rPr>
              <a:t>Deckers: 7.22% → 7.96%</a:t>
            </a:r>
          </a:p>
          <a:p>
            <a:pPr marL="480060" lvl="1" indent="-285750" algn="just">
              <a:lnSpc>
                <a:spcPts val="2340"/>
              </a:lnSpc>
            </a:pPr>
            <a:r>
              <a:rPr lang="en-PH" sz="180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MS)"/>
              </a:rPr>
              <a:t>Higher beta = Higher WACC</a:t>
            </a:r>
          </a:p>
        </p:txBody>
      </p:sp>
      <p:pic>
        <p:nvPicPr>
          <p:cNvPr id="7" name="Picture 6" descr="A screenshot of a computer screen&#10;&#10;AI-generated content may be incorrect.">
            <a:extLst>
              <a:ext uri="{FF2B5EF4-FFF2-40B4-BE49-F238E27FC236}">
                <a16:creationId xmlns:a16="http://schemas.microsoft.com/office/drawing/2014/main" id="{FDB74015-A3C1-868D-A7E7-84E8A70F689D}"/>
              </a:ext>
            </a:extLst>
          </p:cNvPr>
          <p:cNvPicPr>
            <a:picLocks noChangeAspect="1"/>
          </p:cNvPicPr>
          <p:nvPr/>
        </p:nvPicPr>
        <p:blipFill>
          <a:blip r:embed="rId4"/>
          <a:stretch>
            <a:fillRect/>
          </a:stretch>
        </p:blipFill>
        <p:spPr>
          <a:xfrm>
            <a:off x="1034212" y="2401530"/>
            <a:ext cx="5179018" cy="3392317"/>
          </a:xfrm>
          <a:prstGeom prst="rect">
            <a:avLst/>
          </a:prstGeom>
        </p:spPr>
      </p:pic>
    </p:spTree>
    <p:extLst>
      <p:ext uri="{BB962C8B-B14F-4D97-AF65-F5344CB8AC3E}">
        <p14:creationId xmlns:p14="http://schemas.microsoft.com/office/powerpoint/2010/main" val="19683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B2223-FA62-18A3-06BA-EAEC050A5C5B}"/>
              </a:ext>
            </a:extLst>
          </p:cNvPr>
          <p:cNvPicPr>
            <a:picLocks noChangeAspect="1"/>
          </p:cNvPicPr>
          <p:nvPr/>
        </p:nvPicPr>
        <p:blipFill>
          <a:blip r:embed="rId3"/>
          <a:stretch>
            <a:fillRect/>
          </a:stretch>
        </p:blipFill>
        <p:spPr>
          <a:xfrm>
            <a:off x="-2" y="3643314"/>
            <a:ext cx="12192002" cy="3214686"/>
          </a:xfrm>
          <a:prstGeom prst="rect">
            <a:avLst/>
          </a:prstGeom>
        </p:spPr>
      </p:pic>
      <p:pic>
        <p:nvPicPr>
          <p:cNvPr id="14" name="Picture 13">
            <a:extLst>
              <a:ext uri="{FF2B5EF4-FFF2-40B4-BE49-F238E27FC236}">
                <a16:creationId xmlns:a16="http://schemas.microsoft.com/office/drawing/2014/main" id="{8B4C1EBF-40AA-3E9F-30ED-54E779ECE19D}"/>
              </a:ext>
            </a:extLst>
          </p:cNvPr>
          <p:cNvPicPr>
            <a:picLocks noChangeAspect="1"/>
          </p:cNvPicPr>
          <p:nvPr/>
        </p:nvPicPr>
        <p:blipFill>
          <a:blip r:embed="rId4"/>
          <a:srcRect r="55379" b="82280"/>
          <a:stretch>
            <a:fillRect/>
          </a:stretch>
        </p:blipFill>
        <p:spPr>
          <a:xfrm>
            <a:off x="4097393" y="3643314"/>
            <a:ext cx="8094607" cy="3214686"/>
          </a:xfrm>
          <a:prstGeom prst="rect">
            <a:avLst/>
          </a:prstGeom>
        </p:spPr>
      </p:pic>
      <p:pic>
        <p:nvPicPr>
          <p:cNvPr id="15" name="Picture 14">
            <a:extLst>
              <a:ext uri="{FF2B5EF4-FFF2-40B4-BE49-F238E27FC236}">
                <a16:creationId xmlns:a16="http://schemas.microsoft.com/office/drawing/2014/main" id="{76DD0A7E-C7D0-42D0-02BA-4C1DBDA22F90}"/>
              </a:ext>
            </a:extLst>
          </p:cNvPr>
          <p:cNvPicPr>
            <a:picLocks noChangeAspect="1"/>
          </p:cNvPicPr>
          <p:nvPr/>
        </p:nvPicPr>
        <p:blipFill>
          <a:blip r:embed="rId4"/>
          <a:srcRect l="87695" t="63764" r="-196" b="16153"/>
          <a:stretch>
            <a:fillRect/>
          </a:stretch>
        </p:blipFill>
        <p:spPr>
          <a:xfrm>
            <a:off x="0" y="0"/>
            <a:ext cx="2267887" cy="3643314"/>
          </a:xfrm>
          <a:prstGeom prst="rect">
            <a:avLst/>
          </a:prstGeom>
        </p:spPr>
      </p:pic>
      <p:sp>
        <p:nvSpPr>
          <p:cNvPr id="11" name="Rounded Rectangle 10">
            <a:extLst>
              <a:ext uri="{FF2B5EF4-FFF2-40B4-BE49-F238E27FC236}">
                <a16:creationId xmlns:a16="http://schemas.microsoft.com/office/drawing/2014/main" id="{4FE53B59-872A-D979-E14C-6790ADCEF1F6}"/>
              </a:ext>
            </a:extLst>
          </p:cNvPr>
          <p:cNvSpPr/>
          <p:nvPr/>
        </p:nvSpPr>
        <p:spPr>
          <a:xfrm>
            <a:off x="914400" y="1009418"/>
            <a:ext cx="5426819" cy="4969211"/>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DDA04AF-B85F-CC93-09FB-643772F7B19E}"/>
              </a:ext>
            </a:extLst>
          </p:cNvPr>
          <p:cNvSpPr>
            <a:spLocks noGrp="1"/>
          </p:cNvSpPr>
          <p:nvPr>
            <p:ph type="title"/>
          </p:nvPr>
        </p:nvSpPr>
        <p:spPr>
          <a:xfrm>
            <a:off x="6719223" y="664290"/>
            <a:ext cx="4730750" cy="1213743"/>
          </a:xfrm>
        </p:spPr>
        <p:txBody>
          <a:bodyPr>
            <a:normAutofit fontScale="90000"/>
          </a:bodyPr>
          <a:lstStyle/>
          <a:p>
            <a:pPr algn="l">
              <a:lnSpc>
                <a:spcPct val="100000"/>
              </a:lnSpc>
            </a:pPr>
            <a:br>
              <a:rPr lang="en-US" sz="3600" dirty="0">
                <a:sym typeface="Cy Grotesk Key Bold"/>
              </a:rPr>
            </a:br>
            <a:r>
              <a:rPr lang="en-US" sz="2800" dirty="0">
                <a:sym typeface="Cy Grotesk Key Bold"/>
              </a:rPr>
              <a:t>WACC Sensitivity to Beta</a:t>
            </a:r>
          </a:p>
        </p:txBody>
      </p:sp>
      <p:sp>
        <p:nvSpPr>
          <p:cNvPr id="8" name="Rounded Rectangle 7">
            <a:extLst>
              <a:ext uri="{FF2B5EF4-FFF2-40B4-BE49-F238E27FC236}">
                <a16:creationId xmlns:a16="http://schemas.microsoft.com/office/drawing/2014/main" id="{E5277FD9-5355-A3D4-7D6F-120040103F77}"/>
              </a:ext>
            </a:extLst>
          </p:cNvPr>
          <p:cNvSpPr/>
          <p:nvPr/>
        </p:nvSpPr>
        <p:spPr>
          <a:xfrm>
            <a:off x="6719223" y="2126470"/>
            <a:ext cx="4469330" cy="3852159"/>
          </a:xfrm>
          <a:prstGeom prst="roundRect">
            <a:avLst>
              <a:gd name="adj" fmla="val 8209"/>
            </a:avLst>
          </a:prstGeom>
          <a:solidFill>
            <a:srgbClr val="D660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14C10410-380E-F840-DC5B-B0A5DA4A28BA}"/>
              </a:ext>
            </a:extLst>
          </p:cNvPr>
          <p:cNvSpPr>
            <a:spLocks noGrp="1"/>
          </p:cNvSpPr>
          <p:nvPr>
            <p:ph type="body" sz="quarter" idx="11"/>
          </p:nvPr>
        </p:nvSpPr>
        <p:spPr>
          <a:xfrm>
            <a:off x="6889203" y="3316824"/>
            <a:ext cx="4024294" cy="1505651"/>
          </a:xfrm>
        </p:spPr>
        <p:txBody>
          <a:bodyPr/>
          <a:lstStyle/>
          <a:p>
            <a:pPr marL="480060" lvl="1" indent="-285750" algn="just">
              <a:lnSpc>
                <a:spcPts val="2340"/>
              </a:lnSpc>
            </a:pPr>
            <a:r>
              <a:rPr lang="en-PH" sz="180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MS)"/>
              </a:rPr>
              <a:t>Nike: 7.93% → 8.63%</a:t>
            </a:r>
          </a:p>
          <a:p>
            <a:pPr marL="480060" lvl="1" indent="-285750" algn="just">
              <a:lnSpc>
                <a:spcPts val="2340"/>
              </a:lnSpc>
            </a:pPr>
            <a:r>
              <a:rPr lang="en-PH" sz="180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MS)"/>
              </a:rPr>
              <a:t>Deckers: 7.22% → 7.96%</a:t>
            </a:r>
          </a:p>
          <a:p>
            <a:pPr marL="480060" lvl="1" indent="-285750" algn="just">
              <a:lnSpc>
                <a:spcPts val="2340"/>
              </a:lnSpc>
            </a:pPr>
            <a:r>
              <a:rPr lang="en-PH" sz="180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MS)"/>
              </a:rPr>
              <a:t>Higher beta = higher WACC</a:t>
            </a:r>
          </a:p>
        </p:txBody>
      </p:sp>
      <p:pic>
        <p:nvPicPr>
          <p:cNvPr id="13" name="Picture 12" descr="A group of blue and orange bars&#10;&#10;AI-generated content may be incorrect.">
            <a:extLst>
              <a:ext uri="{FF2B5EF4-FFF2-40B4-BE49-F238E27FC236}">
                <a16:creationId xmlns:a16="http://schemas.microsoft.com/office/drawing/2014/main" id="{A30178F4-D5C0-C14F-F19E-12E0951D3A55}"/>
              </a:ext>
            </a:extLst>
          </p:cNvPr>
          <p:cNvPicPr>
            <a:picLocks noChangeAspect="1"/>
          </p:cNvPicPr>
          <p:nvPr/>
        </p:nvPicPr>
        <p:blipFill>
          <a:blip r:embed="rId5"/>
          <a:stretch>
            <a:fillRect/>
          </a:stretch>
        </p:blipFill>
        <p:spPr>
          <a:xfrm>
            <a:off x="1428202" y="1327873"/>
            <a:ext cx="4203662" cy="4472583"/>
          </a:xfrm>
          <a:prstGeom prst="rect">
            <a:avLst/>
          </a:prstGeom>
        </p:spPr>
      </p:pic>
    </p:spTree>
    <p:extLst>
      <p:ext uri="{BB962C8B-B14F-4D97-AF65-F5344CB8AC3E}">
        <p14:creationId xmlns:p14="http://schemas.microsoft.com/office/powerpoint/2010/main" val="382222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E5F32F5-C2A3-F848-3CF9-6AE96B9048B6}"/>
              </a:ext>
            </a:extLst>
          </p:cNvPr>
          <p:cNvPicPr>
            <a:picLocks noChangeAspect="1"/>
          </p:cNvPicPr>
          <p:nvPr/>
        </p:nvPicPr>
        <p:blipFill>
          <a:blip r:embed="rId2"/>
          <a:srcRect l="13280" r="44749" b="59211"/>
          <a:stretch>
            <a:fillRect/>
          </a:stretch>
        </p:blipFill>
        <p:spPr>
          <a:xfrm rot="5400000">
            <a:off x="-96522" y="96519"/>
            <a:ext cx="6858001" cy="6664962"/>
          </a:xfrm>
          <a:prstGeom prst="rect">
            <a:avLst/>
          </a:prstGeom>
        </p:spPr>
      </p:pic>
      <p:pic>
        <p:nvPicPr>
          <p:cNvPr id="19" name="Picture 18">
            <a:extLst>
              <a:ext uri="{FF2B5EF4-FFF2-40B4-BE49-F238E27FC236}">
                <a16:creationId xmlns:a16="http://schemas.microsoft.com/office/drawing/2014/main" id="{20CA9801-37A9-D96D-41C6-A7A87AC41DD5}"/>
              </a:ext>
            </a:extLst>
          </p:cNvPr>
          <p:cNvPicPr>
            <a:picLocks noChangeAspect="1"/>
          </p:cNvPicPr>
          <p:nvPr/>
        </p:nvPicPr>
        <p:blipFill>
          <a:blip r:embed="rId3"/>
          <a:stretch>
            <a:fillRect/>
          </a:stretch>
        </p:blipFill>
        <p:spPr>
          <a:xfrm>
            <a:off x="-2" y="-1"/>
            <a:ext cx="12192002" cy="3843868"/>
          </a:xfrm>
          <a:prstGeom prst="rect">
            <a:avLst/>
          </a:prstGeom>
        </p:spPr>
      </p:pic>
      <p:sp>
        <p:nvSpPr>
          <p:cNvPr id="6" name="Title 5">
            <a:extLst>
              <a:ext uri="{FF2B5EF4-FFF2-40B4-BE49-F238E27FC236}">
                <a16:creationId xmlns:a16="http://schemas.microsoft.com/office/drawing/2014/main" id="{ADDA04AF-B85F-CC93-09FB-643772F7B19E}"/>
              </a:ext>
            </a:extLst>
          </p:cNvPr>
          <p:cNvSpPr>
            <a:spLocks noGrp="1"/>
          </p:cNvSpPr>
          <p:nvPr>
            <p:ph type="title"/>
          </p:nvPr>
        </p:nvSpPr>
        <p:spPr>
          <a:xfrm>
            <a:off x="831850" y="740275"/>
            <a:ext cx="10515600" cy="746391"/>
          </a:xfrm>
        </p:spPr>
        <p:txBody>
          <a:bodyPr>
            <a:normAutofit fontScale="90000"/>
          </a:bodyPr>
          <a:lstStyle/>
          <a:p>
            <a:pPr>
              <a:lnSpc>
                <a:spcPct val="100000"/>
              </a:lnSpc>
            </a:pPr>
            <a:r>
              <a:rPr lang="en-US" sz="4800" dirty="0">
                <a:solidFill>
                  <a:srgbClr val="D66001"/>
                </a:solidFill>
                <a:sym typeface="Cy Grotesk Key Bold"/>
              </a:rPr>
              <a:t>WACC</a:t>
            </a:r>
            <a:br>
              <a:rPr lang="en-US" sz="4800" dirty="0">
                <a:solidFill>
                  <a:srgbClr val="D66001"/>
                </a:solidFill>
                <a:sym typeface="Cy Grotesk Key Bold"/>
              </a:rPr>
            </a:br>
            <a:r>
              <a:rPr lang="en-US" sz="3100" dirty="0">
                <a:solidFill>
                  <a:srgbClr val="D66001"/>
                </a:solidFill>
                <a:sym typeface="Cy Grotesk Key Bold"/>
              </a:rPr>
              <a:t>Weighted Average Cost of Capital</a:t>
            </a:r>
          </a:p>
        </p:txBody>
      </p:sp>
      <p:sp>
        <p:nvSpPr>
          <p:cNvPr id="4" name="Rounded Rectangle 3">
            <a:extLst>
              <a:ext uri="{FF2B5EF4-FFF2-40B4-BE49-F238E27FC236}">
                <a16:creationId xmlns:a16="http://schemas.microsoft.com/office/drawing/2014/main" id="{BEDAF832-182C-7E52-E618-C4A5982DB08D}"/>
              </a:ext>
            </a:extLst>
          </p:cNvPr>
          <p:cNvSpPr/>
          <p:nvPr/>
        </p:nvSpPr>
        <p:spPr>
          <a:xfrm>
            <a:off x="1413989" y="1692965"/>
            <a:ext cx="3925888" cy="3073528"/>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8">
            <a:extLst>
              <a:ext uri="{FF2B5EF4-FFF2-40B4-BE49-F238E27FC236}">
                <a16:creationId xmlns:a16="http://schemas.microsoft.com/office/drawing/2014/main" id="{5E0E32DE-6CBF-B2C4-3773-190ACB7054D1}"/>
              </a:ext>
            </a:extLst>
          </p:cNvPr>
          <p:cNvSpPr txBox="1"/>
          <p:nvPr/>
        </p:nvSpPr>
        <p:spPr>
          <a:xfrm>
            <a:off x="829734" y="4868288"/>
            <a:ext cx="5128682" cy="1508105"/>
          </a:xfrm>
          <a:prstGeom prst="rect">
            <a:avLst/>
          </a:prstGeom>
        </p:spPr>
        <p:txBody>
          <a:bodyPr wrap="square" lIns="0" tIns="0" rIns="0" bIns="0" rtlCol="0" anchor="t">
            <a:spAutoFit/>
          </a:bodyPr>
          <a:lstStyle/>
          <a:p>
            <a:pPr marL="175846" lvl="1" algn="l"/>
            <a:r>
              <a:rPr lang="en-US" sz="1400" b="1"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rPr>
              <a:t>Nike</a:t>
            </a:r>
          </a:p>
          <a:p>
            <a:pPr marL="820419" lvl="2" indent="-273473" algn="just">
              <a:buFont typeface="Arial"/>
              <a:buChar char="⚬"/>
            </a:pPr>
            <a:r>
              <a:rPr lang="en-US" sz="1400" dirty="0">
                <a:solidFill>
                  <a:srgbClr val="FFFFFF"/>
                </a:solidFill>
                <a:latin typeface="Calibri (MS)"/>
                <a:ea typeface="Calibri (MS)"/>
                <a:cs typeface="Calibri (MS)"/>
                <a:sym typeface="Calibri (MS)"/>
              </a:rPr>
              <a:t>S&amp;P A+ rating → lower cost of debt (4.38%)</a:t>
            </a:r>
          </a:p>
          <a:p>
            <a:pPr marL="820419" lvl="2" indent="-273473" algn="just">
              <a:buFont typeface="Arial"/>
              <a:buChar char="⚬"/>
            </a:pPr>
            <a:r>
              <a:rPr lang="en-US" sz="1400" dirty="0">
                <a:solidFill>
                  <a:srgbClr val="FFFFFF"/>
                </a:solidFill>
                <a:latin typeface="Calibri (MS)"/>
                <a:ea typeface="Calibri (MS)"/>
                <a:cs typeface="Calibri (MS)"/>
                <a:sym typeface="Calibri (MS)"/>
              </a:rPr>
              <a:t>Higher beta (1.28) and leverage (9%) → </a:t>
            </a:r>
            <a:r>
              <a:rPr lang="en-US" sz="1400" dirty="0" err="1">
                <a:solidFill>
                  <a:srgbClr val="FFFFFF"/>
                </a:solidFill>
                <a:latin typeface="Calibri (MS)"/>
                <a:ea typeface="Calibri (MS)"/>
                <a:cs typeface="Calibri (MS)"/>
                <a:sym typeface="Calibri (MS)"/>
              </a:rPr>
              <a:t>rE</a:t>
            </a:r>
            <a:r>
              <a:rPr lang="en-US" sz="1400" dirty="0">
                <a:solidFill>
                  <a:srgbClr val="FFFFFF"/>
                </a:solidFill>
                <a:latin typeface="Calibri (MS)"/>
                <a:ea typeface="Calibri (MS)"/>
                <a:cs typeface="Calibri (MS)"/>
                <a:sym typeface="Calibri (MS)"/>
              </a:rPr>
              <a:t> 8.56%</a:t>
            </a:r>
          </a:p>
          <a:p>
            <a:pPr marL="820419" lvl="2" indent="-273473" algn="just">
              <a:buFont typeface="Arial"/>
              <a:buChar char="⚬"/>
            </a:pPr>
            <a:r>
              <a:rPr lang="en-US" sz="1400" dirty="0">
                <a:solidFill>
                  <a:srgbClr val="FFFFFF"/>
                </a:solidFill>
                <a:latin typeface="Calibri (MS)"/>
                <a:ea typeface="Calibri (MS)"/>
                <a:cs typeface="Calibri (MS)"/>
                <a:sym typeface="Calibri (MS)"/>
              </a:rPr>
              <a:t>WACC 8.76%</a:t>
            </a:r>
          </a:p>
          <a:p>
            <a:pPr marL="820419" lvl="2" indent="-273473" algn="just">
              <a:buFont typeface="Arial"/>
              <a:buChar char="⚬"/>
            </a:pPr>
            <a:r>
              <a:rPr lang="en-US" sz="1400" dirty="0">
                <a:solidFill>
                  <a:srgbClr val="FFFFFF"/>
                </a:solidFill>
                <a:latin typeface="Calibri (MS)"/>
                <a:ea typeface="Calibri (MS)"/>
                <a:cs typeface="Calibri (MS)"/>
                <a:sym typeface="Calibri (MS)"/>
              </a:rPr>
              <a:t>Nike’s stronger credit reduces debt costs, but risk and leverage drive WACC higher.</a:t>
            </a:r>
          </a:p>
          <a:p>
            <a:pPr algn="l">
              <a:spcBef>
                <a:spcPct val="0"/>
              </a:spcBef>
            </a:pPr>
            <a:endParaRPr lang="en-US" sz="140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endParaRPr>
          </a:p>
        </p:txBody>
      </p:sp>
      <p:sp>
        <p:nvSpPr>
          <p:cNvPr id="13" name="TextBox 9">
            <a:extLst>
              <a:ext uri="{FF2B5EF4-FFF2-40B4-BE49-F238E27FC236}">
                <a16:creationId xmlns:a16="http://schemas.microsoft.com/office/drawing/2014/main" id="{924CE6FF-88F2-9E21-2DF7-D0AB6FA9FFCB}"/>
              </a:ext>
            </a:extLst>
          </p:cNvPr>
          <p:cNvSpPr txBox="1"/>
          <p:nvPr/>
        </p:nvSpPr>
        <p:spPr>
          <a:xfrm>
            <a:off x="6233585" y="4895432"/>
            <a:ext cx="5128681" cy="1292662"/>
          </a:xfrm>
          <a:prstGeom prst="rect">
            <a:avLst/>
          </a:prstGeom>
        </p:spPr>
        <p:txBody>
          <a:bodyPr wrap="square" lIns="0" tIns="0" rIns="0" bIns="0" rtlCol="0" anchor="t">
            <a:spAutoFit/>
          </a:bodyPr>
          <a:lstStyle/>
          <a:p>
            <a:pPr marL="175958" lvl="1" algn="l"/>
            <a:r>
              <a:rPr lang="en-US" sz="1400" b="1"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rPr>
              <a:t>Deckers</a:t>
            </a:r>
          </a:p>
          <a:p>
            <a:pPr marL="820419" lvl="2" indent="-273473" algn="just">
              <a:buFont typeface="Arial"/>
              <a:buChar char="⚬"/>
            </a:pPr>
            <a:r>
              <a:rPr lang="en-US" sz="1400" dirty="0">
                <a:solidFill>
                  <a:srgbClr val="FFFFFF"/>
                </a:solidFill>
                <a:latin typeface="Calibri (MS)"/>
                <a:ea typeface="Calibri (MS)"/>
                <a:cs typeface="Calibri (MS)"/>
                <a:sym typeface="Calibri (MS)"/>
              </a:rPr>
              <a:t>No public credit rating → higher cost of debt (5.92%)</a:t>
            </a:r>
          </a:p>
          <a:p>
            <a:pPr marL="820419" lvl="2" indent="-273473" algn="just">
              <a:buFont typeface="Arial"/>
              <a:buChar char="⚬"/>
            </a:pPr>
            <a:r>
              <a:rPr lang="en-US" sz="1400" dirty="0">
                <a:solidFill>
                  <a:srgbClr val="FFFFFF"/>
                </a:solidFill>
                <a:latin typeface="Calibri (MS)"/>
                <a:ea typeface="Calibri (MS)"/>
                <a:cs typeface="Calibri (MS)"/>
                <a:sym typeface="Calibri (MS)"/>
              </a:rPr>
              <a:t>Lower beta (0.99) and leverage (2%) → </a:t>
            </a:r>
            <a:r>
              <a:rPr lang="en-US" sz="1400" dirty="0" err="1">
                <a:solidFill>
                  <a:srgbClr val="FFFFFF"/>
                </a:solidFill>
                <a:latin typeface="Calibri (MS)"/>
                <a:ea typeface="Calibri (MS)"/>
                <a:cs typeface="Calibri (MS)"/>
                <a:sym typeface="Calibri (MS)"/>
              </a:rPr>
              <a:t>rE</a:t>
            </a:r>
            <a:r>
              <a:rPr lang="en-US" sz="1400" dirty="0">
                <a:solidFill>
                  <a:srgbClr val="FFFFFF"/>
                </a:solidFill>
                <a:latin typeface="Calibri (MS)"/>
                <a:ea typeface="Calibri (MS)"/>
                <a:cs typeface="Calibri (MS)"/>
                <a:sym typeface="Calibri (MS)"/>
              </a:rPr>
              <a:t> 7.64%</a:t>
            </a:r>
          </a:p>
          <a:p>
            <a:pPr marL="820419" lvl="2" indent="-273473" algn="just">
              <a:buFont typeface="Arial"/>
              <a:buChar char="⚬"/>
            </a:pPr>
            <a:r>
              <a:rPr lang="en-US" sz="1400" dirty="0">
                <a:solidFill>
                  <a:srgbClr val="FFFFFF"/>
                </a:solidFill>
                <a:latin typeface="Calibri (MS)"/>
                <a:ea typeface="Calibri (MS)"/>
                <a:cs typeface="Calibri (MS)"/>
                <a:sym typeface="Calibri (MS)"/>
              </a:rPr>
              <a:t>WACC 7.59%</a:t>
            </a:r>
          </a:p>
          <a:p>
            <a:pPr marL="820419" lvl="2" indent="-273473" algn="just">
              <a:buFont typeface="Arial"/>
              <a:buChar char="⚬"/>
            </a:pPr>
            <a:r>
              <a:rPr lang="en-US" sz="1400" dirty="0">
                <a:solidFill>
                  <a:srgbClr val="FFFFFF"/>
                </a:solidFill>
                <a:latin typeface="Calibri (MS)"/>
                <a:ea typeface="Calibri (MS)"/>
                <a:cs typeface="Calibri (MS)"/>
                <a:sym typeface="Calibri (MS)"/>
              </a:rPr>
              <a:t>Deckers keeps WACC lower through conservative financing.</a:t>
            </a:r>
          </a:p>
          <a:p>
            <a:pPr algn="l">
              <a:spcBef>
                <a:spcPct val="0"/>
              </a:spcBef>
            </a:pPr>
            <a:endParaRPr lang="en-US" sz="140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endParaRPr>
          </a:p>
        </p:txBody>
      </p:sp>
      <p:sp>
        <p:nvSpPr>
          <p:cNvPr id="5" name="TextBox 9">
            <a:extLst>
              <a:ext uri="{FF2B5EF4-FFF2-40B4-BE49-F238E27FC236}">
                <a16:creationId xmlns:a16="http://schemas.microsoft.com/office/drawing/2014/main" id="{CA44A8D0-B717-1D42-C60E-27303CF4963E}"/>
              </a:ext>
            </a:extLst>
          </p:cNvPr>
          <p:cNvSpPr txBox="1"/>
          <p:nvPr/>
        </p:nvSpPr>
        <p:spPr>
          <a:xfrm>
            <a:off x="829734" y="6373684"/>
            <a:ext cx="8616948" cy="169277"/>
          </a:xfrm>
          <a:prstGeom prst="rect">
            <a:avLst/>
          </a:prstGeom>
        </p:spPr>
        <p:txBody>
          <a:bodyPr wrap="square" lIns="0" tIns="0" rIns="0" bIns="0" rtlCol="0" anchor="t">
            <a:spAutoFit/>
          </a:bodyPr>
          <a:lstStyle/>
          <a:p>
            <a:r>
              <a:rPr lang="en-PH" sz="1100" i="1" dirty="0">
                <a:solidFill>
                  <a:schemeClr val="bg1"/>
                </a:solidFill>
                <a:latin typeface="Verdana" panose="020B0604030504040204" pitchFamily="34" charset="0"/>
                <a:ea typeface="Verdana" panose="020B0604030504040204" pitchFamily="34" charset="0"/>
                <a:cs typeface="Verdana" panose="020B0604030504040204" pitchFamily="34" charset="0"/>
              </a:rPr>
              <a:t>*In Millions of the reported currency, except per share items.</a:t>
            </a:r>
          </a:p>
        </p:txBody>
      </p:sp>
      <p:pic>
        <p:nvPicPr>
          <p:cNvPr id="9" name="Picture 8" descr="A screenshot of a computer screen&#10;&#10;AI-generated content may be incorrect.">
            <a:extLst>
              <a:ext uri="{FF2B5EF4-FFF2-40B4-BE49-F238E27FC236}">
                <a16:creationId xmlns:a16="http://schemas.microsoft.com/office/drawing/2014/main" id="{E97797AA-15F9-92C6-936C-325CEFAA1950}"/>
              </a:ext>
            </a:extLst>
          </p:cNvPr>
          <p:cNvPicPr>
            <a:picLocks noChangeAspect="1"/>
          </p:cNvPicPr>
          <p:nvPr/>
        </p:nvPicPr>
        <p:blipFill>
          <a:blip r:embed="rId4"/>
          <a:srcRect l="359" t="1069" r="49212" b="1"/>
          <a:stretch>
            <a:fillRect/>
          </a:stretch>
        </p:blipFill>
        <p:spPr>
          <a:xfrm>
            <a:off x="1851472" y="1994010"/>
            <a:ext cx="3099643" cy="2500047"/>
          </a:xfrm>
          <a:prstGeom prst="rect">
            <a:avLst/>
          </a:prstGeom>
        </p:spPr>
      </p:pic>
      <p:sp>
        <p:nvSpPr>
          <p:cNvPr id="14" name="Rounded Rectangle 13">
            <a:extLst>
              <a:ext uri="{FF2B5EF4-FFF2-40B4-BE49-F238E27FC236}">
                <a16:creationId xmlns:a16="http://schemas.microsoft.com/office/drawing/2014/main" id="{D4B491E4-B146-F0BC-77DB-E66B9D16C7B9}"/>
              </a:ext>
            </a:extLst>
          </p:cNvPr>
          <p:cNvSpPr/>
          <p:nvPr/>
        </p:nvSpPr>
        <p:spPr>
          <a:xfrm>
            <a:off x="6704647" y="1692965"/>
            <a:ext cx="3925888" cy="3073528"/>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0C880D10-9EDC-FEAC-CCE5-A6A8651A8402}"/>
              </a:ext>
            </a:extLst>
          </p:cNvPr>
          <p:cNvPicPr>
            <a:picLocks noChangeAspect="1"/>
          </p:cNvPicPr>
          <p:nvPr/>
        </p:nvPicPr>
        <p:blipFill>
          <a:blip r:embed="rId4"/>
          <a:srcRect l="52766"/>
          <a:stretch>
            <a:fillRect/>
          </a:stretch>
        </p:blipFill>
        <p:spPr>
          <a:xfrm>
            <a:off x="7251700" y="1966992"/>
            <a:ext cx="2903216" cy="2527066"/>
          </a:xfrm>
          <a:prstGeom prst="rect">
            <a:avLst/>
          </a:prstGeom>
        </p:spPr>
      </p:pic>
    </p:spTree>
    <p:extLst>
      <p:ext uri="{BB962C8B-B14F-4D97-AF65-F5344CB8AC3E}">
        <p14:creationId xmlns:p14="http://schemas.microsoft.com/office/powerpoint/2010/main" val="400202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E5F32F5-C2A3-F848-3CF9-6AE96B9048B6}"/>
              </a:ext>
            </a:extLst>
          </p:cNvPr>
          <p:cNvPicPr>
            <a:picLocks noChangeAspect="1"/>
          </p:cNvPicPr>
          <p:nvPr/>
        </p:nvPicPr>
        <p:blipFill>
          <a:blip r:embed="rId3"/>
          <a:srcRect l="13280" r="44749" b="59211"/>
          <a:stretch>
            <a:fillRect/>
          </a:stretch>
        </p:blipFill>
        <p:spPr>
          <a:xfrm rot="5400000">
            <a:off x="-96522" y="96519"/>
            <a:ext cx="6858001" cy="6664962"/>
          </a:xfrm>
          <a:prstGeom prst="rect">
            <a:avLst/>
          </a:prstGeom>
        </p:spPr>
      </p:pic>
      <p:pic>
        <p:nvPicPr>
          <p:cNvPr id="19" name="Picture 18">
            <a:extLst>
              <a:ext uri="{FF2B5EF4-FFF2-40B4-BE49-F238E27FC236}">
                <a16:creationId xmlns:a16="http://schemas.microsoft.com/office/drawing/2014/main" id="{20CA9801-37A9-D96D-41C6-A7A87AC41DD5}"/>
              </a:ext>
            </a:extLst>
          </p:cNvPr>
          <p:cNvPicPr>
            <a:picLocks noChangeAspect="1"/>
          </p:cNvPicPr>
          <p:nvPr/>
        </p:nvPicPr>
        <p:blipFill>
          <a:blip r:embed="rId4"/>
          <a:stretch>
            <a:fillRect/>
          </a:stretch>
        </p:blipFill>
        <p:spPr>
          <a:xfrm>
            <a:off x="-6351" y="0"/>
            <a:ext cx="12192002" cy="3843868"/>
          </a:xfrm>
          <a:prstGeom prst="rect">
            <a:avLst/>
          </a:prstGeom>
        </p:spPr>
      </p:pic>
      <p:sp>
        <p:nvSpPr>
          <p:cNvPr id="6" name="Title 5">
            <a:extLst>
              <a:ext uri="{FF2B5EF4-FFF2-40B4-BE49-F238E27FC236}">
                <a16:creationId xmlns:a16="http://schemas.microsoft.com/office/drawing/2014/main" id="{ADDA04AF-B85F-CC93-09FB-643772F7B19E}"/>
              </a:ext>
            </a:extLst>
          </p:cNvPr>
          <p:cNvSpPr>
            <a:spLocks noGrp="1"/>
          </p:cNvSpPr>
          <p:nvPr>
            <p:ph type="title"/>
          </p:nvPr>
        </p:nvSpPr>
        <p:spPr>
          <a:xfrm>
            <a:off x="831850" y="1460202"/>
            <a:ext cx="10515600" cy="746391"/>
          </a:xfrm>
        </p:spPr>
        <p:txBody>
          <a:bodyPr>
            <a:normAutofit fontScale="90000"/>
          </a:bodyPr>
          <a:lstStyle/>
          <a:p>
            <a:pPr>
              <a:lnSpc>
                <a:spcPts val="7279"/>
              </a:lnSpc>
            </a:pPr>
            <a:r>
              <a:rPr lang="en-US" sz="4800" dirty="0">
                <a:solidFill>
                  <a:srgbClr val="D66001"/>
                </a:solidFill>
                <a:latin typeface="Calibri (MS) Bold"/>
                <a:ea typeface="Calibri (MS) Bold"/>
                <a:cs typeface="Calibri (MS) Bold"/>
                <a:sym typeface="Calibri (MS) Bold"/>
              </a:rPr>
              <a:t>OPAT and Operating Assets </a:t>
            </a:r>
          </a:p>
        </p:txBody>
      </p:sp>
      <p:sp>
        <p:nvSpPr>
          <p:cNvPr id="3" name="Rounded Rectangle 2">
            <a:extLst>
              <a:ext uri="{FF2B5EF4-FFF2-40B4-BE49-F238E27FC236}">
                <a16:creationId xmlns:a16="http://schemas.microsoft.com/office/drawing/2014/main" id="{4229E5E0-52F4-1D2F-F079-BCADDFE31C41}"/>
              </a:ext>
            </a:extLst>
          </p:cNvPr>
          <p:cNvSpPr/>
          <p:nvPr/>
        </p:nvSpPr>
        <p:spPr>
          <a:xfrm>
            <a:off x="6233585" y="2524260"/>
            <a:ext cx="5128682" cy="2245418"/>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BEDAF832-182C-7E52-E618-C4A5982DB08D}"/>
              </a:ext>
            </a:extLst>
          </p:cNvPr>
          <p:cNvSpPr/>
          <p:nvPr/>
        </p:nvSpPr>
        <p:spPr>
          <a:xfrm>
            <a:off x="831851" y="2524260"/>
            <a:ext cx="5128682" cy="2245418"/>
          </a:xfrm>
          <a:prstGeom prst="roundRect">
            <a:avLst>
              <a:gd name="adj" fmla="val 82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7">
            <a:extLst>
              <a:ext uri="{FF2B5EF4-FFF2-40B4-BE49-F238E27FC236}">
                <a16:creationId xmlns:a16="http://schemas.microsoft.com/office/drawing/2014/main" id="{EE6D6604-2D4A-20B3-ED0E-3BE736E60FFC}"/>
              </a:ext>
            </a:extLst>
          </p:cNvPr>
          <p:cNvSpPr txBox="1"/>
          <p:nvPr/>
        </p:nvSpPr>
        <p:spPr>
          <a:xfrm>
            <a:off x="606482" y="6112485"/>
            <a:ext cx="5881332" cy="487045"/>
          </a:xfrm>
          <a:prstGeom prst="rect">
            <a:avLst/>
          </a:prstGeom>
        </p:spPr>
        <p:txBody>
          <a:bodyPr lIns="0" tIns="0" rIns="0" bIns="0" rtlCol="0" anchor="t">
            <a:spAutoFit/>
          </a:bodyPr>
          <a:lstStyle/>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*In Millions of the reported currency, except per share items.</a:t>
            </a:r>
          </a:p>
          <a:p>
            <a:pPr algn="l">
              <a:lnSpc>
                <a:spcPts val="1820"/>
              </a:lnSpc>
              <a:spcBef>
                <a:spcPct val="0"/>
              </a:spcBef>
            </a:pPr>
            <a:r>
              <a:rPr lang="en-US" sz="1400" i="1" dirty="0">
                <a:solidFill>
                  <a:srgbClr val="FFFFFF"/>
                </a:solidFill>
                <a:latin typeface="Calibri (MS) Italics"/>
                <a:ea typeface="Calibri (MS) Italics"/>
                <a:cs typeface="Calibri (MS) Italics"/>
                <a:sym typeface="Calibri (MS) Italics"/>
              </a:rPr>
              <a:t> </a:t>
            </a:r>
          </a:p>
        </p:txBody>
      </p:sp>
      <p:pic>
        <p:nvPicPr>
          <p:cNvPr id="5" name="Picture 4" descr="A blue and white table with numbers and symbols&#10;&#10;AI-generated content may be incorrect.">
            <a:extLst>
              <a:ext uri="{FF2B5EF4-FFF2-40B4-BE49-F238E27FC236}">
                <a16:creationId xmlns:a16="http://schemas.microsoft.com/office/drawing/2014/main" id="{66D7C8E5-AB83-85B5-88B4-5FDF14B93464}"/>
              </a:ext>
            </a:extLst>
          </p:cNvPr>
          <p:cNvPicPr>
            <a:picLocks noChangeAspect="1"/>
          </p:cNvPicPr>
          <p:nvPr/>
        </p:nvPicPr>
        <p:blipFill>
          <a:blip r:embed="rId5"/>
          <a:stretch>
            <a:fillRect/>
          </a:stretch>
        </p:blipFill>
        <p:spPr>
          <a:xfrm>
            <a:off x="986376" y="2765825"/>
            <a:ext cx="4815397" cy="1801940"/>
          </a:xfrm>
          <a:prstGeom prst="rect">
            <a:avLst/>
          </a:prstGeom>
        </p:spPr>
      </p:pic>
      <p:pic>
        <p:nvPicPr>
          <p:cNvPr id="8" name="Picture 7" descr="A table with numbers and symbols&#10;&#10;AI-generated content may be incorrect.">
            <a:extLst>
              <a:ext uri="{FF2B5EF4-FFF2-40B4-BE49-F238E27FC236}">
                <a16:creationId xmlns:a16="http://schemas.microsoft.com/office/drawing/2014/main" id="{AD284ADD-29E0-B3B6-0B6B-D6DF1EEF952F}"/>
              </a:ext>
            </a:extLst>
          </p:cNvPr>
          <p:cNvPicPr>
            <a:picLocks noChangeAspect="1"/>
          </p:cNvPicPr>
          <p:nvPr/>
        </p:nvPicPr>
        <p:blipFill>
          <a:blip r:embed="rId6"/>
          <a:stretch>
            <a:fillRect/>
          </a:stretch>
        </p:blipFill>
        <p:spPr>
          <a:xfrm>
            <a:off x="6390227" y="2749832"/>
            <a:ext cx="4815397" cy="1794271"/>
          </a:xfrm>
          <a:prstGeom prst="rect">
            <a:avLst/>
          </a:prstGeom>
        </p:spPr>
      </p:pic>
    </p:spTree>
    <p:extLst>
      <p:ext uri="{BB962C8B-B14F-4D97-AF65-F5344CB8AC3E}">
        <p14:creationId xmlns:p14="http://schemas.microsoft.com/office/powerpoint/2010/main" val="68283046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3665</TotalTime>
  <Words>3720</Words>
  <Application>Microsoft Macintosh PowerPoint</Application>
  <PresentationFormat>Widescreen</PresentationFormat>
  <Paragraphs>260</Paragraphs>
  <Slides>45</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Aptos</vt:lpstr>
      <vt:lpstr>Aptos Display</vt:lpstr>
      <vt:lpstr>Arial</vt:lpstr>
      <vt:lpstr>Calibri</vt:lpstr>
      <vt:lpstr>Calibri (MS)</vt:lpstr>
      <vt:lpstr>Calibri (MS) Bold</vt:lpstr>
      <vt:lpstr>Calibri (MS) Bold Italics</vt:lpstr>
      <vt:lpstr>Calibri (MS) Italics</vt:lpstr>
      <vt:lpstr>Cy Grotesk Key</vt:lpstr>
      <vt:lpstr>Cy Grotesk Key Bold</vt:lpstr>
      <vt:lpstr>Cy Grotesk Key Semi-Bold</vt:lpstr>
      <vt:lpstr>Verdana</vt:lpstr>
      <vt:lpstr>Office Theme</vt:lpstr>
      <vt:lpstr>FINANCIAL POLICY &amp; PERFORMANCE COMPARISON:</vt:lpstr>
      <vt:lpstr>Introduction</vt:lpstr>
      <vt:lpstr>BETA</vt:lpstr>
      <vt:lpstr>STOCK PERFORMANCE COMPARISON</vt:lpstr>
      <vt:lpstr>EBIT INTEREST COVERAGE RATIO</vt:lpstr>
      <vt:lpstr> WACC Sensitivity to Beta</vt:lpstr>
      <vt:lpstr> WACC Sensitivity to Beta</vt:lpstr>
      <vt:lpstr>WACC Weighted Average Cost of Capital</vt:lpstr>
      <vt:lpstr>OPAT and Operating Assets </vt:lpstr>
      <vt:lpstr>ECONOMIC VALUE ADDED (EVA)</vt:lpstr>
      <vt:lpstr>PowerPoint Presentation</vt:lpstr>
      <vt:lpstr> NIKE</vt:lpstr>
      <vt:lpstr>DECKERS</vt:lpstr>
      <vt:lpstr>CAPITAL STRUCTURE</vt:lpstr>
      <vt:lpstr>MARKET CAPITALIZATION</vt:lpstr>
      <vt:lpstr>TOTAL ENTERPRISE VALUE</vt:lpstr>
      <vt:lpstr>TOTAL CAPITAL</vt:lpstr>
      <vt:lpstr>LEVERAGE RATIO</vt:lpstr>
      <vt:lpstr>CREDIT RATING</vt:lpstr>
      <vt:lpstr>NIKE</vt:lpstr>
      <vt:lpstr>DECKERS</vt:lpstr>
      <vt:lpstr>TRADE OFF THEORY</vt:lpstr>
      <vt:lpstr>CASH FROM OPERATIONS</vt:lpstr>
      <vt:lpstr>BOOK VALUE OF ASSETS</vt:lpstr>
      <vt:lpstr>PROFITABILITY RATIO</vt:lpstr>
      <vt:lpstr>INVESTOR CONFIDENCE PREMIUM</vt:lpstr>
      <vt:lpstr>LEVERAGE RATIO</vt:lpstr>
      <vt:lpstr> OPERATING PROFIT AFTER TAX (OPAT)</vt:lpstr>
      <vt:lpstr>MARKET VALUE OF EQUITY</vt:lpstr>
      <vt:lpstr>DEBT</vt:lpstr>
      <vt:lpstr>DEBT STRUCTURE</vt:lpstr>
      <vt:lpstr>NIKE’S DEBT COMPOSITION</vt:lpstr>
      <vt:lpstr>DECKERS’ DEBT COMPOSITION</vt:lpstr>
      <vt:lpstr>TOTAL DEBT OUTSTANDING</vt:lpstr>
      <vt:lpstr>TOTAL UNDRAWN CREDIT</vt:lpstr>
      <vt:lpstr>DIVIDEND POLICY</vt:lpstr>
      <vt:lpstr>NIKE’S DIVIDENDS PAID PER SHARES</vt:lpstr>
      <vt:lpstr>NIKE’S DIVIDENDS PAYOUT AND ASSET COVERAGE</vt:lpstr>
      <vt:lpstr>NIKE’S DIVIDENDS PAID  AS % OF REVENUE</vt:lpstr>
      <vt:lpstr>REPURCHASE STOCK POLICY</vt:lpstr>
      <vt:lpstr>REPURCHASE OF COMMON STOCK/REVENUE</vt:lpstr>
      <vt:lpstr>REPURCHASE OF COMMON STOCK/NET INCOME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 Arreza</dc:creator>
  <cp:lastModifiedBy>De Guzman, IA</cp:lastModifiedBy>
  <cp:revision>27</cp:revision>
  <dcterms:created xsi:type="dcterms:W3CDTF">2025-08-25T15:12:11Z</dcterms:created>
  <dcterms:modified xsi:type="dcterms:W3CDTF">2025-11-30T05:40:59Z</dcterms:modified>
</cp:coreProperties>
</file>