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569200" cy="10699750"/>
  <p:notesSz cx="75692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5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6922"/>
            <a:ext cx="6433820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91860"/>
            <a:ext cx="529844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60942"/>
            <a:ext cx="3292602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38" y="2460942"/>
            <a:ext cx="3292602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3156" y="9642861"/>
            <a:ext cx="2948940" cy="648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60942"/>
            <a:ext cx="681228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28" y="9950768"/>
            <a:ext cx="2422144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9824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mailto:mastereuropei@uniba.it" TargetMode="External"/><Relationship Id="rId7" Type="http://schemas.openxmlformats.org/officeDocument/2006/relationships/image" Target="../media/image27.png"/><Relationship Id="rId2" Type="http://schemas.openxmlformats.org/officeDocument/2006/relationships/hyperlink" Target="mailto:mastereuropei@vistula.edu.p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hyperlink" Target="http://www.vistula.edu.pl/" TargetMode="External"/><Relationship Id="rId4" Type="http://schemas.openxmlformats.org/officeDocument/2006/relationships/hyperlink" Target="http://www.master-europei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52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" y="8550840"/>
            <a:ext cx="7540750" cy="8679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9193" y="3514629"/>
            <a:ext cx="4641287" cy="45861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59" y="2807417"/>
            <a:ext cx="7540750" cy="4607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59" y="2293081"/>
            <a:ext cx="7540750" cy="3750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59" y="1693022"/>
            <a:ext cx="7540750" cy="4071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59" y="353604"/>
            <a:ext cx="7540750" cy="61077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2859" y="9911688"/>
            <a:ext cx="7535545" cy="359410"/>
          </a:xfrm>
          <a:custGeom>
            <a:avLst/>
            <a:gdLst/>
            <a:ahLst/>
            <a:cxnLst/>
            <a:rect l="l" t="t" r="r" b="b"/>
            <a:pathLst>
              <a:path w="7535545" h="359409">
                <a:moveTo>
                  <a:pt x="7562626" y="360381"/>
                </a:moveTo>
                <a:lnTo>
                  <a:pt x="0" y="360381"/>
                </a:lnTo>
                <a:lnTo>
                  <a:pt x="0" y="0"/>
                </a:lnTo>
                <a:lnTo>
                  <a:pt x="7562626" y="0"/>
                </a:lnTo>
                <a:lnTo>
                  <a:pt x="7562626" y="360381"/>
                </a:lnTo>
                <a:close/>
              </a:path>
            </a:pathLst>
          </a:custGeom>
          <a:solidFill>
            <a:srgbClr val="542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5180" y="9642861"/>
            <a:ext cx="5378820" cy="6399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17525" algn="l"/>
                <a:tab pos="749300" algn="l"/>
                <a:tab pos="1097915" algn="l"/>
              </a:tabLst>
            </a:pPr>
            <a:r>
              <a:rPr lang="it-IT" sz="4050" spc="-750" dirty="0" smtClean="0">
                <a:solidFill>
                  <a:srgbClr val="FFFFFF"/>
                </a:solidFill>
                <a:latin typeface="Cambria"/>
                <a:cs typeface="Cambria"/>
              </a:rPr>
              <a:t>   </a:t>
            </a:r>
            <a:endParaRPr sz="405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41400" y="9642861"/>
            <a:ext cx="5350696" cy="648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22045" algn="l"/>
                <a:tab pos="2059939" algn="l"/>
              </a:tabLst>
            </a:pPr>
            <a:r>
              <a:rPr lang="it-IT" spc="-434" dirty="0" smtClean="0"/>
              <a:t>   SELF BRANDING FOR JOBS</a:t>
            </a:r>
            <a:endParaRPr spc="-434" dirty="0"/>
          </a:p>
        </p:txBody>
      </p:sp>
      <p:grpSp>
        <p:nvGrpSpPr>
          <p:cNvPr id="11" name="object 11"/>
          <p:cNvGrpSpPr/>
          <p:nvPr/>
        </p:nvGrpSpPr>
        <p:grpSpPr>
          <a:xfrm>
            <a:off x="22859" y="10340301"/>
            <a:ext cx="7541259" cy="236220"/>
            <a:chOff x="22859" y="10340301"/>
            <a:chExt cx="7541259" cy="23622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59" y="10340301"/>
              <a:ext cx="7540750" cy="23573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59" y="10340301"/>
              <a:ext cx="7540750" cy="2357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7368" y="246380"/>
            <a:ext cx="5130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85" dirty="0">
                <a:solidFill>
                  <a:srgbClr val="1F3862"/>
                </a:solidFill>
                <a:latin typeface="Arial"/>
                <a:cs typeface="Arial"/>
              </a:rPr>
              <a:t>SECONDO</a:t>
            </a:r>
            <a:r>
              <a:rPr sz="2000" b="1" spc="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1F3862"/>
                </a:solidFill>
                <a:latin typeface="Arial"/>
                <a:cs typeface="Arial"/>
              </a:rPr>
              <a:t>DIPLOMA</a:t>
            </a:r>
            <a:r>
              <a:rPr sz="2000" b="1" spc="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1F3862"/>
                </a:solidFill>
                <a:latin typeface="Arial"/>
                <a:cs typeface="Arial"/>
              </a:rPr>
              <a:t>CONSEGUIBILE</a:t>
            </a:r>
            <a:r>
              <a:rPr sz="2000" b="1" spc="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1F3862"/>
                </a:solidFill>
                <a:latin typeface="Arial"/>
                <a:cs typeface="Arial"/>
              </a:rPr>
              <a:t>ON</a:t>
            </a:r>
            <a:r>
              <a:rPr sz="2000" b="1" spc="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F3862"/>
                </a:solidFill>
                <a:latin typeface="Arial"/>
                <a:cs typeface="Arial"/>
              </a:rPr>
              <a:t>LINE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9360" y="684275"/>
          <a:ext cx="5932170" cy="1524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1428115" marR="1177290" indent="332105">
                        <a:lnSpc>
                          <a:spcPts val="156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CORSISTI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POSSONO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SCEGLIERE 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FRA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SPECIALIZZAZIONI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1)</a:t>
                      </a:r>
                      <a:r>
                        <a:rPr sz="1300" b="1" spc="1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E-</a:t>
                      </a:r>
                      <a:r>
                        <a:rPr sz="1300" b="1" spc="-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TOURISM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MANAGEMENT:</a:t>
                      </a:r>
                      <a:r>
                        <a:rPr sz="13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HOTEL,</a:t>
                      </a:r>
                      <a:r>
                        <a:rPr sz="13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EVENTS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3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2)</a:t>
                      </a:r>
                      <a:r>
                        <a:rPr sz="1300" b="1" spc="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CORPORATE</a:t>
                      </a:r>
                      <a:r>
                        <a:rPr sz="1300" b="1" spc="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BANKING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3)</a:t>
                      </a:r>
                      <a:r>
                        <a:rPr sz="1300" b="1" spc="1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3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3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3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0216" y="3428110"/>
          <a:ext cx="5932805" cy="3941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355">
                <a:tc gridSpan="2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4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E-</a:t>
                      </a:r>
                      <a:r>
                        <a:rPr sz="2400" b="1" spc="-1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TOURISM</a:t>
                      </a:r>
                      <a:r>
                        <a:rPr sz="24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MANAGEMENT: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500" b="1" i="1" spc="-45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HOTEL,</a:t>
                      </a:r>
                      <a:r>
                        <a:rPr sz="2500" b="1" i="1" spc="-20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i="1" spc="-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</a:t>
                      </a:r>
                      <a:r>
                        <a:rPr sz="2500" b="1" i="1" spc="-3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i="1" spc="-3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500" b="1" i="1" spc="-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i="1" spc="-4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 gridSpan="2">
                  <a:txBody>
                    <a:bodyPr/>
                    <a:lstStyle/>
                    <a:p>
                      <a:pPr marL="11430" algn="ctr">
                        <a:lnSpc>
                          <a:spcPts val="1660"/>
                        </a:lnSpc>
                        <a:spcBef>
                          <a:spcPts val="290"/>
                        </a:spcBef>
                      </a:pP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OBIETTIVI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415">
                <a:tc gridSpan="2">
                  <a:txBody>
                    <a:bodyPr/>
                    <a:lstStyle/>
                    <a:p>
                      <a:pPr marL="77470" marR="48895" algn="just">
                        <a:lnSpc>
                          <a:spcPct val="100200"/>
                        </a:lnSpc>
                        <a:spcBef>
                          <a:spcPts val="345"/>
                        </a:spcBef>
                      </a:pP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modulo</a:t>
                      </a:r>
                      <a:r>
                        <a:rPr sz="14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specialistico</a:t>
                      </a:r>
                      <a:r>
                        <a:rPr sz="14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sz="14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propone</a:t>
                      </a:r>
                      <a:r>
                        <a:rPr sz="14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formare</a:t>
                      </a:r>
                      <a:r>
                        <a:rPr sz="14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4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nuove</a:t>
                      </a:r>
                      <a:r>
                        <a:rPr sz="14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generazioni</a:t>
                      </a:r>
                      <a:r>
                        <a:rPr sz="1400" b="1" spc="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esperti</a:t>
                      </a:r>
                      <a:r>
                        <a:rPr sz="14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nell’ambito</a:t>
                      </a:r>
                      <a:r>
                        <a:rPr sz="14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della</a:t>
                      </a:r>
                      <a:r>
                        <a:rPr sz="14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gestione</a:t>
                      </a:r>
                      <a:r>
                        <a:rPr sz="1400" b="1" spc="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delle</a:t>
                      </a:r>
                      <a:r>
                        <a:rPr sz="1400" b="1" spc="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strutture</a:t>
                      </a:r>
                      <a:r>
                        <a:rPr sz="14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operanti</a:t>
                      </a:r>
                      <a:r>
                        <a:rPr sz="14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nel</a:t>
                      </a:r>
                      <a:r>
                        <a:rPr sz="1400" b="1" spc="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settore </a:t>
                      </a:r>
                      <a:r>
                        <a:rPr sz="14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turistico,</a:t>
                      </a:r>
                      <a:r>
                        <a:rPr sz="14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alberghiero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degli</a:t>
                      </a:r>
                      <a:r>
                        <a:rPr sz="14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eventi,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4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profonda</a:t>
                      </a:r>
                      <a:r>
                        <a:rPr sz="14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conoscenza</a:t>
                      </a:r>
                      <a:r>
                        <a:rPr sz="14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delle 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tecnologie</a:t>
                      </a:r>
                      <a:r>
                        <a:rPr sz="14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digitali</a:t>
                      </a:r>
                      <a:r>
                        <a:rPr sz="14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spc="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un’appropriata</a:t>
                      </a:r>
                      <a:r>
                        <a:rPr sz="14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strategia</a:t>
                      </a:r>
                      <a:r>
                        <a:rPr sz="14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400" b="1" spc="10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volta</a:t>
                      </a:r>
                      <a:r>
                        <a:rPr sz="14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valorizzare</a:t>
                      </a:r>
                      <a:r>
                        <a:rPr sz="14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lavoro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gruppo.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5">
                <a:tc gridSpan="2">
                  <a:txBody>
                    <a:bodyPr/>
                    <a:lstStyle/>
                    <a:p>
                      <a:pPr marR="60960" algn="ctr">
                        <a:lnSpc>
                          <a:spcPts val="1670"/>
                        </a:lnSpc>
                        <a:spcBef>
                          <a:spcPts val="365"/>
                        </a:spcBef>
                      </a:pPr>
                      <a:r>
                        <a:rPr sz="1400" b="1" spc="-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SBOCCHI</a:t>
                      </a:r>
                      <a:r>
                        <a:rPr sz="14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PROFESSIONALI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3180">
                <a:tc>
                  <a:txBody>
                    <a:bodyPr/>
                    <a:lstStyle/>
                    <a:p>
                      <a:pPr marL="163195" indent="-88900">
                        <a:lnSpc>
                          <a:spcPct val="100000"/>
                        </a:lnSpc>
                        <a:spcBef>
                          <a:spcPts val="375"/>
                        </a:spcBef>
                        <a:buSzPct val="78571"/>
                        <a:buFont typeface="Arial MT"/>
                        <a:buChar char="•"/>
                        <a:tabLst>
                          <a:tab pos="163195" algn="l"/>
                        </a:tabLst>
                      </a:pPr>
                      <a:r>
                        <a:rPr sz="14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4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3195" indent="-88900">
                        <a:lnSpc>
                          <a:spcPct val="100000"/>
                        </a:lnSpc>
                        <a:spcBef>
                          <a:spcPts val="290"/>
                        </a:spcBef>
                        <a:buSzPct val="78571"/>
                        <a:buFont typeface="Arial MT"/>
                        <a:buChar char="•"/>
                        <a:tabLst>
                          <a:tab pos="163195" algn="l"/>
                        </a:tabLst>
                      </a:pPr>
                      <a:r>
                        <a:rPr sz="14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Responsabile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della</a:t>
                      </a:r>
                      <a:r>
                        <a:rPr sz="14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comunicazione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3195" indent="-88900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78571"/>
                        <a:buFont typeface="Arial MT"/>
                        <a:buChar char="•"/>
                        <a:tabLst>
                          <a:tab pos="163195" algn="l"/>
                        </a:tabLst>
                      </a:pPr>
                      <a:r>
                        <a:rPr sz="14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Consulente</a:t>
                      </a:r>
                      <a:r>
                        <a:rPr sz="1400" b="1" spc="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4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turistico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3195" indent="-88900">
                        <a:lnSpc>
                          <a:spcPct val="100000"/>
                        </a:lnSpc>
                        <a:spcBef>
                          <a:spcPts val="305"/>
                        </a:spcBef>
                        <a:buSzPct val="78571"/>
                        <a:buFont typeface="Arial MT"/>
                        <a:buChar char="•"/>
                        <a:tabLst>
                          <a:tab pos="163195" algn="l"/>
                        </a:tabLst>
                      </a:pPr>
                      <a:r>
                        <a:rPr sz="14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Responsabile</a:t>
                      </a:r>
                      <a:r>
                        <a:rPr sz="14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vendite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prodotti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3195" indent="-85725">
                        <a:lnSpc>
                          <a:spcPct val="100000"/>
                        </a:lnSpc>
                        <a:spcBef>
                          <a:spcPts val="275"/>
                        </a:spcBef>
                        <a:buSzPct val="78571"/>
                        <a:buFont typeface="Arial MT"/>
                        <a:buChar char="•"/>
                        <a:tabLst>
                          <a:tab pos="163195" algn="l"/>
                        </a:tabLst>
                      </a:pPr>
                      <a:r>
                        <a:rPr sz="14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sz="14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marL="166370" indent="-88900">
                        <a:lnSpc>
                          <a:spcPct val="100000"/>
                        </a:lnSpc>
                        <a:spcBef>
                          <a:spcPts val="375"/>
                        </a:spcBef>
                        <a:buSzPct val="78571"/>
                        <a:buFont typeface="Arial MT"/>
                        <a:buChar char="•"/>
                        <a:tabLst>
                          <a:tab pos="166370" algn="l"/>
                        </a:tabLst>
                      </a:pPr>
                      <a:r>
                        <a:rPr sz="14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Content</a:t>
                      </a:r>
                      <a:r>
                        <a:rPr sz="14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6370" indent="-88900">
                        <a:lnSpc>
                          <a:spcPct val="100000"/>
                        </a:lnSpc>
                        <a:spcBef>
                          <a:spcPts val="290"/>
                        </a:spcBef>
                        <a:buSzPct val="78571"/>
                        <a:buFont typeface="Arial MT"/>
                        <a:buChar char="•"/>
                        <a:tabLst>
                          <a:tab pos="166370" algn="l"/>
                        </a:tabLst>
                      </a:pPr>
                      <a:r>
                        <a:rPr sz="1400" b="1" spc="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E-</a:t>
                      </a:r>
                      <a:r>
                        <a:rPr sz="14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Commerce</a:t>
                      </a:r>
                      <a:r>
                        <a:rPr sz="1400" b="1" spc="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6370" indent="-88900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78571"/>
                        <a:buFont typeface="Arial MT"/>
                        <a:buChar char="•"/>
                        <a:tabLst>
                          <a:tab pos="166370" algn="l"/>
                        </a:tabLst>
                      </a:pPr>
                      <a:r>
                        <a:rPr sz="14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Destination</a:t>
                      </a:r>
                      <a:r>
                        <a:rPr sz="14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6370" indent="-88900">
                        <a:lnSpc>
                          <a:spcPct val="100000"/>
                        </a:lnSpc>
                        <a:spcBef>
                          <a:spcPts val="305"/>
                        </a:spcBef>
                        <a:buSzPct val="78571"/>
                        <a:buFont typeface="Arial MT"/>
                        <a:buChar char="•"/>
                        <a:tabLst>
                          <a:tab pos="166370" algn="l"/>
                        </a:tabLst>
                      </a:pPr>
                      <a:r>
                        <a:rPr sz="14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Responsabile</a:t>
                      </a:r>
                      <a:r>
                        <a:rPr sz="14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commerciale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turistici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20216" y="7569453"/>
          <a:ext cx="5932170" cy="237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055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b="1" spc="-6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-5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45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6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5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6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5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2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R w="19050">
                      <a:solidFill>
                        <a:srgbClr val="001F5F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b="1" spc="-6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</a:t>
                      </a:r>
                      <a:r>
                        <a:rPr sz="2000" b="1" spc="-5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45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6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5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</a:t>
                      </a:r>
                      <a:r>
                        <a:rPr sz="2000" b="1" spc="-6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5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2000" b="1" spc="-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6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6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5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6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6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4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009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608965" marR="640080" indent="100330">
                        <a:lnSpc>
                          <a:spcPts val="2080"/>
                        </a:lnSpc>
                        <a:spcBef>
                          <a:spcPts val="100"/>
                        </a:spcBef>
                      </a:pPr>
                      <a:r>
                        <a:rPr sz="1400" b="1" spc="-2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HOTEL</a:t>
                      </a:r>
                      <a:r>
                        <a:rPr sz="1400" b="1" spc="-1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400" b="1" spc="-2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CONTABILITÀ</a:t>
                      </a:r>
                      <a:r>
                        <a:rPr sz="1400" b="1" spc="-1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FINANZA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marL="880744" marR="771525" indent="-144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b="1" spc="-2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sz="1400" b="1" spc="-1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400" b="1" spc="-1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sz="1400" b="1" spc="5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sz="1400" b="1" spc="-1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THINKING </a:t>
                      </a:r>
                      <a:r>
                        <a:rPr sz="1400" b="1" spc="-2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sz="1400" b="1" spc="-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CREATION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5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6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</a:t>
                      </a:r>
                      <a:r>
                        <a:rPr sz="2000" b="1" spc="-4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6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000" b="1" spc="-48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6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5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48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-5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0092C6"/>
                    </a:solidFill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4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6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6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6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5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6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6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4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6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000" b="1" spc="-6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2000" b="1" spc="-6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0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6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</a:t>
                      </a:r>
                      <a:r>
                        <a:rPr sz="2000" b="1" spc="-3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1F5F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560705" marR="538480" indent="18415" algn="ctr">
                        <a:lnSpc>
                          <a:spcPct val="100299"/>
                        </a:lnSpc>
                        <a:spcBef>
                          <a:spcPts val="60"/>
                        </a:spcBef>
                      </a:pPr>
                      <a:r>
                        <a:rPr sz="1400" b="1" spc="-2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HOSPITALITY</a:t>
                      </a:r>
                      <a:r>
                        <a:rPr sz="1400" b="1" spc="-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 </a:t>
                      </a:r>
                      <a:r>
                        <a:rPr sz="1400" b="1" spc="-229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400" b="1" spc="-1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TURISTICO </a:t>
                      </a:r>
                      <a:r>
                        <a:rPr sz="1400" b="1" spc="-229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400" b="1" spc="-1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TERRITORIALE</a:t>
                      </a:r>
                      <a:r>
                        <a:rPr sz="1400" b="1" spc="5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sz="1400" b="1" spc="-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23545" marR="497205" indent="426720">
                        <a:lnSpc>
                          <a:spcPts val="2080"/>
                        </a:lnSpc>
                        <a:spcBef>
                          <a:spcPts val="100"/>
                        </a:spcBef>
                      </a:pPr>
                      <a:r>
                        <a:rPr sz="1400" b="1" spc="-2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HOTEL</a:t>
                      </a:r>
                      <a:r>
                        <a:rPr sz="1400" b="1" spc="-1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SOFTWARE </a:t>
                      </a:r>
                      <a:r>
                        <a:rPr sz="1400" b="1" spc="-2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TRAVELAGENCIES</a:t>
                      </a:r>
                      <a:r>
                        <a:rPr sz="1400" b="1" spc="-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SOFTWARE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1858" y="2417746"/>
            <a:ext cx="1368497" cy="9487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4293" y="2445186"/>
            <a:ext cx="751075" cy="7520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7061" y="202183"/>
            <a:ext cx="3240405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ts val="2350"/>
              </a:lnSpc>
              <a:spcBef>
                <a:spcPts val="100"/>
              </a:spcBef>
            </a:pP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E-</a:t>
            </a:r>
            <a:r>
              <a:rPr sz="2000" b="1" spc="-160" dirty="0">
                <a:solidFill>
                  <a:srgbClr val="001F5F"/>
                </a:solidFill>
                <a:latin typeface="Arial"/>
                <a:cs typeface="Arial"/>
              </a:rPr>
              <a:t>TOURISM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MANAGEMENT: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470"/>
              </a:lnSpc>
            </a:pPr>
            <a:r>
              <a:rPr sz="2100" b="1" i="1" spc="-395" dirty="0">
                <a:solidFill>
                  <a:srgbClr val="001F5F"/>
                </a:solidFill>
                <a:latin typeface="Arial"/>
                <a:cs typeface="Arial"/>
              </a:rPr>
              <a:t>HOTEL,</a:t>
            </a:r>
            <a:r>
              <a:rPr sz="2100" b="1" i="1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i="1" spc="-390" dirty="0">
                <a:solidFill>
                  <a:srgbClr val="001F5F"/>
                </a:solidFill>
                <a:latin typeface="Arial"/>
                <a:cs typeface="Arial"/>
              </a:rPr>
              <a:t>EVENTS</a:t>
            </a:r>
            <a:r>
              <a:rPr sz="2100" b="1" i="1" spc="-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i="1" spc="-34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100" b="1" i="1" spc="-3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i="1" spc="-405" dirty="0">
                <a:solidFill>
                  <a:srgbClr val="001F5F"/>
                </a:solidFill>
                <a:latin typeface="Arial"/>
                <a:cs typeface="Arial"/>
              </a:rPr>
              <a:t>MARKETING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4906" y="1091866"/>
            <a:ext cx="1368497" cy="94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9721" y="1119306"/>
            <a:ext cx="751075" cy="7520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19" y="2395727"/>
            <a:ext cx="6597396" cy="54818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48640" y="1664461"/>
          <a:ext cx="6485890" cy="315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940">
                <a:tc gridSpan="2"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4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CORPORATE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4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BANKING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 gridSpan="2">
                  <a:txBody>
                    <a:bodyPr/>
                    <a:lstStyle/>
                    <a:p>
                      <a:pPr marL="15875" algn="ctr">
                        <a:lnSpc>
                          <a:spcPts val="1670"/>
                        </a:lnSpc>
                        <a:spcBef>
                          <a:spcPts val="375"/>
                        </a:spcBef>
                      </a:pP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OBIETTIVI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405">
                <a:tc gridSpan="2">
                  <a:txBody>
                    <a:bodyPr/>
                    <a:lstStyle/>
                    <a:p>
                      <a:pPr marL="78740" marR="46990" algn="just">
                        <a:lnSpc>
                          <a:spcPct val="1002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Master</a:t>
                      </a:r>
                      <a:r>
                        <a:rPr sz="14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si </a:t>
                      </a:r>
                      <a:r>
                        <a:rPr sz="14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propone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formare</a:t>
                      </a:r>
                      <a:r>
                        <a:rPr sz="14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nuova</a:t>
                      </a:r>
                      <a:r>
                        <a:rPr sz="14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generazione</a:t>
                      </a:r>
                      <a:r>
                        <a:rPr sz="14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professionisti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europei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destinati</a:t>
                      </a:r>
                      <a:r>
                        <a:rPr sz="1400" b="1" spc="2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ad</a:t>
                      </a:r>
                      <a:r>
                        <a:rPr sz="1400" b="1" spc="2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operare</a:t>
                      </a:r>
                      <a:r>
                        <a:rPr sz="1400" b="1" spc="2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nel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settore</a:t>
                      </a:r>
                      <a:r>
                        <a:rPr sz="1400" b="1" spc="3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bancario</a:t>
                      </a:r>
                      <a:r>
                        <a:rPr sz="1400" b="1" spc="3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2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finanziario</a:t>
                      </a:r>
                      <a:r>
                        <a:rPr sz="1400" b="1" spc="3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spc="2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400" b="1" spc="2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profonda </a:t>
                      </a:r>
                      <a:r>
                        <a:rPr sz="14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conoscenza</a:t>
                      </a:r>
                      <a:r>
                        <a:rPr sz="14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delle</a:t>
                      </a:r>
                      <a:r>
                        <a:rPr sz="14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tecnologie</a:t>
                      </a:r>
                      <a:r>
                        <a:rPr sz="14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digitali</a:t>
                      </a:r>
                      <a:r>
                        <a:rPr sz="14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presso</a:t>
                      </a:r>
                      <a:r>
                        <a:rPr sz="14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banche,</a:t>
                      </a:r>
                      <a:r>
                        <a:rPr sz="1400" b="1" spc="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istituti</a:t>
                      </a:r>
                      <a:r>
                        <a:rPr sz="14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finanziari</a:t>
                      </a:r>
                      <a:r>
                        <a:rPr sz="1400" b="1" spc="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studi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legali</a:t>
                      </a:r>
                      <a:r>
                        <a:rPr sz="1400" b="1" spc="2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internazionali;</a:t>
                      </a:r>
                      <a:r>
                        <a:rPr sz="1400" b="1" spc="229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piccole</a:t>
                      </a:r>
                      <a:r>
                        <a:rPr sz="1400" b="1" spc="229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2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medie</a:t>
                      </a:r>
                      <a:r>
                        <a:rPr sz="1400" b="1" spc="2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imprese</a:t>
                      </a:r>
                      <a:r>
                        <a:rPr sz="1400" b="1" spc="2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spc="2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vocazione </a:t>
                      </a:r>
                      <a:r>
                        <a:rPr sz="14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all’internazionalizzazione;</a:t>
                      </a:r>
                      <a:r>
                        <a:rPr sz="1400" b="1" spc="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multinazionali</a:t>
                      </a:r>
                      <a:r>
                        <a:rPr sz="14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che</a:t>
                      </a:r>
                      <a:r>
                        <a:rPr sz="1400" b="1" spc="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intendano</a:t>
                      </a:r>
                      <a:r>
                        <a:rPr sz="1400" b="1" spc="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delocalizzare</a:t>
                      </a:r>
                      <a:r>
                        <a:rPr sz="1400" b="1" spc="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all’estero</a:t>
                      </a:r>
                      <a:r>
                        <a:rPr sz="1400" b="1" spc="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propria</a:t>
                      </a:r>
                      <a:r>
                        <a:rPr sz="14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produzione</a:t>
                      </a:r>
                      <a:r>
                        <a:rPr sz="14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e/o</a:t>
                      </a:r>
                      <a:r>
                        <a:rPr sz="1400" b="1" spc="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servizi.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ts val="1660"/>
                        </a:lnSpc>
                        <a:spcBef>
                          <a:spcPts val="400"/>
                        </a:spcBef>
                      </a:pPr>
                      <a:r>
                        <a:rPr sz="1400" b="1" spc="-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SBOCCHI</a:t>
                      </a:r>
                      <a:r>
                        <a:rPr sz="14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PROFESSIONALI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235">
                <a:tc>
                  <a:txBody>
                    <a:bodyPr/>
                    <a:lstStyle/>
                    <a:p>
                      <a:pPr marL="167005" marR="23495" indent="-88900">
                        <a:lnSpc>
                          <a:spcPct val="100000"/>
                        </a:lnSpc>
                        <a:spcBef>
                          <a:spcPts val="400"/>
                        </a:spcBef>
                        <a:buSzPct val="78571"/>
                        <a:buFont typeface="Arial MT"/>
                        <a:buChar char="•"/>
                        <a:tabLst>
                          <a:tab pos="168910" algn="l"/>
                        </a:tabLst>
                      </a:pP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Internal</a:t>
                      </a:r>
                      <a:r>
                        <a:rPr sz="14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Audit</a:t>
                      </a:r>
                      <a:r>
                        <a:rPr sz="14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Compliance</a:t>
                      </a:r>
                      <a:r>
                        <a:rPr sz="14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presso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le 	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banche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7640" indent="-88900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78571"/>
                        <a:buFont typeface="Arial MT"/>
                        <a:buChar char="•"/>
                        <a:tabLst>
                          <a:tab pos="167640" algn="l"/>
                        </a:tabLst>
                      </a:pPr>
                      <a:r>
                        <a:rPr sz="14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Responsabile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finanziario</a:t>
                      </a:r>
                      <a:r>
                        <a:rPr sz="14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d’azienda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L="164465" indent="-86995">
                        <a:lnSpc>
                          <a:spcPct val="100000"/>
                        </a:lnSpc>
                        <a:spcBef>
                          <a:spcPts val="400"/>
                        </a:spcBef>
                        <a:buSzPct val="78571"/>
                        <a:buFont typeface="Arial MT"/>
                        <a:buChar char="•"/>
                        <a:tabLst>
                          <a:tab pos="164465" algn="l"/>
                        </a:tabLst>
                      </a:pPr>
                      <a:r>
                        <a:rPr sz="14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Analista</a:t>
                      </a:r>
                      <a:r>
                        <a:rPr sz="14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economico-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finanziario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4465" indent="-86995">
                        <a:lnSpc>
                          <a:spcPct val="100000"/>
                        </a:lnSpc>
                        <a:spcBef>
                          <a:spcPts val="260"/>
                        </a:spcBef>
                        <a:buSzPct val="78571"/>
                        <a:buFont typeface="Arial MT"/>
                        <a:buChar char="•"/>
                        <a:tabLst>
                          <a:tab pos="164465" algn="l"/>
                        </a:tabLst>
                      </a:pPr>
                      <a:r>
                        <a:rPr sz="14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14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9495" y="5395848"/>
          <a:ext cx="6484620" cy="329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820">
                <a:tc>
                  <a:txBody>
                    <a:bodyPr/>
                    <a:lstStyle/>
                    <a:p>
                      <a:pPr marL="696595" marR="678815" indent="196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MERCATI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FINANZIARI 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ECONOMIA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R w="19050">
                      <a:solidFill>
                        <a:srgbClr val="001F5F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R="29337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BANCARIO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353060" algn="r">
                        <a:lnSpc>
                          <a:spcPct val="100000"/>
                        </a:lnSpc>
                      </a:pP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FINANZA </a:t>
                      </a:r>
                      <a:r>
                        <a:rPr sz="1800" b="1" spc="-3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009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260">
                <a:tc>
                  <a:txBody>
                    <a:bodyPr/>
                    <a:lstStyle/>
                    <a:p>
                      <a:pPr marL="164465" indent="-85725">
                        <a:lnSpc>
                          <a:spcPct val="100000"/>
                        </a:lnSpc>
                        <a:spcBef>
                          <a:spcPts val="360"/>
                        </a:spcBef>
                        <a:buSzPct val="78571"/>
                        <a:buChar char="-"/>
                        <a:tabLst>
                          <a:tab pos="164465" algn="l"/>
                        </a:tabLst>
                      </a:pPr>
                      <a:r>
                        <a:rPr sz="1400" b="1" spc="-3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ECONOMIADEGLI</a:t>
                      </a:r>
                      <a:r>
                        <a:rPr sz="1400" b="1" spc="-1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INTERMEDIARIFINANZIARI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4465" indent="-8572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78571"/>
                        <a:buChar char="-"/>
                        <a:tabLst>
                          <a:tab pos="164465" algn="l"/>
                        </a:tabLst>
                      </a:pPr>
                      <a:r>
                        <a:rPr sz="1400" b="1" spc="-3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STRATEGIAEORGANIZZAZIONEDELLABANCA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4465" indent="-85725">
                        <a:lnSpc>
                          <a:spcPct val="100000"/>
                        </a:lnSpc>
                        <a:spcBef>
                          <a:spcPts val="315"/>
                        </a:spcBef>
                        <a:buSzPct val="78571"/>
                        <a:buChar char="-"/>
                        <a:tabLst>
                          <a:tab pos="164465" algn="l"/>
                        </a:tabLst>
                      </a:pPr>
                      <a:r>
                        <a:rPr sz="1400" b="1" spc="-3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MERCATI</a:t>
                      </a:r>
                      <a:r>
                        <a:rPr sz="1400" b="1" spc="-2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FINANZIARI</a:t>
                      </a:r>
                      <a:r>
                        <a:rPr sz="1400" b="1" spc="-2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EGESTIONEDIPORTAFOGLIO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4465" indent="-85725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78571"/>
                        <a:buChar char="-"/>
                        <a:tabLst>
                          <a:tab pos="164465" algn="l"/>
                        </a:tabLst>
                      </a:pPr>
                      <a:r>
                        <a:rPr sz="1400" b="1" spc="-3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STRUMENTI</a:t>
                      </a:r>
                      <a:r>
                        <a:rPr sz="1400" b="1" spc="-2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FINANZIARI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4465" indent="-85725">
                        <a:lnSpc>
                          <a:spcPct val="100000"/>
                        </a:lnSpc>
                        <a:buSzPct val="78571"/>
                        <a:buChar char="-"/>
                        <a:tabLst>
                          <a:tab pos="164465" algn="l"/>
                        </a:tabLst>
                      </a:pPr>
                      <a:r>
                        <a:rPr sz="1400" b="1" spc="-3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ECONOMIAETECNICADELLEIMPRESEDI</a:t>
                      </a:r>
                      <a:r>
                        <a:rPr sz="14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ASSICURAZIONE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marL="160020" indent="-85725">
                        <a:lnSpc>
                          <a:spcPct val="100000"/>
                        </a:lnSpc>
                        <a:spcBef>
                          <a:spcPts val="375"/>
                        </a:spcBef>
                        <a:buSzPct val="78571"/>
                        <a:buChar char="-"/>
                        <a:tabLst>
                          <a:tab pos="160020" algn="l"/>
                        </a:tabLst>
                      </a:pPr>
                      <a:r>
                        <a:rPr sz="14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1400" b="1" spc="-2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0020" indent="-85725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78571"/>
                        <a:buChar char="-"/>
                        <a:tabLst>
                          <a:tab pos="160020" algn="l"/>
                        </a:tabLst>
                      </a:pPr>
                      <a:r>
                        <a:rPr sz="1400" b="1" spc="-20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sz="14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0020" indent="-8382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8571"/>
                        <a:buChar char="-"/>
                        <a:tabLst>
                          <a:tab pos="160020" algn="l"/>
                        </a:tabLst>
                      </a:pPr>
                      <a:r>
                        <a:rPr sz="14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CRISI</a:t>
                      </a:r>
                      <a:r>
                        <a:rPr sz="1400" b="1" spc="-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AZIENDALE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RISTRUTTARAZIONEDEBITO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0020" indent="-85725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78571"/>
                        <a:buChar char="-"/>
                        <a:tabLst>
                          <a:tab pos="160020" algn="l"/>
                        </a:tabLst>
                      </a:pPr>
                      <a:r>
                        <a:rPr sz="1400" b="1" spc="-2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CREDIT</a:t>
                      </a:r>
                      <a:r>
                        <a:rPr sz="14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1400" b="1" spc="-2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28575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R="10350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0092C6"/>
                    </a:solidFill>
                  </a:tcPr>
                </a:tc>
                <a:tc>
                  <a:txBody>
                    <a:bodyPr/>
                    <a:lstStyle/>
                    <a:p>
                      <a:pPr marL="790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PORTFOLIO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1F5F"/>
                      </a:solidFill>
                      <a:prstDash val="solid"/>
                    </a:lnL>
                    <a:lnT w="28575">
                      <a:solidFill>
                        <a:srgbClr val="001F5F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marL="164465" indent="-85725">
                        <a:lnSpc>
                          <a:spcPct val="100000"/>
                        </a:lnSpc>
                        <a:spcBef>
                          <a:spcPts val="365"/>
                        </a:spcBef>
                        <a:buSzPct val="78571"/>
                        <a:buChar char="-"/>
                        <a:tabLst>
                          <a:tab pos="164465" algn="l"/>
                        </a:tabLst>
                      </a:pPr>
                      <a:r>
                        <a:rPr sz="14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ANTIRICICLAGGIO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4465" indent="-85725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78571"/>
                        <a:buChar char="-"/>
                        <a:tabLst>
                          <a:tab pos="164465" algn="l"/>
                        </a:tabLst>
                      </a:pPr>
                      <a:r>
                        <a:rPr sz="1400" b="1" spc="-1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PIANIFICAZIONE</a:t>
                      </a:r>
                      <a:r>
                        <a:rPr sz="1400" b="1" spc="-2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GESTIONE</a:t>
                      </a:r>
                      <a:r>
                        <a:rPr sz="14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FINANZIARIA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4465" indent="-85725">
                        <a:lnSpc>
                          <a:spcPct val="100000"/>
                        </a:lnSpc>
                        <a:spcBef>
                          <a:spcPts val="15"/>
                        </a:spcBef>
                        <a:buSzPct val="78571"/>
                        <a:buChar char="-"/>
                        <a:tabLst>
                          <a:tab pos="164465" algn="l"/>
                        </a:tabLst>
                      </a:pPr>
                      <a:r>
                        <a:rPr sz="1400" b="1" spc="-2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CASI</a:t>
                      </a:r>
                      <a:r>
                        <a:rPr sz="1400" b="1" spc="-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AZIENDALI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60020" indent="-85725">
                        <a:lnSpc>
                          <a:spcPct val="100000"/>
                        </a:lnSpc>
                        <a:spcBef>
                          <a:spcPts val="365"/>
                        </a:spcBef>
                        <a:buSzPct val="78571"/>
                        <a:buChar char="-"/>
                        <a:tabLst>
                          <a:tab pos="160020" algn="l"/>
                        </a:tabLst>
                      </a:pPr>
                      <a:r>
                        <a:rPr sz="1400" b="1" spc="-2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EXCEL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0020" indent="-85725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78571"/>
                        <a:buChar char="-"/>
                        <a:tabLst>
                          <a:tab pos="160020" algn="l"/>
                        </a:tabLst>
                      </a:pPr>
                      <a:r>
                        <a:rPr sz="1400" b="1" spc="-20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CRM</a:t>
                      </a:r>
                      <a:r>
                        <a:rPr sz="1400" b="1" spc="-2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GESTIONALE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726" y="454834"/>
            <a:ext cx="1368497" cy="94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9166" y="346466"/>
            <a:ext cx="987516" cy="9864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0445" y="240283"/>
            <a:ext cx="3933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0" dirty="0">
                <a:solidFill>
                  <a:srgbClr val="001F5F"/>
                </a:solidFill>
                <a:latin typeface="Arial"/>
                <a:cs typeface="Arial"/>
              </a:rPr>
              <a:t>CORPORATE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FINANCE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BANKING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798" y="1206166"/>
            <a:ext cx="1368497" cy="94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2372" y="1309236"/>
            <a:ext cx="687983" cy="6865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387" y="2392679"/>
            <a:ext cx="6637019" cy="60152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0248" y="1690369"/>
          <a:ext cx="6661149" cy="5555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740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1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4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5">
                <a:tc gridSpan="2"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OBIETTIVI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595">
                <a:tc gridSpan="2">
                  <a:txBody>
                    <a:bodyPr/>
                    <a:lstStyle/>
                    <a:p>
                      <a:pPr marL="77470" marR="76200" algn="just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modulo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si 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propone</a:t>
                      </a:r>
                      <a:r>
                        <a:rPr sz="1300" b="1" spc="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formare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nuova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generazione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professionisti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europei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esperti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nel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300" b="1" spc="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Media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grado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di: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77470" marR="77470" indent="163195" algn="just">
                        <a:lnSpc>
                          <a:spcPts val="1580"/>
                        </a:lnSpc>
                        <a:spcBef>
                          <a:spcPts val="35"/>
                        </a:spcBef>
                        <a:buAutoNum type="arabicParenR"/>
                        <a:tabLst>
                          <a:tab pos="240665" algn="l"/>
                        </a:tabLst>
                      </a:pP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cogliere</a:t>
                      </a:r>
                      <a:r>
                        <a:rPr sz="1300" b="1" spc="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300" b="1" spc="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possibilita</a:t>
                      </a:r>
                      <a:r>
                        <a:rPr sz="1300" b="1" spc="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offerte</a:t>
                      </a:r>
                      <a:r>
                        <a:rPr sz="1300" b="1" spc="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dai</a:t>
                      </a:r>
                      <a:r>
                        <a:rPr sz="1300" b="1" spc="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trend</a:t>
                      </a:r>
                      <a:r>
                        <a:rPr sz="1300" b="1" spc="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evolutivi</a:t>
                      </a:r>
                      <a:r>
                        <a:rPr sz="1300" b="1" spc="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della</a:t>
                      </a:r>
                      <a:r>
                        <a:rPr sz="1300" b="1" spc="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comunicazione</a:t>
                      </a:r>
                      <a:r>
                        <a:rPr sz="1300" b="1" spc="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digitale</a:t>
                      </a:r>
                      <a:r>
                        <a:rPr sz="1300" b="1" spc="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web</a:t>
                      </a:r>
                      <a:r>
                        <a:rPr sz="13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300" b="1" spc="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vista</a:t>
                      </a:r>
                      <a:r>
                        <a:rPr sz="1300" b="1" spc="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dello </a:t>
                      </a:r>
                      <a:r>
                        <a:rPr sz="13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sviluppo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professionale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della</a:t>
                      </a: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comunicazione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delle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relazioni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in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rete.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95885" marR="76200" indent="-41275" algn="just">
                        <a:lnSpc>
                          <a:spcPct val="100800"/>
                        </a:lnSpc>
                        <a:spcBef>
                          <a:spcPts val="215"/>
                        </a:spcBef>
                        <a:buAutoNum type="arabicParenR"/>
                        <a:tabLst>
                          <a:tab pos="95885" algn="l"/>
                          <a:tab pos="250825" algn="l"/>
                        </a:tabLst>
                      </a:pP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	approfondire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tematiche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più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avanzate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l’obiettivo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affinare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quelle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competenzeappetibili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3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corporation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aziende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consulenza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77470" marR="8318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Master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nasce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soddisfare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crescenti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richieste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delle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aziende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alla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ricerca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figure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qualificate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gradodi: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77470" marR="76200" lvl="1" indent="20193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buAutoNum type="alphaUcParenR"/>
                        <a:tabLst>
                          <a:tab pos="279400" algn="l"/>
                        </a:tabLst>
                      </a:pP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progettare,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pianificare,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gestire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verificare</a:t>
                      </a:r>
                      <a:r>
                        <a:rPr sz="13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piani</a:t>
                      </a:r>
                      <a:r>
                        <a:rPr sz="13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300" b="1" spc="-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Web</a:t>
                      </a:r>
                      <a:r>
                        <a:rPr sz="13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00" b="1" spc="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media;</a:t>
                      </a:r>
                      <a:r>
                        <a:rPr sz="1300" b="1" spc="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piani</a:t>
                      </a:r>
                      <a:r>
                        <a:rPr sz="1300" b="1" spc="2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comunicazione</a:t>
                      </a:r>
                      <a:r>
                        <a:rPr sz="1300" b="1" spc="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che</a:t>
                      </a:r>
                      <a:r>
                        <a:rPr sz="1300" b="1" spc="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risultino</a:t>
                      </a:r>
                      <a:r>
                        <a:rPr sz="1300" b="1" spc="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innovativi,</a:t>
                      </a:r>
                      <a:r>
                        <a:rPr sz="1300" b="1" spc="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creativi</a:t>
                      </a:r>
                      <a:r>
                        <a:rPr sz="1300" b="1" spc="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integrati</a:t>
                      </a:r>
                      <a:r>
                        <a:rPr sz="1300" b="1" spc="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300" b="1" spc="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modo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strategico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anche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canali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tradizionali.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77470" marR="77470" lvl="1" indent="207645" algn="just">
                        <a:lnSpc>
                          <a:spcPts val="1570"/>
                        </a:lnSpc>
                        <a:spcBef>
                          <a:spcPts val="45"/>
                        </a:spcBef>
                        <a:buAutoNum type="alphaUcParenR"/>
                        <a:tabLst>
                          <a:tab pos="285115" algn="l"/>
                        </a:tabLst>
                      </a:pP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saper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assistere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00" b="1" spc="-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clienti, 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entrate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relazione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300" b="1" spc="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partner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delle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societa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consulenza, 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gestire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relazioni</a:t>
                      </a:r>
                      <a:r>
                        <a:rPr sz="13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all’interno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team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coi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clienti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279400" lvl="1" indent="-201930" algn="just">
                        <a:lnSpc>
                          <a:spcPts val="1535"/>
                        </a:lnSpc>
                        <a:spcBef>
                          <a:spcPts val="235"/>
                        </a:spcBef>
                        <a:buAutoNum type="alphaUcParenR"/>
                        <a:tabLst>
                          <a:tab pos="279400" algn="l"/>
                        </a:tabLst>
                      </a:pP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volgere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funzione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sales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assistenza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alla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vendita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245">
                <a:tc gridSpan="2"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spc="-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SBOCCHI</a:t>
                      </a:r>
                      <a:r>
                        <a:rPr sz="14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PROFESSIONALI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4790">
                <a:tc>
                  <a:txBody>
                    <a:bodyPr/>
                    <a:lstStyle/>
                    <a:p>
                      <a:pPr marL="165100" indent="-88900">
                        <a:lnSpc>
                          <a:spcPct val="100000"/>
                        </a:lnSpc>
                        <a:spcBef>
                          <a:spcPts val="365"/>
                        </a:spcBef>
                        <a:buSzPct val="84615"/>
                        <a:buFont typeface="Arial MT"/>
                        <a:buChar char="•"/>
                        <a:tabLst>
                          <a:tab pos="165100" algn="l"/>
                        </a:tabLst>
                      </a:pP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65100" indent="-88900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84615"/>
                        <a:buFont typeface="Arial MT"/>
                        <a:buChar char="•"/>
                        <a:tabLst>
                          <a:tab pos="165100" algn="l"/>
                        </a:tabLst>
                      </a:pPr>
                      <a:r>
                        <a:rPr sz="1300" b="1" spc="-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Web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specialist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65100" indent="-88900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84615"/>
                        <a:buFont typeface="Arial MT"/>
                        <a:buChar char="•"/>
                        <a:tabLst>
                          <a:tab pos="165100" algn="l"/>
                        </a:tabLst>
                      </a:pPr>
                      <a:r>
                        <a:rPr sz="13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SEM/SEO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specialist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65100" indent="-88900">
                        <a:lnSpc>
                          <a:spcPct val="100000"/>
                        </a:lnSpc>
                        <a:spcBef>
                          <a:spcPts val="315"/>
                        </a:spcBef>
                        <a:buSzPct val="84615"/>
                        <a:buFont typeface="Arial MT"/>
                        <a:buChar char="•"/>
                        <a:tabLst>
                          <a:tab pos="165100" algn="l"/>
                        </a:tabLst>
                      </a:pPr>
                      <a:r>
                        <a:rPr sz="13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media</a:t>
                      </a:r>
                      <a:r>
                        <a:rPr sz="13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65100" indent="-88900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84615"/>
                        <a:buFont typeface="Arial MT"/>
                        <a:buChar char="•"/>
                        <a:tabLst>
                          <a:tab pos="165100" algn="l"/>
                        </a:tabLst>
                      </a:pP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Brand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reputation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65100" indent="-8890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84615"/>
                        <a:buFont typeface="Arial MT"/>
                        <a:buChar char="•"/>
                        <a:tabLst>
                          <a:tab pos="165100" algn="l"/>
                        </a:tabLst>
                      </a:pPr>
                      <a:r>
                        <a:rPr sz="1300" b="1" spc="-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Web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analytics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specialist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88900">
                        <a:lnSpc>
                          <a:spcPct val="100000"/>
                        </a:lnSpc>
                        <a:spcBef>
                          <a:spcPts val="365"/>
                        </a:spcBef>
                        <a:buSzPct val="84615"/>
                        <a:buFont typeface="Arial MT"/>
                        <a:buChar char="•"/>
                        <a:tabLst>
                          <a:tab pos="168275" algn="l"/>
                        </a:tabLst>
                      </a:pPr>
                      <a:r>
                        <a:rPr sz="13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Online</a:t>
                      </a:r>
                      <a:r>
                        <a:rPr sz="1300" b="1" spc="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68275" indent="-88900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84615"/>
                        <a:buFont typeface="Arial MT"/>
                        <a:buChar char="•"/>
                        <a:tabLst>
                          <a:tab pos="168275" algn="l"/>
                        </a:tabLst>
                      </a:pP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specialist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68275" indent="-88900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84615"/>
                        <a:buFont typeface="Arial MT"/>
                        <a:buChar char="•"/>
                        <a:tabLst>
                          <a:tab pos="168275" algn="l"/>
                        </a:tabLst>
                      </a:pPr>
                      <a:r>
                        <a:rPr sz="1300" b="1" spc="-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Web</a:t>
                      </a:r>
                      <a:r>
                        <a:rPr sz="13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communication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68275" indent="-88900">
                        <a:lnSpc>
                          <a:spcPct val="100000"/>
                        </a:lnSpc>
                        <a:spcBef>
                          <a:spcPts val="315"/>
                        </a:spcBef>
                        <a:buSzPct val="84615"/>
                        <a:buFont typeface="Arial MT"/>
                        <a:buChar char="•"/>
                        <a:tabLst>
                          <a:tab pos="168275" algn="l"/>
                        </a:tabLst>
                      </a:pP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E-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Commerce</a:t>
                      </a:r>
                      <a:r>
                        <a:rPr sz="1300" b="1" spc="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68275" indent="-88900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84615"/>
                        <a:buFont typeface="Arial MT"/>
                        <a:buChar char="•"/>
                        <a:tabLst>
                          <a:tab pos="168275" algn="l"/>
                        </a:tabLst>
                      </a:pP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Destination</a:t>
                      </a:r>
                      <a:r>
                        <a:rPr sz="13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68275" indent="-8890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84615"/>
                        <a:buFont typeface="Arial MT"/>
                        <a:buChar char="•"/>
                        <a:tabLst>
                          <a:tab pos="168275" algn="l"/>
                        </a:tabLst>
                      </a:pP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Responsabile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commerciale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turistici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1104" y="7496301"/>
          <a:ext cx="6661784" cy="2760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TEORIA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R w="19050">
                      <a:solidFill>
                        <a:srgbClr val="001F5F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STRATEGY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009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54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PRINCIPI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814069">
                        <a:lnSpc>
                          <a:spcPct val="100400"/>
                        </a:lnSpc>
                        <a:spcBef>
                          <a:spcPts val="95"/>
                        </a:spcBef>
                      </a:pPr>
                      <a:r>
                        <a:rPr sz="1300" b="1" spc="-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STRATEGIA</a:t>
                      </a:r>
                      <a:r>
                        <a:rPr sz="13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1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3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CASI</a:t>
                      </a:r>
                      <a:r>
                        <a:rPr sz="13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STUDIO </a:t>
                      </a:r>
                      <a:r>
                        <a:rPr sz="1300" b="1" spc="-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GESTIONE</a:t>
                      </a:r>
                      <a:r>
                        <a:rPr sz="1300" b="1" spc="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3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TEAM</a:t>
                      </a:r>
                      <a:r>
                        <a:rPr sz="1300" b="1" spc="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 BRANDING</a:t>
                      </a:r>
                      <a:r>
                        <a:rPr sz="1300" b="1" spc="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POSITIONING </a:t>
                      </a:r>
                      <a:r>
                        <a:rPr sz="1300" b="1" spc="-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BRANDING</a:t>
                      </a:r>
                      <a:r>
                        <a:rPr sz="1300" b="1" spc="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RELAZIONALE </a:t>
                      </a:r>
                      <a:r>
                        <a:rPr sz="13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300" b="1" spc="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INTERNAZIONALE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0092C6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PORTFOLIO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1F5F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pPr marL="76200" marR="727710">
                        <a:lnSpc>
                          <a:spcPct val="107800"/>
                        </a:lnSpc>
                        <a:spcBef>
                          <a:spcPts val="55"/>
                        </a:spcBef>
                      </a:pPr>
                      <a:r>
                        <a:rPr sz="1300" b="1" spc="-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INTRODUZIONE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AI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MEDIA </a:t>
                      </a:r>
                      <a:r>
                        <a:rPr sz="1300" b="1" spc="-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UNIVERSO</a:t>
                      </a:r>
                      <a:r>
                        <a:rPr sz="1300" b="1" spc="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META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76200" marR="1552575">
                        <a:lnSpc>
                          <a:spcPct val="108500"/>
                        </a:lnSpc>
                      </a:pPr>
                      <a:r>
                        <a:rPr sz="1300" b="1" spc="-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ECOSISTEMA</a:t>
                      </a:r>
                      <a:r>
                        <a:rPr sz="13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GOOGLE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LINKEDIN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76200">
                        <a:lnSpc>
                          <a:spcPts val="1550"/>
                        </a:lnSpc>
                        <a:spcBef>
                          <a:spcPts val="130"/>
                        </a:spcBef>
                      </a:pP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YOUTUBE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b="1" spc="-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300" b="1" spc="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76200" marR="490855">
                        <a:lnSpc>
                          <a:spcPts val="1689"/>
                        </a:lnSpc>
                        <a:spcBef>
                          <a:spcPts val="70"/>
                        </a:spcBef>
                      </a:pPr>
                      <a:r>
                        <a:rPr sz="13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300" b="1" spc="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sz="1300" b="1" spc="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EXCEL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001F5F"/>
                      </a:solidFill>
                      <a:prstDash val="solid"/>
                    </a:lnR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7286" y="608758"/>
            <a:ext cx="1368497" cy="94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117" y="695685"/>
            <a:ext cx="833239" cy="8381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6289" y="404875"/>
            <a:ext cx="33801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60" dirty="0">
                <a:solidFill>
                  <a:srgbClr val="001F5F"/>
                </a:solidFill>
                <a:latin typeface="Arial"/>
                <a:cs typeface="Arial"/>
              </a:rPr>
              <a:t>MARKETING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sz="20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001F5F"/>
                </a:solidFill>
                <a:latin typeface="Arial"/>
                <a:cs typeface="Arial"/>
              </a:rPr>
              <a:t>SOCIAL</a:t>
            </a:r>
            <a:r>
              <a:rPr sz="20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MEDIA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750" y="989758"/>
            <a:ext cx="1368497" cy="94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0133" y="1041199"/>
            <a:ext cx="741476" cy="7416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2410967"/>
            <a:ext cx="6374892" cy="63444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524" y="7977885"/>
            <a:ext cx="6842759" cy="2347595"/>
          </a:xfrm>
          <a:prstGeom prst="rect">
            <a:avLst/>
          </a:prstGeom>
          <a:solidFill>
            <a:srgbClr val="6F2F9F"/>
          </a:solidFill>
          <a:ln w="6096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CONTATTI</a:t>
            </a:r>
            <a:endParaRPr sz="2400">
              <a:latin typeface="Arial"/>
              <a:cs typeface="Arial"/>
            </a:endParaRPr>
          </a:p>
          <a:p>
            <a:pPr marL="1424940" marR="1413510" indent="320040">
              <a:lnSpc>
                <a:spcPct val="112500"/>
              </a:lnSpc>
              <a:spcBef>
                <a:spcPts val="5"/>
              </a:spcBef>
            </a:pPr>
            <a:r>
              <a:rPr sz="2000" b="1" spc="-95" dirty="0">
                <a:solidFill>
                  <a:srgbClr val="00CC00"/>
                </a:solidFill>
                <a:latin typeface="Arial"/>
                <a:cs typeface="Arial"/>
              </a:rPr>
              <a:t>Tel/WhatsApp:</a:t>
            </a:r>
            <a:r>
              <a:rPr sz="2000" b="1" spc="-45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+48</a:t>
            </a:r>
            <a:r>
              <a:rPr sz="2000" b="1" spc="-65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CC00"/>
                </a:solidFill>
                <a:latin typeface="Arial"/>
                <a:cs typeface="Arial"/>
              </a:rPr>
              <a:t>735153249 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Mail: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mastereuropei@vistula.edu.pl</a:t>
            </a:r>
            <a:endParaRPr sz="2000">
              <a:latin typeface="Arial"/>
              <a:cs typeface="Arial"/>
            </a:endParaRPr>
          </a:p>
          <a:p>
            <a:pPr marL="1749425" marR="1738630" indent="309245">
              <a:lnSpc>
                <a:spcPts val="2700"/>
              </a:lnSpc>
              <a:spcBef>
                <a:spcPts val="140"/>
              </a:spcBef>
            </a:pP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mastereuropei@uniba.it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Sito: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www.master-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europei.eu</a:t>
            </a:r>
            <a:endParaRPr sz="2000">
              <a:latin typeface="Arial"/>
              <a:cs typeface="Arial"/>
            </a:endParaRPr>
          </a:p>
          <a:p>
            <a:pPr marL="1292225">
              <a:lnSpc>
                <a:spcPct val="100000"/>
              </a:lnSpc>
              <a:spcBef>
                <a:spcPts val="160"/>
              </a:spcBef>
            </a:pP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Vistula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University: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www.vistula.edu.pl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03159" y="783485"/>
            <a:ext cx="1433866" cy="12957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24655" y="670559"/>
            <a:ext cx="1700783" cy="15544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69177" y="2955461"/>
            <a:ext cx="4173440" cy="42545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353567"/>
          <a:ext cx="6934834" cy="3458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9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MASTER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Self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Branding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3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Jobs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3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ORGANISMO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ATTUATORE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Akademia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Finansow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Biznesu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Vistula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3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DI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SVOLGIMENTO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23/05/2025</a:t>
                      </a:r>
                      <a:r>
                        <a:rPr sz="13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1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300" b="1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22/05/2026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3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TIPOLOGIA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MASTER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200660">
                        <a:lnSpc>
                          <a:spcPct val="101200"/>
                        </a:lnSpc>
                        <a:spcBef>
                          <a:spcPts val="310"/>
                        </a:spcBef>
                      </a:pP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Erogati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Universita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italiane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straniere, </a:t>
                      </a:r>
                      <a:r>
                        <a:rPr sz="13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pubblichee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private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riconosciute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dall'ordinamento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nazionale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3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SEDE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LEGALE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OPERATIVA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via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Stoklosy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3,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Varsavia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3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NUMERO</a:t>
                      </a:r>
                      <a:r>
                        <a:rPr sz="13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EDIZIONI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Quarta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3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LINGUE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MASTER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Inglese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Italiano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CFU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3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ORE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LINE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3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DURATA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COMPLESSIVA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48260">
                        <a:lnSpc>
                          <a:spcPct val="101499"/>
                        </a:lnSpc>
                        <a:spcBef>
                          <a:spcPts val="345"/>
                        </a:spcBef>
                      </a:pPr>
                      <a:r>
                        <a:rPr sz="13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1500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ore</a:t>
                      </a: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(comprensive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spc="-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ore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studio</a:t>
                      </a:r>
                      <a:r>
                        <a:rPr sz="13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individuale, </a:t>
                      </a:r>
                      <a:r>
                        <a:rPr sz="13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lezioni,</a:t>
                      </a:r>
                      <a:r>
                        <a:rPr sz="13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stage,</a:t>
                      </a:r>
                      <a:r>
                        <a:rPr sz="13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tesine</a:t>
                      </a:r>
                      <a:r>
                        <a:rPr sz="1300" b="1" spc="-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sz="13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work)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6511" y="3961510"/>
          <a:ext cx="6932930" cy="3273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2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DESTINATARI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540">
                <a:tc>
                  <a:txBody>
                    <a:bodyPr/>
                    <a:lstStyle/>
                    <a:p>
                      <a:pPr marL="76200" marR="84455" algn="just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</a:t>
                      </a:r>
                      <a:r>
                        <a:rPr sz="1300" spc="2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MASTER</a:t>
                      </a:r>
                      <a:r>
                        <a:rPr sz="1300" spc="25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EUROPEI</a:t>
                      </a:r>
                      <a:r>
                        <a:rPr sz="1300" spc="2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si</a:t>
                      </a:r>
                      <a:r>
                        <a:rPr sz="1300" spc="2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rivolgono</a:t>
                      </a:r>
                      <a:r>
                        <a:rPr sz="1300" spc="2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ai</a:t>
                      </a:r>
                      <a:r>
                        <a:rPr sz="1300" spc="2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laureati</a:t>
                      </a:r>
                      <a:r>
                        <a:rPr sz="1300" spc="23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</a:t>
                      </a:r>
                      <a:r>
                        <a:rPr sz="1300" spc="2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ogni</a:t>
                      </a:r>
                      <a:r>
                        <a:rPr sz="1300" spc="2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disciplina</a:t>
                      </a:r>
                      <a:r>
                        <a:rPr sz="1300" spc="25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che</a:t>
                      </a:r>
                      <a:r>
                        <a:rPr sz="1300" spc="2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abbiano</a:t>
                      </a:r>
                      <a:r>
                        <a:rPr sz="1300" spc="2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conseguito</a:t>
                      </a:r>
                      <a:r>
                        <a:rPr sz="1300" spc="2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spc="-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una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laurea</a:t>
                      </a:r>
                      <a:r>
                        <a:rPr sz="1300" spc="2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italiana</a:t>
                      </a:r>
                      <a:r>
                        <a:rPr sz="1300" spc="2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triennale,</a:t>
                      </a:r>
                      <a:r>
                        <a:rPr sz="1300" spc="2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quadriennale,</a:t>
                      </a:r>
                      <a:r>
                        <a:rPr sz="1300" spc="2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specialistica</a:t>
                      </a:r>
                      <a:r>
                        <a:rPr sz="1300" spc="2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</a:t>
                      </a:r>
                      <a:r>
                        <a:rPr sz="1300" spc="2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magistrale,</a:t>
                      </a:r>
                      <a:r>
                        <a:rPr sz="1300" spc="2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o</a:t>
                      </a:r>
                      <a:r>
                        <a:rPr sz="1300" spc="2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titolo</a:t>
                      </a:r>
                      <a:r>
                        <a:rPr sz="1300" spc="2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</a:t>
                      </a:r>
                      <a:r>
                        <a:rPr sz="1300" spc="20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studio</a:t>
                      </a:r>
                      <a:r>
                        <a:rPr sz="1300" spc="2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estero equipollente.</a:t>
                      </a:r>
                      <a:endParaRPr sz="1300">
                        <a:latin typeface="Bahnschrift"/>
                        <a:cs typeface="Bahnschrift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DIPLOMA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380">
                <a:tc>
                  <a:txBody>
                    <a:bodyPr/>
                    <a:lstStyle/>
                    <a:p>
                      <a:pPr marL="76200" marR="86995" algn="just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300" spc="4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diploma</a:t>
                      </a:r>
                      <a:r>
                        <a:rPr sz="1300" spc="4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(«Świadectwo</a:t>
                      </a:r>
                      <a:r>
                        <a:rPr sz="1300" spc="409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Ukończenia</a:t>
                      </a:r>
                      <a:r>
                        <a:rPr sz="1300" spc="409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Studiów</a:t>
                      </a:r>
                      <a:r>
                        <a:rPr sz="1300" spc="4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Podyplomowych»)</a:t>
                      </a:r>
                      <a:r>
                        <a:rPr sz="1300" spc="409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spc="3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</a:t>
                      </a:r>
                      <a:r>
                        <a:rPr sz="1300" spc="409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rilasciato</a:t>
                      </a:r>
                      <a:r>
                        <a:rPr sz="1300" spc="42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dall’ateneo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polacco</a:t>
                      </a:r>
                      <a:r>
                        <a:rPr sz="1300" spc="1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</a:t>
                      </a:r>
                      <a:r>
                        <a:rPr sz="1300" spc="10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corrisponde</a:t>
                      </a:r>
                      <a:r>
                        <a:rPr sz="1300" spc="1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</a:t>
                      </a:r>
                      <a:r>
                        <a:rPr sz="1300" spc="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un</a:t>
                      </a:r>
                      <a:r>
                        <a:rPr sz="1300" spc="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Diploma</a:t>
                      </a:r>
                      <a:r>
                        <a:rPr sz="1300" spc="12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</a:t>
                      </a:r>
                      <a:r>
                        <a:rPr sz="13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Master</a:t>
                      </a:r>
                      <a:r>
                        <a:rPr sz="1300" spc="1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italiano</a:t>
                      </a:r>
                      <a:r>
                        <a:rPr sz="1300" spc="1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</a:t>
                      </a:r>
                      <a:r>
                        <a:rPr sz="1300" spc="1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</a:t>
                      </a:r>
                      <a:r>
                        <a:rPr sz="1300" spc="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livello.</a:t>
                      </a:r>
                      <a:endParaRPr sz="1300">
                        <a:latin typeface="Bahnschrift"/>
                        <a:cs typeface="Bahnschrift"/>
                      </a:endParaRPr>
                    </a:p>
                    <a:p>
                      <a:pPr marL="77470" marR="83820" algn="just">
                        <a:lnSpc>
                          <a:spcPct val="100400"/>
                        </a:lnSpc>
                        <a:spcBef>
                          <a:spcPts val="284"/>
                        </a:spcBef>
                      </a:pP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300" spc="3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diploma</a:t>
                      </a:r>
                      <a:r>
                        <a:rPr sz="1300" spc="1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</a:t>
                      </a:r>
                      <a:r>
                        <a:rPr sz="1300" spc="1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Self</a:t>
                      </a:r>
                      <a:r>
                        <a:rPr sz="1300" spc="1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Branding</a:t>
                      </a:r>
                      <a:r>
                        <a:rPr sz="1300" spc="11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for</a:t>
                      </a:r>
                      <a:r>
                        <a:rPr sz="1300" spc="1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Jobs</a:t>
                      </a:r>
                      <a:r>
                        <a:rPr sz="1300" spc="3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riporta</a:t>
                      </a:r>
                      <a:r>
                        <a:rPr sz="1300" spc="3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anche</a:t>
                      </a:r>
                      <a:r>
                        <a:rPr sz="1300" spc="35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la</a:t>
                      </a:r>
                      <a:r>
                        <a:rPr sz="1300" spc="33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specializzazione</a:t>
                      </a:r>
                      <a:r>
                        <a:rPr sz="1300" spc="3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conseguita</a:t>
                      </a:r>
                      <a:r>
                        <a:rPr sz="1300" spc="3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(Human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Relations</a:t>
                      </a:r>
                      <a:r>
                        <a:rPr sz="1300" spc="42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and</a:t>
                      </a:r>
                      <a:r>
                        <a:rPr sz="1300" spc="42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Professional</a:t>
                      </a:r>
                      <a:r>
                        <a:rPr sz="1300" spc="4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Armony,</a:t>
                      </a:r>
                      <a:r>
                        <a:rPr sz="1300" spc="4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Marketing</a:t>
                      </a:r>
                      <a:r>
                        <a:rPr sz="1300" spc="25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&amp;</a:t>
                      </a:r>
                      <a:r>
                        <a:rPr sz="1300" spc="2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Social</a:t>
                      </a:r>
                      <a:r>
                        <a:rPr sz="1300" spc="2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Media,</a:t>
                      </a:r>
                      <a:r>
                        <a:rPr sz="1300" spc="2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3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E-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Tourism,</a:t>
                      </a:r>
                      <a:r>
                        <a:rPr sz="1300" spc="23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3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E-Human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Resources,</a:t>
                      </a:r>
                      <a:r>
                        <a:rPr sz="1300" spc="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Corporate</a:t>
                      </a:r>
                      <a:r>
                        <a:rPr sz="1300" spc="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Finance</a:t>
                      </a:r>
                      <a:r>
                        <a:rPr sz="1300" spc="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&amp;</a:t>
                      </a:r>
                      <a:r>
                        <a:rPr sz="1300" spc="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Banking).</a:t>
                      </a:r>
                      <a:endParaRPr sz="1300">
                        <a:latin typeface="Bahnschrift"/>
                        <a:cs typeface="Bahnschrift"/>
                      </a:endParaRPr>
                    </a:p>
                    <a:p>
                      <a:pPr marL="76200" marR="88265" algn="just">
                        <a:lnSpc>
                          <a:spcPct val="100800"/>
                        </a:lnSpc>
                        <a:spcBef>
                          <a:spcPts val="560"/>
                        </a:spcBef>
                      </a:pP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Master</a:t>
                      </a:r>
                      <a:r>
                        <a:rPr sz="1300" spc="2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Europei</a:t>
                      </a:r>
                      <a:r>
                        <a:rPr sz="1300" spc="2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svolge</a:t>
                      </a:r>
                      <a:r>
                        <a:rPr sz="1300" spc="3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l’erogazione</a:t>
                      </a:r>
                      <a:r>
                        <a:rPr sz="1300" spc="4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del</a:t>
                      </a:r>
                      <a:r>
                        <a:rPr sz="1300" spc="3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spc="-1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monte-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ore</a:t>
                      </a:r>
                      <a:r>
                        <a:rPr sz="1300" spc="4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formativo</a:t>
                      </a:r>
                      <a:r>
                        <a:rPr sz="1300" spc="3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esclusivamente</a:t>
                      </a:r>
                      <a:r>
                        <a:rPr sz="1300" spc="2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con</a:t>
                      </a:r>
                      <a:r>
                        <a:rPr sz="1300" spc="2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la</a:t>
                      </a:r>
                      <a:r>
                        <a:rPr sz="1300" spc="3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spc="-1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modalita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“in</a:t>
                      </a:r>
                      <a:r>
                        <a:rPr sz="1300" spc="1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presenza”</a:t>
                      </a:r>
                      <a:r>
                        <a:rPr sz="1300" spc="10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per</a:t>
                      </a:r>
                      <a:r>
                        <a:rPr sz="1300" spc="10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300" spc="10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primo</a:t>
                      </a:r>
                      <a:r>
                        <a:rPr sz="1300" spc="12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300" spc="-1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diploma.</a:t>
                      </a:r>
                      <a:endParaRPr sz="1300">
                        <a:latin typeface="Bahnschrift"/>
                        <a:cs typeface="Bahnschrift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49924" y="7543739"/>
            <a:ext cx="7009130" cy="2279015"/>
            <a:chOff x="249924" y="7543739"/>
            <a:chExt cx="7009130" cy="22790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24" y="7543739"/>
              <a:ext cx="7008899" cy="2278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7" y="7563611"/>
              <a:ext cx="6918959" cy="21884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3651" y="7557515"/>
              <a:ext cx="6931659" cy="2200910"/>
            </a:xfrm>
            <a:custGeom>
              <a:avLst/>
              <a:gdLst/>
              <a:ahLst/>
              <a:cxnLst/>
              <a:rect l="l" t="t" r="r" b="b"/>
              <a:pathLst>
                <a:path w="6931659" h="2200909">
                  <a:moveTo>
                    <a:pt x="0" y="2200656"/>
                  </a:moveTo>
                  <a:lnTo>
                    <a:pt x="6931152" y="2200656"/>
                  </a:lnTo>
                  <a:lnTo>
                    <a:pt x="6931152" y="0"/>
                  </a:lnTo>
                  <a:lnTo>
                    <a:pt x="0" y="0"/>
                  </a:lnTo>
                  <a:lnTo>
                    <a:pt x="0" y="220065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6511" y="252983"/>
          <a:ext cx="6932930" cy="9481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2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OBIETTIVI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554">
                <a:tc>
                  <a:txBody>
                    <a:bodyPr/>
                    <a:lstStyle/>
                    <a:p>
                      <a:pPr marL="76200" marR="86360" algn="jus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200" spc="43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primo</a:t>
                      </a:r>
                      <a:r>
                        <a:rPr sz="1200" spc="43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diploma</a:t>
                      </a:r>
                      <a:r>
                        <a:rPr sz="1200" spc="4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</a:t>
                      </a:r>
                      <a:r>
                        <a:rPr sz="1200" spc="4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(Human</a:t>
                      </a:r>
                      <a:r>
                        <a:rPr sz="1200" spc="4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Relations</a:t>
                      </a:r>
                      <a:r>
                        <a:rPr sz="1200" spc="4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and</a:t>
                      </a:r>
                      <a:r>
                        <a:rPr sz="1200" spc="43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Professional</a:t>
                      </a:r>
                      <a:r>
                        <a:rPr sz="1200" spc="4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Armony)</a:t>
                      </a:r>
                      <a:r>
                        <a:rPr sz="1200" spc="4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si</a:t>
                      </a:r>
                      <a:r>
                        <a:rPr sz="1200" spc="4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svolge</a:t>
                      </a:r>
                      <a:r>
                        <a:rPr sz="1200" spc="4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interamente</a:t>
                      </a:r>
                      <a:r>
                        <a:rPr sz="1200" spc="4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presenza,</a:t>
                      </a:r>
                      <a:r>
                        <a:rPr sz="1200" spc="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per</a:t>
                      </a:r>
                      <a:r>
                        <a:rPr sz="1200" spc="1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certificare</a:t>
                      </a:r>
                      <a:r>
                        <a:rPr sz="1200" spc="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le</a:t>
                      </a:r>
                      <a:r>
                        <a:rPr sz="1200" spc="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Soft</a:t>
                      </a:r>
                      <a:r>
                        <a:rPr sz="1200" spc="8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Skills.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76200" marR="83820" algn="just">
                        <a:lnSpc>
                          <a:spcPct val="100800"/>
                        </a:lnSpc>
                        <a:spcBef>
                          <a:spcPts val="575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Lo</a:t>
                      </a:r>
                      <a:r>
                        <a:rPr sz="1200" spc="2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scopo</a:t>
                      </a:r>
                      <a:r>
                        <a:rPr sz="1200" spc="2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dell’esperienza</a:t>
                      </a:r>
                      <a:r>
                        <a:rPr sz="1200" spc="30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</a:t>
                      </a:r>
                      <a:r>
                        <a:rPr sz="1200" spc="30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3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</a:t>
                      </a:r>
                      <a:r>
                        <a:rPr sz="1200" spc="2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un</a:t>
                      </a:r>
                      <a:r>
                        <a:rPr sz="1200" spc="2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veloce</a:t>
                      </a:r>
                      <a:r>
                        <a:rPr sz="1200" spc="2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ingresso</a:t>
                      </a:r>
                      <a:r>
                        <a:rPr sz="1200" spc="2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nel</a:t>
                      </a:r>
                      <a:r>
                        <a:rPr sz="1200" spc="2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mercato</a:t>
                      </a:r>
                      <a:r>
                        <a:rPr sz="1200" spc="2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del</a:t>
                      </a:r>
                      <a:r>
                        <a:rPr sz="1200" spc="2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lavoro</a:t>
                      </a:r>
                      <a:r>
                        <a:rPr sz="1200" spc="2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europeo</a:t>
                      </a:r>
                      <a:r>
                        <a:rPr sz="1200" spc="2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</a:t>
                      </a:r>
                      <a:r>
                        <a:rPr sz="1200" spc="2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maniera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consapevole</a:t>
                      </a:r>
                      <a:r>
                        <a:rPr sz="1200" spc="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</a:t>
                      </a:r>
                      <a:r>
                        <a:rPr sz="1200" spc="1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volta</a:t>
                      </a:r>
                      <a:r>
                        <a:rPr sz="1200" spc="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ad</a:t>
                      </a:r>
                      <a:r>
                        <a:rPr sz="1200" spc="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esprimere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tutte</a:t>
                      </a:r>
                      <a:r>
                        <a:rPr sz="1200" spc="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le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potenzialita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professionali</a:t>
                      </a:r>
                      <a:r>
                        <a:rPr sz="1200" spc="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del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corsista.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77470" marR="84455" algn="just">
                        <a:lnSpc>
                          <a:spcPct val="1008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</a:t>
                      </a:r>
                      <a:r>
                        <a:rPr sz="1200" spc="2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tal</a:t>
                      </a:r>
                      <a:r>
                        <a:rPr sz="1200" spc="20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senso</a:t>
                      </a:r>
                      <a:r>
                        <a:rPr sz="1200" spc="2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primo</a:t>
                      </a:r>
                      <a:r>
                        <a:rPr sz="1200" spc="2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obiettivo</a:t>
                      </a:r>
                      <a:r>
                        <a:rPr sz="1200" spc="2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3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</a:t>
                      </a:r>
                      <a:r>
                        <a:rPr sz="1200" spc="22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conoscere</a:t>
                      </a:r>
                      <a:r>
                        <a:rPr sz="1200" spc="2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se</a:t>
                      </a:r>
                      <a:r>
                        <a:rPr sz="1200" spc="2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stessi,</a:t>
                      </a:r>
                      <a:r>
                        <a:rPr sz="1200" spc="2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quindi</a:t>
                      </a:r>
                      <a:r>
                        <a:rPr sz="1200" spc="229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200" spc="20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proprio</a:t>
                      </a:r>
                      <a:r>
                        <a:rPr sz="1200" spc="2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PERCHÈ</a:t>
                      </a:r>
                      <a:r>
                        <a:rPr sz="1200" spc="23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ed</a:t>
                      </a:r>
                      <a:r>
                        <a:rPr sz="1200" spc="25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</a:t>
                      </a:r>
                      <a:r>
                        <a:rPr sz="1200" spc="2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propri</a:t>
                      </a:r>
                      <a:r>
                        <a:rPr sz="1200" spc="229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TALENTI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nel</a:t>
                      </a:r>
                      <a:r>
                        <a:rPr sz="1200" spc="1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mondoprofessionale.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77470" marR="8445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</a:t>
                      </a:r>
                      <a:r>
                        <a:rPr sz="1200" spc="1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seguito,</a:t>
                      </a:r>
                      <a:r>
                        <a:rPr sz="1200" spc="1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si</a:t>
                      </a:r>
                      <a:r>
                        <a:rPr sz="1200" spc="13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può</a:t>
                      </a:r>
                      <a:r>
                        <a:rPr sz="1200" spc="1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cominciare</a:t>
                      </a:r>
                      <a:r>
                        <a:rPr sz="1200" spc="13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</a:t>
                      </a:r>
                      <a:r>
                        <a:rPr sz="1200" spc="1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capire</a:t>
                      </a:r>
                      <a:r>
                        <a:rPr sz="1200" spc="1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</a:t>
                      </a:r>
                      <a:r>
                        <a:rPr sz="1200" spc="1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quale</a:t>
                      </a:r>
                      <a:r>
                        <a:rPr sz="1200" spc="1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contesto</a:t>
                      </a:r>
                      <a:r>
                        <a:rPr sz="1200" spc="15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lavorativo</a:t>
                      </a:r>
                      <a:r>
                        <a:rPr sz="1200" spc="1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200" spc="13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corsista</a:t>
                      </a:r>
                      <a:r>
                        <a:rPr sz="1200" spc="13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può</a:t>
                      </a:r>
                      <a:r>
                        <a:rPr sz="1200" spc="1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realizzare</a:t>
                      </a:r>
                      <a:r>
                        <a:rPr sz="1200" spc="15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le</a:t>
                      </a:r>
                      <a:r>
                        <a:rPr sz="1200" spc="1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sue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potenzialitacon</a:t>
                      </a:r>
                      <a:r>
                        <a:rPr sz="1200" spc="1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lo</a:t>
                      </a:r>
                      <a:r>
                        <a:rPr sz="1200" spc="1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studio</a:t>
                      </a:r>
                      <a:r>
                        <a:rPr sz="1200" spc="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pratico</a:t>
                      </a:r>
                      <a:r>
                        <a:rPr sz="1200" spc="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delle</a:t>
                      </a:r>
                      <a:r>
                        <a:rPr sz="1200" spc="1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culture</a:t>
                      </a:r>
                      <a:r>
                        <a:rPr sz="1200" spc="1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aziendali</a:t>
                      </a:r>
                      <a:r>
                        <a:rPr sz="1200" spc="10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(livello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1</a:t>
                      </a:r>
                      <a:r>
                        <a:rPr sz="1200" spc="1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</a:t>
                      </a:r>
                      <a:r>
                        <a:rPr sz="1200" spc="8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2,</a:t>
                      </a:r>
                      <a:r>
                        <a:rPr sz="1200" spc="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secondo</a:t>
                      </a:r>
                      <a:r>
                        <a:rPr sz="1200" spc="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la</a:t>
                      </a:r>
                      <a:r>
                        <a:rPr sz="1200" spc="1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classificazione</a:t>
                      </a:r>
                      <a:r>
                        <a:rPr sz="1200" spc="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</a:t>
                      </a:r>
                      <a:r>
                        <a:rPr sz="1200" spc="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E.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Schein).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77470" marR="8509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200" spc="1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viaggio</a:t>
                      </a:r>
                      <a:r>
                        <a:rPr sz="1200" spc="13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tra</a:t>
                      </a:r>
                      <a:r>
                        <a:rPr sz="1200" spc="13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due</a:t>
                      </a:r>
                      <a:r>
                        <a:rPr sz="1200" spc="15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citta</a:t>
                      </a:r>
                      <a:r>
                        <a:rPr sz="1200" spc="12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solari</a:t>
                      </a:r>
                      <a:r>
                        <a:rPr sz="1200" spc="1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(Taranto</a:t>
                      </a:r>
                      <a:r>
                        <a:rPr sz="1200" spc="1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</a:t>
                      </a:r>
                      <a:r>
                        <a:rPr sz="1200" spc="1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Malta)</a:t>
                      </a:r>
                      <a:r>
                        <a:rPr sz="1200" spc="12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</a:t>
                      </a:r>
                      <a:r>
                        <a:rPr sz="1200" spc="13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due</a:t>
                      </a:r>
                      <a:r>
                        <a:rPr sz="1200" spc="1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citta</a:t>
                      </a:r>
                      <a:r>
                        <a:rPr sz="1200" spc="1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lunari</a:t>
                      </a:r>
                      <a:r>
                        <a:rPr sz="1200" spc="1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(Dublino</a:t>
                      </a:r>
                      <a:r>
                        <a:rPr sz="1200" spc="1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</a:t>
                      </a:r>
                      <a:r>
                        <a:rPr sz="1200" spc="13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Varsavia)</a:t>
                      </a:r>
                      <a:r>
                        <a:rPr sz="1200" spc="1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può</a:t>
                      </a:r>
                      <a:r>
                        <a:rPr sz="1200" spc="1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aiutare</a:t>
                      </a:r>
                      <a:r>
                        <a:rPr sz="1200" spc="1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corsistaa</a:t>
                      </a:r>
                      <a:r>
                        <a:rPr sz="1200" spc="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scegliere</a:t>
                      </a:r>
                      <a:r>
                        <a:rPr sz="1200" spc="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uno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scenario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più</a:t>
                      </a:r>
                      <a:r>
                        <a:rPr sz="1200" spc="8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confacente</a:t>
                      </a:r>
                      <a:r>
                        <a:rPr sz="1200" spc="8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alla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sua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personalita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ed</a:t>
                      </a:r>
                      <a:r>
                        <a:rPr sz="1200" spc="10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ai</a:t>
                      </a:r>
                      <a:r>
                        <a:rPr sz="1200" spc="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suoi</a:t>
                      </a:r>
                      <a:r>
                        <a:rPr sz="1200" spc="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talenti.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76200" marR="8318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Contemporaneamente,</a:t>
                      </a:r>
                      <a:r>
                        <a:rPr sz="1200" spc="18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200" spc="1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corsista</a:t>
                      </a:r>
                      <a:r>
                        <a:rPr sz="1200" spc="18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migliorera</a:t>
                      </a:r>
                      <a:r>
                        <a:rPr sz="1200" spc="20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nell’apprendimento</a:t>
                      </a:r>
                      <a:r>
                        <a:rPr sz="1200" spc="1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della</a:t>
                      </a:r>
                      <a:r>
                        <a:rPr sz="1200" spc="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lingua</a:t>
                      </a:r>
                      <a:r>
                        <a:rPr sz="1200" spc="18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inglese,</a:t>
                      </a:r>
                      <a:r>
                        <a:rPr sz="1200" spc="2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inteso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come</a:t>
                      </a:r>
                      <a:r>
                        <a:rPr sz="1200" spc="1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200" spc="15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veropassaporto</a:t>
                      </a:r>
                      <a:r>
                        <a:rPr sz="1200" spc="1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nell’Europa</a:t>
                      </a:r>
                      <a:r>
                        <a:rPr sz="1200" spc="1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delle</a:t>
                      </a:r>
                      <a:r>
                        <a:rPr sz="1200" spc="2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opportunita,</a:t>
                      </a:r>
                      <a:r>
                        <a:rPr sz="1200" spc="1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anche</a:t>
                      </a:r>
                      <a:r>
                        <a:rPr sz="1200" spc="18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con</a:t>
                      </a:r>
                      <a:r>
                        <a:rPr sz="1200" spc="1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un’esperienza</a:t>
                      </a:r>
                      <a:r>
                        <a:rPr sz="1200" spc="2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full</a:t>
                      </a:r>
                      <a:r>
                        <a:rPr sz="1200" spc="1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immersion</a:t>
                      </a:r>
                      <a:r>
                        <a:rPr sz="1200" spc="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Dublino.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76200" marR="8699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200" spc="20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prodotto</a:t>
                      </a:r>
                      <a:r>
                        <a:rPr sz="1200" spc="2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finale</a:t>
                      </a:r>
                      <a:r>
                        <a:rPr sz="1200" spc="2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</a:t>
                      </a:r>
                      <a:r>
                        <a:rPr sz="1200" spc="2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questo</a:t>
                      </a:r>
                      <a:r>
                        <a:rPr sz="1200" spc="2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lavoro</a:t>
                      </a:r>
                      <a:r>
                        <a:rPr sz="1200" spc="2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sara</a:t>
                      </a:r>
                      <a:r>
                        <a:rPr sz="1200" spc="204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un</a:t>
                      </a:r>
                      <a:r>
                        <a:rPr sz="1200" spc="2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curriculum</a:t>
                      </a:r>
                      <a:r>
                        <a:rPr sz="1200" spc="22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“affilato”</a:t>
                      </a:r>
                      <a:r>
                        <a:rPr sz="1200" spc="2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</a:t>
                      </a:r>
                      <a:r>
                        <a:rPr sz="1200" spc="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grado</a:t>
                      </a:r>
                      <a:r>
                        <a:rPr sz="1200" spc="2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</a:t>
                      </a:r>
                      <a:r>
                        <a:rPr sz="1200" spc="2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intercettare</a:t>
                      </a:r>
                      <a:r>
                        <a:rPr sz="1200" spc="22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la</a:t>
                      </a:r>
                      <a:r>
                        <a:rPr sz="1200" spc="2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propria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metaprofessionale</a:t>
                      </a:r>
                      <a:r>
                        <a:rPr sz="1200" spc="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nell’Europa</a:t>
                      </a:r>
                      <a:r>
                        <a:rPr sz="1200" spc="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delle</a:t>
                      </a:r>
                      <a:r>
                        <a:rPr sz="1200" spc="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opportunita.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78740" marR="83185" algn="just">
                        <a:lnSpc>
                          <a:spcPct val="100800"/>
                        </a:lnSpc>
                        <a:spcBef>
                          <a:spcPts val="580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Un</a:t>
                      </a:r>
                      <a:r>
                        <a:rPr sz="1200" spc="-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colloquio</a:t>
                      </a:r>
                      <a:r>
                        <a:rPr sz="1200" spc="-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efficace</a:t>
                      </a:r>
                      <a:r>
                        <a:rPr sz="1200" spc="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sara la</a:t>
                      </a:r>
                      <a:r>
                        <a:rPr sz="1200" spc="-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logica conseguenza di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tutto il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processo</a:t>
                      </a:r>
                      <a:r>
                        <a:rPr sz="1200" spc="-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svolto in vista</a:t>
                      </a:r>
                      <a:r>
                        <a:rPr sz="1200" spc="-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</a:t>
                      </a:r>
                      <a:r>
                        <a:rPr sz="1200" spc="-1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un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soddisfacente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ingresso</a:t>
                      </a:r>
                      <a:r>
                        <a:rPr sz="1200" spc="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del</a:t>
                      </a:r>
                      <a:r>
                        <a:rPr sz="1200" spc="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mondo</a:t>
                      </a:r>
                      <a:r>
                        <a:rPr sz="1200" spc="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del</a:t>
                      </a:r>
                      <a:r>
                        <a:rPr sz="1200" spc="9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lavoro</a:t>
                      </a:r>
                      <a:r>
                        <a:rPr sz="1200" spc="8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europeo.</a:t>
                      </a:r>
                      <a:endParaRPr sz="1200">
                        <a:latin typeface="Bahnschrift"/>
                        <a:cs typeface="Bahnschrift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STAGE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TESINA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A</a:t>
                      </a:r>
                      <a:r>
                        <a:rPr sz="1200" spc="9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conclusione</a:t>
                      </a:r>
                      <a:r>
                        <a:rPr sz="1200" spc="7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del</a:t>
                      </a:r>
                      <a:r>
                        <a:rPr sz="1200" spc="5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percorso</a:t>
                      </a:r>
                      <a:r>
                        <a:rPr sz="1200" spc="7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formativo</a:t>
                      </a:r>
                      <a:r>
                        <a:rPr sz="1200" spc="7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34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i</a:t>
                      </a:r>
                      <a:r>
                        <a:rPr sz="1200" spc="7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previsto: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203200" indent="-11239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203200" algn="l"/>
                        </a:tabLst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la</a:t>
                      </a:r>
                      <a:r>
                        <a:rPr sz="1200" spc="7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discussione</a:t>
                      </a:r>
                      <a:r>
                        <a:rPr sz="1200" spc="7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delle</a:t>
                      </a:r>
                      <a:r>
                        <a:rPr sz="1200" spc="6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tesina</a:t>
                      </a:r>
                      <a:r>
                        <a:rPr sz="1200" spc="8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(obbligatorio)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203200" indent="-112395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-"/>
                        <a:tabLst>
                          <a:tab pos="203200" algn="l"/>
                        </a:tabLst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lo</a:t>
                      </a:r>
                      <a:r>
                        <a:rPr sz="1200" spc="8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svolgimento</a:t>
                      </a:r>
                      <a:r>
                        <a:rPr sz="1200" spc="85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dello</a:t>
                      </a:r>
                      <a:r>
                        <a:rPr sz="1200" spc="8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stage</a:t>
                      </a:r>
                      <a:r>
                        <a:rPr sz="1200" spc="9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Bahnschrift"/>
                          <a:cs typeface="Bahnschrift"/>
                        </a:rPr>
                        <a:t>(facoltativo)</a:t>
                      </a:r>
                      <a:endParaRPr sz="1200">
                        <a:latin typeface="Bahnschrift"/>
                        <a:cs typeface="Bahnschrift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SECONDO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DIPLOMA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LINE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(FACOLTATIVO)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1625">
                <a:tc>
                  <a:txBody>
                    <a:bodyPr/>
                    <a:lstStyle/>
                    <a:p>
                      <a:pPr marL="76200" marR="8128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Oltre</a:t>
                      </a:r>
                      <a:r>
                        <a:rPr sz="1200" spc="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al</a:t>
                      </a:r>
                      <a:r>
                        <a:rPr sz="1200" spc="3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diploma</a:t>
                      </a:r>
                      <a:r>
                        <a:rPr sz="1200" spc="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</a:t>
                      </a:r>
                      <a:r>
                        <a:rPr sz="1200" spc="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(in</a:t>
                      </a:r>
                      <a:r>
                        <a:rPr sz="1200" spc="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presenza),</a:t>
                      </a:r>
                      <a:r>
                        <a:rPr sz="1200" spc="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</a:t>
                      </a:r>
                      <a:r>
                        <a:rPr sz="1200" spc="3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corsisti</a:t>
                      </a:r>
                      <a:r>
                        <a:rPr sz="1200" spc="3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possono</a:t>
                      </a:r>
                      <a:r>
                        <a:rPr sz="1200" spc="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conseguire</a:t>
                      </a:r>
                      <a:r>
                        <a:rPr sz="1200" spc="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un</a:t>
                      </a:r>
                      <a:r>
                        <a:rPr sz="1200" spc="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secondo</a:t>
                      </a:r>
                      <a:r>
                        <a:rPr sz="1200" spc="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diploma</a:t>
                      </a:r>
                      <a:r>
                        <a:rPr sz="1200" spc="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On</a:t>
                      </a:r>
                      <a:r>
                        <a:rPr sz="1200" spc="3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Line</a:t>
                      </a:r>
                      <a:r>
                        <a:rPr sz="1200" spc="4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</a:t>
                      </a:r>
                      <a:r>
                        <a:rPr sz="1200" spc="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2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Self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Branding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for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Jobs,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con</a:t>
                      </a:r>
                      <a:r>
                        <a:rPr sz="1200" spc="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specializzazione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2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in: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188595" indent="-11239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-"/>
                        <a:tabLst>
                          <a:tab pos="188595" algn="l"/>
                        </a:tabLst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Corporate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Finance</a:t>
                      </a:r>
                      <a:r>
                        <a:rPr sz="1200" spc="8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&amp;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Banking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188595" indent="-11239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188595" algn="l"/>
                        </a:tabLst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Marketing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&amp;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Social</a:t>
                      </a:r>
                      <a:r>
                        <a:rPr sz="1200" spc="8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Media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76200" marR="2314575" indent="112395">
                        <a:lnSpc>
                          <a:spcPct val="141000"/>
                        </a:lnSpc>
                        <a:spcBef>
                          <a:spcPts val="10"/>
                        </a:spcBef>
                        <a:buChar char="-"/>
                        <a:tabLst>
                          <a:tab pos="188595" algn="l"/>
                        </a:tabLst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E-Tourism:</a:t>
                      </a:r>
                      <a:r>
                        <a:rPr sz="1200" spc="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E-Tourism</a:t>
                      </a:r>
                      <a:r>
                        <a:rPr sz="1200" spc="8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Management: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Hotel,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Events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and</a:t>
                      </a:r>
                      <a:r>
                        <a:rPr sz="1200" spc="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Marketing</a:t>
                      </a:r>
                      <a:r>
                        <a:rPr sz="1200" spc="5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Il</a:t>
                      </a:r>
                      <a:r>
                        <a:rPr sz="1200" spc="1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secondo</a:t>
                      </a:r>
                      <a:r>
                        <a:rPr sz="1200" spc="9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diploma</a:t>
                      </a:r>
                      <a:r>
                        <a:rPr sz="1200" spc="10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3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</a:t>
                      </a:r>
                      <a:r>
                        <a:rPr sz="1200" spc="10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FACOLTATIVO.</a:t>
                      </a:r>
                      <a:endParaRPr sz="1200">
                        <a:latin typeface="Bahnschrift"/>
                        <a:cs typeface="Bahnschrift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DIRETTORE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Prof.ssa</a:t>
                      </a:r>
                      <a:r>
                        <a:rPr sz="1200" spc="6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Barbara</a:t>
                      </a:r>
                      <a:r>
                        <a:rPr sz="1200" spc="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Karlikowska</a:t>
                      </a:r>
                      <a:endParaRPr sz="1200">
                        <a:latin typeface="Bahnschrift"/>
                        <a:cs typeface="Bahnschrift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COORDINAMENTO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UNIVERSITÀ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4394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Prof.</a:t>
                      </a:r>
                      <a:r>
                        <a:rPr sz="1200" spc="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Giovanni</a:t>
                      </a:r>
                      <a:r>
                        <a:rPr sz="1200" spc="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Bianco</a:t>
                      </a:r>
                      <a:endParaRPr sz="1200">
                        <a:latin typeface="Bahnschrift"/>
                        <a:cs typeface="Bahnschrift"/>
                      </a:endParaRPr>
                    </a:p>
                    <a:p>
                      <a:pPr marL="3111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Dipartimento</a:t>
                      </a:r>
                      <a:r>
                        <a:rPr sz="1200" spc="5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Jonico</a:t>
                      </a:r>
                      <a:r>
                        <a:rPr sz="1200" spc="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in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«Sistemi</a:t>
                      </a:r>
                      <a:r>
                        <a:rPr sz="1200" spc="5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giuridici</a:t>
                      </a:r>
                      <a:r>
                        <a:rPr sz="1200" spc="4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ed</a:t>
                      </a:r>
                      <a:r>
                        <a:rPr sz="1200" spc="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economici</a:t>
                      </a:r>
                      <a:r>
                        <a:rPr sz="1200" spc="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del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Mediterraneo:</a:t>
                      </a:r>
                      <a:r>
                        <a:rPr sz="1200" spc="6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societa,</a:t>
                      </a:r>
                      <a:r>
                        <a:rPr sz="1200" spc="75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ambiente,</a:t>
                      </a:r>
                      <a:r>
                        <a:rPr sz="1200" spc="7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2"/>
                          </a:solidFill>
                          <a:latin typeface="Bahnschrift"/>
                          <a:cs typeface="Bahnschrift"/>
                        </a:rPr>
                        <a:t>culture»</a:t>
                      </a:r>
                      <a:endParaRPr sz="1200">
                        <a:latin typeface="Bahnschrift"/>
                        <a:cs typeface="Bahnschrift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7563" y="380491"/>
            <a:ext cx="13938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215" dirty="0">
                <a:solidFill>
                  <a:srgbClr val="003300"/>
                </a:solidFill>
                <a:latin typeface="Arial"/>
                <a:cs typeface="Arial"/>
              </a:rPr>
              <a:t>OFFERTA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655" y="1695957"/>
            <a:ext cx="6509384" cy="16027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707514" marR="1268095" indent="-523240">
              <a:lnSpc>
                <a:spcPts val="1580"/>
              </a:lnSpc>
              <a:spcBef>
                <a:spcPts val="240"/>
              </a:spcBef>
            </a:pPr>
            <a:r>
              <a:rPr sz="1400" b="1" spc="-110" dirty="0">
                <a:solidFill>
                  <a:srgbClr val="1F3862"/>
                </a:solidFill>
                <a:latin typeface="Arial"/>
                <a:cs typeface="Arial"/>
              </a:rPr>
              <a:t>«SCOPRI</a:t>
            </a:r>
            <a:r>
              <a:rPr sz="14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IL</a:t>
            </a:r>
            <a:r>
              <a:rPr sz="14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1F3862"/>
                </a:solidFill>
                <a:latin typeface="Arial"/>
                <a:cs typeface="Arial"/>
              </a:rPr>
              <a:t>TUO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110" dirty="0">
                <a:solidFill>
                  <a:srgbClr val="1F3862"/>
                </a:solidFill>
                <a:latin typeface="Arial"/>
                <a:cs typeface="Arial"/>
              </a:rPr>
              <a:t>PERCHÈ</a:t>
            </a:r>
            <a:r>
              <a:rPr sz="1400" b="1" spc="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110" dirty="0">
                <a:solidFill>
                  <a:srgbClr val="1F3862"/>
                </a:solidFill>
                <a:latin typeface="Arial"/>
                <a:cs typeface="Arial"/>
              </a:rPr>
              <a:t>E</a:t>
            </a:r>
            <a:r>
              <a:rPr sz="14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2"/>
                </a:solidFill>
                <a:latin typeface="Arial"/>
                <a:cs typeface="Arial"/>
              </a:rPr>
              <a:t>IL</a:t>
            </a:r>
            <a:r>
              <a:rPr sz="14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1F3862"/>
                </a:solidFill>
                <a:latin typeface="Arial"/>
                <a:cs typeface="Arial"/>
              </a:rPr>
              <a:t>TUO</a:t>
            </a:r>
            <a:r>
              <a:rPr sz="1400" b="1" spc="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135" dirty="0">
                <a:solidFill>
                  <a:srgbClr val="1F3862"/>
                </a:solidFill>
                <a:latin typeface="Arial"/>
                <a:cs typeface="Arial"/>
              </a:rPr>
              <a:t>LAVORO</a:t>
            </a:r>
            <a:r>
              <a:rPr sz="14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1F3862"/>
                </a:solidFill>
                <a:latin typeface="Arial"/>
                <a:cs typeface="Arial"/>
              </a:rPr>
              <a:t>IDEALE </a:t>
            </a:r>
            <a:r>
              <a:rPr sz="1400" b="1" spc="-105" dirty="0">
                <a:solidFill>
                  <a:srgbClr val="1F3862"/>
                </a:solidFill>
                <a:latin typeface="Arial"/>
                <a:cs typeface="Arial"/>
              </a:rPr>
              <a:t>NELL’EUROPA</a:t>
            </a:r>
            <a:r>
              <a:rPr sz="14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1F3862"/>
                </a:solidFill>
                <a:latin typeface="Arial"/>
                <a:cs typeface="Arial"/>
              </a:rPr>
              <a:t>DELLE</a:t>
            </a:r>
            <a:r>
              <a:rPr sz="1400" b="1" spc="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3862"/>
                </a:solidFill>
                <a:latin typeface="Arial"/>
                <a:cs typeface="Arial"/>
              </a:rPr>
              <a:t>OPPORTUNITÀ»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7900"/>
              </a:lnSpc>
              <a:spcBef>
                <a:spcPts val="1060"/>
              </a:spcBef>
            </a:pPr>
            <a:r>
              <a:rPr sz="1400" b="1" spc="-25" dirty="0">
                <a:solidFill>
                  <a:srgbClr val="1F3862"/>
                </a:solidFill>
                <a:latin typeface="Arial"/>
                <a:cs typeface="Arial"/>
              </a:rPr>
              <a:t>«Scopri</a:t>
            </a:r>
            <a:r>
              <a:rPr sz="1400" b="1" spc="26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1F3862"/>
                </a:solidFill>
                <a:latin typeface="Arial"/>
                <a:cs typeface="Arial"/>
              </a:rPr>
              <a:t>l’Europa</a:t>
            </a:r>
            <a:r>
              <a:rPr sz="1400" b="1" spc="26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delle</a:t>
            </a:r>
            <a:r>
              <a:rPr sz="1400" b="1" spc="27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1F3862"/>
                </a:solidFill>
                <a:latin typeface="Arial"/>
                <a:cs typeface="Arial"/>
              </a:rPr>
              <a:t>opportunita</a:t>
            </a:r>
            <a:r>
              <a:rPr sz="1400" b="1" spc="26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1F3862"/>
                </a:solidFill>
                <a:latin typeface="Arial"/>
                <a:cs typeface="Arial"/>
              </a:rPr>
              <a:t>professionali</a:t>
            </a:r>
            <a:r>
              <a:rPr sz="1400" b="1" spc="26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con</a:t>
            </a:r>
            <a:r>
              <a:rPr sz="1400" b="1" spc="26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un</a:t>
            </a:r>
            <a:r>
              <a:rPr sz="1400" b="1" spc="26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1F3862"/>
                </a:solidFill>
                <a:latin typeface="Arial"/>
                <a:cs typeface="Arial"/>
              </a:rPr>
              <a:t>viaggio</a:t>
            </a:r>
            <a:r>
              <a:rPr sz="1400" b="1" spc="27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tra</a:t>
            </a:r>
            <a:r>
              <a:rPr sz="1400" b="1" spc="26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2"/>
                </a:solidFill>
                <a:latin typeface="Arial"/>
                <a:cs typeface="Arial"/>
              </a:rPr>
              <a:t>Taranto, </a:t>
            </a:r>
            <a:r>
              <a:rPr sz="1400" b="1" spc="-55" dirty="0">
                <a:solidFill>
                  <a:srgbClr val="1F3862"/>
                </a:solidFill>
                <a:latin typeface="Arial"/>
                <a:cs typeface="Arial"/>
              </a:rPr>
              <a:t>Lisbona,Varsavia</a:t>
            </a:r>
            <a:r>
              <a:rPr sz="14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1F3862"/>
                </a:solidFill>
                <a:latin typeface="Arial"/>
                <a:cs typeface="Arial"/>
              </a:rPr>
              <a:t>,</a:t>
            </a:r>
            <a:r>
              <a:rPr sz="14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3862"/>
                </a:solidFill>
                <a:latin typeface="Arial"/>
                <a:cs typeface="Arial"/>
              </a:rPr>
              <a:t>mentre</a:t>
            </a:r>
            <a:r>
              <a:rPr sz="1400" b="1" spc="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1F3862"/>
                </a:solidFill>
                <a:latin typeface="Arial"/>
                <a:cs typeface="Arial"/>
              </a:rPr>
              <a:t>impari</a:t>
            </a:r>
            <a:r>
              <a:rPr sz="14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1F3862"/>
                </a:solidFill>
                <a:latin typeface="Arial"/>
                <a:cs typeface="Arial"/>
              </a:rPr>
              <a:t>l’inglese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1F3862"/>
                </a:solidFill>
                <a:latin typeface="Arial"/>
                <a:cs typeface="Arial"/>
              </a:rPr>
              <a:t>coi</a:t>
            </a:r>
            <a:r>
              <a:rPr sz="14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1F3862"/>
                </a:solidFill>
                <a:latin typeface="Arial"/>
                <a:cs typeface="Arial"/>
              </a:rPr>
              <a:t>madrelingua</a:t>
            </a:r>
            <a:r>
              <a:rPr sz="1400" b="1" spc="-4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2"/>
                </a:solidFill>
                <a:latin typeface="Arial"/>
                <a:cs typeface="Arial"/>
              </a:rPr>
              <a:t>Dublino.</a:t>
            </a:r>
            <a:endParaRPr sz="1400">
              <a:latin typeface="Arial"/>
              <a:cs typeface="Arial"/>
            </a:endParaRPr>
          </a:p>
          <a:p>
            <a:pPr marL="12700" marR="93980">
              <a:lnSpc>
                <a:spcPct val="108700"/>
              </a:lnSpc>
              <a:spcBef>
                <a:spcPts val="775"/>
              </a:spcBef>
            </a:pP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Alla</a:t>
            </a:r>
            <a:r>
              <a:rPr sz="1400" b="1" spc="-6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2"/>
                </a:solidFill>
                <a:latin typeface="Arial"/>
                <a:cs typeface="Arial"/>
              </a:rPr>
              <a:t>fine</a:t>
            </a:r>
            <a:r>
              <a:rPr sz="14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del</a:t>
            </a:r>
            <a:r>
              <a:rPr sz="1400" b="1" spc="-5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1F3862"/>
                </a:solidFill>
                <a:latin typeface="Arial"/>
                <a:cs typeface="Arial"/>
              </a:rPr>
              <a:t>viaggio</a:t>
            </a:r>
            <a:r>
              <a:rPr sz="14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3862"/>
                </a:solidFill>
                <a:latin typeface="Arial"/>
                <a:cs typeface="Arial"/>
              </a:rPr>
              <a:t>potrai</a:t>
            </a:r>
            <a:r>
              <a:rPr sz="1400" b="1" spc="-4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1F3862"/>
                </a:solidFill>
                <a:latin typeface="Arial"/>
                <a:cs typeface="Arial"/>
              </a:rPr>
              <a:t>conoscere</a:t>
            </a:r>
            <a:r>
              <a:rPr sz="1400" b="1" spc="-45" dirty="0">
                <a:solidFill>
                  <a:srgbClr val="1F3862"/>
                </a:solidFill>
                <a:latin typeface="Arial"/>
                <a:cs typeface="Arial"/>
              </a:rPr>
              <a:t> velocemente</a:t>
            </a:r>
            <a:r>
              <a:rPr sz="14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i</a:t>
            </a:r>
            <a:r>
              <a:rPr sz="1400" b="1" spc="-4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3862"/>
                </a:solidFill>
                <a:latin typeface="Arial"/>
                <a:cs typeface="Arial"/>
              </a:rPr>
              <a:t>tuoi</a:t>
            </a:r>
            <a:r>
              <a:rPr sz="1400" b="1" spc="-4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2"/>
                </a:solidFill>
                <a:latin typeface="Arial"/>
                <a:cs typeface="Arial"/>
              </a:rPr>
              <a:t>talenti</a:t>
            </a:r>
            <a:r>
              <a:rPr sz="1400" b="1" spc="-5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1F3862"/>
                </a:solidFill>
                <a:latin typeface="Arial"/>
                <a:cs typeface="Arial"/>
              </a:rPr>
              <a:t>professionali,</a:t>
            </a:r>
            <a:r>
              <a:rPr sz="1400" b="1" spc="-5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3862"/>
                </a:solidFill>
                <a:latin typeface="Arial"/>
                <a:cs typeface="Arial"/>
              </a:rPr>
              <a:t>la </a:t>
            </a:r>
            <a:r>
              <a:rPr sz="1400" b="1" spc="-40" dirty="0">
                <a:solidFill>
                  <a:srgbClr val="1F3862"/>
                </a:solidFill>
                <a:latin typeface="Arial"/>
                <a:cs typeface="Arial"/>
              </a:rPr>
              <a:t>citta</a:t>
            </a:r>
            <a:r>
              <a:rPr sz="1400" b="1" spc="-7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3862"/>
                </a:solidFill>
                <a:latin typeface="Arial"/>
                <a:cs typeface="Arial"/>
              </a:rPr>
              <a:t>lacultura</a:t>
            </a:r>
            <a:r>
              <a:rPr sz="1400" b="1" spc="-6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1F3862"/>
                </a:solidFill>
                <a:latin typeface="Arial"/>
                <a:cs typeface="Arial"/>
              </a:rPr>
              <a:t>aziendale </a:t>
            </a:r>
            <a:r>
              <a:rPr sz="1400" b="1" spc="-65" dirty="0">
                <a:solidFill>
                  <a:srgbClr val="1F3862"/>
                </a:solidFill>
                <a:latin typeface="Arial"/>
                <a:cs typeface="Arial"/>
              </a:rPr>
              <a:t>che</a:t>
            </a:r>
            <a:r>
              <a:rPr sz="14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fa</a:t>
            </a:r>
            <a:r>
              <a:rPr sz="14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per</a:t>
            </a:r>
            <a:r>
              <a:rPr sz="1400" b="1" spc="-4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te</a:t>
            </a:r>
            <a:r>
              <a:rPr sz="1400" b="1" spc="-5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e,</a:t>
            </a:r>
            <a:r>
              <a:rPr sz="14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1F3862"/>
                </a:solidFill>
                <a:latin typeface="Arial"/>
                <a:cs typeface="Arial"/>
              </a:rPr>
              <a:t>quindi,</a:t>
            </a:r>
            <a:r>
              <a:rPr sz="14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2"/>
                </a:solidFill>
                <a:latin typeface="Arial"/>
                <a:cs typeface="Arial"/>
              </a:rPr>
              <a:t>il</a:t>
            </a:r>
            <a:r>
              <a:rPr sz="1400" b="1" spc="-50" dirty="0">
                <a:solidFill>
                  <a:srgbClr val="1F3862"/>
                </a:solidFill>
                <a:latin typeface="Arial"/>
                <a:cs typeface="Arial"/>
              </a:rPr>
              <a:t> tuo</a:t>
            </a:r>
            <a:r>
              <a:rPr sz="1400" b="1" spc="-4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1F3862"/>
                </a:solidFill>
                <a:latin typeface="Arial"/>
                <a:cs typeface="Arial"/>
              </a:rPr>
              <a:t>lavoro</a:t>
            </a:r>
            <a:r>
              <a:rPr sz="1400" b="1" spc="-5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2"/>
                </a:solidFill>
                <a:latin typeface="Arial"/>
                <a:cs typeface="Arial"/>
              </a:rPr>
              <a:t>ideale»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4145" y="3458590"/>
            <a:ext cx="3151505" cy="559435"/>
          </a:xfrm>
          <a:prstGeom prst="rect">
            <a:avLst/>
          </a:prstGeom>
          <a:solidFill>
            <a:srgbClr val="00AFEF"/>
          </a:solidFill>
          <a:ln w="609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635" algn="ctr">
              <a:lnSpc>
                <a:spcPts val="2385"/>
              </a:lnSpc>
              <a:spcBef>
                <a:spcPts val="25"/>
              </a:spcBef>
            </a:pP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TARANTO</a:t>
            </a:r>
            <a:endParaRPr sz="2000">
              <a:latin typeface="Arial"/>
              <a:cs typeface="Arial"/>
            </a:endParaRPr>
          </a:p>
          <a:p>
            <a:pPr marL="19050" algn="ctr">
              <a:lnSpc>
                <a:spcPts val="1964"/>
              </a:lnSpc>
            </a:pPr>
            <a:r>
              <a:rPr sz="1650" b="1" i="1" spc="-275" dirty="0">
                <a:solidFill>
                  <a:srgbClr val="FFFFFF"/>
                </a:solidFill>
                <a:latin typeface="Arial"/>
                <a:cs typeface="Arial"/>
              </a:rPr>
              <a:t>SCOPRI</a:t>
            </a:r>
            <a:r>
              <a:rPr sz="1650" b="1" i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i="1" spc="-10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650" b="1" i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i="1" spc="-325" dirty="0">
                <a:solidFill>
                  <a:srgbClr val="FFFFFF"/>
                </a:solidFill>
                <a:latin typeface="Arial"/>
                <a:cs typeface="Arial"/>
              </a:rPr>
              <a:t>TUO</a:t>
            </a:r>
            <a:r>
              <a:rPr sz="1650" b="1" i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i="1" spc="-320" dirty="0">
                <a:solidFill>
                  <a:srgbClr val="FFFFFF"/>
                </a:solidFill>
                <a:latin typeface="Arial"/>
                <a:cs typeface="Arial"/>
              </a:rPr>
              <a:t>TALENTO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4145" y="4088002"/>
            <a:ext cx="3151505" cy="559435"/>
          </a:xfrm>
          <a:prstGeom prst="rect">
            <a:avLst/>
          </a:prstGeom>
          <a:solidFill>
            <a:srgbClr val="A40020"/>
          </a:solidFill>
          <a:ln w="609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ts val="2385"/>
              </a:lnSpc>
              <a:spcBef>
                <a:spcPts val="4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VARSAVIA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ts val="1964"/>
              </a:lnSpc>
            </a:pPr>
            <a:r>
              <a:rPr sz="1650" b="1" i="1" spc="-32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1650" b="1" i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i="1" spc="-285" dirty="0">
                <a:solidFill>
                  <a:srgbClr val="FFFFFF"/>
                </a:solidFill>
                <a:latin typeface="Arial"/>
                <a:cs typeface="Arial"/>
              </a:rPr>
              <a:t>USARE</a:t>
            </a:r>
            <a:r>
              <a:rPr sz="1650" b="1" i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i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50" b="1" i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i="1" spc="-290" dirty="0">
                <a:solidFill>
                  <a:srgbClr val="FFFFFF"/>
                </a:solidFill>
                <a:latin typeface="Arial"/>
                <a:cs typeface="Arial"/>
              </a:rPr>
              <a:t>TUOI</a:t>
            </a:r>
            <a:r>
              <a:rPr sz="1650" b="1" i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i="1" spc="-290" dirty="0">
                <a:solidFill>
                  <a:srgbClr val="FFFFFF"/>
                </a:solidFill>
                <a:latin typeface="Arial"/>
                <a:cs typeface="Arial"/>
              </a:rPr>
              <a:t>TALENTI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4145" y="4714366"/>
            <a:ext cx="3151505" cy="559435"/>
          </a:xfrm>
          <a:prstGeom prst="rect">
            <a:avLst/>
          </a:prstGeom>
          <a:solidFill>
            <a:srgbClr val="001F5F"/>
          </a:solidFill>
          <a:ln w="609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ts val="2385"/>
              </a:lnSpc>
              <a:spcBef>
                <a:spcPts val="2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MALTA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ts val="1964"/>
              </a:lnSpc>
            </a:pPr>
            <a:r>
              <a:rPr sz="1650" b="1" i="1" spc="-254" dirty="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sz="1650" b="1" i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i="1" spc="-355" dirty="0">
                <a:solidFill>
                  <a:srgbClr val="FFFFFF"/>
                </a:solidFill>
                <a:latin typeface="Arial"/>
                <a:cs typeface="Arial"/>
              </a:rPr>
              <a:t>BOOSTER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4145" y="5340984"/>
            <a:ext cx="3151505" cy="559435"/>
          </a:xfrm>
          <a:prstGeom prst="rect">
            <a:avLst/>
          </a:prstGeom>
          <a:solidFill>
            <a:srgbClr val="006600"/>
          </a:solidFill>
          <a:ln w="609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635" algn="ctr">
              <a:lnSpc>
                <a:spcPts val="2385"/>
              </a:lnSpc>
              <a:spcBef>
                <a:spcPts val="2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DUBLINO</a:t>
            </a:r>
            <a:endParaRPr sz="2000">
              <a:latin typeface="Arial"/>
              <a:cs typeface="Arial"/>
            </a:endParaRPr>
          </a:p>
          <a:p>
            <a:pPr marL="22225" algn="ctr">
              <a:lnSpc>
                <a:spcPts val="1964"/>
              </a:lnSpc>
            </a:pPr>
            <a:r>
              <a:rPr sz="1650" b="1" i="1" spc="-290" dirty="0">
                <a:solidFill>
                  <a:srgbClr val="FFFFFF"/>
                </a:solidFill>
                <a:latin typeface="Arial"/>
                <a:cs typeface="Arial"/>
              </a:rPr>
              <a:t>CAMBRIDGE/GENERAL</a:t>
            </a:r>
            <a:r>
              <a:rPr sz="1650" b="1" i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i="1" spc="-110" dirty="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655" y="6088760"/>
            <a:ext cx="6510020" cy="3914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Lo</a:t>
            </a:r>
            <a:r>
              <a:rPr sz="1300" b="1" spc="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scopo</a:t>
            </a:r>
            <a:r>
              <a:rPr sz="1300" b="1" spc="30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del</a:t>
            </a:r>
            <a:r>
              <a:rPr sz="1300" b="1" spc="3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Master</a:t>
            </a:r>
            <a:r>
              <a:rPr sz="1300" b="1" spc="29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325" dirty="0">
                <a:solidFill>
                  <a:srgbClr val="1F3862"/>
                </a:solidFill>
                <a:latin typeface="Arial"/>
                <a:cs typeface="Arial"/>
              </a:rPr>
              <a:t>i</a:t>
            </a:r>
            <a:r>
              <a:rPr sz="1300" b="1" spc="29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un</a:t>
            </a:r>
            <a:r>
              <a:rPr sz="1300" b="1" spc="3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veloce</a:t>
            </a:r>
            <a:r>
              <a:rPr sz="1300" b="1" spc="3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ingresso</a:t>
            </a:r>
            <a:r>
              <a:rPr sz="1300" b="1" spc="3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nel</a:t>
            </a:r>
            <a:r>
              <a:rPr sz="1300" b="1" spc="3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mercato</a:t>
            </a:r>
            <a:r>
              <a:rPr sz="1300" b="1" spc="3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del</a:t>
            </a:r>
            <a:r>
              <a:rPr sz="1300" b="1" spc="30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lavoro</a:t>
            </a:r>
            <a:r>
              <a:rPr sz="1300" b="1" spc="29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europeo</a:t>
            </a:r>
            <a:r>
              <a:rPr sz="1300" b="1" spc="3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in 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maniera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1F3862"/>
                </a:solidFill>
                <a:latin typeface="Arial"/>
                <a:cs typeface="Arial"/>
              </a:rPr>
              <a:t>consapevole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e</a:t>
            </a:r>
            <a:r>
              <a:rPr sz="1300" b="1" spc="-6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1F3862"/>
                </a:solidFill>
                <a:latin typeface="Arial"/>
                <a:cs typeface="Arial"/>
              </a:rPr>
              <a:t>volta</a:t>
            </a:r>
            <a:r>
              <a:rPr sz="1300" b="1" spc="-6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75" dirty="0">
                <a:solidFill>
                  <a:srgbClr val="1F3862"/>
                </a:solidFill>
                <a:latin typeface="Arial"/>
                <a:cs typeface="Arial"/>
              </a:rPr>
              <a:t>ad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esprimere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tutte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le</a:t>
            </a:r>
            <a:r>
              <a:rPr sz="1300" b="1" spc="-7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potenzialita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1F3862"/>
                </a:solidFill>
                <a:latin typeface="Arial"/>
                <a:cs typeface="Arial"/>
              </a:rPr>
              <a:t>professionali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del</a:t>
            </a:r>
            <a:r>
              <a:rPr sz="1300" b="1" spc="-6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corsista.</a:t>
            </a:r>
            <a:endParaRPr sz="1300">
              <a:latin typeface="Arial"/>
              <a:cs typeface="Arial"/>
            </a:endParaRPr>
          </a:p>
          <a:p>
            <a:pPr marL="12700" marR="7620" algn="just">
              <a:lnSpc>
                <a:spcPct val="107700"/>
              </a:lnSpc>
              <a:spcBef>
                <a:spcPts val="575"/>
              </a:spcBef>
            </a:pP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In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tal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1F3862"/>
                </a:solidFill>
                <a:latin typeface="Arial"/>
                <a:cs typeface="Arial"/>
              </a:rPr>
              <a:t>senso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primo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1F3862"/>
                </a:solidFill>
                <a:latin typeface="Arial"/>
                <a:cs typeface="Arial"/>
              </a:rPr>
              <a:t>obiettivo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325" dirty="0">
                <a:solidFill>
                  <a:srgbClr val="1F3862"/>
                </a:solidFill>
                <a:latin typeface="Arial"/>
                <a:cs typeface="Arial"/>
              </a:rPr>
              <a:t>i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conoscere</a:t>
            </a:r>
            <a:r>
              <a:rPr sz="1300" b="1" spc="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130" dirty="0">
                <a:solidFill>
                  <a:srgbClr val="1F3862"/>
                </a:solidFill>
                <a:latin typeface="Arial"/>
                <a:cs typeface="Arial"/>
              </a:rPr>
              <a:t>si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stessi, </a:t>
            </a:r>
            <a:r>
              <a:rPr sz="1300" b="1" spc="-65" dirty="0">
                <a:solidFill>
                  <a:srgbClr val="1F3862"/>
                </a:solidFill>
                <a:latin typeface="Arial"/>
                <a:cs typeface="Arial"/>
              </a:rPr>
              <a:t>quindi</a:t>
            </a:r>
            <a:r>
              <a:rPr sz="1300" b="1" spc="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il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proprio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90" dirty="0">
                <a:solidFill>
                  <a:srgbClr val="1F3862"/>
                </a:solidFill>
                <a:latin typeface="Arial"/>
                <a:cs typeface="Arial"/>
              </a:rPr>
              <a:t>PERCHÈ</a:t>
            </a:r>
            <a:r>
              <a:rPr sz="13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ed</a:t>
            </a:r>
            <a:r>
              <a:rPr sz="13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i</a:t>
            </a:r>
            <a:r>
              <a:rPr sz="1300" b="1" spc="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propri </a:t>
            </a:r>
            <a:r>
              <a:rPr sz="1300" b="1" spc="-105" dirty="0">
                <a:solidFill>
                  <a:srgbClr val="1F3862"/>
                </a:solidFill>
                <a:latin typeface="Arial"/>
                <a:cs typeface="Arial"/>
              </a:rPr>
              <a:t>TALENTI</a:t>
            </a:r>
            <a:r>
              <a:rPr sz="1300" b="1" spc="-19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nel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95" dirty="0">
                <a:solidFill>
                  <a:srgbClr val="1F3862"/>
                </a:solidFill>
                <a:latin typeface="Arial"/>
                <a:cs typeface="Arial"/>
              </a:rPr>
              <a:t>mondo</a:t>
            </a:r>
            <a:r>
              <a:rPr sz="1300" b="1" spc="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professionale.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08200"/>
              </a:lnSpc>
              <a:spcBef>
                <a:spcPts val="605"/>
              </a:spcBef>
            </a:pP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In</a:t>
            </a:r>
            <a:r>
              <a:rPr sz="1300" b="1" spc="3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1F3862"/>
                </a:solidFill>
                <a:latin typeface="Arial"/>
                <a:cs typeface="Arial"/>
              </a:rPr>
              <a:t>seguito,</a:t>
            </a:r>
            <a:r>
              <a:rPr sz="1300" b="1" spc="3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si</a:t>
            </a:r>
            <a:r>
              <a:rPr sz="1300" b="1" spc="3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90" dirty="0">
                <a:solidFill>
                  <a:srgbClr val="1F3862"/>
                </a:solidFill>
                <a:latin typeface="Arial"/>
                <a:cs typeface="Arial"/>
              </a:rPr>
              <a:t>può</a:t>
            </a:r>
            <a:r>
              <a:rPr sz="1300" b="1" spc="3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cominciare</a:t>
            </a:r>
            <a:r>
              <a:rPr sz="1300" b="1" spc="35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a</a:t>
            </a:r>
            <a:r>
              <a:rPr sz="1300" b="1" spc="3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capire</a:t>
            </a:r>
            <a:r>
              <a:rPr sz="1300" b="1" spc="3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1F3862"/>
                </a:solidFill>
                <a:latin typeface="Arial"/>
                <a:cs typeface="Arial"/>
              </a:rPr>
              <a:t>in</a:t>
            </a:r>
            <a:r>
              <a:rPr sz="1300" b="1" spc="3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1F3862"/>
                </a:solidFill>
                <a:latin typeface="Arial"/>
                <a:cs typeface="Arial"/>
              </a:rPr>
              <a:t>quale</a:t>
            </a:r>
            <a:r>
              <a:rPr sz="1300" b="1" spc="3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5" dirty="0">
                <a:solidFill>
                  <a:srgbClr val="1F3862"/>
                </a:solidFill>
                <a:latin typeface="Arial"/>
                <a:cs typeface="Arial"/>
              </a:rPr>
              <a:t>contesto</a:t>
            </a:r>
            <a:r>
              <a:rPr sz="1300" b="1" spc="3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lavorativo</a:t>
            </a:r>
            <a:r>
              <a:rPr sz="1300" b="1" spc="3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il</a:t>
            </a:r>
            <a:r>
              <a:rPr sz="1300" b="1" spc="3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corsista</a:t>
            </a:r>
            <a:r>
              <a:rPr sz="1300" b="1" spc="3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0" dirty="0">
                <a:solidFill>
                  <a:srgbClr val="1F3862"/>
                </a:solidFill>
                <a:latin typeface="Arial"/>
                <a:cs typeface="Arial"/>
              </a:rPr>
              <a:t>può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realizzare</a:t>
            </a:r>
            <a:r>
              <a:rPr sz="1300" b="1" spc="8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le</a:t>
            </a:r>
            <a:r>
              <a:rPr sz="1300" b="1" spc="8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1F3862"/>
                </a:solidFill>
                <a:latin typeface="Arial"/>
                <a:cs typeface="Arial"/>
              </a:rPr>
              <a:t>sue</a:t>
            </a:r>
            <a:r>
              <a:rPr sz="1300" b="1" spc="8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potenzialita</a:t>
            </a:r>
            <a:r>
              <a:rPr sz="1300" b="1" spc="8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90" dirty="0">
                <a:solidFill>
                  <a:srgbClr val="1F3862"/>
                </a:solidFill>
                <a:latin typeface="Arial"/>
                <a:cs typeface="Arial"/>
              </a:rPr>
              <a:t>con</a:t>
            </a:r>
            <a:r>
              <a:rPr sz="1300" b="1" spc="8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lo</a:t>
            </a:r>
            <a:r>
              <a:rPr sz="1300" b="1" spc="8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1F3862"/>
                </a:solidFill>
                <a:latin typeface="Arial"/>
                <a:cs typeface="Arial"/>
              </a:rPr>
              <a:t>studio</a:t>
            </a:r>
            <a:r>
              <a:rPr sz="1300" b="1" spc="8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pratico</a:t>
            </a:r>
            <a:r>
              <a:rPr sz="1300" b="1" spc="8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delle</a:t>
            </a:r>
            <a:r>
              <a:rPr sz="1300" b="1" spc="8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culture</a:t>
            </a:r>
            <a:r>
              <a:rPr sz="1300" b="1" spc="8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aziendali</a:t>
            </a:r>
            <a:r>
              <a:rPr sz="1300" b="1" spc="8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(livello</a:t>
            </a:r>
            <a:r>
              <a:rPr sz="1300" b="1" spc="8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00" dirty="0">
                <a:solidFill>
                  <a:srgbClr val="1F3862"/>
                </a:solidFill>
                <a:latin typeface="Arial"/>
                <a:cs typeface="Arial"/>
              </a:rPr>
              <a:t>1</a:t>
            </a:r>
            <a:r>
              <a:rPr sz="1300" b="1" spc="9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e</a:t>
            </a:r>
            <a:r>
              <a:rPr sz="1300" b="1" spc="8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1F3862"/>
                </a:solidFill>
                <a:latin typeface="Arial"/>
                <a:cs typeface="Arial"/>
              </a:rPr>
              <a:t>2,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85" dirty="0">
                <a:solidFill>
                  <a:srgbClr val="1F3862"/>
                </a:solidFill>
                <a:latin typeface="Arial"/>
                <a:cs typeface="Arial"/>
              </a:rPr>
              <a:t>secondo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la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classificazione</a:t>
            </a:r>
            <a:r>
              <a:rPr sz="1300" b="1" spc="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75" dirty="0">
                <a:solidFill>
                  <a:srgbClr val="1F3862"/>
                </a:solidFill>
                <a:latin typeface="Arial"/>
                <a:cs typeface="Arial"/>
              </a:rPr>
              <a:t>di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80" dirty="0">
                <a:solidFill>
                  <a:srgbClr val="1F3862"/>
                </a:solidFill>
                <a:latin typeface="Arial"/>
                <a:cs typeface="Arial"/>
              </a:rPr>
              <a:t>E.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1F3862"/>
                </a:solidFill>
                <a:latin typeface="Arial"/>
                <a:cs typeface="Arial"/>
              </a:rPr>
              <a:t>Schein).</a:t>
            </a:r>
            <a:endParaRPr sz="1300">
              <a:latin typeface="Arial"/>
              <a:cs typeface="Arial"/>
            </a:endParaRPr>
          </a:p>
          <a:p>
            <a:pPr marL="12700" marR="7620" algn="just">
              <a:lnSpc>
                <a:spcPct val="108100"/>
              </a:lnSpc>
              <a:spcBef>
                <a:spcPts val="280"/>
              </a:spcBef>
            </a:pP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Il</a:t>
            </a:r>
            <a:r>
              <a:rPr sz="1300" b="1" spc="-9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80" dirty="0">
                <a:solidFill>
                  <a:srgbClr val="1F3862"/>
                </a:solidFill>
                <a:latin typeface="Arial"/>
                <a:cs typeface="Arial"/>
              </a:rPr>
              <a:t>viaggio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tra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95" dirty="0">
                <a:solidFill>
                  <a:srgbClr val="1F3862"/>
                </a:solidFill>
                <a:latin typeface="Arial"/>
                <a:cs typeface="Arial"/>
              </a:rPr>
              <a:t>due</a:t>
            </a:r>
            <a:r>
              <a:rPr sz="1300" b="1" spc="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citta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solari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(Taranto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e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Malta)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e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95" dirty="0">
                <a:solidFill>
                  <a:srgbClr val="1F3862"/>
                </a:solidFill>
                <a:latin typeface="Arial"/>
                <a:cs typeface="Arial"/>
              </a:rPr>
              <a:t>due</a:t>
            </a:r>
            <a:r>
              <a:rPr sz="1300" b="1" spc="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citta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lunari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1F3862"/>
                </a:solidFill>
                <a:latin typeface="Arial"/>
                <a:cs typeface="Arial"/>
              </a:rPr>
              <a:t>(Dublino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e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Varsavia)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può 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aiutare</a:t>
            </a:r>
            <a:r>
              <a:rPr sz="1300" b="1" spc="-6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il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corsista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a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scegliere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5" dirty="0">
                <a:solidFill>
                  <a:srgbClr val="1F3862"/>
                </a:solidFill>
                <a:latin typeface="Arial"/>
                <a:cs typeface="Arial"/>
              </a:rPr>
              <a:t>uno</a:t>
            </a:r>
            <a:r>
              <a:rPr sz="1300" b="1" spc="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scenario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95" dirty="0">
                <a:solidFill>
                  <a:srgbClr val="1F3862"/>
                </a:solidFill>
                <a:latin typeface="Arial"/>
                <a:cs typeface="Arial"/>
              </a:rPr>
              <a:t>più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1F3862"/>
                </a:solidFill>
                <a:latin typeface="Arial"/>
                <a:cs typeface="Arial"/>
              </a:rPr>
              <a:t>confacente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alla</a:t>
            </a:r>
            <a:r>
              <a:rPr sz="13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5" dirty="0">
                <a:solidFill>
                  <a:srgbClr val="1F3862"/>
                </a:solidFill>
                <a:latin typeface="Arial"/>
                <a:cs typeface="Arial"/>
              </a:rPr>
              <a:t>sua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personalita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75" dirty="0">
                <a:solidFill>
                  <a:srgbClr val="1F3862"/>
                </a:solidFill>
                <a:latin typeface="Arial"/>
                <a:cs typeface="Arial"/>
              </a:rPr>
              <a:t>ed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ai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 suoi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talenti.</a:t>
            </a:r>
            <a:endParaRPr sz="1300">
              <a:latin typeface="Arial"/>
              <a:cs typeface="Arial"/>
            </a:endParaRPr>
          </a:p>
          <a:p>
            <a:pPr marL="12700" marR="11430" algn="just">
              <a:lnSpc>
                <a:spcPct val="107700"/>
              </a:lnSpc>
              <a:spcBef>
                <a:spcPts val="300"/>
              </a:spcBef>
            </a:pP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Contemporaneamente,</a:t>
            </a:r>
            <a:r>
              <a:rPr sz="1300" b="1" spc="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il</a:t>
            </a:r>
            <a:r>
              <a:rPr sz="1300" b="1" spc="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corsista</a:t>
            </a:r>
            <a:r>
              <a:rPr sz="1300" b="1" spc="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migliorera</a:t>
            </a:r>
            <a:r>
              <a:rPr sz="1300" b="1" spc="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nell’apprendimento</a:t>
            </a:r>
            <a:r>
              <a:rPr sz="1300" b="1" spc="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della</a:t>
            </a:r>
            <a:r>
              <a:rPr sz="1300" b="1" spc="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lingua</a:t>
            </a:r>
            <a:r>
              <a:rPr sz="1300" b="1" spc="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inglese, 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inteso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come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il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vero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passaporto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nell’Europa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delle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opportunita,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anche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con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un’esperienza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full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immersiona</a:t>
            </a:r>
            <a:r>
              <a:rPr sz="1300" b="1" spc="-4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Dublino.</a:t>
            </a:r>
            <a:endParaRPr sz="1300">
              <a:latin typeface="Arial"/>
              <a:cs typeface="Arial"/>
            </a:endParaRPr>
          </a:p>
          <a:p>
            <a:pPr marL="12700" marR="10795" algn="just">
              <a:lnSpc>
                <a:spcPct val="108400"/>
              </a:lnSpc>
              <a:spcBef>
                <a:spcPts val="290"/>
              </a:spcBef>
            </a:pP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Il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5" dirty="0">
                <a:solidFill>
                  <a:srgbClr val="1F3862"/>
                </a:solidFill>
                <a:latin typeface="Arial"/>
                <a:cs typeface="Arial"/>
              </a:rPr>
              <a:t>prodotto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finale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85" dirty="0">
                <a:solidFill>
                  <a:srgbClr val="1F3862"/>
                </a:solidFill>
                <a:latin typeface="Arial"/>
                <a:cs typeface="Arial"/>
              </a:rPr>
              <a:t>di</a:t>
            </a:r>
            <a:r>
              <a:rPr sz="13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1F3862"/>
                </a:solidFill>
                <a:latin typeface="Arial"/>
                <a:cs typeface="Arial"/>
              </a:rPr>
              <a:t>questo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lavoro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sara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85" dirty="0">
                <a:solidFill>
                  <a:srgbClr val="1F3862"/>
                </a:solidFill>
                <a:latin typeface="Arial"/>
                <a:cs typeface="Arial"/>
              </a:rPr>
              <a:t>un</a:t>
            </a:r>
            <a:r>
              <a:rPr sz="13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curriculum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85" dirty="0">
                <a:solidFill>
                  <a:srgbClr val="1F3862"/>
                </a:solidFill>
                <a:latin typeface="Arial"/>
                <a:cs typeface="Arial"/>
              </a:rPr>
              <a:t>“affilato”</a:t>
            </a:r>
            <a:r>
              <a:rPr sz="13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in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1F3862"/>
                </a:solidFill>
                <a:latin typeface="Arial"/>
                <a:cs typeface="Arial"/>
              </a:rPr>
              <a:t>grado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85" dirty="0">
                <a:solidFill>
                  <a:srgbClr val="1F3862"/>
                </a:solidFill>
                <a:latin typeface="Arial"/>
                <a:cs typeface="Arial"/>
              </a:rPr>
              <a:t>di</a:t>
            </a:r>
            <a:r>
              <a:rPr sz="13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intercettare</a:t>
            </a:r>
            <a:r>
              <a:rPr sz="13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la 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propria</a:t>
            </a:r>
            <a:r>
              <a:rPr sz="13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meta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professionale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1F3862"/>
                </a:solidFill>
                <a:latin typeface="Arial"/>
                <a:cs typeface="Arial"/>
              </a:rPr>
              <a:t>nell’Europa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delle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opportunita.</a:t>
            </a:r>
            <a:endParaRPr sz="1300">
              <a:latin typeface="Arial"/>
              <a:cs typeface="Arial"/>
            </a:endParaRPr>
          </a:p>
          <a:p>
            <a:pPr marL="12700" marR="187325" algn="just">
              <a:lnSpc>
                <a:spcPct val="100000"/>
              </a:lnSpc>
              <a:spcBef>
                <a:spcPts val="434"/>
              </a:spcBef>
            </a:pP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Un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colloquio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efficace</a:t>
            </a:r>
            <a:r>
              <a:rPr sz="1300" b="1" spc="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sara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la 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logica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1F3862"/>
                </a:solidFill>
                <a:latin typeface="Arial"/>
                <a:cs typeface="Arial"/>
              </a:rPr>
              <a:t>conseguenza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di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tutto</a:t>
            </a:r>
            <a:r>
              <a:rPr sz="1300" b="1" spc="-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il</a:t>
            </a:r>
            <a:r>
              <a:rPr sz="1300" b="1" spc="-2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processo</a:t>
            </a:r>
            <a:r>
              <a:rPr sz="1300" b="1" spc="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svolto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in</a:t>
            </a:r>
            <a:r>
              <a:rPr sz="1300" b="1" spc="-2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vista </a:t>
            </a:r>
            <a:r>
              <a:rPr sz="1300" b="1" dirty="0">
                <a:solidFill>
                  <a:srgbClr val="1F3862"/>
                </a:solidFill>
                <a:latin typeface="Arial"/>
                <a:cs typeface="Arial"/>
              </a:rPr>
              <a:t>di</a:t>
            </a:r>
            <a:r>
              <a:rPr sz="1300" b="1" spc="18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75" dirty="0">
                <a:solidFill>
                  <a:srgbClr val="1F3862"/>
                </a:solidFill>
                <a:latin typeface="Arial"/>
                <a:cs typeface="Arial"/>
              </a:rPr>
              <a:t>un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5" dirty="0">
                <a:solidFill>
                  <a:srgbClr val="1F3862"/>
                </a:solidFill>
                <a:latin typeface="Arial"/>
                <a:cs typeface="Arial"/>
              </a:rPr>
              <a:t>soddisfacente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1F3862"/>
                </a:solidFill>
                <a:latin typeface="Arial"/>
                <a:cs typeface="Arial"/>
              </a:rPr>
              <a:t>ingresso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del</a:t>
            </a:r>
            <a:r>
              <a:rPr sz="1300" b="1" spc="-1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95" dirty="0">
                <a:solidFill>
                  <a:srgbClr val="1F3862"/>
                </a:solidFill>
                <a:latin typeface="Arial"/>
                <a:cs typeface="Arial"/>
              </a:rPr>
              <a:t>mondo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F3862"/>
                </a:solidFill>
                <a:latin typeface="Arial"/>
                <a:cs typeface="Arial"/>
              </a:rPr>
              <a:t>del</a:t>
            </a:r>
            <a:r>
              <a:rPr sz="1300" b="1" spc="-35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1F3862"/>
                </a:solidFill>
                <a:latin typeface="Arial"/>
                <a:cs typeface="Arial"/>
              </a:rPr>
              <a:t>lavoro</a:t>
            </a:r>
            <a:r>
              <a:rPr sz="1300" b="1" spc="-30" dirty="0">
                <a:solidFill>
                  <a:srgbClr val="1F38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F3862"/>
                </a:solidFill>
                <a:latin typeface="Arial"/>
                <a:cs typeface="Arial"/>
              </a:rPr>
              <a:t>europeo.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4945" y="892697"/>
            <a:ext cx="657959" cy="571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0026" y="602995"/>
            <a:ext cx="1569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60" dirty="0">
                <a:solidFill>
                  <a:srgbClr val="003300"/>
                </a:solidFill>
                <a:latin typeface="Arial"/>
                <a:cs typeface="Arial"/>
              </a:rPr>
              <a:t>PROGRAMMA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0915" y="2595625"/>
          <a:ext cx="6661150" cy="6755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190">
                <a:tc gridSpan="2"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3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3600" b="1" spc="-3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600" b="1" spc="-3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spc="-3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TIPI</a:t>
                      </a:r>
                      <a:r>
                        <a:rPr sz="3600" b="1" spc="-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spc="-3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3600" b="1" spc="-3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spc="-5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CORSISTI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4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FULL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84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254635" algn="just">
                        <a:lnSpc>
                          <a:spcPct val="100600"/>
                        </a:lnSpc>
                        <a:spcBef>
                          <a:spcPts val="595"/>
                        </a:spcBef>
                      </a:pPr>
                      <a:r>
                        <a:rPr sz="1600" b="1" spc="-1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Svolgono</a:t>
                      </a:r>
                      <a:r>
                        <a:rPr sz="1600" b="1" spc="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l’intero</a:t>
                      </a:r>
                      <a:r>
                        <a:rPr sz="1600" b="1" spc="-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programma</a:t>
                      </a:r>
                      <a:r>
                        <a:rPr sz="1600" b="1" spc="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Self</a:t>
                      </a:r>
                      <a:r>
                        <a:rPr sz="1600" b="1" spc="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Branding</a:t>
                      </a:r>
                      <a:r>
                        <a:rPr sz="1600" b="1" spc="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600" b="1" spc="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Jobs</a:t>
                      </a:r>
                      <a:r>
                        <a:rPr sz="1600" b="1" spc="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6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Taranto,</a:t>
                      </a:r>
                      <a:r>
                        <a:rPr sz="16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Varsavia,</a:t>
                      </a:r>
                      <a:r>
                        <a:rPr sz="16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Dublino </a:t>
                      </a:r>
                      <a:r>
                        <a:rPr sz="16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spc="-1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Malta</a:t>
                      </a:r>
                      <a:r>
                        <a:rPr sz="1600" b="1" spc="-1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(140</a:t>
                      </a:r>
                      <a:r>
                        <a:rPr sz="16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ore).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6525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b="1" spc="-20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Seguono</a:t>
                      </a:r>
                      <a:r>
                        <a:rPr sz="1600" b="1" spc="-1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600" b="1" spc="-1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ore</a:t>
                      </a:r>
                      <a:r>
                        <a:rPr sz="16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b="1" spc="-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inglese,</a:t>
                      </a:r>
                      <a:r>
                        <a:rPr sz="1600" b="1" spc="-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b="1" spc="-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cui: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6525" marR="252729" indent="20891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345440" algn="l"/>
                        </a:tabLst>
                      </a:pP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1600" b="1" spc="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1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Dublino</a:t>
                      </a:r>
                      <a:r>
                        <a:rPr sz="1600" b="1" spc="10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b="1" spc="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600" b="1" spc="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English</a:t>
                      </a:r>
                      <a:r>
                        <a:rPr sz="1600" b="1" spc="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(di</a:t>
                      </a:r>
                      <a:r>
                        <a:rPr sz="1600" b="1" spc="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qualsiasi</a:t>
                      </a:r>
                      <a:r>
                        <a:rPr sz="1600" b="1" spc="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livello </a:t>
                      </a:r>
                      <a:r>
                        <a:rPr sz="16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linguistico),</a:t>
                      </a:r>
                      <a:r>
                        <a:rPr sz="1600" b="1" spc="-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oppure</a:t>
                      </a:r>
                      <a:r>
                        <a:rPr sz="1600" b="1" spc="-1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600" b="1" spc="-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corso</a:t>
                      </a:r>
                      <a:r>
                        <a:rPr sz="1600" b="1" spc="-1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Cambridge</a:t>
                      </a:r>
                      <a:r>
                        <a:rPr sz="16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(B2,</a:t>
                      </a:r>
                      <a:r>
                        <a:rPr sz="1600" b="1" spc="-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C1</a:t>
                      </a:r>
                      <a:r>
                        <a:rPr sz="1600" b="1" spc="-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C2).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69240" indent="-13271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269240" algn="l"/>
                        </a:tabLst>
                      </a:pPr>
                      <a:r>
                        <a:rPr sz="1600" b="1" spc="-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600" b="1" spc="-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1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Malta</a:t>
                      </a:r>
                      <a:r>
                        <a:rPr sz="1600" b="1" spc="-1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600" b="1" spc="-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600" b="1" spc="-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English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6525" marR="244475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b="1" spc="-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Chi</a:t>
                      </a:r>
                      <a:r>
                        <a:rPr sz="16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frequenta</a:t>
                      </a:r>
                      <a:r>
                        <a:rPr sz="1600" b="1" spc="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6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corso</a:t>
                      </a:r>
                      <a:r>
                        <a:rPr sz="1600" b="1" spc="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Cambridge</a:t>
                      </a:r>
                      <a:r>
                        <a:rPr sz="1600" b="1" spc="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può</a:t>
                      </a:r>
                      <a:r>
                        <a:rPr sz="1600" b="1" spc="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svolgere</a:t>
                      </a:r>
                      <a:r>
                        <a:rPr sz="1600" b="1" spc="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l’esame </a:t>
                      </a:r>
                      <a:r>
                        <a:rPr sz="1600" b="1" spc="-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tradizionale</a:t>
                      </a:r>
                      <a:r>
                        <a:rPr sz="1600" b="1" spc="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Cambridge</a:t>
                      </a:r>
                      <a:r>
                        <a:rPr sz="16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(per</a:t>
                      </a:r>
                      <a:r>
                        <a:rPr sz="1600" b="1" spc="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concorsi</a:t>
                      </a:r>
                      <a:r>
                        <a:rPr sz="1600" b="1" spc="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pubblici)</a:t>
                      </a:r>
                      <a:r>
                        <a:rPr sz="1600" b="1" spc="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UNIBA </a:t>
                      </a:r>
                      <a:r>
                        <a:rPr sz="16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presso</a:t>
                      </a:r>
                      <a:r>
                        <a:rPr sz="1600" b="1" spc="-1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6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Centro</a:t>
                      </a:r>
                      <a:r>
                        <a:rPr sz="1600" b="1" spc="-1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Linguistico</a:t>
                      </a:r>
                      <a:r>
                        <a:rPr sz="16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d’Ateneo</a:t>
                      </a:r>
                      <a:r>
                        <a:rPr sz="1600" b="1" spc="-1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(CLA)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6525" marR="25781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b="1" spc="-3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Chi</a:t>
                      </a:r>
                      <a:r>
                        <a:rPr sz="1600" b="1" spc="229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frequenta</a:t>
                      </a:r>
                      <a:r>
                        <a:rPr sz="1600" b="1" spc="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600" b="1" spc="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corso</a:t>
                      </a:r>
                      <a:r>
                        <a:rPr sz="1600" b="1" spc="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b="1" spc="2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600" b="1" spc="2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English</a:t>
                      </a:r>
                      <a:r>
                        <a:rPr sz="1600" b="1" spc="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può</a:t>
                      </a:r>
                      <a:r>
                        <a:rPr sz="1600" b="1" spc="2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svolgere</a:t>
                      </a:r>
                      <a:r>
                        <a:rPr sz="16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l’esame </a:t>
                      </a:r>
                      <a:r>
                        <a:rPr sz="1600" b="1" spc="-1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Cambridge</a:t>
                      </a:r>
                      <a:r>
                        <a:rPr sz="1600" b="1" spc="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Linguaskill</a:t>
                      </a:r>
                      <a:r>
                        <a:rPr sz="1600" b="1" spc="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(per</a:t>
                      </a:r>
                      <a:r>
                        <a:rPr sz="16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aziende)</a:t>
                      </a:r>
                      <a:r>
                        <a:rPr sz="1600" b="1" spc="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UNIBA</a:t>
                      </a:r>
                      <a:r>
                        <a:rPr sz="1600" b="1" spc="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presso</a:t>
                      </a:r>
                      <a:r>
                        <a:rPr sz="1600" b="1" spc="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600" b="1" spc="-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(CLA)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6525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b="1" spc="-1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Tesina</a:t>
                      </a:r>
                      <a:r>
                        <a:rPr sz="16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obbligatoria</a:t>
                      </a:r>
                      <a:r>
                        <a:rPr sz="16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600" b="1" spc="-1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Stage/Assunzione</a:t>
                      </a:r>
                      <a:r>
                        <a:rPr sz="1600" b="1" spc="-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Facoltativo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2800" b="1" spc="-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FLEXI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6C09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256540" algn="just">
                        <a:lnSpc>
                          <a:spcPct val="100800"/>
                        </a:lnSpc>
                        <a:spcBef>
                          <a:spcPts val="590"/>
                        </a:spcBef>
                      </a:pPr>
                      <a:r>
                        <a:rPr sz="1600" b="1" spc="-2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Fanno</a:t>
                      </a:r>
                      <a:r>
                        <a:rPr sz="1600" b="1" spc="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600" b="1" spc="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programma</a:t>
                      </a:r>
                      <a:r>
                        <a:rPr sz="1600" b="1" spc="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più</a:t>
                      </a:r>
                      <a:r>
                        <a:rPr sz="1600" b="1" spc="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ridotto</a:t>
                      </a:r>
                      <a:r>
                        <a:rPr sz="1600" b="1" spc="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b="1" spc="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Self</a:t>
                      </a:r>
                      <a:r>
                        <a:rPr sz="1600" b="1" spc="-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Branding</a:t>
                      </a:r>
                      <a:r>
                        <a:rPr sz="1600" b="1" spc="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600" b="1" spc="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29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Jobs</a:t>
                      </a:r>
                      <a:r>
                        <a:rPr sz="1600" b="1" spc="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6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Taranto,</a:t>
                      </a:r>
                      <a:r>
                        <a:rPr sz="1600" b="1" spc="-2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Varsavia</a:t>
                      </a:r>
                      <a:r>
                        <a:rPr sz="16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spc="-1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Dublino</a:t>
                      </a:r>
                      <a:r>
                        <a:rPr sz="1600" b="1" spc="-1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(128</a:t>
                      </a:r>
                      <a:r>
                        <a:rPr sz="1600" b="1" spc="-1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ore).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6525" marR="250825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b="1" spc="-229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Seguono</a:t>
                      </a:r>
                      <a:r>
                        <a:rPr sz="1600" b="1" spc="114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600" b="1" spc="1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ore</a:t>
                      </a:r>
                      <a:r>
                        <a:rPr sz="1600" b="1" spc="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6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solo</a:t>
                      </a:r>
                      <a:r>
                        <a:rPr sz="1600" b="1" spc="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corso</a:t>
                      </a:r>
                      <a:r>
                        <a:rPr sz="1600" b="1" spc="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b="1" spc="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6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English</a:t>
                      </a:r>
                      <a:r>
                        <a:rPr sz="1600" b="1" spc="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Dublino</a:t>
                      </a:r>
                      <a:r>
                        <a:rPr sz="16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600" b="1" spc="-1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Malta</a:t>
                      </a:r>
                      <a:r>
                        <a:rPr sz="1600" b="1" spc="-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(di</a:t>
                      </a:r>
                      <a:r>
                        <a:rPr sz="16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qualsiasi</a:t>
                      </a:r>
                      <a:r>
                        <a:rPr sz="1600" b="1" spc="-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livello</a:t>
                      </a:r>
                      <a:r>
                        <a:rPr sz="1600" b="1" spc="-1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linguistico).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6525" marR="25654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b="1" spc="-2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Possono</a:t>
                      </a:r>
                      <a:r>
                        <a:rPr sz="1600" b="1" spc="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svolgere</a:t>
                      </a:r>
                      <a:r>
                        <a:rPr sz="1600" b="1" spc="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l’esame</a:t>
                      </a:r>
                      <a:r>
                        <a:rPr sz="1600" b="1" spc="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Cambridge</a:t>
                      </a:r>
                      <a:r>
                        <a:rPr sz="1600" b="1" spc="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9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Lingua</a:t>
                      </a:r>
                      <a:r>
                        <a:rPr sz="16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2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Skills</a:t>
                      </a:r>
                      <a:r>
                        <a:rPr sz="1600" b="1" spc="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UNIBA </a:t>
                      </a:r>
                      <a:r>
                        <a:rPr sz="1600" b="1" spc="-12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presso</a:t>
                      </a:r>
                      <a:r>
                        <a:rPr sz="1600" b="1" spc="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600" b="1" spc="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(CLA),</a:t>
                      </a:r>
                      <a:r>
                        <a:rPr sz="1600" b="1" spc="10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oppure,</a:t>
                      </a:r>
                      <a:r>
                        <a:rPr sz="1600" b="1" spc="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600" b="1" spc="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richiesta,</a:t>
                      </a:r>
                      <a:r>
                        <a:rPr sz="1600" b="1" spc="8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600" b="1" spc="9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Cambridge</a:t>
                      </a:r>
                      <a:r>
                        <a:rPr sz="1600" b="1" spc="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600" b="1" spc="5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600" b="1" spc="-18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concorsi</a:t>
                      </a:r>
                      <a:r>
                        <a:rPr sz="16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pubblici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6525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b="1" spc="-17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Tesina</a:t>
                      </a:r>
                      <a:r>
                        <a:rPr sz="1600" b="1" spc="-11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obbligatoria</a:t>
                      </a:r>
                      <a:r>
                        <a:rPr sz="1600" b="1" spc="-6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600" b="1" spc="-13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6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Stage/Assunzione</a:t>
                      </a:r>
                      <a:r>
                        <a:rPr sz="1600" b="1" spc="-130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1F3862"/>
                          </a:solidFill>
                          <a:latin typeface="Arial"/>
                          <a:cs typeface="Arial"/>
                        </a:rPr>
                        <a:t>Facoltativo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3030" y="1440141"/>
            <a:ext cx="861471" cy="800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5791" y="561847"/>
            <a:ext cx="2221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003300"/>
                </a:solidFill>
                <a:latin typeface="Arial"/>
                <a:cs typeface="Arial"/>
              </a:rPr>
              <a:t>CALENDARIO</a:t>
            </a:r>
            <a:r>
              <a:rPr sz="2000" b="1" spc="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003300"/>
                </a:solidFill>
                <a:latin typeface="Arial"/>
                <a:cs typeface="Arial"/>
              </a:rPr>
              <a:t>FULL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263" y="2154681"/>
            <a:ext cx="6506845" cy="2069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calendario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6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modulare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cui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occorre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frequentare: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spcBef>
                <a:spcPts val="5"/>
              </a:spcBef>
              <a:buChar char="-"/>
              <a:tabLst>
                <a:tab pos="144780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weekend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Taranto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(Maggio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2025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Gennaio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2026)</a:t>
            </a:r>
            <a:endParaRPr sz="140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400" b="1" spc="-3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settimana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Malta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(General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English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Giugno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2025)</a:t>
            </a:r>
            <a:endParaRPr sz="140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settimane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Varsavia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(Settembre/Ottobre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2025)</a:t>
            </a:r>
            <a:endParaRPr sz="1400">
              <a:latin typeface="Arial"/>
              <a:cs typeface="Arial"/>
            </a:endParaRPr>
          </a:p>
          <a:p>
            <a:pPr marL="12700" marR="5080" indent="166370">
              <a:lnSpc>
                <a:spcPct val="100000"/>
              </a:lnSpc>
              <a:spcBef>
                <a:spcPts val="15"/>
              </a:spcBef>
              <a:buChar char="-"/>
              <a:tabLst>
                <a:tab pos="179070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4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settimane</a:t>
            </a:r>
            <a:r>
              <a:rPr sz="14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Dublino</a:t>
            </a:r>
            <a:r>
              <a:rPr sz="1400" b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(Cambridge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General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English</a:t>
            </a:r>
            <a:r>
              <a:rPr sz="1400" b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Novembre/Dicembre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2025)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3149" y="1160968"/>
            <a:ext cx="865045" cy="7991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291" y="4543883"/>
            <a:ext cx="6991924" cy="51341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8358" y="561847"/>
            <a:ext cx="2275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003300"/>
                </a:solidFill>
                <a:latin typeface="Arial"/>
                <a:cs typeface="Arial"/>
              </a:rPr>
              <a:t>CALENDARIO</a:t>
            </a:r>
            <a:r>
              <a:rPr sz="2000" b="1" spc="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003300"/>
                </a:solidFill>
                <a:latin typeface="Arial"/>
                <a:cs typeface="Arial"/>
              </a:rPr>
              <a:t>FLEXI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263" y="2154681"/>
            <a:ext cx="6510020" cy="200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calendario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6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modulare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cui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occorre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frequentare: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400">
              <a:latin typeface="Arial"/>
              <a:cs typeface="Arial"/>
            </a:endParaRPr>
          </a:p>
          <a:p>
            <a:pPr marL="233045" indent="-132080">
              <a:lnSpc>
                <a:spcPct val="100000"/>
              </a:lnSpc>
              <a:spcBef>
                <a:spcPts val="5"/>
              </a:spcBef>
              <a:buChar char="-"/>
              <a:tabLst>
                <a:tab pos="233045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weekend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Taranto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(Maggio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2025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Gennaio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2026)</a:t>
            </a:r>
            <a:endParaRPr sz="1400">
              <a:latin typeface="Arial"/>
              <a:cs typeface="Arial"/>
            </a:endParaRPr>
          </a:p>
          <a:p>
            <a:pPr marL="233045" indent="-132080">
              <a:lnSpc>
                <a:spcPct val="100000"/>
              </a:lnSpc>
              <a:spcBef>
                <a:spcPts val="300"/>
              </a:spcBef>
              <a:buChar char="-"/>
              <a:tabLst>
                <a:tab pos="233045" algn="l"/>
              </a:tabLst>
            </a:pPr>
            <a:r>
              <a:rPr sz="1400" b="1" spc="-3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settimana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+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weekend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Varsavia 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(Giugno-Dicembre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2025)</a:t>
            </a:r>
            <a:endParaRPr sz="1400">
              <a:latin typeface="Arial"/>
              <a:cs typeface="Arial"/>
            </a:endParaRPr>
          </a:p>
          <a:p>
            <a:pPr marL="241935" indent="-140970">
              <a:lnSpc>
                <a:spcPct val="100000"/>
              </a:lnSpc>
              <a:spcBef>
                <a:spcPts val="300"/>
              </a:spcBef>
              <a:buChar char="-"/>
              <a:tabLst>
                <a:tab pos="241935" algn="l"/>
              </a:tabLst>
            </a:pPr>
            <a:r>
              <a:rPr sz="1400" b="1" spc="-3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4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settimana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Dublino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(una 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settimana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scelta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tra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Giugno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2025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Maggio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2026)</a:t>
            </a:r>
            <a:endParaRPr sz="1400">
              <a:latin typeface="Arial"/>
              <a:cs typeface="Arial"/>
            </a:endParaRPr>
          </a:p>
          <a:p>
            <a:pPr marL="233045" indent="-132080">
              <a:lnSpc>
                <a:spcPct val="100000"/>
              </a:lnSpc>
              <a:spcBef>
                <a:spcPts val="15"/>
              </a:spcBef>
              <a:buChar char="-"/>
              <a:tabLst>
                <a:tab pos="233045" algn="l"/>
              </a:tabLst>
            </a:pPr>
            <a:r>
              <a:rPr sz="1400" b="1" spc="-3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settimana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Malta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(una settimana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scelta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tra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Giugno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2025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001F5F"/>
                </a:solidFill>
                <a:latin typeface="Arial"/>
                <a:cs typeface="Arial"/>
              </a:rPr>
              <a:t>Maggio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2026)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400">
              <a:latin typeface="Arial"/>
              <a:cs typeface="Arial"/>
            </a:endParaRPr>
          </a:p>
          <a:p>
            <a:pPr marL="79375"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FLEXI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3149" y="1160968"/>
            <a:ext cx="865045" cy="7991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978" y="4456650"/>
            <a:ext cx="7034160" cy="47721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976" y="257047"/>
            <a:ext cx="5394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5740" marR="5080" indent="-1463675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003300"/>
                </a:solidFill>
                <a:latin typeface="Arial"/>
                <a:cs typeface="Arial"/>
              </a:rPr>
              <a:t>HUMAN</a:t>
            </a:r>
            <a:r>
              <a:rPr sz="18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003300"/>
                </a:solidFill>
                <a:latin typeface="Arial"/>
                <a:cs typeface="Arial"/>
              </a:rPr>
              <a:t>RELATIONS</a:t>
            </a:r>
            <a:r>
              <a:rPr sz="18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800" b="1" spc="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003300"/>
                </a:solidFill>
                <a:latin typeface="Arial"/>
                <a:cs typeface="Arial"/>
              </a:rPr>
              <a:t>PROFESSIONAL</a:t>
            </a:r>
            <a:r>
              <a:rPr sz="1800" b="1" spc="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003300"/>
                </a:solidFill>
                <a:latin typeface="Arial"/>
                <a:cs typeface="Arial"/>
              </a:rPr>
              <a:t>HARMONY </a:t>
            </a:r>
            <a:r>
              <a:rPr sz="1800" b="1" spc="-125" dirty="0">
                <a:solidFill>
                  <a:srgbClr val="003300"/>
                </a:solidFill>
                <a:latin typeface="Arial"/>
                <a:cs typeface="Arial"/>
              </a:rPr>
              <a:t>DIPLOMA</a:t>
            </a:r>
            <a:r>
              <a:rPr sz="1800" b="1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00"/>
                </a:solidFill>
                <a:latin typeface="Arial"/>
                <a:cs typeface="Arial"/>
              </a:rPr>
              <a:t>IN</a:t>
            </a:r>
            <a:r>
              <a:rPr sz="18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00"/>
                </a:solidFill>
                <a:latin typeface="Arial"/>
                <a:cs typeface="Arial"/>
              </a:rPr>
              <a:t>PRESENZA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832" y="1087225"/>
            <a:ext cx="5830865" cy="8586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1135" y="257047"/>
            <a:ext cx="20504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0" dirty="0">
                <a:solidFill>
                  <a:srgbClr val="003300"/>
                </a:solidFill>
                <a:latin typeface="Arial"/>
                <a:cs typeface="Arial"/>
              </a:rPr>
              <a:t>SINTESI</a:t>
            </a:r>
            <a:r>
              <a:rPr sz="2000" b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003300"/>
                </a:solidFill>
                <a:latin typeface="Arial"/>
                <a:cs typeface="Arial"/>
              </a:rPr>
              <a:t>OFFERTA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45768" y="1551685"/>
          <a:ext cx="5636260" cy="176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745">
                <a:tc>
                  <a:txBody>
                    <a:bodyPr/>
                    <a:lstStyle/>
                    <a:p>
                      <a:pPr marL="857885" marR="510540" indent="-34290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SELF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BRANDING 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JOBS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FULL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FLEXI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ORE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TOTALI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CAMBRIDGE</a:t>
                      </a:r>
                      <a:r>
                        <a:rPr sz="12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20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ENGLISH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45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(solo</a:t>
                      </a:r>
                      <a:r>
                        <a:rPr sz="1200" b="1" spc="-5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General)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PROFESSIONAL</a:t>
                      </a:r>
                      <a:r>
                        <a:rPr sz="120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HARMONY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5768" y="3446398"/>
          <a:ext cx="5636260" cy="2026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TARANTO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4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4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weekend</a:t>
                      </a:r>
                      <a:r>
                        <a:rPr sz="1200" b="1" spc="-3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DUBLINO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(2</a:t>
                      </a:r>
                      <a:r>
                        <a:rPr sz="1200" b="1" spc="-55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settimane)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40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(1</a:t>
                      </a:r>
                      <a:r>
                        <a:rPr sz="1200" b="1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settimana)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VARSAVIA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(3</a:t>
                      </a:r>
                      <a:r>
                        <a:rPr sz="1200" b="1" spc="-3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settimane</a:t>
                      </a:r>
                      <a:r>
                        <a:rPr sz="1200" b="1" spc="-2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40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(1</a:t>
                      </a:r>
                      <a:r>
                        <a:rPr sz="1200" b="1" spc="-10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sett</a:t>
                      </a:r>
                      <a:r>
                        <a:rPr sz="1200" b="1" spc="-25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200" b="1" spc="-15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65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5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Weekend)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MALTA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6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settimana</a:t>
                      </a:r>
                      <a:r>
                        <a:rPr sz="1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45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(solo</a:t>
                      </a:r>
                      <a:r>
                        <a:rPr sz="1200" b="1" spc="-5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39933"/>
                          </a:solidFill>
                          <a:latin typeface="Arial"/>
                          <a:cs typeface="Arial"/>
                        </a:rPr>
                        <a:t>General)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5768" y="5615304"/>
          <a:ext cx="5636260" cy="4027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4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SECONDO</a:t>
                      </a:r>
                      <a:r>
                        <a:rPr sz="12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DIPLOMA</a:t>
                      </a:r>
                      <a:r>
                        <a:rPr sz="120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20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4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facoltativo,</a:t>
                      </a:r>
                      <a:r>
                        <a:rPr sz="1200" b="1" spc="-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200" b="1" spc="-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scegliere</a:t>
                      </a:r>
                      <a:r>
                        <a:rPr sz="1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fra: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4300" indent="-114300" algn="ctr">
                        <a:lnSpc>
                          <a:spcPts val="1470"/>
                        </a:lnSpc>
                        <a:spcBef>
                          <a:spcPts val="250"/>
                        </a:spcBef>
                        <a:buChar char="-"/>
                        <a:tabLst>
                          <a:tab pos="114300" algn="l"/>
                        </a:tabLst>
                      </a:pPr>
                      <a:r>
                        <a:rPr sz="1250" b="1" i="1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sz="12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i="1" spc="-1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25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i="1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2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50" b="1" i="1" spc="1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5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i="1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r>
                        <a:rPr sz="1250" b="1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i="1" spc="-1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2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Banking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14300" indent="-114300" algn="ctr">
                        <a:lnSpc>
                          <a:spcPts val="1470"/>
                        </a:lnSpc>
                        <a:buChar char="-"/>
                        <a:tabLst>
                          <a:tab pos="114300" algn="l"/>
                        </a:tabLst>
                      </a:pPr>
                      <a:r>
                        <a:rPr sz="12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E-</a:t>
                      </a:r>
                      <a:r>
                        <a:rPr sz="1250" b="1" i="1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Tourism</a:t>
                      </a:r>
                      <a:r>
                        <a:rPr sz="1250" b="1" i="1" spc="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158115" marR="1517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ESAME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TRADIZIONALE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CAMBRIDGE PER</a:t>
                      </a:r>
                      <a:r>
                        <a:rPr sz="12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CONCORSI</a:t>
                      </a:r>
                      <a:r>
                        <a:rPr sz="120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UNIBA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4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(solo</a:t>
                      </a:r>
                      <a:r>
                        <a:rPr sz="1200" b="1" spc="-3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200" b="1" spc="-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Corso</a:t>
                      </a:r>
                      <a:r>
                        <a:rPr sz="1200" b="1" spc="-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Cambridge)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197485" marR="1924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ESAME</a:t>
                      </a:r>
                      <a:r>
                        <a:rPr sz="120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CAMBRIDGE</a:t>
                      </a:r>
                      <a:r>
                        <a:rPr sz="1200" b="1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LINGUASKILL </a:t>
                      </a:r>
                      <a:r>
                        <a:rPr sz="1200" b="1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AZIEDE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UNIBA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4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(solo</a:t>
                      </a:r>
                      <a:r>
                        <a:rPr sz="1200" b="1" spc="-4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200" b="1" spc="-3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General </a:t>
                      </a:r>
                      <a:r>
                        <a:rPr sz="1200" b="1" spc="-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English)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187325" marR="183515" indent="730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ALLOGGIO</a:t>
                      </a:r>
                      <a:r>
                        <a:rPr sz="12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INCLUSO</a:t>
                      </a:r>
                      <a:r>
                        <a:rPr sz="12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TUTTE</a:t>
                      </a:r>
                      <a:r>
                        <a:rPr sz="12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200" b="1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DESTINAZIONI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CAMERA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DOPPIA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STAGE</a:t>
                      </a:r>
                      <a:r>
                        <a:rPr sz="120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FACOLTATIVO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300</a:t>
                      </a:r>
                      <a:r>
                        <a:rPr sz="1200" b="1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ore</a:t>
                      </a:r>
                      <a:r>
                        <a:rPr sz="1200" b="1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(minimo)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300</a:t>
                      </a:r>
                      <a:r>
                        <a:rPr sz="1200" b="1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ore</a:t>
                      </a:r>
                      <a:r>
                        <a:rPr sz="1200" b="1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(minimo)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TESINA</a:t>
                      </a:r>
                      <a:r>
                        <a:rPr sz="120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OBBLIGATORIA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835025" marR="594995" indent="-2349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SUPPORTO</a:t>
                      </a:r>
                      <a:r>
                        <a:rPr sz="12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RICERCA 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STAGE/LAVORO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PREZZO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€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10,000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€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8,500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7701" y="674765"/>
            <a:ext cx="657959" cy="5716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1711</Words>
  <Application>Microsoft Office PowerPoint</Application>
  <PresentationFormat>Personalizzato</PresentationFormat>
  <Paragraphs>276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Arial MT</vt:lpstr>
      <vt:lpstr>Bahnschrift</vt:lpstr>
      <vt:lpstr>Calibri</vt:lpstr>
      <vt:lpstr>Cambria</vt:lpstr>
      <vt:lpstr>Times New Roman</vt:lpstr>
      <vt:lpstr>Office Theme</vt:lpstr>
      <vt:lpstr>   SELF BRANDING FOR JOBS</vt:lpstr>
      <vt:lpstr>Presentazione standard di PowerPoint</vt:lpstr>
      <vt:lpstr>Presentazione standard di PowerPoint</vt:lpstr>
      <vt:lpstr>OFFERTA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SELF BRANDING FOR JOBS</dc:title>
  <dc:creator>Giovanni Bianco</dc:creator>
  <cp:lastModifiedBy>maste</cp:lastModifiedBy>
  <cp:revision>1</cp:revision>
  <dcterms:created xsi:type="dcterms:W3CDTF">2025-05-14T19:33:44Z</dcterms:created>
  <dcterms:modified xsi:type="dcterms:W3CDTF">2025-05-14T19:38:19Z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2025-05-14T00:00:00Z</vt:filetime>
  </property>
  <property fmtid="{D5CDD505-2E9C-101B-9397-08002B2CF9AE}" pid="5" name="Producer">
    <vt:lpwstr>Microsoft® Word 2016</vt:lpwstr>
  </property>
</Properties>
</file>