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8288000" cy="10287000"/>
  <p:notesSz cx="6858000" cy="9144000"/>
  <p:embeddedFontLst>
    <p:embeddedFont>
      <p:font typeface="Gotham" panose="020B0604020202020204" charset="0"/>
      <p:regular r:id="rId14"/>
    </p:embeddedFont>
    <p:embeddedFont>
      <p:font typeface="Gotham Bold" panose="020B0604020202020204" charset="0"/>
      <p:regular r:id="rId15"/>
    </p:embeddedFont>
    <p:embeddedFont>
      <p:font typeface="ITC Avant Garde Gothic Bold" panose="020B0604020202020204" charset="0"/>
      <p:regular r:id="rId1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94" d="100"/>
          <a:sy n="94" d="100"/>
        </p:scale>
        <p:origin x="66" y="12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7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7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7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141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677655"/>
            <a:ext cx="20599196" cy="10943865"/>
            <a:chOff x="0" y="0"/>
            <a:chExt cx="5425303" cy="288233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425303" cy="2882335"/>
            </a:xfrm>
            <a:custGeom>
              <a:avLst/>
              <a:gdLst/>
              <a:ahLst/>
              <a:cxnLst/>
              <a:rect l="l" t="t" r="r" b="b"/>
              <a:pathLst>
                <a:path w="5425303" h="2882335">
                  <a:moveTo>
                    <a:pt x="0" y="0"/>
                  </a:moveTo>
                  <a:lnTo>
                    <a:pt x="5425303" y="0"/>
                  </a:lnTo>
                  <a:lnTo>
                    <a:pt x="5425303" y="2882335"/>
                  </a:lnTo>
                  <a:lnTo>
                    <a:pt x="0" y="2882335"/>
                  </a:lnTo>
                  <a:close/>
                </a:path>
              </a:pathLst>
            </a:custGeom>
            <a:solidFill>
              <a:srgbClr val="1F184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5425303" cy="29013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50"/>
                </a:lnSpc>
              </a:pPr>
              <a:endParaRPr/>
            </a:p>
          </p:txBody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8329720" y="41580"/>
            <a:ext cx="15042715" cy="10245420"/>
            <a:chOff x="0" y="0"/>
            <a:chExt cx="5475623" cy="372938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475623" cy="3729384"/>
            </a:xfrm>
            <a:custGeom>
              <a:avLst/>
              <a:gdLst/>
              <a:ahLst/>
              <a:cxnLst/>
              <a:rect l="l" t="t" r="r" b="b"/>
              <a:pathLst>
                <a:path w="5475623" h="3729384">
                  <a:moveTo>
                    <a:pt x="3322462" y="3729384"/>
                  </a:moveTo>
                  <a:lnTo>
                    <a:pt x="0" y="3729384"/>
                  </a:lnTo>
                  <a:lnTo>
                    <a:pt x="2153161" y="0"/>
                  </a:lnTo>
                  <a:lnTo>
                    <a:pt x="5475623" y="0"/>
                  </a:lnTo>
                  <a:lnTo>
                    <a:pt x="3322462" y="3729384"/>
                  </a:lnTo>
                  <a:close/>
                </a:path>
              </a:pathLst>
            </a:custGeom>
            <a:solidFill>
              <a:srgbClr val="56C1CA">
                <a:alpha val="24706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0" y="0"/>
              <a:ext cx="5475623" cy="3729384"/>
            </a:xfrm>
            <a:custGeom>
              <a:avLst/>
              <a:gdLst/>
              <a:ahLst/>
              <a:cxnLst/>
              <a:rect l="l" t="t" r="r" b="b"/>
              <a:pathLst>
                <a:path w="5475623" h="3729384">
                  <a:moveTo>
                    <a:pt x="3322462" y="3729384"/>
                  </a:moveTo>
                  <a:lnTo>
                    <a:pt x="0" y="3729384"/>
                  </a:lnTo>
                  <a:lnTo>
                    <a:pt x="2153161" y="0"/>
                  </a:lnTo>
                  <a:lnTo>
                    <a:pt x="5475623" y="0"/>
                  </a:lnTo>
                  <a:lnTo>
                    <a:pt x="3322462" y="3729384"/>
                  </a:lnTo>
                  <a:close/>
                </a:path>
              </a:pathLst>
            </a:custGeom>
            <a:blipFill>
              <a:blip r:embed="rId2">
                <a:alphaModFix amt="25000"/>
              </a:blip>
              <a:stretch>
                <a:fillRect l="-1081" r="-108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2411178" y="2820062"/>
            <a:ext cx="13877673" cy="48094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1480"/>
              </a:lnSpc>
            </a:pPr>
            <a:r>
              <a:rPr lang="en-US" sz="14000" b="1" spc="168">
                <a:solidFill>
                  <a:srgbClr val="FFFFFF"/>
                </a:solidFill>
                <a:latin typeface="ITC Avant Garde Gothic Bold"/>
                <a:ea typeface="ITC Avant Garde Gothic Bold"/>
                <a:cs typeface="ITC Avant Garde Gothic Bold"/>
                <a:sym typeface="ITC Avant Garde Gothic Bold"/>
              </a:rPr>
              <a:t>Intro to Personal Loans</a:t>
            </a:r>
          </a:p>
        </p:txBody>
      </p:sp>
      <p:sp>
        <p:nvSpPr>
          <p:cNvPr id="9" name="Freeform 9"/>
          <p:cNvSpPr/>
          <p:nvPr/>
        </p:nvSpPr>
        <p:spPr>
          <a:xfrm>
            <a:off x="0" y="0"/>
            <a:ext cx="3684371" cy="3684371"/>
          </a:xfrm>
          <a:custGeom>
            <a:avLst/>
            <a:gdLst/>
            <a:ahLst/>
            <a:cxnLst/>
            <a:rect l="l" t="t" r="r" b="b"/>
            <a:pathLst>
              <a:path w="3684371" h="3684371">
                <a:moveTo>
                  <a:pt x="0" y="0"/>
                </a:moveTo>
                <a:lnTo>
                  <a:pt x="3684371" y="0"/>
                </a:lnTo>
                <a:lnTo>
                  <a:pt x="3684371" y="3684371"/>
                </a:lnTo>
                <a:lnTo>
                  <a:pt x="0" y="368437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10800000">
            <a:off x="16188869" y="8187869"/>
            <a:ext cx="2099131" cy="2099131"/>
          </a:xfrm>
          <a:custGeom>
            <a:avLst/>
            <a:gdLst/>
            <a:ahLst/>
            <a:cxnLst/>
            <a:rect l="l" t="t" r="r" b="b"/>
            <a:pathLst>
              <a:path w="2099131" h="2099131">
                <a:moveTo>
                  <a:pt x="0" y="0"/>
                </a:moveTo>
                <a:lnTo>
                  <a:pt x="2099131" y="0"/>
                </a:lnTo>
                <a:lnTo>
                  <a:pt x="2099131" y="2099131"/>
                </a:lnTo>
                <a:lnTo>
                  <a:pt x="0" y="209913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522127" y="9544763"/>
            <a:ext cx="2100136" cy="555798"/>
          </a:xfrm>
          <a:custGeom>
            <a:avLst/>
            <a:gdLst/>
            <a:ahLst/>
            <a:cxnLst/>
            <a:rect l="l" t="t" r="r" b="b"/>
            <a:pathLst>
              <a:path w="2100136" h="555798">
                <a:moveTo>
                  <a:pt x="0" y="0"/>
                </a:moveTo>
                <a:lnTo>
                  <a:pt x="2100136" y="0"/>
                </a:lnTo>
                <a:lnTo>
                  <a:pt x="2100136" y="555798"/>
                </a:lnTo>
                <a:lnTo>
                  <a:pt x="0" y="55579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18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 rot="-184786">
            <a:off x="-5104798" y="-166255"/>
            <a:ext cx="15591968" cy="10619510"/>
            <a:chOff x="0" y="0"/>
            <a:chExt cx="5475623" cy="372938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475623" cy="3729384"/>
            </a:xfrm>
            <a:custGeom>
              <a:avLst/>
              <a:gdLst/>
              <a:ahLst/>
              <a:cxnLst/>
              <a:rect l="l" t="t" r="r" b="b"/>
              <a:pathLst>
                <a:path w="5475623" h="3729384">
                  <a:moveTo>
                    <a:pt x="3322462" y="3729384"/>
                  </a:moveTo>
                  <a:lnTo>
                    <a:pt x="0" y="3729384"/>
                  </a:lnTo>
                  <a:lnTo>
                    <a:pt x="2153161" y="0"/>
                  </a:lnTo>
                  <a:lnTo>
                    <a:pt x="5475623" y="0"/>
                  </a:lnTo>
                  <a:lnTo>
                    <a:pt x="3322462" y="3729384"/>
                  </a:lnTo>
                  <a:close/>
                </a:path>
              </a:pathLst>
            </a:custGeom>
            <a:solidFill>
              <a:srgbClr val="00A2C7">
                <a:alpha val="24706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0" y="0"/>
              <a:ext cx="5475623" cy="3729384"/>
            </a:xfrm>
            <a:custGeom>
              <a:avLst/>
              <a:gdLst/>
              <a:ahLst/>
              <a:cxnLst/>
              <a:rect l="l" t="t" r="r" b="b"/>
              <a:pathLst>
                <a:path w="5475623" h="3729384">
                  <a:moveTo>
                    <a:pt x="3322462" y="3729384"/>
                  </a:moveTo>
                  <a:lnTo>
                    <a:pt x="0" y="3729384"/>
                  </a:lnTo>
                  <a:lnTo>
                    <a:pt x="2153161" y="0"/>
                  </a:lnTo>
                  <a:lnTo>
                    <a:pt x="5475623" y="0"/>
                  </a:lnTo>
                  <a:lnTo>
                    <a:pt x="3322462" y="3729384"/>
                  </a:lnTo>
                  <a:close/>
                </a:path>
              </a:pathLst>
            </a:custGeom>
            <a:blipFill>
              <a:blip r:embed="rId2">
                <a:alphaModFix amt="25000"/>
              </a:blip>
              <a:stretch>
                <a:fillRect l="-2227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9815409" y="2676944"/>
            <a:ext cx="7001849" cy="10033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700"/>
              </a:lnSpc>
            </a:pPr>
            <a:r>
              <a:rPr lang="en-US" sz="7000" b="1">
                <a:solidFill>
                  <a:srgbClr val="FFFFFF"/>
                </a:solidFill>
                <a:latin typeface="Gotham Bold"/>
                <a:ea typeface="Gotham Bold"/>
                <a:cs typeface="Gotham Bold"/>
                <a:sym typeface="Gotham Bold"/>
              </a:rPr>
              <a:t>Key Takeaways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9988684" y="4506396"/>
            <a:ext cx="6472257" cy="3419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31801" lvl="1" indent="-215900" algn="l">
              <a:lnSpc>
                <a:spcPts val="3000"/>
              </a:lnSpc>
              <a:buFont typeface="Arial"/>
              <a:buChar char="•"/>
            </a:pPr>
            <a:r>
              <a:rPr lang="en-US" sz="2000">
                <a:solidFill>
                  <a:srgbClr val="FFFFFF"/>
                </a:solidFill>
                <a:latin typeface="Gotham"/>
                <a:ea typeface="Gotham"/>
                <a:cs typeface="Gotham"/>
                <a:sym typeface="Gotham"/>
              </a:rPr>
              <a:t>SoFi offers unsecured loans with no fees.</a:t>
            </a:r>
          </a:p>
          <a:p>
            <a:pPr algn="l">
              <a:lnSpc>
                <a:spcPts val="3000"/>
              </a:lnSpc>
            </a:pPr>
            <a:endParaRPr lang="en-US" sz="2000">
              <a:solidFill>
                <a:srgbClr val="FFFFFF"/>
              </a:solidFill>
              <a:latin typeface="Gotham"/>
              <a:ea typeface="Gotham"/>
              <a:cs typeface="Gotham"/>
              <a:sym typeface="Gotham"/>
            </a:endParaRPr>
          </a:p>
          <a:p>
            <a:pPr marL="431801" lvl="1" indent="-215900" algn="l">
              <a:lnSpc>
                <a:spcPts val="3000"/>
              </a:lnSpc>
              <a:buFont typeface="Arial"/>
              <a:buChar char="•"/>
            </a:pPr>
            <a:r>
              <a:rPr lang="en-US" sz="2000">
                <a:solidFill>
                  <a:srgbClr val="FFFFFF"/>
                </a:solidFill>
                <a:latin typeface="Gotham"/>
                <a:ea typeface="Gotham"/>
                <a:cs typeface="Gotham"/>
                <a:sym typeface="Gotham"/>
              </a:rPr>
              <a:t>Eligibility includes a 680+ credit score &amp; steady income.</a:t>
            </a:r>
          </a:p>
          <a:p>
            <a:pPr algn="l">
              <a:lnSpc>
                <a:spcPts val="3000"/>
              </a:lnSpc>
            </a:pPr>
            <a:endParaRPr lang="en-US" sz="2000">
              <a:solidFill>
                <a:srgbClr val="FFFFFF"/>
              </a:solidFill>
              <a:latin typeface="Gotham"/>
              <a:ea typeface="Gotham"/>
              <a:cs typeface="Gotham"/>
              <a:sym typeface="Gotham"/>
            </a:endParaRPr>
          </a:p>
          <a:p>
            <a:pPr marL="431801" lvl="1" indent="-215900" algn="l">
              <a:lnSpc>
                <a:spcPts val="3000"/>
              </a:lnSpc>
              <a:buFont typeface="Arial"/>
              <a:buChar char="•"/>
            </a:pPr>
            <a:r>
              <a:rPr lang="en-US" sz="2000">
                <a:solidFill>
                  <a:srgbClr val="FFFFFF"/>
                </a:solidFill>
                <a:latin typeface="Gotham"/>
                <a:ea typeface="Gotham"/>
                <a:cs typeface="Gotham"/>
                <a:sym typeface="Gotham"/>
              </a:rPr>
              <a:t>Repayment Terms are 2-7 years</a:t>
            </a:r>
          </a:p>
          <a:p>
            <a:pPr algn="l">
              <a:lnSpc>
                <a:spcPts val="3000"/>
              </a:lnSpc>
            </a:pPr>
            <a:endParaRPr lang="en-US" sz="2000">
              <a:solidFill>
                <a:srgbClr val="FFFFFF"/>
              </a:solidFill>
              <a:latin typeface="Gotham"/>
              <a:ea typeface="Gotham"/>
              <a:cs typeface="Gotham"/>
              <a:sym typeface="Gotham"/>
            </a:endParaRPr>
          </a:p>
          <a:p>
            <a:pPr marL="0" lvl="1" indent="0" algn="l">
              <a:lnSpc>
                <a:spcPts val="3000"/>
              </a:lnSpc>
              <a:spcBef>
                <a:spcPct val="0"/>
              </a:spcBef>
            </a:pPr>
            <a:r>
              <a:rPr lang="en-US" sz="2000">
                <a:solidFill>
                  <a:srgbClr val="FFFFFF"/>
                </a:solidFill>
                <a:latin typeface="Gotham"/>
                <a:ea typeface="Gotham"/>
                <a:cs typeface="Gotham"/>
                <a:sym typeface="Gotham"/>
              </a:rPr>
              <a:t>Agents should use job aids to handle customer inquiries.</a:t>
            </a:r>
          </a:p>
        </p:txBody>
      </p:sp>
      <p:sp>
        <p:nvSpPr>
          <p:cNvPr id="7" name="AutoShape 7"/>
          <p:cNvSpPr/>
          <p:nvPr/>
        </p:nvSpPr>
        <p:spPr>
          <a:xfrm>
            <a:off x="9968701" y="3960578"/>
            <a:ext cx="6492240" cy="0"/>
          </a:xfrm>
          <a:prstGeom prst="line">
            <a:avLst/>
          </a:prstGeom>
          <a:ln w="104775" cap="rnd">
            <a:solidFill>
              <a:srgbClr val="00A2C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522127" y="9544763"/>
            <a:ext cx="2100136" cy="555798"/>
          </a:xfrm>
          <a:custGeom>
            <a:avLst/>
            <a:gdLst/>
            <a:ahLst/>
            <a:cxnLst/>
            <a:rect l="l" t="t" r="r" b="b"/>
            <a:pathLst>
              <a:path w="2100136" h="555798">
                <a:moveTo>
                  <a:pt x="0" y="0"/>
                </a:moveTo>
                <a:lnTo>
                  <a:pt x="2100136" y="0"/>
                </a:lnTo>
                <a:lnTo>
                  <a:pt x="2100136" y="555798"/>
                </a:lnTo>
                <a:lnTo>
                  <a:pt x="0" y="55579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>
    <p:push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18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223564" y="3599985"/>
            <a:ext cx="8911036" cy="29288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7679"/>
              </a:lnSpc>
              <a:spcBef>
                <a:spcPct val="0"/>
              </a:spcBef>
            </a:pPr>
            <a:r>
              <a:rPr lang="en-US" sz="6399" b="1" u="none" spc="159" dirty="0">
                <a:solidFill>
                  <a:srgbClr val="FFFFFF"/>
                </a:solidFill>
                <a:latin typeface="ITC Avant Garde Gothic Bold"/>
                <a:ea typeface="ITC Avant Garde Gothic Bold"/>
                <a:cs typeface="ITC Avant Garde Gothic Bold"/>
                <a:sym typeface="ITC Avant Garde Gothic Bold"/>
              </a:rPr>
              <a:t>What's the minimum credit score for a SoFi loan? </a:t>
            </a:r>
          </a:p>
        </p:txBody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9144000" y="-332510"/>
            <a:ext cx="15591968" cy="10619510"/>
            <a:chOff x="0" y="0"/>
            <a:chExt cx="5475623" cy="372938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475623" cy="3729384"/>
            </a:xfrm>
            <a:custGeom>
              <a:avLst/>
              <a:gdLst/>
              <a:ahLst/>
              <a:cxnLst/>
              <a:rect l="l" t="t" r="r" b="b"/>
              <a:pathLst>
                <a:path w="5475623" h="3729384">
                  <a:moveTo>
                    <a:pt x="3322462" y="3729384"/>
                  </a:moveTo>
                  <a:lnTo>
                    <a:pt x="0" y="3729384"/>
                  </a:lnTo>
                  <a:lnTo>
                    <a:pt x="2153161" y="0"/>
                  </a:lnTo>
                  <a:lnTo>
                    <a:pt x="5475623" y="0"/>
                  </a:lnTo>
                  <a:lnTo>
                    <a:pt x="3322462" y="3729384"/>
                  </a:lnTo>
                  <a:close/>
                </a:path>
              </a:pathLst>
            </a:custGeom>
            <a:solidFill>
              <a:srgbClr val="56C1CA">
                <a:alpha val="24706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5475623" cy="3729384"/>
            </a:xfrm>
            <a:custGeom>
              <a:avLst/>
              <a:gdLst/>
              <a:ahLst/>
              <a:cxnLst/>
              <a:rect l="l" t="t" r="r" b="b"/>
              <a:pathLst>
                <a:path w="5475623" h="3729384">
                  <a:moveTo>
                    <a:pt x="3322462" y="3729384"/>
                  </a:moveTo>
                  <a:lnTo>
                    <a:pt x="0" y="3729384"/>
                  </a:lnTo>
                  <a:lnTo>
                    <a:pt x="2153161" y="0"/>
                  </a:lnTo>
                  <a:lnTo>
                    <a:pt x="5475623" y="0"/>
                  </a:lnTo>
                  <a:lnTo>
                    <a:pt x="3322462" y="3729384"/>
                  </a:lnTo>
                  <a:close/>
                </a:path>
              </a:pathLst>
            </a:custGeom>
            <a:blipFill>
              <a:blip r:embed="rId2">
                <a:alphaModFix amt="25000"/>
              </a:blip>
              <a:stretch>
                <a:fillRect l="-1081" r="-108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>
            <a:off x="14846548" y="6845548"/>
            <a:ext cx="5498852" cy="5498852"/>
          </a:xfrm>
          <a:custGeom>
            <a:avLst/>
            <a:gdLst/>
            <a:ahLst/>
            <a:cxnLst/>
            <a:rect l="l" t="t" r="r" b="b"/>
            <a:pathLst>
              <a:path w="5498852" h="5498852">
                <a:moveTo>
                  <a:pt x="0" y="0"/>
                </a:moveTo>
                <a:lnTo>
                  <a:pt x="5498852" y="0"/>
                </a:lnTo>
                <a:lnTo>
                  <a:pt x="5498852" y="5498852"/>
                </a:lnTo>
                <a:lnTo>
                  <a:pt x="0" y="549885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-1024570" y="-1163179"/>
            <a:ext cx="2408588" cy="2408588"/>
          </a:xfrm>
          <a:custGeom>
            <a:avLst/>
            <a:gdLst/>
            <a:ahLst/>
            <a:cxnLst/>
            <a:rect l="l" t="t" r="r" b="b"/>
            <a:pathLst>
              <a:path w="2408588" h="2408588">
                <a:moveTo>
                  <a:pt x="0" y="0"/>
                </a:moveTo>
                <a:lnTo>
                  <a:pt x="2408587" y="0"/>
                </a:lnTo>
                <a:lnTo>
                  <a:pt x="2408587" y="2408587"/>
                </a:lnTo>
                <a:lnTo>
                  <a:pt x="0" y="240858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1452407" y="3512837"/>
            <a:ext cx="9279518" cy="29288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7679"/>
              </a:lnSpc>
              <a:spcBef>
                <a:spcPct val="0"/>
              </a:spcBef>
            </a:pPr>
            <a:r>
              <a:rPr lang="en-US" sz="6399" b="1" spc="159" dirty="0">
                <a:solidFill>
                  <a:srgbClr val="FFFFFF"/>
                </a:solidFill>
                <a:latin typeface="ITC Avant Garde Gothic Bold"/>
                <a:ea typeface="ITC Avant Garde Gothic Bold"/>
                <a:cs typeface="ITC Avant Garde Gothic Bold"/>
                <a:sym typeface="ITC Avant Garde Gothic Bold"/>
              </a:rPr>
              <a:t>True or False.  SoFi Personal Loans</a:t>
            </a:r>
            <a:r>
              <a:rPr lang="en-US" sz="6399" b="1" u="none" spc="159" dirty="0">
                <a:solidFill>
                  <a:srgbClr val="FFFFFF"/>
                </a:solidFill>
                <a:latin typeface="ITC Avant Garde Gothic Bold"/>
                <a:ea typeface="ITC Avant Garde Gothic Bold"/>
                <a:cs typeface="ITC Avant Garde Gothic Bold"/>
                <a:sym typeface="ITC Avant Garde Gothic Bold"/>
              </a:rPr>
              <a:t> secured loans?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223564" y="3528314"/>
            <a:ext cx="8649583" cy="2066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679"/>
              </a:lnSpc>
              <a:spcBef>
                <a:spcPct val="0"/>
              </a:spcBef>
            </a:pPr>
            <a:r>
              <a:rPr lang="en-US" sz="6399" b="1" spc="159" dirty="0">
                <a:solidFill>
                  <a:srgbClr val="FFFFFF"/>
                </a:solidFill>
                <a:latin typeface="ITC Avant Garde Gothic Bold"/>
                <a:ea typeface="ITC Avant Garde Gothic Bold"/>
                <a:cs typeface="ITC Avant Garde Gothic Bold"/>
                <a:sym typeface="ITC Avant Garde Gothic Bold"/>
              </a:rPr>
              <a:t>Wh</a:t>
            </a:r>
            <a:r>
              <a:rPr lang="en-US" sz="6399" b="1" u="none" spc="159" dirty="0">
                <a:solidFill>
                  <a:srgbClr val="FFFFFF"/>
                </a:solidFill>
                <a:latin typeface="ITC Avant Garde Gothic Bold"/>
                <a:ea typeface="ITC Avant Garde Gothic Bold"/>
                <a:cs typeface="ITC Avant Garde Gothic Bold"/>
                <a:sym typeface="ITC Avant Garde Gothic Bold"/>
              </a:rPr>
              <a:t>at are the Repayment Terms?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428594" y="3599985"/>
            <a:ext cx="8649583" cy="3038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679"/>
              </a:lnSpc>
              <a:spcBef>
                <a:spcPct val="0"/>
              </a:spcBef>
            </a:pPr>
            <a:r>
              <a:rPr lang="en-US" sz="6399" b="1" spc="159" dirty="0">
                <a:solidFill>
                  <a:srgbClr val="FFFFFF"/>
                </a:solidFill>
                <a:latin typeface="ITC Avant Garde Gothic Bold"/>
                <a:ea typeface="ITC Avant Garde Gothic Bold"/>
                <a:cs typeface="ITC Avant Garde Gothic Bold"/>
                <a:sym typeface="ITC Avant Garde Gothic Bold"/>
              </a:rPr>
              <a:t>How f</a:t>
            </a:r>
            <a:r>
              <a:rPr lang="en-US" sz="6399" b="1" u="none" spc="159" dirty="0">
                <a:solidFill>
                  <a:srgbClr val="FFFFFF"/>
                </a:solidFill>
                <a:latin typeface="ITC Avant Garde Gothic Bold"/>
                <a:ea typeface="ITC Avant Garde Gothic Bold"/>
                <a:cs typeface="ITC Avant Garde Gothic Bold"/>
                <a:sym typeface="ITC Avant Garde Gothic Bold"/>
              </a:rPr>
              <a:t>ast can a customer receive their money?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379255" y="3599985"/>
            <a:ext cx="9682728" cy="3038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679"/>
              </a:lnSpc>
              <a:spcBef>
                <a:spcPct val="0"/>
              </a:spcBef>
            </a:pPr>
            <a:r>
              <a:rPr lang="en-US" sz="6399" b="1" spc="159" dirty="0">
                <a:solidFill>
                  <a:srgbClr val="FFFFFF"/>
                </a:solidFill>
                <a:latin typeface="ITC Avant Garde Gothic Bold"/>
                <a:ea typeface="ITC Avant Garde Gothic Bold"/>
                <a:cs typeface="ITC Avant Garde Gothic Bold"/>
                <a:sym typeface="ITC Avant Garde Gothic Bold"/>
              </a:rPr>
              <a:t>Can a SoFi person</a:t>
            </a:r>
            <a:r>
              <a:rPr lang="en-US" sz="6399" b="1" u="none" spc="159" dirty="0">
                <a:solidFill>
                  <a:srgbClr val="FFFFFF"/>
                </a:solidFill>
                <a:latin typeface="ITC Avant Garde Gothic Bold"/>
                <a:ea typeface="ITC Avant Garde Gothic Bold"/>
                <a:cs typeface="ITC Avant Garde Gothic Bold"/>
                <a:sym typeface="ITC Avant Garde Gothic Bold"/>
              </a:rPr>
              <a:t>al loan be used for home improvement?</a:t>
            </a:r>
          </a:p>
        </p:txBody>
      </p:sp>
      <p:sp>
        <p:nvSpPr>
          <p:cNvPr id="12" name="Freeform 12"/>
          <p:cNvSpPr/>
          <p:nvPr/>
        </p:nvSpPr>
        <p:spPr>
          <a:xfrm>
            <a:off x="522127" y="9544763"/>
            <a:ext cx="2100136" cy="555798"/>
          </a:xfrm>
          <a:custGeom>
            <a:avLst/>
            <a:gdLst/>
            <a:ahLst/>
            <a:cxnLst/>
            <a:rect l="l" t="t" r="r" b="b"/>
            <a:pathLst>
              <a:path w="2100136" h="555798">
                <a:moveTo>
                  <a:pt x="0" y="0"/>
                </a:moveTo>
                <a:lnTo>
                  <a:pt x="2100136" y="0"/>
                </a:lnTo>
                <a:lnTo>
                  <a:pt x="2100136" y="555798"/>
                </a:lnTo>
                <a:lnTo>
                  <a:pt x="0" y="55579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C07ACFD-2182-FAEF-C3CE-CDF359DC62EB}"/>
              </a:ext>
            </a:extLst>
          </p:cNvPr>
          <p:cNvSpPr txBox="1"/>
          <p:nvPr/>
        </p:nvSpPr>
        <p:spPr>
          <a:xfrm>
            <a:off x="1828800" y="671150"/>
            <a:ext cx="10179337" cy="1334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0199"/>
              </a:lnSpc>
              <a:spcBef>
                <a:spcPct val="0"/>
              </a:spcBef>
            </a:pPr>
            <a:r>
              <a:rPr lang="en-US" sz="8499" b="1" dirty="0">
                <a:solidFill>
                  <a:srgbClr val="FFFFFF"/>
                </a:solidFill>
                <a:latin typeface="Gotham Bold"/>
                <a:cs typeface="Gotham Bold"/>
              </a:rPr>
              <a:t>Rapid Fire Quiz</a:t>
            </a:r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8" grpId="0"/>
      <p:bldP spid="8" grpId="1"/>
      <p:bldP spid="9" grpId="0"/>
      <p:bldP spid="10" grpId="0"/>
      <p:bldP spid="10" grpId="1"/>
      <p:bldP spid="11" grpId="0"/>
      <p:bldP spid="11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18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5462816" y="-166255"/>
            <a:ext cx="15591968" cy="10619510"/>
            <a:chOff x="0" y="0"/>
            <a:chExt cx="5475623" cy="372938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475623" cy="3729384"/>
            </a:xfrm>
            <a:custGeom>
              <a:avLst/>
              <a:gdLst/>
              <a:ahLst/>
              <a:cxnLst/>
              <a:rect l="l" t="t" r="r" b="b"/>
              <a:pathLst>
                <a:path w="5475623" h="3729384">
                  <a:moveTo>
                    <a:pt x="3322462" y="3729384"/>
                  </a:moveTo>
                  <a:lnTo>
                    <a:pt x="0" y="3729384"/>
                  </a:lnTo>
                  <a:lnTo>
                    <a:pt x="2153161" y="0"/>
                  </a:lnTo>
                  <a:lnTo>
                    <a:pt x="5475623" y="0"/>
                  </a:lnTo>
                  <a:lnTo>
                    <a:pt x="3322462" y="3729384"/>
                  </a:lnTo>
                  <a:close/>
                </a:path>
              </a:pathLst>
            </a:custGeom>
            <a:solidFill>
              <a:srgbClr val="56C1CA">
                <a:alpha val="24706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0" y="0"/>
              <a:ext cx="5475623" cy="3729384"/>
            </a:xfrm>
            <a:custGeom>
              <a:avLst/>
              <a:gdLst/>
              <a:ahLst/>
              <a:cxnLst/>
              <a:rect l="l" t="t" r="r" b="b"/>
              <a:pathLst>
                <a:path w="5475623" h="3729384">
                  <a:moveTo>
                    <a:pt x="3322462" y="3729384"/>
                  </a:moveTo>
                  <a:lnTo>
                    <a:pt x="0" y="3729384"/>
                  </a:lnTo>
                  <a:lnTo>
                    <a:pt x="2153161" y="0"/>
                  </a:lnTo>
                  <a:lnTo>
                    <a:pt x="5475623" y="0"/>
                  </a:lnTo>
                  <a:lnTo>
                    <a:pt x="3322462" y="3729384"/>
                  </a:lnTo>
                  <a:close/>
                </a:path>
              </a:pathLst>
            </a:custGeom>
            <a:blipFill>
              <a:blip r:embed="rId2">
                <a:alphaModFix amt="25000"/>
              </a:blip>
              <a:stretch>
                <a:fillRect l="-1113" r="-1113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2311196" y="4070350"/>
            <a:ext cx="13877673" cy="21367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4000"/>
              </a:lnSpc>
            </a:pPr>
            <a:r>
              <a:rPr lang="en-US" sz="14000" b="1" spc="168">
                <a:solidFill>
                  <a:srgbClr val="FFFFFF"/>
                </a:solidFill>
                <a:latin typeface="ITC Avant Garde Gothic Bold"/>
                <a:ea typeface="ITC Avant Garde Gothic Bold"/>
                <a:cs typeface="ITC Avant Garde Gothic Bold"/>
                <a:sym typeface="ITC Avant Garde Gothic Bold"/>
              </a:rPr>
              <a:t>THANK YOU!</a:t>
            </a:r>
          </a:p>
        </p:txBody>
      </p:sp>
      <p:sp>
        <p:nvSpPr>
          <p:cNvPr id="6" name="Freeform 6"/>
          <p:cNvSpPr/>
          <p:nvPr/>
        </p:nvSpPr>
        <p:spPr>
          <a:xfrm>
            <a:off x="0" y="0"/>
            <a:ext cx="3684371" cy="3684371"/>
          </a:xfrm>
          <a:custGeom>
            <a:avLst/>
            <a:gdLst/>
            <a:ahLst/>
            <a:cxnLst/>
            <a:rect l="l" t="t" r="r" b="b"/>
            <a:pathLst>
              <a:path w="3684371" h="3684371">
                <a:moveTo>
                  <a:pt x="0" y="0"/>
                </a:moveTo>
                <a:lnTo>
                  <a:pt x="3684371" y="0"/>
                </a:lnTo>
                <a:lnTo>
                  <a:pt x="3684371" y="3684371"/>
                </a:lnTo>
                <a:lnTo>
                  <a:pt x="0" y="368437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10800000">
            <a:off x="16188869" y="8187869"/>
            <a:ext cx="2099131" cy="2099131"/>
          </a:xfrm>
          <a:custGeom>
            <a:avLst/>
            <a:gdLst/>
            <a:ahLst/>
            <a:cxnLst/>
            <a:rect l="l" t="t" r="r" b="b"/>
            <a:pathLst>
              <a:path w="2099131" h="2099131">
                <a:moveTo>
                  <a:pt x="0" y="0"/>
                </a:moveTo>
                <a:lnTo>
                  <a:pt x="2099131" y="0"/>
                </a:lnTo>
                <a:lnTo>
                  <a:pt x="2099131" y="2099131"/>
                </a:lnTo>
                <a:lnTo>
                  <a:pt x="0" y="209913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5135233" y="6140450"/>
            <a:ext cx="8229600" cy="9861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  <a:spcBef>
                <a:spcPct val="0"/>
              </a:spcBef>
            </a:pPr>
            <a:r>
              <a:rPr lang="en-US" sz="2799" b="1" spc="139" dirty="0">
                <a:solidFill>
                  <a:srgbClr val="FFFFFF"/>
                </a:solidFill>
                <a:latin typeface="Gotham Bold"/>
                <a:ea typeface="Gotham Bold"/>
                <a:cs typeface="Gotham Bold"/>
                <a:sym typeface="Gotham Bold"/>
              </a:rPr>
              <a:t>FOR COMPLETING INTRODUCTION TO PERSONAL LOANS!</a:t>
            </a:r>
          </a:p>
        </p:txBody>
      </p:sp>
      <p:sp>
        <p:nvSpPr>
          <p:cNvPr id="9" name="Freeform 9"/>
          <p:cNvSpPr/>
          <p:nvPr/>
        </p:nvSpPr>
        <p:spPr>
          <a:xfrm>
            <a:off x="522127" y="9544763"/>
            <a:ext cx="2100136" cy="555798"/>
          </a:xfrm>
          <a:custGeom>
            <a:avLst/>
            <a:gdLst/>
            <a:ahLst/>
            <a:cxnLst/>
            <a:rect l="l" t="t" r="r" b="b"/>
            <a:pathLst>
              <a:path w="2100136" h="555798">
                <a:moveTo>
                  <a:pt x="0" y="0"/>
                </a:moveTo>
                <a:lnTo>
                  <a:pt x="2100136" y="0"/>
                </a:lnTo>
                <a:lnTo>
                  <a:pt x="2100136" y="555798"/>
                </a:lnTo>
                <a:lnTo>
                  <a:pt x="0" y="55579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>
    <p:push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141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460336" y="0"/>
            <a:ext cx="10930651" cy="9558462"/>
            <a:chOff x="0" y="0"/>
            <a:chExt cx="2878855" cy="251745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878855" cy="2517455"/>
            </a:xfrm>
            <a:custGeom>
              <a:avLst/>
              <a:gdLst/>
              <a:ahLst/>
              <a:cxnLst/>
              <a:rect l="l" t="t" r="r" b="b"/>
              <a:pathLst>
                <a:path w="2878855" h="2517455">
                  <a:moveTo>
                    <a:pt x="0" y="0"/>
                  </a:moveTo>
                  <a:lnTo>
                    <a:pt x="2878855" y="0"/>
                  </a:lnTo>
                  <a:lnTo>
                    <a:pt x="2878855" y="2517455"/>
                  </a:lnTo>
                  <a:lnTo>
                    <a:pt x="0" y="2517455"/>
                  </a:lnTo>
                  <a:close/>
                </a:path>
              </a:pathLst>
            </a:custGeom>
            <a:solidFill>
              <a:srgbClr val="1F184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2878855" cy="25365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5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3098191" y="-135742"/>
            <a:ext cx="10558527" cy="10558484"/>
            <a:chOff x="0" y="0"/>
            <a:chExt cx="6350025" cy="6350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26" cy="6350000"/>
            </a:xfrm>
            <a:custGeom>
              <a:avLst/>
              <a:gdLst/>
              <a:ahLst/>
              <a:cxnLst/>
              <a:rect l="l" t="t" r="r" b="b"/>
              <a:pathLst>
                <a:path w="6350026" h="6350000">
                  <a:moveTo>
                    <a:pt x="0" y="0"/>
                  </a:moveTo>
                  <a:lnTo>
                    <a:pt x="6350026" y="0"/>
                  </a:lnTo>
                  <a:lnTo>
                    <a:pt x="6350026" y="6350000"/>
                  </a:lnTo>
                  <a:lnTo>
                    <a:pt x="0" y="6350000"/>
                  </a:lnTo>
                  <a:close/>
                </a:path>
              </a:pathLst>
            </a:custGeom>
            <a:blipFill>
              <a:blip r:embed="rId2">
                <a:alphaModFix amt="61000"/>
              </a:blip>
              <a:stretch>
                <a:fillRect l="-37777" r="-12315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Freeform 7"/>
          <p:cNvSpPr/>
          <p:nvPr/>
        </p:nvSpPr>
        <p:spPr>
          <a:xfrm>
            <a:off x="7992920" y="4350500"/>
            <a:ext cx="373736" cy="373736"/>
          </a:xfrm>
          <a:custGeom>
            <a:avLst/>
            <a:gdLst/>
            <a:ahLst/>
            <a:cxnLst/>
            <a:rect l="l" t="t" r="r" b="b"/>
            <a:pathLst>
              <a:path w="373736" h="373736">
                <a:moveTo>
                  <a:pt x="0" y="0"/>
                </a:moveTo>
                <a:lnTo>
                  <a:pt x="373736" y="0"/>
                </a:lnTo>
                <a:lnTo>
                  <a:pt x="373736" y="373736"/>
                </a:lnTo>
                <a:lnTo>
                  <a:pt x="0" y="37373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8023304" y="5232754"/>
            <a:ext cx="373736" cy="373736"/>
          </a:xfrm>
          <a:custGeom>
            <a:avLst/>
            <a:gdLst/>
            <a:ahLst/>
            <a:cxnLst/>
            <a:rect l="l" t="t" r="r" b="b"/>
            <a:pathLst>
              <a:path w="373736" h="373736">
                <a:moveTo>
                  <a:pt x="0" y="0"/>
                </a:moveTo>
                <a:lnTo>
                  <a:pt x="373736" y="0"/>
                </a:lnTo>
                <a:lnTo>
                  <a:pt x="373736" y="373735"/>
                </a:lnTo>
                <a:lnTo>
                  <a:pt x="0" y="37373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8053688" y="6106828"/>
            <a:ext cx="373736" cy="373736"/>
          </a:xfrm>
          <a:custGeom>
            <a:avLst/>
            <a:gdLst/>
            <a:ahLst/>
            <a:cxnLst/>
            <a:rect l="l" t="t" r="r" b="b"/>
            <a:pathLst>
              <a:path w="373736" h="373736">
                <a:moveTo>
                  <a:pt x="0" y="0"/>
                </a:moveTo>
                <a:lnTo>
                  <a:pt x="373735" y="0"/>
                </a:lnTo>
                <a:lnTo>
                  <a:pt x="373735" y="373736"/>
                </a:lnTo>
                <a:lnTo>
                  <a:pt x="0" y="37373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5400000">
            <a:off x="16354258" y="-135742"/>
            <a:ext cx="2099131" cy="2099131"/>
          </a:xfrm>
          <a:custGeom>
            <a:avLst/>
            <a:gdLst/>
            <a:ahLst/>
            <a:cxnLst/>
            <a:rect l="l" t="t" r="r" b="b"/>
            <a:pathLst>
              <a:path w="2099131" h="2099131">
                <a:moveTo>
                  <a:pt x="0" y="0"/>
                </a:moveTo>
                <a:lnTo>
                  <a:pt x="2099131" y="0"/>
                </a:lnTo>
                <a:lnTo>
                  <a:pt x="2099131" y="2099130"/>
                </a:lnTo>
                <a:lnTo>
                  <a:pt x="0" y="209913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8612873" y="4331450"/>
            <a:ext cx="7457859" cy="396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250"/>
              </a:lnSpc>
              <a:spcBef>
                <a:spcPct val="0"/>
              </a:spcBef>
            </a:pPr>
            <a:r>
              <a:rPr lang="en-US" sz="2500" spc="62">
                <a:solidFill>
                  <a:srgbClr val="FFFFFF"/>
                </a:solidFill>
                <a:latin typeface="Gotham"/>
                <a:ea typeface="Gotham"/>
                <a:cs typeface="Gotham"/>
                <a:sym typeface="Gotham"/>
              </a:rPr>
              <a:t>Understand the SoFi Personal Loan product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8612873" y="5209614"/>
            <a:ext cx="8790950" cy="396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250"/>
              </a:lnSpc>
              <a:spcBef>
                <a:spcPct val="0"/>
              </a:spcBef>
            </a:pPr>
            <a:r>
              <a:rPr lang="en-US" sz="2500" spc="62">
                <a:solidFill>
                  <a:srgbClr val="FFFFFF"/>
                </a:solidFill>
                <a:latin typeface="Gotham"/>
                <a:ea typeface="Gotham"/>
                <a:cs typeface="Gotham"/>
                <a:sym typeface="Gotham"/>
              </a:rPr>
              <a:t>Learn how to address customer inquiries confidently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8612873" y="6087778"/>
            <a:ext cx="7602277" cy="396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250"/>
              </a:lnSpc>
              <a:spcBef>
                <a:spcPct val="0"/>
              </a:spcBef>
            </a:pPr>
            <a:r>
              <a:rPr lang="en-US" sz="2500" spc="62">
                <a:solidFill>
                  <a:srgbClr val="FFFFFF"/>
                </a:solidFill>
                <a:latin typeface="Gotham"/>
                <a:ea typeface="Gotham"/>
                <a:cs typeface="Gotham"/>
                <a:sym typeface="Gotham"/>
              </a:rPr>
              <a:t>Practice handling real-life customer scenarios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8053688" y="2489957"/>
            <a:ext cx="7412975" cy="1285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199"/>
              </a:lnSpc>
              <a:spcBef>
                <a:spcPct val="0"/>
              </a:spcBef>
            </a:pPr>
            <a:r>
              <a:rPr lang="en-US" sz="8499" b="1">
                <a:solidFill>
                  <a:srgbClr val="FFFFFF"/>
                </a:solidFill>
                <a:latin typeface="Gotham Bold"/>
                <a:ea typeface="Gotham Bold"/>
                <a:cs typeface="Gotham Bold"/>
                <a:sym typeface="Gotham Bold"/>
              </a:rPr>
              <a:t>Objectives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7460336" y="9544763"/>
            <a:ext cx="11365359" cy="1026968"/>
            <a:chOff x="0" y="0"/>
            <a:chExt cx="2993346" cy="270477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2993346" cy="270477"/>
            </a:xfrm>
            <a:custGeom>
              <a:avLst/>
              <a:gdLst/>
              <a:ahLst/>
              <a:cxnLst/>
              <a:rect l="l" t="t" r="r" b="b"/>
              <a:pathLst>
                <a:path w="2993346" h="270477">
                  <a:moveTo>
                    <a:pt x="0" y="0"/>
                  </a:moveTo>
                  <a:lnTo>
                    <a:pt x="2993346" y="0"/>
                  </a:lnTo>
                  <a:lnTo>
                    <a:pt x="2993346" y="270477"/>
                  </a:lnTo>
                  <a:lnTo>
                    <a:pt x="0" y="270477"/>
                  </a:lnTo>
                  <a:close/>
                </a:path>
              </a:pathLst>
            </a:custGeom>
            <a:solidFill>
              <a:srgbClr val="00A2C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19050"/>
              <a:ext cx="2993346" cy="2895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50"/>
                </a:lnSpc>
              </a:pPr>
              <a:endParaRPr/>
            </a:p>
          </p:txBody>
        </p:sp>
      </p:grpSp>
      <p:sp>
        <p:nvSpPr>
          <p:cNvPr id="18" name="Freeform 18"/>
          <p:cNvSpPr/>
          <p:nvPr/>
        </p:nvSpPr>
        <p:spPr>
          <a:xfrm>
            <a:off x="522127" y="9544763"/>
            <a:ext cx="2100136" cy="555798"/>
          </a:xfrm>
          <a:custGeom>
            <a:avLst/>
            <a:gdLst/>
            <a:ahLst/>
            <a:cxnLst/>
            <a:rect l="l" t="t" r="r" b="b"/>
            <a:pathLst>
              <a:path w="2100136" h="555798">
                <a:moveTo>
                  <a:pt x="0" y="0"/>
                </a:moveTo>
                <a:lnTo>
                  <a:pt x="2100136" y="0"/>
                </a:lnTo>
                <a:lnTo>
                  <a:pt x="2100136" y="555798"/>
                </a:lnTo>
                <a:lnTo>
                  <a:pt x="0" y="55579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>
    <p:push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1762503" y="4457787"/>
            <a:ext cx="14089277" cy="32575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49"/>
              </a:lnSpc>
            </a:pPr>
            <a:r>
              <a:rPr lang="en-US" sz="3499">
                <a:solidFill>
                  <a:srgbClr val="FFFFFF"/>
                </a:solidFill>
                <a:latin typeface="Gotham"/>
                <a:ea typeface="Gotham"/>
                <a:cs typeface="Gotham"/>
                <a:sym typeface="Gotham"/>
              </a:rPr>
              <a:t>Lump sum of money borrowed to repay over time</a:t>
            </a:r>
          </a:p>
          <a:p>
            <a:pPr algn="l">
              <a:lnSpc>
                <a:spcPts val="5249"/>
              </a:lnSpc>
            </a:pPr>
            <a:endParaRPr lang="en-US" sz="3499">
              <a:solidFill>
                <a:srgbClr val="FFFFFF"/>
              </a:solidFill>
              <a:latin typeface="Gotham"/>
              <a:ea typeface="Gotham"/>
              <a:cs typeface="Gotham"/>
              <a:sym typeface="Gotham"/>
            </a:endParaRPr>
          </a:p>
          <a:p>
            <a:pPr algn="l">
              <a:lnSpc>
                <a:spcPts val="5249"/>
              </a:lnSpc>
            </a:pPr>
            <a:r>
              <a:rPr lang="en-US" sz="3499">
                <a:solidFill>
                  <a:srgbClr val="FFFFFF"/>
                </a:solidFill>
                <a:latin typeface="Gotham"/>
                <a:ea typeface="Gotham"/>
                <a:cs typeface="Gotham"/>
                <a:sym typeface="Gotham"/>
              </a:rPr>
              <a:t>SoFi Personal Loans are unsecured</a:t>
            </a:r>
          </a:p>
          <a:p>
            <a:pPr algn="l">
              <a:lnSpc>
                <a:spcPts val="5249"/>
              </a:lnSpc>
            </a:pPr>
            <a:endParaRPr lang="en-US" sz="3499">
              <a:solidFill>
                <a:srgbClr val="FFFFFF"/>
              </a:solidFill>
              <a:latin typeface="Gotham"/>
              <a:ea typeface="Gotham"/>
              <a:cs typeface="Gotham"/>
              <a:sym typeface="Gotham"/>
            </a:endParaRPr>
          </a:p>
          <a:p>
            <a:pPr marL="0" lvl="0" indent="0" algn="l">
              <a:lnSpc>
                <a:spcPts val="5249"/>
              </a:lnSpc>
              <a:spcBef>
                <a:spcPct val="0"/>
              </a:spcBef>
            </a:pPr>
            <a:r>
              <a:rPr lang="en-US" sz="3499">
                <a:solidFill>
                  <a:srgbClr val="FFFFFF"/>
                </a:solidFill>
                <a:latin typeface="Gotham"/>
                <a:ea typeface="Gotham"/>
                <a:cs typeface="Gotham"/>
                <a:sym typeface="Gotham"/>
              </a:rPr>
              <a:t>Personal Loans vs. Credit Cards</a:t>
            </a:r>
          </a:p>
        </p:txBody>
      </p:sp>
      <p:sp>
        <p:nvSpPr>
          <p:cNvPr id="4" name="AutoShape 4"/>
          <p:cNvSpPr/>
          <p:nvPr/>
        </p:nvSpPr>
        <p:spPr>
          <a:xfrm>
            <a:off x="2099361" y="3921168"/>
            <a:ext cx="6492240" cy="0"/>
          </a:xfrm>
          <a:prstGeom prst="line">
            <a:avLst/>
          </a:prstGeom>
          <a:ln w="104775" cap="rnd">
            <a:solidFill>
              <a:srgbClr val="00A2C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2099361" y="1906630"/>
            <a:ext cx="14384831" cy="1285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199"/>
              </a:lnSpc>
              <a:spcBef>
                <a:spcPct val="0"/>
              </a:spcBef>
            </a:pPr>
            <a:r>
              <a:rPr lang="en-US" sz="8499" b="1">
                <a:solidFill>
                  <a:srgbClr val="FFFFFF"/>
                </a:solidFill>
                <a:latin typeface="Gotham Bold"/>
                <a:ea typeface="Gotham Bold"/>
                <a:cs typeface="Gotham Bold"/>
                <a:sym typeface="Gotham Bold"/>
              </a:rPr>
              <a:t>What is a Personal Loan?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3628216" y="9544763"/>
            <a:ext cx="15197479" cy="1026968"/>
            <a:chOff x="0" y="0"/>
            <a:chExt cx="4002628" cy="27047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002628" cy="270477"/>
            </a:xfrm>
            <a:custGeom>
              <a:avLst/>
              <a:gdLst/>
              <a:ahLst/>
              <a:cxnLst/>
              <a:rect l="l" t="t" r="r" b="b"/>
              <a:pathLst>
                <a:path w="4002628" h="270477">
                  <a:moveTo>
                    <a:pt x="0" y="0"/>
                  </a:moveTo>
                  <a:lnTo>
                    <a:pt x="4002628" y="0"/>
                  </a:lnTo>
                  <a:lnTo>
                    <a:pt x="4002628" y="270477"/>
                  </a:lnTo>
                  <a:lnTo>
                    <a:pt x="0" y="270477"/>
                  </a:lnTo>
                  <a:close/>
                </a:path>
              </a:pathLst>
            </a:custGeom>
            <a:solidFill>
              <a:srgbClr val="00A2C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19050"/>
              <a:ext cx="4002628" cy="2895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50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522127" y="9544763"/>
            <a:ext cx="2100136" cy="555798"/>
          </a:xfrm>
          <a:custGeom>
            <a:avLst/>
            <a:gdLst/>
            <a:ahLst/>
            <a:cxnLst/>
            <a:rect l="l" t="t" r="r" b="b"/>
            <a:pathLst>
              <a:path w="2100136" h="555798">
                <a:moveTo>
                  <a:pt x="0" y="0"/>
                </a:moveTo>
                <a:lnTo>
                  <a:pt x="2100136" y="0"/>
                </a:lnTo>
                <a:lnTo>
                  <a:pt x="2100136" y="555798"/>
                </a:lnTo>
                <a:lnTo>
                  <a:pt x="0" y="55579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>
    <p:push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141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460336" y="0"/>
            <a:ext cx="10930651" cy="9558462"/>
            <a:chOff x="0" y="0"/>
            <a:chExt cx="2878855" cy="251745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878855" cy="2517455"/>
            </a:xfrm>
            <a:custGeom>
              <a:avLst/>
              <a:gdLst/>
              <a:ahLst/>
              <a:cxnLst/>
              <a:rect l="l" t="t" r="r" b="b"/>
              <a:pathLst>
                <a:path w="2878855" h="2517455">
                  <a:moveTo>
                    <a:pt x="0" y="0"/>
                  </a:moveTo>
                  <a:lnTo>
                    <a:pt x="2878855" y="0"/>
                  </a:lnTo>
                  <a:lnTo>
                    <a:pt x="2878855" y="2517455"/>
                  </a:lnTo>
                  <a:lnTo>
                    <a:pt x="0" y="2517455"/>
                  </a:lnTo>
                  <a:close/>
                </a:path>
              </a:pathLst>
            </a:custGeom>
            <a:solidFill>
              <a:srgbClr val="1F184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2878855" cy="25365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5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3098191" y="-135742"/>
            <a:ext cx="10558527" cy="10558484"/>
            <a:chOff x="0" y="0"/>
            <a:chExt cx="6350025" cy="6350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26" cy="6350000"/>
            </a:xfrm>
            <a:custGeom>
              <a:avLst/>
              <a:gdLst/>
              <a:ahLst/>
              <a:cxnLst/>
              <a:rect l="l" t="t" r="r" b="b"/>
              <a:pathLst>
                <a:path w="6350026" h="6350000">
                  <a:moveTo>
                    <a:pt x="0" y="0"/>
                  </a:moveTo>
                  <a:lnTo>
                    <a:pt x="6350026" y="0"/>
                  </a:lnTo>
                  <a:lnTo>
                    <a:pt x="6350026" y="6350000"/>
                  </a:lnTo>
                  <a:lnTo>
                    <a:pt x="0" y="6350000"/>
                  </a:lnTo>
                  <a:close/>
                </a:path>
              </a:pathLst>
            </a:custGeom>
            <a:blipFill>
              <a:blip r:embed="rId2">
                <a:alphaModFix amt="61000"/>
              </a:blip>
              <a:stretch>
                <a:fillRect t="-24906" b="-2490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Freeform 7"/>
          <p:cNvSpPr/>
          <p:nvPr/>
        </p:nvSpPr>
        <p:spPr>
          <a:xfrm>
            <a:off x="8015660" y="4957050"/>
            <a:ext cx="373736" cy="373736"/>
          </a:xfrm>
          <a:custGeom>
            <a:avLst/>
            <a:gdLst/>
            <a:ahLst/>
            <a:cxnLst/>
            <a:rect l="l" t="t" r="r" b="b"/>
            <a:pathLst>
              <a:path w="373736" h="373736">
                <a:moveTo>
                  <a:pt x="0" y="0"/>
                </a:moveTo>
                <a:lnTo>
                  <a:pt x="373735" y="0"/>
                </a:lnTo>
                <a:lnTo>
                  <a:pt x="373735" y="373736"/>
                </a:lnTo>
                <a:lnTo>
                  <a:pt x="0" y="37373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8046043" y="5839303"/>
            <a:ext cx="373736" cy="373736"/>
          </a:xfrm>
          <a:custGeom>
            <a:avLst/>
            <a:gdLst/>
            <a:ahLst/>
            <a:cxnLst/>
            <a:rect l="l" t="t" r="r" b="b"/>
            <a:pathLst>
              <a:path w="373736" h="373736">
                <a:moveTo>
                  <a:pt x="0" y="0"/>
                </a:moveTo>
                <a:lnTo>
                  <a:pt x="373736" y="0"/>
                </a:lnTo>
                <a:lnTo>
                  <a:pt x="373736" y="373736"/>
                </a:lnTo>
                <a:lnTo>
                  <a:pt x="0" y="37373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8030852" y="6717864"/>
            <a:ext cx="373736" cy="373736"/>
          </a:xfrm>
          <a:custGeom>
            <a:avLst/>
            <a:gdLst/>
            <a:ahLst/>
            <a:cxnLst/>
            <a:rect l="l" t="t" r="r" b="b"/>
            <a:pathLst>
              <a:path w="373736" h="373736">
                <a:moveTo>
                  <a:pt x="0" y="0"/>
                </a:moveTo>
                <a:lnTo>
                  <a:pt x="373735" y="0"/>
                </a:lnTo>
                <a:lnTo>
                  <a:pt x="373735" y="373736"/>
                </a:lnTo>
                <a:lnTo>
                  <a:pt x="0" y="37373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5400000">
            <a:off x="16354258" y="-135742"/>
            <a:ext cx="2099131" cy="2099131"/>
          </a:xfrm>
          <a:custGeom>
            <a:avLst/>
            <a:gdLst/>
            <a:ahLst/>
            <a:cxnLst/>
            <a:rect l="l" t="t" r="r" b="b"/>
            <a:pathLst>
              <a:path w="2099131" h="2099131">
                <a:moveTo>
                  <a:pt x="0" y="0"/>
                </a:moveTo>
                <a:lnTo>
                  <a:pt x="2099131" y="0"/>
                </a:lnTo>
                <a:lnTo>
                  <a:pt x="2099131" y="2099130"/>
                </a:lnTo>
                <a:lnTo>
                  <a:pt x="0" y="209913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8635613" y="4938000"/>
            <a:ext cx="7457859" cy="396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250"/>
              </a:lnSpc>
              <a:spcBef>
                <a:spcPct val="0"/>
              </a:spcBef>
            </a:pPr>
            <a:r>
              <a:rPr lang="en-US" sz="2500" spc="62">
                <a:solidFill>
                  <a:srgbClr val="FFFFFF"/>
                </a:solidFill>
                <a:latin typeface="Gotham"/>
                <a:ea typeface="Gotham"/>
                <a:cs typeface="Gotham"/>
                <a:sym typeface="Gotham"/>
              </a:rPr>
              <a:t>Credit Card Consolidation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8635613" y="5816164"/>
            <a:ext cx="8790950" cy="396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250"/>
              </a:lnSpc>
              <a:spcBef>
                <a:spcPct val="0"/>
              </a:spcBef>
            </a:pPr>
            <a:r>
              <a:rPr lang="en-US" sz="2500" spc="62">
                <a:solidFill>
                  <a:srgbClr val="FFFFFF"/>
                </a:solidFill>
                <a:latin typeface="Gotham"/>
                <a:ea typeface="Gotham"/>
                <a:cs typeface="Gotham"/>
                <a:sym typeface="Gotham"/>
              </a:rPr>
              <a:t>Home Improvements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8590037" y="6698814"/>
            <a:ext cx="7602277" cy="396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250"/>
              </a:lnSpc>
              <a:spcBef>
                <a:spcPct val="0"/>
              </a:spcBef>
            </a:pPr>
            <a:r>
              <a:rPr lang="en-US" sz="2500" spc="62">
                <a:solidFill>
                  <a:srgbClr val="FFFFFF"/>
                </a:solidFill>
                <a:latin typeface="Gotham"/>
                <a:ea typeface="Gotham"/>
                <a:cs typeface="Gotham"/>
                <a:sym typeface="Gotham"/>
              </a:rPr>
              <a:t>IVF Loans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53724" y="1492325"/>
            <a:ext cx="9734775" cy="28721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309"/>
              </a:lnSpc>
            </a:pPr>
            <a:r>
              <a:rPr lang="en-US" sz="8499" b="1">
                <a:solidFill>
                  <a:srgbClr val="FFFFFF"/>
                </a:solidFill>
                <a:latin typeface="Gotham Bold"/>
                <a:ea typeface="Gotham Bold"/>
                <a:cs typeface="Gotham Bold"/>
                <a:sym typeface="Gotham Bold"/>
              </a:rPr>
              <a:t>Why would someone need a personal loan?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7460337" y="9544763"/>
            <a:ext cx="10930650" cy="742237"/>
            <a:chOff x="0" y="0"/>
            <a:chExt cx="2993346" cy="270477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2993346" cy="270477"/>
            </a:xfrm>
            <a:custGeom>
              <a:avLst/>
              <a:gdLst/>
              <a:ahLst/>
              <a:cxnLst/>
              <a:rect l="l" t="t" r="r" b="b"/>
              <a:pathLst>
                <a:path w="2993346" h="270477">
                  <a:moveTo>
                    <a:pt x="0" y="0"/>
                  </a:moveTo>
                  <a:lnTo>
                    <a:pt x="2993346" y="0"/>
                  </a:lnTo>
                  <a:lnTo>
                    <a:pt x="2993346" y="270477"/>
                  </a:lnTo>
                  <a:lnTo>
                    <a:pt x="0" y="270477"/>
                  </a:lnTo>
                  <a:close/>
                </a:path>
              </a:pathLst>
            </a:custGeom>
            <a:solidFill>
              <a:srgbClr val="00A2C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19050"/>
              <a:ext cx="2993346" cy="2895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50"/>
                </a:lnSpc>
              </a:pPr>
              <a:endParaRPr/>
            </a:p>
          </p:txBody>
        </p:sp>
      </p:grpSp>
      <p:sp>
        <p:nvSpPr>
          <p:cNvPr id="18" name="Freeform 18"/>
          <p:cNvSpPr/>
          <p:nvPr/>
        </p:nvSpPr>
        <p:spPr>
          <a:xfrm>
            <a:off x="522127" y="9544763"/>
            <a:ext cx="2100136" cy="555798"/>
          </a:xfrm>
          <a:custGeom>
            <a:avLst/>
            <a:gdLst/>
            <a:ahLst/>
            <a:cxnLst/>
            <a:rect l="l" t="t" r="r" b="b"/>
            <a:pathLst>
              <a:path w="2100136" h="555798">
                <a:moveTo>
                  <a:pt x="0" y="0"/>
                </a:moveTo>
                <a:lnTo>
                  <a:pt x="2100136" y="0"/>
                </a:lnTo>
                <a:lnTo>
                  <a:pt x="2100136" y="555798"/>
                </a:lnTo>
                <a:lnTo>
                  <a:pt x="0" y="55579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8030852" y="7604603"/>
            <a:ext cx="373736" cy="373736"/>
          </a:xfrm>
          <a:custGeom>
            <a:avLst/>
            <a:gdLst/>
            <a:ahLst/>
            <a:cxnLst/>
            <a:rect l="l" t="t" r="r" b="b"/>
            <a:pathLst>
              <a:path w="373736" h="373736">
                <a:moveTo>
                  <a:pt x="0" y="0"/>
                </a:moveTo>
                <a:lnTo>
                  <a:pt x="373735" y="0"/>
                </a:lnTo>
                <a:lnTo>
                  <a:pt x="373735" y="373736"/>
                </a:lnTo>
                <a:lnTo>
                  <a:pt x="0" y="37373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8030852" y="8483164"/>
            <a:ext cx="373736" cy="373736"/>
          </a:xfrm>
          <a:custGeom>
            <a:avLst/>
            <a:gdLst/>
            <a:ahLst/>
            <a:cxnLst/>
            <a:rect l="l" t="t" r="r" b="b"/>
            <a:pathLst>
              <a:path w="373736" h="373736">
                <a:moveTo>
                  <a:pt x="0" y="0"/>
                </a:moveTo>
                <a:lnTo>
                  <a:pt x="373735" y="0"/>
                </a:lnTo>
                <a:lnTo>
                  <a:pt x="373735" y="373735"/>
                </a:lnTo>
                <a:lnTo>
                  <a:pt x="0" y="37373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TextBox 21"/>
          <p:cNvSpPr txBox="1"/>
          <p:nvPr/>
        </p:nvSpPr>
        <p:spPr>
          <a:xfrm>
            <a:off x="8620421" y="7581464"/>
            <a:ext cx="8790950" cy="396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250"/>
              </a:lnSpc>
              <a:spcBef>
                <a:spcPct val="0"/>
              </a:spcBef>
            </a:pPr>
            <a:r>
              <a:rPr lang="en-US" sz="2500" spc="62">
                <a:solidFill>
                  <a:srgbClr val="FFFFFF"/>
                </a:solidFill>
                <a:latin typeface="Gotham"/>
                <a:ea typeface="Gotham"/>
                <a:cs typeface="Gotham"/>
                <a:sym typeface="Gotham"/>
              </a:rPr>
              <a:t>Travel and Vacation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8590037" y="8464114"/>
            <a:ext cx="7602277" cy="396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250"/>
              </a:lnSpc>
              <a:spcBef>
                <a:spcPct val="0"/>
              </a:spcBef>
            </a:pPr>
            <a:r>
              <a:rPr lang="en-US" sz="2500" spc="62">
                <a:solidFill>
                  <a:srgbClr val="FFFFFF"/>
                </a:solidFill>
                <a:latin typeface="Gotham"/>
                <a:ea typeface="Gotham"/>
                <a:cs typeface="Gotham"/>
                <a:sym typeface="Gotham"/>
              </a:rPr>
              <a:t>Weddings</a:t>
            </a:r>
          </a:p>
        </p:txBody>
      </p:sp>
    </p:spTree>
  </p:cSld>
  <p:clrMapOvr>
    <a:masterClrMapping/>
  </p:clrMapOvr>
  <p:transition spd="slow">
    <p:push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AutoShape 3"/>
          <p:cNvSpPr/>
          <p:nvPr/>
        </p:nvSpPr>
        <p:spPr>
          <a:xfrm>
            <a:off x="1190625" y="4492607"/>
            <a:ext cx="16068675" cy="0"/>
          </a:xfrm>
          <a:prstGeom prst="line">
            <a:avLst/>
          </a:prstGeom>
          <a:ln w="19050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1028700" y="4330682"/>
            <a:ext cx="323850" cy="323850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6746228" y="4330682"/>
            <a:ext cx="323850" cy="323850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968999" y="4330682"/>
            <a:ext cx="323850" cy="323850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4594248" y="4319919"/>
            <a:ext cx="323850" cy="323850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042963" y="987407"/>
            <a:ext cx="16230600" cy="2571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0199"/>
              </a:lnSpc>
              <a:spcBef>
                <a:spcPct val="0"/>
              </a:spcBef>
            </a:pPr>
            <a:r>
              <a:rPr lang="en-US" sz="8499" b="1">
                <a:solidFill>
                  <a:srgbClr val="FFFFFF"/>
                </a:solidFill>
                <a:latin typeface="Gotham Bold"/>
                <a:ea typeface="Gotham Bold"/>
                <a:cs typeface="Gotham Bold"/>
                <a:sym typeface="Gotham Bold"/>
              </a:rPr>
              <a:t>Key Features of SoFi Personal Loans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190625" y="6441323"/>
            <a:ext cx="2373473" cy="356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940"/>
              </a:lnSpc>
              <a:spcBef>
                <a:spcPct val="0"/>
              </a:spcBef>
            </a:pPr>
            <a:r>
              <a:rPr lang="en-US" sz="2100">
                <a:solidFill>
                  <a:srgbClr val="FFFFFF"/>
                </a:solidFill>
                <a:latin typeface="Gotham"/>
                <a:ea typeface="Gotham"/>
                <a:cs typeface="Gotham"/>
                <a:sym typeface="Gotham"/>
              </a:rPr>
              <a:t>$5,000-$100,000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42963" y="5366430"/>
            <a:ext cx="3491375" cy="459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639"/>
              </a:lnSpc>
              <a:spcBef>
                <a:spcPct val="0"/>
              </a:spcBef>
            </a:pPr>
            <a:r>
              <a:rPr lang="en-US" sz="2799" b="1" spc="69">
                <a:solidFill>
                  <a:srgbClr val="00A2C7"/>
                </a:solidFill>
                <a:latin typeface="Gotham Bold"/>
                <a:ea typeface="Gotham Bold"/>
                <a:cs typeface="Gotham Bold"/>
                <a:sym typeface="Gotham Bold"/>
              </a:rPr>
              <a:t>Loan Amounts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5680101" y="5348650"/>
            <a:ext cx="2456104" cy="916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639"/>
              </a:lnSpc>
              <a:spcBef>
                <a:spcPct val="0"/>
              </a:spcBef>
            </a:pPr>
            <a:r>
              <a:rPr lang="en-US" sz="2799" b="1" spc="69">
                <a:solidFill>
                  <a:srgbClr val="00A2C7"/>
                </a:solidFill>
                <a:latin typeface="Gotham Bold"/>
                <a:ea typeface="Gotham Bold"/>
                <a:cs typeface="Gotham Bold"/>
                <a:sym typeface="Gotham Bold"/>
              </a:rPr>
              <a:t>Repayment Terms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726850" y="5366430"/>
            <a:ext cx="3491375" cy="459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639"/>
              </a:lnSpc>
              <a:spcBef>
                <a:spcPct val="0"/>
              </a:spcBef>
            </a:pPr>
            <a:r>
              <a:rPr lang="en-US" sz="2799" b="1" spc="69">
                <a:solidFill>
                  <a:srgbClr val="00A2C7"/>
                </a:solidFill>
                <a:latin typeface="Gotham Bold"/>
                <a:ea typeface="Gotham Bold"/>
                <a:cs typeface="Gotham Bold"/>
                <a:sym typeface="Gotham Bold"/>
              </a:rPr>
              <a:t>Rates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4049692" y="5366430"/>
            <a:ext cx="1602829" cy="459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639"/>
              </a:lnSpc>
              <a:spcBef>
                <a:spcPct val="0"/>
              </a:spcBef>
            </a:pPr>
            <a:r>
              <a:rPr lang="en-US" sz="2799" b="1" spc="69">
                <a:solidFill>
                  <a:srgbClr val="00A2C7"/>
                </a:solidFill>
                <a:latin typeface="Gotham Bold"/>
                <a:ea typeface="Gotham Bold"/>
                <a:cs typeface="Gotham Bold"/>
                <a:sym typeface="Gotham Bold"/>
              </a:rPr>
              <a:t>Funding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6281898" y="6441323"/>
            <a:ext cx="1420833" cy="356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940"/>
              </a:lnSpc>
              <a:spcBef>
                <a:spcPct val="0"/>
              </a:spcBef>
            </a:pPr>
            <a:r>
              <a:rPr lang="en-US" sz="2100">
                <a:solidFill>
                  <a:srgbClr val="FFFFFF"/>
                </a:solidFill>
                <a:latin typeface="Gotham"/>
                <a:ea typeface="Gotham"/>
                <a:cs typeface="Gotham"/>
                <a:sym typeface="Gotham"/>
              </a:rPr>
              <a:t>2-7 Years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0882378" y="6441323"/>
            <a:ext cx="820942" cy="356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940"/>
              </a:lnSpc>
              <a:spcBef>
                <a:spcPct val="0"/>
              </a:spcBef>
            </a:pPr>
            <a:r>
              <a:rPr lang="en-US" sz="2100">
                <a:solidFill>
                  <a:srgbClr val="FFFFFF"/>
                </a:solidFill>
                <a:latin typeface="Gotham"/>
                <a:ea typeface="Gotham"/>
                <a:cs typeface="Gotham"/>
                <a:sym typeface="Gotham"/>
              </a:rPr>
              <a:t>Fixed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3694412" y="6441323"/>
            <a:ext cx="2642833" cy="356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940"/>
              </a:lnSpc>
              <a:spcBef>
                <a:spcPct val="0"/>
              </a:spcBef>
            </a:pPr>
            <a:r>
              <a:rPr lang="en-US" sz="2100">
                <a:solidFill>
                  <a:srgbClr val="FFFFFF"/>
                </a:solidFill>
                <a:latin typeface="Gotham"/>
                <a:ea typeface="Gotham"/>
                <a:cs typeface="Gotham"/>
                <a:sym typeface="Gotham"/>
              </a:rPr>
              <a:t>Same-Day Possible</a:t>
            </a:r>
          </a:p>
        </p:txBody>
      </p:sp>
      <p:grpSp>
        <p:nvGrpSpPr>
          <p:cNvPr id="21" name="Group 21"/>
          <p:cNvGrpSpPr/>
          <p:nvPr/>
        </p:nvGrpSpPr>
        <p:grpSpPr>
          <a:xfrm>
            <a:off x="3628216" y="9544763"/>
            <a:ext cx="15197479" cy="1026968"/>
            <a:chOff x="0" y="0"/>
            <a:chExt cx="4002628" cy="270477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4002628" cy="270477"/>
            </a:xfrm>
            <a:custGeom>
              <a:avLst/>
              <a:gdLst/>
              <a:ahLst/>
              <a:cxnLst/>
              <a:rect l="l" t="t" r="r" b="b"/>
              <a:pathLst>
                <a:path w="4002628" h="270477">
                  <a:moveTo>
                    <a:pt x="0" y="0"/>
                  </a:moveTo>
                  <a:lnTo>
                    <a:pt x="4002628" y="0"/>
                  </a:lnTo>
                  <a:lnTo>
                    <a:pt x="4002628" y="270477"/>
                  </a:lnTo>
                  <a:lnTo>
                    <a:pt x="0" y="270477"/>
                  </a:lnTo>
                  <a:close/>
                </a:path>
              </a:pathLst>
            </a:custGeom>
            <a:solidFill>
              <a:srgbClr val="00A2C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-19050"/>
              <a:ext cx="4002628" cy="2895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50"/>
                </a:lnSpc>
              </a:pPr>
              <a:endParaRPr/>
            </a:p>
          </p:txBody>
        </p:sp>
      </p:grpSp>
      <p:sp>
        <p:nvSpPr>
          <p:cNvPr id="24" name="Freeform 24"/>
          <p:cNvSpPr/>
          <p:nvPr/>
        </p:nvSpPr>
        <p:spPr>
          <a:xfrm>
            <a:off x="522127" y="9544763"/>
            <a:ext cx="2100136" cy="555798"/>
          </a:xfrm>
          <a:custGeom>
            <a:avLst/>
            <a:gdLst/>
            <a:ahLst/>
            <a:cxnLst/>
            <a:rect l="l" t="t" r="r" b="b"/>
            <a:pathLst>
              <a:path w="2100136" h="555798">
                <a:moveTo>
                  <a:pt x="0" y="0"/>
                </a:moveTo>
                <a:lnTo>
                  <a:pt x="2100136" y="0"/>
                </a:lnTo>
                <a:lnTo>
                  <a:pt x="2100136" y="555798"/>
                </a:lnTo>
                <a:lnTo>
                  <a:pt x="0" y="55579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>
    <p:push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2622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1762503" y="4457787"/>
            <a:ext cx="14089277" cy="32575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49"/>
              </a:lnSpc>
            </a:pPr>
            <a:r>
              <a:rPr lang="en-US" sz="3499">
                <a:solidFill>
                  <a:srgbClr val="FFFFFF"/>
                </a:solidFill>
                <a:latin typeface="Gotham"/>
                <a:ea typeface="Gotham"/>
                <a:cs typeface="Gotham"/>
                <a:sym typeface="Gotham"/>
              </a:rPr>
              <a:t>Credit Score: 680+</a:t>
            </a:r>
          </a:p>
          <a:p>
            <a:pPr algn="l">
              <a:lnSpc>
                <a:spcPts val="5249"/>
              </a:lnSpc>
            </a:pPr>
            <a:endParaRPr lang="en-US" sz="3499">
              <a:solidFill>
                <a:srgbClr val="FFFFFF"/>
              </a:solidFill>
              <a:latin typeface="Gotham"/>
              <a:ea typeface="Gotham"/>
              <a:cs typeface="Gotham"/>
              <a:sym typeface="Gotham"/>
            </a:endParaRPr>
          </a:p>
          <a:p>
            <a:pPr algn="l">
              <a:lnSpc>
                <a:spcPts val="5249"/>
              </a:lnSpc>
            </a:pPr>
            <a:r>
              <a:rPr lang="en-US" sz="3499">
                <a:solidFill>
                  <a:srgbClr val="FFFFFF"/>
                </a:solidFill>
                <a:latin typeface="Gotham"/>
                <a:ea typeface="Gotham"/>
                <a:cs typeface="Gotham"/>
                <a:sym typeface="Gotham"/>
              </a:rPr>
              <a:t>Must have steady income and U.S. residency</a:t>
            </a:r>
          </a:p>
          <a:p>
            <a:pPr algn="l">
              <a:lnSpc>
                <a:spcPts val="5249"/>
              </a:lnSpc>
            </a:pPr>
            <a:endParaRPr lang="en-US" sz="3499">
              <a:solidFill>
                <a:srgbClr val="FFFFFF"/>
              </a:solidFill>
              <a:latin typeface="Gotham"/>
              <a:ea typeface="Gotham"/>
              <a:cs typeface="Gotham"/>
              <a:sym typeface="Gotham"/>
            </a:endParaRPr>
          </a:p>
          <a:p>
            <a:pPr marL="0" lvl="0" indent="0" algn="l">
              <a:lnSpc>
                <a:spcPts val="5249"/>
              </a:lnSpc>
              <a:spcBef>
                <a:spcPct val="0"/>
              </a:spcBef>
            </a:pPr>
            <a:r>
              <a:rPr lang="en-US" sz="3499">
                <a:solidFill>
                  <a:srgbClr val="FFFFFF"/>
                </a:solidFill>
                <a:latin typeface="Gotham"/>
                <a:ea typeface="Gotham"/>
                <a:cs typeface="Gotham"/>
                <a:sym typeface="Gotham"/>
              </a:rPr>
              <a:t>Debt-to-income ratio considerations</a:t>
            </a:r>
          </a:p>
        </p:txBody>
      </p:sp>
      <p:sp>
        <p:nvSpPr>
          <p:cNvPr id="4" name="AutoShape 4"/>
          <p:cNvSpPr/>
          <p:nvPr/>
        </p:nvSpPr>
        <p:spPr>
          <a:xfrm>
            <a:off x="2099361" y="3921168"/>
            <a:ext cx="6492240" cy="0"/>
          </a:xfrm>
          <a:prstGeom prst="line">
            <a:avLst/>
          </a:prstGeom>
          <a:ln w="104775" cap="rnd">
            <a:solidFill>
              <a:srgbClr val="00A2C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2099361" y="1906630"/>
            <a:ext cx="14384831" cy="1285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199"/>
              </a:lnSpc>
              <a:spcBef>
                <a:spcPct val="0"/>
              </a:spcBef>
            </a:pPr>
            <a:r>
              <a:rPr lang="en-US" sz="8499" b="1" dirty="0">
                <a:solidFill>
                  <a:srgbClr val="FFFFFF"/>
                </a:solidFill>
                <a:latin typeface="Gotham Bold"/>
                <a:ea typeface="Gotham Bold"/>
                <a:cs typeface="Gotham Bold"/>
                <a:sym typeface="Gotham Bold"/>
              </a:rPr>
              <a:t>Eligibility </a:t>
            </a:r>
            <a:r>
              <a:rPr lang="en-US" sz="8499" b="1" dirty="0" err="1">
                <a:solidFill>
                  <a:srgbClr val="FFFFFF"/>
                </a:solidFill>
                <a:latin typeface="Gotham Bold"/>
                <a:ea typeface="Gotham Bold"/>
                <a:cs typeface="Gotham Bold"/>
                <a:sym typeface="Gotham Bold"/>
              </a:rPr>
              <a:t>Critera</a:t>
            </a:r>
            <a:endParaRPr lang="en-US" sz="8499" b="1" dirty="0">
              <a:solidFill>
                <a:srgbClr val="FFFFFF"/>
              </a:solidFill>
              <a:latin typeface="Gotham Bold"/>
              <a:ea typeface="Gotham Bold"/>
              <a:cs typeface="Gotham Bold"/>
              <a:sym typeface="Gotham Bold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3628217" y="9544763"/>
            <a:ext cx="14659784" cy="742237"/>
            <a:chOff x="0" y="0"/>
            <a:chExt cx="4002628" cy="27047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002628" cy="270477"/>
            </a:xfrm>
            <a:custGeom>
              <a:avLst/>
              <a:gdLst/>
              <a:ahLst/>
              <a:cxnLst/>
              <a:rect l="l" t="t" r="r" b="b"/>
              <a:pathLst>
                <a:path w="4002628" h="270477">
                  <a:moveTo>
                    <a:pt x="0" y="0"/>
                  </a:moveTo>
                  <a:lnTo>
                    <a:pt x="4002628" y="0"/>
                  </a:lnTo>
                  <a:lnTo>
                    <a:pt x="4002628" y="270477"/>
                  </a:lnTo>
                  <a:lnTo>
                    <a:pt x="0" y="270477"/>
                  </a:lnTo>
                  <a:close/>
                </a:path>
              </a:pathLst>
            </a:custGeom>
            <a:solidFill>
              <a:srgbClr val="00A2C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19050"/>
              <a:ext cx="4002628" cy="2895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50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522127" y="9544763"/>
            <a:ext cx="2100136" cy="555798"/>
          </a:xfrm>
          <a:custGeom>
            <a:avLst/>
            <a:gdLst/>
            <a:ahLst/>
            <a:cxnLst/>
            <a:rect l="l" t="t" r="r" b="b"/>
            <a:pathLst>
              <a:path w="2100136" h="555798">
                <a:moveTo>
                  <a:pt x="0" y="0"/>
                </a:moveTo>
                <a:lnTo>
                  <a:pt x="2100136" y="0"/>
                </a:lnTo>
                <a:lnTo>
                  <a:pt x="2100136" y="555798"/>
                </a:lnTo>
                <a:lnTo>
                  <a:pt x="0" y="55579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>
    <p:push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141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098191" y="-135742"/>
            <a:ext cx="10558527" cy="10558484"/>
            <a:chOff x="0" y="0"/>
            <a:chExt cx="6350025" cy="635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26" cy="6350000"/>
            </a:xfrm>
            <a:custGeom>
              <a:avLst/>
              <a:gdLst/>
              <a:ahLst/>
              <a:cxnLst/>
              <a:rect l="l" t="t" r="r" b="b"/>
              <a:pathLst>
                <a:path w="6350026" h="6350000">
                  <a:moveTo>
                    <a:pt x="0" y="0"/>
                  </a:moveTo>
                  <a:lnTo>
                    <a:pt x="6350026" y="0"/>
                  </a:lnTo>
                  <a:lnTo>
                    <a:pt x="6350026" y="6350000"/>
                  </a:lnTo>
                  <a:lnTo>
                    <a:pt x="0" y="6350000"/>
                  </a:lnTo>
                  <a:close/>
                </a:path>
              </a:pathLst>
            </a:custGeom>
            <a:blipFill>
              <a:blip r:embed="rId2">
                <a:alphaModFix amt="20999"/>
              </a:blip>
              <a:stretch>
                <a:fillRect l="-22573" r="-21310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AutoShape 4"/>
          <p:cNvSpPr/>
          <p:nvPr/>
        </p:nvSpPr>
        <p:spPr>
          <a:xfrm>
            <a:off x="1244892" y="3706973"/>
            <a:ext cx="4749526" cy="0"/>
          </a:xfrm>
          <a:prstGeom prst="line">
            <a:avLst/>
          </a:prstGeom>
          <a:ln w="104775" cap="rnd">
            <a:solidFill>
              <a:srgbClr val="00A2C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71220" y="9258300"/>
            <a:ext cx="3182566" cy="842261"/>
          </a:xfrm>
          <a:custGeom>
            <a:avLst/>
            <a:gdLst/>
            <a:ahLst/>
            <a:cxnLst/>
            <a:rect l="l" t="t" r="r" b="b"/>
            <a:pathLst>
              <a:path w="3182566" h="842261">
                <a:moveTo>
                  <a:pt x="0" y="0"/>
                </a:moveTo>
                <a:lnTo>
                  <a:pt x="3182566" y="0"/>
                </a:lnTo>
                <a:lnTo>
                  <a:pt x="3182566" y="842261"/>
                </a:lnTo>
                <a:lnTo>
                  <a:pt x="0" y="84226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7460336" y="0"/>
            <a:ext cx="10827664" cy="10287000"/>
            <a:chOff x="0" y="0"/>
            <a:chExt cx="2851731" cy="270933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851731" cy="2709333"/>
            </a:xfrm>
            <a:custGeom>
              <a:avLst/>
              <a:gdLst/>
              <a:ahLst/>
              <a:cxnLst/>
              <a:rect l="l" t="t" r="r" b="b"/>
              <a:pathLst>
                <a:path w="2851731" h="2709333">
                  <a:moveTo>
                    <a:pt x="0" y="0"/>
                  </a:moveTo>
                  <a:lnTo>
                    <a:pt x="2851731" y="0"/>
                  </a:lnTo>
                  <a:lnTo>
                    <a:pt x="2851731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1F184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19050"/>
              <a:ext cx="2851731" cy="27283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50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-239817" y="4049297"/>
            <a:ext cx="8095745" cy="2371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60"/>
              </a:lnSpc>
            </a:pPr>
            <a:r>
              <a:rPr lang="en-US" sz="7800" b="1">
                <a:solidFill>
                  <a:srgbClr val="FFFFFF"/>
                </a:solidFill>
                <a:latin typeface="Gotham Bold"/>
                <a:ea typeface="Gotham Bold"/>
                <a:cs typeface="Gotham Bold"/>
                <a:sym typeface="Gotham Bold"/>
              </a:rPr>
              <a:t>Activity:</a:t>
            </a:r>
          </a:p>
          <a:p>
            <a:pPr marL="0" lvl="0" indent="0" algn="ctr">
              <a:lnSpc>
                <a:spcPts val="9360"/>
              </a:lnSpc>
              <a:spcBef>
                <a:spcPct val="0"/>
              </a:spcBef>
            </a:pPr>
            <a:r>
              <a:rPr lang="en-US" sz="7800" b="1">
                <a:solidFill>
                  <a:srgbClr val="FFFFFF"/>
                </a:solidFill>
                <a:latin typeface="Gotham Bold"/>
                <a:ea typeface="Gotham Bold"/>
                <a:cs typeface="Gotham Bold"/>
                <a:sym typeface="Gotham Bold"/>
              </a:rPr>
              <a:t>Who Qualifies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459422" y="1944173"/>
            <a:ext cx="9193373" cy="459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639"/>
              </a:lnSpc>
              <a:spcBef>
                <a:spcPct val="0"/>
              </a:spcBef>
            </a:pPr>
            <a:r>
              <a:rPr lang="en-US" sz="2799" b="1" dirty="0">
                <a:solidFill>
                  <a:srgbClr val="FFFFFF"/>
                </a:solidFill>
                <a:latin typeface="Gotham Bold"/>
                <a:ea typeface="Gotham Bold"/>
                <a:cs typeface="Gotham Bold"/>
                <a:sym typeface="Gotham Bold"/>
              </a:rPr>
              <a:t>Lisa Martinez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8459422" y="2714834"/>
            <a:ext cx="8352502" cy="1133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000"/>
              </a:lnSpc>
              <a:spcBef>
                <a:spcPct val="0"/>
              </a:spcBef>
            </a:pPr>
            <a:r>
              <a:rPr lang="en-US" sz="2000" dirty="0">
                <a:solidFill>
                  <a:srgbClr val="FFFFFF"/>
                </a:solidFill>
                <a:latin typeface="Gotham"/>
                <a:ea typeface="Gotham"/>
                <a:cs typeface="Gotham"/>
                <a:sym typeface="Gotham"/>
              </a:rPr>
              <a:t>Lisa calls in asking if she qualifies for a SoFi personal loan. She wants to consolidate her credit card debt but is worried about her credit score of 650. She earns $65,000 annually.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8459422" y="4399280"/>
            <a:ext cx="7354741" cy="459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639"/>
              </a:lnSpc>
              <a:spcBef>
                <a:spcPct val="0"/>
              </a:spcBef>
            </a:pPr>
            <a:r>
              <a:rPr lang="en-US" sz="2799" b="1">
                <a:solidFill>
                  <a:srgbClr val="FFFFFF"/>
                </a:solidFill>
                <a:latin typeface="Gotham Bold"/>
                <a:ea typeface="Gotham Bold"/>
                <a:cs typeface="Gotham Bold"/>
                <a:sym typeface="Gotham Bold"/>
              </a:rPr>
              <a:t>Mark Johnson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8459422" y="6854388"/>
            <a:ext cx="7354741" cy="459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639"/>
              </a:lnSpc>
              <a:spcBef>
                <a:spcPct val="0"/>
              </a:spcBef>
            </a:pPr>
            <a:r>
              <a:rPr lang="en-US" sz="2799" b="1">
                <a:solidFill>
                  <a:srgbClr val="FFFFFF"/>
                </a:solidFill>
                <a:latin typeface="Gotham Bold"/>
                <a:ea typeface="Gotham Bold"/>
                <a:cs typeface="Gotham Bold"/>
                <a:sym typeface="Gotham Bold"/>
              </a:rPr>
              <a:t>Eric</a:t>
            </a:r>
            <a:r>
              <a:rPr lang="en-US" sz="2799" b="1" u="none">
                <a:solidFill>
                  <a:srgbClr val="FFFFFF"/>
                </a:solidFill>
                <a:latin typeface="Gotham Bold"/>
                <a:ea typeface="Gotham Bold"/>
                <a:cs typeface="Gotham Bold"/>
                <a:sym typeface="Gotham Bold"/>
              </a:rPr>
              <a:t>a Simmons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8459422" y="5093910"/>
            <a:ext cx="8352502" cy="1514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000"/>
              </a:lnSpc>
              <a:spcBef>
                <a:spcPct val="0"/>
              </a:spcBef>
            </a:pPr>
            <a:r>
              <a:rPr lang="en-US" sz="2000">
                <a:solidFill>
                  <a:srgbClr val="FFFFFF"/>
                </a:solidFill>
                <a:latin typeface="Gotham"/>
                <a:ea typeface="Gotham"/>
                <a:cs typeface="Gotham"/>
                <a:sym typeface="Gotham"/>
              </a:rPr>
              <a:t>Mark needs $15,000 quickly for home repairs after a storm damaged his roof. He asks how fast he can get the funds and whether there are any fees. He has a credit score of 710 and earns $80,000 per year.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8459422" y="7552253"/>
            <a:ext cx="8352502" cy="1514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000"/>
              </a:lnSpc>
              <a:spcBef>
                <a:spcPct val="0"/>
              </a:spcBef>
            </a:pPr>
            <a:r>
              <a:rPr lang="en-US" sz="2000">
                <a:solidFill>
                  <a:srgbClr val="FFFFFF"/>
                </a:solidFill>
                <a:latin typeface="Gotham"/>
                <a:ea typeface="Gotham"/>
                <a:cs typeface="Gotham"/>
                <a:sym typeface="Gotham"/>
              </a:rPr>
              <a:t>Erica is interested in taking out a $120,000 personal loan to cover medical expenses. She has a credit score of 720 and earns $90,000 annually. She’s confused about why she’s not seeing an option for a loan amount that high.</a:t>
            </a:r>
          </a:p>
        </p:txBody>
      </p:sp>
    </p:spTree>
  </p:cSld>
  <p:clrMapOvr>
    <a:masterClrMapping/>
  </p:clrMapOvr>
  <p:transition spd="slow">
    <p:push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141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3309" y="0"/>
            <a:ext cx="18421309" cy="10364403"/>
            <a:chOff x="0" y="0"/>
            <a:chExt cx="4851703" cy="272971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51703" cy="2729719"/>
            </a:xfrm>
            <a:custGeom>
              <a:avLst/>
              <a:gdLst/>
              <a:ahLst/>
              <a:cxnLst/>
              <a:rect l="l" t="t" r="r" b="b"/>
              <a:pathLst>
                <a:path w="4851703" h="2729719">
                  <a:moveTo>
                    <a:pt x="0" y="0"/>
                  </a:moveTo>
                  <a:lnTo>
                    <a:pt x="4851703" y="0"/>
                  </a:lnTo>
                  <a:lnTo>
                    <a:pt x="4851703" y="2729719"/>
                  </a:lnTo>
                  <a:lnTo>
                    <a:pt x="0" y="2729719"/>
                  </a:lnTo>
                  <a:close/>
                </a:path>
              </a:pathLst>
            </a:custGeom>
            <a:solidFill>
              <a:srgbClr val="1F184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4851703" cy="274876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5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3628217" y="9544763"/>
            <a:ext cx="14680650" cy="819640"/>
            <a:chOff x="0" y="0"/>
            <a:chExt cx="4002628" cy="27047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002628" cy="270477"/>
            </a:xfrm>
            <a:custGeom>
              <a:avLst/>
              <a:gdLst/>
              <a:ahLst/>
              <a:cxnLst/>
              <a:rect l="l" t="t" r="r" b="b"/>
              <a:pathLst>
                <a:path w="4002628" h="270477">
                  <a:moveTo>
                    <a:pt x="0" y="0"/>
                  </a:moveTo>
                  <a:lnTo>
                    <a:pt x="4002628" y="0"/>
                  </a:lnTo>
                  <a:lnTo>
                    <a:pt x="4002628" y="270477"/>
                  </a:lnTo>
                  <a:lnTo>
                    <a:pt x="0" y="270477"/>
                  </a:lnTo>
                  <a:close/>
                </a:path>
              </a:pathLst>
            </a:custGeom>
            <a:solidFill>
              <a:srgbClr val="00A2C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19050"/>
              <a:ext cx="4002628" cy="2895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50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flipH="1">
            <a:off x="16209735" y="0"/>
            <a:ext cx="2099131" cy="2099131"/>
          </a:xfrm>
          <a:custGeom>
            <a:avLst/>
            <a:gdLst/>
            <a:ahLst/>
            <a:cxnLst/>
            <a:rect l="l" t="t" r="r" b="b"/>
            <a:pathLst>
              <a:path w="2099131" h="2099131">
                <a:moveTo>
                  <a:pt x="2099130" y="0"/>
                </a:moveTo>
                <a:lnTo>
                  <a:pt x="0" y="0"/>
                </a:lnTo>
                <a:lnTo>
                  <a:pt x="0" y="2099131"/>
                </a:lnTo>
                <a:lnTo>
                  <a:pt x="2099130" y="2099131"/>
                </a:lnTo>
                <a:lnTo>
                  <a:pt x="209913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1922744" y="2248831"/>
            <a:ext cx="14442513" cy="2447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600"/>
              </a:lnSpc>
              <a:spcBef>
                <a:spcPct val="0"/>
              </a:spcBef>
            </a:pPr>
            <a:r>
              <a:rPr lang="en-US" sz="8000" b="1">
                <a:solidFill>
                  <a:srgbClr val="FFFFFF"/>
                </a:solidFill>
                <a:latin typeface="Gotham Bold"/>
                <a:ea typeface="Gotham Bold"/>
                <a:cs typeface="Gotham Bold"/>
                <a:sym typeface="Gotham Bold"/>
              </a:rPr>
              <a:t>Handling Customer Inquiries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880358" y="6045617"/>
            <a:ext cx="6799160" cy="502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349"/>
              </a:lnSpc>
              <a:spcBef>
                <a:spcPct val="0"/>
              </a:spcBef>
            </a:pPr>
            <a:r>
              <a:rPr lang="en-US" sz="2899" dirty="0">
                <a:solidFill>
                  <a:srgbClr val="FFFFFF"/>
                </a:solidFill>
                <a:latin typeface="Gotham"/>
                <a:ea typeface="Gotham"/>
                <a:cs typeface="Gotham"/>
                <a:sym typeface="Gotham"/>
              </a:rPr>
              <a:t>“How fast can I get my loan?”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683683" y="7668075"/>
            <a:ext cx="10787325" cy="502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349"/>
              </a:lnSpc>
              <a:spcBef>
                <a:spcPct val="0"/>
              </a:spcBef>
            </a:pPr>
            <a:r>
              <a:rPr lang="en-US" sz="2899" dirty="0">
                <a:solidFill>
                  <a:srgbClr val="FFFFFF"/>
                </a:solidFill>
                <a:latin typeface="Gotham"/>
                <a:ea typeface="Gotham"/>
                <a:cs typeface="Gotham"/>
                <a:sym typeface="Gotham"/>
              </a:rPr>
              <a:t>“How does a SoFi loan affect my credit score?”</a:t>
            </a:r>
          </a:p>
        </p:txBody>
      </p:sp>
      <p:sp>
        <p:nvSpPr>
          <p:cNvPr id="12" name="Freeform 12"/>
          <p:cNvSpPr/>
          <p:nvPr/>
        </p:nvSpPr>
        <p:spPr>
          <a:xfrm>
            <a:off x="522127" y="9544763"/>
            <a:ext cx="2100136" cy="555798"/>
          </a:xfrm>
          <a:custGeom>
            <a:avLst/>
            <a:gdLst/>
            <a:ahLst/>
            <a:cxnLst/>
            <a:rect l="l" t="t" r="r" b="b"/>
            <a:pathLst>
              <a:path w="2100136" h="555798">
                <a:moveTo>
                  <a:pt x="0" y="0"/>
                </a:moveTo>
                <a:lnTo>
                  <a:pt x="2100136" y="0"/>
                </a:lnTo>
                <a:lnTo>
                  <a:pt x="2100136" y="555798"/>
                </a:lnTo>
                <a:lnTo>
                  <a:pt x="0" y="55579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1289476" y="6045617"/>
            <a:ext cx="6799160" cy="502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349"/>
              </a:lnSpc>
              <a:spcBef>
                <a:spcPct val="0"/>
              </a:spcBef>
            </a:pPr>
            <a:r>
              <a:rPr lang="en-US" sz="2899" dirty="0">
                <a:solidFill>
                  <a:srgbClr val="FFFFFF"/>
                </a:solidFill>
                <a:latin typeface="Gotham"/>
                <a:ea typeface="Gotham"/>
                <a:cs typeface="Gotham"/>
                <a:sym typeface="Gotham"/>
              </a:rPr>
              <a:t>“What happens if I miss a payment?”</a:t>
            </a:r>
          </a:p>
        </p:txBody>
      </p:sp>
    </p:spTree>
  </p:cSld>
  <p:clrMapOvr>
    <a:masterClrMapping/>
  </p:clrMapOvr>
  <p:transition spd="slow">
    <p:push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141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098191" y="-135742"/>
            <a:ext cx="10558527" cy="10558484"/>
            <a:chOff x="0" y="0"/>
            <a:chExt cx="6350025" cy="635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26" cy="6350000"/>
            </a:xfrm>
            <a:custGeom>
              <a:avLst/>
              <a:gdLst/>
              <a:ahLst/>
              <a:cxnLst/>
              <a:rect l="l" t="t" r="r" b="b"/>
              <a:pathLst>
                <a:path w="6350026" h="6350000">
                  <a:moveTo>
                    <a:pt x="0" y="0"/>
                  </a:moveTo>
                  <a:lnTo>
                    <a:pt x="6350026" y="0"/>
                  </a:lnTo>
                  <a:lnTo>
                    <a:pt x="6350026" y="6350000"/>
                  </a:lnTo>
                  <a:lnTo>
                    <a:pt x="0" y="6350000"/>
                  </a:lnTo>
                  <a:close/>
                </a:path>
              </a:pathLst>
            </a:custGeom>
            <a:blipFill>
              <a:blip r:embed="rId2">
                <a:alphaModFix amt="20999"/>
              </a:blip>
              <a:stretch>
                <a:fillRect l="-1492" r="-59149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AutoShape 4"/>
          <p:cNvSpPr/>
          <p:nvPr/>
        </p:nvSpPr>
        <p:spPr>
          <a:xfrm>
            <a:off x="1244892" y="3706973"/>
            <a:ext cx="4749526" cy="0"/>
          </a:xfrm>
          <a:prstGeom prst="line">
            <a:avLst/>
          </a:prstGeom>
          <a:ln w="104775" cap="rnd">
            <a:solidFill>
              <a:srgbClr val="00A2C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71220" y="9258300"/>
            <a:ext cx="3182566" cy="842261"/>
          </a:xfrm>
          <a:custGeom>
            <a:avLst/>
            <a:gdLst/>
            <a:ahLst/>
            <a:cxnLst/>
            <a:rect l="l" t="t" r="r" b="b"/>
            <a:pathLst>
              <a:path w="3182566" h="842261">
                <a:moveTo>
                  <a:pt x="0" y="0"/>
                </a:moveTo>
                <a:lnTo>
                  <a:pt x="3182566" y="0"/>
                </a:lnTo>
                <a:lnTo>
                  <a:pt x="3182566" y="842261"/>
                </a:lnTo>
                <a:lnTo>
                  <a:pt x="0" y="84226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7460336" y="0"/>
            <a:ext cx="10827664" cy="10287000"/>
            <a:chOff x="0" y="0"/>
            <a:chExt cx="2851731" cy="270933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851731" cy="2709333"/>
            </a:xfrm>
            <a:custGeom>
              <a:avLst/>
              <a:gdLst/>
              <a:ahLst/>
              <a:cxnLst/>
              <a:rect l="l" t="t" r="r" b="b"/>
              <a:pathLst>
                <a:path w="2851731" h="2709333">
                  <a:moveTo>
                    <a:pt x="0" y="0"/>
                  </a:moveTo>
                  <a:lnTo>
                    <a:pt x="2851731" y="0"/>
                  </a:lnTo>
                  <a:lnTo>
                    <a:pt x="2851731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1F184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19050"/>
              <a:ext cx="2851731" cy="27283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50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-239817" y="4049297"/>
            <a:ext cx="8095745" cy="2371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60"/>
              </a:lnSpc>
            </a:pPr>
            <a:r>
              <a:rPr lang="en-US" sz="7800" b="1">
                <a:solidFill>
                  <a:srgbClr val="FFFFFF"/>
                </a:solidFill>
                <a:latin typeface="Gotham Bold"/>
                <a:ea typeface="Gotham Bold"/>
                <a:cs typeface="Gotham Bold"/>
                <a:sym typeface="Gotham Bold"/>
              </a:rPr>
              <a:t>Activity:</a:t>
            </a:r>
          </a:p>
          <a:p>
            <a:pPr marL="0" lvl="0" indent="0" algn="ctr">
              <a:lnSpc>
                <a:spcPts val="9360"/>
              </a:lnSpc>
              <a:spcBef>
                <a:spcPct val="0"/>
              </a:spcBef>
            </a:pPr>
            <a:r>
              <a:rPr lang="en-US" sz="7800" b="1">
                <a:solidFill>
                  <a:srgbClr val="FFFFFF"/>
                </a:solidFill>
                <a:latin typeface="Gotham Bold"/>
                <a:ea typeface="Gotham Bold"/>
                <a:cs typeface="Gotham Bold"/>
                <a:sym typeface="Gotham Bold"/>
              </a:rPr>
              <a:t>Role-Playing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459422" y="1944173"/>
            <a:ext cx="9193373" cy="459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639"/>
              </a:lnSpc>
              <a:spcBef>
                <a:spcPct val="0"/>
              </a:spcBef>
            </a:pPr>
            <a:r>
              <a:rPr lang="en-US" sz="2799" b="1">
                <a:solidFill>
                  <a:srgbClr val="FFFFFF"/>
                </a:solidFill>
                <a:latin typeface="Gotham Bold"/>
                <a:ea typeface="Gotham Bold"/>
                <a:cs typeface="Gotham Bold"/>
                <a:sym typeface="Gotham Bold"/>
              </a:rPr>
              <a:t>Customer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8459422" y="2714834"/>
            <a:ext cx="8352502" cy="752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000"/>
              </a:lnSpc>
              <a:spcBef>
                <a:spcPct val="0"/>
              </a:spcBef>
            </a:pPr>
            <a:r>
              <a:rPr lang="en-US" sz="2000">
                <a:solidFill>
                  <a:srgbClr val="FFFFFF"/>
                </a:solidFill>
                <a:latin typeface="Gotham"/>
                <a:ea typeface="Gotham"/>
                <a:cs typeface="Gotham"/>
                <a:sym typeface="Gotham"/>
              </a:rPr>
              <a:t>Think of a question that a customer could ask and ask the SoFi Employee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8459422" y="4399280"/>
            <a:ext cx="7354741" cy="459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639"/>
              </a:lnSpc>
              <a:spcBef>
                <a:spcPct val="0"/>
              </a:spcBef>
            </a:pPr>
            <a:r>
              <a:rPr lang="en-US" sz="2799" b="1">
                <a:solidFill>
                  <a:srgbClr val="FFFFFF"/>
                </a:solidFill>
                <a:latin typeface="Gotham Bold"/>
                <a:ea typeface="Gotham Bold"/>
                <a:cs typeface="Gotham Bold"/>
                <a:sym typeface="Gotham Bold"/>
              </a:rPr>
              <a:t>SoFi Employee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8459422" y="6854388"/>
            <a:ext cx="7354741" cy="459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639"/>
              </a:lnSpc>
              <a:spcBef>
                <a:spcPct val="0"/>
              </a:spcBef>
            </a:pPr>
            <a:r>
              <a:rPr lang="en-US" sz="2799" b="1">
                <a:solidFill>
                  <a:srgbClr val="FFFFFF"/>
                </a:solidFill>
                <a:latin typeface="Gotham Bold"/>
                <a:ea typeface="Gotham Bold"/>
                <a:cs typeface="Gotham Bold"/>
                <a:sym typeface="Gotham Bold"/>
              </a:rPr>
              <a:t>Feedback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8459422" y="5093910"/>
            <a:ext cx="8352502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000"/>
              </a:lnSpc>
              <a:spcBef>
                <a:spcPct val="0"/>
              </a:spcBef>
            </a:pPr>
            <a:r>
              <a:rPr lang="en-US" sz="2000">
                <a:solidFill>
                  <a:srgbClr val="FFFFFF"/>
                </a:solidFill>
                <a:latin typeface="Gotham"/>
                <a:ea typeface="Gotham"/>
                <a:cs typeface="Gotham"/>
                <a:sym typeface="Gotham"/>
              </a:rPr>
              <a:t>Answer the customers question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8459422" y="7552253"/>
            <a:ext cx="8352502" cy="752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000"/>
              </a:lnSpc>
              <a:spcBef>
                <a:spcPct val="0"/>
              </a:spcBef>
            </a:pPr>
            <a:r>
              <a:rPr lang="en-US" sz="2000">
                <a:solidFill>
                  <a:srgbClr val="FFFFFF"/>
                </a:solidFill>
                <a:latin typeface="Gotham"/>
                <a:ea typeface="Gotham"/>
                <a:cs typeface="Gotham"/>
                <a:sym typeface="Gotham"/>
              </a:rPr>
              <a:t>Provide feedback to the SoFi employee on how they could answer the question better for the customer.</a:t>
            </a:r>
          </a:p>
        </p:txBody>
      </p:sp>
    </p:spTree>
  </p:cSld>
  <p:clrMapOvr>
    <a:masterClrMapping/>
  </p:clrMapOvr>
  <p:transition spd="slow">
    <p:push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580</TotalTime>
  <Words>416</Words>
  <Application>Microsoft Office PowerPoint</Application>
  <PresentationFormat>Custom</PresentationFormat>
  <Paragraphs>68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Calibri</vt:lpstr>
      <vt:lpstr>ITC Avant Garde Gothic Bold</vt:lpstr>
      <vt:lpstr>Gotham</vt:lpstr>
      <vt:lpstr>Gotham Bold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SOFI</dc:title>
  <cp:lastModifiedBy>Brock W</cp:lastModifiedBy>
  <cp:revision>5</cp:revision>
  <dcterms:created xsi:type="dcterms:W3CDTF">2006-08-16T00:00:00Z</dcterms:created>
  <dcterms:modified xsi:type="dcterms:W3CDTF">2025-04-04T03:33:14Z</dcterms:modified>
  <dc:identifier>DAGjln7nCs4</dc:identifier>
</cp:coreProperties>
</file>