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10"/>
  </p:normalViewPr>
  <p:slideViewPr>
    <p:cSldViewPr snapToGrid="0" snapToObjects="1">
      <p:cViewPr varScale="1">
        <p:scale>
          <a:sx n="87" d="100"/>
          <a:sy n="87" d="100"/>
        </p:scale>
        <p:origin x="208"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56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3402449" y="2147292"/>
            <a:ext cx="7825502" cy="978218"/>
          </a:xfrm>
          <a:prstGeom prst="rect">
            <a:avLst/>
          </a:prstGeom>
          <a:noFill/>
          <a:ln/>
        </p:spPr>
        <p:txBody>
          <a:bodyPr wrap="none" lIns="0" tIns="0" rIns="0" bIns="0" rtlCol="0" anchor="t"/>
          <a:lstStyle/>
          <a:p>
            <a:pPr marL="0" indent="0" algn="ctr">
              <a:lnSpc>
                <a:spcPts val="7700"/>
              </a:lnSpc>
              <a:buNone/>
            </a:pPr>
            <a:r>
              <a:rPr lang="en-US" sz="6150" b="1" kern="0" spc="-185" dirty="0">
                <a:solidFill>
                  <a:srgbClr val="000000"/>
                </a:solidFill>
                <a:latin typeface="Inter Bold" pitchFamily="34" charset="0"/>
                <a:ea typeface="Inter Bold" pitchFamily="34" charset="-122"/>
                <a:cs typeface="Inter Bold" pitchFamily="34" charset="-120"/>
              </a:rPr>
              <a:t>Business Profile</a:t>
            </a:r>
            <a:endParaRPr lang="en-US" sz="6150" dirty="0"/>
          </a:p>
        </p:txBody>
      </p:sp>
      <p:pic>
        <p:nvPicPr>
          <p:cNvPr id="3" name="Image 0" descr="preencoded.png"/>
          <p:cNvPicPr>
            <a:picLocks noChangeAspect="1"/>
          </p:cNvPicPr>
          <p:nvPr/>
        </p:nvPicPr>
        <p:blipFill>
          <a:blip r:embed="rId3"/>
          <a:stretch>
            <a:fillRect/>
          </a:stretch>
        </p:blipFill>
        <p:spPr>
          <a:xfrm>
            <a:off x="4431625" y="3579138"/>
            <a:ext cx="5767030" cy="25031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93790" y="1468279"/>
            <a:ext cx="5292923" cy="5292923"/>
          </a:xfrm>
          <a:prstGeom prst="rect">
            <a:avLst/>
          </a:prstGeom>
        </p:spPr>
      </p:pic>
      <p:sp>
        <p:nvSpPr>
          <p:cNvPr id="3" name="Text 0"/>
          <p:cNvSpPr/>
          <p:nvPr/>
        </p:nvSpPr>
        <p:spPr>
          <a:xfrm>
            <a:off x="7410569" y="1356241"/>
            <a:ext cx="5670590" cy="708779"/>
          </a:xfrm>
          <a:prstGeom prst="rect">
            <a:avLst/>
          </a:prstGeom>
          <a:noFill/>
          <a:ln/>
        </p:spPr>
        <p:txBody>
          <a:bodyPr wrap="none" lIns="0" tIns="0" rIns="0" bIns="0" rtlCol="0" anchor="t"/>
          <a:lstStyle/>
          <a:p>
            <a:pPr marL="0" indent="0" algn="ctr">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1. About Us</a:t>
            </a:r>
            <a:endParaRPr lang="en-US" sz="4450" dirty="0"/>
          </a:p>
        </p:txBody>
      </p:sp>
      <p:sp>
        <p:nvSpPr>
          <p:cNvPr id="4" name="Text 1"/>
          <p:cNvSpPr/>
          <p:nvPr/>
        </p:nvSpPr>
        <p:spPr>
          <a:xfrm>
            <a:off x="6647736" y="2291834"/>
            <a:ext cx="7196376"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Zarfuwi Fuels Group is an emerging transport operator established in 2015 to provide fuel transport services in the oils industry around South Africa, currently operating from Pretoria, South Africa.</a:t>
            </a:r>
            <a:endParaRPr lang="en-US" sz="1750" dirty="0"/>
          </a:p>
        </p:txBody>
      </p:sp>
      <p:sp>
        <p:nvSpPr>
          <p:cNvPr id="5" name="Text 2"/>
          <p:cNvSpPr/>
          <p:nvPr/>
        </p:nvSpPr>
        <p:spPr>
          <a:xfrm>
            <a:off x="6647736" y="3584615"/>
            <a:ext cx="7196376"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We are committed to keeping high safety standards, operational excellence and customer satisfaction. The company specialises in providing secure transportation and timely delivery of various fuel product to a diverse range of customers. </a:t>
            </a:r>
            <a:endParaRPr lang="en-US" sz="1750" dirty="0"/>
          </a:p>
        </p:txBody>
      </p:sp>
      <p:sp>
        <p:nvSpPr>
          <p:cNvPr id="6" name="Text 3"/>
          <p:cNvSpPr/>
          <p:nvPr/>
        </p:nvSpPr>
        <p:spPr>
          <a:xfrm>
            <a:off x="6647736" y="5240298"/>
            <a:ext cx="7196376"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Our modern fleet, well trained drivers and strategic logistics ensure efficient and cost effective solutions tailored to meet our customers needs.</a:t>
            </a:r>
            <a:endParaRPr lang="en-US" sz="1750" dirty="0"/>
          </a:p>
        </p:txBody>
      </p:sp>
      <p:sp>
        <p:nvSpPr>
          <p:cNvPr id="7" name="Text 4"/>
          <p:cNvSpPr/>
          <p:nvPr/>
        </p:nvSpPr>
        <p:spPr>
          <a:xfrm>
            <a:off x="6647736" y="6533078"/>
            <a:ext cx="7196376" cy="362903"/>
          </a:xfrm>
          <a:prstGeom prst="rect">
            <a:avLst/>
          </a:prstGeom>
          <a:noFill/>
          <a:ln/>
        </p:spPr>
        <p:txBody>
          <a:bodyPr wrap="none" lIns="0" tIns="0" rIns="0" bIns="0" rtlCol="0" anchor="t"/>
          <a:lstStyle/>
          <a:p>
            <a:pPr marL="0" indent="0">
              <a:lnSpc>
                <a:spcPts val="2850"/>
              </a:lnSpc>
              <a:buNone/>
            </a:pP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4479846" y="1889284"/>
            <a:ext cx="5670590" cy="708779"/>
          </a:xfrm>
          <a:prstGeom prst="rect">
            <a:avLst/>
          </a:prstGeom>
          <a:noFill/>
          <a:ln/>
        </p:spPr>
        <p:txBody>
          <a:bodyPr wrap="none" lIns="0" tIns="0" rIns="0" bIns="0" rtlCol="0" anchor="t"/>
          <a:lstStyle/>
          <a:p>
            <a:pPr marL="0" indent="0" algn="ctr">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2. Mission Statement</a:t>
            </a:r>
            <a:endParaRPr lang="en-US" sz="4450" dirty="0"/>
          </a:p>
        </p:txBody>
      </p:sp>
      <p:sp>
        <p:nvSpPr>
          <p:cNvPr id="3" name="Text 1"/>
          <p:cNvSpPr/>
          <p:nvPr/>
        </p:nvSpPr>
        <p:spPr>
          <a:xfrm>
            <a:off x="793790" y="3165038"/>
            <a:ext cx="3978116" cy="566976"/>
          </a:xfrm>
          <a:prstGeom prst="rect">
            <a:avLst/>
          </a:prstGeom>
          <a:noFill/>
          <a:ln/>
        </p:spPr>
        <p:txBody>
          <a:bodyPr wrap="none" lIns="0" tIns="0" rIns="0" bIns="0" rtlCol="0" anchor="t"/>
          <a:lstStyle/>
          <a:p>
            <a:pPr marL="0" indent="0">
              <a:lnSpc>
                <a:spcPts val="4450"/>
              </a:lnSpc>
              <a:buNone/>
            </a:pPr>
            <a:r>
              <a:rPr lang="en-US" sz="3550" b="1" kern="0" spc="-107" dirty="0">
                <a:solidFill>
                  <a:srgbClr val="000000"/>
                </a:solidFill>
                <a:latin typeface="Inter Bold" pitchFamily="34" charset="0"/>
                <a:ea typeface="Inter Bold" pitchFamily="34" charset="-122"/>
                <a:cs typeface="Inter Bold" pitchFamily="34" charset="-120"/>
              </a:rPr>
              <a:t>Vision</a:t>
            </a:r>
            <a:endParaRPr lang="en-US" sz="3550" dirty="0"/>
          </a:p>
        </p:txBody>
      </p:sp>
      <p:sp>
        <p:nvSpPr>
          <p:cNvPr id="4" name="Text 2"/>
          <p:cNvSpPr/>
          <p:nvPr/>
        </p:nvSpPr>
        <p:spPr>
          <a:xfrm>
            <a:off x="793790" y="3958828"/>
            <a:ext cx="3978116"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To become an important global energy company that has a positive trade balance.</a:t>
            </a:r>
            <a:endParaRPr lang="en-US" sz="1750" dirty="0"/>
          </a:p>
        </p:txBody>
      </p:sp>
      <p:sp>
        <p:nvSpPr>
          <p:cNvPr id="5" name="Text 3"/>
          <p:cNvSpPr/>
          <p:nvPr/>
        </p:nvSpPr>
        <p:spPr>
          <a:xfrm>
            <a:off x="5332928" y="3165038"/>
            <a:ext cx="3979545" cy="566976"/>
          </a:xfrm>
          <a:prstGeom prst="rect">
            <a:avLst/>
          </a:prstGeom>
          <a:noFill/>
          <a:ln/>
        </p:spPr>
        <p:txBody>
          <a:bodyPr wrap="none" lIns="0" tIns="0" rIns="0" bIns="0" rtlCol="0" anchor="t"/>
          <a:lstStyle/>
          <a:p>
            <a:pPr marL="0" indent="0">
              <a:lnSpc>
                <a:spcPts val="4450"/>
              </a:lnSpc>
              <a:buNone/>
            </a:pPr>
            <a:r>
              <a:rPr lang="en-US" sz="3550" b="1" kern="0" spc="-107" dirty="0">
                <a:solidFill>
                  <a:srgbClr val="000000"/>
                </a:solidFill>
                <a:latin typeface="Inter Bold" pitchFamily="34" charset="0"/>
                <a:ea typeface="Inter Bold" pitchFamily="34" charset="-122"/>
                <a:cs typeface="Inter Bold" pitchFamily="34" charset="-120"/>
              </a:rPr>
              <a:t>Mission</a:t>
            </a:r>
            <a:endParaRPr lang="en-US" sz="3550" dirty="0"/>
          </a:p>
        </p:txBody>
      </p:sp>
      <p:sp>
        <p:nvSpPr>
          <p:cNvPr id="6" name="Text 4"/>
          <p:cNvSpPr/>
          <p:nvPr/>
        </p:nvSpPr>
        <p:spPr>
          <a:xfrm>
            <a:off x="5332928" y="3958828"/>
            <a:ext cx="3979545" cy="2177415"/>
          </a:xfrm>
          <a:prstGeom prst="rect">
            <a:avLst/>
          </a:prstGeom>
          <a:noFill/>
          <a:ln/>
        </p:spPr>
        <p:txBody>
          <a:bodyPr wrap="square" lIns="0" tIns="0" rIns="0" bIns="0" rtlCol="0" anchor="t"/>
          <a:lstStyle/>
          <a:p>
            <a:pPr marL="0" indent="0">
              <a:lnSpc>
                <a:spcPts val="2850"/>
              </a:lnSpc>
              <a:buNone/>
            </a:pPr>
            <a:r>
              <a:rPr lang="en-US" sz="1750" kern="0" spc="-36" dirty="0">
                <a:solidFill>
                  <a:srgbClr val="272525"/>
                </a:solidFill>
                <a:latin typeface="Inter" pitchFamily="34" charset="0"/>
                <a:ea typeface="Inter" pitchFamily="34" charset="-122"/>
                <a:cs typeface="Inter" pitchFamily="34" charset="-120"/>
              </a:rPr>
              <a:t>Our Mission is to be a trustworthy, reliable and reputable fuel transportation partner delivering a comprehensive fuels solution to all our customers whilst being environmentally responsible.</a:t>
            </a:r>
            <a:endParaRPr lang="en-US" sz="1750" dirty="0"/>
          </a:p>
        </p:txBody>
      </p:sp>
      <p:sp>
        <p:nvSpPr>
          <p:cNvPr id="7" name="Text 5"/>
          <p:cNvSpPr/>
          <p:nvPr/>
        </p:nvSpPr>
        <p:spPr>
          <a:xfrm>
            <a:off x="9873496" y="3165038"/>
            <a:ext cx="3978116" cy="566976"/>
          </a:xfrm>
          <a:prstGeom prst="rect">
            <a:avLst/>
          </a:prstGeom>
          <a:noFill/>
          <a:ln/>
        </p:spPr>
        <p:txBody>
          <a:bodyPr wrap="none" lIns="0" tIns="0" rIns="0" bIns="0" rtlCol="0" anchor="t"/>
          <a:lstStyle/>
          <a:p>
            <a:pPr marL="0" indent="0">
              <a:lnSpc>
                <a:spcPts val="4450"/>
              </a:lnSpc>
              <a:buNone/>
            </a:pPr>
            <a:r>
              <a:rPr lang="en-US" sz="3550" b="1" kern="0" spc="-107" dirty="0">
                <a:solidFill>
                  <a:srgbClr val="000000"/>
                </a:solidFill>
                <a:latin typeface="Inter Bold" pitchFamily="34" charset="0"/>
                <a:ea typeface="Inter Bold" pitchFamily="34" charset="-122"/>
                <a:cs typeface="Inter Bold" pitchFamily="34" charset="-120"/>
              </a:rPr>
              <a:t>Business Values</a:t>
            </a:r>
            <a:endParaRPr lang="en-US" sz="3550" dirty="0"/>
          </a:p>
        </p:txBody>
      </p:sp>
      <p:sp>
        <p:nvSpPr>
          <p:cNvPr id="8" name="Text 6"/>
          <p:cNvSpPr/>
          <p:nvPr/>
        </p:nvSpPr>
        <p:spPr>
          <a:xfrm>
            <a:off x="9873496" y="3958828"/>
            <a:ext cx="3978116" cy="362903"/>
          </a:xfrm>
          <a:prstGeom prst="rect">
            <a:avLst/>
          </a:prstGeom>
          <a:noFill/>
          <a:ln/>
        </p:spPr>
        <p:txBody>
          <a:bodyPr wrap="none" lIns="0" tIns="0" rIns="0" bIns="0" rtlCol="0" anchor="t"/>
          <a:lstStyle/>
          <a:p>
            <a:pPr marL="342900" indent="-342900">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Reliability</a:t>
            </a:r>
            <a:endParaRPr lang="en-US" sz="1750" dirty="0"/>
          </a:p>
        </p:txBody>
      </p:sp>
      <p:sp>
        <p:nvSpPr>
          <p:cNvPr id="9" name="Text 7"/>
          <p:cNvSpPr/>
          <p:nvPr/>
        </p:nvSpPr>
        <p:spPr>
          <a:xfrm>
            <a:off x="9873496" y="4401026"/>
            <a:ext cx="3978116" cy="362903"/>
          </a:xfrm>
          <a:prstGeom prst="rect">
            <a:avLst/>
          </a:prstGeom>
          <a:noFill/>
          <a:ln/>
        </p:spPr>
        <p:txBody>
          <a:bodyPr wrap="none" lIns="0" tIns="0" rIns="0" bIns="0" rtlCol="0" anchor="t"/>
          <a:lstStyle/>
          <a:p>
            <a:pPr marL="342900" indent="-342900">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Efficiency</a:t>
            </a:r>
            <a:endParaRPr lang="en-US" sz="1750" dirty="0"/>
          </a:p>
        </p:txBody>
      </p:sp>
      <p:sp>
        <p:nvSpPr>
          <p:cNvPr id="10" name="Text 8"/>
          <p:cNvSpPr/>
          <p:nvPr/>
        </p:nvSpPr>
        <p:spPr>
          <a:xfrm>
            <a:off x="9873496" y="4843224"/>
            <a:ext cx="3978116" cy="362903"/>
          </a:xfrm>
          <a:prstGeom prst="rect">
            <a:avLst/>
          </a:prstGeom>
          <a:noFill/>
          <a:ln/>
        </p:spPr>
        <p:txBody>
          <a:bodyPr wrap="none" lIns="0" tIns="0" rIns="0" bIns="0" rtlCol="0" anchor="t"/>
          <a:lstStyle/>
          <a:p>
            <a:pPr marL="342900" indent="-342900">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Safety conscience</a:t>
            </a:r>
            <a:endParaRPr lang="en-US" sz="1750" dirty="0"/>
          </a:p>
        </p:txBody>
      </p:sp>
      <p:sp>
        <p:nvSpPr>
          <p:cNvPr id="11" name="Text 9"/>
          <p:cNvSpPr/>
          <p:nvPr/>
        </p:nvSpPr>
        <p:spPr>
          <a:xfrm>
            <a:off x="9873496" y="5285423"/>
            <a:ext cx="3978116" cy="362903"/>
          </a:xfrm>
          <a:prstGeom prst="rect">
            <a:avLst/>
          </a:prstGeom>
          <a:noFill/>
          <a:ln/>
        </p:spPr>
        <p:txBody>
          <a:bodyPr wrap="none" lIns="0" tIns="0" rIns="0" bIns="0" rtlCol="0" anchor="t"/>
          <a:lstStyle/>
          <a:p>
            <a:pPr marL="342900" indent="-342900">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Compliant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4479846" y="714613"/>
            <a:ext cx="5670590" cy="708779"/>
          </a:xfrm>
          <a:prstGeom prst="rect">
            <a:avLst/>
          </a:prstGeom>
          <a:noFill/>
          <a:ln/>
        </p:spPr>
        <p:txBody>
          <a:bodyPr wrap="none" lIns="0" tIns="0" rIns="0" bIns="0" rtlCol="0" anchor="t"/>
          <a:lstStyle/>
          <a:p>
            <a:pPr marL="0" indent="0" algn="ctr">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3. Services Offering</a:t>
            </a:r>
            <a:endParaRPr lang="en-US" sz="4450" dirty="0"/>
          </a:p>
        </p:txBody>
      </p:sp>
      <p:pic>
        <p:nvPicPr>
          <p:cNvPr id="3" name="Image 0" descr="preencoded.png"/>
          <p:cNvPicPr>
            <a:picLocks noChangeAspect="1"/>
          </p:cNvPicPr>
          <p:nvPr/>
        </p:nvPicPr>
        <p:blipFill>
          <a:blip r:embed="rId3"/>
          <a:stretch>
            <a:fillRect/>
          </a:stretch>
        </p:blipFill>
        <p:spPr>
          <a:xfrm>
            <a:off x="793790" y="2018705"/>
            <a:ext cx="3792974" cy="2651879"/>
          </a:xfrm>
          <a:prstGeom prst="rect">
            <a:avLst/>
          </a:prstGeom>
        </p:spPr>
      </p:pic>
      <p:sp>
        <p:nvSpPr>
          <p:cNvPr id="4" name="Text 1"/>
          <p:cNvSpPr/>
          <p:nvPr/>
        </p:nvSpPr>
        <p:spPr>
          <a:xfrm>
            <a:off x="793790" y="4925735"/>
            <a:ext cx="3028593"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Primary Transportation</a:t>
            </a:r>
            <a:endParaRPr lang="en-US" sz="2200" dirty="0"/>
          </a:p>
        </p:txBody>
      </p:sp>
      <p:sp>
        <p:nvSpPr>
          <p:cNvPr id="5" name="Text 2"/>
          <p:cNvSpPr/>
          <p:nvPr/>
        </p:nvSpPr>
        <p:spPr>
          <a:xfrm>
            <a:off x="793790" y="5506879"/>
            <a:ext cx="3978116" cy="1451610"/>
          </a:xfrm>
          <a:prstGeom prst="rect">
            <a:avLst/>
          </a:prstGeom>
          <a:noFill/>
          <a:ln/>
        </p:spPr>
        <p:txBody>
          <a:bodyPr wrap="square" lIns="0" tIns="0" rIns="0" bIns="0" rtlCol="0" anchor="t"/>
          <a:lstStyle/>
          <a:p>
            <a:pPr marL="0" indent="0">
              <a:lnSpc>
                <a:spcPts val="2850"/>
              </a:lnSpc>
              <a:buNone/>
            </a:pPr>
            <a:r>
              <a:rPr lang="en-US" sz="1750" b="1" kern="0" spc="-36" dirty="0">
                <a:solidFill>
                  <a:srgbClr val="272525"/>
                </a:solidFill>
                <a:latin typeface="Inter" pitchFamily="34" charset="0"/>
                <a:ea typeface="Inter" pitchFamily="34" charset="-122"/>
                <a:cs typeface="Inter" pitchFamily="34" charset="-120"/>
              </a:rPr>
              <a:t>Terminal to Terminal:</a:t>
            </a:r>
            <a:r>
              <a:rPr lang="en-US" sz="1750" kern="0" spc="-36" dirty="0">
                <a:solidFill>
                  <a:srgbClr val="272525"/>
                </a:solidFill>
                <a:latin typeface="Inter" pitchFamily="34" charset="0"/>
                <a:ea typeface="Inter" pitchFamily="34" charset="-122"/>
                <a:cs typeface="Inter" pitchFamily="34" charset="-120"/>
              </a:rPr>
              <a:t> To transport a range of liquid fuels (diesel, ULP, aviation fuel and paraffin) from refineries to depots.</a:t>
            </a:r>
            <a:endParaRPr lang="en-US" sz="1750" dirty="0"/>
          </a:p>
        </p:txBody>
      </p:sp>
      <p:pic>
        <p:nvPicPr>
          <p:cNvPr id="6" name="Image 1" descr="preencoded.png"/>
          <p:cNvPicPr>
            <a:picLocks noChangeAspect="1"/>
          </p:cNvPicPr>
          <p:nvPr/>
        </p:nvPicPr>
        <p:blipFill>
          <a:blip r:embed="rId4"/>
          <a:stretch>
            <a:fillRect/>
          </a:stretch>
        </p:blipFill>
        <p:spPr>
          <a:xfrm>
            <a:off x="5332928" y="2018705"/>
            <a:ext cx="3978116" cy="2641402"/>
          </a:xfrm>
          <a:prstGeom prst="rect">
            <a:avLst/>
          </a:prstGeom>
        </p:spPr>
      </p:pic>
      <p:sp>
        <p:nvSpPr>
          <p:cNvPr id="7" name="Text 3"/>
          <p:cNvSpPr/>
          <p:nvPr/>
        </p:nvSpPr>
        <p:spPr>
          <a:xfrm>
            <a:off x="5332928" y="4915257"/>
            <a:ext cx="3425904"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Secondary Transportation</a:t>
            </a:r>
            <a:endParaRPr lang="en-US" sz="2200" dirty="0"/>
          </a:p>
        </p:txBody>
      </p:sp>
      <p:sp>
        <p:nvSpPr>
          <p:cNvPr id="8" name="Text 4"/>
          <p:cNvSpPr/>
          <p:nvPr/>
        </p:nvSpPr>
        <p:spPr>
          <a:xfrm>
            <a:off x="5332928" y="5496401"/>
            <a:ext cx="3978116" cy="1814513"/>
          </a:xfrm>
          <a:prstGeom prst="rect">
            <a:avLst/>
          </a:prstGeom>
          <a:noFill/>
          <a:ln/>
        </p:spPr>
        <p:txBody>
          <a:bodyPr wrap="square" lIns="0" tIns="0" rIns="0" bIns="0" rtlCol="0" anchor="t"/>
          <a:lstStyle/>
          <a:p>
            <a:pPr marL="0" indent="0">
              <a:lnSpc>
                <a:spcPts val="2850"/>
              </a:lnSpc>
              <a:buNone/>
            </a:pPr>
            <a:r>
              <a:rPr lang="en-US" sz="1750" b="1" kern="0" spc="-36" dirty="0">
                <a:solidFill>
                  <a:srgbClr val="272525"/>
                </a:solidFill>
                <a:latin typeface="Inter" pitchFamily="34" charset="0"/>
                <a:ea typeface="Inter" pitchFamily="34" charset="-122"/>
                <a:cs typeface="Inter" pitchFamily="34" charset="-120"/>
              </a:rPr>
              <a:t>Depot to Retail/ End user</a:t>
            </a:r>
            <a:r>
              <a:rPr lang="en-US" sz="1750" kern="0" spc="-36" dirty="0">
                <a:solidFill>
                  <a:srgbClr val="272525"/>
                </a:solidFill>
                <a:latin typeface="Inter" pitchFamily="34" charset="0"/>
                <a:ea typeface="Inter" pitchFamily="34" charset="-122"/>
                <a:cs typeface="Inter" pitchFamily="34" charset="-120"/>
              </a:rPr>
              <a:t>: To transport a range of liquid fuels from Depots to Retail gas station or directly to the end user such as the mining sector (B2B).</a:t>
            </a:r>
            <a:endParaRPr lang="en-US" sz="1750" dirty="0"/>
          </a:p>
        </p:txBody>
      </p:sp>
      <p:pic>
        <p:nvPicPr>
          <p:cNvPr id="9" name="Image 2" descr="preencoded.png"/>
          <p:cNvPicPr>
            <a:picLocks noChangeAspect="1"/>
          </p:cNvPicPr>
          <p:nvPr/>
        </p:nvPicPr>
        <p:blipFill>
          <a:blip r:embed="rId5"/>
          <a:stretch>
            <a:fillRect/>
          </a:stretch>
        </p:blipFill>
        <p:spPr>
          <a:xfrm>
            <a:off x="9872067" y="2018705"/>
            <a:ext cx="3978116" cy="2651998"/>
          </a:xfrm>
          <a:prstGeom prst="rect">
            <a:avLst/>
          </a:prstGeom>
        </p:spPr>
      </p:pic>
      <p:sp>
        <p:nvSpPr>
          <p:cNvPr id="10" name="Text 5"/>
          <p:cNvSpPr/>
          <p:nvPr/>
        </p:nvSpPr>
        <p:spPr>
          <a:xfrm>
            <a:off x="9872067" y="4925854"/>
            <a:ext cx="2870359" cy="354330"/>
          </a:xfrm>
          <a:prstGeom prst="rect">
            <a:avLst/>
          </a:prstGeom>
          <a:noFill/>
          <a:ln/>
        </p:spPr>
        <p:txBody>
          <a:bodyPr wrap="none" lIns="0" tIns="0" rIns="0" bIns="0" rtlCol="0" anchor="t"/>
          <a:lstStyle/>
          <a:p>
            <a:pPr marL="0" indent="0">
              <a:lnSpc>
                <a:spcPts val="2750"/>
              </a:lnSpc>
              <a:buNone/>
            </a:pPr>
            <a:r>
              <a:rPr lang="en-US" sz="2200" b="1" kern="0" spc="-67" dirty="0">
                <a:solidFill>
                  <a:srgbClr val="000000"/>
                </a:solidFill>
                <a:latin typeface="Inter Bold" pitchFamily="34" charset="0"/>
                <a:ea typeface="Inter Bold" pitchFamily="34" charset="-122"/>
                <a:cs typeface="Inter Bold" pitchFamily="34" charset="-120"/>
              </a:rPr>
              <a:t>Value Added Services</a:t>
            </a:r>
            <a:endParaRPr lang="en-US" sz="2200" dirty="0"/>
          </a:p>
        </p:txBody>
      </p:sp>
      <p:sp>
        <p:nvSpPr>
          <p:cNvPr id="11" name="Text 6"/>
          <p:cNvSpPr/>
          <p:nvPr/>
        </p:nvSpPr>
        <p:spPr>
          <a:xfrm>
            <a:off x="9872067" y="5506998"/>
            <a:ext cx="3978116" cy="362903"/>
          </a:xfrm>
          <a:prstGeom prst="rect">
            <a:avLst/>
          </a:prstGeom>
          <a:noFill/>
          <a:ln/>
        </p:spPr>
        <p:txBody>
          <a:bodyPr wrap="none" lIns="0" tIns="0" rIns="0" bIns="0" rtlCol="0" anchor="t"/>
          <a:lstStyle/>
          <a:p>
            <a:pPr marL="342900" indent="-342900">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Emergency fuel delivery.</a:t>
            </a:r>
            <a:endParaRPr lang="en-US" sz="1750" dirty="0"/>
          </a:p>
        </p:txBody>
      </p:sp>
      <p:sp>
        <p:nvSpPr>
          <p:cNvPr id="12" name="Text 7"/>
          <p:cNvSpPr/>
          <p:nvPr/>
        </p:nvSpPr>
        <p:spPr>
          <a:xfrm>
            <a:off x="9872067" y="5949196"/>
            <a:ext cx="3978116" cy="362903"/>
          </a:xfrm>
          <a:prstGeom prst="rect">
            <a:avLst/>
          </a:prstGeom>
          <a:noFill/>
          <a:ln/>
        </p:spPr>
        <p:txBody>
          <a:bodyPr wrap="none" lIns="0" tIns="0" rIns="0" bIns="0" rtlCol="0" anchor="t"/>
          <a:lstStyle/>
          <a:p>
            <a:pPr marL="342900" indent="-342900">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Fuel Management Services.</a:t>
            </a:r>
            <a:endParaRPr lang="en-US" sz="1750" dirty="0"/>
          </a:p>
        </p:txBody>
      </p:sp>
      <p:sp>
        <p:nvSpPr>
          <p:cNvPr id="13" name="Text 8"/>
          <p:cNvSpPr/>
          <p:nvPr/>
        </p:nvSpPr>
        <p:spPr>
          <a:xfrm>
            <a:off x="9872067" y="6391394"/>
            <a:ext cx="3978116" cy="362903"/>
          </a:xfrm>
          <a:prstGeom prst="rect">
            <a:avLst/>
          </a:prstGeom>
          <a:noFill/>
          <a:ln/>
        </p:spPr>
        <p:txBody>
          <a:bodyPr wrap="none" lIns="0" tIns="0" rIns="0" bIns="0" rtlCol="0" anchor="t"/>
          <a:lstStyle/>
          <a:p>
            <a:pPr marL="342900" indent="-342900">
              <a:lnSpc>
                <a:spcPts val="2850"/>
              </a:lnSpc>
              <a:buSzPct val="100000"/>
              <a:buChar char="•"/>
            </a:pPr>
            <a:r>
              <a:rPr lang="en-US" sz="1750" kern="0" spc="-36" dirty="0">
                <a:solidFill>
                  <a:srgbClr val="272525"/>
                </a:solidFill>
                <a:latin typeface="Inter" pitchFamily="34" charset="0"/>
                <a:ea typeface="Inter" pitchFamily="34" charset="-122"/>
                <a:cs typeface="Inter" pitchFamily="34" charset="-120"/>
              </a:rPr>
              <a:t>Fuel Delivery updates.</a:t>
            </a:r>
            <a:endParaRPr lang="en-US" sz="1750" dirty="0"/>
          </a:p>
        </p:txBody>
      </p:sp>
      <p:sp>
        <p:nvSpPr>
          <p:cNvPr id="14" name="TextBox 13">
            <a:extLst>
              <a:ext uri="{FF2B5EF4-FFF2-40B4-BE49-F238E27FC236}">
                <a16:creationId xmlns:a16="http://schemas.microsoft.com/office/drawing/2014/main" id="{87E55768-0E57-0623-DA34-B37C0E98D005}"/>
              </a:ext>
            </a:extLst>
          </p:cNvPr>
          <p:cNvSpPr txBox="1"/>
          <p:nvPr/>
        </p:nvSpPr>
        <p:spPr>
          <a:xfrm>
            <a:off x="3360717" y="5084921"/>
            <a:ext cx="184731" cy="369332"/>
          </a:xfrm>
          <a:prstGeom prst="rect">
            <a:avLst/>
          </a:prstGeom>
          <a:noFill/>
        </p:spPr>
        <p:txBody>
          <a:bodyPr wrap="none" rtlCol="0">
            <a:spAutoFit/>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96127"/>
            <a:ext cx="5670590"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4. Our Strengths</a:t>
            </a:r>
            <a:endParaRPr lang="en-US" sz="4450" dirty="0"/>
          </a:p>
        </p:txBody>
      </p:sp>
      <p:sp>
        <p:nvSpPr>
          <p:cNvPr id="4" name="Text 1"/>
          <p:cNvSpPr/>
          <p:nvPr/>
        </p:nvSpPr>
        <p:spPr>
          <a:xfrm>
            <a:off x="793790" y="2445068"/>
            <a:ext cx="7556421" cy="725805"/>
          </a:xfrm>
          <a:prstGeom prst="rect">
            <a:avLst/>
          </a:prstGeom>
          <a:noFill/>
          <a:ln/>
        </p:spPr>
        <p:txBody>
          <a:bodyPr wrap="square" lIns="0" tIns="0" rIns="0" bIns="0" rtlCol="0" anchor="t"/>
          <a:lstStyle/>
          <a:p>
            <a:pPr marL="342900" indent="-342900">
              <a:lnSpc>
                <a:spcPts val="2850"/>
              </a:lnSpc>
              <a:buSzPct val="100000"/>
              <a:buFont typeface="+mj-lt"/>
              <a:buAutoNum type="arabicPeriod"/>
            </a:pPr>
            <a:r>
              <a:rPr lang="en-US" sz="1750" b="1" kern="0" spc="-36" dirty="0">
                <a:solidFill>
                  <a:srgbClr val="272525"/>
                </a:solidFill>
                <a:latin typeface="Inter" pitchFamily="34" charset="0"/>
                <a:ea typeface="Inter" pitchFamily="34" charset="-122"/>
                <a:cs typeface="Inter" pitchFamily="34" charset="-120"/>
              </a:rPr>
              <a:t>Safety First:</a:t>
            </a:r>
            <a:r>
              <a:rPr lang="en-US" sz="1750" kern="0" spc="-36" dirty="0">
                <a:solidFill>
                  <a:srgbClr val="272525"/>
                </a:solidFill>
                <a:latin typeface="Inter" pitchFamily="34" charset="0"/>
                <a:ea typeface="Inter" pitchFamily="34" charset="-122"/>
                <a:cs typeface="Inter" pitchFamily="34" charset="-120"/>
              </a:rPr>
              <a:t> We prioritise safety in all aspects as laid down by the South African Government and legislature.</a:t>
            </a:r>
            <a:endParaRPr lang="en-US" sz="1750" dirty="0"/>
          </a:p>
        </p:txBody>
      </p:sp>
      <p:sp>
        <p:nvSpPr>
          <p:cNvPr id="5" name="Text 2"/>
          <p:cNvSpPr/>
          <p:nvPr/>
        </p:nvSpPr>
        <p:spPr>
          <a:xfrm>
            <a:off x="793790" y="3250168"/>
            <a:ext cx="7556421" cy="362903"/>
          </a:xfrm>
          <a:prstGeom prst="rect">
            <a:avLst/>
          </a:prstGeom>
          <a:noFill/>
          <a:ln/>
        </p:spPr>
        <p:txBody>
          <a:bodyPr wrap="none" lIns="0" tIns="0" rIns="0" bIns="0" rtlCol="0" anchor="t"/>
          <a:lstStyle/>
          <a:p>
            <a:pPr marL="342900" indent="-342900">
              <a:lnSpc>
                <a:spcPts val="2850"/>
              </a:lnSpc>
              <a:buSzPct val="100000"/>
              <a:buFont typeface="+mj-lt"/>
              <a:buAutoNum type="arabicPeriod" startAt="2"/>
            </a:pPr>
            <a:r>
              <a:rPr lang="en-US" sz="1750" b="1" kern="0" spc="-36" dirty="0">
                <a:solidFill>
                  <a:srgbClr val="272525"/>
                </a:solidFill>
                <a:latin typeface="Inter" pitchFamily="34" charset="0"/>
                <a:ea typeface="Inter" pitchFamily="34" charset="-122"/>
                <a:cs typeface="Inter" pitchFamily="34" charset="-120"/>
              </a:rPr>
              <a:t>Reliability and Timeliness:</a:t>
            </a:r>
            <a:r>
              <a:rPr lang="en-US" sz="1750" kern="0" spc="-36" dirty="0">
                <a:solidFill>
                  <a:srgbClr val="272525"/>
                </a:solidFill>
                <a:latin typeface="Inter" pitchFamily="34" charset="0"/>
                <a:ea typeface="Inter" pitchFamily="34" charset="-122"/>
                <a:cs typeface="Inter" pitchFamily="34" charset="-120"/>
              </a:rPr>
              <a:t> We are committed to on-time delivery.</a:t>
            </a:r>
            <a:endParaRPr lang="en-US" sz="1750" dirty="0"/>
          </a:p>
        </p:txBody>
      </p:sp>
      <p:sp>
        <p:nvSpPr>
          <p:cNvPr id="6" name="Text 3"/>
          <p:cNvSpPr/>
          <p:nvPr/>
        </p:nvSpPr>
        <p:spPr>
          <a:xfrm>
            <a:off x="793790" y="3692366"/>
            <a:ext cx="7556421" cy="725805"/>
          </a:xfrm>
          <a:prstGeom prst="rect">
            <a:avLst/>
          </a:prstGeom>
          <a:noFill/>
          <a:ln/>
        </p:spPr>
        <p:txBody>
          <a:bodyPr wrap="square" lIns="0" tIns="0" rIns="0" bIns="0" rtlCol="0" anchor="t"/>
          <a:lstStyle/>
          <a:p>
            <a:pPr marL="342900" indent="-342900">
              <a:lnSpc>
                <a:spcPts val="2850"/>
              </a:lnSpc>
              <a:buSzPct val="100000"/>
              <a:buFont typeface="+mj-lt"/>
              <a:buAutoNum type="arabicPeriod" startAt="3"/>
            </a:pPr>
            <a:r>
              <a:rPr lang="en-US" sz="1750" b="1" kern="0" spc="-36" dirty="0">
                <a:solidFill>
                  <a:srgbClr val="272525"/>
                </a:solidFill>
                <a:latin typeface="Inter" pitchFamily="34" charset="0"/>
                <a:ea typeface="Inter" pitchFamily="34" charset="-122"/>
                <a:cs typeface="Inter" pitchFamily="34" charset="-120"/>
              </a:rPr>
              <a:t>Experienced Team:</a:t>
            </a:r>
            <a:r>
              <a:rPr lang="en-US" sz="1750" kern="0" spc="-36" dirty="0">
                <a:solidFill>
                  <a:srgbClr val="272525"/>
                </a:solidFill>
                <a:latin typeface="Inter" pitchFamily="34" charset="0"/>
                <a:ea typeface="Inter" pitchFamily="34" charset="-122"/>
                <a:cs typeface="Inter" pitchFamily="34" charset="-120"/>
              </a:rPr>
              <a:t> Our team consist of well trained drivers to handle fuel transportation, logistics manager and quality manager. </a:t>
            </a:r>
            <a:endParaRPr lang="en-US" sz="1750" dirty="0"/>
          </a:p>
        </p:txBody>
      </p:sp>
      <p:sp>
        <p:nvSpPr>
          <p:cNvPr id="7" name="Text 4"/>
          <p:cNvSpPr/>
          <p:nvPr/>
        </p:nvSpPr>
        <p:spPr>
          <a:xfrm>
            <a:off x="793790" y="4497467"/>
            <a:ext cx="7556421" cy="725805"/>
          </a:xfrm>
          <a:prstGeom prst="rect">
            <a:avLst/>
          </a:prstGeom>
          <a:noFill/>
          <a:ln/>
        </p:spPr>
        <p:txBody>
          <a:bodyPr wrap="square" lIns="0" tIns="0" rIns="0" bIns="0" rtlCol="0" anchor="t"/>
          <a:lstStyle/>
          <a:p>
            <a:pPr marL="342900" indent="-342900">
              <a:lnSpc>
                <a:spcPts val="2850"/>
              </a:lnSpc>
              <a:buSzPct val="100000"/>
              <a:buFont typeface="+mj-lt"/>
              <a:buAutoNum type="arabicPeriod" startAt="4"/>
            </a:pPr>
            <a:r>
              <a:rPr lang="en-US" sz="1750" b="1" kern="0" spc="-36" dirty="0">
                <a:solidFill>
                  <a:srgbClr val="272525"/>
                </a:solidFill>
                <a:latin typeface="Inter" pitchFamily="34" charset="0"/>
                <a:ea typeface="Inter" pitchFamily="34" charset="-122"/>
                <a:cs typeface="Inter" pitchFamily="34" charset="-120"/>
              </a:rPr>
              <a:t>Modern Fleet:</a:t>
            </a:r>
            <a:r>
              <a:rPr lang="en-US" sz="1750" kern="0" spc="-36" dirty="0">
                <a:solidFill>
                  <a:srgbClr val="272525"/>
                </a:solidFill>
                <a:latin typeface="Inter" pitchFamily="34" charset="0"/>
                <a:ea typeface="Inter" pitchFamily="34" charset="-122"/>
                <a:cs typeface="Inter" pitchFamily="34" charset="-120"/>
              </a:rPr>
              <a:t> We operate a modern fleet of specialised fuel transport vehicles and present day state of the art tankers.</a:t>
            </a:r>
            <a:endParaRPr lang="en-US" sz="1750" dirty="0"/>
          </a:p>
        </p:txBody>
      </p:sp>
      <p:sp>
        <p:nvSpPr>
          <p:cNvPr id="8" name="Text 5"/>
          <p:cNvSpPr/>
          <p:nvPr/>
        </p:nvSpPr>
        <p:spPr>
          <a:xfrm>
            <a:off x="793790" y="5302568"/>
            <a:ext cx="7556421" cy="725805"/>
          </a:xfrm>
          <a:prstGeom prst="rect">
            <a:avLst/>
          </a:prstGeom>
          <a:noFill/>
          <a:ln/>
        </p:spPr>
        <p:txBody>
          <a:bodyPr wrap="square" lIns="0" tIns="0" rIns="0" bIns="0" rtlCol="0" anchor="t"/>
          <a:lstStyle/>
          <a:p>
            <a:pPr marL="342900" indent="-342900">
              <a:lnSpc>
                <a:spcPts val="2850"/>
              </a:lnSpc>
              <a:buSzPct val="100000"/>
              <a:buFont typeface="+mj-lt"/>
              <a:buAutoNum type="arabicPeriod" startAt="5"/>
            </a:pPr>
            <a:r>
              <a:rPr lang="en-US" sz="1750" b="1" kern="0" spc="-36" dirty="0">
                <a:solidFill>
                  <a:srgbClr val="272525"/>
                </a:solidFill>
                <a:latin typeface="Inter" pitchFamily="34" charset="0"/>
                <a:ea typeface="Inter" pitchFamily="34" charset="-122"/>
                <a:cs typeface="Inter" pitchFamily="34" charset="-120"/>
              </a:rPr>
              <a:t>Technology-Driven Solutions:</a:t>
            </a:r>
            <a:r>
              <a:rPr lang="en-US" sz="1750" kern="0" spc="-36" dirty="0">
                <a:solidFill>
                  <a:srgbClr val="272525"/>
                </a:solidFill>
                <a:latin typeface="Inter" pitchFamily="34" charset="0"/>
                <a:ea typeface="Inter" pitchFamily="34" charset="-122"/>
                <a:cs typeface="Inter" pitchFamily="34" charset="-120"/>
              </a:rPr>
              <a:t> We aim to take advantage of leveraging technology to optimise logistics.</a:t>
            </a:r>
            <a:endParaRPr lang="en-US" sz="1750" dirty="0"/>
          </a:p>
        </p:txBody>
      </p:sp>
      <p:sp>
        <p:nvSpPr>
          <p:cNvPr id="9" name="Text 6"/>
          <p:cNvSpPr/>
          <p:nvPr/>
        </p:nvSpPr>
        <p:spPr>
          <a:xfrm>
            <a:off x="793790" y="6107668"/>
            <a:ext cx="7556421" cy="725805"/>
          </a:xfrm>
          <a:prstGeom prst="rect">
            <a:avLst/>
          </a:prstGeom>
          <a:noFill/>
          <a:ln/>
        </p:spPr>
        <p:txBody>
          <a:bodyPr wrap="square" lIns="0" tIns="0" rIns="0" bIns="0" rtlCol="0" anchor="t"/>
          <a:lstStyle/>
          <a:p>
            <a:pPr marL="342900" indent="-342900">
              <a:lnSpc>
                <a:spcPts val="2850"/>
              </a:lnSpc>
              <a:buSzPct val="100000"/>
              <a:buFont typeface="+mj-lt"/>
              <a:buAutoNum type="arabicPeriod" startAt="6"/>
            </a:pPr>
            <a:r>
              <a:rPr lang="en-US" sz="1750" b="1" kern="0" spc="-36" dirty="0">
                <a:solidFill>
                  <a:srgbClr val="272525"/>
                </a:solidFill>
                <a:latin typeface="Inter" pitchFamily="34" charset="0"/>
                <a:ea typeface="Inter" pitchFamily="34" charset="-122"/>
                <a:cs typeface="Inter" pitchFamily="34" charset="-120"/>
              </a:rPr>
              <a:t>Environmental Responsibility:</a:t>
            </a:r>
            <a:r>
              <a:rPr lang="en-US" sz="1750" kern="0" spc="-36" dirty="0">
                <a:solidFill>
                  <a:srgbClr val="272525"/>
                </a:solidFill>
                <a:latin typeface="Inter" pitchFamily="34" charset="0"/>
                <a:ea typeface="Inter" pitchFamily="34" charset="-122"/>
                <a:cs typeface="Inter" pitchFamily="34" charset="-120"/>
              </a:rPr>
              <a:t> We are committed to minimise our environmental impact through efficient operations. </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42236" y="583168"/>
            <a:ext cx="5302448" cy="662821"/>
          </a:xfrm>
          <a:prstGeom prst="rect">
            <a:avLst/>
          </a:prstGeom>
          <a:noFill/>
          <a:ln/>
        </p:spPr>
        <p:txBody>
          <a:bodyPr wrap="none" lIns="0" tIns="0" rIns="0" bIns="0" rtlCol="0" anchor="t"/>
          <a:lstStyle/>
          <a:p>
            <a:pPr marL="0" indent="0">
              <a:lnSpc>
                <a:spcPts val="5200"/>
              </a:lnSpc>
              <a:buNone/>
            </a:pPr>
            <a:r>
              <a:rPr lang="en-US" sz="4150" b="1" kern="0" spc="-125" dirty="0">
                <a:solidFill>
                  <a:srgbClr val="000000"/>
                </a:solidFill>
                <a:latin typeface="Inter Bold" pitchFamily="34" charset="0"/>
                <a:ea typeface="Inter Bold" pitchFamily="34" charset="-122"/>
                <a:cs typeface="Inter Bold" pitchFamily="34" charset="-120"/>
              </a:rPr>
              <a:t>5. Target Markets</a:t>
            </a:r>
            <a:endParaRPr lang="en-US" sz="4150" dirty="0"/>
          </a:p>
        </p:txBody>
      </p:sp>
      <p:pic>
        <p:nvPicPr>
          <p:cNvPr id="3" name="Image 0" descr="preencoded.png"/>
          <p:cNvPicPr>
            <a:picLocks noChangeAspect="1"/>
          </p:cNvPicPr>
          <p:nvPr/>
        </p:nvPicPr>
        <p:blipFill>
          <a:blip r:embed="rId3"/>
          <a:stretch>
            <a:fillRect/>
          </a:stretch>
        </p:blipFill>
        <p:spPr>
          <a:xfrm>
            <a:off x="742236" y="1670090"/>
            <a:ext cx="5997297" cy="3706535"/>
          </a:xfrm>
          <a:prstGeom prst="rect">
            <a:avLst/>
          </a:prstGeom>
        </p:spPr>
      </p:pic>
      <p:sp>
        <p:nvSpPr>
          <p:cNvPr id="4" name="Text 1"/>
          <p:cNvSpPr/>
          <p:nvPr/>
        </p:nvSpPr>
        <p:spPr>
          <a:xfrm>
            <a:off x="742236" y="5641658"/>
            <a:ext cx="2651165" cy="331351"/>
          </a:xfrm>
          <a:prstGeom prst="rect">
            <a:avLst/>
          </a:prstGeom>
          <a:noFill/>
          <a:ln/>
        </p:spPr>
        <p:txBody>
          <a:bodyPr wrap="none" lIns="0" tIns="0" rIns="0" bIns="0" rtlCol="0" anchor="t"/>
          <a:lstStyle/>
          <a:p>
            <a:pPr marL="0" indent="0" algn="l">
              <a:lnSpc>
                <a:spcPts val="2600"/>
              </a:lnSpc>
              <a:buNone/>
            </a:pPr>
            <a:r>
              <a:rPr lang="en-US" sz="2050" b="1" kern="0" spc="-63" dirty="0">
                <a:solidFill>
                  <a:srgbClr val="272525"/>
                </a:solidFill>
                <a:latin typeface="Inter Bold" pitchFamily="34" charset="0"/>
                <a:ea typeface="Inter Bold" pitchFamily="34" charset="-122"/>
                <a:cs typeface="Inter Bold" pitchFamily="34" charset="-120"/>
              </a:rPr>
              <a:t>Primary Markets</a:t>
            </a:r>
            <a:endParaRPr lang="en-US" sz="2050" dirty="0"/>
          </a:p>
        </p:txBody>
      </p:sp>
      <p:sp>
        <p:nvSpPr>
          <p:cNvPr id="5" name="Text 2"/>
          <p:cNvSpPr/>
          <p:nvPr/>
        </p:nvSpPr>
        <p:spPr>
          <a:xfrm>
            <a:off x="742236" y="6100167"/>
            <a:ext cx="6413897" cy="339209"/>
          </a:xfrm>
          <a:prstGeom prst="rect">
            <a:avLst/>
          </a:prstGeom>
          <a:noFill/>
          <a:ln/>
        </p:spPr>
        <p:txBody>
          <a:bodyPr wrap="none" lIns="0" tIns="0" rIns="0" bIns="0" rtlCol="0" anchor="t"/>
          <a:lstStyle/>
          <a:p>
            <a:pPr marL="342900" indent="-342900">
              <a:lnSpc>
                <a:spcPts val="2650"/>
              </a:lnSpc>
              <a:buSzPct val="100000"/>
              <a:buChar char="•"/>
            </a:pPr>
            <a:r>
              <a:rPr lang="en-US" sz="1650" kern="0" spc="-33" dirty="0">
                <a:solidFill>
                  <a:srgbClr val="272525"/>
                </a:solidFill>
                <a:latin typeface="Inter" pitchFamily="34" charset="0"/>
                <a:ea typeface="Inter" pitchFamily="34" charset="-122"/>
                <a:cs typeface="Inter" pitchFamily="34" charset="-120"/>
              </a:rPr>
              <a:t>Large-scale fuel distributors and wholesale companies.</a:t>
            </a:r>
            <a:endParaRPr lang="en-US" sz="1650" dirty="0"/>
          </a:p>
        </p:txBody>
      </p:sp>
      <p:sp>
        <p:nvSpPr>
          <p:cNvPr id="6" name="Text 3"/>
          <p:cNvSpPr/>
          <p:nvPr/>
        </p:nvSpPr>
        <p:spPr>
          <a:xfrm>
            <a:off x="742236" y="6513552"/>
            <a:ext cx="6413897" cy="339209"/>
          </a:xfrm>
          <a:prstGeom prst="rect">
            <a:avLst/>
          </a:prstGeom>
          <a:noFill/>
          <a:ln/>
        </p:spPr>
        <p:txBody>
          <a:bodyPr wrap="none" lIns="0" tIns="0" rIns="0" bIns="0" rtlCol="0" anchor="t"/>
          <a:lstStyle/>
          <a:p>
            <a:pPr marL="342900" indent="-342900">
              <a:lnSpc>
                <a:spcPts val="2650"/>
              </a:lnSpc>
              <a:buSzPct val="100000"/>
              <a:buChar char="•"/>
            </a:pPr>
            <a:r>
              <a:rPr lang="en-US" sz="1650" kern="0" spc="-33" dirty="0">
                <a:solidFill>
                  <a:srgbClr val="272525"/>
                </a:solidFill>
                <a:latin typeface="Inter" pitchFamily="34" charset="0"/>
                <a:ea typeface="Inter" pitchFamily="34" charset="-122"/>
                <a:cs typeface="Inter" pitchFamily="34" charset="-120"/>
              </a:rPr>
              <a:t>Mining companies</a:t>
            </a:r>
            <a:endParaRPr lang="en-US" sz="1650" dirty="0"/>
          </a:p>
        </p:txBody>
      </p:sp>
      <p:sp>
        <p:nvSpPr>
          <p:cNvPr id="7" name="Text 4"/>
          <p:cNvSpPr/>
          <p:nvPr/>
        </p:nvSpPr>
        <p:spPr>
          <a:xfrm>
            <a:off x="742236" y="6926937"/>
            <a:ext cx="6413897" cy="339209"/>
          </a:xfrm>
          <a:prstGeom prst="rect">
            <a:avLst/>
          </a:prstGeom>
          <a:noFill/>
          <a:ln/>
        </p:spPr>
        <p:txBody>
          <a:bodyPr wrap="none" lIns="0" tIns="0" rIns="0" bIns="0" rtlCol="0" anchor="t"/>
          <a:lstStyle/>
          <a:p>
            <a:pPr marL="342900" indent="-342900">
              <a:lnSpc>
                <a:spcPts val="2650"/>
              </a:lnSpc>
              <a:buSzPct val="100000"/>
              <a:buChar char="•"/>
            </a:pPr>
            <a:r>
              <a:rPr lang="en-US" sz="1650" kern="0" spc="-33" dirty="0">
                <a:solidFill>
                  <a:srgbClr val="272525"/>
                </a:solidFill>
                <a:latin typeface="Inter" pitchFamily="34" charset="0"/>
                <a:ea typeface="Inter" pitchFamily="34" charset="-122"/>
                <a:cs typeface="Inter" pitchFamily="34" charset="-120"/>
              </a:rPr>
              <a:t>Construction companies.</a:t>
            </a:r>
            <a:endParaRPr lang="en-US" sz="1650" dirty="0"/>
          </a:p>
        </p:txBody>
      </p:sp>
      <p:sp>
        <p:nvSpPr>
          <p:cNvPr id="8" name="Text 5"/>
          <p:cNvSpPr/>
          <p:nvPr/>
        </p:nvSpPr>
        <p:spPr>
          <a:xfrm>
            <a:off x="742236" y="7340322"/>
            <a:ext cx="6413897" cy="339209"/>
          </a:xfrm>
          <a:prstGeom prst="rect">
            <a:avLst/>
          </a:prstGeom>
          <a:noFill/>
          <a:ln/>
        </p:spPr>
        <p:txBody>
          <a:bodyPr wrap="none" lIns="0" tIns="0" rIns="0" bIns="0" rtlCol="0" anchor="t"/>
          <a:lstStyle/>
          <a:p>
            <a:pPr marL="342900" indent="-342900">
              <a:lnSpc>
                <a:spcPts val="2650"/>
              </a:lnSpc>
              <a:buSzPct val="100000"/>
              <a:buChar char="•"/>
            </a:pPr>
            <a:r>
              <a:rPr lang="en-US" sz="1650" kern="0" spc="-33" dirty="0">
                <a:solidFill>
                  <a:srgbClr val="272525"/>
                </a:solidFill>
                <a:latin typeface="Inter" pitchFamily="34" charset="0"/>
                <a:ea typeface="Inter" pitchFamily="34" charset="-122"/>
                <a:cs typeface="Inter" pitchFamily="34" charset="-120"/>
              </a:rPr>
              <a:t>Aviation and Transportation companies.</a:t>
            </a:r>
            <a:endParaRPr lang="en-US" sz="1650" dirty="0"/>
          </a:p>
        </p:txBody>
      </p:sp>
      <p:pic>
        <p:nvPicPr>
          <p:cNvPr id="9" name="Image 1" descr="preencoded.png"/>
          <p:cNvPicPr>
            <a:picLocks noChangeAspect="1"/>
          </p:cNvPicPr>
          <p:nvPr/>
        </p:nvPicPr>
        <p:blipFill>
          <a:blip r:embed="rId4"/>
          <a:stretch>
            <a:fillRect/>
          </a:stretch>
        </p:blipFill>
        <p:spPr>
          <a:xfrm>
            <a:off x="7474268" y="1670090"/>
            <a:ext cx="5997297" cy="3706535"/>
          </a:xfrm>
          <a:prstGeom prst="rect">
            <a:avLst/>
          </a:prstGeom>
        </p:spPr>
      </p:pic>
      <p:sp>
        <p:nvSpPr>
          <p:cNvPr id="10" name="Text 6"/>
          <p:cNvSpPr/>
          <p:nvPr/>
        </p:nvSpPr>
        <p:spPr>
          <a:xfrm>
            <a:off x="7474268" y="5641658"/>
            <a:ext cx="2651165" cy="331351"/>
          </a:xfrm>
          <a:prstGeom prst="rect">
            <a:avLst/>
          </a:prstGeom>
          <a:noFill/>
          <a:ln/>
        </p:spPr>
        <p:txBody>
          <a:bodyPr wrap="none" lIns="0" tIns="0" rIns="0" bIns="0" rtlCol="0" anchor="t"/>
          <a:lstStyle/>
          <a:p>
            <a:pPr marL="0" indent="0" algn="l">
              <a:lnSpc>
                <a:spcPts val="2600"/>
              </a:lnSpc>
              <a:buNone/>
            </a:pPr>
            <a:r>
              <a:rPr lang="en-US" sz="2050" b="1" kern="0" spc="-63" dirty="0">
                <a:solidFill>
                  <a:srgbClr val="272525"/>
                </a:solidFill>
                <a:latin typeface="Inter Bold" pitchFamily="34" charset="0"/>
                <a:ea typeface="Inter Bold" pitchFamily="34" charset="-122"/>
                <a:cs typeface="Inter Bold" pitchFamily="34" charset="-120"/>
              </a:rPr>
              <a:t>Secondary Markets</a:t>
            </a:r>
            <a:endParaRPr lang="en-US" sz="2050" dirty="0"/>
          </a:p>
        </p:txBody>
      </p:sp>
      <p:sp>
        <p:nvSpPr>
          <p:cNvPr id="11" name="Text 7"/>
          <p:cNvSpPr/>
          <p:nvPr/>
        </p:nvSpPr>
        <p:spPr>
          <a:xfrm>
            <a:off x="7474268" y="6100167"/>
            <a:ext cx="6413897" cy="339209"/>
          </a:xfrm>
          <a:prstGeom prst="rect">
            <a:avLst/>
          </a:prstGeom>
          <a:noFill/>
          <a:ln/>
        </p:spPr>
        <p:txBody>
          <a:bodyPr wrap="none" lIns="0" tIns="0" rIns="0" bIns="0" rtlCol="0" anchor="t"/>
          <a:lstStyle/>
          <a:p>
            <a:pPr marL="342900" indent="-342900">
              <a:lnSpc>
                <a:spcPts val="2650"/>
              </a:lnSpc>
              <a:buSzPct val="100000"/>
              <a:buChar char="•"/>
            </a:pPr>
            <a:r>
              <a:rPr lang="en-US" sz="1650" kern="0" spc="-33" dirty="0">
                <a:solidFill>
                  <a:srgbClr val="272525"/>
                </a:solidFill>
                <a:latin typeface="Inter" pitchFamily="34" charset="0"/>
                <a:ea typeface="Inter" pitchFamily="34" charset="-122"/>
                <a:cs typeface="Inter" pitchFamily="34" charset="-120"/>
              </a:rPr>
              <a:t>Government and Municipalities.</a:t>
            </a:r>
            <a:endParaRPr lang="en-US" sz="1650" dirty="0"/>
          </a:p>
        </p:txBody>
      </p:sp>
      <p:sp>
        <p:nvSpPr>
          <p:cNvPr id="12" name="Text 8"/>
          <p:cNvSpPr/>
          <p:nvPr/>
        </p:nvSpPr>
        <p:spPr>
          <a:xfrm>
            <a:off x="7474268" y="6513552"/>
            <a:ext cx="6413897" cy="339209"/>
          </a:xfrm>
          <a:prstGeom prst="rect">
            <a:avLst/>
          </a:prstGeom>
          <a:noFill/>
          <a:ln/>
        </p:spPr>
        <p:txBody>
          <a:bodyPr wrap="none" lIns="0" tIns="0" rIns="0" bIns="0" rtlCol="0" anchor="t"/>
          <a:lstStyle/>
          <a:p>
            <a:pPr marL="342900" indent="-342900">
              <a:lnSpc>
                <a:spcPts val="2650"/>
              </a:lnSpc>
              <a:buSzPct val="100000"/>
              <a:buChar char="•"/>
            </a:pPr>
            <a:r>
              <a:rPr lang="en-US" sz="1650" kern="0" spc="-33" dirty="0">
                <a:solidFill>
                  <a:srgbClr val="272525"/>
                </a:solidFill>
                <a:latin typeface="Inter" pitchFamily="34" charset="0"/>
                <a:ea typeface="Inter" pitchFamily="34" charset="-122"/>
                <a:cs typeface="Inter" pitchFamily="34" charset="-120"/>
              </a:rPr>
              <a:t>Independent fuel retailers.</a:t>
            </a:r>
            <a:endParaRPr lang="en-US" sz="1650" dirty="0"/>
          </a:p>
        </p:txBody>
      </p:sp>
      <p:sp>
        <p:nvSpPr>
          <p:cNvPr id="13" name="Text 9"/>
          <p:cNvSpPr/>
          <p:nvPr/>
        </p:nvSpPr>
        <p:spPr>
          <a:xfrm>
            <a:off x="7474268" y="6926937"/>
            <a:ext cx="6413897" cy="339209"/>
          </a:xfrm>
          <a:prstGeom prst="rect">
            <a:avLst/>
          </a:prstGeom>
          <a:noFill/>
          <a:ln/>
        </p:spPr>
        <p:txBody>
          <a:bodyPr wrap="none" lIns="0" tIns="0" rIns="0" bIns="0" rtlCol="0" anchor="t"/>
          <a:lstStyle/>
          <a:p>
            <a:pPr marL="342900" indent="-342900">
              <a:lnSpc>
                <a:spcPts val="2650"/>
              </a:lnSpc>
              <a:buSzPct val="100000"/>
              <a:buChar char="•"/>
            </a:pPr>
            <a:r>
              <a:rPr lang="en-US" sz="1650" kern="0" spc="-33" dirty="0">
                <a:solidFill>
                  <a:srgbClr val="272525"/>
                </a:solidFill>
                <a:latin typeface="Inter" pitchFamily="34" charset="0"/>
                <a:ea typeface="Inter" pitchFamily="34" charset="-122"/>
                <a:cs typeface="Inter" pitchFamily="34" charset="-120"/>
              </a:rPr>
              <a:t>Agricultural farming operations</a:t>
            </a:r>
            <a:endParaRPr lang="en-US" sz="1650" dirty="0"/>
          </a:p>
        </p:txBody>
      </p:sp>
      <p:sp>
        <p:nvSpPr>
          <p:cNvPr id="14" name="Text 10"/>
          <p:cNvSpPr/>
          <p:nvPr/>
        </p:nvSpPr>
        <p:spPr>
          <a:xfrm>
            <a:off x="7474268" y="7340322"/>
            <a:ext cx="6413897" cy="339209"/>
          </a:xfrm>
          <a:prstGeom prst="rect">
            <a:avLst/>
          </a:prstGeom>
          <a:noFill/>
          <a:ln/>
        </p:spPr>
        <p:txBody>
          <a:bodyPr wrap="none" lIns="0" tIns="0" rIns="0" bIns="0" rtlCol="0" anchor="t"/>
          <a:lstStyle/>
          <a:p>
            <a:pPr marL="342900" indent="-342900">
              <a:lnSpc>
                <a:spcPts val="2650"/>
              </a:lnSpc>
              <a:buSzPct val="100000"/>
              <a:buChar char="•"/>
            </a:pPr>
            <a:r>
              <a:rPr lang="en-US" sz="1650" kern="0" spc="-33" dirty="0">
                <a:solidFill>
                  <a:srgbClr val="272525"/>
                </a:solidFill>
                <a:latin typeface="Inter" pitchFamily="34" charset="0"/>
                <a:ea typeface="Inter" pitchFamily="34" charset="-122"/>
                <a:cs typeface="Inter" pitchFamily="34" charset="-120"/>
              </a:rPr>
              <a:t>Industrial and manufacturing companies.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775472" y="820460"/>
            <a:ext cx="7079456" cy="708779"/>
          </a:xfrm>
          <a:prstGeom prst="rect">
            <a:avLst/>
          </a:prstGeom>
          <a:noFill/>
          <a:ln/>
        </p:spPr>
        <p:txBody>
          <a:bodyPr wrap="none" lIns="0" tIns="0" rIns="0" bIns="0" rtlCol="0" anchor="t"/>
          <a:lstStyle/>
          <a:p>
            <a:pPr marL="0" indent="0" algn="ctr">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6. Competitive Advantages</a:t>
            </a:r>
            <a:endParaRPr lang="en-US" sz="4450" dirty="0"/>
          </a:p>
        </p:txBody>
      </p:sp>
      <p:pic>
        <p:nvPicPr>
          <p:cNvPr id="3" name="Image 0" descr="preencoded.png"/>
          <p:cNvPicPr>
            <a:picLocks noChangeAspect="1"/>
          </p:cNvPicPr>
          <p:nvPr/>
        </p:nvPicPr>
        <p:blipFill>
          <a:blip r:embed="rId3"/>
          <a:stretch>
            <a:fillRect/>
          </a:stretch>
        </p:blipFill>
        <p:spPr>
          <a:xfrm>
            <a:off x="793790" y="1982867"/>
            <a:ext cx="566976" cy="566976"/>
          </a:xfrm>
          <a:prstGeom prst="rect">
            <a:avLst/>
          </a:prstGeom>
        </p:spPr>
      </p:pic>
      <p:sp>
        <p:nvSpPr>
          <p:cNvPr id="4" name="Text 1"/>
          <p:cNvSpPr/>
          <p:nvPr/>
        </p:nvSpPr>
        <p:spPr>
          <a:xfrm>
            <a:off x="793790" y="2776657"/>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Competitive pricing</a:t>
            </a:r>
            <a:endParaRPr lang="en-US" sz="2200" dirty="0"/>
          </a:p>
        </p:txBody>
      </p:sp>
      <p:sp>
        <p:nvSpPr>
          <p:cNvPr id="5" name="Text 2"/>
          <p:cNvSpPr/>
          <p:nvPr/>
        </p:nvSpPr>
        <p:spPr>
          <a:xfrm>
            <a:off x="793790" y="3267075"/>
            <a:ext cx="4120753"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We offer competitive pricing on large volumes (economies of scale).</a:t>
            </a:r>
            <a:endParaRPr lang="en-US" sz="1750" dirty="0"/>
          </a:p>
        </p:txBody>
      </p:sp>
      <p:pic>
        <p:nvPicPr>
          <p:cNvPr id="6" name="Image 1" descr="preencoded.png"/>
          <p:cNvPicPr>
            <a:picLocks noChangeAspect="1"/>
          </p:cNvPicPr>
          <p:nvPr/>
        </p:nvPicPr>
        <p:blipFill>
          <a:blip r:embed="rId4"/>
          <a:stretch>
            <a:fillRect/>
          </a:stretch>
        </p:blipFill>
        <p:spPr>
          <a:xfrm>
            <a:off x="5254704" y="1982867"/>
            <a:ext cx="566976" cy="566976"/>
          </a:xfrm>
          <a:prstGeom prst="rect">
            <a:avLst/>
          </a:prstGeom>
        </p:spPr>
      </p:pic>
      <p:sp>
        <p:nvSpPr>
          <p:cNvPr id="7" name="Text 3"/>
          <p:cNvSpPr/>
          <p:nvPr/>
        </p:nvSpPr>
        <p:spPr>
          <a:xfrm>
            <a:off x="5254704" y="2776657"/>
            <a:ext cx="2860119"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Customised Solutions</a:t>
            </a:r>
            <a:endParaRPr lang="en-US" sz="2200" dirty="0"/>
          </a:p>
        </p:txBody>
      </p:sp>
      <p:sp>
        <p:nvSpPr>
          <p:cNvPr id="8" name="Text 4"/>
          <p:cNvSpPr/>
          <p:nvPr/>
        </p:nvSpPr>
        <p:spPr>
          <a:xfrm>
            <a:off x="5254704" y="3267075"/>
            <a:ext cx="4120872"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We provide customised transport solution to meet unique customer needs.</a:t>
            </a:r>
            <a:endParaRPr lang="en-US" sz="1750" dirty="0"/>
          </a:p>
        </p:txBody>
      </p:sp>
      <p:pic>
        <p:nvPicPr>
          <p:cNvPr id="9" name="Image 2" descr="preencoded.png"/>
          <p:cNvPicPr>
            <a:picLocks noChangeAspect="1"/>
          </p:cNvPicPr>
          <p:nvPr/>
        </p:nvPicPr>
        <p:blipFill>
          <a:blip r:embed="rId5"/>
          <a:stretch>
            <a:fillRect/>
          </a:stretch>
        </p:blipFill>
        <p:spPr>
          <a:xfrm>
            <a:off x="9715738" y="1982867"/>
            <a:ext cx="566976" cy="566976"/>
          </a:xfrm>
          <a:prstGeom prst="rect">
            <a:avLst/>
          </a:prstGeom>
        </p:spPr>
      </p:pic>
      <p:sp>
        <p:nvSpPr>
          <p:cNvPr id="10" name="Text 5"/>
          <p:cNvSpPr/>
          <p:nvPr/>
        </p:nvSpPr>
        <p:spPr>
          <a:xfrm>
            <a:off x="9715738" y="2776657"/>
            <a:ext cx="3825359"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Strong Customer relationship</a:t>
            </a:r>
            <a:endParaRPr lang="en-US" sz="2200" dirty="0"/>
          </a:p>
        </p:txBody>
      </p:sp>
      <p:sp>
        <p:nvSpPr>
          <p:cNvPr id="11" name="Text 6"/>
          <p:cNvSpPr/>
          <p:nvPr/>
        </p:nvSpPr>
        <p:spPr>
          <a:xfrm>
            <a:off x="9715738" y="3267075"/>
            <a:ext cx="4120753"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We strive to achieve long term partnership with our clients through exceptional service and support .</a:t>
            </a:r>
            <a:endParaRPr lang="en-US" sz="1750" dirty="0"/>
          </a:p>
        </p:txBody>
      </p:sp>
      <p:pic>
        <p:nvPicPr>
          <p:cNvPr id="12" name="Image 3" descr="preencoded.png"/>
          <p:cNvPicPr>
            <a:picLocks noChangeAspect="1"/>
          </p:cNvPicPr>
          <p:nvPr/>
        </p:nvPicPr>
        <p:blipFill>
          <a:blip r:embed="rId6"/>
          <a:stretch>
            <a:fillRect/>
          </a:stretch>
        </p:blipFill>
        <p:spPr>
          <a:xfrm>
            <a:off x="793790" y="5036225"/>
            <a:ext cx="566976" cy="566976"/>
          </a:xfrm>
          <a:prstGeom prst="rect">
            <a:avLst/>
          </a:prstGeom>
        </p:spPr>
      </p:pic>
      <p:sp>
        <p:nvSpPr>
          <p:cNvPr id="13" name="Text 7"/>
          <p:cNvSpPr/>
          <p:nvPr/>
        </p:nvSpPr>
        <p:spPr>
          <a:xfrm>
            <a:off x="793790" y="5830014"/>
            <a:ext cx="2870359"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Value Added Services</a:t>
            </a:r>
            <a:endParaRPr lang="en-US" sz="2200" dirty="0"/>
          </a:p>
        </p:txBody>
      </p:sp>
      <p:sp>
        <p:nvSpPr>
          <p:cNvPr id="14" name="Text 8"/>
          <p:cNvSpPr/>
          <p:nvPr/>
        </p:nvSpPr>
        <p:spPr>
          <a:xfrm>
            <a:off x="793790" y="6320433"/>
            <a:ext cx="4120753"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We offer our customers emergency fuel deliveries and technical advice.</a:t>
            </a:r>
            <a:endParaRPr lang="en-US" sz="1750" dirty="0"/>
          </a:p>
        </p:txBody>
      </p:sp>
      <p:pic>
        <p:nvPicPr>
          <p:cNvPr id="15" name="Image 4" descr="preencoded.png"/>
          <p:cNvPicPr>
            <a:picLocks noChangeAspect="1"/>
          </p:cNvPicPr>
          <p:nvPr/>
        </p:nvPicPr>
        <p:blipFill>
          <a:blip r:embed="rId7"/>
          <a:stretch>
            <a:fillRect/>
          </a:stretch>
        </p:blipFill>
        <p:spPr>
          <a:xfrm>
            <a:off x="5254704" y="5036225"/>
            <a:ext cx="566976" cy="566976"/>
          </a:xfrm>
          <a:prstGeom prst="rect">
            <a:avLst/>
          </a:prstGeom>
        </p:spPr>
      </p:pic>
      <p:sp>
        <p:nvSpPr>
          <p:cNvPr id="16" name="Text 9"/>
          <p:cNvSpPr/>
          <p:nvPr/>
        </p:nvSpPr>
        <p:spPr>
          <a:xfrm>
            <a:off x="5254704" y="5830014"/>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Technology</a:t>
            </a:r>
            <a:endParaRPr lang="en-US" sz="2200" dirty="0"/>
          </a:p>
        </p:txBody>
      </p:sp>
      <p:sp>
        <p:nvSpPr>
          <p:cNvPr id="17" name="Text 10"/>
          <p:cNvSpPr/>
          <p:nvPr/>
        </p:nvSpPr>
        <p:spPr>
          <a:xfrm>
            <a:off x="5254704" y="6320433"/>
            <a:ext cx="4120872"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We work tirelessly to integrate emerging technology for sustainable operations. </a:t>
            </a:r>
            <a:endParaRPr lang="en-US" sz="1750" dirty="0"/>
          </a:p>
        </p:txBody>
      </p:sp>
      <p:pic>
        <p:nvPicPr>
          <p:cNvPr id="18" name="Image 5" descr="preencoded.png"/>
          <p:cNvPicPr>
            <a:picLocks noChangeAspect="1"/>
          </p:cNvPicPr>
          <p:nvPr/>
        </p:nvPicPr>
        <p:blipFill>
          <a:blip r:embed="rId8"/>
          <a:stretch>
            <a:fillRect/>
          </a:stretch>
        </p:blipFill>
        <p:spPr>
          <a:xfrm>
            <a:off x="9715738" y="5036225"/>
            <a:ext cx="566976" cy="566976"/>
          </a:xfrm>
          <a:prstGeom prst="rect">
            <a:avLst/>
          </a:prstGeom>
        </p:spPr>
      </p:pic>
      <p:sp>
        <p:nvSpPr>
          <p:cNvPr id="19" name="Text 11"/>
          <p:cNvSpPr/>
          <p:nvPr/>
        </p:nvSpPr>
        <p:spPr>
          <a:xfrm>
            <a:off x="9715738" y="5830014"/>
            <a:ext cx="2835235" cy="354330"/>
          </a:xfrm>
          <a:prstGeom prst="rect">
            <a:avLst/>
          </a:prstGeom>
          <a:noFill/>
          <a:ln/>
        </p:spPr>
        <p:txBody>
          <a:bodyPr wrap="none" lIns="0" tIns="0" rIns="0" bIns="0" rtlCol="0" anchor="t"/>
          <a:lstStyle/>
          <a:p>
            <a:pPr marL="0" indent="0" algn="l">
              <a:lnSpc>
                <a:spcPts val="2750"/>
              </a:lnSpc>
              <a:buNone/>
            </a:pPr>
            <a:r>
              <a:rPr lang="en-US" sz="2200" b="1" kern="0" spc="-67" dirty="0">
                <a:solidFill>
                  <a:srgbClr val="272525"/>
                </a:solidFill>
                <a:latin typeface="Inter Bold" pitchFamily="34" charset="0"/>
                <a:ea typeface="Inter Bold" pitchFamily="34" charset="-122"/>
                <a:cs typeface="Inter Bold" pitchFamily="34" charset="-120"/>
              </a:rPr>
              <a:t>Flexibility</a:t>
            </a:r>
            <a:endParaRPr lang="en-US" sz="2200" dirty="0"/>
          </a:p>
        </p:txBody>
      </p:sp>
      <p:sp>
        <p:nvSpPr>
          <p:cNvPr id="20" name="Text 12"/>
          <p:cNvSpPr/>
          <p:nvPr/>
        </p:nvSpPr>
        <p:spPr>
          <a:xfrm>
            <a:off x="9715738" y="6320433"/>
            <a:ext cx="4120753"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We target opportunities where large companies are falling short. </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688788"/>
            <a:ext cx="10739914" cy="708779"/>
          </a:xfrm>
          <a:prstGeom prst="rect">
            <a:avLst/>
          </a:prstGeom>
          <a:noFill/>
          <a:ln/>
        </p:spPr>
        <p:txBody>
          <a:bodyPr wrap="none" lIns="0" tIns="0" rIns="0" bIns="0" rtlCol="0" anchor="t"/>
          <a:lstStyle/>
          <a:p>
            <a:pPr marL="0" indent="0">
              <a:lnSpc>
                <a:spcPts val="5550"/>
              </a:lnSpc>
              <a:buNone/>
            </a:pPr>
            <a:r>
              <a:rPr lang="en-US" sz="4450" b="1" kern="0" spc="-134" dirty="0">
                <a:solidFill>
                  <a:srgbClr val="000000"/>
                </a:solidFill>
                <a:latin typeface="Inter Bold" pitchFamily="34" charset="0"/>
                <a:ea typeface="Inter Bold" pitchFamily="34" charset="-122"/>
                <a:cs typeface="Inter Bold" pitchFamily="34" charset="-120"/>
              </a:rPr>
              <a:t>7. Commitment to Safety and Compliance</a:t>
            </a:r>
            <a:endParaRPr lang="en-US" sz="4450" dirty="0"/>
          </a:p>
        </p:txBody>
      </p:sp>
      <p:sp>
        <p:nvSpPr>
          <p:cNvPr id="3" name="Shape 1"/>
          <p:cNvSpPr/>
          <p:nvPr/>
        </p:nvSpPr>
        <p:spPr>
          <a:xfrm>
            <a:off x="793790" y="3851196"/>
            <a:ext cx="13042821" cy="1689616"/>
          </a:xfrm>
          <a:prstGeom prst="roundRect">
            <a:avLst>
              <a:gd name="adj" fmla="val 5638"/>
            </a:avLst>
          </a:prstGeom>
          <a:solidFill>
            <a:srgbClr val="C7C9EA"/>
          </a:solidFill>
          <a:ln/>
        </p:spPr>
        <p:txBody>
          <a:bodyPr/>
          <a:lstStyle/>
          <a:p>
            <a:endParaRPr lang="en-US"/>
          </a:p>
        </p:txBody>
      </p:sp>
      <p:sp>
        <p:nvSpPr>
          <p:cNvPr id="4" name="Text 2"/>
          <p:cNvSpPr/>
          <p:nvPr/>
        </p:nvSpPr>
        <p:spPr>
          <a:xfrm>
            <a:off x="1020604" y="4134683"/>
            <a:ext cx="12589193" cy="1088708"/>
          </a:xfrm>
          <a:prstGeom prst="rect">
            <a:avLst/>
          </a:prstGeom>
          <a:noFill/>
          <a:ln/>
        </p:spPr>
        <p:txBody>
          <a:bodyPr wrap="square" lIns="0" tIns="0" rIns="0" bIns="0" rtlCol="0" anchor="t"/>
          <a:lstStyle/>
          <a:p>
            <a:pPr marL="0" indent="0">
              <a:lnSpc>
                <a:spcPts val="2850"/>
              </a:lnSpc>
              <a:buNone/>
            </a:pPr>
            <a:r>
              <a:rPr lang="en-US" sz="1750" kern="0" spc="-36" dirty="0">
                <a:solidFill>
                  <a:srgbClr val="000000"/>
                </a:solidFill>
                <a:latin typeface="Inter" pitchFamily="34" charset="0"/>
                <a:ea typeface="Inter" pitchFamily="34" charset="-122"/>
                <a:cs typeface="Inter" pitchFamily="34" charset="-120"/>
              </a:rPr>
              <a:t>Zarfuwi Fuels Group is committed to adhering to the highest safety standards and regulatory compliance in all our operations. We maintain all necessary licenses and permits, comply with industry regulations and prioritise the safety of our drivers, our clients, and communities we serve.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4641771" y="571500"/>
            <a:ext cx="5346740" cy="649486"/>
          </a:xfrm>
          <a:prstGeom prst="rect">
            <a:avLst/>
          </a:prstGeom>
          <a:noFill/>
          <a:ln/>
        </p:spPr>
        <p:txBody>
          <a:bodyPr wrap="none" lIns="0" tIns="0" rIns="0" bIns="0" rtlCol="0" anchor="t"/>
          <a:lstStyle/>
          <a:p>
            <a:pPr marL="0" indent="0" algn="ctr">
              <a:lnSpc>
                <a:spcPts val="5100"/>
              </a:lnSpc>
              <a:buNone/>
            </a:pPr>
            <a:r>
              <a:rPr lang="en-US" sz="4050" b="1" kern="0" spc="-123" dirty="0">
                <a:solidFill>
                  <a:srgbClr val="000000"/>
                </a:solidFill>
                <a:latin typeface="Inter Bold" pitchFamily="34" charset="0"/>
                <a:ea typeface="Inter Bold" pitchFamily="34" charset="-122"/>
                <a:cs typeface="Inter Bold" pitchFamily="34" charset="-120"/>
              </a:rPr>
              <a:t>8. Contact information</a:t>
            </a:r>
            <a:endParaRPr lang="en-US" sz="4050" dirty="0"/>
          </a:p>
        </p:txBody>
      </p:sp>
      <p:pic>
        <p:nvPicPr>
          <p:cNvPr id="3" name="Image 0" descr="preencoded.png"/>
          <p:cNvPicPr>
            <a:picLocks noChangeAspect="1"/>
          </p:cNvPicPr>
          <p:nvPr/>
        </p:nvPicPr>
        <p:blipFill>
          <a:blip r:embed="rId3"/>
          <a:stretch>
            <a:fillRect/>
          </a:stretch>
        </p:blipFill>
        <p:spPr>
          <a:xfrm>
            <a:off x="1409343" y="1636633"/>
            <a:ext cx="5068014" cy="3132177"/>
          </a:xfrm>
          <a:prstGeom prst="rect">
            <a:avLst/>
          </a:prstGeom>
        </p:spPr>
      </p:pic>
      <p:sp>
        <p:nvSpPr>
          <p:cNvPr id="4" name="Text 1"/>
          <p:cNvSpPr/>
          <p:nvPr/>
        </p:nvSpPr>
        <p:spPr>
          <a:xfrm>
            <a:off x="2644497" y="5028486"/>
            <a:ext cx="2597706" cy="324683"/>
          </a:xfrm>
          <a:prstGeom prst="rect">
            <a:avLst/>
          </a:prstGeom>
          <a:noFill/>
          <a:ln/>
        </p:spPr>
        <p:txBody>
          <a:bodyPr wrap="none" lIns="0" tIns="0" rIns="0" bIns="0" rtlCol="0" anchor="t"/>
          <a:lstStyle/>
          <a:p>
            <a:pPr marL="0" indent="0" algn="ctr">
              <a:lnSpc>
                <a:spcPts val="2550"/>
              </a:lnSpc>
              <a:buNone/>
            </a:pPr>
            <a:r>
              <a:rPr lang="en-US" sz="2000" b="1" kern="0" spc="-61" dirty="0">
                <a:solidFill>
                  <a:srgbClr val="272525"/>
                </a:solidFill>
                <a:latin typeface="Inter Bold" pitchFamily="34" charset="0"/>
                <a:ea typeface="Inter Bold" pitchFamily="34" charset="-122"/>
                <a:cs typeface="Inter Bold" pitchFamily="34" charset="-120"/>
              </a:rPr>
              <a:t>MD: Mpho Tsotetsi</a:t>
            </a:r>
            <a:endParaRPr lang="en-US" sz="2000" dirty="0"/>
          </a:p>
        </p:txBody>
      </p:sp>
      <p:sp>
        <p:nvSpPr>
          <p:cNvPr id="5" name="Text 2"/>
          <p:cNvSpPr/>
          <p:nvPr/>
        </p:nvSpPr>
        <p:spPr>
          <a:xfrm>
            <a:off x="727353" y="5477828"/>
            <a:ext cx="6431994" cy="332542"/>
          </a:xfrm>
          <a:prstGeom prst="rect">
            <a:avLst/>
          </a:prstGeom>
          <a:noFill/>
          <a:ln/>
        </p:spPr>
        <p:txBody>
          <a:bodyPr wrap="none" lIns="0" tIns="0" rIns="0" bIns="0" rtlCol="0" anchor="t"/>
          <a:lstStyle/>
          <a:p>
            <a:pPr marL="0" indent="0" algn="ctr">
              <a:lnSpc>
                <a:spcPts val="2600"/>
              </a:lnSpc>
              <a:buNone/>
            </a:pPr>
            <a:r>
              <a:rPr lang="en-US" sz="1600" kern="0" spc="-33" dirty="0">
                <a:solidFill>
                  <a:srgbClr val="272525"/>
                </a:solidFill>
                <a:latin typeface="Inter" pitchFamily="34" charset="0"/>
                <a:ea typeface="Inter" pitchFamily="34" charset="-122"/>
                <a:cs typeface="Inter" pitchFamily="34" charset="-120"/>
              </a:rPr>
              <a:t>Driving strategic vision and leading the company towards success.</a:t>
            </a:r>
            <a:endParaRPr lang="en-US" sz="1600" dirty="0"/>
          </a:p>
        </p:txBody>
      </p:sp>
      <p:pic>
        <p:nvPicPr>
          <p:cNvPr id="6" name="Image 1" descr="preencoded.png"/>
          <p:cNvPicPr>
            <a:picLocks noChangeAspect="1"/>
          </p:cNvPicPr>
          <p:nvPr/>
        </p:nvPicPr>
        <p:blipFill>
          <a:blip r:embed="rId4"/>
          <a:stretch>
            <a:fillRect/>
          </a:stretch>
        </p:blipFill>
        <p:spPr>
          <a:xfrm>
            <a:off x="8153043" y="1636633"/>
            <a:ext cx="5068014" cy="3132177"/>
          </a:xfrm>
          <a:prstGeom prst="rect">
            <a:avLst/>
          </a:prstGeom>
        </p:spPr>
      </p:pic>
      <p:sp>
        <p:nvSpPr>
          <p:cNvPr id="7" name="Text 3"/>
          <p:cNvSpPr/>
          <p:nvPr/>
        </p:nvSpPr>
        <p:spPr>
          <a:xfrm>
            <a:off x="9359860" y="5028486"/>
            <a:ext cx="2654260" cy="324683"/>
          </a:xfrm>
          <a:prstGeom prst="rect">
            <a:avLst/>
          </a:prstGeom>
          <a:noFill/>
          <a:ln/>
        </p:spPr>
        <p:txBody>
          <a:bodyPr wrap="none" lIns="0" tIns="0" rIns="0" bIns="0" rtlCol="0" anchor="t"/>
          <a:lstStyle/>
          <a:p>
            <a:pPr marL="0" indent="0" algn="ctr">
              <a:lnSpc>
                <a:spcPts val="2550"/>
              </a:lnSpc>
              <a:buNone/>
            </a:pPr>
            <a:r>
              <a:rPr lang="en-US" sz="2000" b="1" kern="0" spc="-61" dirty="0">
                <a:solidFill>
                  <a:srgbClr val="272525"/>
                </a:solidFill>
                <a:latin typeface="Inter Bold" pitchFamily="34" charset="0"/>
                <a:ea typeface="Inter Bold" pitchFamily="34" charset="-122"/>
                <a:cs typeface="Inter Bold" pitchFamily="34" charset="-120"/>
              </a:rPr>
              <a:t>COO: John Monageng</a:t>
            </a:r>
            <a:endParaRPr lang="en-US" sz="2000" dirty="0"/>
          </a:p>
        </p:txBody>
      </p:sp>
      <p:sp>
        <p:nvSpPr>
          <p:cNvPr id="8" name="Text 4"/>
          <p:cNvSpPr/>
          <p:nvPr/>
        </p:nvSpPr>
        <p:spPr>
          <a:xfrm>
            <a:off x="7471053" y="5477828"/>
            <a:ext cx="6431994" cy="332542"/>
          </a:xfrm>
          <a:prstGeom prst="rect">
            <a:avLst/>
          </a:prstGeom>
          <a:noFill/>
          <a:ln/>
        </p:spPr>
        <p:txBody>
          <a:bodyPr wrap="none" lIns="0" tIns="0" rIns="0" bIns="0" rtlCol="0" anchor="t"/>
          <a:lstStyle/>
          <a:p>
            <a:pPr marL="0" indent="0" algn="ctr">
              <a:lnSpc>
                <a:spcPts val="2600"/>
              </a:lnSpc>
              <a:buNone/>
            </a:pPr>
            <a:r>
              <a:rPr lang="en-US" sz="1600" kern="0" spc="-33" dirty="0">
                <a:solidFill>
                  <a:srgbClr val="272525"/>
                </a:solidFill>
                <a:latin typeface="Inter" pitchFamily="34" charset="0"/>
                <a:ea typeface="Inter" pitchFamily="34" charset="-122"/>
                <a:cs typeface="Inter" pitchFamily="34" charset="-120"/>
              </a:rPr>
              <a:t>Ensuring smooth operations and optimizing logistics.</a:t>
            </a:r>
            <a:endParaRPr lang="en-US" sz="1600" dirty="0"/>
          </a:p>
        </p:txBody>
      </p:sp>
      <p:sp>
        <p:nvSpPr>
          <p:cNvPr id="9" name="Shape 5"/>
          <p:cNvSpPr/>
          <p:nvPr/>
        </p:nvSpPr>
        <p:spPr>
          <a:xfrm>
            <a:off x="727353" y="6044089"/>
            <a:ext cx="6484025" cy="1617821"/>
          </a:xfrm>
          <a:prstGeom prst="roundRect">
            <a:avLst>
              <a:gd name="adj" fmla="val 5395"/>
            </a:avLst>
          </a:prstGeom>
          <a:solidFill>
            <a:srgbClr val="DADBF1"/>
          </a:solidFill>
          <a:ln w="7620">
            <a:solidFill>
              <a:srgbClr val="C0C1D7"/>
            </a:solidFill>
            <a:prstDash val="solid"/>
          </a:ln>
        </p:spPr>
        <p:txBody>
          <a:bodyPr/>
          <a:lstStyle/>
          <a:p>
            <a:endParaRPr lang="en-US"/>
          </a:p>
        </p:txBody>
      </p:sp>
      <p:sp>
        <p:nvSpPr>
          <p:cNvPr id="10" name="Text 6"/>
          <p:cNvSpPr/>
          <p:nvPr/>
        </p:nvSpPr>
        <p:spPr>
          <a:xfrm>
            <a:off x="942737" y="6259473"/>
            <a:ext cx="2597706" cy="324683"/>
          </a:xfrm>
          <a:prstGeom prst="rect">
            <a:avLst/>
          </a:prstGeom>
          <a:noFill/>
          <a:ln/>
        </p:spPr>
        <p:txBody>
          <a:bodyPr wrap="none" lIns="0" tIns="0" rIns="0" bIns="0" rtlCol="0" anchor="t"/>
          <a:lstStyle/>
          <a:p>
            <a:pPr marL="0" indent="0">
              <a:lnSpc>
                <a:spcPts val="2550"/>
              </a:lnSpc>
              <a:buNone/>
            </a:pPr>
            <a:r>
              <a:rPr lang="en-US" sz="2000" b="1" kern="0" spc="-61" dirty="0">
                <a:solidFill>
                  <a:srgbClr val="272525"/>
                </a:solidFill>
                <a:latin typeface="Inter Bold" pitchFamily="34" charset="0"/>
                <a:ea typeface="Inter Bold" pitchFamily="34" charset="-122"/>
                <a:cs typeface="Inter Bold" pitchFamily="34" charset="-120"/>
              </a:rPr>
              <a:t>Contact Details</a:t>
            </a:r>
            <a:endParaRPr lang="en-US" sz="2000" dirty="0"/>
          </a:p>
        </p:txBody>
      </p:sp>
      <p:sp>
        <p:nvSpPr>
          <p:cNvPr id="11" name="Text 7"/>
          <p:cNvSpPr/>
          <p:nvPr/>
        </p:nvSpPr>
        <p:spPr>
          <a:xfrm>
            <a:off x="942737" y="6708815"/>
            <a:ext cx="6053257" cy="332542"/>
          </a:xfrm>
          <a:prstGeom prst="rect">
            <a:avLst/>
          </a:prstGeom>
          <a:noFill/>
          <a:ln/>
        </p:spPr>
        <p:txBody>
          <a:bodyPr wrap="none" lIns="0" tIns="0" rIns="0" bIns="0" rtlCol="0" anchor="t"/>
          <a:lstStyle/>
          <a:p>
            <a:pPr marL="342900" indent="-342900">
              <a:lnSpc>
                <a:spcPts val="2600"/>
              </a:lnSpc>
              <a:buSzPct val="100000"/>
              <a:buChar char="•"/>
            </a:pPr>
            <a:r>
              <a:rPr lang="en-US" sz="1600" kern="0" spc="-33" dirty="0">
                <a:solidFill>
                  <a:srgbClr val="272525"/>
                </a:solidFill>
                <a:latin typeface="Inter" pitchFamily="34" charset="0"/>
                <a:ea typeface="Inter" pitchFamily="34" charset="-122"/>
                <a:cs typeface="Inter" pitchFamily="34" charset="-120"/>
              </a:rPr>
              <a:t>Telephone: +2781 461 2259</a:t>
            </a:r>
            <a:endParaRPr lang="en-US" sz="1600" dirty="0"/>
          </a:p>
        </p:txBody>
      </p:sp>
      <p:sp>
        <p:nvSpPr>
          <p:cNvPr id="12" name="Text 8"/>
          <p:cNvSpPr/>
          <p:nvPr/>
        </p:nvSpPr>
        <p:spPr>
          <a:xfrm>
            <a:off x="942737" y="7113984"/>
            <a:ext cx="6053257" cy="332542"/>
          </a:xfrm>
          <a:prstGeom prst="rect">
            <a:avLst/>
          </a:prstGeom>
          <a:noFill/>
          <a:ln/>
        </p:spPr>
        <p:txBody>
          <a:bodyPr wrap="none" lIns="0" tIns="0" rIns="0" bIns="0" rtlCol="0" anchor="t"/>
          <a:lstStyle/>
          <a:p>
            <a:pPr marL="342900" indent="-342900">
              <a:lnSpc>
                <a:spcPts val="2600"/>
              </a:lnSpc>
              <a:buSzPct val="100000"/>
              <a:buChar char="•"/>
            </a:pPr>
            <a:r>
              <a:rPr lang="en-US" sz="1600" kern="0" spc="-33" dirty="0">
                <a:solidFill>
                  <a:srgbClr val="272525"/>
                </a:solidFill>
                <a:latin typeface="Inter" pitchFamily="34" charset="0"/>
                <a:ea typeface="Inter" pitchFamily="34" charset="-122"/>
                <a:cs typeface="Inter" pitchFamily="34" charset="-120"/>
              </a:rPr>
              <a:t>Email: mpho@zarfuwifuelsgroup.co.za</a:t>
            </a:r>
            <a:endParaRPr lang="en-US" sz="1600" dirty="0"/>
          </a:p>
        </p:txBody>
      </p:sp>
      <p:sp>
        <p:nvSpPr>
          <p:cNvPr id="13" name="Shape 9"/>
          <p:cNvSpPr/>
          <p:nvPr/>
        </p:nvSpPr>
        <p:spPr>
          <a:xfrm>
            <a:off x="7419142" y="6044089"/>
            <a:ext cx="6484025" cy="1617821"/>
          </a:xfrm>
          <a:prstGeom prst="roundRect">
            <a:avLst>
              <a:gd name="adj" fmla="val 5395"/>
            </a:avLst>
          </a:prstGeom>
          <a:solidFill>
            <a:srgbClr val="DADBF1"/>
          </a:solidFill>
          <a:ln w="7620">
            <a:solidFill>
              <a:srgbClr val="C0C1D7"/>
            </a:solidFill>
            <a:prstDash val="solid"/>
          </a:ln>
        </p:spPr>
        <p:txBody>
          <a:bodyPr/>
          <a:lstStyle/>
          <a:p>
            <a:endParaRPr lang="en-US"/>
          </a:p>
        </p:txBody>
      </p:sp>
      <p:sp>
        <p:nvSpPr>
          <p:cNvPr id="14" name="Text 10"/>
          <p:cNvSpPr/>
          <p:nvPr/>
        </p:nvSpPr>
        <p:spPr>
          <a:xfrm>
            <a:off x="7634526" y="6259473"/>
            <a:ext cx="2597706" cy="324683"/>
          </a:xfrm>
          <a:prstGeom prst="rect">
            <a:avLst/>
          </a:prstGeom>
          <a:noFill/>
          <a:ln/>
        </p:spPr>
        <p:txBody>
          <a:bodyPr wrap="none" lIns="0" tIns="0" rIns="0" bIns="0" rtlCol="0" anchor="t"/>
          <a:lstStyle/>
          <a:p>
            <a:pPr marL="0" indent="0">
              <a:lnSpc>
                <a:spcPts val="2550"/>
              </a:lnSpc>
              <a:buNone/>
            </a:pPr>
            <a:r>
              <a:rPr lang="en-US" sz="2000" b="1" kern="0" spc="-61" dirty="0">
                <a:solidFill>
                  <a:srgbClr val="272525"/>
                </a:solidFill>
                <a:latin typeface="Inter Bold" pitchFamily="34" charset="0"/>
                <a:ea typeface="Inter Bold" pitchFamily="34" charset="-122"/>
                <a:cs typeface="Inter Bold" pitchFamily="34" charset="-120"/>
              </a:rPr>
              <a:t>Contact Details</a:t>
            </a:r>
            <a:endParaRPr lang="en-US" sz="2000" dirty="0"/>
          </a:p>
        </p:txBody>
      </p:sp>
      <p:sp>
        <p:nvSpPr>
          <p:cNvPr id="15" name="Text 11"/>
          <p:cNvSpPr/>
          <p:nvPr/>
        </p:nvSpPr>
        <p:spPr>
          <a:xfrm>
            <a:off x="7634526" y="6708815"/>
            <a:ext cx="6053257" cy="332542"/>
          </a:xfrm>
          <a:prstGeom prst="rect">
            <a:avLst/>
          </a:prstGeom>
          <a:noFill/>
          <a:ln/>
        </p:spPr>
        <p:txBody>
          <a:bodyPr wrap="none" lIns="0" tIns="0" rIns="0" bIns="0" rtlCol="0" anchor="t"/>
          <a:lstStyle/>
          <a:p>
            <a:pPr marL="342900" indent="-342900">
              <a:lnSpc>
                <a:spcPts val="2600"/>
              </a:lnSpc>
              <a:buSzPct val="100000"/>
              <a:buChar char="•"/>
            </a:pPr>
            <a:r>
              <a:rPr lang="en-US" sz="1600" kern="0" spc="-33" dirty="0">
                <a:solidFill>
                  <a:srgbClr val="272525"/>
                </a:solidFill>
                <a:latin typeface="Inter" pitchFamily="34" charset="0"/>
                <a:ea typeface="Inter" pitchFamily="34" charset="-122"/>
                <a:cs typeface="Inter" pitchFamily="34" charset="-120"/>
              </a:rPr>
              <a:t>Telephone: +2782 506 7743</a:t>
            </a:r>
            <a:endParaRPr lang="en-US" sz="1600" dirty="0"/>
          </a:p>
        </p:txBody>
      </p:sp>
      <p:sp>
        <p:nvSpPr>
          <p:cNvPr id="16" name="Text 12"/>
          <p:cNvSpPr/>
          <p:nvPr/>
        </p:nvSpPr>
        <p:spPr>
          <a:xfrm>
            <a:off x="7634526" y="7113984"/>
            <a:ext cx="6053257" cy="332542"/>
          </a:xfrm>
          <a:prstGeom prst="rect">
            <a:avLst/>
          </a:prstGeom>
          <a:noFill/>
          <a:ln/>
        </p:spPr>
        <p:txBody>
          <a:bodyPr wrap="none" lIns="0" tIns="0" rIns="0" bIns="0" rtlCol="0" anchor="t"/>
          <a:lstStyle/>
          <a:p>
            <a:pPr marL="342900" indent="-342900">
              <a:lnSpc>
                <a:spcPts val="2600"/>
              </a:lnSpc>
              <a:buSzPct val="100000"/>
              <a:buChar char="•"/>
            </a:pPr>
            <a:r>
              <a:rPr lang="en-US" sz="1600" kern="0" spc="-33" dirty="0">
                <a:solidFill>
                  <a:srgbClr val="272525"/>
                </a:solidFill>
                <a:latin typeface="Inter" pitchFamily="34" charset="0"/>
                <a:ea typeface="Inter" pitchFamily="34" charset="-122"/>
                <a:cs typeface="Inter" pitchFamily="34" charset="-120"/>
              </a:rPr>
              <a:t>Email: kgaga@zarfuwifuelsgroup.co.za</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598</Words>
  <Application>Microsoft Macintosh PowerPoint</Application>
  <PresentationFormat>Custom</PresentationFormat>
  <Paragraphs>77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Inter</vt:lpstr>
      <vt:lpstr>Inter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Microsoft Office User</cp:lastModifiedBy>
  <cp:revision>2</cp:revision>
  <dcterms:created xsi:type="dcterms:W3CDTF">2025-02-05T22:24:23Z</dcterms:created>
  <dcterms:modified xsi:type="dcterms:W3CDTF">2025-02-20T16:52:08Z</dcterms:modified>
</cp:coreProperties>
</file>