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83" r:id="rId12"/>
    <p:sldId id="272" r:id="rId13"/>
    <p:sldId id="273" r:id="rId14"/>
    <p:sldId id="274" r:id="rId15"/>
    <p:sldId id="280" r:id="rId16"/>
    <p:sldId id="282" r:id="rId17"/>
    <p:sldId id="275" r:id="rId18"/>
    <p:sldId id="276" r:id="rId19"/>
    <p:sldId id="277" r:id="rId20"/>
    <p:sldId id="278" r:id="rId21"/>
    <p:sldId id="279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451ca91e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8451ca91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DE1874C5-26E0-13C2-524B-D06ED0E42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>
            <a:extLst>
              <a:ext uri="{FF2B5EF4-FFF2-40B4-BE49-F238E27FC236}">
                <a16:creationId xmlns:a16="http://schemas.microsoft.com/office/drawing/2014/main" id="{7D716965-F571-8F4F-A88F-CCCDA42F5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>
            <a:extLst>
              <a:ext uri="{FF2B5EF4-FFF2-40B4-BE49-F238E27FC236}">
                <a16:creationId xmlns:a16="http://schemas.microsoft.com/office/drawing/2014/main" id="{8A07B46F-4733-9634-1731-334EE5C59E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966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ACP to be hub, combined neighborhood as spoke</a:t>
            </a:r>
            <a:endParaRPr dirty="0"/>
          </a:p>
        </p:txBody>
      </p:sp>
      <p:sp>
        <p:nvSpPr>
          <p:cNvPr id="305" name="Google Shape;3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Common model is Hub and Spoke and graphic</a:t>
            </a:r>
            <a:endParaRPr dirty="0"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7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671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667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195852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3282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816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2493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45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3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3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1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7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0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7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59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3317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91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subTitle" idx="1"/>
          </p:nvPr>
        </p:nvSpPr>
        <p:spPr>
          <a:xfrm>
            <a:off x="516775" y="941600"/>
            <a:ext cx="82581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4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the Shape of Aging in Lexington</a:t>
            </a:r>
            <a:endParaRPr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44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294967295"/>
          </p:nvPr>
        </p:nvSpPr>
        <p:spPr>
          <a:xfrm>
            <a:off x="1558925" y="2043577"/>
            <a:ext cx="6026150" cy="1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Roxanne Cheney RN, MSN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Chair, A Caring Place Village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2880" y="3651661"/>
            <a:ext cx="2536089" cy="25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 descr="A logo for a networ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5031" y="3651661"/>
            <a:ext cx="2536089" cy="25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>
            <a:spLocks noGrp="1"/>
          </p:cNvSpPr>
          <p:nvPr>
            <p:ph type="title"/>
          </p:nvPr>
        </p:nvSpPr>
        <p:spPr>
          <a:xfrm>
            <a:off x="1164863" y="314602"/>
            <a:ext cx="6554867" cy="8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SIX SCOPES OF WORK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Google Shape;206;p27"/>
          <p:cNvSpPr txBox="1">
            <a:spLocks noGrp="1"/>
          </p:cNvSpPr>
          <p:nvPr>
            <p:ph idx="1"/>
          </p:nvPr>
        </p:nvSpPr>
        <p:spPr>
          <a:xfrm>
            <a:off x="447177" y="1122709"/>
            <a:ext cx="7990241" cy="5186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en-US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Needs Assessment </a:t>
            </a: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Still on-going: Dr. Latimer College of Medicine and Social Work and Dr. Bond College of Social Work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en-US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Needs Assessment </a:t>
            </a: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Continuing to investigate better and more economical options such as Club Express or Helpful Village: Dr. Oldham: College of Education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en-US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 Streams </a:t>
            </a: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 major potential sources (Alex Chadwell Masters, Education, University of Kentucky)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en-US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HOAs </a:t>
            </a: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completed one listening session – additional session scheduled for Nov 15</a:t>
            </a:r>
            <a:r>
              <a:rPr lang="en-US" baseline="30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Golfview Estates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en-US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Subsidized Senior Homes </a:t>
            </a: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completed all 3 listening sessions: Ballard Griffith Towers, Ashland Terrace, and  Briarwood.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en-US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 Program Assessment </a:t>
            </a: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Continuing to collect data:  Dr. Oldham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4BE5-EC93-4E2D-9DBC-9D0CCD23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66" y="356062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HOW FUNDS WERE ALLOCATED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FAB22-2FC2-4972-AEE8-B3B69895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287" y="2093112"/>
            <a:ext cx="6554867" cy="26717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Amount: $150,000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– $90,000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Caring Place - $60,000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oogle Shape;169;p22">
            <a:extLst>
              <a:ext uri="{FF2B5EF4-FFF2-40B4-BE49-F238E27FC236}">
                <a16:creationId xmlns:a16="http://schemas.microsoft.com/office/drawing/2014/main" id="{57B0434B-7EF8-4485-A096-AF8676ABE0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1969" y="3744163"/>
            <a:ext cx="4837595" cy="2573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16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>
            <a:off x="877030" y="-53458"/>
            <a:ext cx="738994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COMMUNITY RESPONSE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Google Shape;256;p35"/>
          <p:cNvSpPr txBox="1">
            <a:spLocks noGrp="1"/>
          </p:cNvSpPr>
          <p:nvPr>
            <p:ph idx="1"/>
          </p:nvPr>
        </p:nvSpPr>
        <p:spPr>
          <a:xfrm>
            <a:off x="543764" y="1381756"/>
            <a:ext cx="8393700" cy="244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85750" indent="-285750">
              <a:spcBef>
                <a:spcPts val="0"/>
              </a:spcBef>
              <a:buSzPts val="1800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After the campaign events,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several Lexington neighborhoods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expressed strong interest in becoming part of the Village initiative.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86F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indent="-285750">
              <a:spcBef>
                <a:spcPts val="0"/>
              </a:spcBef>
              <a:buSzPts val="1800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These neighborhoods see value in being officially recognized as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“spokes” or “circles”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within the Village hub model.</a:t>
            </a:r>
          </a:p>
          <a:p>
            <a:pPr marL="342900" indent="-342900">
              <a:spcBef>
                <a:spcPts val="0"/>
              </a:spcBef>
              <a:buSzPts val="18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SzPts val="1800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Continued phone calls and requests for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additional events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and more information as the momentum we have generated continues to spread across Lexington!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7" name="Google Shape;25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7356" y="3841609"/>
            <a:ext cx="1921956" cy="256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670194" y="4152136"/>
            <a:ext cx="2588747" cy="1941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>
            <a:spLocks noGrp="1"/>
          </p:cNvSpPr>
          <p:nvPr>
            <p:ph type="title"/>
          </p:nvPr>
        </p:nvSpPr>
        <p:spPr>
          <a:xfrm>
            <a:off x="1428946" y="174812"/>
            <a:ext cx="6554867" cy="141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NOW WHAT?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BUILDING THE FUTURE 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7" name="Google Shape;267;p36" descr="A person with long hair wearing glasses&#10;&#10;AI-generated content may be incorrect.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7651" y="4757859"/>
            <a:ext cx="1238600" cy="165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6" descr="A person in glasses smiling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0525" y="4856498"/>
            <a:ext cx="1160187" cy="15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6" descr="A group of people posing for a photo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8837" y="1499804"/>
            <a:ext cx="1805720" cy="135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 descr="A person standing next to a person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08374" y="1776413"/>
            <a:ext cx="1873706" cy="249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6" descr="Two women standing on a sidewalk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46960" y="1724684"/>
            <a:ext cx="1873706" cy="260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 descr="A person sitting in a chair reading a document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61599" y="4856498"/>
            <a:ext cx="1873706" cy="140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6" descr="A person standing next to another person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187568" y="1876567"/>
            <a:ext cx="2218765" cy="166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 descr="A person and person sitting at a table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43861" y="4762143"/>
            <a:ext cx="2662518" cy="1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 descr="A person and person sitting at a tabl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5400000">
            <a:off x="5123956" y="3042948"/>
            <a:ext cx="1548990" cy="1420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title"/>
          </p:nvPr>
        </p:nvSpPr>
        <p:spPr>
          <a:xfrm>
            <a:off x="773723" y="366859"/>
            <a:ext cx="7913077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1: ANALYZE THE DATA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Google Shape;280;p37"/>
          <p:cNvSpPr txBox="1">
            <a:spLocks noGrp="1"/>
          </p:cNvSpPr>
          <p:nvPr>
            <p:ph idx="1"/>
          </p:nvPr>
        </p:nvSpPr>
        <p:spPr>
          <a:xfrm>
            <a:off x="597031" y="1419014"/>
            <a:ext cx="7839959" cy="191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8415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 for all 6 scopes of work should be finalized and preliminary analysis begun by January 2026</a:t>
            </a:r>
            <a:endParaRPr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1" name="Google Shape;281;p37" descr="A group of people in a city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2102" y="3334043"/>
            <a:ext cx="4385251" cy="2783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"/>
          <p:cNvSpPr txBox="1">
            <a:spLocks noGrp="1"/>
          </p:cNvSpPr>
          <p:nvPr>
            <p:ph type="title"/>
          </p:nvPr>
        </p:nvSpPr>
        <p:spPr>
          <a:xfrm>
            <a:off x="160158" y="205192"/>
            <a:ext cx="8823684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2: CRAFTING OUR STORY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Google Shape;322;p43"/>
          <p:cNvSpPr txBox="1">
            <a:spLocks noGrp="1"/>
          </p:cNvSpPr>
          <p:nvPr>
            <p:ph idx="1"/>
          </p:nvPr>
        </p:nvSpPr>
        <p:spPr>
          <a:xfrm>
            <a:off x="926580" y="1220986"/>
            <a:ext cx="7145078" cy="181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444500" indent="-342900">
              <a:spcBef>
                <a:spcPts val="0"/>
              </a:spcBef>
              <a:buSzPts val="16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via effective marketing our established mission, vision, and values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impact to members, volunteers, funders, and agencies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3" name="Google Shape;32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0234" y="3123355"/>
            <a:ext cx="3717770" cy="3377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>
          <a:extLst>
            <a:ext uri="{FF2B5EF4-FFF2-40B4-BE49-F238E27FC236}">
              <a16:creationId xmlns:a16="http://schemas.microsoft.com/office/drawing/2014/main" id="{EE25735F-5214-5E6E-7669-7C17F01F2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>
            <a:extLst>
              <a:ext uri="{FF2B5EF4-FFF2-40B4-BE49-F238E27FC236}">
                <a16:creationId xmlns:a16="http://schemas.microsoft.com/office/drawing/2014/main" id="{16ED56B3-97AC-463A-6FF7-1AF1791F7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3723" y="366859"/>
            <a:ext cx="7663267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3: Distribute the results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Google Shape;280;p37">
            <a:extLst>
              <a:ext uri="{FF2B5EF4-FFF2-40B4-BE49-F238E27FC236}">
                <a16:creationId xmlns:a16="http://schemas.microsoft.com/office/drawing/2014/main" id="{61B74B4F-E90B-F3F7-D88E-4B563AB5D6C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0655" y="1322318"/>
            <a:ext cx="7946314" cy="189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01600" indent="0">
              <a:spcBef>
                <a:spcPts val="0"/>
              </a:spcBef>
              <a:buSzPts val="16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results to stakeholders who supported our assessments (i.e. community, eldercare community caregivers, council members)</a:t>
            </a:r>
            <a:endParaRPr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oup of people sitting around a table">
            <a:extLst>
              <a:ext uri="{FF2B5EF4-FFF2-40B4-BE49-F238E27FC236}">
                <a16:creationId xmlns:a16="http://schemas.microsoft.com/office/drawing/2014/main" id="{AE413ABB-26B2-0066-08E4-1A7788BBC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23" y="3767670"/>
            <a:ext cx="3631295" cy="2723471"/>
          </a:xfrm>
          <a:prstGeom prst="rect">
            <a:avLst/>
          </a:prstGeom>
        </p:spPr>
      </p:pic>
      <p:pic>
        <p:nvPicPr>
          <p:cNvPr id="5" name="Picture 4" descr="A person with a name tag">
            <a:extLst>
              <a:ext uri="{FF2B5EF4-FFF2-40B4-BE49-F238E27FC236}">
                <a16:creationId xmlns:a16="http://schemas.microsoft.com/office/drawing/2014/main" id="{12EDC490-5673-2AB6-219B-E5731B6D8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504" y="3220723"/>
            <a:ext cx="2429510" cy="32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57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>
            <a:spLocks noGrp="1"/>
          </p:cNvSpPr>
          <p:nvPr>
            <p:ph type="title"/>
          </p:nvPr>
        </p:nvSpPr>
        <p:spPr>
          <a:xfrm>
            <a:off x="90932" y="441673"/>
            <a:ext cx="9231569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STEP 4: HOSPITAL COLLABORATION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Google Shape;287;p38"/>
          <p:cNvSpPr txBox="1">
            <a:spLocks noGrp="1"/>
          </p:cNvSpPr>
          <p:nvPr>
            <p:ph idx="1"/>
          </p:nvPr>
        </p:nvSpPr>
        <p:spPr>
          <a:xfrm>
            <a:off x="1158165" y="1366797"/>
            <a:ext cx="7097101" cy="161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444500" indent="-342900">
              <a:spcBef>
                <a:spcPts val="0"/>
              </a:spcBef>
              <a:buSzPts val="16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Formalize collaboration with hospital administrators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hospital representatives to the Board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8" name="Google Shape;28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167" y="3280768"/>
            <a:ext cx="7097115" cy="3210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399011" y="307517"/>
            <a:ext cx="8184517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5: CONNECT TO STATE PLAN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Google Shape;294;p39"/>
          <p:cNvSpPr txBox="1">
            <a:spLocks noGrp="1"/>
          </p:cNvSpPr>
          <p:nvPr>
            <p:ph idx="1"/>
          </p:nvPr>
        </p:nvSpPr>
        <p:spPr>
          <a:xfrm>
            <a:off x="760774" y="1321724"/>
            <a:ext cx="7984215" cy="16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44500" indent="-342900">
              <a:spcBef>
                <a:spcPts val="0"/>
              </a:spcBef>
              <a:buSzPts val="16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 with Kentucky State Aging Master Plan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Village efforts are part of broader policy goals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5" name="Google Shape;29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566" y="3052290"/>
            <a:ext cx="6119196" cy="3498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357447" y="197177"/>
            <a:ext cx="8262851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6: EXPAND PARTNERSHIPS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Google Shape;301;p40"/>
          <p:cNvSpPr txBox="1">
            <a:spLocks noGrp="1"/>
          </p:cNvSpPr>
          <p:nvPr>
            <p:ph idx="1"/>
          </p:nvPr>
        </p:nvSpPr>
        <p:spPr>
          <a:xfrm>
            <a:off x="1046052" y="1554480"/>
            <a:ext cx="7020905" cy="255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SzPts val="16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partners at local, state, and federal levels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additional opportunities for funding, training, and services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oogle Shape;273;p36" descr="A group of people playing drums">
            <a:extLst>
              <a:ext uri="{FF2B5EF4-FFF2-40B4-BE49-F238E27FC236}">
                <a16:creationId xmlns:a16="http://schemas.microsoft.com/office/drawing/2014/main" id="{804231CF-4339-4013-A978-3CBBCEC318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9664" y="4177545"/>
            <a:ext cx="3550578" cy="1985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744150" y="92790"/>
            <a:ext cx="76557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ABOUT A CARING PLACE VILLAGE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idx="1"/>
          </p:nvPr>
        </p:nvSpPr>
        <p:spPr>
          <a:xfrm>
            <a:off x="475292" y="1644777"/>
            <a:ext cx="8193416" cy="341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 b="1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  <a:r>
              <a:rPr lang="en-US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Support older adults and individuals with disabilities so they can remain independent, socially connected, and engaged in their communities for as long as possible.</a:t>
            </a:r>
            <a:br>
              <a:rPr lang="en-US" dirty="0">
                <a:latin typeface="Arial"/>
                <a:ea typeface="Arial"/>
                <a:cs typeface="Arial"/>
              </a:rPr>
            </a:b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b="1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 Impact</a:t>
            </a:r>
            <a:r>
              <a:rPr lang="en-US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Loneliness is a major health issue in the United States causing premature aging, co-morbidities, and early death.</a:t>
            </a:r>
            <a:br>
              <a:rPr lang="en-US" dirty="0">
                <a:latin typeface="Arial"/>
                <a:ea typeface="Arial"/>
                <a:cs typeface="Arial"/>
              </a:rPr>
            </a:br>
            <a:endParaRPr lang="en-US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Economic Impact</a:t>
            </a:r>
            <a:r>
              <a:rPr lang="en-US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Untreated loneliness drives up the cost of healthcare and social services.</a:t>
            </a:r>
            <a:br>
              <a:rPr lang="en-US" dirty="0">
                <a:latin typeface="Arial"/>
                <a:ea typeface="Arial"/>
                <a:cs typeface="Arial"/>
              </a:rPr>
            </a:b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r>
              <a:rPr lang="en-US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Loneliness is treatable with public health interventions, such as Villages are doing: rebuilding community, trust, and belonging.</a:t>
            </a:r>
            <a:endParaRPr sz="2400" i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970"/>
              </a:spcBef>
              <a:spcAft>
                <a:spcPts val="0"/>
              </a:spcAft>
              <a:buSzPts val="1600"/>
              <a:buNone/>
            </a:pPr>
            <a:endParaRPr dirty="0">
              <a:solidFill>
                <a:schemeClr val="lt1"/>
              </a:solidFill>
            </a:endParaRPr>
          </a:p>
        </p:txBody>
      </p:sp>
      <p:pic>
        <p:nvPicPr>
          <p:cNvPr id="154" name="Google Shape;154;p20" descr="A person holding a microphone and a person rea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4117" y="4901381"/>
            <a:ext cx="1310590" cy="174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 descr="A group of people sitting at a tab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307" y="4718309"/>
            <a:ext cx="2639386" cy="197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2;p21" descr="A group of women dancing on a stage">
            <a:extLst>
              <a:ext uri="{FF2B5EF4-FFF2-40B4-BE49-F238E27FC236}">
                <a16:creationId xmlns:a16="http://schemas.microsoft.com/office/drawing/2014/main" id="{1382C264-057A-49B1-B4E5-12D18786F29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962632" y="5083633"/>
            <a:ext cx="1844817" cy="1383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1"/>
          <p:cNvSpPr txBox="1">
            <a:spLocks noGrp="1"/>
          </p:cNvSpPr>
          <p:nvPr>
            <p:ph type="title"/>
          </p:nvPr>
        </p:nvSpPr>
        <p:spPr>
          <a:xfrm>
            <a:off x="305100" y="227075"/>
            <a:ext cx="85338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7: ORGANIZATIONAL DEVELOPMENT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Google Shape;308;p41"/>
          <p:cNvSpPr txBox="1">
            <a:spLocks noGrp="1"/>
          </p:cNvSpPr>
          <p:nvPr>
            <p:ph idx="1"/>
          </p:nvPr>
        </p:nvSpPr>
        <p:spPr>
          <a:xfrm>
            <a:off x="787931" y="1447930"/>
            <a:ext cx="4199706" cy="3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444500" indent="-342900">
              <a:spcBef>
                <a:spcPts val="0"/>
              </a:spcBef>
              <a:buSzPts val="16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defined roles within the Resource Center (hub) + Social Circles (spokes)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Modify present bylaws to ensure inclusion of the hub and spoke business model.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an MOU with Beaumont/Gardenside (combined neighborhoods) to pilot test</a:t>
            </a:r>
            <a:endParaRPr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9" name="Google Shape;30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0468" y="2006264"/>
            <a:ext cx="2619594" cy="3288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>
            <a:spLocks noGrp="1"/>
          </p:cNvSpPr>
          <p:nvPr>
            <p:ph type="title"/>
          </p:nvPr>
        </p:nvSpPr>
        <p:spPr>
          <a:xfrm>
            <a:off x="824275" y="0"/>
            <a:ext cx="73815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8: SUSTAINABILITY &amp; GROWTH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Google Shape;315;p42"/>
          <p:cNvSpPr txBox="1">
            <a:spLocks noGrp="1"/>
          </p:cNvSpPr>
          <p:nvPr>
            <p:ph idx="1"/>
          </p:nvPr>
        </p:nvSpPr>
        <p:spPr>
          <a:xfrm>
            <a:off x="1101249" y="1321724"/>
            <a:ext cx="7460860" cy="192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444500" indent="-342900">
              <a:spcBef>
                <a:spcPts val="0"/>
              </a:spcBef>
              <a:buSzPts val="16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and apply for seed funding opportunities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budget &amp; membership dues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Member &amp; Volunteer Handbooks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needs assessment to guide services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6" name="Google Shape;31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6501" y="3339576"/>
            <a:ext cx="3604774" cy="33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4"/>
          <p:cNvSpPr txBox="1">
            <a:spLocks noGrp="1"/>
          </p:cNvSpPr>
          <p:nvPr>
            <p:ph idx="1"/>
          </p:nvPr>
        </p:nvSpPr>
        <p:spPr>
          <a:xfrm>
            <a:off x="270163" y="896216"/>
            <a:ext cx="8603673" cy="506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18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spcBef>
                <a:spcPts val="960"/>
              </a:spcBef>
              <a:buSzPts val="1440"/>
            </a:pPr>
            <a:r>
              <a:rPr lang="en-US" sz="18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People who work in eldercare – 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their skill, knowledge and compassion is awesome! Including Alzheimer’s Assoc., N YMCA, DFL, Silver Lexington, Pastor Jon Roller (BPC), Blue Grass Navigators, Elder Law and SHIP, etc. </a:t>
            </a:r>
          </a:p>
          <a:p>
            <a:pPr>
              <a:spcBef>
                <a:spcPts val="960"/>
              </a:spcBef>
              <a:buSzPts val="1440"/>
            </a:pPr>
            <a:r>
              <a:rPr lang="en-US" sz="18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City of Lexington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– for championing community care and connection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SzPts val="1440"/>
            </a:pPr>
            <a:r>
              <a:rPr lang="en-US" sz="18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BUILD (26 Lexington Churches)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– for your united voice and unwavering commitment to justice: Special Mention of Judy Maxson and  Deborah </a:t>
            </a:r>
            <a:r>
              <a:rPr lang="en-US" sz="18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Gerth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who went up and above  in their contributions.  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SzPts val="1440"/>
            </a:pPr>
            <a:r>
              <a:rPr lang="en-US" sz="18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UK College of Medicine, Education and Social Work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– for nurturing the next generation of compassionate professionals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SzPts val="1440"/>
            </a:pPr>
            <a:r>
              <a:rPr lang="en-US" sz="18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Age Friendly Lexington &amp; Reimagining Home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– for envisioning dignity and belonging for all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SzPts val="1440"/>
            </a:pPr>
            <a:r>
              <a:rPr lang="en-US" sz="18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Host sites – 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Especially our Churches: Unitarian Universalist, St Raphael’s Episcopal, 2</a:t>
            </a:r>
            <a:r>
              <a:rPr lang="en-US" sz="18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nd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Presbyterian, Beaumont Presbyterian, Christ the King Catholic, </a:t>
            </a:r>
            <a:r>
              <a:rPr lang="en-US" sz="18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Tates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Creek Presbyterian, St Elizabeth Ann  Seton Catholic, St Peter Clavier Catholic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60"/>
              </a:spcBef>
              <a:buSzPts val="1440"/>
            </a:pPr>
            <a:r>
              <a:rPr lang="en-US" sz="18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Volunteer Leadership of A Caring Place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– for being the heartbeat of our mission with your time, care, and dedication: Stacy Federico, Ann Mendenhall, Sharon  Turpin, Steve Katz, Rose Cheney, Patti Burke, Patty Cody, Sue  Dozier, Darryl </a:t>
            </a:r>
            <a:r>
              <a:rPr lang="en-US" sz="18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Tacket</a:t>
            </a: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Marion Joseph, Ron Cheney, Mark Alexander, Beth Alexander, Deep Patel, Janice Lewis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idx="1"/>
          </p:nvPr>
        </p:nvSpPr>
        <p:spPr>
          <a:xfrm>
            <a:off x="662520" y="896764"/>
            <a:ext cx="8040906" cy="569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F486F"/>
              </a:buClr>
              <a:buSzPts val="1800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lang="en-US" sz="1800" b="1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Relationship programs</a:t>
            </a:r>
            <a:r>
              <a:rPr lang="en-US" sz="1800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Telephone comfort care, Zoom chit chats, home visits when member ready, small community gatherings, annual events, and a card ministry.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lang="en-US" sz="1800" b="1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Education:</a:t>
            </a: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Volunteer orientation, on going community education, mandatory annual reviews, on-going leadership training.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lang="en-US" sz="1800" b="1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 and Lifestyle for members</a:t>
            </a: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 Weekly zoom exercises, stress management classes, mentored volunteer opportunities, catered noon meals.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endParaRPr lang="en-US" sz="1800" b="1" u="sng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lang="en-US" sz="1800" b="1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Resource Allocation:</a:t>
            </a: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connecting older adults with community services, healthcare, and support networks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endParaRPr lang="en-US" sz="1800" b="1" i="0" u="sng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lang="en-US" sz="1800" b="1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Intergenerational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approach through our UK Undergrad ACP Chapter which offers exposure to the older adult for the student and an opportunity to share wisdom from the older adult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endParaRPr lang="en-US" sz="1800" b="1" i="0" u="sng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lang="en-US" sz="1800" b="1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Advocacy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for the older adult and disabled as the need arises.</a:t>
            </a:r>
            <a:endParaRPr dirty="0"/>
          </a:p>
        </p:txBody>
      </p:sp>
      <p:sp>
        <p:nvSpPr>
          <p:cNvPr id="161" name="Google Shape;161;p21"/>
          <p:cNvSpPr txBox="1"/>
          <p:nvPr/>
        </p:nvSpPr>
        <p:spPr>
          <a:xfrm>
            <a:off x="504288" y="341295"/>
            <a:ext cx="797719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IMPLEMENTING OUR MISSION:</a:t>
            </a:r>
            <a:endParaRPr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idx="1"/>
          </p:nvPr>
        </p:nvSpPr>
        <p:spPr>
          <a:xfrm>
            <a:off x="511801" y="1611658"/>
            <a:ext cx="5732084" cy="376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184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 member of the </a:t>
            </a:r>
            <a:r>
              <a:rPr lang="en-US" sz="2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 to Village Network (</a:t>
            </a:r>
            <a:r>
              <a:rPr lang="en-US" sz="22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VtV</a:t>
            </a:r>
            <a:r>
              <a:rPr lang="en-US" sz="2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Network)</a:t>
            </a:r>
            <a:r>
              <a:rPr lang="en-US" sz="2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is a national, nonprofit membership organization that helps communities establish and manage </a:t>
            </a:r>
            <a:r>
              <a:rPr lang="en-US" sz="2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Villages</a:t>
            </a:r>
            <a:r>
              <a:rPr lang="en-US" sz="2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—grassroots, community-based networks where </a:t>
            </a:r>
            <a:r>
              <a:rPr lang="en-US" sz="2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neighbors help neighbors</a:t>
            </a:r>
            <a:r>
              <a:rPr lang="en-US" sz="2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older adults can age in place with dignity, connection, and independence.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there are 425 villages across the United States and more are joining daily.</a:t>
            </a:r>
            <a:endParaRPr sz="22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339115" y="560360"/>
            <a:ext cx="85243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VILLAGE TO VILLAGE NETWORK</a:t>
            </a:r>
            <a:endParaRPr sz="4000" b="1" dirty="0"/>
          </a:p>
        </p:txBody>
      </p:sp>
      <p:pic>
        <p:nvPicPr>
          <p:cNvPr id="5" name="Google Shape;309;p41">
            <a:extLst>
              <a:ext uri="{FF2B5EF4-FFF2-40B4-BE49-F238E27FC236}">
                <a16:creationId xmlns:a16="http://schemas.microsoft.com/office/drawing/2014/main" id="{02D63F7D-B1B2-4202-B8EC-4E1556375C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3885" y="1851022"/>
            <a:ext cx="2619594" cy="3288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1294572" y="361512"/>
            <a:ext cx="65550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WHY LEXINGTON?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Google Shape;175;p23"/>
          <p:cNvSpPr txBox="1">
            <a:spLocks noGrp="1"/>
          </p:cNvSpPr>
          <p:nvPr>
            <p:ph idx="1"/>
          </p:nvPr>
        </p:nvSpPr>
        <p:spPr>
          <a:xfrm>
            <a:off x="505463" y="1169576"/>
            <a:ext cx="6389956" cy="533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Growing Senior Population per Census 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114300">
              <a:spcBef>
                <a:spcPts val="0"/>
              </a:spcBef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Nearly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15% of Fayette County residents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are age 65+ </a:t>
            </a: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2020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114300">
              <a:spcBef>
                <a:spcPts val="0"/>
              </a:spcBef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 2030, that number will approach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22% (1 in 5 residents)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86F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Living Alone per Neighborhood Data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114300">
              <a:spcBef>
                <a:spcPts val="0"/>
              </a:spcBef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About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30% of Lexington’s seniors</a:t>
            </a:r>
            <a:r>
              <a:rPr lang="en-US" sz="18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in the  Gainesway neighborhood live alone (isolation increases risk of depression, dementia, falls, elder scams, and elder abuse)</a:t>
            </a:r>
            <a:endParaRPr sz="180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86F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Healthcare Costs &amp; Strain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114300">
              <a:spcBef>
                <a:spcPts val="0"/>
              </a:spcBef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Older adults account for a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disproportionate share of healthcare use</a:t>
            </a:r>
            <a:endParaRPr sz="1800" dirty="0"/>
          </a:p>
          <a:p>
            <a:pPr marL="457200" lvl="1" indent="-114300">
              <a:spcBef>
                <a:spcPts val="0"/>
              </a:spcBef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Aging-in-place models like Villages can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reduce costs and ER visits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114300">
              <a:spcBef>
                <a:spcPts val="0"/>
              </a:spcBef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 an AARP study, more than 90% of seniors want to stay in their homes and neighborhoods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86F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23" descr="Two women posing for a pictur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2191" y="3922656"/>
            <a:ext cx="2074763" cy="152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 descr="A couple of women sitting at a tabl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8977" y="1477740"/>
            <a:ext cx="1532352" cy="204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733532" y="137376"/>
            <a:ext cx="728825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SUMMER CAMPAIGN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Google Shape;183;p24"/>
          <p:cNvSpPr txBox="1">
            <a:spLocks noGrp="1"/>
          </p:cNvSpPr>
          <p:nvPr>
            <p:ph idx="1"/>
          </p:nvPr>
        </p:nvSpPr>
        <p:spPr>
          <a:xfrm>
            <a:off x="517594" y="1661376"/>
            <a:ext cx="6554867" cy="376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1000"/>
              </a:spcBef>
              <a:buSzPts val="1600"/>
            </a:pPr>
            <a:endParaRPr lang="en-US" sz="18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Purpose: Explore whether Villages are possible and needed in Lexington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generous $150,000 grant from the City of Lexington, A Caring Place Village was able to conduct a feasibility study in partnership with the University of Kentucky College of Social Work, College of Medicine, and College of Education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SzPts val="1600"/>
            </a:pP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city-wide outreach and engagement</a:t>
            </a:r>
          </a:p>
          <a:p>
            <a:pPr>
              <a:spcBef>
                <a:spcPts val="1000"/>
              </a:spcBef>
              <a:buSzPts val="1600"/>
            </a:pP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Researchers attended every event, coming early and staying late, working with every individual to complete the needs assessment.   </a:t>
            </a:r>
          </a:p>
          <a:p>
            <a:pPr>
              <a:spcBef>
                <a:spcPts val="1000"/>
              </a:spcBef>
              <a:buSzPts val="1600"/>
            </a:pP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each event, we provided a welcoming milieu complete with a light lunch and fellowship.</a:t>
            </a:r>
          </a:p>
          <a:p>
            <a:pPr>
              <a:spcBef>
                <a:spcPts val="1000"/>
              </a:spcBef>
              <a:buSzPts val="1600"/>
            </a:pPr>
            <a:r>
              <a:rPr lang="en-US" sz="1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were noted as town halls as our councilmembers were present to encourage all to provided needed feedback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" name="Google Shape;184;p24" descr="A person standing next to a table with a blue tablecloth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1269" y="3185376"/>
            <a:ext cx="2010747" cy="2362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title"/>
          </p:nvPr>
        </p:nvSpPr>
        <p:spPr>
          <a:xfrm>
            <a:off x="278295" y="207819"/>
            <a:ext cx="8587409" cy="11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COMMUNITY NEEDS ASSESSMENT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2" name="Google Shape;232;p31" descr="A flowchart of a flowchart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1562791" y="1529541"/>
            <a:ext cx="6018415" cy="4929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580447" y="241787"/>
            <a:ext cx="8124422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CAMPAIGN STATISTICS: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June-August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Google Shape;190;p25"/>
          <p:cNvSpPr txBox="1">
            <a:spLocks noGrp="1"/>
          </p:cNvSpPr>
          <p:nvPr>
            <p:ph idx="1"/>
          </p:nvPr>
        </p:nvSpPr>
        <p:spPr>
          <a:xfrm>
            <a:off x="648391" y="2086543"/>
            <a:ext cx="8124422" cy="376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1144"/>
              </a:spcBef>
              <a:buSzPct val="80000"/>
            </a:pPr>
            <a:r>
              <a:rPr lang="en-US" sz="2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Events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144"/>
              </a:spcBef>
              <a:buSzPct val="80000"/>
            </a:pPr>
            <a:r>
              <a:rPr lang="en-US" sz="2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Health Note Speakers</a:t>
            </a:r>
          </a:p>
          <a:p>
            <a:pPr>
              <a:spcBef>
                <a:spcPts val="1144"/>
              </a:spcBef>
              <a:buSzPct val="80000"/>
            </a:pPr>
            <a:r>
              <a:rPr lang="en-US" sz="2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 Attendees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144"/>
              </a:spcBef>
              <a:buSzPct val="80000"/>
            </a:pPr>
            <a:r>
              <a:rPr lang="en-US" sz="2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960 Volunteer Hours</a:t>
            </a:r>
          </a:p>
          <a:p>
            <a:pPr>
              <a:spcBef>
                <a:spcPts val="1144"/>
              </a:spcBef>
              <a:buSzPct val="80000"/>
            </a:pPr>
            <a:r>
              <a:rPr lang="en-US" sz="2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Zip codes throughout Lexington are represented in the data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144"/>
              </a:spcBef>
              <a:buSzPct val="80000"/>
            </a:pPr>
            <a:r>
              <a:rPr lang="en-US" sz="28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councilmembers participated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5376" indent="-457200">
              <a:spcBef>
                <a:spcPts val="1144"/>
              </a:spcBef>
              <a:buSzPct val="80000"/>
            </a:pPr>
            <a:endParaRPr sz="28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1" name="Google Shape;19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3815" y="1836110"/>
            <a:ext cx="2781794" cy="213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1294566" y="179351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ONE MOVEMENT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Google Shape;197;p26"/>
          <p:cNvSpPr txBox="1">
            <a:spLocks noGrp="1"/>
          </p:cNvSpPr>
          <p:nvPr>
            <p:ph idx="1"/>
          </p:nvPr>
        </p:nvSpPr>
        <p:spPr>
          <a:xfrm>
            <a:off x="919828" y="900169"/>
            <a:ext cx="7758603" cy="252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"Together, with many community partners, we are changing the shape of aging in Lexington."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01021" y="3129733"/>
            <a:ext cx="3045820" cy="228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2145" y="2991478"/>
            <a:ext cx="1921672" cy="256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8374" y="3116762"/>
            <a:ext cx="3081510" cy="2310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2678</TotalTime>
  <Words>1282</Words>
  <Application>Microsoft Office PowerPoint</Application>
  <PresentationFormat>On-screen Show (4:3)</PresentationFormat>
  <Paragraphs>118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Corbel</vt:lpstr>
      <vt:lpstr>Noto Sans Symbols</vt:lpstr>
      <vt:lpstr>Depth</vt:lpstr>
      <vt:lpstr>PowerPoint Presentation</vt:lpstr>
      <vt:lpstr>ABOUT A CARING PLACE VILLAGE</vt:lpstr>
      <vt:lpstr>PowerPoint Presentation</vt:lpstr>
      <vt:lpstr>PowerPoint Presentation</vt:lpstr>
      <vt:lpstr>WHY LEXINGTON?</vt:lpstr>
      <vt:lpstr>THE SUMMER CAMPAIGN</vt:lpstr>
      <vt:lpstr>COMMUNITY NEEDS ASSESSMENT</vt:lpstr>
      <vt:lpstr>CAMPAIGN STATISTICS:  June-August</vt:lpstr>
      <vt:lpstr>ONE MOVEMENT</vt:lpstr>
      <vt:lpstr>SIX SCOPES OF WORK</vt:lpstr>
      <vt:lpstr>HOW FUNDS WERE ALLOCATED</vt:lpstr>
      <vt:lpstr>COMMUNITY RESPONSE</vt:lpstr>
      <vt:lpstr>NOW WHAT? BUILDING THE FUTURE </vt:lpstr>
      <vt:lpstr>STEP 1: ANALYZE THE DATA</vt:lpstr>
      <vt:lpstr>STEP 2: CRAFTING OUR STORY</vt:lpstr>
      <vt:lpstr>STEP 3: Distribute the results</vt:lpstr>
      <vt:lpstr>STEP 4: HOSPITAL COLLABORATION</vt:lpstr>
      <vt:lpstr>STEP 5: CONNECT TO STATE PLAN</vt:lpstr>
      <vt:lpstr>STEP 6: EXPAND PARTNERSHIPS</vt:lpstr>
      <vt:lpstr>STEP 7: ORGANIZATIONAL DEVELOPMENT</vt:lpstr>
      <vt:lpstr>STEP 8: SUSTAINABILITY &amp; GROWTH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Roxanne Cheney</dc:creator>
  <cp:lastModifiedBy>Roxanne Cheney</cp:lastModifiedBy>
  <cp:revision>14</cp:revision>
  <cp:lastPrinted>2025-10-03T18:36:44Z</cp:lastPrinted>
  <dcterms:modified xsi:type="dcterms:W3CDTF">2025-10-06T15:53:50Z</dcterms:modified>
</cp:coreProperties>
</file>