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31" y="-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17C6-6175-4934-9A76-C61F1A9C448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BCC8-0621-42F2-A2AB-FDDC1951A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36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17C6-6175-4934-9A76-C61F1A9C448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BCC8-0621-42F2-A2AB-FDDC1951A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687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17C6-6175-4934-9A76-C61F1A9C448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BCC8-0621-42F2-A2AB-FDDC1951A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44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17C6-6175-4934-9A76-C61F1A9C448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BCC8-0621-42F2-A2AB-FDDC1951A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89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17C6-6175-4934-9A76-C61F1A9C448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BCC8-0621-42F2-A2AB-FDDC1951A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38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17C6-6175-4934-9A76-C61F1A9C448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BCC8-0621-42F2-A2AB-FDDC1951A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729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17C6-6175-4934-9A76-C61F1A9C448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BCC8-0621-42F2-A2AB-FDDC1951A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05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17C6-6175-4934-9A76-C61F1A9C448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BCC8-0621-42F2-A2AB-FDDC1951A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342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17C6-6175-4934-9A76-C61F1A9C448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BCC8-0621-42F2-A2AB-FDDC1951A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84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17C6-6175-4934-9A76-C61F1A9C448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BCC8-0621-42F2-A2AB-FDDC1951A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140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17C6-6175-4934-9A76-C61F1A9C448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BCC8-0621-42F2-A2AB-FDDC1951A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486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217C6-6175-4934-9A76-C61F1A9C4483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0BCC8-0621-42F2-A2AB-FDDC1951A4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6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nstantia" panose="02030602050306030303" pitchFamily="18" charset="0"/>
              </a:rPr>
              <a:t>American Workers’ </a:t>
            </a:r>
            <a:r>
              <a:rPr lang="en-US" dirty="0" smtClean="0">
                <a:latin typeface="Constantia" panose="02030602050306030303" pitchFamily="18" charset="0"/>
              </a:rPr>
              <a:t>Compensation</a:t>
            </a: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onstantia" panose="02030602050306030303" pitchFamily="18" charset="0"/>
              </a:rPr>
              <a:t>Instructor name</a:t>
            </a:r>
          </a:p>
          <a:p>
            <a:r>
              <a:rPr lang="en-US">
                <a:latin typeface="Constantia" panose="02030602050306030303" pitchFamily="18" charset="0"/>
              </a:rPr>
              <a:t>Instructor email</a:t>
            </a:r>
            <a:endParaRPr lang="en-US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095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anose="02030602050306030303" pitchFamily="18" charset="0"/>
              </a:rPr>
              <a:t>Government Regulation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latin typeface="Constantia" panose="02030602050306030303" pitchFamily="18" charset="0"/>
              </a:rPr>
              <a:t>Social Security  1935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Medicare and Medicaid  1965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Age Discrimination in Employment Act (ADEA)  1967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Americans with Disabilities Act (ADA)  1990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Family Medical Leave Act (FMLA)  1993 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Pregnant Workers Fairness Act (PWFA)  2023)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HIPPA</a:t>
            </a:r>
          </a:p>
          <a:p>
            <a:pPr lvl="1"/>
            <a:endParaRPr lang="en-US" dirty="0" smtClean="0">
              <a:latin typeface="Constantia" panose="02030602050306030303" pitchFamily="18" charset="0"/>
            </a:endParaRPr>
          </a:p>
          <a:p>
            <a:pPr marL="457200" lvl="1" indent="0">
              <a:buNone/>
            </a:pPr>
            <a:endParaRPr lang="en-US" dirty="0">
              <a:latin typeface="Constantia" panose="02030602050306030303" pitchFamily="18" charset="0"/>
            </a:endParaRPr>
          </a:p>
          <a:p>
            <a:pPr lvl="1"/>
            <a:endParaRPr lang="en-US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100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anose="02030602050306030303" pitchFamily="18" charset="0"/>
              </a:rPr>
              <a:t>Career Paths</a:t>
            </a:r>
            <a:endParaRPr lang="en-US" dirty="0">
              <a:latin typeface="Constantia" panose="02030602050306030303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188"/>
            <a:ext cx="8631282" cy="238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2937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anose="02030602050306030303" pitchFamily="18" charset="0"/>
              </a:rPr>
              <a:t>Hurt at Work</a:t>
            </a: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onstantia" panose="02030602050306030303" pitchFamily="18" charset="0"/>
              </a:rPr>
              <a:t>Kids Chance of America</a:t>
            </a:r>
          </a:p>
          <a:p>
            <a:pPr lvl="1"/>
            <a:r>
              <a:rPr lang="en-US" sz="4000" dirty="0" smtClean="0">
                <a:latin typeface="Constantia" panose="02030602050306030303" pitchFamily="18" charset="0"/>
              </a:rPr>
              <a:t>Kids Chance of Florida</a:t>
            </a:r>
          </a:p>
          <a:p>
            <a:pPr marL="457200" lvl="1" indent="0">
              <a:buNone/>
            </a:pPr>
            <a:endParaRPr lang="en-US" sz="40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782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nstantia" panose="02030602050306030303" pitchFamily="18" charset="0"/>
              </a:rPr>
              <a:t>American Workers’ </a:t>
            </a:r>
            <a:r>
              <a:rPr lang="en-US" dirty="0" smtClean="0">
                <a:latin typeface="Constantia" panose="02030602050306030303" pitchFamily="18" charset="0"/>
              </a:rPr>
              <a:t>Compensation</a:t>
            </a: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onstantia" panose="02030602050306030303" pitchFamily="18" charset="0"/>
              </a:rPr>
              <a:t>Instructor name</a:t>
            </a:r>
            <a:endParaRPr lang="en-US" dirty="0" smtClean="0">
              <a:latin typeface="Constantia" panose="02030602050306030303" pitchFamily="18" charset="0"/>
            </a:endParaRPr>
          </a:p>
          <a:p>
            <a:r>
              <a:rPr lang="en-US" dirty="0" smtClean="0">
                <a:latin typeface="Constantia" panose="02030602050306030303" pitchFamily="18" charset="0"/>
              </a:rPr>
              <a:t>Instructor email</a:t>
            </a:r>
            <a:endParaRPr lang="en-US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963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anose="02030602050306030303" pitchFamily="18" charset="0"/>
              </a:rPr>
              <a:t>Society</a:t>
            </a: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tantia" panose="02030602050306030303" pitchFamily="18" charset="0"/>
              </a:rPr>
              <a:t>Hunter/Gatherer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Agrarian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Industrial 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Service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Informational </a:t>
            </a:r>
            <a:endParaRPr lang="en-US" dirty="0">
              <a:latin typeface="Constantia" panose="02030602050306030303" pitchFamily="18" charset="0"/>
            </a:endParaRPr>
          </a:p>
          <a:p>
            <a:pPr lvl="1"/>
            <a:endParaRPr lang="en-US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956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anose="02030602050306030303" pitchFamily="18" charset="0"/>
              </a:rPr>
              <a:t>Law</a:t>
            </a: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tantia" panose="02030602050306030303" pitchFamily="18" charset="0"/>
              </a:rPr>
              <a:t>Secular Code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Nippur Tablet (3191 BC)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Hammurabi (1700 BC)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Justinian (527 AD)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Common Law 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Norman Conquest 1066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King George (England)</a:t>
            </a:r>
          </a:p>
          <a:p>
            <a:pPr lvl="1"/>
            <a:endParaRPr lang="en-US" dirty="0">
              <a:latin typeface="Constantia" panose="02030602050306030303" pitchFamily="18" charset="0"/>
            </a:endParaRPr>
          </a:p>
          <a:p>
            <a:pPr lvl="1"/>
            <a:endParaRPr lang="en-US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266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anose="02030602050306030303" pitchFamily="18" charset="0"/>
              </a:rPr>
              <a:t>Modernity</a:t>
            </a: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tantia" panose="02030602050306030303" pitchFamily="18" charset="0"/>
              </a:rPr>
              <a:t>Code or Common Law?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Inheritance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Coexistence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Hybrid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Constitutional Republic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Administrative</a:t>
            </a:r>
          </a:p>
          <a:p>
            <a:pPr lvl="1"/>
            <a:endParaRPr lang="en-US" dirty="0">
              <a:latin typeface="Constantia" panose="02030602050306030303" pitchFamily="18" charset="0"/>
            </a:endParaRPr>
          </a:p>
          <a:p>
            <a:pPr lvl="1"/>
            <a:endParaRPr lang="en-US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956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anose="02030602050306030303" pitchFamily="18" charset="0"/>
              </a:rPr>
              <a:t>Workers’ Compensation</a:t>
            </a: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tantia" panose="02030602050306030303" pitchFamily="18" charset="0"/>
              </a:rPr>
              <a:t>Genderism</a:t>
            </a:r>
            <a:endParaRPr lang="en-US" dirty="0" smtClean="0">
              <a:latin typeface="Constantia" panose="02030602050306030303" pitchFamily="18" charset="0"/>
            </a:endParaRPr>
          </a:p>
          <a:p>
            <a:r>
              <a:rPr lang="en-US" dirty="0" smtClean="0">
                <a:latin typeface="Constantia" panose="02030602050306030303" pitchFamily="18" charset="0"/>
              </a:rPr>
              <a:t>Pirates?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Prussian Otto Von </a:t>
            </a:r>
            <a:r>
              <a:rPr lang="en-US" dirty="0" smtClean="0">
                <a:latin typeface="Constantia" panose="02030602050306030303" pitchFamily="18" charset="0"/>
              </a:rPr>
              <a:t>Bismarck</a:t>
            </a:r>
            <a:endParaRPr lang="en-US" dirty="0" smtClean="0">
              <a:latin typeface="Constantia" panose="02030602050306030303" pitchFamily="18" charset="0"/>
            </a:endParaRPr>
          </a:p>
          <a:p>
            <a:pPr lvl="1"/>
            <a:r>
              <a:rPr lang="en-US" dirty="0">
                <a:latin typeface="Constantia" panose="02030602050306030303" pitchFamily="18" charset="0"/>
              </a:rPr>
              <a:t>Employers' Liability Law of </a:t>
            </a:r>
            <a:r>
              <a:rPr lang="en-US" dirty="0" smtClean="0">
                <a:latin typeface="Constantia" panose="02030602050306030303" pitchFamily="18" charset="0"/>
              </a:rPr>
              <a:t>1871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Broadened 1884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English</a:t>
            </a:r>
          </a:p>
          <a:p>
            <a:pPr marL="742950" lvl="2" indent="-342900"/>
            <a:r>
              <a:rPr lang="en-US" dirty="0" smtClean="0">
                <a:latin typeface="Constantia" panose="02030602050306030303" pitchFamily="18" charset="0"/>
              </a:rPr>
              <a:t>1880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Market economy and socialism</a:t>
            </a:r>
          </a:p>
          <a:p>
            <a:pPr marL="457200" lvl="1" indent="0">
              <a:buNone/>
            </a:pPr>
            <a:endParaRPr lang="en-US" dirty="0">
              <a:latin typeface="Constantia" panose="02030602050306030303" pitchFamily="18" charset="0"/>
            </a:endParaRPr>
          </a:p>
          <a:p>
            <a:pPr lvl="1"/>
            <a:endParaRPr lang="en-US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176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anose="02030602050306030303" pitchFamily="18" charset="0"/>
              </a:rPr>
              <a:t>American Adaptation</a:t>
            </a: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nstantia" panose="02030602050306030303" pitchFamily="18" charset="0"/>
              </a:rPr>
              <a:t>Early 20</a:t>
            </a:r>
            <a:r>
              <a:rPr lang="en-US" baseline="30000" dirty="0" smtClean="0">
                <a:latin typeface="Constantia" panose="02030602050306030303" pitchFamily="18" charset="0"/>
              </a:rPr>
              <a:t>th</a:t>
            </a:r>
            <a:r>
              <a:rPr lang="en-US" dirty="0" smtClean="0">
                <a:latin typeface="Constantia" panose="02030602050306030303" pitchFamily="18" charset="0"/>
              </a:rPr>
              <a:t> Century (1902)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Friction between due process and social welfare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Various constitutional challenges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Triangle Shirt Waist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Cast of characters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Franklin Roosevelt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Francis Perkins, Crystal Eastman, Jane Addams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Louis Brandies (</a:t>
            </a:r>
            <a:r>
              <a:rPr lang="en-US" dirty="0">
                <a:latin typeface="Constantia" panose="02030602050306030303" pitchFamily="18" charset="0"/>
              </a:rPr>
              <a:t>"Great Trade Off</a:t>
            </a:r>
            <a:r>
              <a:rPr lang="en-US" dirty="0" smtClean="0">
                <a:latin typeface="Constantia" panose="02030602050306030303" pitchFamily="18" charset="0"/>
              </a:rPr>
              <a:t>”)</a:t>
            </a:r>
          </a:p>
          <a:p>
            <a:pPr lvl="1"/>
            <a:endParaRPr lang="en-US" dirty="0" smtClean="0">
              <a:latin typeface="Constantia" panose="02030602050306030303" pitchFamily="18" charset="0"/>
            </a:endParaRPr>
          </a:p>
          <a:p>
            <a:pPr lvl="1"/>
            <a:endParaRPr lang="en-US" dirty="0" smtClean="0">
              <a:latin typeface="Constantia" panose="02030602050306030303" pitchFamily="18" charset="0"/>
            </a:endParaRPr>
          </a:p>
          <a:p>
            <a:pPr marL="457200" lvl="1" indent="0">
              <a:buNone/>
            </a:pPr>
            <a:endParaRPr lang="en-US" dirty="0">
              <a:latin typeface="Constantia" panose="02030602050306030303" pitchFamily="18" charset="0"/>
            </a:endParaRPr>
          </a:p>
          <a:p>
            <a:pPr lvl="1"/>
            <a:endParaRPr lang="en-US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094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anose="02030602050306030303" pitchFamily="18" charset="0"/>
              </a:rPr>
              <a:t>American Adaptation</a:t>
            </a: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tantia" panose="02030602050306030303" pitchFamily="18" charset="0"/>
              </a:rPr>
              <a:t>State systems </a:t>
            </a:r>
            <a:r>
              <a:rPr lang="en-US" dirty="0" smtClean="0">
                <a:latin typeface="Constantia" panose="02030602050306030303" pitchFamily="18" charset="0"/>
              </a:rPr>
              <a:t>(1902 Maryland; 1911 </a:t>
            </a:r>
            <a:r>
              <a:rPr lang="en-US" dirty="0" smtClean="0">
                <a:latin typeface="Constantia" panose="02030602050306030303" pitchFamily="18" charset="0"/>
              </a:rPr>
              <a:t>Wisconsin; 1948 Mississippi or Alaska/Hawaii 1959? Washington DC 1979)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Federal Adjuncts (FELA)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Diversity through evolution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Consistency through plagiarism</a:t>
            </a:r>
          </a:p>
          <a:p>
            <a:pPr marL="457200" lvl="1" indent="0">
              <a:buNone/>
            </a:pPr>
            <a:endParaRPr lang="en-US" dirty="0" smtClean="0">
              <a:latin typeface="Constantia" panose="02030602050306030303" pitchFamily="18" charset="0"/>
            </a:endParaRPr>
          </a:p>
          <a:p>
            <a:pPr marL="457200" lvl="1" indent="0">
              <a:buNone/>
            </a:pPr>
            <a:endParaRPr lang="en-US" dirty="0">
              <a:latin typeface="Constantia" panose="02030602050306030303" pitchFamily="18" charset="0"/>
            </a:endParaRPr>
          </a:p>
          <a:p>
            <a:pPr lvl="1"/>
            <a:endParaRPr lang="en-US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300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anose="02030602050306030303" pitchFamily="18" charset="0"/>
              </a:rPr>
              <a:t>Consistency and Distinction</a:t>
            </a: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tantia" panose="02030602050306030303" pitchFamily="18" charset="0"/>
              </a:rPr>
              <a:t>Medical and Lost Wages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Accidents and Diseases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Monopolistic and Market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Abrogation of Common Law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Immunity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Fellow servants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Limited damages</a:t>
            </a:r>
          </a:p>
          <a:p>
            <a:pPr lvl="1"/>
            <a:endParaRPr lang="en-US" dirty="0" smtClean="0">
              <a:latin typeface="Constantia" panose="02030602050306030303" pitchFamily="18" charset="0"/>
            </a:endParaRPr>
          </a:p>
          <a:p>
            <a:pPr marL="457200" lvl="1" indent="0">
              <a:buNone/>
            </a:pPr>
            <a:endParaRPr lang="en-US" dirty="0">
              <a:latin typeface="Constantia" panose="02030602050306030303" pitchFamily="18" charset="0"/>
            </a:endParaRPr>
          </a:p>
          <a:p>
            <a:pPr lvl="1"/>
            <a:endParaRPr lang="en-US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937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anose="02030602050306030303" pitchFamily="18" charset="0"/>
              </a:rPr>
              <a:t>Broade</a:t>
            </a:r>
            <a:r>
              <a:rPr lang="en-US" dirty="0" smtClean="0">
                <a:latin typeface="Constantia" panose="02030602050306030303" pitchFamily="18" charset="0"/>
              </a:rPr>
              <a:t>r Concerns</a:t>
            </a: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tantia" panose="02030602050306030303" pitchFamily="18" charset="0"/>
              </a:rPr>
              <a:t>Employment Law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Discrimination, Compliance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Labor Law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Unions, Contracts, Arbitrations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Government Regulation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Federal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State</a:t>
            </a:r>
          </a:p>
          <a:p>
            <a:pPr lvl="1"/>
            <a:r>
              <a:rPr lang="en-US" dirty="0" smtClean="0">
                <a:latin typeface="Constantia" panose="02030602050306030303" pitchFamily="18" charset="0"/>
              </a:rPr>
              <a:t>Local</a:t>
            </a:r>
          </a:p>
          <a:p>
            <a:pPr marL="457200" lvl="1" indent="0">
              <a:buNone/>
            </a:pPr>
            <a:endParaRPr lang="en-US" dirty="0">
              <a:latin typeface="Constantia" panose="02030602050306030303" pitchFamily="18" charset="0"/>
            </a:endParaRPr>
          </a:p>
          <a:p>
            <a:pPr lvl="1"/>
            <a:endParaRPr lang="en-US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198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258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American Workers’ Compensation</vt:lpstr>
      <vt:lpstr>Society</vt:lpstr>
      <vt:lpstr>Law</vt:lpstr>
      <vt:lpstr>Modernity</vt:lpstr>
      <vt:lpstr>Workers’ Compensation</vt:lpstr>
      <vt:lpstr>American Adaptation</vt:lpstr>
      <vt:lpstr>American Adaptation</vt:lpstr>
      <vt:lpstr>Consistency and Distinction</vt:lpstr>
      <vt:lpstr>Broader Concerns</vt:lpstr>
      <vt:lpstr>Government Regulation</vt:lpstr>
      <vt:lpstr>Career Paths</vt:lpstr>
      <vt:lpstr>Hurt at Work</vt:lpstr>
      <vt:lpstr>American Workers’ Compensation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Workers’ Compensation</dc:title>
  <dc:creator>DOAH</dc:creator>
  <cp:lastModifiedBy>DOAH</cp:lastModifiedBy>
  <cp:revision>7</cp:revision>
  <dcterms:created xsi:type="dcterms:W3CDTF">2024-10-23T10:47:06Z</dcterms:created>
  <dcterms:modified xsi:type="dcterms:W3CDTF">2024-10-23T11:33:22Z</dcterms:modified>
</cp:coreProperties>
</file>