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300" r:id="rId29"/>
    <p:sldId id="301" r:id="rId30"/>
    <p:sldId id="302" r:id="rId31"/>
    <p:sldId id="303" r:id="rId32"/>
    <p:sldId id="304" r:id="rId33"/>
    <p:sldId id="305" r:id="rId34"/>
    <p:sldId id="308" r:id="rId35"/>
    <p:sldId id="309" r:id="rId36"/>
    <p:sldId id="283" r:id="rId37"/>
    <p:sldId id="284" r:id="rId38"/>
    <p:sldId id="285" r:id="rId39"/>
    <p:sldId id="286" r:id="rId40"/>
    <p:sldId id="288" r:id="rId41"/>
    <p:sldId id="289" r:id="rId42"/>
    <p:sldId id="287" r:id="rId43"/>
    <p:sldId id="290" r:id="rId44"/>
    <p:sldId id="292" r:id="rId45"/>
    <p:sldId id="291" r:id="rId46"/>
    <p:sldId id="293" r:id="rId47"/>
    <p:sldId id="294" r:id="rId48"/>
    <p:sldId id="295" r:id="rId49"/>
    <p:sldId id="296" r:id="rId50"/>
    <p:sldId id="297" r:id="rId51"/>
    <p:sldId id="298" r:id="rId52"/>
    <p:sldId id="299" r:id="rId53"/>
    <p:sldId id="307" r:id="rId54"/>
    <p:sldId id="323" r:id="rId55"/>
    <p:sldId id="324" r:id="rId56"/>
    <p:sldId id="306"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5" r:id="rId70"/>
    <p:sldId id="327" r:id="rId71"/>
    <p:sldId id="328" r:id="rId72"/>
    <p:sldId id="330" r:id="rId73"/>
    <p:sldId id="329" r:id="rId74"/>
    <p:sldId id="326" r:id="rId75"/>
    <p:sldId id="331" r:id="rId76"/>
    <p:sldId id="322" r:id="rId77"/>
  </p:sldIdLst>
  <p:sldSz cx="9144000" cy="6858000" type="screen4x3"/>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0" d="100"/>
          <a:sy n="90" d="100"/>
        </p:scale>
        <p:origin x="-81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AR"/>
          </a:p>
        </p:txBody>
      </p:sp>
      <p:sp>
        <p:nvSpPr>
          <p:cNvPr id="4" name="3 Marcador de fecha"/>
          <p:cNvSpPr>
            <a:spLocks noGrp="1"/>
          </p:cNvSpPr>
          <p:nvPr>
            <p:ph type="dt" sz="half" idx="10"/>
          </p:nvPr>
        </p:nvSpPr>
        <p:spPr/>
        <p:txBody>
          <a:bodyPr/>
          <a:lstStyle/>
          <a:p>
            <a:fld id="{6CCC83A9-4A68-4F57-BBC8-7AE2A3D1609B}" type="datetimeFigureOut">
              <a:rPr lang="es-AR" smtClean="0"/>
              <a:t>12/10/2021</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A3D830C5-5DD2-402D-A116-DDEF6353D104}" type="slidenum">
              <a:rPr lang="es-AR" smtClean="0"/>
              <a:t>‹Nº›</a:t>
            </a:fld>
            <a:endParaRPr lang="es-AR"/>
          </a:p>
        </p:txBody>
      </p:sp>
    </p:spTree>
    <p:extLst>
      <p:ext uri="{BB962C8B-B14F-4D97-AF65-F5344CB8AC3E}">
        <p14:creationId xmlns:p14="http://schemas.microsoft.com/office/powerpoint/2010/main" val="1412534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fld id="{6CCC83A9-4A68-4F57-BBC8-7AE2A3D1609B}" type="datetimeFigureOut">
              <a:rPr lang="es-AR" smtClean="0"/>
              <a:t>12/10/2021</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A3D830C5-5DD2-402D-A116-DDEF6353D104}" type="slidenum">
              <a:rPr lang="es-AR" smtClean="0"/>
              <a:t>‹Nº›</a:t>
            </a:fld>
            <a:endParaRPr lang="es-AR"/>
          </a:p>
        </p:txBody>
      </p:sp>
    </p:spTree>
    <p:extLst>
      <p:ext uri="{BB962C8B-B14F-4D97-AF65-F5344CB8AC3E}">
        <p14:creationId xmlns:p14="http://schemas.microsoft.com/office/powerpoint/2010/main" val="544669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fld id="{6CCC83A9-4A68-4F57-BBC8-7AE2A3D1609B}" type="datetimeFigureOut">
              <a:rPr lang="es-AR" smtClean="0"/>
              <a:t>12/10/2021</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A3D830C5-5DD2-402D-A116-DDEF6353D104}" type="slidenum">
              <a:rPr lang="es-AR" smtClean="0"/>
              <a:t>‹Nº›</a:t>
            </a:fld>
            <a:endParaRPr lang="es-AR"/>
          </a:p>
        </p:txBody>
      </p:sp>
    </p:spTree>
    <p:extLst>
      <p:ext uri="{BB962C8B-B14F-4D97-AF65-F5344CB8AC3E}">
        <p14:creationId xmlns:p14="http://schemas.microsoft.com/office/powerpoint/2010/main" val="2223686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fld id="{6CCC83A9-4A68-4F57-BBC8-7AE2A3D1609B}" type="datetimeFigureOut">
              <a:rPr lang="es-AR" smtClean="0"/>
              <a:t>12/10/2021</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A3D830C5-5DD2-402D-A116-DDEF6353D104}" type="slidenum">
              <a:rPr lang="es-AR" smtClean="0"/>
              <a:t>‹Nº›</a:t>
            </a:fld>
            <a:endParaRPr lang="es-AR"/>
          </a:p>
        </p:txBody>
      </p:sp>
    </p:spTree>
    <p:extLst>
      <p:ext uri="{BB962C8B-B14F-4D97-AF65-F5344CB8AC3E}">
        <p14:creationId xmlns:p14="http://schemas.microsoft.com/office/powerpoint/2010/main" val="1621943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6CCC83A9-4A68-4F57-BBC8-7AE2A3D1609B}" type="datetimeFigureOut">
              <a:rPr lang="es-AR" smtClean="0"/>
              <a:t>12/10/2021</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A3D830C5-5DD2-402D-A116-DDEF6353D104}" type="slidenum">
              <a:rPr lang="es-AR" smtClean="0"/>
              <a:t>‹Nº›</a:t>
            </a:fld>
            <a:endParaRPr lang="es-AR"/>
          </a:p>
        </p:txBody>
      </p:sp>
    </p:spTree>
    <p:extLst>
      <p:ext uri="{BB962C8B-B14F-4D97-AF65-F5344CB8AC3E}">
        <p14:creationId xmlns:p14="http://schemas.microsoft.com/office/powerpoint/2010/main" val="2203212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fecha"/>
          <p:cNvSpPr>
            <a:spLocks noGrp="1"/>
          </p:cNvSpPr>
          <p:nvPr>
            <p:ph type="dt" sz="half" idx="10"/>
          </p:nvPr>
        </p:nvSpPr>
        <p:spPr/>
        <p:txBody>
          <a:bodyPr/>
          <a:lstStyle/>
          <a:p>
            <a:fld id="{6CCC83A9-4A68-4F57-BBC8-7AE2A3D1609B}" type="datetimeFigureOut">
              <a:rPr lang="es-AR" smtClean="0"/>
              <a:t>12/10/2021</a:t>
            </a:fld>
            <a:endParaRPr lang="es-AR"/>
          </a:p>
        </p:txBody>
      </p:sp>
      <p:sp>
        <p:nvSpPr>
          <p:cNvPr id="6" name="5 Marcador de pie de página"/>
          <p:cNvSpPr>
            <a:spLocks noGrp="1"/>
          </p:cNvSpPr>
          <p:nvPr>
            <p:ph type="ftr" sz="quarter" idx="11"/>
          </p:nvPr>
        </p:nvSpPr>
        <p:spPr/>
        <p:txBody>
          <a:bodyPr/>
          <a:lstStyle/>
          <a:p>
            <a:endParaRPr lang="es-AR"/>
          </a:p>
        </p:txBody>
      </p:sp>
      <p:sp>
        <p:nvSpPr>
          <p:cNvPr id="7" name="6 Marcador de número de diapositiva"/>
          <p:cNvSpPr>
            <a:spLocks noGrp="1"/>
          </p:cNvSpPr>
          <p:nvPr>
            <p:ph type="sldNum" sz="quarter" idx="12"/>
          </p:nvPr>
        </p:nvSpPr>
        <p:spPr/>
        <p:txBody>
          <a:bodyPr/>
          <a:lstStyle/>
          <a:p>
            <a:fld id="{A3D830C5-5DD2-402D-A116-DDEF6353D104}" type="slidenum">
              <a:rPr lang="es-AR" smtClean="0"/>
              <a:t>‹Nº›</a:t>
            </a:fld>
            <a:endParaRPr lang="es-AR"/>
          </a:p>
        </p:txBody>
      </p:sp>
    </p:spTree>
    <p:extLst>
      <p:ext uri="{BB962C8B-B14F-4D97-AF65-F5344CB8AC3E}">
        <p14:creationId xmlns:p14="http://schemas.microsoft.com/office/powerpoint/2010/main" val="1493585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6 Marcador de fecha"/>
          <p:cNvSpPr>
            <a:spLocks noGrp="1"/>
          </p:cNvSpPr>
          <p:nvPr>
            <p:ph type="dt" sz="half" idx="10"/>
          </p:nvPr>
        </p:nvSpPr>
        <p:spPr/>
        <p:txBody>
          <a:bodyPr/>
          <a:lstStyle/>
          <a:p>
            <a:fld id="{6CCC83A9-4A68-4F57-BBC8-7AE2A3D1609B}" type="datetimeFigureOut">
              <a:rPr lang="es-AR" smtClean="0"/>
              <a:t>12/10/2021</a:t>
            </a:fld>
            <a:endParaRPr lang="es-AR"/>
          </a:p>
        </p:txBody>
      </p:sp>
      <p:sp>
        <p:nvSpPr>
          <p:cNvPr id="8" name="7 Marcador de pie de página"/>
          <p:cNvSpPr>
            <a:spLocks noGrp="1"/>
          </p:cNvSpPr>
          <p:nvPr>
            <p:ph type="ftr" sz="quarter" idx="11"/>
          </p:nvPr>
        </p:nvSpPr>
        <p:spPr/>
        <p:txBody>
          <a:bodyPr/>
          <a:lstStyle/>
          <a:p>
            <a:endParaRPr lang="es-AR"/>
          </a:p>
        </p:txBody>
      </p:sp>
      <p:sp>
        <p:nvSpPr>
          <p:cNvPr id="9" name="8 Marcador de número de diapositiva"/>
          <p:cNvSpPr>
            <a:spLocks noGrp="1"/>
          </p:cNvSpPr>
          <p:nvPr>
            <p:ph type="sldNum" sz="quarter" idx="12"/>
          </p:nvPr>
        </p:nvSpPr>
        <p:spPr/>
        <p:txBody>
          <a:bodyPr/>
          <a:lstStyle/>
          <a:p>
            <a:fld id="{A3D830C5-5DD2-402D-A116-DDEF6353D104}" type="slidenum">
              <a:rPr lang="es-AR" smtClean="0"/>
              <a:t>‹Nº›</a:t>
            </a:fld>
            <a:endParaRPr lang="es-AR"/>
          </a:p>
        </p:txBody>
      </p:sp>
    </p:spTree>
    <p:extLst>
      <p:ext uri="{BB962C8B-B14F-4D97-AF65-F5344CB8AC3E}">
        <p14:creationId xmlns:p14="http://schemas.microsoft.com/office/powerpoint/2010/main" val="771823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fecha"/>
          <p:cNvSpPr>
            <a:spLocks noGrp="1"/>
          </p:cNvSpPr>
          <p:nvPr>
            <p:ph type="dt" sz="half" idx="10"/>
          </p:nvPr>
        </p:nvSpPr>
        <p:spPr/>
        <p:txBody>
          <a:bodyPr/>
          <a:lstStyle/>
          <a:p>
            <a:fld id="{6CCC83A9-4A68-4F57-BBC8-7AE2A3D1609B}" type="datetimeFigureOut">
              <a:rPr lang="es-AR" smtClean="0"/>
              <a:t>12/10/2021</a:t>
            </a:fld>
            <a:endParaRPr lang="es-AR"/>
          </a:p>
        </p:txBody>
      </p:sp>
      <p:sp>
        <p:nvSpPr>
          <p:cNvPr id="4" name="3 Marcador de pie de página"/>
          <p:cNvSpPr>
            <a:spLocks noGrp="1"/>
          </p:cNvSpPr>
          <p:nvPr>
            <p:ph type="ftr" sz="quarter" idx="11"/>
          </p:nvPr>
        </p:nvSpPr>
        <p:spPr/>
        <p:txBody>
          <a:bodyPr/>
          <a:lstStyle/>
          <a:p>
            <a:endParaRPr lang="es-AR"/>
          </a:p>
        </p:txBody>
      </p:sp>
      <p:sp>
        <p:nvSpPr>
          <p:cNvPr id="5" name="4 Marcador de número de diapositiva"/>
          <p:cNvSpPr>
            <a:spLocks noGrp="1"/>
          </p:cNvSpPr>
          <p:nvPr>
            <p:ph type="sldNum" sz="quarter" idx="12"/>
          </p:nvPr>
        </p:nvSpPr>
        <p:spPr/>
        <p:txBody>
          <a:bodyPr/>
          <a:lstStyle/>
          <a:p>
            <a:fld id="{A3D830C5-5DD2-402D-A116-DDEF6353D104}" type="slidenum">
              <a:rPr lang="es-AR" smtClean="0"/>
              <a:t>‹Nº›</a:t>
            </a:fld>
            <a:endParaRPr lang="es-AR"/>
          </a:p>
        </p:txBody>
      </p:sp>
    </p:spTree>
    <p:extLst>
      <p:ext uri="{BB962C8B-B14F-4D97-AF65-F5344CB8AC3E}">
        <p14:creationId xmlns:p14="http://schemas.microsoft.com/office/powerpoint/2010/main" val="1268503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6CCC83A9-4A68-4F57-BBC8-7AE2A3D1609B}" type="datetimeFigureOut">
              <a:rPr lang="es-AR" smtClean="0"/>
              <a:t>12/10/2021</a:t>
            </a:fld>
            <a:endParaRPr lang="es-AR"/>
          </a:p>
        </p:txBody>
      </p:sp>
      <p:sp>
        <p:nvSpPr>
          <p:cNvPr id="3" name="2 Marcador de pie de página"/>
          <p:cNvSpPr>
            <a:spLocks noGrp="1"/>
          </p:cNvSpPr>
          <p:nvPr>
            <p:ph type="ftr" sz="quarter" idx="11"/>
          </p:nvPr>
        </p:nvSpPr>
        <p:spPr/>
        <p:txBody>
          <a:bodyPr/>
          <a:lstStyle/>
          <a:p>
            <a:endParaRPr lang="es-AR"/>
          </a:p>
        </p:txBody>
      </p:sp>
      <p:sp>
        <p:nvSpPr>
          <p:cNvPr id="4" name="3 Marcador de número de diapositiva"/>
          <p:cNvSpPr>
            <a:spLocks noGrp="1"/>
          </p:cNvSpPr>
          <p:nvPr>
            <p:ph type="sldNum" sz="quarter" idx="12"/>
          </p:nvPr>
        </p:nvSpPr>
        <p:spPr/>
        <p:txBody>
          <a:bodyPr/>
          <a:lstStyle/>
          <a:p>
            <a:fld id="{A3D830C5-5DD2-402D-A116-DDEF6353D104}" type="slidenum">
              <a:rPr lang="es-AR" smtClean="0"/>
              <a:t>‹Nº›</a:t>
            </a:fld>
            <a:endParaRPr lang="es-AR"/>
          </a:p>
        </p:txBody>
      </p:sp>
    </p:spTree>
    <p:extLst>
      <p:ext uri="{BB962C8B-B14F-4D97-AF65-F5344CB8AC3E}">
        <p14:creationId xmlns:p14="http://schemas.microsoft.com/office/powerpoint/2010/main" val="4229871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6CCC83A9-4A68-4F57-BBC8-7AE2A3D1609B}" type="datetimeFigureOut">
              <a:rPr lang="es-AR" smtClean="0"/>
              <a:t>12/10/2021</a:t>
            </a:fld>
            <a:endParaRPr lang="es-AR"/>
          </a:p>
        </p:txBody>
      </p:sp>
      <p:sp>
        <p:nvSpPr>
          <p:cNvPr id="6" name="5 Marcador de pie de página"/>
          <p:cNvSpPr>
            <a:spLocks noGrp="1"/>
          </p:cNvSpPr>
          <p:nvPr>
            <p:ph type="ftr" sz="quarter" idx="11"/>
          </p:nvPr>
        </p:nvSpPr>
        <p:spPr/>
        <p:txBody>
          <a:bodyPr/>
          <a:lstStyle/>
          <a:p>
            <a:endParaRPr lang="es-AR"/>
          </a:p>
        </p:txBody>
      </p:sp>
      <p:sp>
        <p:nvSpPr>
          <p:cNvPr id="7" name="6 Marcador de número de diapositiva"/>
          <p:cNvSpPr>
            <a:spLocks noGrp="1"/>
          </p:cNvSpPr>
          <p:nvPr>
            <p:ph type="sldNum" sz="quarter" idx="12"/>
          </p:nvPr>
        </p:nvSpPr>
        <p:spPr/>
        <p:txBody>
          <a:bodyPr/>
          <a:lstStyle/>
          <a:p>
            <a:fld id="{A3D830C5-5DD2-402D-A116-DDEF6353D104}" type="slidenum">
              <a:rPr lang="es-AR" smtClean="0"/>
              <a:t>‹Nº›</a:t>
            </a:fld>
            <a:endParaRPr lang="es-AR"/>
          </a:p>
        </p:txBody>
      </p:sp>
    </p:spTree>
    <p:extLst>
      <p:ext uri="{BB962C8B-B14F-4D97-AF65-F5344CB8AC3E}">
        <p14:creationId xmlns:p14="http://schemas.microsoft.com/office/powerpoint/2010/main" val="88404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6CCC83A9-4A68-4F57-BBC8-7AE2A3D1609B}" type="datetimeFigureOut">
              <a:rPr lang="es-AR" smtClean="0"/>
              <a:t>12/10/2021</a:t>
            </a:fld>
            <a:endParaRPr lang="es-AR"/>
          </a:p>
        </p:txBody>
      </p:sp>
      <p:sp>
        <p:nvSpPr>
          <p:cNvPr id="6" name="5 Marcador de pie de página"/>
          <p:cNvSpPr>
            <a:spLocks noGrp="1"/>
          </p:cNvSpPr>
          <p:nvPr>
            <p:ph type="ftr" sz="quarter" idx="11"/>
          </p:nvPr>
        </p:nvSpPr>
        <p:spPr/>
        <p:txBody>
          <a:bodyPr/>
          <a:lstStyle/>
          <a:p>
            <a:endParaRPr lang="es-AR"/>
          </a:p>
        </p:txBody>
      </p:sp>
      <p:sp>
        <p:nvSpPr>
          <p:cNvPr id="7" name="6 Marcador de número de diapositiva"/>
          <p:cNvSpPr>
            <a:spLocks noGrp="1"/>
          </p:cNvSpPr>
          <p:nvPr>
            <p:ph type="sldNum" sz="quarter" idx="12"/>
          </p:nvPr>
        </p:nvSpPr>
        <p:spPr/>
        <p:txBody>
          <a:bodyPr/>
          <a:lstStyle/>
          <a:p>
            <a:fld id="{A3D830C5-5DD2-402D-A116-DDEF6353D104}" type="slidenum">
              <a:rPr lang="es-AR" smtClean="0"/>
              <a:t>‹Nº›</a:t>
            </a:fld>
            <a:endParaRPr lang="es-AR"/>
          </a:p>
        </p:txBody>
      </p:sp>
    </p:spTree>
    <p:extLst>
      <p:ext uri="{BB962C8B-B14F-4D97-AF65-F5344CB8AC3E}">
        <p14:creationId xmlns:p14="http://schemas.microsoft.com/office/powerpoint/2010/main" val="3037541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CC83A9-4A68-4F57-BBC8-7AE2A3D1609B}" type="datetimeFigureOut">
              <a:rPr lang="es-AR" smtClean="0"/>
              <a:t>12/10/2021</a:t>
            </a:fld>
            <a:endParaRPr lang="es-A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D830C5-5DD2-402D-A116-DDEF6353D104}" type="slidenum">
              <a:rPr lang="es-AR" smtClean="0"/>
              <a:t>‹Nº›</a:t>
            </a:fld>
            <a:endParaRPr lang="es-AR"/>
          </a:p>
        </p:txBody>
      </p:sp>
    </p:spTree>
    <p:extLst>
      <p:ext uri="{BB962C8B-B14F-4D97-AF65-F5344CB8AC3E}">
        <p14:creationId xmlns:p14="http://schemas.microsoft.com/office/powerpoint/2010/main" val="3602630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467544" y="260649"/>
            <a:ext cx="8280920" cy="1296144"/>
          </a:xfrm>
        </p:spPr>
        <p:txBody>
          <a:bodyPr>
            <a:noAutofit/>
          </a:bodyPr>
          <a:lstStyle/>
          <a:p>
            <a:r>
              <a:rPr lang="es-AR" sz="3200" dirty="0" smtClean="0">
                <a:latin typeface="Arial Black" panose="020B0A04020102020204" pitchFamily="34" charset="0"/>
              </a:rPr>
              <a:t>UNIDAD 4: EL FUNCIONAMIENTO DE LA ECONOMIA DE MERCADO</a:t>
            </a:r>
            <a:endParaRPr lang="es-AR" sz="3200" dirty="0">
              <a:latin typeface="Arial Black" panose="020B0A04020102020204" pitchFamily="34" charset="0"/>
            </a:endParaRPr>
          </a:p>
        </p:txBody>
      </p:sp>
      <p:sp>
        <p:nvSpPr>
          <p:cNvPr id="3" name="2 Subtítulo"/>
          <p:cNvSpPr>
            <a:spLocks noGrp="1"/>
          </p:cNvSpPr>
          <p:nvPr>
            <p:ph type="subTitle" idx="1"/>
          </p:nvPr>
        </p:nvSpPr>
        <p:spPr>
          <a:xfrm>
            <a:off x="323528" y="1484784"/>
            <a:ext cx="8568952" cy="5184576"/>
          </a:xfrm>
          <a:solidFill>
            <a:schemeClr val="accent2">
              <a:lumMod val="20000"/>
              <a:lumOff val="80000"/>
            </a:schemeClr>
          </a:solidFill>
        </p:spPr>
        <p:txBody>
          <a:bodyPr>
            <a:normAutofit fontScale="92500" lnSpcReduction="20000"/>
          </a:bodyPr>
          <a:lstStyle/>
          <a:p>
            <a:pPr marL="514350" indent="-514350" algn="l">
              <a:buAutoNum type="arabicPeriod"/>
            </a:pPr>
            <a:r>
              <a:rPr lang="es-AR" b="1" dirty="0" smtClean="0">
                <a:solidFill>
                  <a:schemeClr val="tx1"/>
                </a:solidFill>
              </a:rPr>
              <a:t>DEMANDA</a:t>
            </a:r>
          </a:p>
          <a:p>
            <a:pPr marL="540000" algn="l"/>
            <a:r>
              <a:rPr lang="es-AR" b="1" dirty="0" smtClean="0">
                <a:solidFill>
                  <a:schemeClr val="tx1"/>
                </a:solidFill>
              </a:rPr>
              <a:t>1.1 La Ley de Demanda</a:t>
            </a:r>
          </a:p>
          <a:p>
            <a:pPr marL="540000" algn="l"/>
            <a:r>
              <a:rPr lang="es-AR" b="1" dirty="0" smtClean="0">
                <a:solidFill>
                  <a:schemeClr val="tx1"/>
                </a:solidFill>
              </a:rPr>
              <a:t>1.2 La curva y plan de Demanda</a:t>
            </a:r>
          </a:p>
          <a:p>
            <a:pPr marL="540000" algn="l"/>
            <a:r>
              <a:rPr lang="es-AR" b="1" dirty="0" smtClean="0">
                <a:solidFill>
                  <a:schemeClr val="tx1"/>
                </a:solidFill>
              </a:rPr>
              <a:t>1.3 Cambios en la Demanda</a:t>
            </a:r>
          </a:p>
          <a:p>
            <a:pPr marL="540000" algn="l"/>
            <a:r>
              <a:rPr lang="es-AR" b="1" dirty="0" smtClean="0">
                <a:solidFill>
                  <a:schemeClr val="tx1"/>
                </a:solidFill>
              </a:rPr>
              <a:t>1.4 Demanda y cantidad demandada</a:t>
            </a:r>
          </a:p>
          <a:p>
            <a:pPr algn="l"/>
            <a:r>
              <a:rPr lang="es-AR" b="1" dirty="0" smtClean="0">
                <a:solidFill>
                  <a:schemeClr val="tx1"/>
                </a:solidFill>
              </a:rPr>
              <a:t>2. OFERTA</a:t>
            </a:r>
          </a:p>
          <a:p>
            <a:pPr marL="540000" algn="l"/>
            <a:r>
              <a:rPr lang="es-AR" b="1" dirty="0" smtClean="0">
                <a:solidFill>
                  <a:schemeClr val="tx1"/>
                </a:solidFill>
              </a:rPr>
              <a:t>2.1 La Ley de Oferta</a:t>
            </a:r>
          </a:p>
          <a:p>
            <a:pPr marL="540000" algn="l"/>
            <a:r>
              <a:rPr lang="es-AR" b="1" dirty="0" smtClean="0">
                <a:solidFill>
                  <a:schemeClr val="tx1"/>
                </a:solidFill>
              </a:rPr>
              <a:t>2.2 La curva y plan de </a:t>
            </a:r>
            <a:r>
              <a:rPr lang="es-AR" b="1" dirty="0">
                <a:solidFill>
                  <a:schemeClr val="tx1"/>
                </a:solidFill>
              </a:rPr>
              <a:t>Oferta</a:t>
            </a:r>
          </a:p>
          <a:p>
            <a:pPr marL="540000" algn="l"/>
            <a:r>
              <a:rPr lang="es-AR" b="1" dirty="0" smtClean="0">
                <a:solidFill>
                  <a:schemeClr val="tx1"/>
                </a:solidFill>
              </a:rPr>
              <a:t>2.3 Cambios en la </a:t>
            </a:r>
            <a:r>
              <a:rPr lang="es-AR" b="1" dirty="0">
                <a:solidFill>
                  <a:schemeClr val="tx1"/>
                </a:solidFill>
              </a:rPr>
              <a:t>Oferta</a:t>
            </a:r>
          </a:p>
          <a:p>
            <a:pPr marL="540000" algn="l"/>
            <a:r>
              <a:rPr lang="es-AR" b="1" dirty="0" smtClean="0">
                <a:solidFill>
                  <a:schemeClr val="tx1"/>
                </a:solidFill>
              </a:rPr>
              <a:t>2.4 Oferta y cantidad Ofrecida</a:t>
            </a:r>
            <a:endParaRPr lang="es-AR" b="1" dirty="0">
              <a:solidFill>
                <a:schemeClr val="tx1"/>
              </a:solidFill>
            </a:endParaRPr>
          </a:p>
          <a:p>
            <a:pPr algn="l"/>
            <a:r>
              <a:rPr lang="es-AR" b="1" dirty="0" smtClean="0">
                <a:solidFill>
                  <a:schemeClr val="tx1"/>
                </a:solidFill>
              </a:rPr>
              <a:t>3. EQUILIBRIO DEL MERCADO </a:t>
            </a:r>
          </a:p>
          <a:p>
            <a:pPr marL="514350" indent="-514350">
              <a:buAutoNum type="arabicPeriod"/>
            </a:pPr>
            <a:endParaRPr lang="es-AR" b="1" dirty="0" smtClean="0">
              <a:solidFill>
                <a:schemeClr val="tx1"/>
              </a:solidFill>
            </a:endParaRPr>
          </a:p>
          <a:p>
            <a:pPr marL="514350" indent="-514350">
              <a:buAutoNum type="arabicPeriod"/>
            </a:pPr>
            <a:endParaRPr lang="es-AR" b="1" dirty="0" smtClean="0">
              <a:solidFill>
                <a:schemeClr val="tx1"/>
              </a:solidFill>
            </a:endParaRPr>
          </a:p>
          <a:p>
            <a:pPr marL="514350" indent="-514350">
              <a:buAutoNum type="arabicPeriod"/>
            </a:pPr>
            <a:endParaRPr lang="es-AR" b="1" dirty="0" smtClean="0">
              <a:solidFill>
                <a:schemeClr val="tx1"/>
              </a:solidFill>
            </a:endParaRPr>
          </a:p>
        </p:txBody>
      </p:sp>
    </p:spTree>
    <p:extLst>
      <p:ext uri="{BB962C8B-B14F-4D97-AF65-F5344CB8AC3E}">
        <p14:creationId xmlns:p14="http://schemas.microsoft.com/office/powerpoint/2010/main" val="41441124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latin typeface="Arial Black" panose="020B0A04020102020204" pitchFamily="34" charset="0"/>
              </a:rPr>
              <a:t>1.3 Demanda</a:t>
            </a:r>
            <a:endParaRPr lang="es-AR" dirty="0"/>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600200"/>
            <a:ext cx="7488832"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03420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latin typeface="Arial Black" panose="020B0A04020102020204" pitchFamily="34" charset="0"/>
              </a:rPr>
              <a:t>1.3 Demanda</a:t>
            </a:r>
            <a:endParaRPr lang="es-AR" dirty="0"/>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484785"/>
            <a:ext cx="8229600"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48365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latin typeface="Arial Black" panose="020B0A04020102020204" pitchFamily="34" charset="0"/>
              </a:rPr>
              <a:t>1.3 Demanda</a:t>
            </a:r>
            <a:endParaRPr lang="es-AR" dirty="0"/>
          </a:p>
        </p:txBody>
      </p:sp>
      <p:sp>
        <p:nvSpPr>
          <p:cNvPr id="3" name="2 Marcador de contenido"/>
          <p:cNvSpPr>
            <a:spLocks noGrp="1"/>
          </p:cNvSpPr>
          <p:nvPr>
            <p:ph idx="1"/>
          </p:nvPr>
        </p:nvSpPr>
        <p:spPr/>
        <p:txBody>
          <a:bodyPr/>
          <a:lstStyle/>
          <a:p>
            <a:pPr marL="0" indent="0">
              <a:buNone/>
            </a:pPr>
            <a:r>
              <a:rPr lang="es-AR" b="1" i="1" dirty="0"/>
              <a:t>A</a:t>
            </a:r>
            <a:r>
              <a:rPr lang="es-AR" b="1" i="1" dirty="0" smtClean="0"/>
              <a:t> excepción del </a:t>
            </a:r>
            <a:r>
              <a:rPr lang="es-AR" b="1" i="1" dirty="0"/>
              <a:t>precio </a:t>
            </a:r>
            <a:r>
              <a:rPr lang="es-AR" b="1" i="1" dirty="0" smtClean="0"/>
              <a:t>del </a:t>
            </a:r>
            <a:r>
              <a:rPr lang="es-AR" b="1" i="1" dirty="0"/>
              <a:t>propio bien, cuando algunos de los </a:t>
            </a:r>
            <a:r>
              <a:rPr lang="es-AR" b="1" i="1" dirty="0" smtClean="0"/>
              <a:t>demás </a:t>
            </a:r>
            <a:r>
              <a:rPr lang="es-AR" b="1" i="1" dirty="0"/>
              <a:t>factores determinantes de la demanda </a:t>
            </a:r>
            <a:r>
              <a:rPr lang="es-AR" b="1" dirty="0"/>
              <a:t>se </a:t>
            </a:r>
            <a:r>
              <a:rPr lang="es-AR" b="1" i="1" dirty="0"/>
              <a:t>modifican, la curva de demanda </a:t>
            </a:r>
            <a:r>
              <a:rPr lang="es-AR" b="1" dirty="0"/>
              <a:t>se </a:t>
            </a:r>
            <a:r>
              <a:rPr lang="es-AR" b="1" i="1" dirty="0"/>
              <a:t>desplaza.</a:t>
            </a:r>
            <a:endParaRPr lang="es-AR" dirty="0"/>
          </a:p>
          <a:p>
            <a:pPr marL="0" indent="0">
              <a:buNone/>
            </a:pPr>
            <a:r>
              <a:rPr lang="es-AR" dirty="0" smtClean="0"/>
              <a:t>Este desplazamiento puede </a:t>
            </a:r>
            <a:r>
              <a:rPr lang="es-AR" dirty="0"/>
              <a:t>ser hacia arriba (indicando un aumento) o hacia abajo (lo que implica una </a:t>
            </a:r>
            <a:r>
              <a:rPr lang="es-AR" dirty="0" smtClean="0"/>
              <a:t>disminución </a:t>
            </a:r>
            <a:r>
              <a:rPr lang="es-AR" dirty="0"/>
              <a:t>de la demanda).</a:t>
            </a:r>
          </a:p>
        </p:txBody>
      </p:sp>
    </p:spTree>
    <p:extLst>
      <p:ext uri="{BB962C8B-B14F-4D97-AF65-F5344CB8AC3E}">
        <p14:creationId xmlns:p14="http://schemas.microsoft.com/office/powerpoint/2010/main" val="15001437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latin typeface="Arial Black" panose="020B0A04020102020204" pitchFamily="34" charset="0"/>
              </a:rPr>
              <a:t>1.3 Demanda</a:t>
            </a:r>
            <a:endParaRPr lang="es-AR" dirty="0"/>
          </a:p>
        </p:txBody>
      </p:sp>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412776"/>
            <a:ext cx="8424936" cy="4968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69084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latin typeface="Arial Black" panose="020B0A04020102020204" pitchFamily="34" charset="0"/>
              </a:rPr>
              <a:t>1. Demanda</a:t>
            </a:r>
            <a:endParaRPr lang="es-AR" dirty="0"/>
          </a:p>
        </p:txBody>
      </p:sp>
      <p:sp>
        <p:nvSpPr>
          <p:cNvPr id="3" name="2 Marcador de contenido"/>
          <p:cNvSpPr>
            <a:spLocks noGrp="1"/>
          </p:cNvSpPr>
          <p:nvPr>
            <p:ph idx="1"/>
          </p:nvPr>
        </p:nvSpPr>
        <p:spPr/>
        <p:txBody>
          <a:bodyPr>
            <a:normAutofit/>
          </a:bodyPr>
          <a:lstStyle/>
          <a:p>
            <a:pPr marL="0" indent="0">
              <a:buNone/>
            </a:pPr>
            <a:r>
              <a:rPr lang="es-AR" b="1" u="sng" dirty="0" smtClean="0"/>
              <a:t>Los </a:t>
            </a:r>
            <a:r>
              <a:rPr lang="es-AR" b="1" u="sng" dirty="0"/>
              <a:t>cinco factores que al modificarse provocan cambios en la </a:t>
            </a:r>
            <a:r>
              <a:rPr lang="es-AR" b="1" u="sng" dirty="0" smtClean="0"/>
              <a:t>demanda: </a:t>
            </a:r>
          </a:p>
          <a:p>
            <a:pPr lvl="0"/>
            <a:r>
              <a:rPr lang="es-AR" dirty="0"/>
              <a:t>Precios de bienes (o servicios) relacionados</a:t>
            </a:r>
          </a:p>
          <a:p>
            <a:r>
              <a:rPr lang="es-AR" dirty="0"/>
              <a:t>I</a:t>
            </a:r>
            <a:r>
              <a:rPr lang="es-AR" dirty="0" smtClean="0"/>
              <a:t>ngreso de </a:t>
            </a:r>
            <a:r>
              <a:rPr lang="es-AR" dirty="0"/>
              <a:t>las consumidores</a:t>
            </a:r>
          </a:p>
          <a:p>
            <a:r>
              <a:rPr lang="es-AR" dirty="0" smtClean="0"/>
              <a:t>Precios </a:t>
            </a:r>
            <a:r>
              <a:rPr lang="es-AR" dirty="0"/>
              <a:t>esperados en el </a:t>
            </a:r>
            <a:r>
              <a:rPr lang="es-AR" dirty="0" smtClean="0"/>
              <a:t>futuro</a:t>
            </a:r>
            <a:endParaRPr lang="es-AR" dirty="0"/>
          </a:p>
          <a:p>
            <a:r>
              <a:rPr lang="es-AR" dirty="0"/>
              <a:t>lngreso esperado en el </a:t>
            </a:r>
            <a:r>
              <a:rPr lang="es-AR" dirty="0" smtClean="0"/>
              <a:t>futuro </a:t>
            </a:r>
            <a:r>
              <a:rPr lang="es-AR" dirty="0"/>
              <a:t>y </a:t>
            </a:r>
            <a:r>
              <a:rPr lang="es-AR" dirty="0" smtClean="0"/>
              <a:t>crédito</a:t>
            </a:r>
            <a:endParaRPr lang="es-AR" dirty="0"/>
          </a:p>
          <a:p>
            <a:r>
              <a:rPr lang="es-AR" dirty="0" smtClean="0"/>
              <a:t>Gustos </a:t>
            </a:r>
            <a:r>
              <a:rPr lang="es-AR" dirty="0"/>
              <a:t>y/o </a:t>
            </a:r>
            <a:r>
              <a:rPr lang="es-AR" dirty="0" smtClean="0"/>
              <a:t>preferencias</a:t>
            </a:r>
            <a:endParaRPr lang="es-AR" dirty="0"/>
          </a:p>
          <a:p>
            <a:pPr marL="0" indent="0">
              <a:buNone/>
            </a:pPr>
            <a:endParaRPr lang="es-AR" b="1" u="sng" dirty="0"/>
          </a:p>
        </p:txBody>
      </p:sp>
    </p:spTree>
    <p:extLst>
      <p:ext uri="{BB962C8B-B14F-4D97-AF65-F5344CB8AC3E}">
        <p14:creationId xmlns:p14="http://schemas.microsoft.com/office/powerpoint/2010/main" val="32560463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latin typeface="Arial Black" panose="020B0A04020102020204" pitchFamily="34" charset="0"/>
              </a:rPr>
              <a:t>1.3 Demanda</a:t>
            </a:r>
            <a:endParaRPr lang="es-AR" dirty="0"/>
          </a:p>
        </p:txBody>
      </p:sp>
      <p:sp>
        <p:nvSpPr>
          <p:cNvPr id="3" name="2 Marcador de contenido"/>
          <p:cNvSpPr>
            <a:spLocks noGrp="1"/>
          </p:cNvSpPr>
          <p:nvPr>
            <p:ph idx="1"/>
          </p:nvPr>
        </p:nvSpPr>
        <p:spPr>
          <a:xfrm>
            <a:off x="251520" y="1268760"/>
            <a:ext cx="8784976" cy="5040560"/>
          </a:xfrm>
        </p:spPr>
        <p:txBody>
          <a:bodyPr>
            <a:normAutofit fontScale="92500" lnSpcReduction="20000"/>
          </a:bodyPr>
          <a:lstStyle/>
          <a:p>
            <a:pPr marL="0" indent="0">
              <a:buNone/>
            </a:pPr>
            <a:r>
              <a:rPr lang="es-AR" b="1" u="sng" dirty="0" smtClean="0"/>
              <a:t>Precios de los bienes relacionados</a:t>
            </a:r>
            <a:endParaRPr lang="es-AR" u="sng" dirty="0"/>
          </a:p>
          <a:p>
            <a:pPr marL="0" indent="0">
              <a:buNone/>
            </a:pPr>
            <a:r>
              <a:rPr lang="es-AR" dirty="0" smtClean="0"/>
              <a:t>Estos </a:t>
            </a:r>
            <a:r>
              <a:rPr lang="es-AR" dirty="0"/>
              <a:t>pueden ser de dos tipos: </a:t>
            </a:r>
            <a:r>
              <a:rPr lang="es-AR" b="1" i="1" dirty="0"/>
              <a:t>sustitutos </a:t>
            </a:r>
            <a:r>
              <a:rPr lang="es-AR" b="1" dirty="0"/>
              <a:t>o </a:t>
            </a:r>
            <a:r>
              <a:rPr lang="es-AR" b="1" i="1" dirty="0"/>
              <a:t>complementarios.</a:t>
            </a:r>
            <a:endParaRPr lang="es-AR" dirty="0"/>
          </a:p>
          <a:p>
            <a:r>
              <a:rPr lang="es-AR" dirty="0"/>
              <a:t>Un </a:t>
            </a:r>
            <a:r>
              <a:rPr lang="es-AR" b="1" i="1" dirty="0"/>
              <a:t>bien sustituto </a:t>
            </a:r>
            <a:r>
              <a:rPr lang="es-AR" dirty="0"/>
              <a:t>es aquel que puede usarse en lugar de otro bien o </a:t>
            </a:r>
            <a:r>
              <a:rPr lang="es-AR" dirty="0" smtClean="0"/>
              <a:t>servicio. </a:t>
            </a:r>
          </a:p>
          <a:p>
            <a:pPr marL="0" indent="0">
              <a:buNone/>
            </a:pPr>
            <a:r>
              <a:rPr lang="es-AR" dirty="0" smtClean="0"/>
              <a:t>El </a:t>
            </a:r>
            <a:r>
              <a:rPr lang="es-AR" dirty="0"/>
              <a:t>cambio en el </a:t>
            </a:r>
            <a:r>
              <a:rPr lang="es-AR" i="1" dirty="0"/>
              <a:t>precio </a:t>
            </a:r>
            <a:r>
              <a:rPr lang="es-AR" dirty="0"/>
              <a:t>de un bien, </a:t>
            </a:r>
            <a:r>
              <a:rPr lang="es-AR" dirty="0" smtClean="0"/>
              <a:t>altera </a:t>
            </a:r>
            <a:r>
              <a:rPr lang="es-AR" dirty="0"/>
              <a:t>en </a:t>
            </a:r>
            <a:r>
              <a:rPr lang="es-AR" dirty="0" smtClean="0"/>
              <a:t>la misma dirección a </a:t>
            </a:r>
            <a:r>
              <a:rPr lang="es-AR" dirty="0"/>
              <a:t>la </a:t>
            </a:r>
            <a:r>
              <a:rPr lang="es-AR" i="1" dirty="0"/>
              <a:t>demanda </a:t>
            </a:r>
            <a:r>
              <a:rPr lang="es-AR" dirty="0"/>
              <a:t>del </a:t>
            </a:r>
            <a:r>
              <a:rPr lang="es-AR" i="1" dirty="0" smtClean="0"/>
              <a:t>bien en cuestión</a:t>
            </a:r>
            <a:endParaRPr lang="es-AR" dirty="0" smtClean="0"/>
          </a:p>
          <a:p>
            <a:pPr marL="0" indent="0">
              <a:buNone/>
            </a:pPr>
            <a:r>
              <a:rPr lang="es-AR" dirty="0" smtClean="0"/>
              <a:t>Cambia </a:t>
            </a:r>
            <a:r>
              <a:rPr lang="es-AR" dirty="0"/>
              <a:t>la </a:t>
            </a:r>
            <a:r>
              <a:rPr lang="es-AR" i="1" dirty="0"/>
              <a:t>tabla de demanda </a:t>
            </a:r>
            <a:r>
              <a:rPr lang="es-AR" dirty="0"/>
              <a:t>y se traslada la curva</a:t>
            </a:r>
            <a:r>
              <a:rPr lang="es-AR" dirty="0" smtClean="0"/>
              <a:t>.</a:t>
            </a:r>
          </a:p>
          <a:p>
            <a:pPr marL="0" indent="0">
              <a:buNone/>
            </a:pPr>
            <a:r>
              <a:rPr lang="es-AR" u="sng" dirty="0" smtClean="0"/>
              <a:t>Ejemplos: </a:t>
            </a:r>
            <a:r>
              <a:rPr lang="es-AR" dirty="0" smtClean="0"/>
              <a:t>un </a:t>
            </a:r>
            <a:r>
              <a:rPr lang="es-AR" dirty="0"/>
              <a:t>viaje en colectivo es </a:t>
            </a:r>
            <a:r>
              <a:rPr lang="es-AR" i="1" dirty="0"/>
              <a:t>sustituto </a:t>
            </a:r>
            <a:r>
              <a:rPr lang="es-AR" dirty="0"/>
              <a:t>de un viaje en tren; un lomito es </a:t>
            </a:r>
            <a:r>
              <a:rPr lang="es-AR" i="1" dirty="0" smtClean="0"/>
              <a:t>sustituto</a:t>
            </a:r>
            <a:r>
              <a:rPr lang="es-AR" dirty="0" smtClean="0"/>
              <a:t> de </a:t>
            </a:r>
            <a:r>
              <a:rPr lang="es-AR" dirty="0"/>
              <a:t>un </a:t>
            </a:r>
            <a:r>
              <a:rPr lang="es-AR" dirty="0" smtClean="0"/>
              <a:t>choripán; </a:t>
            </a:r>
            <a:r>
              <a:rPr lang="es-AR" dirty="0"/>
              <a:t>un plato de fideos es </a:t>
            </a:r>
            <a:r>
              <a:rPr lang="es-AR" i="1" dirty="0"/>
              <a:t>sustituto </a:t>
            </a:r>
            <a:r>
              <a:rPr lang="es-AR" dirty="0"/>
              <a:t>de un guiso de arroz y una mandarina es </a:t>
            </a:r>
            <a:r>
              <a:rPr lang="es-AR" i="1" dirty="0"/>
              <a:t>sustituta </a:t>
            </a:r>
            <a:r>
              <a:rPr lang="es-AR" dirty="0"/>
              <a:t>de una naranja.</a:t>
            </a:r>
          </a:p>
          <a:p>
            <a:endParaRPr lang="es-AR" dirty="0" smtClean="0"/>
          </a:p>
          <a:p>
            <a:endParaRPr lang="es-AR" dirty="0"/>
          </a:p>
        </p:txBody>
      </p:sp>
    </p:spTree>
    <p:extLst>
      <p:ext uri="{BB962C8B-B14F-4D97-AF65-F5344CB8AC3E}">
        <p14:creationId xmlns:p14="http://schemas.microsoft.com/office/powerpoint/2010/main" val="34675669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994122"/>
          </a:xfrm>
        </p:spPr>
        <p:txBody>
          <a:bodyPr/>
          <a:lstStyle/>
          <a:p>
            <a:r>
              <a:rPr lang="es-AR" dirty="0" smtClean="0">
                <a:latin typeface="Arial Black" panose="020B0A04020102020204" pitchFamily="34" charset="0"/>
              </a:rPr>
              <a:t>1.3 Demanda</a:t>
            </a:r>
            <a:endParaRPr lang="es-AR" dirty="0"/>
          </a:p>
        </p:txBody>
      </p:sp>
      <p:sp>
        <p:nvSpPr>
          <p:cNvPr id="3" name="2 Marcador de contenido"/>
          <p:cNvSpPr>
            <a:spLocks noGrp="1"/>
          </p:cNvSpPr>
          <p:nvPr>
            <p:ph idx="1"/>
          </p:nvPr>
        </p:nvSpPr>
        <p:spPr>
          <a:xfrm>
            <a:off x="395536" y="1484784"/>
            <a:ext cx="8496944" cy="5040560"/>
          </a:xfrm>
        </p:spPr>
        <p:txBody>
          <a:bodyPr>
            <a:normAutofit fontScale="92500"/>
          </a:bodyPr>
          <a:lstStyle/>
          <a:p>
            <a:r>
              <a:rPr lang="es-AR" dirty="0"/>
              <a:t>Un </a:t>
            </a:r>
            <a:r>
              <a:rPr lang="es-AR" b="1" i="1" dirty="0"/>
              <a:t>bien complementario </a:t>
            </a:r>
            <a:r>
              <a:rPr lang="es-AR" dirty="0"/>
              <a:t>es aquel que se utiliza en conjunto con </a:t>
            </a:r>
            <a:r>
              <a:rPr lang="es-AR" dirty="0" smtClean="0"/>
              <a:t>otro.</a:t>
            </a:r>
          </a:p>
          <a:p>
            <a:pPr marL="0" indent="0">
              <a:buNone/>
            </a:pPr>
            <a:r>
              <a:rPr lang="es-AR" dirty="0" smtClean="0"/>
              <a:t>El cambio en el </a:t>
            </a:r>
            <a:r>
              <a:rPr lang="es-AR" i="1" dirty="0" smtClean="0"/>
              <a:t>precio </a:t>
            </a:r>
            <a:r>
              <a:rPr lang="es-AR" dirty="0" smtClean="0"/>
              <a:t>de un bien, altera en dirección a la </a:t>
            </a:r>
            <a:r>
              <a:rPr lang="es-AR" i="1" dirty="0" smtClean="0"/>
              <a:t>demanda inversa </a:t>
            </a:r>
            <a:r>
              <a:rPr lang="es-AR" dirty="0" smtClean="0"/>
              <a:t>del </a:t>
            </a:r>
            <a:r>
              <a:rPr lang="es-AR" i="1" dirty="0" smtClean="0"/>
              <a:t>bien </a:t>
            </a:r>
            <a:r>
              <a:rPr lang="es-AR" dirty="0" smtClean="0"/>
              <a:t>complementario. </a:t>
            </a:r>
          </a:p>
          <a:p>
            <a:pPr marL="0" indent="0">
              <a:buNone/>
            </a:pPr>
            <a:r>
              <a:rPr lang="es-AR" dirty="0" smtClean="0"/>
              <a:t>Cambia la </a:t>
            </a:r>
            <a:r>
              <a:rPr lang="es-AR" i="1" dirty="0" smtClean="0"/>
              <a:t>tabla de demanda </a:t>
            </a:r>
            <a:r>
              <a:rPr lang="es-AR" dirty="0" smtClean="0"/>
              <a:t>y se traslada la curva.</a:t>
            </a:r>
          </a:p>
          <a:p>
            <a:pPr marL="0" indent="0">
              <a:buNone/>
            </a:pPr>
            <a:r>
              <a:rPr lang="es-AR" u="sng" dirty="0" smtClean="0"/>
              <a:t>Ejemplos: </a:t>
            </a:r>
            <a:r>
              <a:rPr lang="es-AR" dirty="0" smtClean="0"/>
              <a:t>los </a:t>
            </a:r>
            <a:r>
              <a:rPr lang="es-AR" dirty="0"/>
              <a:t>lomitos y las papas fritas, los criollos y dulce de leche, la entrada al cine y pochoclo, un </a:t>
            </a:r>
            <a:r>
              <a:rPr lang="es-AR" dirty="0" smtClean="0"/>
              <a:t>teléfono </a:t>
            </a:r>
            <a:r>
              <a:rPr lang="es-AR" dirty="0"/>
              <a:t>inteligente y un plan de datos </a:t>
            </a:r>
            <a:r>
              <a:rPr lang="es-AR" dirty="0" smtClean="0"/>
              <a:t>móviles, </a:t>
            </a:r>
            <a:r>
              <a:rPr lang="es-AR" dirty="0"/>
              <a:t>la computadora y los sistemas operativos, la impresora y el </a:t>
            </a:r>
            <a:r>
              <a:rPr lang="es-AR" dirty="0" smtClean="0"/>
              <a:t>tóner.</a:t>
            </a:r>
          </a:p>
          <a:p>
            <a:pPr marL="0" indent="0">
              <a:buNone/>
            </a:pPr>
            <a:endParaRPr lang="es-AR" dirty="0" smtClean="0"/>
          </a:p>
          <a:p>
            <a:endParaRPr lang="es-AR" dirty="0" smtClean="0"/>
          </a:p>
          <a:p>
            <a:pPr marL="0" indent="0">
              <a:buNone/>
            </a:pPr>
            <a:endParaRPr lang="es-AR" dirty="0"/>
          </a:p>
        </p:txBody>
      </p:sp>
    </p:spTree>
    <p:extLst>
      <p:ext uri="{BB962C8B-B14F-4D97-AF65-F5344CB8AC3E}">
        <p14:creationId xmlns:p14="http://schemas.microsoft.com/office/powerpoint/2010/main" val="15592688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latin typeface="Arial Black" panose="020B0A04020102020204" pitchFamily="34" charset="0"/>
              </a:rPr>
              <a:t>1.3 Demanda</a:t>
            </a:r>
            <a:endParaRPr lang="es-AR" dirty="0"/>
          </a:p>
        </p:txBody>
      </p:sp>
      <p:sp>
        <p:nvSpPr>
          <p:cNvPr id="3" name="2 Marcador de contenido"/>
          <p:cNvSpPr>
            <a:spLocks noGrp="1"/>
          </p:cNvSpPr>
          <p:nvPr>
            <p:ph idx="1"/>
          </p:nvPr>
        </p:nvSpPr>
        <p:spPr>
          <a:xfrm>
            <a:off x="323528" y="1600200"/>
            <a:ext cx="8496944" cy="4637112"/>
          </a:xfrm>
        </p:spPr>
        <p:txBody>
          <a:bodyPr>
            <a:normAutofit fontScale="85000" lnSpcReduction="10000"/>
          </a:bodyPr>
          <a:lstStyle/>
          <a:p>
            <a:pPr marL="0" indent="0">
              <a:buNone/>
            </a:pPr>
            <a:r>
              <a:rPr lang="es-AR" b="1" u="sng" dirty="0"/>
              <a:t>Precios </a:t>
            </a:r>
            <a:r>
              <a:rPr lang="es-AR" b="1" u="sng" dirty="0" smtClean="0"/>
              <a:t>esperados en </a:t>
            </a:r>
            <a:r>
              <a:rPr lang="es-AR" b="1" u="sng" dirty="0"/>
              <a:t>el futuro</a:t>
            </a:r>
            <a:endParaRPr lang="es-AR" u="sng" dirty="0"/>
          </a:p>
          <a:p>
            <a:pPr marL="0" indent="0">
              <a:buNone/>
            </a:pPr>
            <a:r>
              <a:rPr lang="es-AR" dirty="0" smtClean="0"/>
              <a:t>Si </a:t>
            </a:r>
            <a:r>
              <a:rPr lang="es-AR" dirty="0"/>
              <a:t>se espera que haya una suba en el </a:t>
            </a:r>
            <a:r>
              <a:rPr lang="es-AR" i="1" dirty="0"/>
              <a:t>precio </a:t>
            </a:r>
            <a:r>
              <a:rPr lang="es-AR" dirty="0"/>
              <a:t>de un bien en el futuro y si dicho bien es almacenable, es razonable que la gente que puede hacerlo aumente su </a:t>
            </a:r>
            <a:r>
              <a:rPr lang="es-AR" i="1" dirty="0"/>
              <a:t>demanda </a:t>
            </a:r>
            <a:r>
              <a:rPr lang="es-AR" dirty="0" smtClean="0"/>
              <a:t>ac­tual </a:t>
            </a:r>
            <a:r>
              <a:rPr lang="es-AR" dirty="0"/>
              <a:t>por el bien y disminuya su demanda futura.</a:t>
            </a:r>
          </a:p>
          <a:p>
            <a:pPr marL="0" indent="0">
              <a:buNone/>
            </a:pPr>
            <a:r>
              <a:rPr lang="es-AR" dirty="0" smtClean="0"/>
              <a:t>Ejemplo: si </a:t>
            </a:r>
            <a:r>
              <a:rPr lang="es-AR" dirty="0"/>
              <a:t>se sabe que por una fuerte </a:t>
            </a:r>
            <a:r>
              <a:rPr lang="es-AR" dirty="0" smtClean="0"/>
              <a:t>caída </a:t>
            </a:r>
            <a:r>
              <a:rPr lang="es-AR" dirty="0"/>
              <a:t>de granizo en los sembrados de trigo, el paquete de harina va a duplicar su </a:t>
            </a:r>
            <a:r>
              <a:rPr lang="es-AR" i="1" dirty="0"/>
              <a:t>precio </a:t>
            </a:r>
            <a:r>
              <a:rPr lang="es-AR" dirty="0"/>
              <a:t>en los </a:t>
            </a:r>
            <a:r>
              <a:rPr lang="es-AR" dirty="0" smtClean="0"/>
              <a:t>próximos </a:t>
            </a:r>
            <a:r>
              <a:rPr lang="es-AR" dirty="0"/>
              <a:t>meses y </a:t>
            </a:r>
            <a:r>
              <a:rPr lang="es-AR" dirty="0" smtClean="0"/>
              <a:t>dado que </a:t>
            </a:r>
            <a:r>
              <a:rPr lang="es-AR" dirty="0"/>
              <a:t>se puede almacenar, la </a:t>
            </a:r>
            <a:r>
              <a:rPr lang="es-AR" i="1" dirty="0"/>
              <a:t>demanda </a:t>
            </a:r>
            <a:r>
              <a:rPr lang="es-AR" dirty="0"/>
              <a:t>actual aumentara debido a que las personas van a anticiparse al aumento que se viene (la curva de demanda de harina se desplazara hacia la arriba).</a:t>
            </a:r>
          </a:p>
        </p:txBody>
      </p:sp>
    </p:spTree>
    <p:extLst>
      <p:ext uri="{BB962C8B-B14F-4D97-AF65-F5344CB8AC3E}">
        <p14:creationId xmlns:p14="http://schemas.microsoft.com/office/powerpoint/2010/main" val="16188961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latin typeface="Arial Black" panose="020B0A04020102020204" pitchFamily="34" charset="0"/>
              </a:rPr>
              <a:t>1.3 Demanda</a:t>
            </a:r>
            <a:endParaRPr lang="es-AR" dirty="0"/>
          </a:p>
        </p:txBody>
      </p:sp>
      <p:sp>
        <p:nvSpPr>
          <p:cNvPr id="3" name="2 Marcador de contenido"/>
          <p:cNvSpPr>
            <a:spLocks noGrp="1"/>
          </p:cNvSpPr>
          <p:nvPr>
            <p:ph idx="1"/>
          </p:nvPr>
        </p:nvSpPr>
        <p:spPr/>
        <p:txBody>
          <a:bodyPr>
            <a:normAutofit fontScale="85000" lnSpcReduction="20000"/>
          </a:bodyPr>
          <a:lstStyle/>
          <a:p>
            <a:pPr marL="0" indent="0">
              <a:buNone/>
            </a:pPr>
            <a:r>
              <a:rPr lang="es-AR" b="1" u="sng" dirty="0" smtClean="0"/>
              <a:t>Cambios en el ingreso</a:t>
            </a:r>
          </a:p>
          <a:p>
            <a:pPr marL="0" indent="0">
              <a:buNone/>
            </a:pPr>
            <a:r>
              <a:rPr lang="es-AR" dirty="0"/>
              <a:t>Un aumento en el </a:t>
            </a:r>
            <a:r>
              <a:rPr lang="es-AR" b="1" i="1" dirty="0"/>
              <a:t>ingreso </a:t>
            </a:r>
            <a:r>
              <a:rPr lang="es-AR" dirty="0"/>
              <a:t>conlleva a que se incremente la </a:t>
            </a:r>
            <a:r>
              <a:rPr lang="es-AR" i="1" dirty="0"/>
              <a:t>demanda </a:t>
            </a:r>
            <a:r>
              <a:rPr lang="es-AR" dirty="0"/>
              <a:t>de la </a:t>
            </a:r>
            <a:r>
              <a:rPr lang="es-AR" b="1" i="1" dirty="0" smtClean="0"/>
              <a:t>mayoría </a:t>
            </a:r>
            <a:r>
              <a:rPr lang="es-AR" dirty="0"/>
              <a:t>de los bienes y servicios, aunque </a:t>
            </a:r>
            <a:r>
              <a:rPr lang="es-AR" b="1" dirty="0"/>
              <a:t>no de </a:t>
            </a:r>
            <a:r>
              <a:rPr lang="es-AR" b="1" i="1" dirty="0"/>
              <a:t>todos. </a:t>
            </a:r>
            <a:endParaRPr lang="es-AR" b="1" i="1" dirty="0" smtClean="0"/>
          </a:p>
          <a:p>
            <a:pPr marL="0" indent="0">
              <a:buNone/>
            </a:pPr>
            <a:r>
              <a:rPr lang="es-AR" dirty="0" smtClean="0"/>
              <a:t>De </a:t>
            </a:r>
            <a:r>
              <a:rPr lang="es-AR" dirty="0"/>
              <a:t>igual modo, una </a:t>
            </a:r>
            <a:r>
              <a:rPr lang="es-AR" dirty="0" smtClean="0"/>
              <a:t>caída </a:t>
            </a:r>
            <a:r>
              <a:rPr lang="es-AR" dirty="0"/>
              <a:t>en el </a:t>
            </a:r>
            <a:r>
              <a:rPr lang="es-AR" i="1" dirty="0"/>
              <a:t>ingreso </a:t>
            </a:r>
            <a:r>
              <a:rPr lang="es-AR" dirty="0"/>
              <a:t>que disminuye nuestra capacidad de compra, nos lleva a gastar menos en casi todos los bienes y servicios.</a:t>
            </a:r>
          </a:p>
          <a:p>
            <a:pPr marL="0" indent="0">
              <a:buNone/>
            </a:pPr>
            <a:r>
              <a:rPr lang="es-AR" dirty="0"/>
              <a:t>Un </a:t>
            </a:r>
            <a:r>
              <a:rPr lang="es-AR" b="1" i="1" dirty="0"/>
              <a:t>bien normal </a:t>
            </a:r>
            <a:r>
              <a:rPr lang="es-AR" dirty="0"/>
              <a:t>es aquel cuya </a:t>
            </a:r>
            <a:r>
              <a:rPr lang="es-AR" i="1" dirty="0"/>
              <a:t>demanda </a:t>
            </a:r>
            <a:r>
              <a:rPr lang="es-AR" dirty="0"/>
              <a:t>aumenta cuando se incrementa el </a:t>
            </a:r>
            <a:r>
              <a:rPr lang="es-AR" i="1" dirty="0"/>
              <a:t>ingreso </a:t>
            </a:r>
            <a:r>
              <a:rPr lang="es-AR" dirty="0" smtClean="0"/>
              <a:t>y disminuye </a:t>
            </a:r>
            <a:r>
              <a:rPr lang="es-AR" dirty="0"/>
              <a:t>cuando este </a:t>
            </a:r>
            <a:r>
              <a:rPr lang="es-AR" dirty="0" smtClean="0"/>
              <a:t>cae</a:t>
            </a:r>
            <a:r>
              <a:rPr lang="es-AR" dirty="0"/>
              <a:t>. </a:t>
            </a:r>
            <a:endParaRPr lang="es-AR" dirty="0" smtClean="0"/>
          </a:p>
          <a:p>
            <a:pPr marL="0" indent="0">
              <a:buNone/>
            </a:pPr>
            <a:r>
              <a:rPr lang="es-AR" dirty="0" smtClean="0"/>
              <a:t>Un </a:t>
            </a:r>
            <a:r>
              <a:rPr lang="es-AR" b="1" dirty="0" smtClean="0"/>
              <a:t>bien inferior </a:t>
            </a:r>
            <a:r>
              <a:rPr lang="es-AR" dirty="0" smtClean="0"/>
              <a:t>ve incrementada </a:t>
            </a:r>
            <a:r>
              <a:rPr lang="es-AR" dirty="0"/>
              <a:t>su </a:t>
            </a:r>
            <a:r>
              <a:rPr lang="es-AR" i="1" dirty="0" smtClean="0"/>
              <a:t>demanda</a:t>
            </a:r>
            <a:r>
              <a:rPr lang="es-AR" dirty="0" smtClean="0"/>
              <a:t> cuando </a:t>
            </a:r>
            <a:r>
              <a:rPr lang="es-AR" dirty="0"/>
              <a:t>el </a:t>
            </a:r>
            <a:r>
              <a:rPr lang="es-AR" i="1" dirty="0"/>
              <a:t>ingreso </a:t>
            </a:r>
            <a:r>
              <a:rPr lang="es-AR" dirty="0"/>
              <a:t>de las personas cae, y tiene una </a:t>
            </a:r>
            <a:r>
              <a:rPr lang="es-AR" i="1" dirty="0"/>
              <a:t>demanda </a:t>
            </a:r>
            <a:r>
              <a:rPr lang="es-AR" dirty="0"/>
              <a:t>menor cuando los </a:t>
            </a:r>
            <a:r>
              <a:rPr lang="es-AR" i="1" dirty="0"/>
              <a:t>ingresos </a:t>
            </a:r>
            <a:r>
              <a:rPr lang="es-AR" dirty="0"/>
              <a:t>aumentan.</a:t>
            </a:r>
          </a:p>
        </p:txBody>
      </p:sp>
    </p:spTree>
    <p:extLst>
      <p:ext uri="{BB962C8B-B14F-4D97-AF65-F5344CB8AC3E}">
        <p14:creationId xmlns:p14="http://schemas.microsoft.com/office/powerpoint/2010/main" val="38283750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latin typeface="Arial Black" panose="020B0A04020102020204" pitchFamily="34" charset="0"/>
              </a:rPr>
              <a:t>1.3 Demanda</a:t>
            </a:r>
            <a:endParaRPr lang="es-AR" dirty="0"/>
          </a:p>
        </p:txBody>
      </p:sp>
      <p:sp>
        <p:nvSpPr>
          <p:cNvPr id="3" name="2 Marcador de contenido"/>
          <p:cNvSpPr>
            <a:spLocks noGrp="1"/>
          </p:cNvSpPr>
          <p:nvPr>
            <p:ph idx="1"/>
          </p:nvPr>
        </p:nvSpPr>
        <p:spPr>
          <a:xfrm>
            <a:off x="251520" y="1268760"/>
            <a:ext cx="8640960" cy="5256584"/>
          </a:xfrm>
        </p:spPr>
        <p:txBody>
          <a:bodyPr>
            <a:normAutofit fontScale="85000" lnSpcReduction="20000"/>
          </a:bodyPr>
          <a:lstStyle/>
          <a:p>
            <a:pPr marL="0" indent="0">
              <a:buNone/>
            </a:pPr>
            <a:r>
              <a:rPr lang="es-AR" b="1" u="sng" dirty="0"/>
              <a:t>lngreso esperado en el futuro y </a:t>
            </a:r>
            <a:r>
              <a:rPr lang="es-AR" b="1" u="sng" dirty="0" smtClean="0"/>
              <a:t>crédito</a:t>
            </a:r>
            <a:endParaRPr lang="es-AR" dirty="0"/>
          </a:p>
          <a:p>
            <a:pPr marL="0" indent="0">
              <a:buNone/>
            </a:pPr>
            <a:r>
              <a:rPr lang="es-AR" dirty="0"/>
              <a:t>Si tenemos </a:t>
            </a:r>
            <a:r>
              <a:rPr lang="es-AR" dirty="0" smtClean="0"/>
              <a:t>expectativas </a:t>
            </a:r>
            <a:r>
              <a:rPr lang="es-AR" dirty="0"/>
              <a:t>de </a:t>
            </a:r>
            <a:r>
              <a:rPr lang="es-AR" dirty="0" smtClean="0"/>
              <a:t>que en </a:t>
            </a:r>
            <a:r>
              <a:rPr lang="es-AR" dirty="0"/>
              <a:t>el futuro nuestros </a:t>
            </a:r>
            <a:r>
              <a:rPr lang="es-AR" i="1" dirty="0"/>
              <a:t>ingresos </a:t>
            </a:r>
            <a:r>
              <a:rPr lang="es-AR" dirty="0" smtClean="0"/>
              <a:t>serán </a:t>
            </a:r>
            <a:r>
              <a:rPr lang="es-AR" dirty="0"/>
              <a:t>mayores, o bien </a:t>
            </a:r>
            <a:r>
              <a:rPr lang="es-AR" dirty="0" smtClean="0"/>
              <a:t>si tenemos </a:t>
            </a:r>
            <a:r>
              <a:rPr lang="es-AR" dirty="0"/>
              <a:t>facilidad de acceso al financiamiento o </a:t>
            </a:r>
            <a:r>
              <a:rPr lang="es-AR" i="1" dirty="0" smtClean="0"/>
              <a:t>crédito, </a:t>
            </a:r>
            <a:r>
              <a:rPr lang="es-AR" dirty="0"/>
              <a:t>la </a:t>
            </a:r>
            <a:r>
              <a:rPr lang="es-AR" i="1" dirty="0"/>
              <a:t>demanda </a:t>
            </a:r>
            <a:r>
              <a:rPr lang="es-AR" dirty="0" smtClean="0"/>
              <a:t>podría </a:t>
            </a:r>
            <a:r>
              <a:rPr lang="es-AR" dirty="0"/>
              <a:t>aumentar en el presente (la curva de demanda se desplaza hacia arriba), adelantando algunos consumos que </a:t>
            </a:r>
            <a:r>
              <a:rPr lang="es-AR" dirty="0" smtClean="0"/>
              <a:t>íbamos </a:t>
            </a:r>
            <a:r>
              <a:rPr lang="es-AR" dirty="0"/>
              <a:t>a realizar mas adelante o que </a:t>
            </a:r>
            <a:r>
              <a:rPr lang="es-AR" dirty="0" smtClean="0"/>
              <a:t>vengamos </a:t>
            </a:r>
            <a:r>
              <a:rPr lang="es-AR" dirty="0"/>
              <a:t>postergando .</a:t>
            </a:r>
          </a:p>
          <a:p>
            <a:endParaRPr lang="es-AR" dirty="0"/>
          </a:p>
          <a:p>
            <a:pPr marL="0" indent="0">
              <a:buNone/>
            </a:pPr>
            <a:r>
              <a:rPr lang="es-AR" b="1" u="sng" dirty="0"/>
              <a:t>Gustos y/o preferencias</a:t>
            </a:r>
            <a:endParaRPr lang="es-AR" u="sng" dirty="0"/>
          </a:p>
          <a:p>
            <a:pPr marL="0" indent="0">
              <a:buNone/>
            </a:pPr>
            <a:r>
              <a:rPr lang="es-AR" dirty="0"/>
              <a:t>E</a:t>
            </a:r>
            <a:r>
              <a:rPr lang="es-AR" dirty="0" smtClean="0"/>
              <a:t>l </a:t>
            </a:r>
            <a:r>
              <a:rPr lang="es-AR" dirty="0"/>
              <a:t>determinante mas claro de nuestra </a:t>
            </a:r>
            <a:r>
              <a:rPr lang="es-AR" i="1" dirty="0"/>
              <a:t>demanda </a:t>
            </a:r>
            <a:r>
              <a:rPr lang="es-AR" dirty="0"/>
              <a:t>son nuestras </a:t>
            </a:r>
            <a:r>
              <a:rPr lang="es-AR" i="1" dirty="0"/>
              <a:t>preferencias. </a:t>
            </a:r>
            <a:endParaRPr lang="es-AR" i="1" dirty="0" smtClean="0"/>
          </a:p>
          <a:p>
            <a:pPr marL="0" indent="0">
              <a:buNone/>
            </a:pPr>
            <a:r>
              <a:rPr lang="es-AR" dirty="0" smtClean="0"/>
              <a:t>Las </a:t>
            </a:r>
            <a:r>
              <a:rPr lang="es-AR" i="1" dirty="0"/>
              <a:t>preferencias </a:t>
            </a:r>
            <a:r>
              <a:rPr lang="es-AR" dirty="0"/>
              <a:t>suelen estar influidas por el clima, la moda, la publicidad y la </a:t>
            </a:r>
            <a:r>
              <a:rPr lang="es-AR" dirty="0" smtClean="0"/>
              <a:t>información, </a:t>
            </a:r>
            <a:r>
              <a:rPr lang="es-AR" dirty="0"/>
              <a:t>entre otras cosas.</a:t>
            </a:r>
          </a:p>
          <a:p>
            <a:endParaRPr lang="es-AR" dirty="0"/>
          </a:p>
        </p:txBody>
      </p:sp>
    </p:spTree>
    <p:extLst>
      <p:ext uri="{BB962C8B-B14F-4D97-AF65-F5344CB8AC3E}">
        <p14:creationId xmlns:p14="http://schemas.microsoft.com/office/powerpoint/2010/main" val="2977656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922114"/>
          </a:xfrm>
        </p:spPr>
        <p:txBody>
          <a:bodyPr>
            <a:normAutofit/>
          </a:bodyPr>
          <a:lstStyle/>
          <a:p>
            <a:r>
              <a:rPr lang="es-AR" sz="4000" dirty="0" smtClean="0">
                <a:latin typeface="Arial Black" panose="020B0A04020102020204" pitchFamily="34" charset="0"/>
              </a:rPr>
              <a:t>1. Demanda</a:t>
            </a:r>
            <a:endParaRPr lang="es-AR" sz="4000" dirty="0">
              <a:latin typeface="Arial Black" panose="020B0A04020102020204" pitchFamily="34" charset="0"/>
            </a:endParaRPr>
          </a:p>
        </p:txBody>
      </p:sp>
      <p:sp>
        <p:nvSpPr>
          <p:cNvPr id="3" name="2 Marcador de contenido"/>
          <p:cNvSpPr>
            <a:spLocks noGrp="1"/>
          </p:cNvSpPr>
          <p:nvPr>
            <p:ph idx="1"/>
          </p:nvPr>
        </p:nvSpPr>
        <p:spPr>
          <a:xfrm>
            <a:off x="251520" y="1196752"/>
            <a:ext cx="8640960" cy="5328592"/>
          </a:xfrm>
        </p:spPr>
        <p:txBody>
          <a:bodyPr>
            <a:normAutofit fontScale="85000" lnSpcReduction="10000"/>
          </a:bodyPr>
          <a:lstStyle/>
          <a:p>
            <a:pPr marL="0" indent="0">
              <a:buNone/>
            </a:pPr>
            <a:r>
              <a:rPr lang="es-AR" b="1" dirty="0" smtClean="0"/>
              <a:t>La </a:t>
            </a:r>
            <a:r>
              <a:rPr lang="es-AR" b="1" i="1" dirty="0"/>
              <a:t>cantidad demandada de un bien </a:t>
            </a:r>
            <a:r>
              <a:rPr lang="es-AR" b="1" dirty="0"/>
              <a:t>o </a:t>
            </a:r>
            <a:r>
              <a:rPr lang="es-AR" b="1" i="1" dirty="0"/>
              <a:t>servicio </a:t>
            </a:r>
            <a:r>
              <a:rPr lang="es-AR" b="1" dirty="0"/>
              <a:t>es </a:t>
            </a:r>
            <a:r>
              <a:rPr lang="es-AR" b="1" i="1" dirty="0"/>
              <a:t>la cantidad </a:t>
            </a:r>
            <a:r>
              <a:rPr lang="es-AR" b="1" i="1" dirty="0" smtClean="0"/>
              <a:t>del mismo </a:t>
            </a:r>
            <a:r>
              <a:rPr lang="es-AR" b="1" i="1" dirty="0"/>
              <a:t>que las </a:t>
            </a:r>
            <a:r>
              <a:rPr lang="es-AR" b="1" i="1" dirty="0" smtClean="0"/>
              <a:t>personas </a:t>
            </a:r>
            <a:r>
              <a:rPr lang="es-AR" b="1" i="1" dirty="0"/>
              <a:t>planean comprar durante un periodo de tiempo dado a un precio en particular.</a:t>
            </a:r>
            <a:endParaRPr lang="es-AR" dirty="0"/>
          </a:p>
          <a:p>
            <a:pPr marL="0" indent="0">
              <a:buNone/>
            </a:pPr>
            <a:r>
              <a:rPr lang="es-AR" dirty="0" smtClean="0"/>
              <a:t>Por </a:t>
            </a:r>
            <a:r>
              <a:rPr lang="es-AR" dirty="0"/>
              <a:t>lo general, la cantidad demandada es diferente de la que en realidad se termina </a:t>
            </a:r>
            <a:r>
              <a:rPr lang="es-AR" dirty="0" smtClean="0"/>
              <a:t>adquiriendo.</a:t>
            </a:r>
          </a:p>
          <a:p>
            <a:pPr marL="0" indent="0">
              <a:buNone/>
            </a:pPr>
            <a:r>
              <a:rPr lang="es-AR" dirty="0"/>
              <a:t>La </a:t>
            </a:r>
            <a:r>
              <a:rPr lang="es-AR" i="1" dirty="0"/>
              <a:t>cantidad demandada </a:t>
            </a:r>
            <a:r>
              <a:rPr lang="es-AR" dirty="0"/>
              <a:t>se mide en </a:t>
            </a:r>
            <a:r>
              <a:rPr lang="es-AR" dirty="0" smtClean="0"/>
              <a:t>términos </a:t>
            </a:r>
            <a:r>
              <a:rPr lang="es-AR" dirty="0"/>
              <a:t>de cantidad por unidad de tiempo. </a:t>
            </a:r>
            <a:endParaRPr lang="es-AR" dirty="0" smtClean="0"/>
          </a:p>
          <a:p>
            <a:pPr marL="0" indent="0">
              <a:buNone/>
            </a:pPr>
            <a:r>
              <a:rPr lang="es-AR" dirty="0"/>
              <a:t>La </a:t>
            </a:r>
            <a:r>
              <a:rPr lang="es-AR" dirty="0" smtClean="0"/>
              <a:t>decisión </a:t>
            </a:r>
            <a:r>
              <a:rPr lang="es-AR" dirty="0"/>
              <a:t>de cuanto de </a:t>
            </a:r>
            <a:r>
              <a:rPr lang="es-AR" dirty="0" smtClean="0"/>
              <a:t>algún </a:t>
            </a:r>
            <a:r>
              <a:rPr lang="es-AR" dirty="0"/>
              <a:t>bien o servicio se </a:t>
            </a:r>
            <a:r>
              <a:rPr lang="es-AR" dirty="0" smtClean="0"/>
              <a:t>comprará, </a:t>
            </a:r>
            <a:r>
              <a:rPr lang="es-AR" dirty="0"/>
              <a:t>esta influenciada por diversos </a:t>
            </a:r>
            <a:r>
              <a:rPr lang="es-AR" dirty="0" smtClean="0"/>
              <a:t>factores: el </a:t>
            </a:r>
            <a:r>
              <a:rPr lang="es-AR" dirty="0"/>
              <a:t>precio </a:t>
            </a:r>
            <a:r>
              <a:rPr lang="es-AR" dirty="0" smtClean="0"/>
              <a:t>del bien </a:t>
            </a:r>
            <a:r>
              <a:rPr lang="es-AR" dirty="0"/>
              <a:t>(o servicio) en </a:t>
            </a:r>
            <a:r>
              <a:rPr lang="es-AR" dirty="0" smtClean="0"/>
              <a:t>cues­tión</a:t>
            </a:r>
            <a:r>
              <a:rPr lang="es-AR" dirty="0"/>
              <a:t>, </a:t>
            </a:r>
            <a:r>
              <a:rPr lang="es-AR" dirty="0" smtClean="0"/>
              <a:t>los </a:t>
            </a:r>
            <a:r>
              <a:rPr lang="es-AR" dirty="0"/>
              <a:t>precios de los bienes o servicios relacionados, el ingreso que se dispone, las expectativas de precios e ingresos en el futuro, disponibilidad de </a:t>
            </a:r>
            <a:r>
              <a:rPr lang="es-AR" dirty="0" smtClean="0"/>
              <a:t>créditos </a:t>
            </a:r>
            <a:r>
              <a:rPr lang="es-AR" dirty="0"/>
              <a:t>o </a:t>
            </a:r>
            <a:r>
              <a:rPr lang="es-AR" dirty="0" smtClean="0"/>
              <a:t>financia­miento</a:t>
            </a:r>
            <a:r>
              <a:rPr lang="es-AR" dirty="0"/>
              <a:t>, y los gustos y/o preferencias</a:t>
            </a:r>
            <a:r>
              <a:rPr lang="es-AR" i="1" dirty="0"/>
              <a:t>.</a:t>
            </a:r>
            <a:endParaRPr lang="es-AR" dirty="0"/>
          </a:p>
          <a:p>
            <a:pPr marL="0" indent="0">
              <a:buNone/>
            </a:pPr>
            <a:endParaRPr lang="es-AR" dirty="0"/>
          </a:p>
          <a:p>
            <a:endParaRPr lang="es-AR" dirty="0"/>
          </a:p>
        </p:txBody>
      </p:sp>
    </p:spTree>
    <p:extLst>
      <p:ext uri="{BB962C8B-B14F-4D97-AF65-F5344CB8AC3E}">
        <p14:creationId xmlns:p14="http://schemas.microsoft.com/office/powerpoint/2010/main" val="8829498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116632"/>
            <a:ext cx="8424936" cy="864096"/>
          </a:xfrm>
        </p:spPr>
        <p:txBody>
          <a:bodyPr>
            <a:normAutofit/>
          </a:bodyPr>
          <a:lstStyle/>
          <a:p>
            <a:r>
              <a:rPr lang="es-AR" dirty="0" smtClean="0">
                <a:latin typeface="Arial Black" panose="020B0A04020102020204" pitchFamily="34" charset="0"/>
              </a:rPr>
              <a:t>1.4 Demanda</a:t>
            </a:r>
            <a:endParaRPr lang="es-AR" dirty="0"/>
          </a:p>
        </p:txBody>
      </p:sp>
      <p:sp>
        <p:nvSpPr>
          <p:cNvPr id="3" name="2 Marcador de contenido"/>
          <p:cNvSpPr>
            <a:spLocks noGrp="1"/>
          </p:cNvSpPr>
          <p:nvPr>
            <p:ph idx="1"/>
          </p:nvPr>
        </p:nvSpPr>
        <p:spPr>
          <a:xfrm>
            <a:off x="251520" y="980728"/>
            <a:ext cx="8712968" cy="5760640"/>
          </a:xfrm>
        </p:spPr>
        <p:txBody>
          <a:bodyPr>
            <a:normAutofit fontScale="85000" lnSpcReduction="10000"/>
          </a:bodyPr>
          <a:lstStyle/>
          <a:p>
            <a:pPr marL="0" lvl="2" indent="0">
              <a:buNone/>
            </a:pPr>
            <a:r>
              <a:rPr lang="es-AR" sz="3300" b="1" u="sng" dirty="0"/>
              <a:t>El Cambio en la Cantidad Demandada versus el Cambio en la Demanda</a:t>
            </a:r>
            <a:endParaRPr lang="es-AR" sz="2800" u="sng" dirty="0"/>
          </a:p>
          <a:p>
            <a:pPr marL="0" indent="0">
              <a:buNone/>
            </a:pPr>
            <a:r>
              <a:rPr lang="es-AR" dirty="0"/>
              <a:t>La </a:t>
            </a:r>
            <a:r>
              <a:rPr lang="es-AR" dirty="0" smtClean="0"/>
              <a:t>distinción </a:t>
            </a:r>
            <a:r>
              <a:rPr lang="es-AR" dirty="0"/>
              <a:t>entre un cambio en la </a:t>
            </a:r>
            <a:r>
              <a:rPr lang="es-AR" i="1" dirty="0"/>
              <a:t>cantidad demandada </a:t>
            </a:r>
            <a:r>
              <a:rPr lang="es-AR" dirty="0"/>
              <a:t>y un cambio en la </a:t>
            </a:r>
            <a:r>
              <a:rPr lang="es-AR" i="1" dirty="0"/>
              <a:t>demanda </a:t>
            </a:r>
            <a:r>
              <a:rPr lang="es-AR" dirty="0"/>
              <a:t>es </a:t>
            </a:r>
            <a:r>
              <a:rPr lang="es-AR" dirty="0" smtClean="0"/>
              <a:t>análoga </a:t>
            </a:r>
            <a:r>
              <a:rPr lang="es-AR" dirty="0"/>
              <a:t>a la diferencia entre un movimiento a lo largo de la </a:t>
            </a:r>
            <a:r>
              <a:rPr lang="es-AR" i="1" dirty="0"/>
              <a:t>curva de demanda </a:t>
            </a:r>
            <a:r>
              <a:rPr lang="es-AR" dirty="0"/>
              <a:t>y un desplazamiento de la </a:t>
            </a:r>
            <a:r>
              <a:rPr lang="es-AR" dirty="0" smtClean="0"/>
              <a:t>misma</a:t>
            </a:r>
          </a:p>
          <a:p>
            <a:pPr marL="0" indent="0">
              <a:buNone/>
            </a:pPr>
            <a:r>
              <a:rPr lang="es-AR" dirty="0" smtClean="0"/>
              <a:t>Un </a:t>
            </a:r>
            <a:r>
              <a:rPr lang="es-AR" b="1" dirty="0"/>
              <a:t>cambio en la cantidad demandada </a:t>
            </a:r>
            <a:r>
              <a:rPr lang="es-AR" dirty="0"/>
              <a:t>es generado por variaciones en el precio del propio bien y se representa </a:t>
            </a:r>
            <a:r>
              <a:rPr lang="es-AR" dirty="0" smtClean="0"/>
              <a:t>gráficamente </a:t>
            </a:r>
            <a:r>
              <a:rPr lang="es-AR" dirty="0"/>
              <a:t>coma el movimiento a lo largo de la misma curva de demanda </a:t>
            </a:r>
            <a:r>
              <a:rPr lang="es-AR" dirty="0" smtClean="0"/>
              <a:t>inicial</a:t>
            </a:r>
          </a:p>
          <a:p>
            <a:pPr marL="0" indent="0">
              <a:buNone/>
            </a:pPr>
            <a:r>
              <a:rPr lang="es-AR" dirty="0"/>
              <a:t>E</a:t>
            </a:r>
            <a:r>
              <a:rPr lang="es-AR" dirty="0" smtClean="0"/>
              <a:t>l </a:t>
            </a:r>
            <a:r>
              <a:rPr lang="es-AR" dirty="0"/>
              <a:t>desplazamiento de la curva de demanda ocurre cuando varia alguno de los determinantes de la demanda distinto del precio del bien. Este desplazamiento se conoce como un </a:t>
            </a:r>
            <a:r>
              <a:rPr lang="es-AR" b="1" i="1" dirty="0"/>
              <a:t>cambio en la demanda </a:t>
            </a:r>
            <a:endParaRPr lang="es-AR" dirty="0" smtClean="0"/>
          </a:p>
          <a:p>
            <a:pPr marL="0" indent="0">
              <a:buNone/>
            </a:pPr>
            <a:endParaRPr lang="es-AR" dirty="0" smtClean="0"/>
          </a:p>
          <a:p>
            <a:pPr marL="0" indent="0">
              <a:buNone/>
            </a:pPr>
            <a:endParaRPr lang="es-AR" dirty="0"/>
          </a:p>
        </p:txBody>
      </p:sp>
    </p:spTree>
    <p:extLst>
      <p:ext uri="{BB962C8B-B14F-4D97-AF65-F5344CB8AC3E}">
        <p14:creationId xmlns:p14="http://schemas.microsoft.com/office/powerpoint/2010/main" val="41818192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latin typeface="Arial Black" panose="020B0A04020102020204" pitchFamily="34" charset="0"/>
              </a:rPr>
              <a:t>1.4 Demanda</a:t>
            </a:r>
            <a:endParaRPr lang="es-AR" dirty="0"/>
          </a:p>
        </p:txBody>
      </p:sp>
      <p:pic>
        <p:nvPicPr>
          <p:cNvPr id="819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628800"/>
            <a:ext cx="8229600"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47910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274638"/>
            <a:ext cx="8640960" cy="1143000"/>
          </a:xfrm>
        </p:spPr>
        <p:txBody>
          <a:bodyPr>
            <a:noAutofit/>
          </a:bodyPr>
          <a:lstStyle/>
          <a:p>
            <a:r>
              <a:rPr lang="es-AR" sz="2800" dirty="0">
                <a:latin typeface="Arial Black" panose="020B0A04020102020204" pitchFamily="34" charset="0"/>
              </a:rPr>
              <a:t/>
            </a:r>
            <a:br>
              <a:rPr lang="es-AR" sz="2800" dirty="0">
                <a:latin typeface="Arial Black" panose="020B0A04020102020204" pitchFamily="34" charset="0"/>
              </a:rPr>
            </a:br>
            <a:r>
              <a:rPr lang="es-AR" sz="2800" dirty="0" smtClean="0">
                <a:latin typeface="Arial Black" panose="020B0A04020102020204" pitchFamily="34" charset="0"/>
              </a:rPr>
              <a:t>1. </a:t>
            </a:r>
            <a:r>
              <a:rPr lang="es-AR" sz="2800" b="1" dirty="0" smtClean="0">
                <a:latin typeface="Arial Black" panose="020B0A04020102020204" pitchFamily="34" charset="0"/>
              </a:rPr>
              <a:t>Aplicación</a:t>
            </a:r>
            <a:r>
              <a:rPr lang="es-AR" sz="2800" b="1" dirty="0">
                <a:latin typeface="Arial Black" panose="020B0A04020102020204" pitchFamily="34" charset="0"/>
              </a:rPr>
              <a:t>: La Curva de </a:t>
            </a:r>
            <a:r>
              <a:rPr lang="es-AR" sz="2800" b="1" dirty="0" smtClean="0">
                <a:latin typeface="Arial Black" panose="020B0A04020102020204" pitchFamily="34" charset="0"/>
              </a:rPr>
              <a:t>Demanda </a:t>
            </a:r>
            <a:r>
              <a:rPr lang="es-AR" sz="2800" b="1" dirty="0">
                <a:latin typeface="Arial Black" panose="020B0A04020102020204" pitchFamily="34" charset="0"/>
              </a:rPr>
              <a:t>Lineal</a:t>
            </a:r>
            <a:r>
              <a:rPr lang="es-AR" sz="2000" dirty="0">
                <a:latin typeface="Arial Black" panose="020B0A04020102020204" pitchFamily="34" charset="0"/>
              </a:rPr>
              <a:t/>
            </a:r>
            <a:br>
              <a:rPr lang="es-AR" sz="2000" dirty="0">
                <a:latin typeface="Arial Black" panose="020B0A04020102020204" pitchFamily="34" charset="0"/>
              </a:rPr>
            </a:br>
            <a:endParaRPr lang="es-AR" sz="2000" dirty="0">
              <a:latin typeface="Arial Black" panose="020B0A04020102020204" pitchFamily="34" charset="0"/>
            </a:endParaRP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700808"/>
            <a:ext cx="8229600"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09765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7504" y="274638"/>
            <a:ext cx="8784976" cy="994122"/>
          </a:xfrm>
        </p:spPr>
        <p:txBody>
          <a:bodyPr>
            <a:normAutofit fontScale="90000"/>
          </a:bodyPr>
          <a:lstStyle/>
          <a:p>
            <a:r>
              <a:rPr lang="es-AR" sz="3600" dirty="0" smtClean="0">
                <a:latin typeface="Arial Black" panose="020B0A04020102020204" pitchFamily="34" charset="0"/>
              </a:rPr>
              <a:t/>
            </a:r>
            <a:br>
              <a:rPr lang="es-AR" sz="3600" dirty="0" smtClean="0">
                <a:latin typeface="Arial Black" panose="020B0A04020102020204" pitchFamily="34" charset="0"/>
              </a:rPr>
            </a:br>
            <a:r>
              <a:rPr lang="es-AR" sz="3600" dirty="0" smtClean="0">
                <a:latin typeface="Arial Black" panose="020B0A04020102020204" pitchFamily="34" charset="0"/>
              </a:rPr>
              <a:t>1</a:t>
            </a:r>
            <a:r>
              <a:rPr lang="es-AR" sz="3600" dirty="0">
                <a:latin typeface="Arial Black" panose="020B0A04020102020204" pitchFamily="34" charset="0"/>
              </a:rPr>
              <a:t>. </a:t>
            </a:r>
            <a:r>
              <a:rPr lang="es-AR" sz="3600" dirty="0" smtClean="0">
                <a:latin typeface="Arial Black" panose="020B0A04020102020204" pitchFamily="34" charset="0"/>
              </a:rPr>
              <a:t> </a:t>
            </a:r>
            <a:r>
              <a:rPr lang="es-AR" sz="3600" b="1" dirty="0">
                <a:latin typeface="Arial Black" panose="020B0A04020102020204" pitchFamily="34" charset="0"/>
              </a:rPr>
              <a:t>Aplicación: La Curva de Demanda Lineal</a:t>
            </a:r>
            <a:r>
              <a:rPr lang="es-AR" sz="2800" dirty="0">
                <a:latin typeface="Arial Black" panose="020B0A04020102020204" pitchFamily="34" charset="0"/>
              </a:rPr>
              <a:t/>
            </a:r>
            <a:br>
              <a:rPr lang="es-AR" sz="2800" dirty="0">
                <a:latin typeface="Arial Black" panose="020B0A04020102020204" pitchFamily="34" charset="0"/>
              </a:rPr>
            </a:br>
            <a:endParaRPr lang="es-AR" sz="3600" dirty="0"/>
          </a:p>
        </p:txBody>
      </p:sp>
      <p:sp>
        <p:nvSpPr>
          <p:cNvPr id="3" name="2 Marcador de contenido"/>
          <p:cNvSpPr>
            <a:spLocks noGrp="1"/>
          </p:cNvSpPr>
          <p:nvPr>
            <p:ph idx="1"/>
          </p:nvPr>
        </p:nvSpPr>
        <p:spPr>
          <a:xfrm>
            <a:off x="457200" y="1196752"/>
            <a:ext cx="8229600" cy="5184576"/>
          </a:xfrm>
        </p:spPr>
        <p:txBody>
          <a:bodyPr>
            <a:normAutofit fontScale="92500" lnSpcReduction="20000"/>
          </a:bodyPr>
          <a:lstStyle/>
          <a:p>
            <a:pPr marL="0" indent="0">
              <a:buNone/>
            </a:pPr>
            <a:r>
              <a:rPr lang="es-AR" dirty="0" smtClean="0"/>
              <a:t>La curva de demanda que nos muestra la relación entre la cantidad demandada para cada nivel del precio del bien, la misma viene representada por la siguiente ecuación:</a:t>
            </a:r>
          </a:p>
          <a:p>
            <a:pPr marL="0" indent="0" algn="ctr">
              <a:buNone/>
            </a:pPr>
            <a:r>
              <a:rPr lang="es-AR" i="1" dirty="0" err="1" smtClean="0"/>
              <a:t>Q</a:t>
            </a:r>
            <a:r>
              <a:rPr lang="es-AR" sz="2800" i="1" dirty="0" err="1" smtClean="0"/>
              <a:t>dx</a:t>
            </a:r>
            <a:r>
              <a:rPr lang="es-AR" i="1" dirty="0" smtClean="0"/>
              <a:t> =a - b. </a:t>
            </a:r>
            <a:r>
              <a:rPr lang="es-AR" i="1" dirty="0" err="1" smtClean="0"/>
              <a:t>P</a:t>
            </a:r>
            <a:r>
              <a:rPr lang="es-AR" sz="2800" i="1" dirty="0" err="1" smtClean="0"/>
              <a:t>x</a:t>
            </a:r>
            <a:endParaRPr lang="es-AR" sz="2800" i="1" dirty="0" smtClean="0"/>
          </a:p>
          <a:p>
            <a:pPr marL="0" indent="0">
              <a:buNone/>
            </a:pPr>
            <a:r>
              <a:rPr lang="es-AR" sz="2800" dirty="0" smtClean="0"/>
              <a:t>Donde: </a:t>
            </a:r>
          </a:p>
          <a:p>
            <a:pPr marL="0" indent="0">
              <a:buNone/>
            </a:pPr>
            <a:r>
              <a:rPr lang="es-AR" sz="2800" b="1" i="1" dirty="0" err="1" smtClean="0"/>
              <a:t>Qdx</a:t>
            </a:r>
            <a:r>
              <a:rPr lang="es-AR" sz="2800" dirty="0" smtClean="0"/>
              <a:t> es demanda del bien X, </a:t>
            </a:r>
          </a:p>
          <a:p>
            <a:pPr marL="0" indent="0">
              <a:buNone/>
            </a:pPr>
            <a:r>
              <a:rPr lang="es-AR" sz="2800" b="1" i="1" dirty="0" err="1" smtClean="0"/>
              <a:t>Px</a:t>
            </a:r>
            <a:r>
              <a:rPr lang="es-AR" sz="2800" b="1" i="1" dirty="0" smtClean="0"/>
              <a:t> </a:t>
            </a:r>
            <a:r>
              <a:rPr lang="es-AR" sz="2800" dirty="0" smtClean="0"/>
              <a:t>es el precio del bien X</a:t>
            </a:r>
          </a:p>
          <a:p>
            <a:pPr marL="0" indent="0">
              <a:buNone/>
            </a:pPr>
            <a:r>
              <a:rPr lang="es-AR" sz="2800" b="1" i="1" dirty="0" smtClean="0"/>
              <a:t>El parámetro b </a:t>
            </a:r>
            <a:r>
              <a:rPr lang="es-AR" sz="2800" dirty="0" smtClean="0"/>
              <a:t>(pendiente de la recta) tiene un signo negativa debido a la relación inversa que existe entre el precio del bien y la cantidad demanda del mismo</a:t>
            </a:r>
          </a:p>
          <a:p>
            <a:pPr marL="0" indent="0">
              <a:buNone/>
            </a:pPr>
            <a:r>
              <a:rPr lang="es-AR" sz="2800" b="1" i="1" dirty="0" smtClean="0"/>
              <a:t>El parámetro a</a:t>
            </a:r>
            <a:r>
              <a:rPr lang="es-AR" sz="2800" b="1" i="1" dirty="0"/>
              <a:t> </a:t>
            </a:r>
            <a:r>
              <a:rPr lang="es-AR" sz="2800" dirty="0" smtClean="0"/>
              <a:t>(abscisa al origen) nos </a:t>
            </a:r>
            <a:r>
              <a:rPr lang="es-AR" sz="2800" dirty="0"/>
              <a:t>indica cuanto será la demanda de un bien cuando su precio es igual a cero.</a:t>
            </a:r>
          </a:p>
          <a:p>
            <a:pPr marL="0" indent="0">
              <a:buNone/>
            </a:pPr>
            <a:endParaRPr lang="es-AR" sz="2800" dirty="0" smtClean="0"/>
          </a:p>
          <a:p>
            <a:pPr marL="0" indent="0">
              <a:buNone/>
            </a:pPr>
            <a:endParaRPr lang="es-AR" sz="2800" dirty="0" smtClean="0"/>
          </a:p>
          <a:p>
            <a:pPr marL="0" indent="0">
              <a:buNone/>
            </a:pPr>
            <a:endParaRPr lang="es-AR" sz="2800" dirty="0"/>
          </a:p>
        </p:txBody>
      </p:sp>
    </p:spTree>
    <p:extLst>
      <p:ext uri="{BB962C8B-B14F-4D97-AF65-F5344CB8AC3E}">
        <p14:creationId xmlns:p14="http://schemas.microsoft.com/office/powerpoint/2010/main" val="14455632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994122"/>
          </a:xfrm>
        </p:spPr>
        <p:txBody>
          <a:bodyPr>
            <a:normAutofit fontScale="90000"/>
          </a:bodyPr>
          <a:lstStyle/>
          <a:p>
            <a:r>
              <a:rPr lang="es-AR" sz="3600" dirty="0" smtClean="0">
                <a:latin typeface="Arial Black" panose="020B0A04020102020204" pitchFamily="34" charset="0"/>
              </a:rPr>
              <a:t/>
            </a:r>
            <a:br>
              <a:rPr lang="es-AR" sz="3600" dirty="0" smtClean="0">
                <a:latin typeface="Arial Black" panose="020B0A04020102020204" pitchFamily="34" charset="0"/>
              </a:rPr>
            </a:br>
            <a:r>
              <a:rPr lang="es-AR" sz="3600" dirty="0" smtClean="0">
                <a:latin typeface="Arial Black" panose="020B0A04020102020204" pitchFamily="34" charset="0"/>
              </a:rPr>
              <a:t>1</a:t>
            </a:r>
            <a:r>
              <a:rPr lang="es-AR" sz="3600" dirty="0">
                <a:latin typeface="Arial Black" panose="020B0A04020102020204" pitchFamily="34" charset="0"/>
              </a:rPr>
              <a:t>. </a:t>
            </a:r>
            <a:r>
              <a:rPr lang="es-AR" sz="3600" b="1" dirty="0">
                <a:latin typeface="Arial Black" panose="020B0A04020102020204" pitchFamily="34" charset="0"/>
              </a:rPr>
              <a:t>Aplicación: La Curva de Demanda Lineal</a:t>
            </a:r>
            <a:r>
              <a:rPr lang="es-AR" sz="2800" dirty="0">
                <a:latin typeface="Arial Black" panose="020B0A04020102020204" pitchFamily="34" charset="0"/>
              </a:rPr>
              <a:t/>
            </a:r>
            <a:br>
              <a:rPr lang="es-AR" sz="2800" dirty="0">
                <a:latin typeface="Arial Black" panose="020B0A04020102020204" pitchFamily="34" charset="0"/>
              </a:rPr>
            </a:br>
            <a:endParaRPr lang="es-AR" dirty="0"/>
          </a:p>
        </p:txBody>
      </p:sp>
      <p:sp>
        <p:nvSpPr>
          <p:cNvPr id="3" name="2 Marcador de contenido"/>
          <p:cNvSpPr>
            <a:spLocks noGrp="1"/>
          </p:cNvSpPr>
          <p:nvPr>
            <p:ph idx="1"/>
          </p:nvPr>
        </p:nvSpPr>
        <p:spPr>
          <a:xfrm>
            <a:off x="251520" y="1268760"/>
            <a:ext cx="8712968" cy="5256584"/>
          </a:xfrm>
        </p:spPr>
        <p:txBody>
          <a:bodyPr>
            <a:normAutofit fontScale="70000" lnSpcReduction="20000"/>
          </a:bodyPr>
          <a:lstStyle/>
          <a:p>
            <a:pPr marL="0" indent="0">
              <a:buNone/>
            </a:pPr>
            <a:r>
              <a:rPr lang="es-AR" dirty="0"/>
              <a:t>Para obtener los </a:t>
            </a:r>
            <a:r>
              <a:rPr lang="es-AR" dirty="0" smtClean="0"/>
              <a:t>parámetros </a:t>
            </a:r>
            <a:r>
              <a:rPr lang="es-AR" i="1" dirty="0"/>
              <a:t>a </a:t>
            </a:r>
            <a:r>
              <a:rPr lang="es-AR" dirty="0"/>
              <a:t>y </a:t>
            </a:r>
            <a:r>
              <a:rPr lang="es-AR" i="1" dirty="0"/>
              <a:t>b </a:t>
            </a:r>
            <a:r>
              <a:rPr lang="es-AR" dirty="0"/>
              <a:t>de la </a:t>
            </a:r>
            <a:r>
              <a:rPr lang="es-AR" dirty="0" smtClean="0"/>
              <a:t>función </a:t>
            </a:r>
            <a:r>
              <a:rPr lang="es-AR" dirty="0"/>
              <a:t>de demanda debemos recordar que por dos puntos </a:t>
            </a:r>
            <a:r>
              <a:rPr lang="es-AR" dirty="0" smtClean="0"/>
              <a:t>pasa una </a:t>
            </a:r>
            <a:r>
              <a:rPr lang="es-AR" dirty="0"/>
              <a:t>y solo una recta, lo que implica que tomando cualquier par de puntos de la </a:t>
            </a:r>
            <a:r>
              <a:rPr lang="es-AR" dirty="0" smtClean="0"/>
              <a:t>tabla de </a:t>
            </a:r>
            <a:r>
              <a:rPr lang="es-AR" dirty="0"/>
              <a:t>demanda podemos calcular los </a:t>
            </a:r>
            <a:r>
              <a:rPr lang="es-AR" dirty="0" err="1"/>
              <a:t>parametros</a:t>
            </a:r>
            <a:r>
              <a:rPr lang="es-AR" dirty="0"/>
              <a:t> de esta </a:t>
            </a:r>
            <a:r>
              <a:rPr lang="es-AR" dirty="0" smtClean="0"/>
              <a:t>función</a:t>
            </a:r>
            <a:r>
              <a:rPr lang="es-AR" dirty="0"/>
              <a:t>. </a:t>
            </a:r>
            <a:endParaRPr lang="es-AR" dirty="0" smtClean="0"/>
          </a:p>
          <a:p>
            <a:pPr marL="0" indent="0">
              <a:buNone/>
            </a:pPr>
            <a:r>
              <a:rPr lang="es-AR" dirty="0" smtClean="0"/>
              <a:t>Así, </a:t>
            </a:r>
            <a:r>
              <a:rPr lang="es-AR" dirty="0"/>
              <a:t>por ejemplo, </a:t>
            </a:r>
            <a:r>
              <a:rPr lang="es-AR" dirty="0" smtClean="0"/>
              <a:t>po­demos </a:t>
            </a:r>
            <a:r>
              <a:rPr lang="es-AR" dirty="0"/>
              <a:t>trabajar en el punto donde el precio de la yerba es de 5 y la demanda asciende a 80 y con el punto donde el precio asciende </a:t>
            </a:r>
            <a:r>
              <a:rPr lang="es-AR" dirty="0" smtClean="0"/>
              <a:t>a 10 </a:t>
            </a:r>
            <a:r>
              <a:rPr lang="es-AR" dirty="0"/>
              <a:t>mientras que la demanda baja a 60. </a:t>
            </a:r>
            <a:endParaRPr lang="es-AR" dirty="0" smtClean="0"/>
          </a:p>
          <a:p>
            <a:pPr marL="0" indent="0">
              <a:buNone/>
            </a:pPr>
            <a:r>
              <a:rPr lang="es-AR" b="1" u="sng" dirty="0" smtClean="0"/>
              <a:t>El parámetro </a:t>
            </a:r>
            <a:r>
              <a:rPr lang="es-AR" b="1" i="1" u="sng" dirty="0"/>
              <a:t>b </a:t>
            </a:r>
            <a:r>
              <a:rPr lang="es-AR" dirty="0"/>
              <a:t>se obtiene como el cociente entre el cambio en la demanda de un bien ( </a:t>
            </a:r>
            <a:r>
              <a:rPr lang="es-AR" dirty="0" smtClean="0"/>
              <a:t>∆ Q</a:t>
            </a:r>
            <a:r>
              <a:rPr lang="es-AR" dirty="0"/>
              <a:t>) respecto del cambio en el precio del bien </a:t>
            </a:r>
            <a:r>
              <a:rPr lang="es-AR" dirty="0" smtClean="0"/>
              <a:t>(∆ </a:t>
            </a:r>
            <a:r>
              <a:rPr lang="es-AR" dirty="0"/>
              <a:t>P</a:t>
            </a:r>
            <a:r>
              <a:rPr lang="es-AR" dirty="0" smtClean="0"/>
              <a:t>). A </a:t>
            </a:r>
            <a:r>
              <a:rPr lang="es-AR" dirty="0"/>
              <a:t>partir de estos putos procedemos a calcular el </a:t>
            </a:r>
            <a:r>
              <a:rPr lang="es-AR" dirty="0" smtClean="0"/>
              <a:t>parámetro </a:t>
            </a:r>
            <a:r>
              <a:rPr lang="es-AR" i="1" dirty="0"/>
              <a:t>b, </a:t>
            </a:r>
            <a:r>
              <a:rPr lang="es-AR" dirty="0"/>
              <a:t>que muestra </a:t>
            </a:r>
            <a:r>
              <a:rPr lang="es-AR" dirty="0" smtClean="0"/>
              <a:t>cómo va­ría </a:t>
            </a:r>
            <a:r>
              <a:rPr lang="es-AR" dirty="0"/>
              <a:t>la cantidad demanda de un bien cuando su precio </a:t>
            </a:r>
            <a:r>
              <a:rPr lang="es-AR" dirty="0" smtClean="0"/>
              <a:t>varía </a:t>
            </a:r>
            <a:r>
              <a:rPr lang="es-AR" dirty="0"/>
              <a:t>en una unidad.  </a:t>
            </a:r>
            <a:r>
              <a:rPr lang="en-US" dirty="0" err="1" smtClean="0"/>
              <a:t>En</a:t>
            </a:r>
            <a:r>
              <a:rPr lang="en-US" dirty="0" smtClean="0"/>
              <a:t> </a:t>
            </a:r>
            <a:r>
              <a:rPr lang="en-US" dirty="0" err="1" smtClean="0"/>
              <a:t>términos</a:t>
            </a:r>
            <a:r>
              <a:rPr lang="en-US" dirty="0" smtClean="0"/>
              <a:t> </a:t>
            </a:r>
            <a:r>
              <a:rPr lang="en-US" dirty="0"/>
              <a:t>algebraicos, se tiene:</a:t>
            </a:r>
            <a:endParaRPr lang="es-AR" dirty="0"/>
          </a:p>
          <a:p>
            <a:pPr marL="0" indent="0" algn="ctr">
              <a:buNone/>
            </a:pPr>
            <a:r>
              <a:rPr lang="en-US" i="1" dirty="0"/>
              <a:t>b</a:t>
            </a:r>
            <a:r>
              <a:rPr lang="en-US" dirty="0" smtClean="0"/>
              <a:t>= </a:t>
            </a:r>
            <a:r>
              <a:rPr lang="en-US" u="sng" dirty="0" smtClean="0"/>
              <a:t>∆ </a:t>
            </a:r>
            <a:r>
              <a:rPr lang="en-US" u="sng" dirty="0" err="1" smtClean="0"/>
              <a:t>Qdx</a:t>
            </a:r>
            <a:endParaRPr lang="en-US" u="sng" dirty="0" smtClean="0"/>
          </a:p>
          <a:p>
            <a:pPr marL="0" indent="0" algn="ctr">
              <a:buNone/>
            </a:pPr>
            <a:r>
              <a:rPr lang="en-US" dirty="0" smtClean="0"/>
              <a:t>        ∆ </a:t>
            </a:r>
            <a:r>
              <a:rPr lang="en-US" dirty="0" err="1" smtClean="0"/>
              <a:t>Px</a:t>
            </a:r>
            <a:r>
              <a:rPr lang="en-US" dirty="0" smtClean="0"/>
              <a:t>   </a:t>
            </a:r>
          </a:p>
          <a:p>
            <a:pPr marL="0" indent="0">
              <a:buNone/>
            </a:pPr>
            <a:r>
              <a:rPr lang="en-US" dirty="0" smtClean="0"/>
              <a:t>Para </a:t>
            </a:r>
            <a:r>
              <a:rPr lang="en-US" dirty="0" err="1" smtClean="0"/>
              <a:t>nuestro</a:t>
            </a:r>
            <a:r>
              <a:rPr lang="en-US" dirty="0" smtClean="0"/>
              <a:t> </a:t>
            </a:r>
            <a:r>
              <a:rPr lang="en-US" dirty="0" err="1" smtClean="0"/>
              <a:t>ejemplo</a:t>
            </a:r>
            <a:r>
              <a:rPr lang="en-US" dirty="0" smtClean="0"/>
              <a:t>:</a:t>
            </a:r>
          </a:p>
          <a:p>
            <a:pPr marL="0" indent="0">
              <a:buNone/>
            </a:pPr>
            <a:r>
              <a:rPr lang="en-US" dirty="0"/>
              <a:t>b</a:t>
            </a:r>
            <a:r>
              <a:rPr lang="en-US" dirty="0" smtClean="0"/>
              <a:t>= -20/5= - 4</a:t>
            </a:r>
            <a:endParaRPr lang="es-AR" dirty="0"/>
          </a:p>
        </p:txBody>
      </p:sp>
    </p:spTree>
    <p:extLst>
      <p:ext uri="{BB962C8B-B14F-4D97-AF65-F5344CB8AC3E}">
        <p14:creationId xmlns:p14="http://schemas.microsoft.com/office/powerpoint/2010/main" val="25986505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AR" dirty="0" smtClean="0">
                <a:latin typeface="Arial Black" panose="020B0A04020102020204" pitchFamily="34" charset="0"/>
              </a:rPr>
              <a:t/>
            </a:r>
            <a:br>
              <a:rPr lang="es-AR" dirty="0" smtClean="0">
                <a:latin typeface="Arial Black" panose="020B0A04020102020204" pitchFamily="34" charset="0"/>
              </a:rPr>
            </a:br>
            <a:r>
              <a:rPr lang="es-AR" dirty="0" smtClean="0">
                <a:latin typeface="Arial Black" panose="020B0A04020102020204" pitchFamily="34" charset="0"/>
              </a:rPr>
              <a:t>1</a:t>
            </a:r>
            <a:r>
              <a:rPr lang="es-AR" dirty="0">
                <a:latin typeface="Arial Black" panose="020B0A04020102020204" pitchFamily="34" charset="0"/>
              </a:rPr>
              <a:t>. </a:t>
            </a:r>
            <a:r>
              <a:rPr lang="es-AR" b="1" dirty="0">
                <a:latin typeface="Arial Black" panose="020B0A04020102020204" pitchFamily="34" charset="0"/>
              </a:rPr>
              <a:t>Aplicación: La Curva de Demanda Lineal</a:t>
            </a:r>
            <a:r>
              <a:rPr lang="es-AR" sz="3600" dirty="0">
                <a:latin typeface="Arial Black" panose="020B0A04020102020204" pitchFamily="34" charset="0"/>
              </a:rPr>
              <a:t/>
            </a:r>
            <a:br>
              <a:rPr lang="es-AR" sz="3600" dirty="0">
                <a:latin typeface="Arial Black" panose="020B0A04020102020204" pitchFamily="34" charset="0"/>
              </a:rPr>
            </a:br>
            <a:endParaRPr lang="es-AR" dirty="0"/>
          </a:p>
        </p:txBody>
      </p:sp>
      <p:sp>
        <p:nvSpPr>
          <p:cNvPr id="3" name="2 Marcador de contenido"/>
          <p:cNvSpPr>
            <a:spLocks noGrp="1"/>
          </p:cNvSpPr>
          <p:nvPr>
            <p:ph idx="1"/>
          </p:nvPr>
        </p:nvSpPr>
        <p:spPr>
          <a:xfrm>
            <a:off x="457200" y="1600200"/>
            <a:ext cx="8229600" cy="4853136"/>
          </a:xfrm>
        </p:spPr>
        <p:txBody>
          <a:bodyPr>
            <a:normAutofit fontScale="85000" lnSpcReduction="20000"/>
          </a:bodyPr>
          <a:lstStyle/>
          <a:p>
            <a:pPr marL="0" indent="0">
              <a:buNone/>
            </a:pPr>
            <a:r>
              <a:rPr lang="en-US" dirty="0"/>
              <a:t>Para </a:t>
            </a:r>
            <a:r>
              <a:rPr lang="en-US" dirty="0" err="1"/>
              <a:t>nuestro</a:t>
            </a:r>
            <a:r>
              <a:rPr lang="en-US" dirty="0"/>
              <a:t> </a:t>
            </a:r>
            <a:r>
              <a:rPr lang="en-US" dirty="0" err="1"/>
              <a:t>ejemplo</a:t>
            </a:r>
            <a:r>
              <a:rPr lang="en-US" dirty="0"/>
              <a:t>:</a:t>
            </a:r>
          </a:p>
          <a:p>
            <a:pPr marL="0" indent="0" algn="ctr">
              <a:buNone/>
            </a:pPr>
            <a:r>
              <a:rPr lang="en-US" dirty="0"/>
              <a:t>b= -20/5</a:t>
            </a:r>
            <a:r>
              <a:rPr lang="en-US" dirty="0" smtClean="0"/>
              <a:t>= - 4</a:t>
            </a:r>
            <a:endParaRPr lang="es-AR" dirty="0"/>
          </a:p>
          <a:p>
            <a:pPr marL="0" indent="0">
              <a:buNone/>
            </a:pPr>
            <a:endParaRPr lang="es-AR" dirty="0" smtClean="0"/>
          </a:p>
          <a:p>
            <a:pPr marL="0" indent="0">
              <a:buNone/>
            </a:pPr>
            <a:r>
              <a:rPr lang="es-AR" dirty="0"/>
              <a:t>E</a:t>
            </a:r>
            <a:r>
              <a:rPr lang="es-AR" dirty="0" smtClean="0"/>
              <a:t>l </a:t>
            </a:r>
            <a:r>
              <a:rPr lang="es-AR" dirty="0" err="1"/>
              <a:t>parametro</a:t>
            </a:r>
            <a:r>
              <a:rPr lang="es-AR" dirty="0"/>
              <a:t> </a:t>
            </a:r>
            <a:r>
              <a:rPr lang="es-AR" i="1" dirty="0"/>
              <a:t>b </a:t>
            </a:r>
            <a:r>
              <a:rPr lang="es-AR" dirty="0"/>
              <a:t>es igual a -</a:t>
            </a:r>
            <a:r>
              <a:rPr lang="es-AR" dirty="0" smtClean="0"/>
              <a:t>4 </a:t>
            </a:r>
            <a:r>
              <a:rPr lang="es-AR" dirty="0"/>
              <a:t>indica que por cada aumento del precio del bien en una unidad, la cantidad demandada del mismo disminuye en 4 unidades. De manera </a:t>
            </a:r>
            <a:r>
              <a:rPr lang="es-AR" dirty="0" smtClean="0"/>
              <a:t>análoga, </a:t>
            </a:r>
            <a:r>
              <a:rPr lang="es-AR" dirty="0"/>
              <a:t>este </a:t>
            </a:r>
            <a:r>
              <a:rPr lang="es-AR" dirty="0" smtClean="0"/>
              <a:t>parámetro también señala </a:t>
            </a:r>
            <a:r>
              <a:rPr lang="es-AR" dirty="0"/>
              <a:t>que por cada unidad que el precio del bien disminuya, la demanda del mismo aumentara en 4 unidades.</a:t>
            </a:r>
          </a:p>
          <a:p>
            <a:pPr marL="0" indent="0">
              <a:buNone/>
            </a:pPr>
            <a:r>
              <a:rPr lang="es-AR" dirty="0"/>
              <a:t>Una vez calculado </a:t>
            </a:r>
            <a:r>
              <a:rPr lang="es-AR" i="1" dirty="0"/>
              <a:t>b, </a:t>
            </a:r>
            <a:r>
              <a:rPr lang="es-AR" dirty="0"/>
              <a:t>debemos proceder a </a:t>
            </a:r>
            <a:r>
              <a:rPr lang="es-AR" b="1" dirty="0"/>
              <a:t>obtener el </a:t>
            </a:r>
            <a:r>
              <a:rPr lang="es-AR" b="1" dirty="0" err="1"/>
              <a:t>parametro</a:t>
            </a:r>
            <a:r>
              <a:rPr lang="es-AR" b="1" dirty="0"/>
              <a:t> </a:t>
            </a:r>
            <a:r>
              <a:rPr lang="es-AR" i="1" dirty="0"/>
              <a:t>a. </a:t>
            </a:r>
            <a:r>
              <a:rPr lang="es-AR" dirty="0"/>
              <a:t>Este ultimo nos indica cuanto </a:t>
            </a:r>
            <a:r>
              <a:rPr lang="es-AR" dirty="0" smtClean="0"/>
              <a:t>será </a:t>
            </a:r>
            <a:r>
              <a:rPr lang="es-AR" dirty="0"/>
              <a:t>la demanda de un bien cuando su precio es igual a cero. </a:t>
            </a:r>
          </a:p>
        </p:txBody>
      </p:sp>
    </p:spTree>
    <p:extLst>
      <p:ext uri="{BB962C8B-B14F-4D97-AF65-F5344CB8AC3E}">
        <p14:creationId xmlns:p14="http://schemas.microsoft.com/office/powerpoint/2010/main" val="17267003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AR" sz="3600" dirty="0" smtClean="0">
                <a:latin typeface="Arial Black" panose="020B0A04020102020204" pitchFamily="34" charset="0"/>
              </a:rPr>
              <a:t/>
            </a:r>
            <a:br>
              <a:rPr lang="es-AR" sz="3600" dirty="0" smtClean="0">
                <a:latin typeface="Arial Black" panose="020B0A04020102020204" pitchFamily="34" charset="0"/>
              </a:rPr>
            </a:br>
            <a:r>
              <a:rPr lang="es-AR" sz="3600" dirty="0" smtClean="0">
                <a:latin typeface="Arial Black" panose="020B0A04020102020204" pitchFamily="34" charset="0"/>
              </a:rPr>
              <a:t>1</a:t>
            </a:r>
            <a:r>
              <a:rPr lang="es-AR" sz="3600" dirty="0">
                <a:latin typeface="Arial Black" panose="020B0A04020102020204" pitchFamily="34" charset="0"/>
              </a:rPr>
              <a:t>. </a:t>
            </a:r>
            <a:r>
              <a:rPr lang="es-AR" sz="3600" b="1" dirty="0">
                <a:latin typeface="Arial Black" panose="020B0A04020102020204" pitchFamily="34" charset="0"/>
              </a:rPr>
              <a:t>Aplicación: La Curva de Demanda Lineal</a:t>
            </a:r>
            <a:r>
              <a:rPr lang="es-AR" sz="2800" dirty="0">
                <a:latin typeface="Arial Black" panose="020B0A04020102020204" pitchFamily="34" charset="0"/>
              </a:rPr>
              <a:t/>
            </a:r>
            <a:br>
              <a:rPr lang="es-AR" sz="2800" dirty="0">
                <a:latin typeface="Arial Black" panose="020B0A04020102020204" pitchFamily="34" charset="0"/>
              </a:rPr>
            </a:br>
            <a:endParaRPr lang="es-AR" sz="3600" dirty="0"/>
          </a:p>
        </p:txBody>
      </p:sp>
      <p:sp>
        <p:nvSpPr>
          <p:cNvPr id="3" name="2 Marcador de contenido"/>
          <p:cNvSpPr>
            <a:spLocks noGrp="1"/>
          </p:cNvSpPr>
          <p:nvPr>
            <p:ph idx="1"/>
          </p:nvPr>
        </p:nvSpPr>
        <p:spPr/>
        <p:txBody>
          <a:bodyPr>
            <a:normAutofit fontScale="77500" lnSpcReduction="20000"/>
          </a:bodyPr>
          <a:lstStyle/>
          <a:p>
            <a:pPr marL="0" indent="0">
              <a:buNone/>
            </a:pPr>
            <a:r>
              <a:rPr lang="es-AR" b="1" dirty="0" smtClean="0"/>
              <a:t>Una </a:t>
            </a:r>
            <a:r>
              <a:rPr lang="es-AR" b="1" dirty="0"/>
              <a:t>vez calculado </a:t>
            </a:r>
            <a:r>
              <a:rPr lang="es-AR" b="1" i="1" dirty="0"/>
              <a:t>b, </a:t>
            </a:r>
            <a:r>
              <a:rPr lang="es-AR" b="1" dirty="0"/>
              <a:t>debemos proceder a obtener el </a:t>
            </a:r>
            <a:r>
              <a:rPr lang="es-AR" b="1" dirty="0" err="1"/>
              <a:t>parametro</a:t>
            </a:r>
            <a:r>
              <a:rPr lang="es-AR" b="1" dirty="0"/>
              <a:t> a</a:t>
            </a:r>
            <a:r>
              <a:rPr lang="es-AR" dirty="0"/>
              <a:t>.</a:t>
            </a:r>
            <a:r>
              <a:rPr lang="es-AR" i="1" dirty="0"/>
              <a:t> </a:t>
            </a:r>
            <a:r>
              <a:rPr lang="es-AR" dirty="0"/>
              <a:t>Este ultimo nos indica cuanto será la demanda de un bien cuando su precio es igual a cero.</a:t>
            </a:r>
            <a:endParaRPr lang="es-AR" dirty="0" smtClean="0"/>
          </a:p>
          <a:p>
            <a:pPr marL="0" indent="0">
              <a:buNone/>
            </a:pPr>
            <a:r>
              <a:rPr lang="es-AR" dirty="0" smtClean="0"/>
              <a:t>Si </a:t>
            </a:r>
            <a:r>
              <a:rPr lang="es-AR" dirty="0"/>
              <a:t>observamos la Tabla 3 se puede apreciar que cuando el precio de la yerba mate es igual a cero, la demanda de este bien asciende a 100. Por lo tanto, el valor del </a:t>
            </a:r>
            <a:r>
              <a:rPr lang="es-AR" dirty="0" smtClean="0"/>
              <a:t>parámetro </a:t>
            </a:r>
            <a:r>
              <a:rPr lang="es-AR" i="1" dirty="0"/>
              <a:t>a </a:t>
            </a:r>
            <a:r>
              <a:rPr lang="es-AR" dirty="0"/>
              <a:t>es 100. Sin embargo, </a:t>
            </a:r>
            <a:r>
              <a:rPr lang="es-AR" dirty="0" smtClean="0"/>
              <a:t>también </a:t>
            </a:r>
            <a:r>
              <a:rPr lang="es-AR" dirty="0"/>
              <a:t>podemos calcular este </a:t>
            </a:r>
            <a:r>
              <a:rPr lang="es-AR" dirty="0" smtClean="0"/>
              <a:t>parámetro </a:t>
            </a:r>
            <a:r>
              <a:rPr lang="es-AR" dirty="0"/>
              <a:t>si reemplazamos cualquier punto de la tabla de demanda y el valor obtenido de </a:t>
            </a:r>
            <a:r>
              <a:rPr lang="es-AR" i="1" dirty="0"/>
              <a:t>b </a:t>
            </a:r>
            <a:r>
              <a:rPr lang="es-AR" dirty="0"/>
              <a:t>en la </a:t>
            </a:r>
            <a:r>
              <a:rPr lang="es-AR" dirty="0" smtClean="0"/>
              <a:t>ecuación </a:t>
            </a:r>
            <a:r>
              <a:rPr lang="es-AR" dirty="0"/>
              <a:t>de demanda. Procediendo de esta manera, y tomando el punto donde el precio del bien es 5 mientras que la cantidad demandad es 80, se tiene:</a:t>
            </a:r>
          </a:p>
          <a:p>
            <a:pPr marL="0" indent="0">
              <a:buNone/>
            </a:pPr>
            <a:r>
              <a:rPr lang="es-AR" dirty="0" smtClean="0"/>
              <a:t>80</a:t>
            </a:r>
            <a:r>
              <a:rPr lang="es-AR" i="1" dirty="0" smtClean="0"/>
              <a:t>=a- 4 . 5</a:t>
            </a:r>
            <a:endParaRPr lang="es-AR" dirty="0"/>
          </a:p>
          <a:p>
            <a:pPr marL="0" indent="0">
              <a:buNone/>
            </a:pPr>
            <a:r>
              <a:rPr lang="es-AR" i="1" dirty="0"/>
              <a:t>a </a:t>
            </a:r>
            <a:r>
              <a:rPr lang="es-AR" dirty="0"/>
              <a:t>=</a:t>
            </a:r>
            <a:r>
              <a:rPr lang="es-AR" dirty="0" smtClean="0"/>
              <a:t>80 + </a:t>
            </a:r>
            <a:r>
              <a:rPr lang="es-AR" dirty="0"/>
              <a:t>20 =100</a:t>
            </a:r>
          </a:p>
          <a:p>
            <a:endParaRPr lang="es-AR" dirty="0"/>
          </a:p>
        </p:txBody>
      </p:sp>
    </p:spTree>
    <p:extLst>
      <p:ext uri="{BB962C8B-B14F-4D97-AF65-F5344CB8AC3E}">
        <p14:creationId xmlns:p14="http://schemas.microsoft.com/office/powerpoint/2010/main" val="23198358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AR" sz="3600" dirty="0" smtClean="0">
                <a:latin typeface="Arial Black" panose="020B0A04020102020204" pitchFamily="34" charset="0"/>
              </a:rPr>
              <a:t/>
            </a:r>
            <a:br>
              <a:rPr lang="es-AR" sz="3600" dirty="0" smtClean="0">
                <a:latin typeface="Arial Black" panose="020B0A04020102020204" pitchFamily="34" charset="0"/>
              </a:rPr>
            </a:br>
            <a:r>
              <a:rPr lang="es-AR" sz="3600" dirty="0" smtClean="0">
                <a:latin typeface="Arial Black" panose="020B0A04020102020204" pitchFamily="34" charset="0"/>
              </a:rPr>
              <a:t>1</a:t>
            </a:r>
            <a:r>
              <a:rPr lang="es-AR" sz="3600" dirty="0">
                <a:latin typeface="Arial Black" panose="020B0A04020102020204" pitchFamily="34" charset="0"/>
              </a:rPr>
              <a:t>. </a:t>
            </a:r>
            <a:r>
              <a:rPr lang="es-AR" sz="3600" b="1" dirty="0">
                <a:latin typeface="Arial Black" panose="020B0A04020102020204" pitchFamily="34" charset="0"/>
              </a:rPr>
              <a:t>Aplicación: La Curva de Demanda Lineal</a:t>
            </a:r>
            <a:r>
              <a:rPr lang="es-AR" sz="2800" dirty="0">
                <a:latin typeface="Arial Black" panose="020B0A04020102020204" pitchFamily="34" charset="0"/>
              </a:rPr>
              <a:t/>
            </a:r>
            <a:br>
              <a:rPr lang="es-AR" sz="2800" dirty="0">
                <a:latin typeface="Arial Black" panose="020B0A04020102020204" pitchFamily="34" charset="0"/>
              </a:rPr>
            </a:br>
            <a:endParaRPr lang="es-AR" sz="3600" dirty="0"/>
          </a:p>
        </p:txBody>
      </p:sp>
      <p:sp>
        <p:nvSpPr>
          <p:cNvPr id="3" name="2 Marcador de contenido"/>
          <p:cNvSpPr>
            <a:spLocks noGrp="1"/>
          </p:cNvSpPr>
          <p:nvPr>
            <p:ph idx="1"/>
          </p:nvPr>
        </p:nvSpPr>
        <p:spPr>
          <a:xfrm>
            <a:off x="251520" y="1484784"/>
            <a:ext cx="8568952" cy="4641379"/>
          </a:xfrm>
        </p:spPr>
        <p:txBody>
          <a:bodyPr>
            <a:normAutofit/>
          </a:bodyPr>
          <a:lstStyle/>
          <a:p>
            <a:pPr marL="0" indent="0">
              <a:buNone/>
            </a:pPr>
            <a:r>
              <a:rPr lang="es-AR" dirty="0"/>
              <a:t>En base a los resultados obtenidos, podemos expresar la </a:t>
            </a:r>
            <a:r>
              <a:rPr lang="es-AR" dirty="0" smtClean="0"/>
              <a:t>ecuación </a:t>
            </a:r>
            <a:r>
              <a:rPr lang="es-AR" dirty="0"/>
              <a:t>de la </a:t>
            </a:r>
            <a:r>
              <a:rPr lang="es-AR" dirty="0" smtClean="0"/>
              <a:t>demanda:</a:t>
            </a:r>
          </a:p>
          <a:p>
            <a:pPr marL="0" indent="0" algn="ctr">
              <a:buNone/>
            </a:pPr>
            <a:r>
              <a:rPr lang="es-AR" i="1" dirty="0" err="1" smtClean="0"/>
              <a:t>Qdx</a:t>
            </a:r>
            <a:r>
              <a:rPr lang="es-AR" i="1" dirty="0" smtClean="0"/>
              <a:t> </a:t>
            </a:r>
            <a:r>
              <a:rPr lang="es-AR" dirty="0"/>
              <a:t>=</a:t>
            </a:r>
            <a:r>
              <a:rPr lang="es-AR" dirty="0" smtClean="0"/>
              <a:t>100 – 4 . </a:t>
            </a:r>
            <a:r>
              <a:rPr lang="es-AR" i="1" dirty="0" err="1" smtClean="0"/>
              <a:t>Px</a:t>
            </a:r>
            <a:endParaRPr lang="es-AR" i="1" dirty="0" smtClean="0"/>
          </a:p>
          <a:p>
            <a:pPr marL="0" indent="0">
              <a:buNone/>
            </a:pPr>
            <a:r>
              <a:rPr lang="es-AR" dirty="0" smtClean="0"/>
              <a:t>Finalmente</a:t>
            </a:r>
            <a:r>
              <a:rPr lang="es-AR" dirty="0"/>
              <a:t>, podemos </a:t>
            </a:r>
            <a:r>
              <a:rPr lang="es-AR" dirty="0" smtClean="0"/>
              <a:t>comprobar que </a:t>
            </a:r>
            <a:r>
              <a:rPr lang="es-AR" dirty="0"/>
              <a:t>todos los puntos de la Tabla 3 pertenecen a </a:t>
            </a:r>
            <a:r>
              <a:rPr lang="es-AR" dirty="0" smtClean="0"/>
              <a:t>la función</a:t>
            </a:r>
            <a:r>
              <a:rPr lang="es-AR" dirty="0"/>
              <a:t>. Por ejemplo, cuando el precio de la yerba mate es </a:t>
            </a:r>
            <a:r>
              <a:rPr lang="es-AR" dirty="0" smtClean="0"/>
              <a:t>de 15</a:t>
            </a:r>
            <a:r>
              <a:rPr lang="es-AR" dirty="0"/>
              <a:t>, la cantidad </a:t>
            </a:r>
            <a:r>
              <a:rPr lang="es-AR" dirty="0" smtClean="0"/>
              <a:t>demanda es </a:t>
            </a:r>
            <a:r>
              <a:rPr lang="es-AR" dirty="0"/>
              <a:t>de 40 .</a:t>
            </a:r>
          </a:p>
          <a:p>
            <a:pPr marL="0" indent="0">
              <a:buNone/>
            </a:pPr>
            <a:r>
              <a:rPr lang="es-AR" i="1" dirty="0" err="1"/>
              <a:t>Qdx</a:t>
            </a:r>
            <a:r>
              <a:rPr lang="es-AR" i="1" dirty="0"/>
              <a:t> </a:t>
            </a:r>
            <a:r>
              <a:rPr lang="es-AR" dirty="0"/>
              <a:t>= </a:t>
            </a:r>
            <a:r>
              <a:rPr lang="es-AR" dirty="0" smtClean="0"/>
              <a:t>100- 4.15</a:t>
            </a:r>
            <a:r>
              <a:rPr lang="es-AR" dirty="0"/>
              <a:t>= 40</a:t>
            </a:r>
          </a:p>
          <a:p>
            <a:pPr marL="0" indent="0">
              <a:buNone/>
            </a:pPr>
            <a:endParaRPr lang="es-AR" dirty="0"/>
          </a:p>
          <a:p>
            <a:endParaRPr lang="es-AR" dirty="0"/>
          </a:p>
        </p:txBody>
      </p:sp>
    </p:spTree>
    <p:extLst>
      <p:ext uri="{BB962C8B-B14F-4D97-AF65-F5344CB8AC3E}">
        <p14:creationId xmlns:p14="http://schemas.microsoft.com/office/powerpoint/2010/main" val="31771221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AR" dirty="0">
                <a:latin typeface="Arial Black" panose="020B0A04020102020204" pitchFamily="34" charset="0"/>
              </a:rPr>
              <a:t>1. </a:t>
            </a:r>
            <a:r>
              <a:rPr lang="es-AR" b="1" dirty="0">
                <a:latin typeface="Arial Black" panose="020B0A04020102020204" pitchFamily="34" charset="0"/>
              </a:rPr>
              <a:t>Aplicación: La Curva de Demanda Lineal</a:t>
            </a:r>
            <a:endParaRPr lang="es-AR" dirty="0"/>
          </a:p>
        </p:txBody>
      </p:sp>
      <p:sp>
        <p:nvSpPr>
          <p:cNvPr id="3" name="2 Marcador de contenido"/>
          <p:cNvSpPr>
            <a:spLocks noGrp="1"/>
          </p:cNvSpPr>
          <p:nvPr>
            <p:ph idx="1"/>
          </p:nvPr>
        </p:nvSpPr>
        <p:spPr>
          <a:xfrm>
            <a:off x="457200" y="1340768"/>
            <a:ext cx="8229600" cy="5400600"/>
          </a:xfrm>
        </p:spPr>
        <p:txBody>
          <a:bodyPr>
            <a:normAutofit fontScale="92500"/>
          </a:bodyPr>
          <a:lstStyle/>
          <a:p>
            <a:pPr marL="0" indent="0">
              <a:buNone/>
            </a:pPr>
            <a:r>
              <a:rPr lang="es-AR" dirty="0" smtClean="0"/>
              <a:t>Para hacer el gráfico de la curva de demanda lineal calculamos a partir de la ecuación </a:t>
            </a:r>
          </a:p>
          <a:p>
            <a:pPr marL="0" indent="0">
              <a:buNone/>
            </a:pPr>
            <a:r>
              <a:rPr lang="es-AR" dirty="0" err="1" smtClean="0"/>
              <a:t>Qdx</a:t>
            </a:r>
            <a:r>
              <a:rPr lang="es-AR" dirty="0" smtClean="0"/>
              <a:t>= 100-4Px</a:t>
            </a:r>
          </a:p>
          <a:p>
            <a:r>
              <a:rPr lang="es-AR" dirty="0" smtClean="0"/>
              <a:t>ABSCISA AL ORIGEN ( Es el valor de </a:t>
            </a:r>
            <a:r>
              <a:rPr lang="es-AR" dirty="0" err="1" smtClean="0"/>
              <a:t>Qdx</a:t>
            </a:r>
            <a:r>
              <a:rPr lang="es-AR" dirty="0" smtClean="0"/>
              <a:t> si </a:t>
            </a:r>
            <a:r>
              <a:rPr lang="es-AR" dirty="0" err="1" smtClean="0"/>
              <a:t>Px</a:t>
            </a:r>
            <a:r>
              <a:rPr lang="es-AR" dirty="0" smtClean="0"/>
              <a:t>=0)</a:t>
            </a:r>
          </a:p>
          <a:p>
            <a:pPr marL="0" indent="0">
              <a:buNone/>
            </a:pPr>
            <a:r>
              <a:rPr lang="es-AR" dirty="0" err="1" smtClean="0"/>
              <a:t>Qdx</a:t>
            </a:r>
            <a:r>
              <a:rPr lang="es-AR" dirty="0" smtClean="0"/>
              <a:t>= 100 – 4 (0)= 100</a:t>
            </a:r>
          </a:p>
          <a:p>
            <a:r>
              <a:rPr lang="es-AR" dirty="0" smtClean="0"/>
              <a:t>ORDENADA AL ORIGEN (Es el valor de </a:t>
            </a:r>
            <a:r>
              <a:rPr lang="es-AR" dirty="0" err="1" smtClean="0"/>
              <a:t>Px</a:t>
            </a:r>
            <a:r>
              <a:rPr lang="es-AR" dirty="0" smtClean="0"/>
              <a:t> si </a:t>
            </a:r>
            <a:r>
              <a:rPr lang="es-AR" dirty="0" err="1" smtClean="0"/>
              <a:t>Qdx</a:t>
            </a:r>
            <a:r>
              <a:rPr lang="es-AR" dirty="0" smtClean="0"/>
              <a:t>= 0)</a:t>
            </a:r>
          </a:p>
          <a:p>
            <a:pPr marL="0" indent="0">
              <a:buNone/>
            </a:pPr>
            <a:r>
              <a:rPr lang="es-AR" dirty="0" smtClean="0"/>
              <a:t>0=100-4Px</a:t>
            </a:r>
          </a:p>
          <a:p>
            <a:pPr marL="0" indent="0">
              <a:buNone/>
            </a:pPr>
            <a:r>
              <a:rPr lang="es-AR" dirty="0" smtClean="0"/>
              <a:t>4Px=100</a:t>
            </a:r>
          </a:p>
          <a:p>
            <a:pPr marL="0" indent="0">
              <a:buNone/>
            </a:pPr>
            <a:r>
              <a:rPr lang="es-AR" dirty="0" err="1" smtClean="0"/>
              <a:t>Px</a:t>
            </a:r>
            <a:r>
              <a:rPr lang="es-AR" dirty="0" smtClean="0"/>
              <a:t>= 100/4=25</a:t>
            </a:r>
          </a:p>
          <a:p>
            <a:pPr marL="0" indent="0">
              <a:buNone/>
            </a:pPr>
            <a:endParaRPr lang="es-AR" dirty="0"/>
          </a:p>
        </p:txBody>
      </p:sp>
    </p:spTree>
    <p:extLst>
      <p:ext uri="{BB962C8B-B14F-4D97-AF65-F5344CB8AC3E}">
        <p14:creationId xmlns:p14="http://schemas.microsoft.com/office/powerpoint/2010/main" val="14684334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AR" dirty="0">
                <a:latin typeface="Arial Black" panose="020B0A04020102020204" pitchFamily="34" charset="0"/>
              </a:rPr>
              <a:t>1. </a:t>
            </a:r>
            <a:r>
              <a:rPr lang="es-AR" b="1" dirty="0">
                <a:latin typeface="Arial Black" panose="020B0A04020102020204" pitchFamily="34" charset="0"/>
              </a:rPr>
              <a:t>Aplicación: La Curva de Demanda Lineal</a:t>
            </a:r>
            <a:endParaRPr lang="es-AR" dirty="0"/>
          </a:p>
        </p:txBody>
      </p:sp>
      <p:sp>
        <p:nvSpPr>
          <p:cNvPr id="3" name="2 Marcador de contenido"/>
          <p:cNvSpPr>
            <a:spLocks noGrp="1"/>
          </p:cNvSpPr>
          <p:nvPr>
            <p:ph idx="1"/>
          </p:nvPr>
        </p:nvSpPr>
        <p:spPr/>
        <p:txBody>
          <a:bodyPr/>
          <a:lstStyle/>
          <a:p>
            <a:pPr marL="0" indent="0" algn="ctr">
              <a:buNone/>
            </a:pPr>
            <a:r>
              <a:rPr lang="es-AR" dirty="0" err="1" smtClean="0"/>
              <a:t>Qdx</a:t>
            </a:r>
            <a:r>
              <a:rPr lang="es-AR" dirty="0" smtClean="0"/>
              <a:t>=100 – 4Px</a:t>
            </a:r>
          </a:p>
          <a:p>
            <a:pPr marL="0" indent="0">
              <a:buNone/>
            </a:pPr>
            <a:endParaRPr lang="es-AR" dirty="0"/>
          </a:p>
        </p:txBody>
      </p:sp>
      <p:graphicFrame>
        <p:nvGraphicFramePr>
          <p:cNvPr id="4" name="3 Tabla"/>
          <p:cNvGraphicFramePr>
            <a:graphicFrameLocks noGrp="1"/>
          </p:cNvGraphicFramePr>
          <p:nvPr>
            <p:extLst>
              <p:ext uri="{D42A27DB-BD31-4B8C-83A1-F6EECF244321}">
                <p14:modId xmlns:p14="http://schemas.microsoft.com/office/powerpoint/2010/main" val="1750877177"/>
              </p:ext>
            </p:extLst>
          </p:nvPr>
        </p:nvGraphicFramePr>
        <p:xfrm>
          <a:off x="899592" y="2852936"/>
          <a:ext cx="6096000" cy="1854200"/>
        </p:xfrm>
        <a:graphic>
          <a:graphicData uri="http://schemas.openxmlformats.org/drawingml/2006/table">
            <a:tbl>
              <a:tblPr firstRow="1" bandRow="1">
                <a:tableStyleId>{073A0DAA-6AF3-43AB-8588-CEC1D06C72B9}</a:tableStyleId>
              </a:tblPr>
              <a:tblGrid>
                <a:gridCol w="3048000"/>
                <a:gridCol w="3048000"/>
              </a:tblGrid>
              <a:tr h="370840">
                <a:tc>
                  <a:txBody>
                    <a:bodyPr/>
                    <a:lstStyle/>
                    <a:p>
                      <a:pPr algn="ctr"/>
                      <a:r>
                        <a:rPr lang="es-AR" dirty="0" smtClean="0"/>
                        <a:t>PRECIOS</a:t>
                      </a:r>
                      <a:endParaRPr lang="es-AR" dirty="0"/>
                    </a:p>
                  </a:txBody>
                  <a:tcPr/>
                </a:tc>
                <a:tc>
                  <a:txBody>
                    <a:bodyPr/>
                    <a:lstStyle/>
                    <a:p>
                      <a:pPr algn="ctr"/>
                      <a:r>
                        <a:rPr lang="es-AR" dirty="0" err="1" smtClean="0"/>
                        <a:t>Qdx</a:t>
                      </a:r>
                      <a:r>
                        <a:rPr lang="es-AR" dirty="0" smtClean="0"/>
                        <a:t>=</a:t>
                      </a:r>
                      <a:r>
                        <a:rPr lang="es-AR" baseline="0" dirty="0" smtClean="0"/>
                        <a:t> 100 – 4.Px</a:t>
                      </a:r>
                      <a:endParaRPr lang="es-AR" dirty="0"/>
                    </a:p>
                  </a:txBody>
                  <a:tcPr/>
                </a:tc>
              </a:tr>
              <a:tr h="370840">
                <a:tc>
                  <a:txBody>
                    <a:bodyPr/>
                    <a:lstStyle/>
                    <a:p>
                      <a:pPr algn="ctr"/>
                      <a:r>
                        <a:rPr lang="es-AR" dirty="0" smtClean="0"/>
                        <a:t>0</a:t>
                      </a:r>
                      <a:endParaRPr lang="es-AR" dirty="0"/>
                    </a:p>
                  </a:txBody>
                  <a:tcPr/>
                </a:tc>
                <a:tc>
                  <a:txBody>
                    <a:bodyPr/>
                    <a:lstStyle/>
                    <a:p>
                      <a:pPr algn="ctr"/>
                      <a:r>
                        <a:rPr lang="es-AR" dirty="0" smtClean="0"/>
                        <a:t>100</a:t>
                      </a:r>
                      <a:endParaRPr lang="es-AR" dirty="0"/>
                    </a:p>
                  </a:txBody>
                  <a:tcPr/>
                </a:tc>
              </a:tr>
              <a:tr h="370840">
                <a:tc>
                  <a:txBody>
                    <a:bodyPr/>
                    <a:lstStyle/>
                    <a:p>
                      <a:pPr algn="ctr"/>
                      <a:r>
                        <a:rPr lang="es-AR" dirty="0" smtClean="0"/>
                        <a:t>10</a:t>
                      </a:r>
                      <a:endParaRPr lang="es-AR" dirty="0"/>
                    </a:p>
                  </a:txBody>
                  <a:tcPr/>
                </a:tc>
                <a:tc>
                  <a:txBody>
                    <a:bodyPr/>
                    <a:lstStyle/>
                    <a:p>
                      <a:pPr algn="ctr"/>
                      <a:r>
                        <a:rPr lang="es-AR" dirty="0" smtClean="0"/>
                        <a:t>60</a:t>
                      </a:r>
                      <a:endParaRPr lang="es-AR" dirty="0"/>
                    </a:p>
                  </a:txBody>
                  <a:tcPr/>
                </a:tc>
              </a:tr>
              <a:tr h="370840">
                <a:tc>
                  <a:txBody>
                    <a:bodyPr/>
                    <a:lstStyle/>
                    <a:p>
                      <a:pPr algn="ctr"/>
                      <a:r>
                        <a:rPr lang="es-AR" dirty="0" smtClean="0"/>
                        <a:t>20</a:t>
                      </a:r>
                      <a:endParaRPr lang="es-AR" dirty="0"/>
                    </a:p>
                  </a:txBody>
                  <a:tcPr/>
                </a:tc>
                <a:tc>
                  <a:txBody>
                    <a:bodyPr/>
                    <a:lstStyle/>
                    <a:p>
                      <a:pPr algn="ctr"/>
                      <a:r>
                        <a:rPr lang="es-AR" dirty="0" smtClean="0"/>
                        <a:t>20</a:t>
                      </a:r>
                      <a:endParaRPr lang="es-AR" dirty="0"/>
                    </a:p>
                  </a:txBody>
                  <a:tcPr/>
                </a:tc>
              </a:tr>
              <a:tr h="370840">
                <a:tc>
                  <a:txBody>
                    <a:bodyPr/>
                    <a:lstStyle/>
                    <a:p>
                      <a:pPr algn="ctr"/>
                      <a:r>
                        <a:rPr lang="es-AR" dirty="0" smtClean="0"/>
                        <a:t>30</a:t>
                      </a:r>
                      <a:endParaRPr lang="es-AR" dirty="0"/>
                    </a:p>
                  </a:txBody>
                  <a:tcPr/>
                </a:tc>
                <a:tc>
                  <a:txBody>
                    <a:bodyPr/>
                    <a:lstStyle/>
                    <a:p>
                      <a:pPr algn="ctr"/>
                      <a:r>
                        <a:rPr lang="es-AR" dirty="0" smtClean="0"/>
                        <a:t>-20</a:t>
                      </a:r>
                      <a:endParaRPr lang="es-AR" dirty="0"/>
                    </a:p>
                  </a:txBody>
                  <a:tcPr/>
                </a:tc>
              </a:tr>
            </a:tbl>
          </a:graphicData>
        </a:graphic>
      </p:graphicFrame>
    </p:spTree>
    <p:extLst>
      <p:ext uri="{BB962C8B-B14F-4D97-AF65-F5344CB8AC3E}">
        <p14:creationId xmlns:p14="http://schemas.microsoft.com/office/powerpoint/2010/main" val="16287895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latin typeface="Arial Black" panose="020B0A04020102020204" pitchFamily="34" charset="0"/>
              </a:rPr>
              <a:t>1.1 Demanda</a:t>
            </a:r>
            <a:endParaRPr lang="es-AR" dirty="0"/>
          </a:p>
        </p:txBody>
      </p:sp>
      <p:sp>
        <p:nvSpPr>
          <p:cNvPr id="3" name="2 Marcador de contenido"/>
          <p:cNvSpPr>
            <a:spLocks noGrp="1"/>
          </p:cNvSpPr>
          <p:nvPr>
            <p:ph idx="1"/>
          </p:nvPr>
        </p:nvSpPr>
        <p:spPr>
          <a:xfrm>
            <a:off x="251520" y="1600200"/>
            <a:ext cx="8640960" cy="4853136"/>
          </a:xfrm>
        </p:spPr>
        <p:txBody>
          <a:bodyPr>
            <a:normAutofit/>
          </a:bodyPr>
          <a:lstStyle/>
          <a:p>
            <a:pPr marL="0" indent="0" algn="ctr">
              <a:buNone/>
            </a:pPr>
            <a:r>
              <a:rPr lang="es-AR" b="1" u="sng" dirty="0" smtClean="0"/>
              <a:t>LA LEY DE LA DEMANDA ESTABLECE QUE:</a:t>
            </a:r>
            <a:endParaRPr lang="es-AR" dirty="0"/>
          </a:p>
          <a:p>
            <a:pPr marL="0" indent="0">
              <a:buNone/>
            </a:pPr>
            <a:r>
              <a:rPr lang="es-AR" dirty="0"/>
              <a:t>Con el resto de los factores constantes, a medida que el precio </a:t>
            </a:r>
            <a:r>
              <a:rPr lang="es-AR" dirty="0" smtClean="0"/>
              <a:t>del </a:t>
            </a:r>
            <a:r>
              <a:rPr lang="es-AR" dirty="0"/>
              <a:t>bien o servicio sube, disminuye la cantidad demandada. </a:t>
            </a:r>
            <a:endParaRPr lang="es-AR" dirty="0" smtClean="0"/>
          </a:p>
          <a:p>
            <a:pPr marL="0" indent="0">
              <a:buNone/>
            </a:pPr>
            <a:r>
              <a:rPr lang="es-AR" dirty="0" smtClean="0"/>
              <a:t>Al revés, </a:t>
            </a:r>
            <a:r>
              <a:rPr lang="es-AR" dirty="0"/>
              <a:t>a medida que el precio </a:t>
            </a:r>
            <a:r>
              <a:rPr lang="es-AR" dirty="0" smtClean="0"/>
              <a:t>del </a:t>
            </a:r>
            <a:r>
              <a:rPr lang="es-AR" dirty="0"/>
              <a:t>bien o servicio baja, la cantidad demandada aumenta. </a:t>
            </a:r>
            <a:endParaRPr lang="es-AR" dirty="0" smtClean="0"/>
          </a:p>
          <a:p>
            <a:pPr marL="0" indent="0">
              <a:buNone/>
            </a:pPr>
            <a:r>
              <a:rPr lang="es-AR" dirty="0" smtClean="0"/>
              <a:t>Es </a:t>
            </a:r>
            <a:r>
              <a:rPr lang="es-AR" dirty="0"/>
              <a:t>decir, existe una </a:t>
            </a:r>
            <a:r>
              <a:rPr lang="es-AR" dirty="0" smtClean="0"/>
              <a:t>relación </a:t>
            </a:r>
            <a:r>
              <a:rPr lang="es-AR" dirty="0"/>
              <a:t>inversa o </a:t>
            </a:r>
            <a:r>
              <a:rPr lang="es-AR" dirty="0" smtClean="0"/>
              <a:t>negativa </a:t>
            </a:r>
            <a:r>
              <a:rPr lang="es-AR" dirty="0"/>
              <a:t>entre precio y cantidad demandada.	</a:t>
            </a:r>
          </a:p>
          <a:p>
            <a:endParaRPr lang="es-AR" dirty="0"/>
          </a:p>
        </p:txBody>
      </p:sp>
    </p:spTree>
    <p:extLst>
      <p:ext uri="{BB962C8B-B14F-4D97-AF65-F5344CB8AC3E}">
        <p14:creationId xmlns:p14="http://schemas.microsoft.com/office/powerpoint/2010/main" val="14530000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EJERCICIO</a:t>
            </a:r>
            <a:endParaRPr lang="es-AR" dirty="0"/>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2868431854"/>
              </p:ext>
            </p:extLst>
          </p:nvPr>
        </p:nvGraphicFramePr>
        <p:xfrm>
          <a:off x="457200" y="1600200"/>
          <a:ext cx="8229600" cy="2255520"/>
        </p:xfrm>
        <a:graphic>
          <a:graphicData uri="http://schemas.openxmlformats.org/drawingml/2006/table">
            <a:tbl>
              <a:tblPr firstRow="1" bandRow="1">
                <a:tableStyleId>{073A0DAA-6AF3-43AB-8588-CEC1D06C72B9}</a:tableStyleId>
              </a:tblPr>
              <a:tblGrid>
                <a:gridCol w="4114800"/>
                <a:gridCol w="4114800"/>
              </a:tblGrid>
              <a:tr h="370840">
                <a:tc>
                  <a:txBody>
                    <a:bodyPr/>
                    <a:lstStyle/>
                    <a:p>
                      <a:pPr algn="ctr"/>
                      <a:r>
                        <a:rPr lang="es-AR" sz="2800" dirty="0" smtClean="0"/>
                        <a:t>PRECIO</a:t>
                      </a:r>
                      <a:endParaRPr lang="es-AR" sz="2800" dirty="0"/>
                    </a:p>
                  </a:txBody>
                  <a:tcPr/>
                </a:tc>
                <a:tc>
                  <a:txBody>
                    <a:bodyPr/>
                    <a:lstStyle/>
                    <a:p>
                      <a:pPr algn="ctr"/>
                      <a:r>
                        <a:rPr lang="es-AR" sz="2800" dirty="0" err="1" smtClean="0"/>
                        <a:t>Qdx</a:t>
                      </a:r>
                      <a:endParaRPr lang="es-AR" sz="2800" dirty="0"/>
                    </a:p>
                  </a:txBody>
                  <a:tcPr/>
                </a:tc>
              </a:tr>
              <a:tr h="370840">
                <a:tc>
                  <a:txBody>
                    <a:bodyPr/>
                    <a:lstStyle/>
                    <a:p>
                      <a:pPr algn="ctr"/>
                      <a:r>
                        <a:rPr lang="es-AR" sz="3200" dirty="0" smtClean="0"/>
                        <a:t>2</a:t>
                      </a:r>
                      <a:endParaRPr lang="es-AR" sz="3200" dirty="0"/>
                    </a:p>
                  </a:txBody>
                  <a:tcPr/>
                </a:tc>
                <a:tc>
                  <a:txBody>
                    <a:bodyPr/>
                    <a:lstStyle/>
                    <a:p>
                      <a:pPr algn="ctr"/>
                      <a:r>
                        <a:rPr lang="es-AR" sz="3200" dirty="0" smtClean="0"/>
                        <a:t>80</a:t>
                      </a:r>
                      <a:endParaRPr lang="es-AR" sz="3200" dirty="0"/>
                    </a:p>
                  </a:txBody>
                  <a:tcPr/>
                </a:tc>
              </a:tr>
              <a:tr h="370840">
                <a:tc>
                  <a:txBody>
                    <a:bodyPr/>
                    <a:lstStyle/>
                    <a:p>
                      <a:pPr algn="ctr"/>
                      <a:r>
                        <a:rPr lang="es-AR" sz="3200" dirty="0" smtClean="0"/>
                        <a:t>4</a:t>
                      </a:r>
                      <a:endParaRPr lang="es-AR" sz="3200" dirty="0"/>
                    </a:p>
                  </a:txBody>
                  <a:tcPr/>
                </a:tc>
                <a:tc>
                  <a:txBody>
                    <a:bodyPr/>
                    <a:lstStyle/>
                    <a:p>
                      <a:pPr algn="ctr"/>
                      <a:r>
                        <a:rPr lang="es-AR" sz="3200" dirty="0" smtClean="0"/>
                        <a:t>60</a:t>
                      </a:r>
                      <a:endParaRPr lang="es-AR" sz="3200" dirty="0"/>
                    </a:p>
                  </a:txBody>
                  <a:tcPr/>
                </a:tc>
              </a:tr>
              <a:tr h="370840">
                <a:tc>
                  <a:txBody>
                    <a:bodyPr/>
                    <a:lstStyle/>
                    <a:p>
                      <a:pPr algn="ctr"/>
                      <a:r>
                        <a:rPr lang="es-AR" sz="3200" dirty="0" smtClean="0"/>
                        <a:t>6</a:t>
                      </a:r>
                      <a:endParaRPr lang="es-AR" sz="3200" dirty="0"/>
                    </a:p>
                  </a:txBody>
                  <a:tcPr/>
                </a:tc>
                <a:tc>
                  <a:txBody>
                    <a:bodyPr/>
                    <a:lstStyle/>
                    <a:p>
                      <a:pPr algn="ctr"/>
                      <a:r>
                        <a:rPr lang="es-AR" sz="3200" dirty="0" smtClean="0"/>
                        <a:t>40</a:t>
                      </a:r>
                      <a:endParaRPr lang="es-AR" sz="3200" dirty="0"/>
                    </a:p>
                  </a:txBody>
                  <a:tcPr/>
                </a:tc>
              </a:tr>
            </a:tbl>
          </a:graphicData>
        </a:graphic>
      </p:graphicFrame>
    </p:spTree>
    <p:extLst>
      <p:ext uri="{BB962C8B-B14F-4D97-AF65-F5344CB8AC3E}">
        <p14:creationId xmlns:p14="http://schemas.microsoft.com/office/powerpoint/2010/main" val="23932888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Solución Ejercicio</a:t>
            </a:r>
            <a:endParaRPr lang="es-AR"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1600200"/>
            <a:ext cx="8352928" cy="5069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06907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Solución Ejercicio</a:t>
            </a:r>
            <a:endParaRPr lang="es-AR" dirty="0"/>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772816"/>
            <a:ext cx="7272808"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79424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a:t>Solución Ejercicio</a:t>
            </a:r>
          </a:p>
        </p:txBody>
      </p:sp>
      <p:sp>
        <p:nvSpPr>
          <p:cNvPr id="3" name="2 Marcador de contenido"/>
          <p:cNvSpPr>
            <a:spLocks noGrp="1"/>
          </p:cNvSpPr>
          <p:nvPr>
            <p:ph idx="1"/>
          </p:nvPr>
        </p:nvSpPr>
        <p:spPr/>
        <p:txBody>
          <a:bodyPr>
            <a:normAutofit fontScale="85000" lnSpcReduction="10000"/>
          </a:bodyPr>
          <a:lstStyle/>
          <a:p>
            <a:pPr marL="0" indent="0">
              <a:buNone/>
            </a:pPr>
            <a:r>
              <a:rPr lang="es-AR" dirty="0" smtClean="0"/>
              <a:t>Para graficar partimos de </a:t>
            </a:r>
            <a:r>
              <a:rPr lang="es-AR" dirty="0" err="1" smtClean="0"/>
              <a:t>Qdx</a:t>
            </a:r>
            <a:r>
              <a:rPr lang="es-AR" dirty="0" smtClean="0"/>
              <a:t>= 100 -10 </a:t>
            </a:r>
            <a:r>
              <a:rPr lang="es-AR" dirty="0" err="1" smtClean="0"/>
              <a:t>Px</a:t>
            </a:r>
            <a:r>
              <a:rPr lang="es-AR" dirty="0" smtClean="0"/>
              <a:t> y calculamos:</a:t>
            </a:r>
          </a:p>
          <a:p>
            <a:r>
              <a:rPr lang="es-AR" dirty="0" smtClean="0"/>
              <a:t>Abscisa al origen (=a) es el valor de </a:t>
            </a:r>
            <a:r>
              <a:rPr lang="es-AR" dirty="0" err="1" smtClean="0"/>
              <a:t>Qdx</a:t>
            </a:r>
            <a:r>
              <a:rPr lang="es-AR" dirty="0" smtClean="0"/>
              <a:t> cuando</a:t>
            </a:r>
          </a:p>
          <a:p>
            <a:pPr marL="0" indent="0">
              <a:buNone/>
            </a:pPr>
            <a:r>
              <a:rPr lang="es-AR" dirty="0" err="1" smtClean="0"/>
              <a:t>Px</a:t>
            </a:r>
            <a:r>
              <a:rPr lang="es-AR" dirty="0" smtClean="0"/>
              <a:t> =0</a:t>
            </a:r>
          </a:p>
          <a:p>
            <a:pPr marL="0" indent="0">
              <a:buNone/>
            </a:pPr>
            <a:r>
              <a:rPr lang="es-AR" dirty="0" err="1" smtClean="0"/>
              <a:t>Qdx</a:t>
            </a:r>
            <a:r>
              <a:rPr lang="es-AR" dirty="0" smtClean="0"/>
              <a:t>= 100 – 10 (0)=</a:t>
            </a:r>
          </a:p>
          <a:p>
            <a:pPr marL="0" indent="0">
              <a:buNone/>
            </a:pPr>
            <a:r>
              <a:rPr lang="es-AR" dirty="0" err="1" smtClean="0"/>
              <a:t>Qdx</a:t>
            </a:r>
            <a:r>
              <a:rPr lang="es-AR" dirty="0" smtClean="0"/>
              <a:t>= 100 – 0 = 0</a:t>
            </a:r>
          </a:p>
          <a:p>
            <a:r>
              <a:rPr lang="es-AR" dirty="0" smtClean="0"/>
              <a:t>Ordenada al origen es el valor de </a:t>
            </a:r>
            <a:r>
              <a:rPr lang="es-AR" dirty="0" err="1" smtClean="0"/>
              <a:t>Px</a:t>
            </a:r>
            <a:r>
              <a:rPr lang="es-AR" dirty="0" smtClean="0"/>
              <a:t> cuando </a:t>
            </a:r>
            <a:r>
              <a:rPr lang="es-AR" dirty="0" err="1" smtClean="0"/>
              <a:t>Qdx</a:t>
            </a:r>
            <a:r>
              <a:rPr lang="es-AR" dirty="0" smtClean="0"/>
              <a:t> =0</a:t>
            </a:r>
          </a:p>
          <a:p>
            <a:pPr marL="0" indent="0">
              <a:buNone/>
            </a:pPr>
            <a:r>
              <a:rPr lang="es-AR" dirty="0" smtClean="0"/>
              <a:t>0= 100-10Px</a:t>
            </a:r>
          </a:p>
          <a:p>
            <a:pPr marL="0" indent="0">
              <a:buNone/>
            </a:pPr>
            <a:r>
              <a:rPr lang="es-AR" dirty="0" smtClean="0"/>
              <a:t>10Px= 100</a:t>
            </a:r>
          </a:p>
          <a:p>
            <a:pPr marL="0" indent="0">
              <a:buNone/>
            </a:pPr>
            <a:r>
              <a:rPr lang="es-AR" dirty="0" err="1" smtClean="0"/>
              <a:t>Px</a:t>
            </a:r>
            <a:r>
              <a:rPr lang="es-AR" dirty="0" smtClean="0"/>
              <a:t>= 100/10= 10</a:t>
            </a:r>
          </a:p>
        </p:txBody>
      </p:sp>
    </p:spTree>
    <p:extLst>
      <p:ext uri="{BB962C8B-B14F-4D97-AF65-F5344CB8AC3E}">
        <p14:creationId xmlns:p14="http://schemas.microsoft.com/office/powerpoint/2010/main" val="16844784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AR" dirty="0"/>
          </a:p>
        </p:txBody>
      </p:sp>
      <p:pic>
        <p:nvPicPr>
          <p:cNvPr id="921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1052736"/>
            <a:ext cx="5976663" cy="561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13296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AR"/>
          </a:p>
        </p:txBody>
      </p:sp>
      <p:pic>
        <p:nvPicPr>
          <p:cNvPr id="1024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1600200"/>
            <a:ext cx="6696744" cy="4997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56268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latin typeface="Arial Black" panose="020B0A04020102020204" pitchFamily="34" charset="0"/>
              </a:rPr>
              <a:t>2. La Oferta</a:t>
            </a:r>
            <a:endParaRPr lang="es-AR" dirty="0">
              <a:latin typeface="Arial Black" panose="020B0A04020102020204" pitchFamily="34" charset="0"/>
            </a:endParaRPr>
          </a:p>
        </p:txBody>
      </p:sp>
      <p:sp>
        <p:nvSpPr>
          <p:cNvPr id="3" name="2 Marcador de contenido"/>
          <p:cNvSpPr>
            <a:spLocks noGrp="1"/>
          </p:cNvSpPr>
          <p:nvPr>
            <p:ph idx="1"/>
          </p:nvPr>
        </p:nvSpPr>
        <p:spPr>
          <a:xfrm>
            <a:off x="323528" y="1412776"/>
            <a:ext cx="8568952" cy="4896544"/>
          </a:xfrm>
        </p:spPr>
        <p:txBody>
          <a:bodyPr>
            <a:normAutofit fontScale="85000" lnSpcReduction="20000"/>
          </a:bodyPr>
          <a:lstStyle/>
          <a:p>
            <a:pPr marL="0" indent="0">
              <a:buNone/>
            </a:pPr>
            <a:r>
              <a:rPr lang="es-AR" dirty="0"/>
              <a:t>La </a:t>
            </a:r>
            <a:r>
              <a:rPr lang="es-AR" b="1" i="1" dirty="0"/>
              <a:t>cantidad ofrecida </a:t>
            </a:r>
            <a:r>
              <a:rPr lang="es-AR" dirty="0"/>
              <a:t>de un bien o servicio es la cantidad que las productoras </a:t>
            </a:r>
            <a:r>
              <a:rPr lang="es-AR" dirty="0" smtClean="0"/>
              <a:t>están </a:t>
            </a:r>
            <a:r>
              <a:rPr lang="es-AR" dirty="0"/>
              <a:t>dispuestas a vender en un periodo dado a un </a:t>
            </a:r>
            <a:r>
              <a:rPr lang="es-AR" i="1" dirty="0"/>
              <a:t>precio </a:t>
            </a:r>
            <a:r>
              <a:rPr lang="es-AR" dirty="0"/>
              <a:t>en particular.</a:t>
            </a:r>
          </a:p>
          <a:p>
            <a:pPr marL="0" indent="0">
              <a:buNone/>
            </a:pPr>
            <a:r>
              <a:rPr lang="es-AR" dirty="0"/>
              <a:t>No es lo que les </a:t>
            </a:r>
            <a:r>
              <a:rPr lang="es-AR" dirty="0" smtClean="0"/>
              <a:t>gustaría </a:t>
            </a:r>
            <a:r>
              <a:rPr lang="es-AR" dirty="0"/>
              <a:t>vender, sino lo que realmente pueden y </a:t>
            </a:r>
            <a:r>
              <a:rPr lang="es-AR" dirty="0" smtClean="0"/>
              <a:t>están </a:t>
            </a:r>
            <a:r>
              <a:rPr lang="es-AR" dirty="0"/>
              <a:t>dispuestas a </a:t>
            </a:r>
            <a:r>
              <a:rPr lang="es-AR" dirty="0" smtClean="0"/>
              <a:t>intercambiar.</a:t>
            </a:r>
          </a:p>
          <a:p>
            <a:pPr marL="0" indent="0">
              <a:buNone/>
            </a:pPr>
            <a:r>
              <a:rPr lang="es-AR" dirty="0" smtClean="0"/>
              <a:t>Sin </a:t>
            </a:r>
            <a:r>
              <a:rPr lang="es-AR" dirty="0"/>
              <a:t>embargo, la </a:t>
            </a:r>
            <a:r>
              <a:rPr lang="es-AR" i="1" dirty="0"/>
              <a:t>cantidad ofrecida </a:t>
            </a:r>
            <a:r>
              <a:rPr lang="es-AR" dirty="0"/>
              <a:t>no es necesariamente igual a la </a:t>
            </a:r>
            <a:r>
              <a:rPr lang="es-AR" dirty="0" smtClean="0"/>
              <a:t>can­tidad </a:t>
            </a:r>
            <a:r>
              <a:rPr lang="es-AR" dirty="0"/>
              <a:t>que se termina vendiendo, dado que depende </a:t>
            </a:r>
            <a:r>
              <a:rPr lang="es-AR" dirty="0" smtClean="0"/>
              <a:t>también </a:t>
            </a:r>
            <a:r>
              <a:rPr lang="es-AR" dirty="0"/>
              <a:t>de lo que sucede con la </a:t>
            </a:r>
            <a:r>
              <a:rPr lang="es-AR" i="1" dirty="0"/>
              <a:t>demanda.</a:t>
            </a:r>
            <a:endParaRPr lang="es-AR" dirty="0"/>
          </a:p>
          <a:p>
            <a:endParaRPr lang="es-AR" dirty="0"/>
          </a:p>
          <a:p>
            <a:pPr marL="0" indent="0">
              <a:buNone/>
            </a:pPr>
            <a:r>
              <a:rPr lang="es-AR" b="1" dirty="0"/>
              <a:t>F</a:t>
            </a:r>
            <a:r>
              <a:rPr lang="es-AR" b="1" i="1" dirty="0" smtClean="0"/>
              <a:t>actores </a:t>
            </a:r>
            <a:r>
              <a:rPr lang="es-AR" b="1" i="1" dirty="0"/>
              <a:t>que influyen en la cantidad que las empresas planean </a:t>
            </a:r>
            <a:r>
              <a:rPr lang="es-AR" b="1" i="1" dirty="0" smtClean="0"/>
              <a:t>vender: </a:t>
            </a:r>
            <a:r>
              <a:rPr lang="es-AR" b="1" i="1" dirty="0"/>
              <a:t>el precio </a:t>
            </a:r>
            <a:r>
              <a:rPr lang="es-AR" b="1" i="1" dirty="0" smtClean="0"/>
              <a:t>del </a:t>
            </a:r>
            <a:r>
              <a:rPr lang="es-AR" b="1" i="1" dirty="0"/>
              <a:t>bien </a:t>
            </a:r>
            <a:r>
              <a:rPr lang="es-AR" b="1" dirty="0"/>
              <a:t>o </a:t>
            </a:r>
            <a:r>
              <a:rPr lang="es-AR" b="1" i="1" dirty="0"/>
              <a:t>servicio, los precios de los factores productivos, los precios futuros esperados, la </a:t>
            </a:r>
            <a:r>
              <a:rPr lang="es-AR" b="1" i="1" dirty="0" smtClean="0"/>
              <a:t>tecnología.</a:t>
            </a:r>
            <a:endParaRPr lang="es-AR" dirty="0"/>
          </a:p>
        </p:txBody>
      </p:sp>
    </p:spTree>
    <p:extLst>
      <p:ext uri="{BB962C8B-B14F-4D97-AF65-F5344CB8AC3E}">
        <p14:creationId xmlns:p14="http://schemas.microsoft.com/office/powerpoint/2010/main" val="4694177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a:latin typeface="Arial Black" panose="020B0A04020102020204" pitchFamily="34" charset="0"/>
              </a:rPr>
              <a:t>2. La Oferta</a:t>
            </a:r>
            <a:endParaRPr lang="es-AR" dirty="0"/>
          </a:p>
        </p:txBody>
      </p:sp>
      <p:sp>
        <p:nvSpPr>
          <p:cNvPr id="3" name="2 Marcador de contenido"/>
          <p:cNvSpPr>
            <a:spLocks noGrp="1"/>
          </p:cNvSpPr>
          <p:nvPr>
            <p:ph idx="1"/>
          </p:nvPr>
        </p:nvSpPr>
        <p:spPr>
          <a:xfrm>
            <a:off x="457200" y="1600200"/>
            <a:ext cx="8229600" cy="4925144"/>
          </a:xfrm>
        </p:spPr>
        <p:txBody>
          <a:bodyPr>
            <a:normAutofit/>
          </a:bodyPr>
          <a:lstStyle/>
          <a:p>
            <a:pPr marL="0" indent="0">
              <a:buNone/>
            </a:pPr>
            <a:r>
              <a:rPr lang="es-AR" b="1" u="sng" dirty="0" smtClean="0"/>
              <a:t>LA LEY DE LA OFERTA ESTABLECE QUE:</a:t>
            </a:r>
            <a:endParaRPr lang="es-AR" dirty="0"/>
          </a:p>
          <a:p>
            <a:pPr marL="0" indent="0">
              <a:buNone/>
            </a:pPr>
            <a:r>
              <a:rPr lang="es-AR" dirty="0"/>
              <a:t>Con el resto de los factores constantes, a medida que el precio del bien o servicio </a:t>
            </a:r>
            <a:r>
              <a:rPr lang="es-AR" dirty="0" smtClean="0"/>
              <a:t>sube mayor será </a:t>
            </a:r>
            <a:r>
              <a:rPr lang="es-AR" dirty="0"/>
              <a:t>la </a:t>
            </a:r>
            <a:r>
              <a:rPr lang="es-AR" i="1" dirty="0"/>
              <a:t>cantidad ofrecida. </a:t>
            </a:r>
            <a:endParaRPr lang="es-AR" i="1" dirty="0" smtClean="0"/>
          </a:p>
          <a:p>
            <a:pPr marL="0" indent="0">
              <a:buNone/>
            </a:pPr>
            <a:r>
              <a:rPr lang="es-AR" dirty="0" smtClean="0"/>
              <a:t>Al revés, </a:t>
            </a:r>
            <a:r>
              <a:rPr lang="es-AR" dirty="0"/>
              <a:t>a medida que el precio del bien </a:t>
            </a:r>
            <a:r>
              <a:rPr lang="es-AR" dirty="0" smtClean="0"/>
              <a:t>o servi­cio </a:t>
            </a:r>
            <a:r>
              <a:rPr lang="es-AR" dirty="0"/>
              <a:t>baja, la </a:t>
            </a:r>
            <a:r>
              <a:rPr lang="es-AR" i="1" dirty="0"/>
              <a:t>cantidad ofrecida </a:t>
            </a:r>
            <a:r>
              <a:rPr lang="es-AR" dirty="0"/>
              <a:t>disminuye. </a:t>
            </a:r>
            <a:endParaRPr lang="es-AR" dirty="0" smtClean="0"/>
          </a:p>
          <a:p>
            <a:pPr marL="0" indent="0">
              <a:buNone/>
            </a:pPr>
            <a:r>
              <a:rPr lang="es-AR" dirty="0" smtClean="0"/>
              <a:t>Es </a:t>
            </a:r>
            <a:r>
              <a:rPr lang="es-AR" dirty="0"/>
              <a:t>decir, existe una </a:t>
            </a:r>
            <a:r>
              <a:rPr lang="es-AR" dirty="0" smtClean="0"/>
              <a:t>relación </a:t>
            </a:r>
            <a:r>
              <a:rPr lang="es-AR" dirty="0"/>
              <a:t>directa o positiva entre </a:t>
            </a:r>
            <a:r>
              <a:rPr lang="es-AR" i="1" dirty="0"/>
              <a:t>precio </a:t>
            </a:r>
            <a:r>
              <a:rPr lang="es-AR" dirty="0"/>
              <a:t>y </a:t>
            </a:r>
            <a:r>
              <a:rPr lang="es-AR" i="1" dirty="0"/>
              <a:t>cantidad ofrecida.</a:t>
            </a:r>
            <a:endParaRPr lang="es-AR" dirty="0"/>
          </a:p>
          <a:p>
            <a:endParaRPr lang="es-AR" dirty="0"/>
          </a:p>
        </p:txBody>
      </p:sp>
    </p:spTree>
    <p:extLst>
      <p:ext uri="{BB962C8B-B14F-4D97-AF65-F5344CB8AC3E}">
        <p14:creationId xmlns:p14="http://schemas.microsoft.com/office/powerpoint/2010/main" val="38425305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a:latin typeface="Arial Black" panose="020B0A04020102020204" pitchFamily="34" charset="0"/>
              </a:rPr>
              <a:t>2. La Oferta</a:t>
            </a:r>
            <a:endParaRPr lang="es-AR" dirty="0"/>
          </a:p>
        </p:txBody>
      </p:sp>
      <p:sp>
        <p:nvSpPr>
          <p:cNvPr id="3" name="2 Marcador de contenido"/>
          <p:cNvSpPr>
            <a:spLocks noGrp="1"/>
          </p:cNvSpPr>
          <p:nvPr>
            <p:ph idx="1"/>
          </p:nvPr>
        </p:nvSpPr>
        <p:spPr/>
        <p:txBody>
          <a:bodyPr>
            <a:normAutofit lnSpcReduction="10000"/>
          </a:bodyPr>
          <a:lstStyle/>
          <a:p>
            <a:pPr marL="0" indent="0" algn="ctr">
              <a:buNone/>
            </a:pPr>
            <a:r>
              <a:rPr lang="es-AR" b="1" i="1" u="sng" dirty="0" smtClean="0"/>
              <a:t>OFERTA </a:t>
            </a:r>
            <a:r>
              <a:rPr lang="es-AR" b="1" u="sng" dirty="0" smtClean="0"/>
              <a:t>Y </a:t>
            </a:r>
            <a:r>
              <a:rPr lang="es-AR" b="1" i="1" u="sng" dirty="0" smtClean="0"/>
              <a:t>CANTIDAD OFRECIDA</a:t>
            </a:r>
            <a:endParaRPr lang="es-AR" dirty="0"/>
          </a:p>
          <a:p>
            <a:r>
              <a:rPr lang="es-AR" dirty="0"/>
              <a:t>Con el </a:t>
            </a:r>
            <a:r>
              <a:rPr lang="es-AR" dirty="0" smtClean="0"/>
              <a:t>término </a:t>
            </a:r>
            <a:r>
              <a:rPr lang="es-AR" b="1" dirty="0"/>
              <a:t>oferta </a:t>
            </a:r>
            <a:r>
              <a:rPr lang="es-AR" dirty="0"/>
              <a:t>nos referimos a la </a:t>
            </a:r>
            <a:r>
              <a:rPr lang="es-AR" dirty="0" smtClean="0"/>
              <a:t>relación comp</a:t>
            </a:r>
            <a:r>
              <a:rPr lang="es-AR" dirty="0"/>
              <a:t>l</a:t>
            </a:r>
            <a:r>
              <a:rPr lang="es-AR" dirty="0" smtClean="0"/>
              <a:t>eta </a:t>
            </a:r>
            <a:r>
              <a:rPr lang="es-AR" dirty="0"/>
              <a:t>entre el precio de un bien o servicio y la cantidad ofrecida de este</a:t>
            </a:r>
            <a:r>
              <a:rPr lang="es-AR" dirty="0" smtClean="0"/>
              <a:t>.</a:t>
            </a:r>
          </a:p>
          <a:p>
            <a:endParaRPr lang="es-AR" dirty="0"/>
          </a:p>
          <a:p>
            <a:r>
              <a:rPr lang="es-AR" dirty="0" smtClean="0"/>
              <a:t>El</a:t>
            </a:r>
            <a:r>
              <a:rPr lang="es-AR" dirty="0"/>
              <a:t> </a:t>
            </a:r>
            <a:r>
              <a:rPr lang="es-AR" dirty="0" smtClean="0"/>
              <a:t>término </a:t>
            </a:r>
            <a:r>
              <a:rPr lang="es-AR" b="1" dirty="0"/>
              <a:t>cantidad ofrecida, </a:t>
            </a:r>
            <a:r>
              <a:rPr lang="es-AR" dirty="0"/>
              <a:t>en cambio, se refiere solo a un punto sobre la curva </a:t>
            </a:r>
            <a:r>
              <a:rPr lang="es-AR" dirty="0" smtClean="0"/>
              <a:t>de oferta</a:t>
            </a:r>
            <a:r>
              <a:rPr lang="es-AR" dirty="0"/>
              <a:t>, es decir, una coordenada que establece la cantidad ofrecida a </a:t>
            </a:r>
            <a:r>
              <a:rPr lang="es-AR" dirty="0" smtClean="0"/>
              <a:t>determinado precio</a:t>
            </a:r>
            <a:r>
              <a:rPr lang="es-AR" dirty="0"/>
              <a:t>.</a:t>
            </a:r>
          </a:p>
        </p:txBody>
      </p:sp>
    </p:spTree>
    <p:extLst>
      <p:ext uri="{BB962C8B-B14F-4D97-AF65-F5344CB8AC3E}">
        <p14:creationId xmlns:p14="http://schemas.microsoft.com/office/powerpoint/2010/main" val="18184317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a:latin typeface="Arial Black" panose="020B0A04020102020204" pitchFamily="34" charset="0"/>
              </a:rPr>
              <a:t>2. La Oferta</a:t>
            </a:r>
            <a:endParaRPr lang="es-AR" dirty="0"/>
          </a:p>
        </p:txBody>
      </p:sp>
      <p:sp>
        <p:nvSpPr>
          <p:cNvPr id="3" name="2 Marcador de contenido"/>
          <p:cNvSpPr>
            <a:spLocks noGrp="1"/>
          </p:cNvSpPr>
          <p:nvPr>
            <p:ph idx="1"/>
          </p:nvPr>
        </p:nvSpPr>
        <p:spPr/>
        <p:txBody>
          <a:bodyPr>
            <a:normAutofit/>
          </a:bodyPr>
          <a:lstStyle/>
          <a:p>
            <a:pPr marL="914400" lvl="2" indent="0">
              <a:buNone/>
            </a:pPr>
            <a:r>
              <a:rPr lang="es-AR" sz="2800" b="1" u="sng" dirty="0" smtClean="0"/>
              <a:t>CURVA DE OFERTA Y PLAN DE OFERTA</a:t>
            </a:r>
          </a:p>
          <a:p>
            <a:pPr marL="0" indent="0">
              <a:buNone/>
            </a:pPr>
            <a:r>
              <a:rPr lang="es-AR" sz="2400" dirty="0" smtClean="0"/>
              <a:t>Una </a:t>
            </a:r>
            <a:r>
              <a:rPr lang="es-AR" sz="2400" b="1" i="1" dirty="0"/>
              <a:t>curva de oferta </a:t>
            </a:r>
            <a:r>
              <a:rPr lang="es-AR" sz="2400" dirty="0" smtClean="0"/>
              <a:t>ilus­tra </a:t>
            </a:r>
            <a:r>
              <a:rPr lang="es-AR" sz="2400" dirty="0"/>
              <a:t>la </a:t>
            </a:r>
            <a:r>
              <a:rPr lang="es-AR" sz="2400" dirty="0" smtClean="0"/>
              <a:t>relación </a:t>
            </a:r>
            <a:r>
              <a:rPr lang="es-AR" sz="2400" dirty="0"/>
              <a:t>entre la </a:t>
            </a:r>
            <a:r>
              <a:rPr lang="es-AR" sz="2400" i="1" dirty="0"/>
              <a:t>cantidad ofrecida </a:t>
            </a:r>
            <a:r>
              <a:rPr lang="es-AR" sz="2400" dirty="0"/>
              <a:t>de un bien o servicio y su </a:t>
            </a:r>
            <a:r>
              <a:rPr lang="es-AR" sz="2400" i="1" dirty="0"/>
              <a:t>precio, </a:t>
            </a:r>
            <a:r>
              <a:rPr lang="es-AR" sz="2400" dirty="0"/>
              <a:t>si se </a:t>
            </a:r>
            <a:r>
              <a:rPr lang="es-AR" sz="2400" dirty="0" smtClean="0"/>
              <a:t>mantie­ne </a:t>
            </a:r>
            <a:r>
              <a:rPr lang="es-AR" sz="2400" dirty="0"/>
              <a:t>constante el resto de los factores que influyen en las ventas </a:t>
            </a:r>
            <a:r>
              <a:rPr lang="es-AR" sz="2400" dirty="0" smtClean="0"/>
              <a:t>planeadas.</a:t>
            </a:r>
          </a:p>
          <a:p>
            <a:pPr marL="0" indent="0">
              <a:buNone/>
            </a:pPr>
            <a:r>
              <a:rPr lang="es-AR" sz="2400" dirty="0" smtClean="0"/>
              <a:t>Un </a:t>
            </a:r>
            <a:r>
              <a:rPr lang="es-AR" sz="2400" b="1" i="1" dirty="0"/>
              <a:t>plan de oferta </a:t>
            </a:r>
            <a:r>
              <a:rPr lang="es-AR" sz="2400" dirty="0"/>
              <a:t>viene </a:t>
            </a:r>
            <a:r>
              <a:rPr lang="es-AR" sz="2400" dirty="0" smtClean="0"/>
              <a:t>represen­tado </a:t>
            </a:r>
            <a:r>
              <a:rPr lang="es-AR" sz="2400" dirty="0"/>
              <a:t>por la </a:t>
            </a:r>
            <a:r>
              <a:rPr lang="es-AR" sz="2400" i="1" dirty="0"/>
              <a:t>tabla de oferta </a:t>
            </a:r>
            <a:r>
              <a:rPr lang="es-AR" sz="2400" dirty="0"/>
              <a:t>y enumera las </a:t>
            </a:r>
            <a:r>
              <a:rPr lang="es-AR" sz="2400" i="1" dirty="0"/>
              <a:t>cantidades ofrecidas </a:t>
            </a:r>
            <a:r>
              <a:rPr lang="es-AR" sz="2400" dirty="0"/>
              <a:t>a cada </a:t>
            </a:r>
            <a:r>
              <a:rPr lang="es-AR" sz="2400" i="1" dirty="0"/>
              <a:t>precio </a:t>
            </a:r>
            <a:r>
              <a:rPr lang="es-AR" sz="2400" dirty="0"/>
              <a:t>diferente cuando todos los </a:t>
            </a:r>
            <a:r>
              <a:rPr lang="es-AR" sz="2400" dirty="0" smtClean="0"/>
              <a:t>demás </a:t>
            </a:r>
            <a:r>
              <a:rPr lang="es-AR" sz="2400" dirty="0"/>
              <a:t>factores que influyen en los planes de venta de los </a:t>
            </a:r>
            <a:r>
              <a:rPr lang="es-AR" sz="2400" dirty="0" smtClean="0"/>
              <a:t>produc­tores </a:t>
            </a:r>
            <a:r>
              <a:rPr lang="es-AR" sz="2400" dirty="0"/>
              <a:t>permanecen constantes, estos factores son </a:t>
            </a:r>
            <a:r>
              <a:rPr lang="es-AR" sz="2400" b="1" i="1" dirty="0"/>
              <a:t>precios de las factores productivos, precios futuros esperados, </a:t>
            </a:r>
            <a:r>
              <a:rPr lang="es-AR" sz="2400" b="1" i="1" dirty="0" smtClean="0"/>
              <a:t>tecnología.</a:t>
            </a:r>
            <a:endParaRPr lang="es-AR" sz="2400" dirty="0"/>
          </a:p>
          <a:p>
            <a:pPr marL="0" indent="0">
              <a:buNone/>
            </a:pPr>
            <a:endParaRPr lang="es-AR" sz="2400" dirty="0"/>
          </a:p>
          <a:p>
            <a:endParaRPr lang="es-AR" dirty="0"/>
          </a:p>
        </p:txBody>
      </p:sp>
    </p:spTree>
    <p:extLst>
      <p:ext uri="{BB962C8B-B14F-4D97-AF65-F5344CB8AC3E}">
        <p14:creationId xmlns:p14="http://schemas.microsoft.com/office/powerpoint/2010/main" val="13324667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latin typeface="Arial Black" panose="020B0A04020102020204" pitchFamily="34" charset="0"/>
              </a:rPr>
              <a:t>1.1 Demanda</a:t>
            </a:r>
            <a:endParaRPr lang="es-AR" dirty="0"/>
          </a:p>
        </p:txBody>
      </p:sp>
      <p:sp>
        <p:nvSpPr>
          <p:cNvPr id="3" name="2 Marcador de contenido"/>
          <p:cNvSpPr>
            <a:spLocks noGrp="1"/>
          </p:cNvSpPr>
          <p:nvPr>
            <p:ph idx="1"/>
          </p:nvPr>
        </p:nvSpPr>
        <p:spPr>
          <a:xfrm>
            <a:off x="251520" y="1600200"/>
            <a:ext cx="8568952" cy="4709120"/>
          </a:xfrm>
        </p:spPr>
        <p:txBody>
          <a:bodyPr>
            <a:normAutofit lnSpcReduction="10000"/>
          </a:bodyPr>
          <a:lstStyle/>
          <a:p>
            <a:pPr marL="0" indent="0" algn="ctr">
              <a:buNone/>
            </a:pPr>
            <a:r>
              <a:rPr lang="es-AR" b="1" u="sng" dirty="0" smtClean="0"/>
              <a:t>DEMANDA Y CANTIDAD DEMANDADA</a:t>
            </a:r>
          </a:p>
          <a:p>
            <a:pPr marL="0" indent="0">
              <a:buNone/>
            </a:pPr>
            <a:r>
              <a:rPr lang="es-AR" dirty="0"/>
              <a:t>Con el </a:t>
            </a:r>
            <a:r>
              <a:rPr lang="es-AR" dirty="0" smtClean="0"/>
              <a:t>término </a:t>
            </a:r>
            <a:r>
              <a:rPr lang="es-AR" b="1" dirty="0" smtClean="0"/>
              <a:t>demanda: </a:t>
            </a:r>
            <a:r>
              <a:rPr lang="es-AR" dirty="0" smtClean="0"/>
              <a:t>se refiere </a:t>
            </a:r>
            <a:r>
              <a:rPr lang="es-AR" dirty="0"/>
              <a:t>a la </a:t>
            </a:r>
            <a:r>
              <a:rPr lang="es-AR" dirty="0" smtClean="0"/>
              <a:t>relación completa </a:t>
            </a:r>
            <a:r>
              <a:rPr lang="es-AR" dirty="0"/>
              <a:t>entre el precio de un bien o servicio y la cantidad demandada del mismo. Describimos la demanda mediante </a:t>
            </a:r>
            <a:r>
              <a:rPr lang="es-AR" dirty="0" smtClean="0"/>
              <a:t>la curva </a:t>
            </a:r>
            <a:r>
              <a:rPr lang="es-AR" dirty="0"/>
              <a:t>de demanda y el plan de demanda. </a:t>
            </a:r>
            <a:endParaRPr lang="es-AR" dirty="0" smtClean="0"/>
          </a:p>
          <a:p>
            <a:pPr marL="0" indent="0">
              <a:buNone/>
            </a:pPr>
            <a:r>
              <a:rPr lang="es-AR" dirty="0" smtClean="0"/>
              <a:t>El término </a:t>
            </a:r>
            <a:r>
              <a:rPr lang="es-AR" b="1" dirty="0"/>
              <a:t>cantidad </a:t>
            </a:r>
            <a:r>
              <a:rPr lang="es-AR" b="1" dirty="0" smtClean="0"/>
              <a:t>demandada: </a:t>
            </a:r>
            <a:r>
              <a:rPr lang="es-AR" dirty="0" smtClean="0"/>
              <a:t>se </a:t>
            </a:r>
            <a:r>
              <a:rPr lang="es-AR" dirty="0"/>
              <a:t>refiere solo a un punto </a:t>
            </a:r>
            <a:r>
              <a:rPr lang="es-AR" dirty="0" smtClean="0"/>
              <a:t>sobre </a:t>
            </a:r>
            <a:r>
              <a:rPr lang="es-AR" dirty="0"/>
              <a:t>la curva de demanda, es decir, una coordenada que establece la cantidad demandada a </a:t>
            </a:r>
            <a:r>
              <a:rPr lang="es-AR" dirty="0" smtClean="0"/>
              <a:t>determinado </a:t>
            </a:r>
            <a:r>
              <a:rPr lang="es-AR" dirty="0"/>
              <a:t>precio</a:t>
            </a:r>
            <a:endParaRPr lang="es-AR" u="sng" dirty="0"/>
          </a:p>
        </p:txBody>
      </p:sp>
    </p:spTree>
    <p:extLst>
      <p:ext uri="{BB962C8B-B14F-4D97-AF65-F5344CB8AC3E}">
        <p14:creationId xmlns:p14="http://schemas.microsoft.com/office/powerpoint/2010/main" val="30521915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a:latin typeface="Arial Black" panose="020B0A04020102020204" pitchFamily="34" charset="0"/>
              </a:rPr>
              <a:t>2. La Oferta</a:t>
            </a:r>
            <a:endParaRPr lang="es-AR" dirty="0"/>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556792"/>
            <a:ext cx="8229600"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24144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a:latin typeface="Arial Black" panose="020B0A04020102020204" pitchFamily="34" charset="0"/>
              </a:rPr>
              <a:t>2. La Oferta</a:t>
            </a:r>
            <a:endParaRPr lang="es-AR"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02772" y="1600200"/>
            <a:ext cx="673845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81544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a:latin typeface="Arial Black" panose="020B0A04020102020204" pitchFamily="34" charset="0"/>
              </a:rPr>
              <a:t>2. La Oferta</a:t>
            </a:r>
            <a:endParaRPr lang="es-AR" dirty="0"/>
          </a:p>
        </p:txBody>
      </p:sp>
      <p:sp>
        <p:nvSpPr>
          <p:cNvPr id="3" name="2 Marcador de contenido"/>
          <p:cNvSpPr>
            <a:spLocks noGrp="1"/>
          </p:cNvSpPr>
          <p:nvPr>
            <p:ph idx="1"/>
          </p:nvPr>
        </p:nvSpPr>
        <p:spPr>
          <a:xfrm>
            <a:off x="457200" y="1340768"/>
            <a:ext cx="8435280" cy="5112568"/>
          </a:xfrm>
        </p:spPr>
        <p:txBody>
          <a:bodyPr>
            <a:normAutofit lnSpcReduction="10000"/>
          </a:bodyPr>
          <a:lstStyle/>
          <a:p>
            <a:pPr marL="0" lvl="2" indent="0" algn="ctr">
              <a:buNone/>
            </a:pPr>
            <a:r>
              <a:rPr lang="en-US" sz="3200" b="1" u="sng" dirty="0" smtClean="0"/>
              <a:t>CAMBIOS EN LA OFERTA</a:t>
            </a:r>
          </a:p>
          <a:p>
            <a:pPr marL="0" lvl="2" indent="0" algn="ctr">
              <a:buNone/>
            </a:pPr>
            <a:endParaRPr lang="es-AR" sz="2000" u="sng" dirty="0" smtClean="0"/>
          </a:p>
          <a:p>
            <a:pPr marL="0" indent="0">
              <a:buNone/>
            </a:pPr>
            <a:r>
              <a:rPr lang="es-AR" dirty="0" smtClean="0"/>
              <a:t>Un </a:t>
            </a:r>
            <a:r>
              <a:rPr lang="es-AR" dirty="0"/>
              <a:t>cambio en cualquier otro factor distinto al </a:t>
            </a:r>
            <a:r>
              <a:rPr lang="es-AR" i="1" dirty="0"/>
              <a:t>precio </a:t>
            </a:r>
            <a:r>
              <a:rPr lang="es-AR" dirty="0"/>
              <a:t>del bien (o servicio) analizado genera un </a:t>
            </a:r>
            <a:r>
              <a:rPr lang="es-AR" b="1" i="1" dirty="0"/>
              <a:t>cambio en la oferta </a:t>
            </a:r>
            <a:r>
              <a:rPr lang="es-AR" dirty="0"/>
              <a:t>(desplazamiento de la curva). Estudiaremos tres </a:t>
            </a:r>
            <a:r>
              <a:rPr lang="es-AR" dirty="0" smtClean="0"/>
              <a:t>facto­res </a:t>
            </a:r>
            <a:r>
              <a:rPr lang="es-AR" dirty="0"/>
              <a:t>que al modificarse provocan cambios en la </a:t>
            </a:r>
            <a:r>
              <a:rPr lang="es-AR" i="1" dirty="0" smtClean="0"/>
              <a:t>oferta:</a:t>
            </a:r>
            <a:endParaRPr lang="es-AR" dirty="0"/>
          </a:p>
          <a:p>
            <a:pPr lvl="1">
              <a:buFont typeface="Wingdings" panose="05000000000000000000" pitchFamily="2" charset="2"/>
              <a:buChar char="Ø"/>
            </a:pPr>
            <a:r>
              <a:rPr lang="es-AR" sz="3200" dirty="0"/>
              <a:t>Precios de las factores productivos.</a:t>
            </a:r>
          </a:p>
          <a:p>
            <a:pPr lvl="1">
              <a:buFont typeface="Wingdings" panose="05000000000000000000" pitchFamily="2" charset="2"/>
              <a:buChar char="Ø"/>
            </a:pPr>
            <a:r>
              <a:rPr lang="en-US" sz="3200" dirty="0" err="1"/>
              <a:t>Precios</a:t>
            </a:r>
            <a:r>
              <a:rPr lang="en-US" sz="3200" dirty="0"/>
              <a:t> </a:t>
            </a:r>
            <a:r>
              <a:rPr lang="en-US" sz="3200" dirty="0" err="1" smtClean="0"/>
              <a:t>futuros</a:t>
            </a:r>
            <a:r>
              <a:rPr lang="en-US" sz="3200" dirty="0" smtClean="0"/>
              <a:t> </a:t>
            </a:r>
            <a:r>
              <a:rPr lang="en-US" sz="3200" dirty="0" err="1"/>
              <a:t>esperados</a:t>
            </a:r>
            <a:r>
              <a:rPr lang="en-US" sz="3200" dirty="0"/>
              <a:t>.</a:t>
            </a:r>
            <a:endParaRPr lang="es-AR" sz="3200" dirty="0"/>
          </a:p>
          <a:p>
            <a:pPr lvl="1">
              <a:buFont typeface="Wingdings" panose="05000000000000000000" pitchFamily="2" charset="2"/>
              <a:buChar char="Ø"/>
            </a:pPr>
            <a:r>
              <a:rPr lang="en-US" sz="3200" dirty="0" smtClean="0"/>
              <a:t>Tecnología</a:t>
            </a:r>
            <a:r>
              <a:rPr lang="en-US" sz="3200" dirty="0"/>
              <a:t>.</a:t>
            </a:r>
            <a:endParaRPr lang="es-AR" sz="3200" dirty="0"/>
          </a:p>
          <a:p>
            <a:endParaRPr lang="es-AR" dirty="0"/>
          </a:p>
        </p:txBody>
      </p:sp>
    </p:spTree>
    <p:extLst>
      <p:ext uri="{BB962C8B-B14F-4D97-AF65-F5344CB8AC3E}">
        <p14:creationId xmlns:p14="http://schemas.microsoft.com/office/powerpoint/2010/main" val="41478331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994122"/>
          </a:xfrm>
        </p:spPr>
        <p:txBody>
          <a:bodyPr/>
          <a:lstStyle/>
          <a:p>
            <a:r>
              <a:rPr lang="es-AR" dirty="0">
                <a:latin typeface="Arial Black" panose="020B0A04020102020204" pitchFamily="34" charset="0"/>
              </a:rPr>
              <a:t>2. La Oferta</a:t>
            </a:r>
            <a:endParaRPr lang="es-AR" dirty="0"/>
          </a:p>
        </p:txBody>
      </p:sp>
      <p:sp>
        <p:nvSpPr>
          <p:cNvPr id="3" name="2 Marcador de contenido"/>
          <p:cNvSpPr>
            <a:spLocks noGrp="1"/>
          </p:cNvSpPr>
          <p:nvPr>
            <p:ph idx="1"/>
          </p:nvPr>
        </p:nvSpPr>
        <p:spPr>
          <a:xfrm>
            <a:off x="457200" y="1484784"/>
            <a:ext cx="8435280" cy="4968552"/>
          </a:xfrm>
        </p:spPr>
        <p:txBody>
          <a:bodyPr>
            <a:normAutofit fontScale="85000" lnSpcReduction="20000"/>
          </a:bodyPr>
          <a:lstStyle/>
          <a:p>
            <a:pPr marL="0" indent="0" algn="ctr">
              <a:buNone/>
            </a:pPr>
            <a:r>
              <a:rPr lang="es-AR" b="1" u="sng" dirty="0"/>
              <a:t>Precios de factores </a:t>
            </a:r>
            <a:r>
              <a:rPr lang="es-AR" b="1" u="sng" dirty="0" smtClean="0"/>
              <a:t>productivos</a:t>
            </a:r>
            <a:endParaRPr lang="es-AR" u="sng" dirty="0"/>
          </a:p>
          <a:p>
            <a:pPr marL="0" indent="0">
              <a:buNone/>
            </a:pPr>
            <a:r>
              <a:rPr lang="es-AR" dirty="0" smtClean="0"/>
              <a:t>Los </a:t>
            </a:r>
            <a:r>
              <a:rPr lang="es-AR" i="1" dirty="0"/>
              <a:t>precios </a:t>
            </a:r>
            <a:r>
              <a:rPr lang="es-AR" dirty="0"/>
              <a:t>de los factores utilizados para producir un bien o servicio, por ejemplo el precio de las maquinarias, mano de obra, etc., ejercen una influencia importante </a:t>
            </a:r>
            <a:r>
              <a:rPr lang="es-AR" dirty="0" smtClean="0"/>
              <a:t>sobre </a:t>
            </a:r>
            <a:r>
              <a:rPr lang="es-AR" dirty="0"/>
              <a:t>la </a:t>
            </a:r>
            <a:r>
              <a:rPr lang="es-AR" i="1" dirty="0"/>
              <a:t>oferta </a:t>
            </a:r>
            <a:r>
              <a:rPr lang="es-AR" dirty="0"/>
              <a:t>de ese mismo bien, el cual se vuelve menos rentable si estos factores tienen un alto costo. </a:t>
            </a:r>
            <a:endParaRPr lang="es-AR" dirty="0" smtClean="0"/>
          </a:p>
          <a:p>
            <a:pPr marL="0" indent="0">
              <a:buNone/>
            </a:pPr>
            <a:r>
              <a:rPr lang="es-AR" dirty="0" smtClean="0"/>
              <a:t>La </a:t>
            </a:r>
            <a:r>
              <a:rPr lang="es-AR" i="1" dirty="0"/>
              <a:t>oferta </a:t>
            </a:r>
            <a:r>
              <a:rPr lang="es-AR" dirty="0"/>
              <a:t>del bien que analizamos esta inversamente relacionada con el </a:t>
            </a:r>
            <a:r>
              <a:rPr lang="es-AR" i="1" dirty="0"/>
              <a:t>precio </a:t>
            </a:r>
            <a:r>
              <a:rPr lang="es-AR" dirty="0"/>
              <a:t>de los factores de la </a:t>
            </a:r>
            <a:r>
              <a:rPr lang="es-AR" dirty="0" smtClean="0"/>
              <a:t>producción </a:t>
            </a:r>
            <a:r>
              <a:rPr lang="es-AR" dirty="0"/>
              <a:t>involucrados. </a:t>
            </a:r>
            <a:endParaRPr lang="es-AR" dirty="0" smtClean="0"/>
          </a:p>
          <a:p>
            <a:pPr marL="0" indent="0">
              <a:buNone/>
            </a:pPr>
            <a:r>
              <a:rPr lang="es-AR" dirty="0" smtClean="0"/>
              <a:t>Por </a:t>
            </a:r>
            <a:r>
              <a:rPr lang="es-AR" dirty="0"/>
              <a:t>ejemplo, ante una suba en el costo del bife de </a:t>
            </a:r>
            <a:r>
              <a:rPr lang="es-AR" dirty="0" smtClean="0"/>
              <a:t>lomo, </a:t>
            </a:r>
            <a:r>
              <a:rPr lang="es-AR" dirty="0"/>
              <a:t>el huevo o el pan, el vendedor de lomitos de nuestro ejemplo </a:t>
            </a:r>
            <a:r>
              <a:rPr lang="es-AR" dirty="0" smtClean="0"/>
              <a:t>disminuirá su </a:t>
            </a:r>
            <a:r>
              <a:rPr lang="es-AR" i="1" dirty="0"/>
              <a:t>oferta </a:t>
            </a:r>
            <a:r>
              <a:rPr lang="es-AR" dirty="0"/>
              <a:t>(la curva de oferta se desplaza hacia la </a:t>
            </a:r>
            <a:r>
              <a:rPr lang="es-AR" dirty="0" smtClean="0"/>
              <a:t>izquierda)</a:t>
            </a:r>
            <a:endParaRPr lang="es-AR" dirty="0"/>
          </a:p>
        </p:txBody>
      </p:sp>
    </p:spTree>
    <p:extLst>
      <p:ext uri="{BB962C8B-B14F-4D97-AF65-F5344CB8AC3E}">
        <p14:creationId xmlns:p14="http://schemas.microsoft.com/office/powerpoint/2010/main" val="9897204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066130"/>
          </a:xfrm>
        </p:spPr>
        <p:txBody>
          <a:bodyPr/>
          <a:lstStyle/>
          <a:p>
            <a:r>
              <a:rPr lang="es-AR" dirty="0">
                <a:latin typeface="Arial Black" panose="020B0A04020102020204" pitchFamily="34" charset="0"/>
              </a:rPr>
              <a:t>2. La Oferta</a:t>
            </a:r>
            <a:endParaRPr lang="es-AR" dirty="0"/>
          </a:p>
        </p:txBody>
      </p:sp>
      <p:sp>
        <p:nvSpPr>
          <p:cNvPr id="3" name="2 Marcador de contenido"/>
          <p:cNvSpPr>
            <a:spLocks noGrp="1"/>
          </p:cNvSpPr>
          <p:nvPr>
            <p:ph idx="1"/>
          </p:nvPr>
        </p:nvSpPr>
        <p:spPr>
          <a:xfrm>
            <a:off x="457200" y="1412776"/>
            <a:ext cx="8435280" cy="5256584"/>
          </a:xfrm>
        </p:spPr>
        <p:txBody>
          <a:bodyPr>
            <a:normAutofit fontScale="92500" lnSpcReduction="10000"/>
          </a:bodyPr>
          <a:lstStyle/>
          <a:p>
            <a:pPr marL="0" indent="0" algn="ctr">
              <a:buNone/>
            </a:pPr>
            <a:r>
              <a:rPr lang="es-AR" b="1" u="sng" dirty="0"/>
              <a:t>Precios esperados en el </a:t>
            </a:r>
            <a:r>
              <a:rPr lang="es-AR" b="1" u="sng" dirty="0" smtClean="0"/>
              <a:t>futuro</a:t>
            </a:r>
            <a:r>
              <a:rPr lang="es-AR" dirty="0"/>
              <a:t/>
            </a:r>
            <a:br>
              <a:rPr lang="es-AR" dirty="0"/>
            </a:br>
            <a:endParaRPr lang="es-AR" dirty="0" smtClean="0"/>
          </a:p>
          <a:p>
            <a:pPr marL="0" indent="0">
              <a:buNone/>
            </a:pPr>
            <a:r>
              <a:rPr lang="es-AR" dirty="0" smtClean="0"/>
              <a:t>Si se </a:t>
            </a:r>
            <a:r>
              <a:rPr lang="es-AR" dirty="0"/>
              <a:t>espera que suba el precio de un bien, conviene vender menos del bien hoy y </a:t>
            </a:r>
            <a:r>
              <a:rPr lang="es-AR" dirty="0" smtClean="0"/>
              <a:t>mas</a:t>
            </a:r>
            <a:r>
              <a:rPr lang="es-AR" dirty="0"/>
              <a:t> </a:t>
            </a:r>
            <a:r>
              <a:rPr lang="es-AR" dirty="0" smtClean="0"/>
              <a:t>en </a:t>
            </a:r>
            <a:r>
              <a:rPr lang="es-AR" dirty="0"/>
              <a:t>el futuro cuando su precio sea mas alto. </a:t>
            </a:r>
            <a:endParaRPr lang="es-AR" dirty="0" smtClean="0"/>
          </a:p>
          <a:p>
            <a:pPr marL="0" indent="0">
              <a:buNone/>
            </a:pPr>
            <a:r>
              <a:rPr lang="es-AR" dirty="0" smtClean="0"/>
              <a:t>Por </a:t>
            </a:r>
            <a:r>
              <a:rPr lang="es-AR" dirty="0"/>
              <a:t>ejemplo, sucede mucho en el sector agrario que cuando se espera que suba la </a:t>
            </a:r>
            <a:r>
              <a:rPr lang="es-AR" dirty="0" smtClean="0"/>
              <a:t>cotización </a:t>
            </a:r>
            <a:r>
              <a:rPr lang="es-AR" dirty="0"/>
              <a:t>del </a:t>
            </a:r>
            <a:r>
              <a:rPr lang="es-AR" dirty="0" smtClean="0"/>
              <a:t>dólar </a:t>
            </a:r>
            <a:r>
              <a:rPr lang="es-AR" dirty="0"/>
              <a:t>en los </a:t>
            </a:r>
            <a:r>
              <a:rPr lang="es-AR" dirty="0" smtClean="0"/>
              <a:t>próximos </a:t>
            </a:r>
            <a:r>
              <a:rPr lang="es-AR" dirty="0"/>
              <a:t>meses, los productores retienen gran parte de la cosecha esperando que se confirme la suba, dado que van a poder </a:t>
            </a:r>
            <a:r>
              <a:rPr lang="es-AR" dirty="0" smtClean="0"/>
              <a:t>recibir dólares </a:t>
            </a:r>
            <a:r>
              <a:rPr lang="es-AR" dirty="0"/>
              <a:t>de sus ventas en el exterior pero convertirlas a mayor cantidad de pesos, aumentando su rentabilidad</a:t>
            </a:r>
          </a:p>
        </p:txBody>
      </p:sp>
    </p:spTree>
    <p:extLst>
      <p:ext uri="{BB962C8B-B14F-4D97-AF65-F5344CB8AC3E}">
        <p14:creationId xmlns:p14="http://schemas.microsoft.com/office/powerpoint/2010/main" val="2033943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066130"/>
          </a:xfrm>
        </p:spPr>
        <p:txBody>
          <a:bodyPr/>
          <a:lstStyle/>
          <a:p>
            <a:r>
              <a:rPr lang="es-AR" dirty="0">
                <a:latin typeface="Arial Black" panose="020B0A04020102020204" pitchFamily="34" charset="0"/>
              </a:rPr>
              <a:t>2. La Oferta</a:t>
            </a:r>
            <a:endParaRPr lang="es-AR" dirty="0"/>
          </a:p>
        </p:txBody>
      </p:sp>
      <p:sp>
        <p:nvSpPr>
          <p:cNvPr id="3" name="2 Marcador de contenido"/>
          <p:cNvSpPr>
            <a:spLocks noGrp="1"/>
          </p:cNvSpPr>
          <p:nvPr>
            <p:ph idx="1"/>
          </p:nvPr>
        </p:nvSpPr>
        <p:spPr>
          <a:xfrm>
            <a:off x="457200" y="1484784"/>
            <a:ext cx="8435280" cy="4641379"/>
          </a:xfrm>
        </p:spPr>
        <p:txBody>
          <a:bodyPr>
            <a:normAutofit fontScale="85000" lnSpcReduction="10000"/>
          </a:bodyPr>
          <a:lstStyle/>
          <a:p>
            <a:pPr marL="0" indent="0" algn="ctr">
              <a:buNone/>
            </a:pPr>
            <a:r>
              <a:rPr lang="en-US" sz="3800" b="1" u="sng" dirty="0" smtClean="0"/>
              <a:t>Tecnología</a:t>
            </a:r>
            <a:endParaRPr lang="es-AR" sz="3800" b="1" u="sng" dirty="0"/>
          </a:p>
          <a:p>
            <a:pPr marL="0" indent="0">
              <a:buNone/>
            </a:pPr>
            <a:r>
              <a:rPr lang="es-AR" dirty="0"/>
              <a:t>El termino </a:t>
            </a:r>
            <a:r>
              <a:rPr lang="es-AR" dirty="0" smtClean="0"/>
              <a:t>"tecnología" </a:t>
            </a:r>
            <a:r>
              <a:rPr lang="es-AR" dirty="0"/>
              <a:t>se utiliza en un sentido </a:t>
            </a:r>
            <a:r>
              <a:rPr lang="es-AR" dirty="0" smtClean="0"/>
              <a:t>amplio </a:t>
            </a:r>
            <a:r>
              <a:rPr lang="es-AR" dirty="0"/>
              <a:t>para representar la manera en que los distintos factores productivos se utilizan para producir un bien o servicio. </a:t>
            </a:r>
            <a:endParaRPr lang="es-AR" dirty="0" smtClean="0"/>
          </a:p>
          <a:p>
            <a:pPr marL="0" indent="0">
              <a:buNone/>
            </a:pPr>
            <a:r>
              <a:rPr lang="es-AR" dirty="0" smtClean="0"/>
              <a:t>El </a:t>
            </a:r>
            <a:r>
              <a:rPr lang="es-AR" dirty="0"/>
              <a:t>uso de nuevas </a:t>
            </a:r>
            <a:r>
              <a:rPr lang="es-AR" dirty="0" smtClean="0"/>
              <a:t>tecnologías </a:t>
            </a:r>
            <a:r>
              <a:rPr lang="es-AR" dirty="0"/>
              <a:t>que permitan a los productores utilizar </a:t>
            </a:r>
            <a:r>
              <a:rPr lang="es-AR" dirty="0" smtClean="0"/>
              <a:t>menos factores de la producción, disminuyen </a:t>
            </a:r>
            <a:r>
              <a:rPr lang="es-AR" dirty="0"/>
              <a:t>las costos </a:t>
            </a:r>
            <a:r>
              <a:rPr lang="es-AR" dirty="0" smtClean="0"/>
              <a:t>y aumentan la oferta</a:t>
            </a:r>
            <a:r>
              <a:rPr lang="es-AR" dirty="0"/>
              <a:t>. </a:t>
            </a:r>
            <a:endParaRPr lang="es-AR" dirty="0" smtClean="0"/>
          </a:p>
          <a:p>
            <a:pPr marL="0" indent="0">
              <a:buNone/>
            </a:pPr>
            <a:r>
              <a:rPr lang="es-AR" dirty="0" smtClean="0"/>
              <a:t>También </a:t>
            </a:r>
            <a:r>
              <a:rPr lang="es-AR" dirty="0"/>
              <a:t>puede darse, por ejemplo, que ante una mejora </a:t>
            </a:r>
            <a:r>
              <a:rPr lang="es-AR" dirty="0" smtClean="0"/>
              <a:t>tecnológica </a:t>
            </a:r>
            <a:r>
              <a:rPr lang="es-AR" dirty="0"/>
              <a:t>con la </a:t>
            </a:r>
            <a:r>
              <a:rPr lang="es-AR" dirty="0" smtClean="0"/>
              <a:t>misma </a:t>
            </a:r>
            <a:r>
              <a:rPr lang="es-AR" dirty="0"/>
              <a:t>cantidad de trabajado­ </a:t>
            </a:r>
            <a:r>
              <a:rPr lang="es-AR" dirty="0" smtClean="0"/>
              <a:t>pueda </a:t>
            </a:r>
            <a:r>
              <a:rPr lang="es-AR" dirty="0"/>
              <a:t>alcanzarse una mayor </a:t>
            </a:r>
            <a:r>
              <a:rPr lang="es-AR" dirty="0" smtClean="0"/>
              <a:t>producción </a:t>
            </a:r>
            <a:r>
              <a:rPr lang="es-AR" dirty="0"/>
              <a:t>(la curva de oferta se desplaza hacia la derecha).</a:t>
            </a:r>
          </a:p>
          <a:p>
            <a:endParaRPr lang="es-AR" dirty="0"/>
          </a:p>
        </p:txBody>
      </p:sp>
    </p:spTree>
    <p:extLst>
      <p:ext uri="{BB962C8B-B14F-4D97-AF65-F5344CB8AC3E}">
        <p14:creationId xmlns:p14="http://schemas.microsoft.com/office/powerpoint/2010/main" val="14552645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a:latin typeface="Arial Black" panose="020B0A04020102020204" pitchFamily="34" charset="0"/>
              </a:rPr>
              <a:t>2. La Oferta</a:t>
            </a:r>
            <a:endParaRPr lang="es-AR" dirty="0"/>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772816"/>
            <a:ext cx="8229600"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14933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a:latin typeface="Arial Black" panose="020B0A04020102020204" pitchFamily="34" charset="0"/>
              </a:rPr>
              <a:t>2. La Oferta</a:t>
            </a:r>
            <a:endParaRPr lang="es-AR"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3500" y="1600200"/>
            <a:ext cx="7796999"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32166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a:latin typeface="Arial Black" panose="020B0A04020102020204" pitchFamily="34" charset="0"/>
              </a:rPr>
              <a:t>2. La Oferta</a:t>
            </a:r>
            <a:endParaRPr lang="es-AR" dirty="0"/>
          </a:p>
        </p:txBody>
      </p:sp>
      <p:sp>
        <p:nvSpPr>
          <p:cNvPr id="3" name="2 Marcador de contenido"/>
          <p:cNvSpPr>
            <a:spLocks noGrp="1"/>
          </p:cNvSpPr>
          <p:nvPr>
            <p:ph idx="1"/>
          </p:nvPr>
        </p:nvSpPr>
        <p:spPr>
          <a:xfrm>
            <a:off x="251520" y="1268760"/>
            <a:ext cx="8640960" cy="5256584"/>
          </a:xfrm>
        </p:spPr>
        <p:txBody>
          <a:bodyPr>
            <a:normAutofit fontScale="47500" lnSpcReduction="20000"/>
          </a:bodyPr>
          <a:lstStyle/>
          <a:p>
            <a:pPr marL="144000" lvl="2" indent="0" algn="ctr">
              <a:buNone/>
            </a:pPr>
            <a:r>
              <a:rPr lang="es-AR" sz="5100" b="1" u="sng" dirty="0" smtClean="0"/>
              <a:t>EL CAMBIO EN LA CANTIDAD OFRECIDA VERSUS EL CAMBIO EN LA OFERTA</a:t>
            </a:r>
          </a:p>
          <a:p>
            <a:pPr marL="0" indent="0">
              <a:buNone/>
            </a:pPr>
            <a:r>
              <a:rPr lang="es-AR" sz="4500" dirty="0"/>
              <a:t>Un punto en la curva de oferta muestra la </a:t>
            </a:r>
            <a:r>
              <a:rPr lang="es-AR" sz="4500" b="1" dirty="0"/>
              <a:t>cantidad ofrecida </a:t>
            </a:r>
            <a:r>
              <a:rPr lang="es-AR" sz="4500" dirty="0"/>
              <a:t>de un bien a cada precio determinado.</a:t>
            </a:r>
          </a:p>
          <a:p>
            <a:pPr marL="0" indent="0">
              <a:buNone/>
            </a:pPr>
            <a:r>
              <a:rPr lang="es-AR" sz="4500" dirty="0" smtClean="0"/>
              <a:t>Esto </a:t>
            </a:r>
            <a:r>
              <a:rPr lang="es-AR" sz="4500" dirty="0"/>
              <a:t>corresponde a una fila </a:t>
            </a:r>
            <a:r>
              <a:rPr lang="es-AR" sz="4500" dirty="0" smtClean="0"/>
              <a:t>de la tabla de oferta</a:t>
            </a:r>
            <a:r>
              <a:rPr lang="es-AR" sz="4500" dirty="0"/>
              <a:t>. Los movimientos a lo largo de la curva de oferta, </a:t>
            </a:r>
            <a:r>
              <a:rPr lang="es-AR" sz="4500" dirty="0" smtClean="0"/>
              <a:t>serán análogos </a:t>
            </a:r>
            <a:r>
              <a:rPr lang="es-AR" sz="4500" dirty="0"/>
              <a:t>al paso de una </a:t>
            </a:r>
            <a:r>
              <a:rPr lang="es-AR" sz="4500" dirty="0" smtClean="0"/>
              <a:t>fila </a:t>
            </a:r>
            <a:r>
              <a:rPr lang="es-AR" sz="4500" dirty="0"/>
              <a:t>a otra dentro de la misma tabla de oferta original. Este movimiento </a:t>
            </a:r>
            <a:r>
              <a:rPr lang="es-AR" sz="4500" dirty="0" smtClean="0"/>
              <a:t>sobre </a:t>
            </a:r>
            <a:r>
              <a:rPr lang="es-AR" sz="4500" dirty="0"/>
              <a:t>la curva indica un </a:t>
            </a:r>
            <a:r>
              <a:rPr lang="es-AR" sz="4500" b="1" dirty="0"/>
              <a:t>cambio en la cantidad ofrecida, </a:t>
            </a:r>
            <a:r>
              <a:rPr lang="es-AR" sz="4500" dirty="0"/>
              <a:t>es decir la </a:t>
            </a:r>
            <a:r>
              <a:rPr lang="es-AR" sz="4500" dirty="0" smtClean="0"/>
              <a:t>reacción </a:t>
            </a:r>
            <a:r>
              <a:rPr lang="es-AR" sz="4500" dirty="0"/>
              <a:t>por parte de los productores </a:t>
            </a:r>
            <a:r>
              <a:rPr lang="es-AR" sz="4500" dirty="0" smtClean="0"/>
              <a:t>ante los </a:t>
            </a:r>
            <a:r>
              <a:rPr lang="es-AR" sz="4500" dirty="0"/>
              <a:t>cambios en el precio del bien o servicio que analizamos.</a:t>
            </a:r>
          </a:p>
          <a:p>
            <a:pPr marL="0" indent="0">
              <a:buNone/>
            </a:pPr>
            <a:r>
              <a:rPr lang="es-AR" sz="4500" dirty="0"/>
              <a:t> </a:t>
            </a:r>
          </a:p>
          <a:p>
            <a:pPr marL="0" indent="0">
              <a:buNone/>
            </a:pPr>
            <a:r>
              <a:rPr lang="es-AR" sz="4500" dirty="0"/>
              <a:t>La oferta esta representada por la curva completa de oferta, es decir, todos los puntos y no solo uno, es la tabla de oferta entera.</a:t>
            </a:r>
          </a:p>
          <a:p>
            <a:pPr marL="0" indent="0">
              <a:buNone/>
            </a:pPr>
            <a:r>
              <a:rPr lang="es-AR" sz="4500" dirty="0" smtClean="0"/>
              <a:t>Entonces</a:t>
            </a:r>
            <a:r>
              <a:rPr lang="es-AR" sz="4500" dirty="0"/>
              <a:t>, un </a:t>
            </a:r>
            <a:r>
              <a:rPr lang="es-AR" sz="4500" dirty="0" smtClean="0"/>
              <a:t>desplazamiento </a:t>
            </a:r>
            <a:r>
              <a:rPr lang="es-AR" sz="4500" dirty="0"/>
              <a:t>de esta curva indica un </a:t>
            </a:r>
            <a:r>
              <a:rPr lang="es-AR" sz="4500" b="1" dirty="0"/>
              <a:t>cambio en la </a:t>
            </a:r>
            <a:r>
              <a:rPr lang="es-AR" sz="4500" b="1" dirty="0" smtClean="0"/>
              <a:t>oferta </a:t>
            </a:r>
            <a:endParaRPr lang="es-AR" sz="4500" u="sng" dirty="0"/>
          </a:p>
        </p:txBody>
      </p:sp>
    </p:spTree>
    <p:extLst>
      <p:ext uri="{BB962C8B-B14F-4D97-AF65-F5344CB8AC3E}">
        <p14:creationId xmlns:p14="http://schemas.microsoft.com/office/powerpoint/2010/main" val="6635726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74638"/>
            <a:ext cx="8363272" cy="922114"/>
          </a:xfrm>
        </p:spPr>
        <p:txBody>
          <a:bodyPr>
            <a:noAutofit/>
          </a:bodyPr>
          <a:lstStyle/>
          <a:p>
            <a:pPr lvl="2" algn="ctr" rtl="0">
              <a:spcBef>
                <a:spcPct val="0"/>
              </a:spcBef>
            </a:pPr>
            <a:r>
              <a:rPr lang="es-AR" sz="3200" b="1" dirty="0" smtClean="0">
                <a:latin typeface="Arial Black" panose="020B0A04020102020204" pitchFamily="34" charset="0"/>
              </a:rPr>
              <a:t/>
            </a:r>
            <a:br>
              <a:rPr lang="es-AR" sz="3200" b="1" dirty="0" smtClean="0">
                <a:latin typeface="Arial Black" panose="020B0A04020102020204" pitchFamily="34" charset="0"/>
              </a:rPr>
            </a:br>
            <a:r>
              <a:rPr lang="es-AR" sz="3200" b="1" dirty="0" smtClean="0">
                <a:latin typeface="Arial Black" panose="020B0A04020102020204" pitchFamily="34" charset="0"/>
              </a:rPr>
              <a:t>2. Aplicación: </a:t>
            </a:r>
            <a:r>
              <a:rPr lang="es-AR" sz="3200" b="1" dirty="0">
                <a:latin typeface="Arial Black" panose="020B0A04020102020204" pitchFamily="34" charset="0"/>
              </a:rPr>
              <a:t>La Curva de Oferta Lineal</a:t>
            </a:r>
            <a:r>
              <a:rPr lang="es-AR" sz="2800" dirty="0">
                <a:latin typeface="Arial Black" panose="020B0A04020102020204" pitchFamily="34" charset="0"/>
              </a:rPr>
              <a:t/>
            </a:r>
            <a:br>
              <a:rPr lang="es-AR" sz="2800" dirty="0">
                <a:latin typeface="Arial Black" panose="020B0A04020102020204" pitchFamily="34" charset="0"/>
              </a:rPr>
            </a:br>
            <a:endParaRPr lang="es-AR" sz="3200" dirty="0">
              <a:latin typeface="Arial Black" panose="020B0A04020102020204" pitchFamily="34" charset="0"/>
            </a:endParaRPr>
          </a:p>
        </p:txBody>
      </p:sp>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556792"/>
            <a:ext cx="8229600" cy="3833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02646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latin typeface="Arial Black" panose="020B0A04020102020204" pitchFamily="34" charset="0"/>
              </a:rPr>
              <a:t>1.2 Demanda</a:t>
            </a:r>
            <a:endParaRPr lang="es-AR" dirty="0"/>
          </a:p>
        </p:txBody>
      </p:sp>
      <p:sp>
        <p:nvSpPr>
          <p:cNvPr id="3" name="2 Marcador de contenido"/>
          <p:cNvSpPr>
            <a:spLocks noGrp="1"/>
          </p:cNvSpPr>
          <p:nvPr>
            <p:ph idx="1"/>
          </p:nvPr>
        </p:nvSpPr>
        <p:spPr>
          <a:xfrm>
            <a:off x="457200" y="1340768"/>
            <a:ext cx="8229600" cy="5256584"/>
          </a:xfrm>
        </p:spPr>
        <p:txBody>
          <a:bodyPr/>
          <a:lstStyle/>
          <a:p>
            <a:pPr marL="0" indent="0">
              <a:buNone/>
            </a:pPr>
            <a:r>
              <a:rPr lang="es-AR" b="1" u="sng" dirty="0" smtClean="0"/>
              <a:t>CURVA DE DEMANDA Y PLAN DE DEMANDA</a:t>
            </a:r>
          </a:p>
          <a:p>
            <a:pPr marL="0" indent="0">
              <a:buNone/>
            </a:pPr>
            <a:r>
              <a:rPr lang="es-AR" b="1" i="1" u="sng" dirty="0"/>
              <a:t>Una curva </a:t>
            </a:r>
            <a:r>
              <a:rPr lang="es-AR" b="1" i="1" u="sng" dirty="0" smtClean="0"/>
              <a:t>de demanda </a:t>
            </a:r>
            <a:r>
              <a:rPr lang="es-AR" b="1" i="1" dirty="0"/>
              <a:t>ilustra la </a:t>
            </a:r>
            <a:r>
              <a:rPr lang="es-AR" b="1" i="1" dirty="0" smtClean="0"/>
              <a:t>relación </a:t>
            </a:r>
            <a:r>
              <a:rPr lang="es-AR" b="1" dirty="0"/>
              <a:t>entre </a:t>
            </a:r>
            <a:r>
              <a:rPr lang="es-AR" b="1" i="1" dirty="0"/>
              <a:t>la cantidad demandada de un bien </a:t>
            </a:r>
            <a:r>
              <a:rPr lang="es-AR" b="1" dirty="0"/>
              <a:t>o </a:t>
            </a:r>
            <a:r>
              <a:rPr lang="es-AR" b="1" i="1" dirty="0"/>
              <a:t>servicio y su precio, </a:t>
            </a:r>
            <a:r>
              <a:rPr lang="es-AR" dirty="0"/>
              <a:t>si se mantiene constante el resto de los factores que influyen en las decisiones de compra.</a:t>
            </a:r>
          </a:p>
          <a:p>
            <a:pPr marL="0" indent="0">
              <a:buNone/>
            </a:pPr>
            <a:endParaRPr lang="es-AR" b="1" u="sng" dirty="0" smtClean="0"/>
          </a:p>
          <a:p>
            <a:endParaRPr lang="es-AR" dirty="0"/>
          </a:p>
        </p:txBody>
      </p:sp>
    </p:spTree>
    <p:extLst>
      <p:ext uri="{BB962C8B-B14F-4D97-AF65-F5344CB8AC3E}">
        <p14:creationId xmlns:p14="http://schemas.microsoft.com/office/powerpoint/2010/main" val="23301923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AR" b="1" dirty="0" smtClean="0">
                <a:latin typeface="Arial Black" panose="020B0A04020102020204" pitchFamily="34" charset="0"/>
              </a:rPr>
              <a:t/>
            </a:r>
            <a:br>
              <a:rPr lang="es-AR" b="1" dirty="0" smtClean="0">
                <a:latin typeface="Arial Black" panose="020B0A04020102020204" pitchFamily="34" charset="0"/>
              </a:rPr>
            </a:br>
            <a:r>
              <a:rPr lang="es-AR" b="1" dirty="0" smtClean="0">
                <a:latin typeface="Arial Black" panose="020B0A04020102020204" pitchFamily="34" charset="0"/>
              </a:rPr>
              <a:t>2</a:t>
            </a:r>
            <a:r>
              <a:rPr lang="es-AR" b="1" dirty="0">
                <a:latin typeface="Arial Black" panose="020B0A04020102020204" pitchFamily="34" charset="0"/>
              </a:rPr>
              <a:t>. Aplicación: La Curva de Oferta Lineal</a:t>
            </a:r>
            <a:r>
              <a:rPr lang="es-AR" sz="4000" dirty="0">
                <a:latin typeface="Arial Black" panose="020B0A04020102020204" pitchFamily="34" charset="0"/>
              </a:rPr>
              <a:t/>
            </a:r>
            <a:br>
              <a:rPr lang="es-AR" sz="4000" dirty="0">
                <a:latin typeface="Arial Black" panose="020B0A04020102020204" pitchFamily="34" charset="0"/>
              </a:rPr>
            </a:br>
            <a:endParaRPr lang="es-AR" dirty="0"/>
          </a:p>
        </p:txBody>
      </p:sp>
      <p:pic>
        <p:nvPicPr>
          <p:cNvPr id="819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600200"/>
            <a:ext cx="7560839" cy="4925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84252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994122"/>
          </a:xfrm>
        </p:spPr>
        <p:txBody>
          <a:bodyPr>
            <a:normAutofit fontScale="90000"/>
          </a:bodyPr>
          <a:lstStyle/>
          <a:p>
            <a:r>
              <a:rPr lang="es-AR" b="1" dirty="0" smtClean="0">
                <a:latin typeface="Arial Black" panose="020B0A04020102020204" pitchFamily="34" charset="0"/>
              </a:rPr>
              <a:t/>
            </a:r>
            <a:br>
              <a:rPr lang="es-AR" b="1" dirty="0" smtClean="0">
                <a:latin typeface="Arial Black" panose="020B0A04020102020204" pitchFamily="34" charset="0"/>
              </a:rPr>
            </a:br>
            <a:r>
              <a:rPr lang="es-AR" b="1" dirty="0" smtClean="0">
                <a:latin typeface="Arial Black" panose="020B0A04020102020204" pitchFamily="34" charset="0"/>
              </a:rPr>
              <a:t>2</a:t>
            </a:r>
            <a:r>
              <a:rPr lang="es-AR" b="1" dirty="0">
                <a:latin typeface="Arial Black" panose="020B0A04020102020204" pitchFamily="34" charset="0"/>
              </a:rPr>
              <a:t>. Aplicación: La Curva de Oferta Lineal</a:t>
            </a:r>
            <a:r>
              <a:rPr lang="es-AR" sz="4000" dirty="0">
                <a:latin typeface="Arial Black" panose="020B0A04020102020204" pitchFamily="34" charset="0"/>
              </a:rPr>
              <a:t/>
            </a:r>
            <a:br>
              <a:rPr lang="es-AR" sz="4000" dirty="0">
                <a:latin typeface="Arial Black" panose="020B0A04020102020204" pitchFamily="34" charset="0"/>
              </a:rPr>
            </a:br>
            <a:endParaRPr lang="es-AR" dirty="0"/>
          </a:p>
        </p:txBody>
      </p:sp>
      <p:sp>
        <p:nvSpPr>
          <p:cNvPr id="3" name="2 Marcador de contenido"/>
          <p:cNvSpPr>
            <a:spLocks noGrp="1"/>
          </p:cNvSpPr>
          <p:nvPr>
            <p:ph idx="1"/>
          </p:nvPr>
        </p:nvSpPr>
        <p:spPr>
          <a:xfrm>
            <a:off x="457200" y="1412776"/>
            <a:ext cx="8507288" cy="5184576"/>
          </a:xfrm>
        </p:spPr>
        <p:txBody>
          <a:bodyPr>
            <a:normAutofit fontScale="40000" lnSpcReduction="20000"/>
          </a:bodyPr>
          <a:lstStyle/>
          <a:p>
            <a:pPr marL="0" indent="0">
              <a:buNone/>
            </a:pPr>
            <a:r>
              <a:rPr lang="es-AR" sz="5000" dirty="0"/>
              <a:t>Debido a que estamos frente a una </a:t>
            </a:r>
            <a:r>
              <a:rPr lang="es-AR" sz="5000" dirty="0" smtClean="0"/>
              <a:t>función </a:t>
            </a:r>
            <a:r>
              <a:rPr lang="es-AR" sz="5000" dirty="0"/>
              <a:t>lineal, la </a:t>
            </a:r>
            <a:r>
              <a:rPr lang="es-AR" sz="5000" b="1" dirty="0" smtClean="0"/>
              <a:t>ecuación </a:t>
            </a:r>
            <a:r>
              <a:rPr lang="es-AR" sz="5000" b="1" dirty="0"/>
              <a:t>de la recta de la oferta </a:t>
            </a:r>
            <a:r>
              <a:rPr lang="es-AR" sz="5000" dirty="0"/>
              <a:t>puede expresarse de la siguiente manera</a:t>
            </a:r>
            <a:r>
              <a:rPr lang="es-AR" sz="5000" dirty="0" smtClean="0"/>
              <a:t>:</a:t>
            </a:r>
            <a:endParaRPr lang="es-AR" sz="5000" dirty="0"/>
          </a:p>
          <a:p>
            <a:pPr marL="0" indent="0" algn="ctr">
              <a:buNone/>
            </a:pPr>
            <a:r>
              <a:rPr lang="en-US" sz="5000" i="1" dirty="0" err="1"/>
              <a:t>Qox</a:t>
            </a:r>
            <a:r>
              <a:rPr lang="en-US" sz="5000" i="1" dirty="0"/>
              <a:t> </a:t>
            </a:r>
            <a:r>
              <a:rPr lang="en-US" sz="5000" i="1" dirty="0" smtClean="0"/>
              <a:t>= c + </a:t>
            </a:r>
            <a:r>
              <a:rPr lang="en-US" sz="5000" i="1" dirty="0" err="1" smtClean="0"/>
              <a:t>d.Px</a:t>
            </a:r>
            <a:r>
              <a:rPr lang="en-US" sz="5000" i="1" dirty="0" smtClean="0"/>
              <a:t> </a:t>
            </a:r>
          </a:p>
          <a:p>
            <a:pPr marL="0" indent="0">
              <a:buNone/>
            </a:pPr>
            <a:endParaRPr lang="es-AR" sz="5000" dirty="0" smtClean="0"/>
          </a:p>
          <a:p>
            <a:pPr marL="0" indent="0">
              <a:buNone/>
            </a:pPr>
            <a:r>
              <a:rPr lang="es-AR" sz="5000" dirty="0" err="1" smtClean="0"/>
              <a:t>Q</a:t>
            </a:r>
            <a:r>
              <a:rPr lang="es-AR" sz="5000" i="1" dirty="0" err="1" smtClean="0"/>
              <a:t>ox</a:t>
            </a:r>
            <a:r>
              <a:rPr lang="es-AR" sz="5000" dirty="0" smtClean="0"/>
              <a:t> </a:t>
            </a:r>
            <a:r>
              <a:rPr lang="es-AR" sz="5000" dirty="0"/>
              <a:t>y </a:t>
            </a:r>
            <a:r>
              <a:rPr lang="es-AR" sz="5000" dirty="0" err="1"/>
              <a:t>Px</a:t>
            </a:r>
            <a:r>
              <a:rPr lang="es-AR" sz="5000" dirty="0"/>
              <a:t> </a:t>
            </a:r>
            <a:r>
              <a:rPr lang="es-AR" sz="5000" dirty="0" smtClean="0"/>
              <a:t>se refieren </a:t>
            </a:r>
            <a:r>
              <a:rPr lang="es-AR" sz="5000" dirty="0"/>
              <a:t>a la cantidad ofrecida y el precio del bien respectivamente. </a:t>
            </a:r>
            <a:endParaRPr lang="es-AR" sz="5000" dirty="0" smtClean="0"/>
          </a:p>
          <a:p>
            <a:pPr marL="0" indent="0">
              <a:buNone/>
            </a:pPr>
            <a:endParaRPr lang="es-AR" sz="5000" dirty="0"/>
          </a:p>
          <a:p>
            <a:pPr marL="0" indent="0">
              <a:buNone/>
            </a:pPr>
            <a:endParaRPr lang="es-AR" sz="5000" dirty="0" smtClean="0"/>
          </a:p>
          <a:p>
            <a:pPr marL="0" indent="0">
              <a:buNone/>
            </a:pPr>
            <a:r>
              <a:rPr lang="es-AR" sz="5000" b="1" u="sng" dirty="0" smtClean="0"/>
              <a:t>Parámetro c : </a:t>
            </a:r>
            <a:r>
              <a:rPr lang="es-AR" sz="5000" dirty="0" smtClean="0"/>
              <a:t>nos señala </a:t>
            </a:r>
            <a:r>
              <a:rPr lang="es-AR" sz="5000" dirty="0"/>
              <a:t>la </a:t>
            </a:r>
            <a:r>
              <a:rPr lang="es-AR" sz="5000" dirty="0" smtClean="0"/>
              <a:t>cantidad ofrecida </a:t>
            </a:r>
            <a:r>
              <a:rPr lang="es-AR" sz="5000" dirty="0"/>
              <a:t>cuando el precio </a:t>
            </a:r>
            <a:r>
              <a:rPr lang="es-AR" sz="5000" dirty="0" smtClean="0"/>
              <a:t>del </a:t>
            </a:r>
            <a:r>
              <a:rPr lang="es-AR" sz="5000" dirty="0"/>
              <a:t>bien es igual a </a:t>
            </a:r>
            <a:r>
              <a:rPr lang="es-AR" sz="5000" dirty="0" smtClean="0"/>
              <a:t>cero</a:t>
            </a:r>
          </a:p>
          <a:p>
            <a:pPr marL="0" indent="0">
              <a:buNone/>
            </a:pPr>
            <a:endParaRPr lang="es-AR" sz="5000" dirty="0" smtClean="0"/>
          </a:p>
          <a:p>
            <a:pPr marL="0" indent="0">
              <a:buNone/>
            </a:pPr>
            <a:r>
              <a:rPr lang="es-AR" sz="5000" b="1" u="sng" dirty="0"/>
              <a:t>P</a:t>
            </a:r>
            <a:r>
              <a:rPr lang="es-AR" sz="5000" b="1" u="sng" dirty="0" smtClean="0"/>
              <a:t>arámetro d: </a:t>
            </a:r>
            <a:r>
              <a:rPr lang="es-AR" sz="5000" dirty="0" smtClean="0"/>
              <a:t>es </a:t>
            </a:r>
            <a:r>
              <a:rPr lang="es-AR" sz="5000" dirty="0"/>
              <a:t>el cociente entre la </a:t>
            </a:r>
            <a:r>
              <a:rPr lang="es-AR" sz="5000" dirty="0" smtClean="0"/>
              <a:t>variación </a:t>
            </a:r>
            <a:r>
              <a:rPr lang="es-AR" sz="5000" dirty="0"/>
              <a:t>en la cantidad ofrecida y </a:t>
            </a:r>
            <a:r>
              <a:rPr lang="es-AR" sz="5000" dirty="0" smtClean="0"/>
              <a:t>la variación en </a:t>
            </a:r>
            <a:r>
              <a:rPr lang="es-AR" sz="5000" dirty="0"/>
              <a:t>el precio </a:t>
            </a:r>
            <a:r>
              <a:rPr lang="es-AR" sz="5000" dirty="0" smtClean="0"/>
              <a:t>del </a:t>
            </a:r>
            <a:r>
              <a:rPr lang="es-AR" sz="5000" dirty="0"/>
              <a:t>bien. Este </a:t>
            </a:r>
            <a:r>
              <a:rPr lang="es-AR" sz="5000" dirty="0" smtClean="0"/>
              <a:t>último parámetro </a:t>
            </a:r>
            <a:r>
              <a:rPr lang="es-AR" sz="5000" dirty="0"/>
              <a:t>nos muestra </a:t>
            </a:r>
            <a:r>
              <a:rPr lang="es-AR" sz="5000" dirty="0" smtClean="0"/>
              <a:t>cómo varía </a:t>
            </a:r>
            <a:r>
              <a:rPr lang="es-AR" sz="5000" dirty="0"/>
              <a:t>la cantidad ofrecida de un bien cuando su precio se modifica en una unidad. Algebraicamente, el </a:t>
            </a:r>
            <a:r>
              <a:rPr lang="es-AR" sz="5000" dirty="0" smtClean="0"/>
              <a:t>parámetro d es </a:t>
            </a:r>
            <a:r>
              <a:rPr lang="es-AR" sz="5000" dirty="0"/>
              <a:t>igual a</a:t>
            </a:r>
            <a:r>
              <a:rPr lang="es-AR" sz="5000" dirty="0" smtClean="0"/>
              <a:t>:</a:t>
            </a:r>
          </a:p>
          <a:p>
            <a:pPr marL="0" indent="0" algn="ctr">
              <a:buNone/>
            </a:pPr>
            <a:endParaRPr lang="en-US" i="1" dirty="0" smtClean="0"/>
          </a:p>
          <a:p>
            <a:pPr marL="0" indent="0" algn="ctr">
              <a:buNone/>
            </a:pPr>
            <a:r>
              <a:rPr lang="en-US" sz="4500" b="1" i="1" dirty="0" smtClean="0"/>
              <a:t>d</a:t>
            </a:r>
            <a:r>
              <a:rPr lang="en-US" sz="4500" b="1" dirty="0" smtClean="0"/>
              <a:t>= </a:t>
            </a:r>
            <a:r>
              <a:rPr lang="en-US" sz="4500" b="1" u="sng" dirty="0"/>
              <a:t>∆ </a:t>
            </a:r>
            <a:r>
              <a:rPr lang="en-US" sz="4500" b="1" u="sng" dirty="0" err="1" smtClean="0"/>
              <a:t>Qox</a:t>
            </a:r>
            <a:endParaRPr lang="en-US" sz="4500" b="1" u="sng" dirty="0"/>
          </a:p>
          <a:p>
            <a:pPr marL="0" indent="0" algn="ctr">
              <a:buNone/>
            </a:pPr>
            <a:r>
              <a:rPr lang="en-US" sz="4500" b="1" dirty="0"/>
              <a:t>        ∆ </a:t>
            </a:r>
            <a:r>
              <a:rPr lang="en-US" sz="4500" b="1" dirty="0" err="1"/>
              <a:t>Px</a:t>
            </a:r>
            <a:r>
              <a:rPr lang="en-US" sz="4500" b="1" dirty="0"/>
              <a:t>   </a:t>
            </a:r>
          </a:p>
          <a:p>
            <a:pPr marL="0" indent="0">
              <a:buNone/>
            </a:pPr>
            <a:endParaRPr lang="es-AR" dirty="0"/>
          </a:p>
          <a:p>
            <a:pPr marL="0" indent="0">
              <a:buNone/>
            </a:pPr>
            <a:r>
              <a:rPr lang="es-AR" b="1" dirty="0" smtClean="0"/>
              <a:t> </a:t>
            </a:r>
            <a:endParaRPr lang="es-AR" dirty="0"/>
          </a:p>
        </p:txBody>
      </p:sp>
    </p:spTree>
    <p:extLst>
      <p:ext uri="{BB962C8B-B14F-4D97-AF65-F5344CB8AC3E}">
        <p14:creationId xmlns:p14="http://schemas.microsoft.com/office/powerpoint/2010/main" val="5506334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AR" b="1" dirty="0" smtClean="0">
                <a:latin typeface="Arial Black" panose="020B0A04020102020204" pitchFamily="34" charset="0"/>
              </a:rPr>
              <a:t/>
            </a:r>
            <a:br>
              <a:rPr lang="es-AR" b="1" dirty="0" smtClean="0">
                <a:latin typeface="Arial Black" panose="020B0A04020102020204" pitchFamily="34" charset="0"/>
              </a:rPr>
            </a:br>
            <a:r>
              <a:rPr lang="es-AR" b="1" dirty="0" smtClean="0">
                <a:latin typeface="Arial Black" panose="020B0A04020102020204" pitchFamily="34" charset="0"/>
              </a:rPr>
              <a:t>2</a:t>
            </a:r>
            <a:r>
              <a:rPr lang="es-AR" b="1" dirty="0">
                <a:latin typeface="Arial Black" panose="020B0A04020102020204" pitchFamily="34" charset="0"/>
              </a:rPr>
              <a:t>. Aplicación: La Curva de Oferta Lineal</a:t>
            </a:r>
            <a:r>
              <a:rPr lang="es-AR" sz="4000" dirty="0">
                <a:latin typeface="Arial Black" panose="020B0A04020102020204" pitchFamily="34" charset="0"/>
              </a:rPr>
              <a:t/>
            </a:r>
            <a:br>
              <a:rPr lang="es-AR" sz="4000" dirty="0">
                <a:latin typeface="Arial Black" panose="020B0A04020102020204" pitchFamily="34" charset="0"/>
              </a:rPr>
            </a:br>
            <a:endParaRPr lang="es-AR" dirty="0"/>
          </a:p>
        </p:txBody>
      </p:sp>
      <p:sp>
        <p:nvSpPr>
          <p:cNvPr id="3" name="2 Marcador de contenido"/>
          <p:cNvSpPr>
            <a:spLocks noGrp="1"/>
          </p:cNvSpPr>
          <p:nvPr>
            <p:ph idx="1"/>
          </p:nvPr>
        </p:nvSpPr>
        <p:spPr>
          <a:xfrm>
            <a:off x="457200" y="1484784"/>
            <a:ext cx="8229600" cy="5256584"/>
          </a:xfrm>
        </p:spPr>
        <p:txBody>
          <a:bodyPr>
            <a:normAutofit fontScale="62500" lnSpcReduction="20000"/>
          </a:bodyPr>
          <a:lstStyle/>
          <a:p>
            <a:pPr marL="0" indent="0">
              <a:buNone/>
            </a:pPr>
            <a:r>
              <a:rPr lang="es-AR" dirty="0"/>
              <a:t>T</a:t>
            </a:r>
            <a:r>
              <a:rPr lang="es-AR" dirty="0" smtClean="0"/>
              <a:t>omando </a:t>
            </a:r>
            <a:r>
              <a:rPr lang="es-AR" dirty="0"/>
              <a:t>el punto donde el precio del bien es igual a 15 mientras que la cantidad ofrecida es 45 y el punto donde el precio es 20 y la cantidad ofrecida 55, se puede obtener el </a:t>
            </a:r>
            <a:r>
              <a:rPr lang="es-AR" dirty="0" smtClean="0"/>
              <a:t>parámetro </a:t>
            </a:r>
            <a:r>
              <a:rPr lang="es-AR" i="1" dirty="0"/>
              <a:t>d </a:t>
            </a:r>
            <a:r>
              <a:rPr lang="es-AR" dirty="0"/>
              <a:t>de la siguiente forma:</a:t>
            </a:r>
          </a:p>
          <a:p>
            <a:pPr marL="0" indent="0">
              <a:buNone/>
            </a:pPr>
            <a:r>
              <a:rPr lang="es-AR" i="1" dirty="0" smtClean="0"/>
              <a:t>∆</a:t>
            </a:r>
            <a:r>
              <a:rPr lang="es-AR" i="1" dirty="0" err="1" smtClean="0"/>
              <a:t>Qox</a:t>
            </a:r>
            <a:r>
              <a:rPr lang="es-AR" i="1" dirty="0" smtClean="0"/>
              <a:t> </a:t>
            </a:r>
            <a:r>
              <a:rPr lang="es-AR" dirty="0"/>
              <a:t>= Q</a:t>
            </a:r>
            <a:r>
              <a:rPr lang="es-AR" sz="2600" dirty="0"/>
              <a:t>2</a:t>
            </a:r>
            <a:r>
              <a:rPr lang="es-AR" dirty="0"/>
              <a:t> - Q</a:t>
            </a:r>
            <a:r>
              <a:rPr lang="es-AR" sz="2600" dirty="0"/>
              <a:t>1</a:t>
            </a:r>
            <a:r>
              <a:rPr lang="es-AR" dirty="0"/>
              <a:t> = 55 - 45 = 10</a:t>
            </a:r>
          </a:p>
          <a:p>
            <a:pPr marL="0" indent="0">
              <a:buNone/>
            </a:pPr>
            <a:r>
              <a:rPr lang="es-AR" dirty="0"/>
              <a:t>Donde Q1 es la cantidad ofrecida inicial (cuando el precio es 45), mientras que Q2 es la cantidad ofrecida final (cuando el precio es 20). Procediendo de manera similar, se puede obtener la </a:t>
            </a:r>
            <a:r>
              <a:rPr lang="es-AR" dirty="0" smtClean="0"/>
              <a:t>variación </a:t>
            </a:r>
            <a:r>
              <a:rPr lang="es-AR" dirty="0"/>
              <a:t>en el precio de la yerba mate:</a:t>
            </a:r>
          </a:p>
          <a:p>
            <a:pPr marL="0" indent="0">
              <a:buNone/>
            </a:pPr>
            <a:r>
              <a:rPr lang="es-AR" i="1" dirty="0" smtClean="0"/>
              <a:t>∆</a:t>
            </a:r>
            <a:r>
              <a:rPr lang="es-AR" i="1" dirty="0" err="1" smtClean="0"/>
              <a:t>Px</a:t>
            </a:r>
            <a:r>
              <a:rPr lang="es-AR" i="1" dirty="0" smtClean="0"/>
              <a:t> </a:t>
            </a:r>
            <a:r>
              <a:rPr lang="es-AR" dirty="0"/>
              <a:t>= P</a:t>
            </a:r>
            <a:r>
              <a:rPr lang="es-AR" baseline="-25000" dirty="0"/>
              <a:t>2</a:t>
            </a:r>
            <a:r>
              <a:rPr lang="es-AR" dirty="0"/>
              <a:t> - P</a:t>
            </a:r>
            <a:r>
              <a:rPr lang="es-AR" baseline="-25000" dirty="0"/>
              <a:t>1</a:t>
            </a:r>
            <a:r>
              <a:rPr lang="es-AR" dirty="0"/>
              <a:t> = 20 - 15 = </a:t>
            </a:r>
            <a:r>
              <a:rPr lang="es-AR" dirty="0" smtClean="0"/>
              <a:t>5</a:t>
            </a:r>
          </a:p>
          <a:p>
            <a:pPr marL="0" indent="0" algn="ctr">
              <a:buNone/>
            </a:pPr>
            <a:endParaRPr lang="en-US" b="1" i="1" dirty="0" smtClean="0"/>
          </a:p>
          <a:p>
            <a:pPr marL="0" indent="0" algn="ctr">
              <a:buNone/>
            </a:pPr>
            <a:r>
              <a:rPr lang="en-US" b="1" i="1" dirty="0" smtClean="0"/>
              <a:t>d</a:t>
            </a:r>
            <a:r>
              <a:rPr lang="en-US" b="1" dirty="0"/>
              <a:t>= </a:t>
            </a:r>
            <a:r>
              <a:rPr lang="en-US" b="1" u="sng" dirty="0"/>
              <a:t>∆ </a:t>
            </a:r>
            <a:r>
              <a:rPr lang="en-US" b="1" u="sng" dirty="0" err="1" smtClean="0"/>
              <a:t>Qox</a:t>
            </a:r>
            <a:r>
              <a:rPr lang="en-US" b="1" u="sng" dirty="0" smtClean="0"/>
              <a:t> </a:t>
            </a:r>
            <a:r>
              <a:rPr lang="en-US" b="1" dirty="0" smtClean="0"/>
              <a:t>= </a:t>
            </a:r>
            <a:r>
              <a:rPr lang="en-US" b="1" u="sng" dirty="0" smtClean="0"/>
              <a:t>10 </a:t>
            </a:r>
            <a:r>
              <a:rPr lang="en-US" b="1" dirty="0" smtClean="0"/>
              <a:t>= 2</a:t>
            </a:r>
          </a:p>
          <a:p>
            <a:pPr marL="0" indent="0" algn="ctr">
              <a:buNone/>
            </a:pPr>
            <a:r>
              <a:rPr lang="en-US" b="1" dirty="0" smtClean="0"/>
              <a:t>∆ </a:t>
            </a:r>
            <a:r>
              <a:rPr lang="en-US" b="1" dirty="0" err="1"/>
              <a:t>Px</a:t>
            </a:r>
            <a:r>
              <a:rPr lang="en-US" b="1" dirty="0"/>
              <a:t>   </a:t>
            </a:r>
            <a:r>
              <a:rPr lang="en-US" b="1" dirty="0" smtClean="0"/>
              <a:t>    5</a:t>
            </a:r>
          </a:p>
          <a:p>
            <a:pPr marL="0" indent="0">
              <a:buNone/>
            </a:pPr>
            <a:endParaRPr lang="es-AR" dirty="0" smtClean="0"/>
          </a:p>
          <a:p>
            <a:pPr marL="0" indent="0">
              <a:buNone/>
            </a:pPr>
            <a:r>
              <a:rPr lang="es-AR" dirty="0" smtClean="0"/>
              <a:t>Este </a:t>
            </a:r>
            <a:r>
              <a:rPr lang="es-AR" dirty="0"/>
              <a:t>resultado nos </a:t>
            </a:r>
            <a:r>
              <a:rPr lang="es-AR" dirty="0" smtClean="0"/>
              <a:t>señala </a:t>
            </a:r>
            <a:r>
              <a:rPr lang="es-AR" dirty="0"/>
              <a:t>que la cantidad ofrecida </a:t>
            </a:r>
            <a:r>
              <a:rPr lang="es-AR" dirty="0" smtClean="0"/>
              <a:t>por </a:t>
            </a:r>
            <a:r>
              <a:rPr lang="es-AR" dirty="0"/>
              <a:t>las productores de yerba mate se incrementa en dos cuando el precio aumenta en una </a:t>
            </a:r>
            <a:r>
              <a:rPr lang="es-AR" dirty="0" smtClean="0"/>
              <a:t>unidad. </a:t>
            </a:r>
            <a:endParaRPr lang="en-US" b="1" dirty="0"/>
          </a:p>
          <a:p>
            <a:pPr marL="0" indent="0">
              <a:buNone/>
            </a:pPr>
            <a:r>
              <a:rPr lang="es-AR" dirty="0"/>
              <a:t>De manera </a:t>
            </a:r>
            <a:r>
              <a:rPr lang="es-AR" dirty="0" smtClean="0"/>
              <a:t>análoga, </a:t>
            </a:r>
            <a:r>
              <a:rPr lang="es-AR" dirty="0"/>
              <a:t>si el precio baja una unidad, la cantidad ofrecida disminuye en dos unidades</a:t>
            </a:r>
          </a:p>
          <a:p>
            <a:endParaRPr lang="es-AR" dirty="0"/>
          </a:p>
        </p:txBody>
      </p:sp>
    </p:spTree>
    <p:extLst>
      <p:ext uri="{BB962C8B-B14F-4D97-AF65-F5344CB8AC3E}">
        <p14:creationId xmlns:p14="http://schemas.microsoft.com/office/powerpoint/2010/main" val="24772630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066130"/>
          </a:xfrm>
        </p:spPr>
        <p:txBody>
          <a:bodyPr>
            <a:normAutofit fontScale="90000"/>
          </a:bodyPr>
          <a:lstStyle/>
          <a:p>
            <a:r>
              <a:rPr lang="es-AR" b="1" dirty="0">
                <a:latin typeface="Arial Black" panose="020B0A04020102020204" pitchFamily="34" charset="0"/>
              </a:rPr>
              <a:t>2. Aplicación: La Curva de Oferta Lineal</a:t>
            </a:r>
            <a:endParaRPr lang="es-AR" dirty="0"/>
          </a:p>
        </p:txBody>
      </p:sp>
      <p:sp>
        <p:nvSpPr>
          <p:cNvPr id="3" name="2 Marcador de contenido"/>
          <p:cNvSpPr>
            <a:spLocks noGrp="1"/>
          </p:cNvSpPr>
          <p:nvPr>
            <p:ph idx="1"/>
          </p:nvPr>
        </p:nvSpPr>
        <p:spPr>
          <a:xfrm>
            <a:off x="457200" y="1484784"/>
            <a:ext cx="8229600" cy="5112568"/>
          </a:xfrm>
        </p:spPr>
        <p:txBody>
          <a:bodyPr>
            <a:normAutofit fontScale="70000" lnSpcReduction="20000"/>
          </a:bodyPr>
          <a:lstStyle/>
          <a:p>
            <a:pPr marL="0" indent="0">
              <a:buNone/>
            </a:pPr>
            <a:r>
              <a:rPr lang="es-AR" b="1" u="sng" dirty="0"/>
              <a:t>E</a:t>
            </a:r>
            <a:r>
              <a:rPr lang="es-AR" b="1" u="sng" dirty="0" smtClean="0"/>
              <a:t>l parámetro </a:t>
            </a:r>
            <a:r>
              <a:rPr lang="es-AR" b="1" u="sng" dirty="0"/>
              <a:t>c </a:t>
            </a:r>
            <a:r>
              <a:rPr lang="es-AR" dirty="0"/>
              <a:t>es la cantidad ofrecida de un bien cuando su precio es cero. </a:t>
            </a:r>
            <a:endParaRPr lang="es-AR" dirty="0" smtClean="0"/>
          </a:p>
          <a:p>
            <a:pPr marL="0" indent="0">
              <a:buNone/>
            </a:pPr>
            <a:r>
              <a:rPr lang="es-AR" dirty="0" smtClean="0"/>
              <a:t>En </a:t>
            </a:r>
            <a:r>
              <a:rPr lang="es-AR" dirty="0"/>
              <a:t>nuestro </a:t>
            </a:r>
            <a:r>
              <a:rPr lang="es-AR" dirty="0" smtClean="0"/>
              <a:t>caso, </a:t>
            </a:r>
            <a:r>
              <a:rPr lang="es-AR" dirty="0"/>
              <a:t>este valor es de 15 (ver Tabla 5). </a:t>
            </a:r>
            <a:r>
              <a:rPr lang="es-AR" dirty="0" smtClean="0"/>
              <a:t>También </a:t>
            </a:r>
            <a:r>
              <a:rPr lang="es-AR" dirty="0"/>
              <a:t>podemos calcular este </a:t>
            </a:r>
            <a:r>
              <a:rPr lang="es-AR" dirty="0" smtClean="0"/>
              <a:t>parámetro </a:t>
            </a:r>
            <a:r>
              <a:rPr lang="es-AR" dirty="0"/>
              <a:t>reemplazando las valores de un punto de la tabla de oferta y el valor del </a:t>
            </a:r>
            <a:r>
              <a:rPr lang="es-AR" dirty="0" smtClean="0"/>
              <a:t>parámetro </a:t>
            </a:r>
            <a:r>
              <a:rPr lang="es-AR" i="1" dirty="0"/>
              <a:t>d </a:t>
            </a:r>
            <a:r>
              <a:rPr lang="es-AR" dirty="0"/>
              <a:t>recientemente encontrado. Si tomamos el punto donde el precio es de 5 y la cantidad ofrecida es 25, se tiene:</a:t>
            </a:r>
          </a:p>
          <a:p>
            <a:pPr marL="0" indent="0">
              <a:buNone/>
            </a:pPr>
            <a:r>
              <a:rPr lang="es-AR" dirty="0"/>
              <a:t>25 =</a:t>
            </a:r>
            <a:r>
              <a:rPr lang="es-AR" dirty="0" smtClean="0"/>
              <a:t>c + 2.5</a:t>
            </a:r>
            <a:endParaRPr lang="es-AR" dirty="0"/>
          </a:p>
          <a:p>
            <a:pPr marL="0" indent="0">
              <a:buNone/>
            </a:pPr>
            <a:r>
              <a:rPr lang="es-AR" i="1" dirty="0"/>
              <a:t>c</a:t>
            </a:r>
            <a:r>
              <a:rPr lang="es-AR" i="1" dirty="0" smtClean="0"/>
              <a:t> </a:t>
            </a:r>
            <a:r>
              <a:rPr lang="es-AR" dirty="0"/>
              <a:t>=</a:t>
            </a:r>
            <a:r>
              <a:rPr lang="es-AR" dirty="0" smtClean="0"/>
              <a:t>25 - </a:t>
            </a:r>
            <a:r>
              <a:rPr lang="es-AR" dirty="0"/>
              <a:t>10 =15</a:t>
            </a:r>
          </a:p>
          <a:p>
            <a:pPr marL="0" indent="0">
              <a:buNone/>
            </a:pPr>
            <a:r>
              <a:rPr lang="es-AR" dirty="0" smtClean="0"/>
              <a:t>Por </a:t>
            </a:r>
            <a:r>
              <a:rPr lang="es-AR" dirty="0"/>
              <a:t>lo tanto, la </a:t>
            </a:r>
            <a:r>
              <a:rPr lang="es-AR" dirty="0" smtClean="0"/>
              <a:t>ecuación </a:t>
            </a:r>
            <a:r>
              <a:rPr lang="es-AR" dirty="0"/>
              <a:t>general de la curva de oferta de yerba mate en Argentina </a:t>
            </a:r>
            <a:r>
              <a:rPr lang="es-AR" dirty="0" smtClean="0"/>
              <a:t>tiene la </a:t>
            </a:r>
            <a:r>
              <a:rPr lang="es-AR" dirty="0"/>
              <a:t>siguiente </a:t>
            </a:r>
            <a:r>
              <a:rPr lang="es-AR" dirty="0" smtClean="0"/>
              <a:t>especificación:         </a:t>
            </a:r>
            <a:r>
              <a:rPr lang="es-AR" u="sng" dirty="0" smtClean="0"/>
              <a:t> </a:t>
            </a:r>
          </a:p>
          <a:p>
            <a:pPr marL="0" indent="0" algn="ctr">
              <a:buNone/>
            </a:pPr>
            <a:r>
              <a:rPr lang="es-AR" i="1" dirty="0" err="1" smtClean="0"/>
              <a:t>Qox</a:t>
            </a:r>
            <a:r>
              <a:rPr lang="es-AR" i="1" dirty="0" smtClean="0"/>
              <a:t> </a:t>
            </a:r>
            <a:r>
              <a:rPr lang="es-AR" dirty="0"/>
              <a:t>=15 + </a:t>
            </a:r>
            <a:r>
              <a:rPr lang="es-AR" dirty="0" smtClean="0"/>
              <a:t>2.Px</a:t>
            </a:r>
          </a:p>
          <a:p>
            <a:pPr marL="0" indent="0" algn="ctr">
              <a:buNone/>
            </a:pPr>
            <a:endParaRPr lang="es-AR" dirty="0" smtClean="0"/>
          </a:p>
          <a:p>
            <a:pPr marL="0" indent="0">
              <a:buNone/>
            </a:pPr>
            <a:r>
              <a:rPr lang="es-AR" dirty="0" smtClean="0"/>
              <a:t>Podrá </a:t>
            </a:r>
            <a:r>
              <a:rPr lang="es-AR" dirty="0"/>
              <a:t>comprobar que todos las puntos de la Tabla 5 </a:t>
            </a:r>
            <a:r>
              <a:rPr lang="es-AR" dirty="0" smtClean="0"/>
              <a:t>también </a:t>
            </a:r>
            <a:r>
              <a:rPr lang="es-AR" dirty="0"/>
              <a:t>pertenecen a la </a:t>
            </a:r>
            <a:r>
              <a:rPr lang="es-AR" dirty="0" smtClean="0"/>
              <a:t>función </a:t>
            </a:r>
            <a:r>
              <a:rPr lang="es-AR" dirty="0"/>
              <a:t>de oferta obtenida recientemente.</a:t>
            </a:r>
          </a:p>
          <a:p>
            <a:pPr marL="0" indent="0" algn="ctr">
              <a:buNone/>
            </a:pPr>
            <a:endParaRPr lang="es-AR" dirty="0"/>
          </a:p>
        </p:txBody>
      </p:sp>
    </p:spTree>
    <p:extLst>
      <p:ext uri="{BB962C8B-B14F-4D97-AF65-F5344CB8AC3E}">
        <p14:creationId xmlns:p14="http://schemas.microsoft.com/office/powerpoint/2010/main" val="33584639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EJERCICIO PRACTICO </a:t>
            </a:r>
            <a:endParaRPr lang="es-AR"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506517487"/>
              </p:ext>
            </p:extLst>
          </p:nvPr>
        </p:nvGraphicFramePr>
        <p:xfrm>
          <a:off x="2339752" y="1628800"/>
          <a:ext cx="4114800" cy="1854200"/>
        </p:xfrm>
        <a:graphic>
          <a:graphicData uri="http://schemas.openxmlformats.org/drawingml/2006/table">
            <a:tbl>
              <a:tblPr firstRow="1" bandRow="1">
                <a:tableStyleId>{073A0DAA-6AF3-43AB-8588-CEC1D06C72B9}</a:tableStyleId>
              </a:tblPr>
              <a:tblGrid>
                <a:gridCol w="1517340"/>
                <a:gridCol w="2597460"/>
              </a:tblGrid>
              <a:tr h="370840">
                <a:tc>
                  <a:txBody>
                    <a:bodyPr/>
                    <a:lstStyle/>
                    <a:p>
                      <a:pPr algn="ctr"/>
                      <a:r>
                        <a:rPr lang="es-AR" dirty="0" err="1" smtClean="0"/>
                        <a:t>Px</a:t>
                      </a:r>
                      <a:endParaRPr lang="es-AR" dirty="0"/>
                    </a:p>
                  </a:txBody>
                  <a:tcPr/>
                </a:tc>
                <a:tc>
                  <a:txBody>
                    <a:bodyPr/>
                    <a:lstStyle/>
                    <a:p>
                      <a:pPr algn="ctr"/>
                      <a:r>
                        <a:rPr lang="es-AR" dirty="0" err="1" smtClean="0"/>
                        <a:t>Qox</a:t>
                      </a:r>
                      <a:endParaRPr lang="es-AR" dirty="0"/>
                    </a:p>
                  </a:txBody>
                  <a:tcPr/>
                </a:tc>
              </a:tr>
              <a:tr h="370840">
                <a:tc>
                  <a:txBody>
                    <a:bodyPr/>
                    <a:lstStyle/>
                    <a:p>
                      <a:pPr algn="ctr"/>
                      <a:r>
                        <a:rPr lang="es-AR" dirty="0" smtClean="0"/>
                        <a:t>2</a:t>
                      </a:r>
                      <a:endParaRPr lang="es-AR" dirty="0"/>
                    </a:p>
                  </a:txBody>
                  <a:tcPr/>
                </a:tc>
                <a:tc>
                  <a:txBody>
                    <a:bodyPr/>
                    <a:lstStyle/>
                    <a:p>
                      <a:pPr algn="ctr"/>
                      <a:r>
                        <a:rPr lang="es-AR" dirty="0" smtClean="0"/>
                        <a:t>30</a:t>
                      </a:r>
                      <a:endParaRPr lang="es-AR" dirty="0"/>
                    </a:p>
                  </a:txBody>
                  <a:tcPr/>
                </a:tc>
              </a:tr>
              <a:tr h="370840">
                <a:tc>
                  <a:txBody>
                    <a:bodyPr/>
                    <a:lstStyle/>
                    <a:p>
                      <a:pPr algn="ctr"/>
                      <a:r>
                        <a:rPr lang="es-AR" dirty="0" smtClean="0"/>
                        <a:t>4</a:t>
                      </a:r>
                      <a:endParaRPr lang="es-AR" dirty="0"/>
                    </a:p>
                  </a:txBody>
                  <a:tcPr/>
                </a:tc>
                <a:tc>
                  <a:txBody>
                    <a:bodyPr/>
                    <a:lstStyle/>
                    <a:p>
                      <a:pPr algn="ctr"/>
                      <a:r>
                        <a:rPr lang="es-AR" dirty="0" smtClean="0"/>
                        <a:t>60</a:t>
                      </a:r>
                      <a:endParaRPr lang="es-AR" dirty="0"/>
                    </a:p>
                  </a:txBody>
                  <a:tcPr/>
                </a:tc>
              </a:tr>
              <a:tr h="370840">
                <a:tc>
                  <a:txBody>
                    <a:bodyPr/>
                    <a:lstStyle/>
                    <a:p>
                      <a:pPr algn="ctr"/>
                      <a:r>
                        <a:rPr lang="es-AR" dirty="0" smtClean="0"/>
                        <a:t>6</a:t>
                      </a:r>
                      <a:endParaRPr lang="es-AR" dirty="0"/>
                    </a:p>
                  </a:txBody>
                  <a:tcPr/>
                </a:tc>
                <a:tc>
                  <a:txBody>
                    <a:bodyPr/>
                    <a:lstStyle/>
                    <a:p>
                      <a:pPr algn="ctr"/>
                      <a:r>
                        <a:rPr lang="es-AR" dirty="0" smtClean="0"/>
                        <a:t>90</a:t>
                      </a:r>
                      <a:endParaRPr lang="es-AR" dirty="0"/>
                    </a:p>
                  </a:txBody>
                  <a:tcPr/>
                </a:tc>
              </a:tr>
              <a:tr h="370840">
                <a:tc>
                  <a:txBody>
                    <a:bodyPr/>
                    <a:lstStyle/>
                    <a:p>
                      <a:pPr algn="ctr"/>
                      <a:r>
                        <a:rPr lang="es-AR" dirty="0" smtClean="0"/>
                        <a:t>8</a:t>
                      </a:r>
                      <a:endParaRPr lang="es-AR" dirty="0"/>
                    </a:p>
                  </a:txBody>
                  <a:tcPr/>
                </a:tc>
                <a:tc>
                  <a:txBody>
                    <a:bodyPr/>
                    <a:lstStyle/>
                    <a:p>
                      <a:pPr algn="ctr"/>
                      <a:r>
                        <a:rPr lang="es-AR" dirty="0" smtClean="0"/>
                        <a:t>120</a:t>
                      </a:r>
                      <a:endParaRPr lang="es-AR" dirty="0"/>
                    </a:p>
                  </a:txBody>
                  <a:tcPr/>
                </a:tc>
              </a:tr>
            </a:tbl>
          </a:graphicData>
        </a:graphic>
      </p:graphicFrame>
    </p:spTree>
    <p:extLst>
      <p:ext uri="{BB962C8B-B14F-4D97-AF65-F5344CB8AC3E}">
        <p14:creationId xmlns:p14="http://schemas.microsoft.com/office/powerpoint/2010/main" val="4908898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smtClean="0"/>
              <a:t>Solución </a:t>
            </a:r>
            <a:endParaRPr lang="es-AR"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1484784"/>
            <a:ext cx="7776864"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97293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260648"/>
            <a:ext cx="8229600" cy="864096"/>
          </a:xfrm>
        </p:spPr>
        <p:txBody>
          <a:bodyPr>
            <a:normAutofit fontScale="90000"/>
          </a:bodyPr>
          <a:lstStyle/>
          <a:p>
            <a:pPr lvl="1" algn="ctr"/>
            <a:r>
              <a:rPr lang="es-AR" b="1" dirty="0" smtClean="0">
                <a:latin typeface="Arial Black" panose="020B0A04020102020204" pitchFamily="34" charset="0"/>
              </a:rPr>
              <a:t/>
            </a:r>
            <a:br>
              <a:rPr lang="es-AR" b="1" dirty="0" smtClean="0">
                <a:latin typeface="Arial Black" panose="020B0A04020102020204" pitchFamily="34" charset="0"/>
              </a:rPr>
            </a:br>
            <a:r>
              <a:rPr lang="es-AR" b="1" dirty="0" smtClean="0">
                <a:latin typeface="Arial Black" panose="020B0A04020102020204" pitchFamily="34" charset="0"/>
              </a:rPr>
              <a:t/>
            </a:r>
            <a:br>
              <a:rPr lang="es-AR" b="1" dirty="0" smtClean="0">
                <a:latin typeface="Arial Black" panose="020B0A04020102020204" pitchFamily="34" charset="0"/>
              </a:rPr>
            </a:br>
            <a:r>
              <a:rPr lang="es-AR" b="1" dirty="0" smtClean="0">
                <a:latin typeface="Arial Black" panose="020B0A04020102020204" pitchFamily="34" charset="0"/>
              </a:rPr>
              <a:t/>
            </a:r>
            <a:br>
              <a:rPr lang="es-AR" b="1" dirty="0" smtClean="0">
                <a:latin typeface="Arial Black" panose="020B0A04020102020204" pitchFamily="34" charset="0"/>
              </a:rPr>
            </a:br>
            <a:r>
              <a:rPr lang="es-AR" sz="4400" b="1" dirty="0" smtClean="0">
                <a:latin typeface="Arial Black" panose="020B0A04020102020204" pitchFamily="34" charset="0"/>
              </a:rPr>
              <a:t>3. </a:t>
            </a:r>
            <a:r>
              <a:rPr lang="en-US" sz="4400" b="1" dirty="0">
                <a:latin typeface="Arial Black" panose="020B0A04020102020204" pitchFamily="34" charset="0"/>
              </a:rPr>
              <a:t>Equilibrio de Mercado</a:t>
            </a:r>
            <a:r>
              <a:rPr lang="es-AR" sz="4400" dirty="0"/>
              <a:t/>
            </a:r>
            <a:br>
              <a:rPr lang="es-AR" sz="4400" dirty="0"/>
            </a:br>
            <a:r>
              <a:rPr lang="en-US" sz="800" b="1" dirty="0"/>
              <a:t> </a:t>
            </a:r>
            <a:r>
              <a:rPr lang="es-AR" sz="1200" dirty="0"/>
              <a:t/>
            </a:r>
            <a:br>
              <a:rPr lang="es-AR" sz="1200" dirty="0"/>
            </a:br>
            <a:r>
              <a:rPr lang="es-AR" sz="5400" dirty="0">
                <a:latin typeface="Arial Black" panose="020B0A04020102020204" pitchFamily="34" charset="0"/>
              </a:rPr>
              <a:t/>
            </a:r>
            <a:br>
              <a:rPr lang="es-AR" sz="5400" dirty="0">
                <a:latin typeface="Arial Black" panose="020B0A04020102020204" pitchFamily="34" charset="0"/>
              </a:rPr>
            </a:br>
            <a:endParaRPr lang="es-AR" dirty="0"/>
          </a:p>
        </p:txBody>
      </p:sp>
      <p:sp>
        <p:nvSpPr>
          <p:cNvPr id="3" name="2 Marcador de contenido"/>
          <p:cNvSpPr>
            <a:spLocks noGrp="1"/>
          </p:cNvSpPr>
          <p:nvPr>
            <p:ph idx="1"/>
          </p:nvPr>
        </p:nvSpPr>
        <p:spPr>
          <a:xfrm>
            <a:off x="457200" y="1124744"/>
            <a:ext cx="8229600" cy="5001419"/>
          </a:xfrm>
        </p:spPr>
        <p:txBody>
          <a:bodyPr>
            <a:normAutofit fontScale="70000" lnSpcReduction="20000"/>
          </a:bodyPr>
          <a:lstStyle/>
          <a:p>
            <a:pPr marL="0" indent="0">
              <a:buNone/>
            </a:pPr>
            <a:r>
              <a:rPr lang="es-AR" b="1" u="sng" dirty="0"/>
              <a:t>EL EQUILIBRIO </a:t>
            </a:r>
            <a:r>
              <a:rPr lang="es-AR" dirty="0"/>
              <a:t>se define coma la situación en que fuerzas opuestas se compensan entre sí y en la que, en marco de esta teoría, idealmente nadie puede realizar una mejor elección dados las recursos disponibles y las acciones de las demás personas. </a:t>
            </a:r>
          </a:p>
          <a:p>
            <a:pPr marL="0" indent="0">
              <a:buNone/>
            </a:pPr>
            <a:r>
              <a:rPr lang="es-AR" dirty="0"/>
              <a:t>En las mercados, el equilibrio ocurre cuando el precio vigente hace que las planes de quienes quieren comprar y quienes quieren vender concuerden entre sí.</a:t>
            </a:r>
          </a:p>
          <a:p>
            <a:pPr marL="0" indent="0">
              <a:buNone/>
            </a:pPr>
            <a:endParaRPr lang="es-AR" dirty="0"/>
          </a:p>
          <a:p>
            <a:pPr marL="0" indent="0">
              <a:buNone/>
            </a:pPr>
            <a:r>
              <a:rPr lang="es-AR" b="1" u="sng" dirty="0"/>
              <a:t>EL PRECIO DE </a:t>
            </a:r>
            <a:r>
              <a:rPr lang="es-AR" b="1" u="sng" dirty="0" smtClean="0"/>
              <a:t>EQUILIBRIO (Pe) :</a:t>
            </a:r>
            <a:r>
              <a:rPr lang="es-AR" b="1" dirty="0" smtClean="0"/>
              <a:t>  </a:t>
            </a:r>
            <a:r>
              <a:rPr lang="es-AR" dirty="0"/>
              <a:t>es el precio al que la cantidad demandada es igual a la cantidad ofrecida. </a:t>
            </a:r>
          </a:p>
          <a:p>
            <a:pPr marL="0" indent="0">
              <a:buNone/>
            </a:pPr>
            <a:endParaRPr lang="es-AR" dirty="0"/>
          </a:p>
          <a:p>
            <a:pPr marL="0" indent="0">
              <a:buNone/>
            </a:pPr>
            <a:r>
              <a:rPr lang="es-AR" b="1" u="sng" dirty="0"/>
              <a:t>LA CANTIDAD DE </a:t>
            </a:r>
            <a:r>
              <a:rPr lang="es-AR" b="1" u="sng" dirty="0" smtClean="0"/>
              <a:t>EQUILIBRIO (</a:t>
            </a:r>
            <a:r>
              <a:rPr lang="es-AR" b="1" u="sng" dirty="0" err="1" smtClean="0"/>
              <a:t>Qe</a:t>
            </a:r>
            <a:r>
              <a:rPr lang="es-AR" b="1" u="sng" dirty="0" smtClean="0"/>
              <a:t>):</a:t>
            </a:r>
            <a:r>
              <a:rPr lang="es-AR" b="1" dirty="0" smtClean="0"/>
              <a:t>  </a:t>
            </a:r>
            <a:r>
              <a:rPr lang="es-AR" dirty="0"/>
              <a:t>es la cantidad que se compra y vende al precio de equilibrio.</a:t>
            </a:r>
          </a:p>
          <a:p>
            <a:pPr marL="0" indent="0">
              <a:buNone/>
            </a:pPr>
            <a:r>
              <a:rPr lang="es-AR" dirty="0"/>
              <a:t> </a:t>
            </a:r>
          </a:p>
        </p:txBody>
      </p:sp>
    </p:spTree>
    <p:extLst>
      <p:ext uri="{BB962C8B-B14F-4D97-AF65-F5344CB8AC3E}">
        <p14:creationId xmlns:p14="http://schemas.microsoft.com/office/powerpoint/2010/main" val="188454785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b="1" dirty="0">
                <a:latin typeface="Arial Black" panose="020B0A04020102020204" pitchFamily="34" charset="0"/>
              </a:rPr>
              <a:t>3. </a:t>
            </a:r>
            <a:r>
              <a:rPr lang="en-US" b="1" dirty="0">
                <a:latin typeface="Arial Black" panose="020B0A04020102020204" pitchFamily="34" charset="0"/>
              </a:rPr>
              <a:t>Equilibrio de Mercado</a:t>
            </a:r>
            <a:endParaRPr lang="es-AR" dirty="0"/>
          </a:p>
        </p:txBody>
      </p:sp>
      <p:pic>
        <p:nvPicPr>
          <p:cNvPr id="1126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1600200"/>
            <a:ext cx="6984776" cy="4853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918993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b="1" dirty="0">
                <a:latin typeface="Arial Black" panose="020B0A04020102020204" pitchFamily="34" charset="0"/>
              </a:rPr>
              <a:t>3. </a:t>
            </a:r>
            <a:r>
              <a:rPr lang="en-US" b="1" dirty="0">
                <a:latin typeface="Arial Black" panose="020B0A04020102020204" pitchFamily="34" charset="0"/>
              </a:rPr>
              <a:t>Equilibrio de Mercado</a:t>
            </a:r>
            <a:endParaRPr lang="es-AR" dirty="0"/>
          </a:p>
        </p:txBody>
      </p:sp>
      <p:sp>
        <p:nvSpPr>
          <p:cNvPr id="3" name="2 Marcador de contenido"/>
          <p:cNvSpPr>
            <a:spLocks noGrp="1"/>
          </p:cNvSpPr>
          <p:nvPr>
            <p:ph idx="1"/>
          </p:nvPr>
        </p:nvSpPr>
        <p:spPr>
          <a:xfrm>
            <a:off x="251520" y="1600200"/>
            <a:ext cx="8712968" cy="4853136"/>
          </a:xfrm>
        </p:spPr>
        <p:txBody>
          <a:bodyPr>
            <a:normAutofit fontScale="92500" lnSpcReduction="10000"/>
          </a:bodyPr>
          <a:lstStyle/>
          <a:p>
            <a:pPr marL="0" indent="0" algn="ctr">
              <a:buNone/>
            </a:pPr>
            <a:r>
              <a:rPr lang="es-AR" b="1" u="sng" dirty="0" smtClean="0"/>
              <a:t>El </a:t>
            </a:r>
            <a:r>
              <a:rPr lang="es-AR" b="1" u="sng" dirty="0"/>
              <a:t>Precio como Regulador</a:t>
            </a:r>
            <a:endParaRPr lang="es-AR" u="sng" dirty="0"/>
          </a:p>
          <a:p>
            <a:pPr marL="0" indent="0">
              <a:buNone/>
            </a:pPr>
            <a:r>
              <a:rPr lang="es-AR" dirty="0"/>
              <a:t>E</a:t>
            </a:r>
            <a:r>
              <a:rPr lang="es-AR" dirty="0" smtClean="0"/>
              <a:t>l </a:t>
            </a:r>
            <a:r>
              <a:rPr lang="es-AR" dirty="0"/>
              <a:t>precio de un bien o servicio regula las </a:t>
            </a:r>
            <a:r>
              <a:rPr lang="es-AR" i="1" dirty="0"/>
              <a:t>cantidades demandadas </a:t>
            </a:r>
            <a:r>
              <a:rPr lang="es-AR" dirty="0"/>
              <a:t>y </a:t>
            </a:r>
            <a:r>
              <a:rPr lang="es-AR" i="1" dirty="0"/>
              <a:t>cantidades ofrecidas </a:t>
            </a:r>
            <a:r>
              <a:rPr lang="es-AR" dirty="0"/>
              <a:t>del mismo. </a:t>
            </a:r>
            <a:endParaRPr lang="es-AR" dirty="0" smtClean="0"/>
          </a:p>
          <a:p>
            <a:pPr marL="0" indent="0">
              <a:buNone/>
            </a:pPr>
            <a:r>
              <a:rPr lang="es-AR" b="1" i="1" dirty="0" smtClean="0"/>
              <a:t>Si </a:t>
            </a:r>
            <a:r>
              <a:rPr lang="es-AR" b="1" i="1" dirty="0"/>
              <a:t>el precio </a:t>
            </a:r>
            <a:r>
              <a:rPr lang="es-AR" b="1" dirty="0"/>
              <a:t>es </a:t>
            </a:r>
            <a:r>
              <a:rPr lang="es-AR" b="1" i="1" dirty="0"/>
              <a:t>demasiado alto, la cantidad ofrecida excede a la cantidad demandada. </a:t>
            </a:r>
            <a:endParaRPr lang="es-AR" b="1" i="1" dirty="0" smtClean="0"/>
          </a:p>
          <a:p>
            <a:pPr marL="0" indent="0">
              <a:buNone/>
            </a:pPr>
            <a:r>
              <a:rPr lang="es-AR" b="1" i="1" dirty="0" smtClean="0"/>
              <a:t>Si el precio </a:t>
            </a:r>
            <a:r>
              <a:rPr lang="es-AR" b="1" dirty="0"/>
              <a:t>es </a:t>
            </a:r>
            <a:r>
              <a:rPr lang="es-AR" b="1" i="1" dirty="0"/>
              <a:t>demasiada bajo</a:t>
            </a:r>
            <a:r>
              <a:rPr lang="es-AR" b="1" i="1" dirty="0" smtClean="0"/>
              <a:t>, la </a:t>
            </a:r>
            <a:r>
              <a:rPr lang="es-AR" b="1" i="1" dirty="0"/>
              <a:t>cantidad demanda­ da excede a la cantidad ofrecida. </a:t>
            </a:r>
            <a:endParaRPr lang="es-AR" b="1" i="1" dirty="0" smtClean="0"/>
          </a:p>
          <a:p>
            <a:pPr marL="0" indent="0">
              <a:buNone/>
            </a:pPr>
            <a:r>
              <a:rPr lang="es-AR" b="1" i="1" dirty="0" smtClean="0"/>
              <a:t>Existe </a:t>
            </a:r>
            <a:r>
              <a:rPr lang="es-AR" b="1" i="1" dirty="0"/>
              <a:t>un precio, </a:t>
            </a:r>
            <a:r>
              <a:rPr lang="es-AR" b="1" dirty="0"/>
              <a:t>y </a:t>
            </a:r>
            <a:r>
              <a:rPr lang="es-AR" b="1" i="1" dirty="0"/>
              <a:t>solo un </a:t>
            </a:r>
            <a:r>
              <a:rPr lang="es-AR" b="1" i="1" dirty="0" smtClean="0"/>
              <a:t>precio, </a:t>
            </a:r>
            <a:r>
              <a:rPr lang="es-AR" b="1" i="1" dirty="0"/>
              <a:t>al que la cantidad demandada iguala a la cantidad </a:t>
            </a:r>
            <a:r>
              <a:rPr lang="es-AR" b="1" i="1" dirty="0" smtClean="0"/>
              <a:t>ofrecida</a:t>
            </a:r>
            <a:r>
              <a:rPr lang="es-AR" b="1" i="1" dirty="0"/>
              <a:t>:</a:t>
            </a:r>
            <a:r>
              <a:rPr lang="es-AR" b="1" i="1" dirty="0" smtClean="0"/>
              <a:t> </a:t>
            </a:r>
            <a:r>
              <a:rPr lang="es-AR" dirty="0" smtClean="0"/>
              <a:t>ESE PRECIO ES EL DE EQUILIBRIO.</a:t>
            </a:r>
          </a:p>
          <a:p>
            <a:pPr marL="0" indent="0">
              <a:buNone/>
            </a:pPr>
            <a:endParaRPr lang="es-AR" dirty="0"/>
          </a:p>
        </p:txBody>
      </p:sp>
    </p:spTree>
    <p:extLst>
      <p:ext uri="{BB962C8B-B14F-4D97-AF65-F5344CB8AC3E}">
        <p14:creationId xmlns:p14="http://schemas.microsoft.com/office/powerpoint/2010/main" val="330667848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b="1" dirty="0">
                <a:latin typeface="Arial Black" panose="020B0A04020102020204" pitchFamily="34" charset="0"/>
              </a:rPr>
              <a:t>3. </a:t>
            </a:r>
            <a:r>
              <a:rPr lang="en-US" b="1" dirty="0">
                <a:latin typeface="Arial Black" panose="020B0A04020102020204" pitchFamily="34" charset="0"/>
              </a:rPr>
              <a:t>Equilibrio de Mercado</a:t>
            </a:r>
            <a:endParaRPr lang="es-AR" dirty="0"/>
          </a:p>
        </p:txBody>
      </p:sp>
      <p:pic>
        <p:nvPicPr>
          <p:cNvPr id="12291"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700808"/>
            <a:ext cx="8229600" cy="3809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79227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latin typeface="Arial Black" panose="020B0A04020102020204" pitchFamily="34" charset="0"/>
              </a:rPr>
              <a:t>1.2 Demanda</a:t>
            </a:r>
            <a:endParaRPr lang="es-AR" dirty="0"/>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28346" y="1600200"/>
            <a:ext cx="648730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999821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b="1" dirty="0">
                <a:latin typeface="Arial Black" panose="020B0A04020102020204" pitchFamily="34" charset="0"/>
              </a:rPr>
              <a:t>3. </a:t>
            </a:r>
            <a:r>
              <a:rPr lang="en-US" b="1" dirty="0">
                <a:latin typeface="Arial Black" panose="020B0A04020102020204" pitchFamily="34" charset="0"/>
              </a:rPr>
              <a:t>Equilibrio de Mercado</a:t>
            </a:r>
            <a:endParaRPr lang="es-AR" dirty="0"/>
          </a:p>
        </p:txBody>
      </p:sp>
      <p:pic>
        <p:nvPicPr>
          <p:cNvPr id="1331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600200"/>
            <a:ext cx="7272807" cy="4853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197740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b="1" dirty="0">
                <a:latin typeface="Arial Black" panose="020B0A04020102020204" pitchFamily="34" charset="0"/>
              </a:rPr>
              <a:t>3. </a:t>
            </a:r>
            <a:r>
              <a:rPr lang="en-US" b="1" dirty="0">
                <a:latin typeface="Arial Black" panose="020B0A04020102020204" pitchFamily="34" charset="0"/>
              </a:rPr>
              <a:t>Equilibrio de Mercado</a:t>
            </a:r>
            <a:endParaRPr lang="es-AR" dirty="0"/>
          </a:p>
        </p:txBody>
      </p:sp>
      <p:sp>
        <p:nvSpPr>
          <p:cNvPr id="3" name="2 Marcador de contenido"/>
          <p:cNvSpPr>
            <a:spLocks noGrp="1"/>
          </p:cNvSpPr>
          <p:nvPr>
            <p:ph idx="1"/>
          </p:nvPr>
        </p:nvSpPr>
        <p:spPr>
          <a:xfrm>
            <a:off x="457200" y="1600200"/>
            <a:ext cx="8363272" cy="4525963"/>
          </a:xfrm>
        </p:spPr>
        <p:txBody>
          <a:bodyPr>
            <a:normAutofit fontScale="85000" lnSpcReduction="10000"/>
          </a:bodyPr>
          <a:lstStyle/>
          <a:p>
            <a:pPr marL="0" indent="0">
              <a:buNone/>
            </a:pPr>
            <a:r>
              <a:rPr lang="es-AR" dirty="0"/>
              <a:t>C</a:t>
            </a:r>
            <a:r>
              <a:rPr lang="es-AR" dirty="0" smtClean="0"/>
              <a:t>uando </a:t>
            </a:r>
            <a:r>
              <a:rPr lang="es-AR" dirty="0"/>
              <a:t>el precio del bien es mayor al de </a:t>
            </a:r>
            <a:r>
              <a:rPr lang="es-AR" dirty="0" smtClean="0"/>
              <a:t>equi­librio</a:t>
            </a:r>
            <a:r>
              <a:rPr lang="es-AR" dirty="0"/>
              <a:t>, en el mercado se </a:t>
            </a:r>
            <a:r>
              <a:rPr lang="es-AR" dirty="0" smtClean="0"/>
              <a:t>producirá </a:t>
            </a:r>
            <a:r>
              <a:rPr lang="es-AR" dirty="0"/>
              <a:t>un </a:t>
            </a:r>
            <a:r>
              <a:rPr lang="es-AR" b="1" dirty="0"/>
              <a:t>exceso de oferta </a:t>
            </a:r>
            <a:r>
              <a:rPr lang="es-AR" dirty="0"/>
              <a:t>de ese bien. </a:t>
            </a:r>
            <a:endParaRPr lang="es-AR" dirty="0" smtClean="0"/>
          </a:p>
          <a:p>
            <a:pPr marL="0" indent="0">
              <a:buNone/>
            </a:pPr>
            <a:r>
              <a:rPr lang="es-AR" dirty="0" smtClean="0"/>
              <a:t>Por </a:t>
            </a:r>
            <a:r>
              <a:rPr lang="es-AR" dirty="0"/>
              <a:t>el </a:t>
            </a:r>
            <a:r>
              <a:rPr lang="es-AR" dirty="0" smtClean="0"/>
              <a:t>contrario</a:t>
            </a:r>
            <a:r>
              <a:rPr lang="es-AR" dirty="0"/>
              <a:t>, cuando el precio se encuentre por debajo del precio de </a:t>
            </a:r>
            <a:r>
              <a:rPr lang="es-AR" dirty="0" smtClean="0"/>
              <a:t>equilibrio, </a:t>
            </a:r>
            <a:r>
              <a:rPr lang="es-AR" dirty="0"/>
              <a:t>se </a:t>
            </a:r>
            <a:r>
              <a:rPr lang="es-AR" dirty="0" smtClean="0"/>
              <a:t>producirá </a:t>
            </a:r>
            <a:r>
              <a:rPr lang="es-AR" dirty="0"/>
              <a:t>un </a:t>
            </a:r>
            <a:r>
              <a:rPr lang="es-AR" b="1" dirty="0"/>
              <a:t>exceso de </a:t>
            </a:r>
            <a:r>
              <a:rPr lang="es-AR" b="1" dirty="0" smtClean="0"/>
              <a:t>demanda</a:t>
            </a:r>
            <a:r>
              <a:rPr lang="es-AR" dirty="0"/>
              <a:t>, lo cual </a:t>
            </a:r>
            <a:r>
              <a:rPr lang="es-AR" dirty="0" smtClean="0"/>
              <a:t>implica </a:t>
            </a:r>
            <a:r>
              <a:rPr lang="es-AR" dirty="0"/>
              <a:t>que hay escasez del bien. </a:t>
            </a:r>
            <a:endParaRPr lang="es-AR" dirty="0" smtClean="0"/>
          </a:p>
          <a:p>
            <a:pPr marL="0" indent="0">
              <a:buNone/>
            </a:pPr>
            <a:r>
              <a:rPr lang="es-AR" dirty="0" smtClean="0"/>
              <a:t>Ambas </a:t>
            </a:r>
            <a:r>
              <a:rPr lang="es-AR" dirty="0"/>
              <a:t>situaciones no pueden prevalecer indefinidamente en el </a:t>
            </a:r>
            <a:r>
              <a:rPr lang="es-AR" dirty="0" smtClean="0"/>
              <a:t>tiempo</a:t>
            </a:r>
            <a:r>
              <a:rPr lang="es-AR" dirty="0"/>
              <a:t>, debido a que las </a:t>
            </a:r>
            <a:r>
              <a:rPr lang="es-AR" dirty="0" smtClean="0"/>
              <a:t>fuerzas </a:t>
            </a:r>
            <a:r>
              <a:rPr lang="es-AR" dirty="0"/>
              <a:t>del </a:t>
            </a:r>
            <a:r>
              <a:rPr lang="es-AR" dirty="0" smtClean="0"/>
              <a:t>merca­do </a:t>
            </a:r>
            <a:r>
              <a:rPr lang="es-AR" dirty="0"/>
              <a:t>generaran presiones para que el precio tienda al </a:t>
            </a:r>
            <a:r>
              <a:rPr lang="es-AR" dirty="0" smtClean="0"/>
              <a:t>equilibrio</a:t>
            </a:r>
            <a:r>
              <a:rPr lang="es-AR" dirty="0"/>
              <a:t>. Este </a:t>
            </a:r>
            <a:r>
              <a:rPr lang="es-AR" dirty="0" smtClean="0"/>
              <a:t>proceso </a:t>
            </a:r>
            <a:r>
              <a:rPr lang="es-AR" dirty="0"/>
              <a:t>de ajuste es el que estudiaremos en la siguiente secci6n.</a:t>
            </a:r>
          </a:p>
          <a:p>
            <a:endParaRPr lang="es-AR" dirty="0"/>
          </a:p>
        </p:txBody>
      </p:sp>
    </p:spTree>
    <p:extLst>
      <p:ext uri="{BB962C8B-B14F-4D97-AF65-F5344CB8AC3E}">
        <p14:creationId xmlns:p14="http://schemas.microsoft.com/office/powerpoint/2010/main" val="53653184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778098"/>
          </a:xfrm>
        </p:spPr>
        <p:txBody>
          <a:bodyPr/>
          <a:lstStyle/>
          <a:p>
            <a:r>
              <a:rPr lang="es-AR" b="1" dirty="0">
                <a:latin typeface="Arial Black" panose="020B0A04020102020204" pitchFamily="34" charset="0"/>
              </a:rPr>
              <a:t>3. </a:t>
            </a:r>
            <a:r>
              <a:rPr lang="en-US" b="1" dirty="0">
                <a:latin typeface="Arial Black" panose="020B0A04020102020204" pitchFamily="34" charset="0"/>
              </a:rPr>
              <a:t>Equilibrio de Mercado</a:t>
            </a:r>
            <a:endParaRPr lang="es-AR" dirty="0"/>
          </a:p>
        </p:txBody>
      </p:sp>
      <p:sp>
        <p:nvSpPr>
          <p:cNvPr id="3" name="2 Marcador de contenido"/>
          <p:cNvSpPr>
            <a:spLocks noGrp="1"/>
          </p:cNvSpPr>
          <p:nvPr>
            <p:ph idx="1"/>
          </p:nvPr>
        </p:nvSpPr>
        <p:spPr>
          <a:xfrm>
            <a:off x="287016" y="1196752"/>
            <a:ext cx="8856984" cy="5400600"/>
          </a:xfrm>
        </p:spPr>
        <p:txBody>
          <a:bodyPr>
            <a:normAutofit fontScale="70000" lnSpcReduction="20000"/>
          </a:bodyPr>
          <a:lstStyle/>
          <a:p>
            <a:pPr marL="0" indent="0" algn="ctr">
              <a:buNone/>
            </a:pPr>
            <a:r>
              <a:rPr lang="en-US" b="1" u="sng" dirty="0" smtClean="0"/>
              <a:t>AJUSTES DE PRECIO</a:t>
            </a:r>
          </a:p>
          <a:p>
            <a:pPr marL="0" indent="0" algn="ctr">
              <a:buNone/>
            </a:pPr>
            <a:r>
              <a:rPr lang="es-AR" b="1" dirty="0" smtClean="0"/>
              <a:t>Un </a:t>
            </a:r>
            <a:r>
              <a:rPr lang="es-AR" b="1" dirty="0"/>
              <a:t>exceso de demanda impulsa el precio hacia </a:t>
            </a:r>
            <a:r>
              <a:rPr lang="es-AR" b="1" dirty="0" smtClean="0"/>
              <a:t>arriba</a:t>
            </a:r>
          </a:p>
          <a:p>
            <a:pPr marL="0" indent="0">
              <a:buNone/>
            </a:pPr>
            <a:r>
              <a:rPr lang="es-AR" dirty="0"/>
              <a:t>Los consumidores no pueden forzar a los productores a vender mas de lo que planean y </a:t>
            </a:r>
            <a:r>
              <a:rPr lang="es-AR" dirty="0" smtClean="0"/>
              <a:t>puede ser que los ven­dedores </a:t>
            </a:r>
            <a:r>
              <a:rPr lang="es-AR" dirty="0"/>
              <a:t>tampoco tengan capacidad para hacerlo, </a:t>
            </a:r>
            <a:r>
              <a:rPr lang="es-AR" dirty="0" smtClean="0"/>
              <a:t>así </a:t>
            </a:r>
            <a:r>
              <a:rPr lang="es-AR" dirty="0"/>
              <a:t>que la cantidad que realmente se ofrece es </a:t>
            </a:r>
            <a:r>
              <a:rPr lang="es-AR" dirty="0" smtClean="0"/>
              <a:t>menor a la demandada. </a:t>
            </a:r>
            <a:r>
              <a:rPr lang="es-AR" dirty="0"/>
              <a:t>En esta </a:t>
            </a:r>
            <a:r>
              <a:rPr lang="es-AR" dirty="0" smtClean="0"/>
              <a:t>situación</a:t>
            </a:r>
            <a:r>
              <a:rPr lang="es-AR" dirty="0"/>
              <a:t>, las </a:t>
            </a:r>
            <a:r>
              <a:rPr lang="es-AR" i="1" dirty="0"/>
              <a:t>"fuerzas </a:t>
            </a:r>
            <a:r>
              <a:rPr lang="es-AR" i="1" dirty="0" smtClean="0"/>
              <a:t>del </a:t>
            </a:r>
            <a:r>
              <a:rPr lang="es-AR" i="1" dirty="0"/>
              <a:t>mercado", </a:t>
            </a:r>
            <a:r>
              <a:rPr lang="es-AR" dirty="0" smtClean="0"/>
              <a:t>operan </a:t>
            </a:r>
            <a:r>
              <a:rPr lang="es-AR" dirty="0"/>
              <a:t>para aumentar el </a:t>
            </a:r>
            <a:r>
              <a:rPr lang="es-AR" i="1" dirty="0"/>
              <a:t>precio </a:t>
            </a:r>
            <a:r>
              <a:rPr lang="es-AR" dirty="0"/>
              <a:t>e impulsarlo hacia el </a:t>
            </a:r>
            <a:r>
              <a:rPr lang="es-AR" i="1" dirty="0"/>
              <a:t>precio de </a:t>
            </a:r>
            <a:r>
              <a:rPr lang="es-AR" i="1" dirty="0" smtClean="0"/>
              <a:t>equilibrio. </a:t>
            </a:r>
          </a:p>
          <a:p>
            <a:pPr marL="0" indent="0">
              <a:buNone/>
            </a:pPr>
            <a:r>
              <a:rPr lang="es-AR" dirty="0" smtClean="0"/>
              <a:t>Algunos </a:t>
            </a:r>
            <a:r>
              <a:rPr lang="es-AR" dirty="0"/>
              <a:t>productores, al notar que hay muchos clientes </a:t>
            </a:r>
            <a:r>
              <a:rPr lang="es-AR" dirty="0" smtClean="0"/>
              <a:t>insatisfechos, </a:t>
            </a:r>
            <a:r>
              <a:rPr lang="es-AR" dirty="0"/>
              <a:t>suben el </a:t>
            </a:r>
            <a:r>
              <a:rPr lang="es-AR" i="1" dirty="0"/>
              <a:t>precio </a:t>
            </a:r>
            <a:r>
              <a:rPr lang="es-AR" dirty="0"/>
              <a:t>y encuentran que hay demandantes que aceptan el precio mayor </a:t>
            </a:r>
            <a:r>
              <a:rPr lang="es-AR" dirty="0" smtClean="0"/>
              <a:t>Esta suba en el precio hace que aumente la producción</a:t>
            </a:r>
            <a:r>
              <a:rPr lang="es-AR" dirty="0"/>
              <a:t>, contratando mas </a:t>
            </a:r>
            <a:r>
              <a:rPr lang="es-AR" dirty="0" smtClean="0"/>
              <a:t>emplea­dos</a:t>
            </a:r>
            <a:r>
              <a:rPr lang="es-AR" dirty="0"/>
              <a:t>, </a:t>
            </a:r>
            <a:r>
              <a:rPr lang="es-AR" dirty="0" smtClean="0"/>
              <a:t>invirtiendo. </a:t>
            </a:r>
            <a:r>
              <a:rPr lang="es-AR" dirty="0"/>
              <a:t>Como los productores impulsan la subida de precio, este alcanza su </a:t>
            </a:r>
            <a:r>
              <a:rPr lang="es-AR" i="1" dirty="0"/>
              <a:t>equilibrio.</a:t>
            </a:r>
            <a:endParaRPr lang="es-AR" dirty="0"/>
          </a:p>
          <a:p>
            <a:pPr marL="0" indent="0">
              <a:buNone/>
            </a:pPr>
            <a:r>
              <a:rPr lang="es-AR" dirty="0"/>
              <a:t>En cumplimiento con la </a:t>
            </a:r>
            <a:r>
              <a:rPr lang="es-AR" i="1" dirty="0"/>
              <a:t>l</a:t>
            </a:r>
            <a:r>
              <a:rPr lang="es-AR" i="1" dirty="0" smtClean="0"/>
              <a:t>ey </a:t>
            </a:r>
            <a:r>
              <a:rPr lang="es-AR" i="1" dirty="0"/>
              <a:t>de la demanda </a:t>
            </a:r>
            <a:r>
              <a:rPr lang="es-AR" dirty="0"/>
              <a:t>hay una </a:t>
            </a:r>
            <a:r>
              <a:rPr lang="es-AR" dirty="0" smtClean="0"/>
              <a:t>disminución </a:t>
            </a:r>
            <a:r>
              <a:rPr lang="es-AR" dirty="0"/>
              <a:t>en la </a:t>
            </a:r>
            <a:r>
              <a:rPr lang="es-AR" i="1" dirty="0"/>
              <a:t>cantidad </a:t>
            </a:r>
            <a:r>
              <a:rPr lang="es-AR" i="1" dirty="0" smtClean="0"/>
              <a:t>deman­dada </a:t>
            </a:r>
            <a:r>
              <a:rPr lang="es-AR" dirty="0"/>
              <a:t>y tal como postula la </a:t>
            </a:r>
            <a:r>
              <a:rPr lang="es-AR" i="1" dirty="0"/>
              <a:t>l</a:t>
            </a:r>
            <a:r>
              <a:rPr lang="es-AR" i="1" dirty="0" smtClean="0"/>
              <a:t>ey </a:t>
            </a:r>
            <a:r>
              <a:rPr lang="es-AR" i="1" dirty="0"/>
              <a:t>de la oferta </a:t>
            </a:r>
            <a:r>
              <a:rPr lang="es-AR" dirty="0"/>
              <a:t>aumenta la </a:t>
            </a:r>
            <a:r>
              <a:rPr lang="es-AR" i="1" dirty="0"/>
              <a:t>cantidad ofrecida. </a:t>
            </a:r>
            <a:r>
              <a:rPr lang="es-AR" dirty="0"/>
              <a:t>Cuando el precio ha subido hasta un punto en el que ya no existen faltantes, las fuerzas que lo mueven se detienen, el </a:t>
            </a:r>
            <a:r>
              <a:rPr lang="es-AR" i="1" dirty="0"/>
              <a:t>precio </a:t>
            </a:r>
            <a:r>
              <a:rPr lang="es-AR" dirty="0"/>
              <a:t>se ubica en su punto de </a:t>
            </a:r>
            <a:r>
              <a:rPr lang="es-AR" i="1" dirty="0"/>
              <a:t>equilibrio</a:t>
            </a:r>
            <a:endParaRPr lang="es-AR" dirty="0"/>
          </a:p>
          <a:p>
            <a:pPr marL="0" indent="0" algn="ctr">
              <a:buNone/>
            </a:pPr>
            <a:endParaRPr lang="es-AR" u="sng" dirty="0"/>
          </a:p>
        </p:txBody>
      </p:sp>
    </p:spTree>
    <p:extLst>
      <p:ext uri="{BB962C8B-B14F-4D97-AF65-F5344CB8AC3E}">
        <p14:creationId xmlns:p14="http://schemas.microsoft.com/office/powerpoint/2010/main" val="320163093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850106"/>
          </a:xfrm>
        </p:spPr>
        <p:txBody>
          <a:bodyPr/>
          <a:lstStyle/>
          <a:p>
            <a:r>
              <a:rPr lang="es-AR" b="1" dirty="0">
                <a:latin typeface="Arial Black" panose="020B0A04020102020204" pitchFamily="34" charset="0"/>
              </a:rPr>
              <a:t>3. </a:t>
            </a:r>
            <a:r>
              <a:rPr lang="en-US" b="1" dirty="0">
                <a:latin typeface="Arial Black" panose="020B0A04020102020204" pitchFamily="34" charset="0"/>
              </a:rPr>
              <a:t>Equilibrio de Mercado</a:t>
            </a:r>
            <a:endParaRPr lang="es-AR" dirty="0"/>
          </a:p>
        </p:txBody>
      </p:sp>
      <p:sp>
        <p:nvSpPr>
          <p:cNvPr id="3" name="2 Marcador de contenido"/>
          <p:cNvSpPr>
            <a:spLocks noGrp="1"/>
          </p:cNvSpPr>
          <p:nvPr>
            <p:ph idx="1"/>
          </p:nvPr>
        </p:nvSpPr>
        <p:spPr>
          <a:xfrm>
            <a:off x="251520" y="1196752"/>
            <a:ext cx="8712968" cy="5328592"/>
          </a:xfrm>
        </p:spPr>
        <p:txBody>
          <a:bodyPr>
            <a:normAutofit fontScale="77500" lnSpcReduction="20000"/>
          </a:bodyPr>
          <a:lstStyle/>
          <a:p>
            <a:pPr marL="0" indent="0" algn="ctr">
              <a:buNone/>
            </a:pPr>
            <a:r>
              <a:rPr lang="en-US" b="1" u="sng" dirty="0"/>
              <a:t>AJUSTES DE PRECIO</a:t>
            </a:r>
          </a:p>
          <a:p>
            <a:pPr marL="0" indent="0" algn="ctr">
              <a:buNone/>
            </a:pPr>
            <a:r>
              <a:rPr lang="es-AR" b="1" dirty="0"/>
              <a:t>Un exceso de oferta impulsa </a:t>
            </a:r>
            <a:r>
              <a:rPr lang="es-AR" b="1" dirty="0" smtClean="0"/>
              <a:t>el precio </a:t>
            </a:r>
            <a:r>
              <a:rPr lang="es-AR" b="1" dirty="0"/>
              <a:t>hacia </a:t>
            </a:r>
            <a:r>
              <a:rPr lang="es-AR" b="1" dirty="0" smtClean="0"/>
              <a:t>abajo</a:t>
            </a:r>
          </a:p>
          <a:p>
            <a:pPr marL="0" indent="0">
              <a:buNone/>
            </a:pPr>
            <a:r>
              <a:rPr lang="es-AR" dirty="0"/>
              <a:t>Los productores, si bien pueden hacer publicidad, no pueden forzar a los consumidores a comprar mas de lo que </a:t>
            </a:r>
            <a:r>
              <a:rPr lang="es-AR" dirty="0" smtClean="0"/>
              <a:t>planean. </a:t>
            </a:r>
            <a:r>
              <a:rPr lang="es-AR" dirty="0"/>
              <a:t>En esta </a:t>
            </a:r>
            <a:r>
              <a:rPr lang="es-AR" dirty="0" smtClean="0"/>
              <a:t>situación</a:t>
            </a:r>
            <a:r>
              <a:rPr lang="es-AR" dirty="0"/>
              <a:t>, las "fuerzas </a:t>
            </a:r>
            <a:r>
              <a:rPr lang="es-AR" dirty="0" smtClean="0"/>
              <a:t>del </a:t>
            </a:r>
            <a:r>
              <a:rPr lang="es-AR" dirty="0"/>
              <a:t>mercado" operan para bajar el precio y moverlo hacia el precio de equilibrio</a:t>
            </a:r>
            <a:r>
              <a:rPr lang="es-AR" dirty="0" smtClean="0"/>
              <a:t>. </a:t>
            </a:r>
          </a:p>
          <a:p>
            <a:pPr marL="0" indent="0">
              <a:buNone/>
            </a:pPr>
            <a:r>
              <a:rPr lang="es-AR" dirty="0" smtClean="0"/>
              <a:t>Algunos </a:t>
            </a:r>
            <a:r>
              <a:rPr lang="es-AR" dirty="0"/>
              <a:t>productores, que no tienen modo de colocar en el mercado toda su </a:t>
            </a:r>
            <a:r>
              <a:rPr lang="es-AR" dirty="0" smtClean="0"/>
              <a:t>producción em­piezan </a:t>
            </a:r>
            <a:r>
              <a:rPr lang="es-AR" dirty="0"/>
              <a:t>a ver en sus </a:t>
            </a:r>
            <a:r>
              <a:rPr lang="es-AR" dirty="0" smtClean="0"/>
              <a:t>depósitos como </a:t>
            </a:r>
            <a:r>
              <a:rPr lang="es-AR" dirty="0"/>
              <a:t>se acumulan cantidades crecientes de stock y deciden bajar sus precios. Ante esto, otros reaccionan disminuyendo su </a:t>
            </a:r>
            <a:r>
              <a:rPr lang="es-AR" dirty="0" smtClean="0"/>
              <a:t>producción</a:t>
            </a:r>
            <a:r>
              <a:rPr lang="es-AR" dirty="0"/>
              <a:t>. </a:t>
            </a:r>
            <a:endParaRPr lang="es-AR" dirty="0" smtClean="0"/>
          </a:p>
          <a:p>
            <a:pPr marL="0" indent="0">
              <a:buNone/>
            </a:pPr>
            <a:r>
              <a:rPr lang="es-AR" dirty="0" smtClean="0"/>
              <a:t>En </a:t>
            </a:r>
            <a:r>
              <a:rPr lang="es-AR" dirty="0"/>
              <a:t>consecuencia, el precio tiende a bajar hasta llegar a su </a:t>
            </a:r>
            <a:r>
              <a:rPr lang="es-AR" dirty="0" smtClean="0"/>
              <a:t>equilibrio. </a:t>
            </a:r>
            <a:r>
              <a:rPr lang="es-AR" dirty="0"/>
              <a:t>La baja de precio disminuye el excedente porque aumenta la cantidad demandada cumpliendo la l</a:t>
            </a:r>
            <a:r>
              <a:rPr lang="es-AR" dirty="0" smtClean="0"/>
              <a:t>ey </a:t>
            </a:r>
            <a:r>
              <a:rPr lang="es-AR" dirty="0"/>
              <a:t>de la demanda y disminuye la cantidad </a:t>
            </a:r>
            <a:r>
              <a:rPr lang="es-AR" dirty="0" smtClean="0"/>
              <a:t>ofrecida </a:t>
            </a:r>
            <a:r>
              <a:rPr lang="es-AR" dirty="0"/>
              <a:t>como predice la l</a:t>
            </a:r>
            <a:r>
              <a:rPr lang="es-AR" dirty="0" smtClean="0"/>
              <a:t>ey </a:t>
            </a:r>
            <a:r>
              <a:rPr lang="es-AR" dirty="0"/>
              <a:t>de la oferta.</a:t>
            </a:r>
            <a:r>
              <a:rPr lang="es-AR" i="1" dirty="0"/>
              <a:t>	</a:t>
            </a:r>
            <a:endParaRPr lang="es-AR" dirty="0"/>
          </a:p>
          <a:p>
            <a:endParaRPr lang="es-AR" dirty="0"/>
          </a:p>
          <a:p>
            <a:endParaRPr lang="es-AR" dirty="0"/>
          </a:p>
        </p:txBody>
      </p:sp>
    </p:spTree>
    <p:extLst>
      <p:ext uri="{BB962C8B-B14F-4D97-AF65-F5344CB8AC3E}">
        <p14:creationId xmlns:p14="http://schemas.microsoft.com/office/powerpoint/2010/main" val="268526778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b="1" dirty="0">
                <a:latin typeface="Arial Black" panose="020B0A04020102020204" pitchFamily="34" charset="0"/>
              </a:rPr>
              <a:t>3. </a:t>
            </a:r>
            <a:r>
              <a:rPr lang="en-US" b="1" dirty="0">
                <a:latin typeface="Arial Black" panose="020B0A04020102020204" pitchFamily="34" charset="0"/>
              </a:rPr>
              <a:t>Equilibrio de Mercado</a:t>
            </a:r>
            <a:endParaRPr lang="es-AR" dirty="0"/>
          </a:p>
        </p:txBody>
      </p:sp>
      <p:pic>
        <p:nvPicPr>
          <p:cNvPr id="1027"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43200" y="1600200"/>
            <a:ext cx="8057599"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16664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b="1" dirty="0">
                <a:latin typeface="Arial Black" panose="020B0A04020102020204" pitchFamily="34" charset="0"/>
              </a:rPr>
              <a:t>3. </a:t>
            </a:r>
            <a:r>
              <a:rPr lang="en-US" b="1" dirty="0" err="1">
                <a:latin typeface="Arial Black" panose="020B0A04020102020204" pitchFamily="34" charset="0"/>
              </a:rPr>
              <a:t>Equilibrio</a:t>
            </a:r>
            <a:r>
              <a:rPr lang="en-US" b="1" dirty="0">
                <a:latin typeface="Arial Black" panose="020B0A04020102020204" pitchFamily="34" charset="0"/>
              </a:rPr>
              <a:t> de Mercado</a:t>
            </a:r>
            <a:endParaRPr lang="es-AR" dirty="0"/>
          </a:p>
        </p:txBody>
      </p:sp>
      <p:sp>
        <p:nvSpPr>
          <p:cNvPr id="3" name="2 Marcador de contenido"/>
          <p:cNvSpPr>
            <a:spLocks noGrp="1"/>
          </p:cNvSpPr>
          <p:nvPr>
            <p:ph idx="1"/>
          </p:nvPr>
        </p:nvSpPr>
        <p:spPr>
          <a:xfrm>
            <a:off x="251520" y="1556792"/>
            <a:ext cx="8568952" cy="5069160"/>
          </a:xfrm>
        </p:spPr>
        <p:txBody>
          <a:bodyPr>
            <a:normAutofit fontScale="85000" lnSpcReduction="20000"/>
          </a:bodyPr>
          <a:lstStyle/>
          <a:p>
            <a:pPr marL="0" lvl="2" indent="0" algn="ctr">
              <a:buNone/>
            </a:pPr>
            <a:r>
              <a:rPr lang="es-AR" sz="2800" b="1" u="sng" dirty="0" smtClean="0"/>
              <a:t>Pronóstico </a:t>
            </a:r>
            <a:r>
              <a:rPr lang="es-AR" sz="2800" b="1" u="sng" dirty="0"/>
              <a:t>de </a:t>
            </a:r>
            <a:r>
              <a:rPr lang="es-AR" sz="2800" b="1" u="sng" dirty="0" smtClean="0"/>
              <a:t>Cambios </a:t>
            </a:r>
            <a:r>
              <a:rPr lang="es-AR" sz="2800" b="1" u="sng" dirty="0"/>
              <a:t>en Precios y </a:t>
            </a:r>
            <a:r>
              <a:rPr lang="es-AR" sz="2800" b="1" u="sng" dirty="0" smtClean="0"/>
              <a:t>Cantidades</a:t>
            </a:r>
          </a:p>
          <a:p>
            <a:pPr marL="0" lvl="2" indent="0">
              <a:buNone/>
            </a:pPr>
            <a:endParaRPr lang="es-AR" sz="2000" b="1" u="sng" dirty="0" smtClean="0"/>
          </a:p>
          <a:p>
            <a:pPr marL="0" lvl="2" indent="0">
              <a:buNone/>
            </a:pPr>
            <a:r>
              <a:rPr lang="es-AR" sz="2200" b="1" dirty="0" smtClean="0"/>
              <a:t>Un </a:t>
            </a:r>
            <a:r>
              <a:rPr lang="es-AR" sz="2200" b="1" dirty="0"/>
              <a:t>aumento en la </a:t>
            </a:r>
            <a:r>
              <a:rPr lang="es-AR" sz="2200" b="1" dirty="0" smtClean="0"/>
              <a:t>demanda</a:t>
            </a:r>
          </a:p>
          <a:p>
            <a:pPr marL="0" indent="0">
              <a:buNone/>
            </a:pPr>
            <a:r>
              <a:rPr lang="es-AR" sz="2200" dirty="0"/>
              <a:t>C</a:t>
            </a:r>
            <a:r>
              <a:rPr lang="es-AR" sz="2200" dirty="0" smtClean="0"/>
              <a:t>uando </a:t>
            </a:r>
            <a:r>
              <a:rPr lang="es-AR" sz="2200" dirty="0"/>
              <a:t>la demanda </a:t>
            </a:r>
            <a:r>
              <a:rPr lang="es-AR" sz="2200" dirty="0" smtClean="0"/>
              <a:t>aumenta por ejemplo por </a:t>
            </a:r>
            <a:r>
              <a:rPr lang="es-AR" sz="2000" dirty="0" smtClean="0"/>
              <a:t>una </a:t>
            </a:r>
            <a:r>
              <a:rPr lang="es-AR" sz="2000" dirty="0"/>
              <a:t>suba en el precio de bienes sustitutos </a:t>
            </a:r>
            <a:r>
              <a:rPr lang="es-AR" sz="2200" dirty="0" smtClean="0"/>
              <a:t>tanto </a:t>
            </a:r>
            <a:r>
              <a:rPr lang="es-AR" sz="2200" dirty="0"/>
              <a:t>el precio como la cantidad (ofrecida y demandada) se </a:t>
            </a:r>
            <a:r>
              <a:rPr lang="es-AR" sz="2200" dirty="0" smtClean="0"/>
              <a:t>incrementa. Un </a:t>
            </a:r>
            <a:r>
              <a:rPr lang="es-AR" sz="2200" dirty="0"/>
              <a:t>aumento en la demanda se </a:t>
            </a:r>
            <a:r>
              <a:rPr lang="es-AR" sz="2200" dirty="0" smtClean="0"/>
              <a:t>vi­sualiza </a:t>
            </a:r>
            <a:r>
              <a:rPr lang="es-AR" sz="2200" dirty="0"/>
              <a:t>como un desplazamiento hacia la derecha de la curva de demanda original</a:t>
            </a:r>
            <a:endParaRPr lang="es-AR" sz="2200" dirty="0" smtClean="0"/>
          </a:p>
          <a:p>
            <a:pPr marL="0" lvl="2" indent="0">
              <a:buNone/>
            </a:pPr>
            <a:endParaRPr lang="es-AR" sz="2200" dirty="0" smtClean="0"/>
          </a:p>
          <a:p>
            <a:pPr marL="0" indent="0">
              <a:buNone/>
            </a:pPr>
            <a:r>
              <a:rPr lang="es-AR" sz="2200" b="1" dirty="0"/>
              <a:t>Una </a:t>
            </a:r>
            <a:r>
              <a:rPr lang="es-AR" sz="2200" b="1" dirty="0" smtClean="0"/>
              <a:t>disminución </a:t>
            </a:r>
            <a:r>
              <a:rPr lang="es-AR" sz="2200" b="1" dirty="0"/>
              <a:t>en la demanda</a:t>
            </a:r>
          </a:p>
          <a:p>
            <a:pPr marL="0" indent="0">
              <a:buNone/>
            </a:pPr>
            <a:r>
              <a:rPr lang="es-AR" sz="2200" dirty="0" smtClean="0"/>
              <a:t>Si </a:t>
            </a:r>
            <a:r>
              <a:rPr lang="es-AR" sz="2200" dirty="0"/>
              <a:t>partimos de este nuevo equilibrio alcanzado, se puede invertir el </a:t>
            </a:r>
            <a:r>
              <a:rPr lang="es-AR" sz="2200" dirty="0" smtClean="0"/>
              <a:t>análisis </a:t>
            </a:r>
            <a:r>
              <a:rPr lang="es-AR" sz="2200" dirty="0"/>
              <a:t>para ver que sucede cuando por </a:t>
            </a:r>
            <a:r>
              <a:rPr lang="es-AR" sz="2200" dirty="0" smtClean="0"/>
              <a:t>algún motivo, </a:t>
            </a:r>
            <a:r>
              <a:rPr lang="es-AR" sz="2200" dirty="0"/>
              <a:t>supongamos una </a:t>
            </a:r>
            <a:r>
              <a:rPr lang="es-AR" sz="2200" dirty="0" smtClean="0"/>
              <a:t>caída </a:t>
            </a:r>
            <a:r>
              <a:rPr lang="es-AR" sz="2200" dirty="0"/>
              <a:t>en el salario, la </a:t>
            </a:r>
            <a:r>
              <a:rPr lang="es-AR" sz="2200" i="1" dirty="0"/>
              <a:t>demanda </a:t>
            </a:r>
            <a:r>
              <a:rPr lang="es-AR" sz="2200" dirty="0"/>
              <a:t>disminuye. Esta </a:t>
            </a:r>
            <a:r>
              <a:rPr lang="es-AR" sz="2200" dirty="0" smtClean="0"/>
              <a:t>disminución</a:t>
            </a:r>
            <a:r>
              <a:rPr lang="es-AR" sz="2200" dirty="0"/>
              <a:t>, se refleja en un desplazamiento horizontal de la </a:t>
            </a:r>
            <a:r>
              <a:rPr lang="es-AR" sz="2200" i="1" dirty="0"/>
              <a:t>curva de demanda </a:t>
            </a:r>
            <a:r>
              <a:rPr lang="es-AR" sz="2200" dirty="0"/>
              <a:t>hacia la izquierda, provocando que el </a:t>
            </a:r>
            <a:r>
              <a:rPr lang="es-AR" sz="2200" i="1" dirty="0"/>
              <a:t>precio </a:t>
            </a:r>
            <a:r>
              <a:rPr lang="es-AR" sz="2200" dirty="0"/>
              <a:t>descienda.</a:t>
            </a:r>
          </a:p>
          <a:p>
            <a:pPr marL="0" indent="0">
              <a:buNone/>
            </a:pPr>
            <a:endParaRPr lang="es-AR" sz="2200" dirty="0"/>
          </a:p>
          <a:p>
            <a:pPr marL="0" indent="0">
              <a:buNone/>
            </a:pPr>
            <a:endParaRPr lang="es-AR" sz="2200" dirty="0"/>
          </a:p>
          <a:p>
            <a:pPr marL="0" indent="0">
              <a:buNone/>
            </a:pPr>
            <a:r>
              <a:rPr lang="es-AR" sz="2200" b="1" dirty="0" smtClean="0"/>
              <a:t>En </a:t>
            </a:r>
            <a:r>
              <a:rPr lang="es-AR" sz="2200" b="1" dirty="0"/>
              <a:t>cuanto a cambios en la demanda, podemos hacer los siguientes </a:t>
            </a:r>
            <a:r>
              <a:rPr lang="es-AR" sz="2200" b="1" dirty="0" smtClean="0"/>
              <a:t>pronósticos:</a:t>
            </a:r>
            <a:endParaRPr lang="es-AR" sz="2200" b="1" dirty="0"/>
          </a:p>
          <a:p>
            <a:r>
              <a:rPr lang="es-AR" sz="2200" dirty="0"/>
              <a:t>Si la </a:t>
            </a:r>
            <a:r>
              <a:rPr lang="es-AR" sz="2200" i="1" dirty="0"/>
              <a:t>demanda </a:t>
            </a:r>
            <a:r>
              <a:rPr lang="es-AR" sz="2200" dirty="0"/>
              <a:t>aumenta, </a:t>
            </a:r>
            <a:r>
              <a:rPr lang="es-AR" sz="2200" dirty="0" smtClean="0"/>
              <a:t>también </a:t>
            </a:r>
            <a:r>
              <a:rPr lang="es-AR" sz="2200" dirty="0"/>
              <a:t>lo </a:t>
            </a:r>
            <a:r>
              <a:rPr lang="es-AR" sz="2200" dirty="0" smtClean="0"/>
              <a:t>harán </a:t>
            </a:r>
            <a:r>
              <a:rPr lang="es-AR" sz="2200" dirty="0"/>
              <a:t>el </a:t>
            </a:r>
            <a:r>
              <a:rPr lang="es-AR" sz="2200" i="1" dirty="0"/>
              <a:t>precio </a:t>
            </a:r>
            <a:r>
              <a:rPr lang="es-AR" sz="2200" dirty="0"/>
              <a:t>y la </a:t>
            </a:r>
            <a:r>
              <a:rPr lang="es-AR" sz="2200" i="1" dirty="0"/>
              <a:t>cantidad de </a:t>
            </a:r>
            <a:r>
              <a:rPr lang="es-AR" sz="2200" i="1" dirty="0" smtClean="0"/>
              <a:t>equilibrio</a:t>
            </a:r>
            <a:endParaRPr lang="es-AR" sz="2200" dirty="0"/>
          </a:p>
          <a:p>
            <a:r>
              <a:rPr lang="es-AR" sz="2200" dirty="0"/>
              <a:t>Si la </a:t>
            </a:r>
            <a:r>
              <a:rPr lang="es-AR" sz="2200" i="1" dirty="0"/>
              <a:t>demanda </a:t>
            </a:r>
            <a:r>
              <a:rPr lang="es-AR" sz="2200" dirty="0"/>
              <a:t>disminuye, tanto </a:t>
            </a:r>
            <a:r>
              <a:rPr lang="es-AR" sz="2200" i="1" dirty="0"/>
              <a:t>precio </a:t>
            </a:r>
            <a:r>
              <a:rPr lang="es-AR" sz="2200" dirty="0"/>
              <a:t>come </a:t>
            </a:r>
            <a:r>
              <a:rPr lang="es-AR" sz="2200" i="1" dirty="0"/>
              <a:t>cantidad </a:t>
            </a:r>
            <a:r>
              <a:rPr lang="es-AR" sz="2200" dirty="0" smtClean="0"/>
              <a:t>también </a:t>
            </a:r>
            <a:r>
              <a:rPr lang="es-AR" sz="2200" dirty="0"/>
              <a:t>disminuyen</a:t>
            </a:r>
            <a:endParaRPr lang="es-AR" sz="2200" u="sng" dirty="0"/>
          </a:p>
        </p:txBody>
      </p:sp>
      <p:sp>
        <p:nvSpPr>
          <p:cNvPr id="4" name="3 Rectángulo"/>
          <p:cNvSpPr/>
          <p:nvPr/>
        </p:nvSpPr>
        <p:spPr>
          <a:xfrm>
            <a:off x="323529" y="5450904"/>
            <a:ext cx="8136904" cy="10081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schemeClr val="tx1"/>
              </a:solidFill>
            </a:endParaRPr>
          </a:p>
        </p:txBody>
      </p:sp>
    </p:spTree>
    <p:extLst>
      <p:ext uri="{BB962C8B-B14F-4D97-AF65-F5344CB8AC3E}">
        <p14:creationId xmlns:p14="http://schemas.microsoft.com/office/powerpoint/2010/main" val="285367210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b="1" dirty="0">
                <a:latin typeface="Arial Black" panose="020B0A04020102020204" pitchFamily="34" charset="0"/>
              </a:rPr>
              <a:t>3. </a:t>
            </a:r>
            <a:r>
              <a:rPr lang="en-US" b="1" dirty="0" err="1">
                <a:latin typeface="Arial Black" panose="020B0A04020102020204" pitchFamily="34" charset="0"/>
              </a:rPr>
              <a:t>Equilibrio</a:t>
            </a:r>
            <a:r>
              <a:rPr lang="en-US" b="1" dirty="0">
                <a:latin typeface="Arial Black" panose="020B0A04020102020204" pitchFamily="34" charset="0"/>
              </a:rPr>
              <a:t> de Mercado</a:t>
            </a:r>
            <a:endParaRPr lang="es-AR"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600200"/>
            <a:ext cx="7488832" cy="4853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813736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994122"/>
          </a:xfrm>
        </p:spPr>
        <p:txBody>
          <a:bodyPr/>
          <a:lstStyle/>
          <a:p>
            <a:r>
              <a:rPr lang="es-AR" b="1" dirty="0">
                <a:latin typeface="Arial Black" panose="020B0A04020102020204" pitchFamily="34" charset="0"/>
              </a:rPr>
              <a:t>3. </a:t>
            </a:r>
            <a:r>
              <a:rPr lang="en-US" b="1" dirty="0" err="1">
                <a:latin typeface="Arial Black" panose="020B0A04020102020204" pitchFamily="34" charset="0"/>
              </a:rPr>
              <a:t>Equilibrio</a:t>
            </a:r>
            <a:r>
              <a:rPr lang="en-US" b="1" dirty="0">
                <a:latin typeface="Arial Black" panose="020B0A04020102020204" pitchFamily="34" charset="0"/>
              </a:rPr>
              <a:t> de Mercado</a:t>
            </a:r>
            <a:endParaRPr lang="es-AR" dirty="0"/>
          </a:p>
        </p:txBody>
      </p:sp>
      <p:sp>
        <p:nvSpPr>
          <p:cNvPr id="3" name="2 Marcador de contenido"/>
          <p:cNvSpPr>
            <a:spLocks noGrp="1"/>
          </p:cNvSpPr>
          <p:nvPr>
            <p:ph idx="1"/>
          </p:nvPr>
        </p:nvSpPr>
        <p:spPr>
          <a:xfrm>
            <a:off x="251520" y="1340768"/>
            <a:ext cx="8712968" cy="5400600"/>
          </a:xfrm>
        </p:spPr>
        <p:txBody>
          <a:bodyPr>
            <a:normAutofit fontScale="55000" lnSpcReduction="20000"/>
          </a:bodyPr>
          <a:lstStyle/>
          <a:p>
            <a:pPr marL="0" lvl="2" indent="0" algn="ctr">
              <a:buNone/>
            </a:pPr>
            <a:r>
              <a:rPr lang="es-AR" sz="5100" b="1" u="sng" dirty="0"/>
              <a:t>Pronóstico de Cambios en Precios y Cantidades</a:t>
            </a:r>
          </a:p>
          <a:p>
            <a:pPr marL="0" indent="0">
              <a:buNone/>
            </a:pPr>
            <a:endParaRPr lang="en-US" b="1" dirty="0" smtClean="0"/>
          </a:p>
          <a:p>
            <a:pPr marL="0" indent="0">
              <a:buNone/>
            </a:pPr>
            <a:r>
              <a:rPr lang="en-US" b="1" dirty="0" smtClean="0"/>
              <a:t>Un </a:t>
            </a:r>
            <a:r>
              <a:rPr lang="en-US" b="1" dirty="0" err="1"/>
              <a:t>aumento</a:t>
            </a:r>
            <a:r>
              <a:rPr lang="en-US" b="1" dirty="0"/>
              <a:t> </a:t>
            </a:r>
            <a:r>
              <a:rPr lang="en-US" b="1" dirty="0" err="1"/>
              <a:t>en</a:t>
            </a:r>
            <a:r>
              <a:rPr lang="en-US" b="1" dirty="0"/>
              <a:t> la </a:t>
            </a:r>
            <a:r>
              <a:rPr lang="en-US" b="1" dirty="0" err="1"/>
              <a:t>oferta</a:t>
            </a:r>
            <a:endParaRPr lang="es-AR" dirty="0"/>
          </a:p>
          <a:p>
            <a:pPr marL="0" indent="0">
              <a:buNone/>
            </a:pPr>
            <a:r>
              <a:rPr lang="es-AR" dirty="0" smtClean="0"/>
              <a:t>Para </a:t>
            </a:r>
            <a:r>
              <a:rPr lang="es-AR" dirty="0"/>
              <a:t>analizar el aumento en la oferta, </a:t>
            </a:r>
            <a:r>
              <a:rPr lang="es-AR" dirty="0" smtClean="0"/>
              <a:t>si </a:t>
            </a:r>
            <a:r>
              <a:rPr lang="es-AR" dirty="0"/>
              <a:t>se produjera </a:t>
            </a:r>
            <a:r>
              <a:rPr lang="es-AR" dirty="0" smtClean="0"/>
              <a:t>un descenso </a:t>
            </a:r>
            <a:r>
              <a:rPr lang="es-AR" dirty="0"/>
              <a:t>en los </a:t>
            </a:r>
            <a:r>
              <a:rPr lang="es-AR" i="1" dirty="0"/>
              <a:t>precios </a:t>
            </a:r>
            <a:r>
              <a:rPr lang="es-AR" dirty="0"/>
              <a:t>de los </a:t>
            </a:r>
            <a:r>
              <a:rPr lang="es-AR" dirty="0" smtClean="0"/>
              <a:t>insumos, la </a:t>
            </a:r>
            <a:r>
              <a:rPr lang="es-AR" i="1" dirty="0"/>
              <a:t>curva de oferta </a:t>
            </a:r>
            <a:r>
              <a:rPr lang="es-AR" dirty="0"/>
              <a:t>se desplaza hacia la derecha, el </a:t>
            </a:r>
            <a:r>
              <a:rPr lang="es-AR" i="1" dirty="0"/>
              <a:t>precio de equilibrio </a:t>
            </a:r>
            <a:r>
              <a:rPr lang="es-AR" dirty="0"/>
              <a:t>desciende </a:t>
            </a:r>
            <a:r>
              <a:rPr lang="es-AR" dirty="0" smtClean="0"/>
              <a:t>y </a:t>
            </a:r>
            <a:r>
              <a:rPr lang="es-AR" dirty="0"/>
              <a:t>la </a:t>
            </a:r>
            <a:r>
              <a:rPr lang="es-AR" i="1" dirty="0"/>
              <a:t>cantidad </a:t>
            </a:r>
            <a:r>
              <a:rPr lang="es-AR" i="1" dirty="0" smtClean="0"/>
              <a:t>demandada </a:t>
            </a:r>
            <a:r>
              <a:rPr lang="es-AR" dirty="0"/>
              <a:t>reacciona </a:t>
            </a:r>
            <a:r>
              <a:rPr lang="es-AR" dirty="0" smtClean="0"/>
              <a:t>aumentando. Hay un aumento </a:t>
            </a:r>
            <a:r>
              <a:rPr lang="es-AR" dirty="0"/>
              <a:t>en la </a:t>
            </a:r>
            <a:r>
              <a:rPr lang="es-AR" i="1" dirty="0" smtClean="0"/>
              <a:t>cantidad demandada</a:t>
            </a:r>
            <a:r>
              <a:rPr lang="es-AR" i="1" dirty="0"/>
              <a:t>, </a:t>
            </a:r>
            <a:r>
              <a:rPr lang="es-AR" dirty="0"/>
              <a:t>pero la </a:t>
            </a:r>
            <a:r>
              <a:rPr lang="es-AR" i="1" dirty="0"/>
              <a:t>demanda </a:t>
            </a:r>
            <a:r>
              <a:rPr lang="es-AR" dirty="0" smtClean="0"/>
              <a:t>no se </a:t>
            </a:r>
            <a:r>
              <a:rPr lang="es-AR" dirty="0"/>
              <a:t>ve </a:t>
            </a:r>
            <a:r>
              <a:rPr lang="es-AR" dirty="0" smtClean="0"/>
              <a:t>alterada</a:t>
            </a:r>
            <a:r>
              <a:rPr lang="es-AR" dirty="0"/>
              <a:t>, hecho que se verifica </a:t>
            </a:r>
            <a:r>
              <a:rPr lang="es-AR" dirty="0" smtClean="0"/>
              <a:t>gráficamente en el </a:t>
            </a:r>
            <a:r>
              <a:rPr lang="es-AR" dirty="0"/>
              <a:t>movimiento a lo largo de la </a:t>
            </a:r>
            <a:r>
              <a:rPr lang="es-AR" i="1" dirty="0"/>
              <a:t>curva de demanda </a:t>
            </a:r>
            <a:r>
              <a:rPr lang="es-AR" dirty="0"/>
              <a:t>original</a:t>
            </a:r>
            <a:r>
              <a:rPr lang="es-AR" dirty="0" smtClean="0"/>
              <a:t>.</a:t>
            </a:r>
            <a:r>
              <a:rPr lang="es-AR" b="1" dirty="0"/>
              <a:t> </a:t>
            </a:r>
            <a:endParaRPr lang="es-AR" b="1" dirty="0" smtClean="0"/>
          </a:p>
          <a:p>
            <a:pPr marL="0" indent="0">
              <a:buNone/>
            </a:pPr>
            <a:endParaRPr lang="es-AR" b="1" dirty="0" smtClean="0"/>
          </a:p>
          <a:p>
            <a:pPr marL="0" indent="0">
              <a:buNone/>
            </a:pPr>
            <a:r>
              <a:rPr lang="en-US" b="1" dirty="0" smtClean="0"/>
              <a:t>Una disminución </a:t>
            </a:r>
            <a:r>
              <a:rPr lang="en-US" b="1" dirty="0" err="1" smtClean="0"/>
              <a:t>en</a:t>
            </a:r>
            <a:r>
              <a:rPr lang="en-US" b="1" dirty="0" smtClean="0"/>
              <a:t> </a:t>
            </a:r>
            <a:r>
              <a:rPr lang="en-US" b="1" dirty="0"/>
              <a:t>la </a:t>
            </a:r>
            <a:r>
              <a:rPr lang="en-US" b="1" dirty="0" err="1" smtClean="0"/>
              <a:t>oferta</a:t>
            </a:r>
            <a:endParaRPr lang="es-AR" dirty="0"/>
          </a:p>
          <a:p>
            <a:pPr marL="0" indent="0">
              <a:buNone/>
            </a:pPr>
            <a:r>
              <a:rPr lang="es-AR" dirty="0"/>
              <a:t>U</a:t>
            </a:r>
            <a:r>
              <a:rPr lang="es-AR" dirty="0" smtClean="0"/>
              <a:t>na disminución  </a:t>
            </a:r>
            <a:r>
              <a:rPr lang="es-AR" dirty="0"/>
              <a:t>en la </a:t>
            </a:r>
            <a:r>
              <a:rPr lang="es-AR" i="1" dirty="0"/>
              <a:t>oferta, </a:t>
            </a:r>
            <a:r>
              <a:rPr lang="es-AR" dirty="0"/>
              <a:t>que se traduce visualmente en un desplazamiento hacia la izquierda de la </a:t>
            </a:r>
            <a:r>
              <a:rPr lang="es-AR" i="1" dirty="0"/>
              <a:t>curva de </a:t>
            </a:r>
            <a:r>
              <a:rPr lang="es-AR" i="1" dirty="0" smtClean="0"/>
              <a:t>oferta</a:t>
            </a:r>
            <a:endParaRPr lang="es-AR" dirty="0"/>
          </a:p>
          <a:p>
            <a:pPr marL="0" indent="0">
              <a:buNone/>
            </a:pPr>
            <a:endParaRPr lang="es-AR" b="1" dirty="0"/>
          </a:p>
          <a:p>
            <a:pPr marL="0" indent="0">
              <a:buNone/>
            </a:pPr>
            <a:endParaRPr lang="es-AR" b="1" dirty="0" smtClean="0"/>
          </a:p>
          <a:p>
            <a:pPr marL="0" indent="0">
              <a:buNone/>
            </a:pPr>
            <a:endParaRPr lang="es-AR" b="1" dirty="0" smtClean="0"/>
          </a:p>
          <a:p>
            <a:pPr marL="0" indent="0">
              <a:buNone/>
            </a:pPr>
            <a:r>
              <a:rPr lang="es-AR" b="1" dirty="0" smtClean="0"/>
              <a:t>En </a:t>
            </a:r>
            <a:r>
              <a:rPr lang="es-AR" b="1" dirty="0"/>
              <a:t>cuanto a cambios en la </a:t>
            </a:r>
            <a:r>
              <a:rPr lang="es-AR" b="1" dirty="0" smtClean="0"/>
              <a:t>oferta, </a:t>
            </a:r>
            <a:r>
              <a:rPr lang="es-AR" b="1" dirty="0"/>
              <a:t>podemos hacer los siguientes pronósticos:</a:t>
            </a:r>
          </a:p>
          <a:p>
            <a:pPr lvl="0"/>
            <a:r>
              <a:rPr lang="es-AR" dirty="0" smtClean="0"/>
              <a:t>Si </a:t>
            </a:r>
            <a:r>
              <a:rPr lang="es-AR" dirty="0"/>
              <a:t>aumenta la </a:t>
            </a:r>
            <a:r>
              <a:rPr lang="es-AR" i="1" dirty="0"/>
              <a:t>oferta, </a:t>
            </a:r>
            <a:r>
              <a:rPr lang="es-AR" dirty="0"/>
              <a:t>el </a:t>
            </a:r>
            <a:r>
              <a:rPr lang="es-AR" i="1" dirty="0"/>
              <a:t>precio </a:t>
            </a:r>
            <a:r>
              <a:rPr lang="es-AR" dirty="0"/>
              <a:t>disminuye pero la </a:t>
            </a:r>
            <a:r>
              <a:rPr lang="es-AR" i="1" dirty="0"/>
              <a:t>cantidad </a:t>
            </a:r>
            <a:r>
              <a:rPr lang="es-AR" dirty="0" smtClean="0"/>
              <a:t>aumenta</a:t>
            </a:r>
            <a:endParaRPr lang="es-AR" dirty="0"/>
          </a:p>
          <a:p>
            <a:r>
              <a:rPr lang="es-AR" dirty="0"/>
              <a:t>Si disminuye la </a:t>
            </a:r>
            <a:r>
              <a:rPr lang="es-AR" i="1" dirty="0"/>
              <a:t>oferta, </a:t>
            </a:r>
            <a:r>
              <a:rPr lang="es-AR" dirty="0"/>
              <a:t>el </a:t>
            </a:r>
            <a:r>
              <a:rPr lang="es-AR" i="1" dirty="0"/>
              <a:t>precio </a:t>
            </a:r>
            <a:r>
              <a:rPr lang="es-AR" dirty="0"/>
              <a:t>aumenta pero la </a:t>
            </a:r>
            <a:r>
              <a:rPr lang="es-AR" i="1" dirty="0"/>
              <a:t>cantidad </a:t>
            </a:r>
            <a:r>
              <a:rPr lang="es-AR" dirty="0"/>
              <a:t>disminuye</a:t>
            </a:r>
          </a:p>
          <a:p>
            <a:pPr marL="0" indent="0">
              <a:buNone/>
            </a:pPr>
            <a:endParaRPr lang="es-AR" dirty="0"/>
          </a:p>
        </p:txBody>
      </p:sp>
      <p:sp>
        <p:nvSpPr>
          <p:cNvPr id="4" name="3 Rectángulo"/>
          <p:cNvSpPr/>
          <p:nvPr/>
        </p:nvSpPr>
        <p:spPr>
          <a:xfrm>
            <a:off x="296182" y="5046723"/>
            <a:ext cx="8352928" cy="126259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353871400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b="1" dirty="0">
                <a:latin typeface="Arial Black" panose="020B0A04020102020204" pitchFamily="34" charset="0"/>
              </a:rPr>
              <a:t>3. </a:t>
            </a:r>
            <a:r>
              <a:rPr lang="en-US" b="1" dirty="0" err="1">
                <a:latin typeface="Arial Black" panose="020B0A04020102020204" pitchFamily="34" charset="0"/>
              </a:rPr>
              <a:t>Equilibrio</a:t>
            </a:r>
            <a:r>
              <a:rPr lang="en-US" b="1" dirty="0">
                <a:latin typeface="Arial Black" panose="020B0A04020102020204" pitchFamily="34" charset="0"/>
              </a:rPr>
              <a:t> de Mercado</a:t>
            </a:r>
            <a:endParaRPr lang="es-AR" dirty="0"/>
          </a:p>
        </p:txBody>
      </p:sp>
      <p:sp>
        <p:nvSpPr>
          <p:cNvPr id="3" name="2 Marcador de contenido"/>
          <p:cNvSpPr>
            <a:spLocks noGrp="1"/>
          </p:cNvSpPr>
          <p:nvPr>
            <p:ph idx="1"/>
          </p:nvPr>
        </p:nvSpPr>
        <p:spPr>
          <a:xfrm>
            <a:off x="107504" y="1124744"/>
            <a:ext cx="8928992" cy="5544616"/>
          </a:xfrm>
        </p:spPr>
        <p:txBody>
          <a:bodyPr>
            <a:normAutofit fontScale="55000" lnSpcReduction="20000"/>
          </a:bodyPr>
          <a:lstStyle/>
          <a:p>
            <a:pPr marL="0" indent="0" algn="ctr">
              <a:buNone/>
            </a:pPr>
            <a:r>
              <a:rPr lang="es-AR" sz="3600" b="1" u="sng" dirty="0" smtClean="0"/>
              <a:t>Todos </a:t>
            </a:r>
            <a:r>
              <a:rPr lang="es-AR" sz="3600" b="1" u="sng" dirty="0"/>
              <a:t>los cambios posibles tanto en la demanda </a:t>
            </a:r>
            <a:r>
              <a:rPr lang="es-AR" sz="3600" b="1" u="sng" dirty="0" smtClean="0"/>
              <a:t>como en </a:t>
            </a:r>
            <a:r>
              <a:rPr lang="es-AR" sz="3600" b="1" u="sng" dirty="0"/>
              <a:t>la </a:t>
            </a:r>
            <a:r>
              <a:rPr lang="es-AR" sz="3600" b="1" u="sng" dirty="0" smtClean="0"/>
              <a:t>oferta</a:t>
            </a:r>
          </a:p>
          <a:p>
            <a:pPr marL="0" indent="0">
              <a:buNone/>
            </a:pPr>
            <a:r>
              <a:rPr lang="es-AR" sz="3300" b="1" u="sng" dirty="0" smtClean="0"/>
              <a:t>Aumento </a:t>
            </a:r>
            <a:r>
              <a:rPr lang="es-AR" sz="3300" b="1" u="sng" dirty="0"/>
              <a:t>en la demanda </a:t>
            </a:r>
            <a:r>
              <a:rPr lang="es-AR" sz="3300" b="1" u="sng" dirty="0" smtClean="0"/>
              <a:t>y en </a:t>
            </a:r>
            <a:r>
              <a:rPr lang="es-AR" sz="3300" b="1" u="sng" dirty="0"/>
              <a:t>la oferta: </a:t>
            </a:r>
            <a:r>
              <a:rPr lang="es-AR" sz="3300" dirty="0"/>
              <a:t>Un aumento en la demanda genera </a:t>
            </a:r>
            <a:r>
              <a:rPr lang="es-AR" sz="3300" dirty="0" smtClean="0"/>
              <a:t>presio­nes </a:t>
            </a:r>
            <a:r>
              <a:rPr lang="es-AR" sz="3300" dirty="0"/>
              <a:t>para que el precio y la cantidad de </a:t>
            </a:r>
            <a:r>
              <a:rPr lang="es-AR" sz="3300" dirty="0" smtClean="0"/>
              <a:t>equilibrio </a:t>
            </a:r>
            <a:r>
              <a:rPr lang="es-AR" sz="3300" dirty="0"/>
              <a:t>aumenten. Por su parte, un aumento en la oferta genera presiones para que el precio baje y la cantidad aumente. Por lo tanto, el resultado final </a:t>
            </a:r>
            <a:r>
              <a:rPr lang="es-AR" sz="3300" dirty="0" smtClean="0"/>
              <a:t>será </a:t>
            </a:r>
            <a:r>
              <a:rPr lang="es-AR" sz="3300" dirty="0"/>
              <a:t>un aumento en la cantidad de </a:t>
            </a:r>
            <a:r>
              <a:rPr lang="es-AR" sz="3300" dirty="0" smtClean="0"/>
              <a:t>equilibrio </a:t>
            </a:r>
            <a:r>
              <a:rPr lang="es-AR" sz="3300" dirty="0"/>
              <a:t>mientras que el precio del bien puede aumentar, disminuir o permanecer constante dependiendo de la magnitud de los desplazamientos de las curvas.</a:t>
            </a:r>
          </a:p>
          <a:p>
            <a:pPr marL="0" indent="0">
              <a:buNone/>
            </a:pPr>
            <a:r>
              <a:rPr lang="es-AR" sz="3300" b="1" u="sng" dirty="0" smtClean="0"/>
              <a:t>Disminución </a:t>
            </a:r>
            <a:r>
              <a:rPr lang="es-AR" sz="3300" b="1" u="sng" dirty="0"/>
              <a:t>en la demanda </a:t>
            </a:r>
            <a:r>
              <a:rPr lang="es-AR" sz="3300" b="1" u="sng" dirty="0" smtClean="0"/>
              <a:t>y en </a:t>
            </a:r>
            <a:r>
              <a:rPr lang="es-AR" sz="3300" b="1" u="sng" dirty="0"/>
              <a:t>la oferta: </a:t>
            </a:r>
            <a:r>
              <a:rPr lang="es-AR" sz="3300" dirty="0"/>
              <a:t>Una </a:t>
            </a:r>
            <a:r>
              <a:rPr lang="es-AR" sz="3300" dirty="0" smtClean="0"/>
              <a:t>disminución </a:t>
            </a:r>
            <a:r>
              <a:rPr lang="es-AR" sz="3300" dirty="0"/>
              <a:t>en la demanda genera presiones para que el precio y la cantidad de </a:t>
            </a:r>
            <a:r>
              <a:rPr lang="es-AR" sz="3300" dirty="0" smtClean="0"/>
              <a:t>equilibrio </a:t>
            </a:r>
            <a:r>
              <a:rPr lang="es-AR" sz="3300" dirty="0"/>
              <a:t>disminuyan. Asimismo, una </a:t>
            </a:r>
            <a:r>
              <a:rPr lang="es-AR" sz="3300" dirty="0" smtClean="0"/>
              <a:t>disminución </a:t>
            </a:r>
            <a:r>
              <a:rPr lang="es-AR" sz="3300" dirty="0"/>
              <a:t>en la oferta presiona a la baja en la cantidad de </a:t>
            </a:r>
            <a:r>
              <a:rPr lang="es-AR" sz="3300" dirty="0" smtClean="0"/>
              <a:t>equilibrio, </a:t>
            </a:r>
            <a:r>
              <a:rPr lang="es-AR" sz="3300" dirty="0"/>
              <a:t>pero a un </a:t>
            </a:r>
            <a:r>
              <a:rPr lang="es-AR" sz="3300" dirty="0" smtClean="0"/>
              <a:t>au­mento </a:t>
            </a:r>
            <a:r>
              <a:rPr lang="es-AR" sz="3300" dirty="0"/>
              <a:t>en el precio. Por lo tanto, el resultado final </a:t>
            </a:r>
            <a:r>
              <a:rPr lang="es-AR" sz="3300" dirty="0" smtClean="0"/>
              <a:t>será </a:t>
            </a:r>
            <a:r>
              <a:rPr lang="es-AR" sz="3300" dirty="0"/>
              <a:t>que la cantidad de </a:t>
            </a:r>
            <a:r>
              <a:rPr lang="es-AR" sz="3300" dirty="0" smtClean="0"/>
              <a:t>equilibrio </a:t>
            </a:r>
            <a:r>
              <a:rPr lang="es-AR" sz="3300" dirty="0"/>
              <a:t>disminuye mientras que el precio puede aumentar, disminuir o permanecer constan­ te.</a:t>
            </a:r>
          </a:p>
          <a:p>
            <a:pPr marL="0" indent="0">
              <a:buNone/>
            </a:pPr>
            <a:r>
              <a:rPr lang="es-AR" sz="3300" b="1" u="sng" dirty="0" smtClean="0"/>
              <a:t>Aumento </a:t>
            </a:r>
            <a:r>
              <a:rPr lang="es-AR" sz="3300" b="1" u="sng" dirty="0"/>
              <a:t>en la demanda y </a:t>
            </a:r>
            <a:r>
              <a:rPr lang="es-AR" sz="3300" b="1" u="sng" dirty="0" smtClean="0"/>
              <a:t>disminución </a:t>
            </a:r>
            <a:r>
              <a:rPr lang="es-AR" sz="3300" b="1" u="sng" dirty="0"/>
              <a:t>en la oferta: </a:t>
            </a:r>
            <a:r>
              <a:rPr lang="es-AR" sz="3300" dirty="0"/>
              <a:t>Un aumento en la demanda genera presiones para que el precio y la cantidad de </a:t>
            </a:r>
            <a:r>
              <a:rPr lang="es-AR" sz="3300" dirty="0" smtClean="0"/>
              <a:t>equilibrio aumenten</a:t>
            </a:r>
            <a:r>
              <a:rPr lang="es-AR" sz="3300" dirty="0"/>
              <a:t>. Asimismo, una </a:t>
            </a:r>
            <a:r>
              <a:rPr lang="es-AR" sz="3300" dirty="0" smtClean="0"/>
              <a:t>disminución </a:t>
            </a:r>
            <a:r>
              <a:rPr lang="es-AR" sz="3300" dirty="0"/>
              <a:t>en la oferta presiona a la baja en la cantidad de </a:t>
            </a:r>
            <a:r>
              <a:rPr lang="es-AR" sz="3300" dirty="0" smtClean="0"/>
              <a:t>equilibrio, </a:t>
            </a:r>
            <a:r>
              <a:rPr lang="es-AR" sz="3300" dirty="0"/>
              <a:t>pero a un aumento en el precio. Por lo tanto, el precio de </a:t>
            </a:r>
            <a:r>
              <a:rPr lang="es-AR" sz="3300" dirty="0" smtClean="0"/>
              <a:t>equilibrio </a:t>
            </a:r>
            <a:r>
              <a:rPr lang="es-AR" sz="3300" dirty="0"/>
              <a:t>aumentara mientras que la cantidad puede aumentar, disminuir o mantenerse constante.</a:t>
            </a:r>
          </a:p>
          <a:p>
            <a:pPr marL="0" indent="0">
              <a:buNone/>
            </a:pPr>
            <a:r>
              <a:rPr lang="es-AR" sz="3300" b="1" u="sng" dirty="0" smtClean="0"/>
              <a:t>Disminución </a:t>
            </a:r>
            <a:r>
              <a:rPr lang="es-AR" sz="3300" b="1" u="sng" dirty="0"/>
              <a:t>en la demanda y aumento en la oferta: </a:t>
            </a:r>
            <a:r>
              <a:rPr lang="es-AR" sz="3300" dirty="0"/>
              <a:t>Una </a:t>
            </a:r>
            <a:r>
              <a:rPr lang="es-AR" sz="3300" dirty="0" smtClean="0"/>
              <a:t>disminución </a:t>
            </a:r>
            <a:r>
              <a:rPr lang="es-AR" sz="3300" dirty="0"/>
              <a:t>en la </a:t>
            </a:r>
            <a:r>
              <a:rPr lang="es-AR" sz="3300" dirty="0" smtClean="0"/>
              <a:t>deman­da </a:t>
            </a:r>
            <a:r>
              <a:rPr lang="es-AR" sz="3300" dirty="0"/>
              <a:t>genera presiones para que el precio y la cantidad de </a:t>
            </a:r>
            <a:r>
              <a:rPr lang="es-AR" sz="3300" dirty="0" smtClean="0"/>
              <a:t>equilibrio </a:t>
            </a:r>
            <a:r>
              <a:rPr lang="es-AR" sz="3300" dirty="0"/>
              <a:t>disminuyan. Por su parte, un aumento en la oferta genera presiones para que el precio baje y la cantidad aumente. Por lo tanto, el precio de </a:t>
            </a:r>
            <a:r>
              <a:rPr lang="es-AR" sz="3300" dirty="0" smtClean="0"/>
              <a:t>equilibrio </a:t>
            </a:r>
            <a:r>
              <a:rPr lang="es-AR" sz="3300" dirty="0"/>
              <a:t>bajara mientras que la cantidad puede aumentar, disminuir o permanecer constante.</a:t>
            </a:r>
          </a:p>
          <a:p>
            <a:pPr marL="0" indent="0">
              <a:buNone/>
            </a:pPr>
            <a:endParaRPr lang="es-AR" u="sng" dirty="0"/>
          </a:p>
          <a:p>
            <a:endParaRPr lang="es-AR" dirty="0"/>
          </a:p>
        </p:txBody>
      </p:sp>
    </p:spTree>
    <p:extLst>
      <p:ext uri="{BB962C8B-B14F-4D97-AF65-F5344CB8AC3E}">
        <p14:creationId xmlns:p14="http://schemas.microsoft.com/office/powerpoint/2010/main" val="14492757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b="1" dirty="0">
                <a:latin typeface="Arial Black" panose="020B0A04020102020204" pitchFamily="34" charset="0"/>
              </a:rPr>
              <a:t>3. </a:t>
            </a:r>
            <a:r>
              <a:rPr lang="en-US" b="1" dirty="0" err="1">
                <a:latin typeface="Arial Black" panose="020B0A04020102020204" pitchFamily="34" charset="0"/>
              </a:rPr>
              <a:t>Equilibrio</a:t>
            </a:r>
            <a:r>
              <a:rPr lang="en-US" b="1" dirty="0">
                <a:latin typeface="Arial Black" panose="020B0A04020102020204" pitchFamily="34" charset="0"/>
              </a:rPr>
              <a:t> de Mercado</a:t>
            </a:r>
            <a:endParaRPr lang="es-AR" dirty="0"/>
          </a:p>
        </p:txBody>
      </p:sp>
      <p:sp>
        <p:nvSpPr>
          <p:cNvPr id="3" name="2 Marcador de contenido"/>
          <p:cNvSpPr>
            <a:spLocks noGrp="1"/>
          </p:cNvSpPr>
          <p:nvPr>
            <p:ph idx="1"/>
          </p:nvPr>
        </p:nvSpPr>
        <p:spPr/>
        <p:txBody>
          <a:bodyPr/>
          <a:lstStyle/>
          <a:p>
            <a:r>
              <a:rPr lang="es-AR" u="sng" dirty="0" smtClean="0"/>
              <a:t>AUMENTO DE D Y O </a:t>
            </a:r>
            <a:endParaRPr lang="es-AR" u="sng" dirty="0"/>
          </a:p>
        </p:txBody>
      </p:sp>
      <p:cxnSp>
        <p:nvCxnSpPr>
          <p:cNvPr id="5" name="4 Conector recto"/>
          <p:cNvCxnSpPr/>
          <p:nvPr/>
        </p:nvCxnSpPr>
        <p:spPr>
          <a:xfrm>
            <a:off x="1043608" y="2132856"/>
            <a:ext cx="0" cy="2304256"/>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6 Conector recto"/>
          <p:cNvCxnSpPr/>
          <p:nvPr/>
        </p:nvCxnSpPr>
        <p:spPr>
          <a:xfrm>
            <a:off x="1043608" y="4437112"/>
            <a:ext cx="29523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a:off x="1043608" y="2492896"/>
            <a:ext cx="1872208" cy="20162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10 Conector recto"/>
          <p:cNvCxnSpPr/>
          <p:nvPr/>
        </p:nvCxnSpPr>
        <p:spPr>
          <a:xfrm flipV="1">
            <a:off x="1043608" y="2492896"/>
            <a:ext cx="2088232" cy="194421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11 Rectángulo"/>
          <p:cNvSpPr/>
          <p:nvPr/>
        </p:nvSpPr>
        <p:spPr>
          <a:xfrm>
            <a:off x="3059832" y="2132856"/>
            <a:ext cx="396044"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solidFill>
                  <a:schemeClr val="tx1"/>
                </a:solidFill>
              </a:rPr>
              <a:t>O</a:t>
            </a:r>
          </a:p>
        </p:txBody>
      </p:sp>
      <p:sp>
        <p:nvSpPr>
          <p:cNvPr id="13" name="12 Rectángulo"/>
          <p:cNvSpPr/>
          <p:nvPr/>
        </p:nvSpPr>
        <p:spPr>
          <a:xfrm>
            <a:off x="2915816" y="4293096"/>
            <a:ext cx="216024"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solidFill>
                  <a:schemeClr val="tx1"/>
                </a:solidFill>
              </a:rPr>
              <a:t>D</a:t>
            </a:r>
          </a:p>
        </p:txBody>
      </p:sp>
      <p:cxnSp>
        <p:nvCxnSpPr>
          <p:cNvPr id="15" name="14 Conector recto"/>
          <p:cNvCxnSpPr/>
          <p:nvPr/>
        </p:nvCxnSpPr>
        <p:spPr>
          <a:xfrm>
            <a:off x="1043608" y="2276872"/>
            <a:ext cx="2088232" cy="2232248"/>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16 Conector recto"/>
          <p:cNvCxnSpPr/>
          <p:nvPr/>
        </p:nvCxnSpPr>
        <p:spPr>
          <a:xfrm flipV="1">
            <a:off x="1421650" y="2744924"/>
            <a:ext cx="1872208" cy="1692188"/>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18 Conector recto"/>
          <p:cNvCxnSpPr/>
          <p:nvPr/>
        </p:nvCxnSpPr>
        <p:spPr>
          <a:xfrm flipH="1" flipV="1">
            <a:off x="1043608" y="3501008"/>
            <a:ext cx="936104" cy="33951"/>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20 Conector recto"/>
          <p:cNvCxnSpPr/>
          <p:nvPr/>
        </p:nvCxnSpPr>
        <p:spPr>
          <a:xfrm>
            <a:off x="1979712" y="3534959"/>
            <a:ext cx="0" cy="902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26 Conector recto"/>
          <p:cNvCxnSpPr/>
          <p:nvPr/>
        </p:nvCxnSpPr>
        <p:spPr>
          <a:xfrm>
            <a:off x="2267744" y="3645024"/>
            <a:ext cx="0" cy="8640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28 Conector recto"/>
          <p:cNvCxnSpPr/>
          <p:nvPr/>
        </p:nvCxnSpPr>
        <p:spPr>
          <a:xfrm>
            <a:off x="1043608" y="3645024"/>
            <a:ext cx="12241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30 Conector recto"/>
          <p:cNvCxnSpPr/>
          <p:nvPr/>
        </p:nvCxnSpPr>
        <p:spPr>
          <a:xfrm>
            <a:off x="1763688" y="2132856"/>
            <a:ext cx="2088232" cy="216024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32 Conector recto"/>
          <p:cNvCxnSpPr/>
          <p:nvPr/>
        </p:nvCxnSpPr>
        <p:spPr>
          <a:xfrm>
            <a:off x="2819245" y="3138072"/>
            <a:ext cx="0" cy="1296144"/>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34 Conector recto"/>
          <p:cNvCxnSpPr/>
          <p:nvPr/>
        </p:nvCxnSpPr>
        <p:spPr>
          <a:xfrm flipH="1" flipV="1">
            <a:off x="971600" y="3140968"/>
            <a:ext cx="1836204" cy="72008"/>
          </a:xfrm>
          <a:prstGeom prst="line">
            <a:avLst/>
          </a:prstGeom>
        </p:spPr>
        <p:style>
          <a:lnRef idx="1">
            <a:schemeClr val="accent1"/>
          </a:lnRef>
          <a:fillRef idx="0">
            <a:schemeClr val="accent1"/>
          </a:fillRef>
          <a:effectRef idx="0">
            <a:schemeClr val="accent1"/>
          </a:effectRef>
          <a:fontRef idx="minor">
            <a:schemeClr val="tx1"/>
          </a:fontRef>
        </p:style>
      </p:cxnSp>
      <p:sp>
        <p:nvSpPr>
          <p:cNvPr id="36" name="35 Rectángulo"/>
          <p:cNvSpPr/>
          <p:nvPr/>
        </p:nvSpPr>
        <p:spPr>
          <a:xfrm>
            <a:off x="467544" y="2276872"/>
            <a:ext cx="576064"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solidFill>
                  <a:schemeClr val="tx1"/>
                </a:solidFill>
              </a:rPr>
              <a:t>P</a:t>
            </a:r>
          </a:p>
        </p:txBody>
      </p:sp>
      <p:sp>
        <p:nvSpPr>
          <p:cNvPr id="37" name="36 Rectángulo"/>
          <p:cNvSpPr/>
          <p:nvPr/>
        </p:nvSpPr>
        <p:spPr>
          <a:xfrm>
            <a:off x="4139952" y="4509120"/>
            <a:ext cx="360040"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b="1" dirty="0" smtClean="0">
                <a:solidFill>
                  <a:schemeClr val="tx1"/>
                </a:solidFill>
              </a:rPr>
              <a:t>Q</a:t>
            </a:r>
            <a:endParaRPr lang="es-AR" b="1" dirty="0">
              <a:solidFill>
                <a:schemeClr val="tx1"/>
              </a:solidFill>
            </a:endParaRPr>
          </a:p>
        </p:txBody>
      </p:sp>
      <p:sp>
        <p:nvSpPr>
          <p:cNvPr id="38" name="37 Rectángulo"/>
          <p:cNvSpPr/>
          <p:nvPr/>
        </p:nvSpPr>
        <p:spPr>
          <a:xfrm>
            <a:off x="3284240" y="2429272"/>
            <a:ext cx="567680"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smtClean="0">
                <a:solidFill>
                  <a:schemeClr val="tx1"/>
                </a:solidFill>
              </a:rPr>
              <a:t>O’</a:t>
            </a:r>
            <a:endParaRPr lang="es-AR" dirty="0">
              <a:solidFill>
                <a:schemeClr val="tx1"/>
              </a:solidFill>
            </a:endParaRPr>
          </a:p>
        </p:txBody>
      </p:sp>
      <p:sp>
        <p:nvSpPr>
          <p:cNvPr id="39" name="38 Rectángulo"/>
          <p:cNvSpPr/>
          <p:nvPr/>
        </p:nvSpPr>
        <p:spPr>
          <a:xfrm>
            <a:off x="3131840" y="4077072"/>
            <a:ext cx="436240" cy="357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smtClean="0">
                <a:solidFill>
                  <a:schemeClr val="tx1"/>
                </a:solidFill>
              </a:rPr>
              <a:t>D’</a:t>
            </a:r>
            <a:endParaRPr lang="es-AR" dirty="0">
              <a:solidFill>
                <a:schemeClr val="tx1"/>
              </a:solidFill>
            </a:endParaRPr>
          </a:p>
        </p:txBody>
      </p:sp>
      <p:sp>
        <p:nvSpPr>
          <p:cNvPr id="40" name="39 Rectángulo"/>
          <p:cNvSpPr/>
          <p:nvPr/>
        </p:nvSpPr>
        <p:spPr>
          <a:xfrm>
            <a:off x="3851920" y="3986035"/>
            <a:ext cx="468052" cy="6005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smtClean="0">
                <a:solidFill>
                  <a:schemeClr val="tx1"/>
                </a:solidFill>
              </a:rPr>
              <a:t>D’’</a:t>
            </a:r>
            <a:endParaRPr lang="es-AR" dirty="0">
              <a:solidFill>
                <a:schemeClr val="tx1"/>
              </a:solidFill>
            </a:endParaRPr>
          </a:p>
        </p:txBody>
      </p:sp>
    </p:spTree>
    <p:extLst>
      <p:ext uri="{BB962C8B-B14F-4D97-AF65-F5344CB8AC3E}">
        <p14:creationId xmlns:p14="http://schemas.microsoft.com/office/powerpoint/2010/main" val="23823809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latin typeface="Arial Black" panose="020B0A04020102020204" pitchFamily="34" charset="0"/>
              </a:rPr>
              <a:t>1.2 Demanda</a:t>
            </a:r>
            <a:endParaRPr lang="es-AR" dirty="0"/>
          </a:p>
        </p:txBody>
      </p:sp>
      <p:sp>
        <p:nvSpPr>
          <p:cNvPr id="3" name="2 Marcador de contenido"/>
          <p:cNvSpPr>
            <a:spLocks noGrp="1"/>
          </p:cNvSpPr>
          <p:nvPr>
            <p:ph idx="1"/>
          </p:nvPr>
        </p:nvSpPr>
        <p:spPr>
          <a:xfrm>
            <a:off x="323528" y="1600200"/>
            <a:ext cx="8496944" cy="4525963"/>
          </a:xfrm>
        </p:spPr>
        <p:txBody>
          <a:bodyPr/>
          <a:lstStyle/>
          <a:p>
            <a:pPr marL="0" indent="0">
              <a:buNone/>
            </a:pPr>
            <a:r>
              <a:rPr lang="es-AR" dirty="0"/>
              <a:t>Un </a:t>
            </a:r>
            <a:r>
              <a:rPr lang="es-AR" b="1" i="1" u="sng" dirty="0"/>
              <a:t>plan de demanda </a:t>
            </a:r>
            <a:r>
              <a:rPr lang="es-AR" dirty="0"/>
              <a:t>viene representado por la </a:t>
            </a:r>
            <a:r>
              <a:rPr lang="es-AR" i="1" dirty="0"/>
              <a:t>tabla de demanda, </a:t>
            </a:r>
            <a:r>
              <a:rPr lang="es-AR" dirty="0"/>
              <a:t>y enumera las </a:t>
            </a:r>
            <a:r>
              <a:rPr lang="es-AR" i="1" dirty="0" smtClean="0"/>
              <a:t>canti­dades </a:t>
            </a:r>
            <a:r>
              <a:rPr lang="es-AR" i="1" dirty="0"/>
              <a:t>demandadas </a:t>
            </a:r>
            <a:r>
              <a:rPr lang="es-AR" dirty="0"/>
              <a:t>a cada precio del bien cuando todos los </a:t>
            </a:r>
            <a:r>
              <a:rPr lang="es-AR" dirty="0" smtClean="0"/>
              <a:t>demás </a:t>
            </a:r>
            <a:r>
              <a:rPr lang="es-AR" dirty="0"/>
              <a:t>factores que </a:t>
            </a:r>
            <a:r>
              <a:rPr lang="es-AR" dirty="0" smtClean="0"/>
              <a:t>influ­yen en </a:t>
            </a:r>
            <a:r>
              <a:rPr lang="es-AR" dirty="0"/>
              <a:t>los planes de compra de las personas permanecen </a:t>
            </a:r>
            <a:r>
              <a:rPr lang="es-AR" dirty="0" smtClean="0"/>
              <a:t>constantes   (precios </a:t>
            </a:r>
            <a:r>
              <a:rPr lang="es-AR" dirty="0"/>
              <a:t>de </a:t>
            </a:r>
            <a:r>
              <a:rPr lang="es-AR" dirty="0" smtClean="0"/>
              <a:t>los bienes </a:t>
            </a:r>
            <a:r>
              <a:rPr lang="es-AR" dirty="0"/>
              <a:t>relacionados, ingreso, expectativas, </a:t>
            </a:r>
            <a:r>
              <a:rPr lang="es-AR" dirty="0" smtClean="0"/>
              <a:t>financiamiento, preferencias).</a:t>
            </a:r>
            <a:endParaRPr lang="es-AR" dirty="0"/>
          </a:p>
          <a:p>
            <a:endParaRPr lang="es-AR" dirty="0"/>
          </a:p>
        </p:txBody>
      </p:sp>
    </p:spTree>
    <p:extLst>
      <p:ext uri="{BB962C8B-B14F-4D97-AF65-F5344CB8AC3E}">
        <p14:creationId xmlns:p14="http://schemas.microsoft.com/office/powerpoint/2010/main" val="101154843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b="1" dirty="0">
                <a:latin typeface="Arial Black" panose="020B0A04020102020204" pitchFamily="34" charset="0"/>
              </a:rPr>
              <a:t>3. </a:t>
            </a:r>
            <a:r>
              <a:rPr lang="en-US" b="1" dirty="0" err="1">
                <a:latin typeface="Arial Black" panose="020B0A04020102020204" pitchFamily="34" charset="0"/>
              </a:rPr>
              <a:t>Equilibrio</a:t>
            </a:r>
            <a:r>
              <a:rPr lang="en-US" b="1" dirty="0">
                <a:latin typeface="Arial Black" panose="020B0A04020102020204" pitchFamily="34" charset="0"/>
              </a:rPr>
              <a:t> de Mercado</a:t>
            </a:r>
            <a:endParaRPr lang="es-AR" dirty="0"/>
          </a:p>
        </p:txBody>
      </p:sp>
      <p:sp>
        <p:nvSpPr>
          <p:cNvPr id="3" name="2 Marcador de contenido"/>
          <p:cNvSpPr>
            <a:spLocks noGrp="1"/>
          </p:cNvSpPr>
          <p:nvPr>
            <p:ph idx="1"/>
          </p:nvPr>
        </p:nvSpPr>
        <p:spPr>
          <a:xfrm>
            <a:off x="467544" y="1598066"/>
            <a:ext cx="8229600" cy="4525963"/>
          </a:xfrm>
        </p:spPr>
        <p:txBody>
          <a:bodyPr>
            <a:normAutofit/>
          </a:bodyPr>
          <a:lstStyle/>
          <a:p>
            <a:r>
              <a:rPr lang="es-AR" sz="2800" u="sng" dirty="0" smtClean="0"/>
              <a:t>DISMINUCION  DE D Y O </a:t>
            </a:r>
            <a:endParaRPr lang="es-AR" sz="2800" u="sng" dirty="0"/>
          </a:p>
        </p:txBody>
      </p:sp>
      <p:cxnSp>
        <p:nvCxnSpPr>
          <p:cNvPr id="5" name="4 Conector recto"/>
          <p:cNvCxnSpPr/>
          <p:nvPr/>
        </p:nvCxnSpPr>
        <p:spPr>
          <a:xfrm>
            <a:off x="1043608" y="2132856"/>
            <a:ext cx="0" cy="2304256"/>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6 Conector recto"/>
          <p:cNvCxnSpPr/>
          <p:nvPr/>
        </p:nvCxnSpPr>
        <p:spPr>
          <a:xfrm>
            <a:off x="1043608" y="4437112"/>
            <a:ext cx="29523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a:off x="1043608" y="2492896"/>
            <a:ext cx="1872208" cy="2016224"/>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10 Conector recto"/>
          <p:cNvCxnSpPr/>
          <p:nvPr/>
        </p:nvCxnSpPr>
        <p:spPr>
          <a:xfrm flipV="1">
            <a:off x="1043608" y="2608278"/>
            <a:ext cx="2088232" cy="1944216"/>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11 Rectángulo"/>
          <p:cNvSpPr/>
          <p:nvPr/>
        </p:nvSpPr>
        <p:spPr>
          <a:xfrm>
            <a:off x="3059832" y="2132856"/>
            <a:ext cx="396044"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smtClean="0">
                <a:solidFill>
                  <a:schemeClr val="tx1"/>
                </a:solidFill>
              </a:rPr>
              <a:t>O’</a:t>
            </a:r>
            <a:endParaRPr lang="es-AR" dirty="0">
              <a:solidFill>
                <a:schemeClr val="tx1"/>
              </a:solidFill>
            </a:endParaRPr>
          </a:p>
        </p:txBody>
      </p:sp>
      <p:sp>
        <p:nvSpPr>
          <p:cNvPr id="13" name="12 Rectángulo"/>
          <p:cNvSpPr/>
          <p:nvPr/>
        </p:nvSpPr>
        <p:spPr>
          <a:xfrm>
            <a:off x="2915816" y="4293096"/>
            <a:ext cx="434144"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smtClean="0">
                <a:solidFill>
                  <a:schemeClr val="tx1"/>
                </a:solidFill>
              </a:rPr>
              <a:t>D’</a:t>
            </a:r>
            <a:endParaRPr lang="es-AR" dirty="0">
              <a:solidFill>
                <a:schemeClr val="tx1"/>
              </a:solidFill>
            </a:endParaRPr>
          </a:p>
        </p:txBody>
      </p:sp>
      <p:cxnSp>
        <p:nvCxnSpPr>
          <p:cNvPr id="15" name="14 Conector recto"/>
          <p:cNvCxnSpPr/>
          <p:nvPr/>
        </p:nvCxnSpPr>
        <p:spPr>
          <a:xfrm>
            <a:off x="1185231" y="2168860"/>
            <a:ext cx="2088232" cy="22322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16 Conector recto"/>
          <p:cNvCxnSpPr/>
          <p:nvPr/>
        </p:nvCxnSpPr>
        <p:spPr>
          <a:xfrm flipV="1">
            <a:off x="1421650" y="2744924"/>
            <a:ext cx="1872208" cy="16921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18 Conector recto"/>
          <p:cNvCxnSpPr/>
          <p:nvPr/>
        </p:nvCxnSpPr>
        <p:spPr>
          <a:xfrm flipH="1" flipV="1">
            <a:off x="1043608" y="3501008"/>
            <a:ext cx="936104" cy="33951"/>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20 Conector recto"/>
          <p:cNvCxnSpPr/>
          <p:nvPr/>
        </p:nvCxnSpPr>
        <p:spPr>
          <a:xfrm>
            <a:off x="2088772" y="3534959"/>
            <a:ext cx="0" cy="902153"/>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26 Conector recto"/>
          <p:cNvCxnSpPr/>
          <p:nvPr/>
        </p:nvCxnSpPr>
        <p:spPr>
          <a:xfrm>
            <a:off x="2476905" y="3537012"/>
            <a:ext cx="0" cy="8640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28 Conector recto"/>
          <p:cNvCxnSpPr/>
          <p:nvPr/>
        </p:nvCxnSpPr>
        <p:spPr>
          <a:xfrm>
            <a:off x="1252769" y="3517983"/>
            <a:ext cx="1224136" cy="0"/>
          </a:xfrm>
          <a:prstGeom prst="line">
            <a:avLst/>
          </a:prstGeom>
        </p:spPr>
        <p:style>
          <a:lnRef idx="1">
            <a:schemeClr val="accent1"/>
          </a:lnRef>
          <a:fillRef idx="0">
            <a:schemeClr val="accent1"/>
          </a:fillRef>
          <a:effectRef idx="0">
            <a:schemeClr val="accent1"/>
          </a:effectRef>
          <a:fontRef idx="minor">
            <a:schemeClr val="tx1"/>
          </a:fontRef>
        </p:style>
      </p:cxnSp>
      <p:sp>
        <p:nvSpPr>
          <p:cNvPr id="36" name="35 Rectángulo"/>
          <p:cNvSpPr/>
          <p:nvPr/>
        </p:nvSpPr>
        <p:spPr>
          <a:xfrm>
            <a:off x="467544" y="2276872"/>
            <a:ext cx="576064"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solidFill>
                  <a:schemeClr val="tx1"/>
                </a:solidFill>
              </a:rPr>
              <a:t>P</a:t>
            </a:r>
          </a:p>
        </p:txBody>
      </p:sp>
      <p:sp>
        <p:nvSpPr>
          <p:cNvPr id="37" name="36 Rectángulo"/>
          <p:cNvSpPr/>
          <p:nvPr/>
        </p:nvSpPr>
        <p:spPr>
          <a:xfrm>
            <a:off x="4139952" y="4509120"/>
            <a:ext cx="360040"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b="1" dirty="0" smtClean="0">
                <a:solidFill>
                  <a:schemeClr val="tx1"/>
                </a:solidFill>
              </a:rPr>
              <a:t>Q</a:t>
            </a:r>
            <a:endParaRPr lang="es-AR" b="1" dirty="0">
              <a:solidFill>
                <a:schemeClr val="tx1"/>
              </a:solidFill>
            </a:endParaRPr>
          </a:p>
        </p:txBody>
      </p:sp>
      <p:sp>
        <p:nvSpPr>
          <p:cNvPr id="38" name="37 Rectángulo"/>
          <p:cNvSpPr/>
          <p:nvPr/>
        </p:nvSpPr>
        <p:spPr>
          <a:xfrm>
            <a:off x="3284240" y="2429272"/>
            <a:ext cx="567680"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smtClean="0">
                <a:solidFill>
                  <a:schemeClr val="tx1"/>
                </a:solidFill>
              </a:rPr>
              <a:t>O</a:t>
            </a:r>
            <a:endParaRPr lang="es-AR" dirty="0">
              <a:solidFill>
                <a:schemeClr val="tx1"/>
              </a:solidFill>
            </a:endParaRPr>
          </a:p>
        </p:txBody>
      </p:sp>
      <p:sp>
        <p:nvSpPr>
          <p:cNvPr id="39" name="38 Rectángulo"/>
          <p:cNvSpPr/>
          <p:nvPr/>
        </p:nvSpPr>
        <p:spPr>
          <a:xfrm>
            <a:off x="3131840" y="4077072"/>
            <a:ext cx="436240" cy="357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smtClean="0">
                <a:solidFill>
                  <a:schemeClr val="tx1"/>
                </a:solidFill>
              </a:rPr>
              <a:t>D</a:t>
            </a:r>
            <a:endParaRPr lang="es-AR" dirty="0">
              <a:solidFill>
                <a:schemeClr val="tx1"/>
              </a:solidFill>
            </a:endParaRPr>
          </a:p>
        </p:txBody>
      </p:sp>
      <p:sp>
        <p:nvSpPr>
          <p:cNvPr id="40" name="39 Rectángulo"/>
          <p:cNvSpPr/>
          <p:nvPr/>
        </p:nvSpPr>
        <p:spPr>
          <a:xfrm>
            <a:off x="1655895" y="4401108"/>
            <a:ext cx="558062" cy="6005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smtClean="0">
                <a:solidFill>
                  <a:schemeClr val="tx1"/>
                </a:solidFill>
              </a:rPr>
              <a:t>Q1</a:t>
            </a:r>
          </a:p>
          <a:p>
            <a:pPr algn="ctr"/>
            <a:endParaRPr lang="es-AR" dirty="0">
              <a:solidFill>
                <a:schemeClr val="tx1"/>
              </a:solidFill>
            </a:endParaRPr>
          </a:p>
        </p:txBody>
      </p:sp>
      <p:sp>
        <p:nvSpPr>
          <p:cNvPr id="25" name="24 Rectángulo"/>
          <p:cNvSpPr/>
          <p:nvPr/>
        </p:nvSpPr>
        <p:spPr>
          <a:xfrm flipH="1">
            <a:off x="323528" y="3284984"/>
            <a:ext cx="720080"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smtClean="0">
                <a:solidFill>
                  <a:schemeClr val="tx1"/>
                </a:solidFill>
              </a:rPr>
              <a:t>P0</a:t>
            </a:r>
            <a:endParaRPr lang="es-AR" dirty="0">
              <a:solidFill>
                <a:schemeClr val="tx1"/>
              </a:solidFill>
            </a:endParaRPr>
          </a:p>
        </p:txBody>
      </p:sp>
      <p:sp>
        <p:nvSpPr>
          <p:cNvPr id="26" name="25 Rectángulo"/>
          <p:cNvSpPr/>
          <p:nvPr/>
        </p:nvSpPr>
        <p:spPr>
          <a:xfrm>
            <a:off x="2229347" y="4434217"/>
            <a:ext cx="766861" cy="4349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smtClean="0">
                <a:solidFill>
                  <a:schemeClr val="tx1"/>
                </a:solidFill>
              </a:rPr>
              <a:t>Q0</a:t>
            </a:r>
            <a:endParaRPr lang="es-AR" dirty="0">
              <a:solidFill>
                <a:schemeClr val="tx1"/>
              </a:solidFill>
            </a:endParaRPr>
          </a:p>
        </p:txBody>
      </p:sp>
      <p:cxnSp>
        <p:nvCxnSpPr>
          <p:cNvPr id="6" name="5 Conector recto"/>
          <p:cNvCxnSpPr>
            <a:endCxn id="25" idx="1"/>
          </p:cNvCxnSpPr>
          <p:nvPr/>
        </p:nvCxnSpPr>
        <p:spPr>
          <a:xfrm flipH="1" flipV="1">
            <a:off x="1043608" y="3573016"/>
            <a:ext cx="1045164" cy="1800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9 Conector recto"/>
          <p:cNvCxnSpPr/>
          <p:nvPr/>
        </p:nvCxnSpPr>
        <p:spPr>
          <a:xfrm flipH="1">
            <a:off x="1044656" y="2276872"/>
            <a:ext cx="1799152" cy="16921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15 Conector recto"/>
          <p:cNvCxnSpPr/>
          <p:nvPr/>
        </p:nvCxnSpPr>
        <p:spPr>
          <a:xfrm>
            <a:off x="1858344" y="3282088"/>
            <a:ext cx="0" cy="1152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19 Conector recto"/>
          <p:cNvCxnSpPr/>
          <p:nvPr/>
        </p:nvCxnSpPr>
        <p:spPr>
          <a:xfrm flipH="1">
            <a:off x="1043608" y="3282088"/>
            <a:ext cx="720080" cy="0"/>
          </a:xfrm>
          <a:prstGeom prst="line">
            <a:avLst/>
          </a:prstGeom>
        </p:spPr>
        <p:style>
          <a:lnRef idx="1">
            <a:schemeClr val="accent1"/>
          </a:lnRef>
          <a:fillRef idx="0">
            <a:schemeClr val="accent1"/>
          </a:fillRef>
          <a:effectRef idx="0">
            <a:schemeClr val="accent1"/>
          </a:effectRef>
          <a:fontRef idx="minor">
            <a:schemeClr val="tx1"/>
          </a:fontRef>
        </p:style>
      </p:cxnSp>
      <p:sp>
        <p:nvSpPr>
          <p:cNvPr id="41" name="40 Rectángulo"/>
          <p:cNvSpPr/>
          <p:nvPr/>
        </p:nvSpPr>
        <p:spPr>
          <a:xfrm>
            <a:off x="2720576" y="1856311"/>
            <a:ext cx="558062" cy="6005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smtClean="0">
                <a:solidFill>
                  <a:schemeClr val="tx1"/>
                </a:solidFill>
              </a:rPr>
              <a:t>O´´</a:t>
            </a:r>
            <a:endParaRPr lang="es-AR" dirty="0">
              <a:solidFill>
                <a:schemeClr val="tx1"/>
              </a:solidFill>
            </a:endParaRPr>
          </a:p>
        </p:txBody>
      </p:sp>
      <p:sp>
        <p:nvSpPr>
          <p:cNvPr id="42" name="41 Rectángulo"/>
          <p:cNvSpPr/>
          <p:nvPr/>
        </p:nvSpPr>
        <p:spPr>
          <a:xfrm>
            <a:off x="486594" y="3611830"/>
            <a:ext cx="558062" cy="6005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smtClean="0">
                <a:solidFill>
                  <a:schemeClr val="tx1"/>
                </a:solidFill>
              </a:rPr>
              <a:t>P1</a:t>
            </a:r>
            <a:endParaRPr lang="es-AR" dirty="0">
              <a:solidFill>
                <a:schemeClr val="tx1"/>
              </a:solidFill>
            </a:endParaRPr>
          </a:p>
        </p:txBody>
      </p:sp>
    </p:spTree>
    <p:extLst>
      <p:ext uri="{BB962C8B-B14F-4D97-AF65-F5344CB8AC3E}">
        <p14:creationId xmlns:p14="http://schemas.microsoft.com/office/powerpoint/2010/main" val="254566127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b="1" dirty="0">
                <a:latin typeface="Arial Black" panose="020B0A04020102020204" pitchFamily="34" charset="0"/>
              </a:rPr>
              <a:t>3. </a:t>
            </a:r>
            <a:r>
              <a:rPr lang="en-US" b="1" dirty="0" err="1">
                <a:latin typeface="Arial Black" panose="020B0A04020102020204" pitchFamily="34" charset="0"/>
              </a:rPr>
              <a:t>Equilibrio</a:t>
            </a:r>
            <a:r>
              <a:rPr lang="en-US" b="1" dirty="0">
                <a:latin typeface="Arial Black" panose="020B0A04020102020204" pitchFamily="34" charset="0"/>
              </a:rPr>
              <a:t> de Mercado</a:t>
            </a:r>
            <a:endParaRPr lang="es-AR" dirty="0"/>
          </a:p>
        </p:txBody>
      </p:sp>
      <p:sp>
        <p:nvSpPr>
          <p:cNvPr id="3" name="2 Marcador de contenido"/>
          <p:cNvSpPr>
            <a:spLocks noGrp="1"/>
          </p:cNvSpPr>
          <p:nvPr>
            <p:ph idx="1"/>
          </p:nvPr>
        </p:nvSpPr>
        <p:spPr>
          <a:xfrm>
            <a:off x="467544" y="1598066"/>
            <a:ext cx="8229600" cy="4525963"/>
          </a:xfrm>
        </p:spPr>
        <p:txBody>
          <a:bodyPr>
            <a:normAutofit/>
          </a:bodyPr>
          <a:lstStyle/>
          <a:p>
            <a:r>
              <a:rPr lang="es-AR" sz="2800" u="sng" dirty="0" smtClean="0"/>
              <a:t>AUMENTO DE D Y DISMINUCION  O </a:t>
            </a:r>
            <a:endParaRPr lang="es-AR" sz="2800" u="sng" dirty="0"/>
          </a:p>
        </p:txBody>
      </p:sp>
      <p:cxnSp>
        <p:nvCxnSpPr>
          <p:cNvPr id="5" name="4 Conector recto"/>
          <p:cNvCxnSpPr/>
          <p:nvPr/>
        </p:nvCxnSpPr>
        <p:spPr>
          <a:xfrm>
            <a:off x="1043608" y="2132856"/>
            <a:ext cx="0" cy="2304256"/>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6 Conector recto"/>
          <p:cNvCxnSpPr/>
          <p:nvPr/>
        </p:nvCxnSpPr>
        <p:spPr>
          <a:xfrm>
            <a:off x="1043608" y="4437112"/>
            <a:ext cx="29523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a:off x="1714463" y="2060848"/>
            <a:ext cx="1872208" cy="2016224"/>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10 Conector recto"/>
          <p:cNvCxnSpPr/>
          <p:nvPr/>
        </p:nvCxnSpPr>
        <p:spPr>
          <a:xfrm flipV="1">
            <a:off x="1043608" y="2608278"/>
            <a:ext cx="2088232" cy="1944216"/>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11 Rectángulo"/>
          <p:cNvSpPr/>
          <p:nvPr/>
        </p:nvSpPr>
        <p:spPr>
          <a:xfrm>
            <a:off x="3059832" y="2132856"/>
            <a:ext cx="396044"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smtClean="0">
                <a:solidFill>
                  <a:schemeClr val="tx1"/>
                </a:solidFill>
              </a:rPr>
              <a:t>O’</a:t>
            </a:r>
            <a:endParaRPr lang="es-AR" dirty="0">
              <a:solidFill>
                <a:schemeClr val="tx1"/>
              </a:solidFill>
            </a:endParaRPr>
          </a:p>
        </p:txBody>
      </p:sp>
      <p:sp>
        <p:nvSpPr>
          <p:cNvPr id="13" name="12 Rectángulo"/>
          <p:cNvSpPr/>
          <p:nvPr/>
        </p:nvSpPr>
        <p:spPr>
          <a:xfrm>
            <a:off x="3586671" y="3734007"/>
            <a:ext cx="434144"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smtClean="0">
                <a:solidFill>
                  <a:schemeClr val="tx1"/>
                </a:solidFill>
              </a:rPr>
              <a:t>D’</a:t>
            </a:r>
            <a:endParaRPr lang="es-AR" dirty="0">
              <a:solidFill>
                <a:schemeClr val="tx1"/>
              </a:solidFill>
            </a:endParaRPr>
          </a:p>
        </p:txBody>
      </p:sp>
      <p:cxnSp>
        <p:nvCxnSpPr>
          <p:cNvPr id="15" name="14 Conector recto"/>
          <p:cNvCxnSpPr/>
          <p:nvPr/>
        </p:nvCxnSpPr>
        <p:spPr>
          <a:xfrm>
            <a:off x="1185231" y="2168860"/>
            <a:ext cx="2088232" cy="22322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16 Conector recto"/>
          <p:cNvCxnSpPr/>
          <p:nvPr/>
        </p:nvCxnSpPr>
        <p:spPr>
          <a:xfrm flipV="1">
            <a:off x="1421650" y="2744924"/>
            <a:ext cx="1872208" cy="16921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18 Conector recto"/>
          <p:cNvCxnSpPr/>
          <p:nvPr/>
        </p:nvCxnSpPr>
        <p:spPr>
          <a:xfrm flipH="1" flipV="1">
            <a:off x="1043608" y="3501008"/>
            <a:ext cx="936104" cy="33951"/>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20 Conector recto"/>
          <p:cNvCxnSpPr/>
          <p:nvPr/>
        </p:nvCxnSpPr>
        <p:spPr>
          <a:xfrm>
            <a:off x="2659841" y="3068960"/>
            <a:ext cx="0" cy="1392313"/>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26 Conector recto"/>
          <p:cNvCxnSpPr/>
          <p:nvPr/>
        </p:nvCxnSpPr>
        <p:spPr>
          <a:xfrm>
            <a:off x="2476905" y="3537012"/>
            <a:ext cx="0" cy="8640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28 Conector recto"/>
          <p:cNvCxnSpPr/>
          <p:nvPr/>
        </p:nvCxnSpPr>
        <p:spPr>
          <a:xfrm>
            <a:off x="1252769" y="3517983"/>
            <a:ext cx="1224136" cy="0"/>
          </a:xfrm>
          <a:prstGeom prst="line">
            <a:avLst/>
          </a:prstGeom>
        </p:spPr>
        <p:style>
          <a:lnRef idx="1">
            <a:schemeClr val="accent1"/>
          </a:lnRef>
          <a:fillRef idx="0">
            <a:schemeClr val="accent1"/>
          </a:fillRef>
          <a:effectRef idx="0">
            <a:schemeClr val="accent1"/>
          </a:effectRef>
          <a:fontRef idx="minor">
            <a:schemeClr val="tx1"/>
          </a:fontRef>
        </p:style>
      </p:cxnSp>
      <p:sp>
        <p:nvSpPr>
          <p:cNvPr id="36" name="35 Rectángulo"/>
          <p:cNvSpPr/>
          <p:nvPr/>
        </p:nvSpPr>
        <p:spPr>
          <a:xfrm>
            <a:off x="467544" y="2276872"/>
            <a:ext cx="576064"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solidFill>
                  <a:schemeClr val="tx1"/>
                </a:solidFill>
              </a:rPr>
              <a:t>P</a:t>
            </a:r>
          </a:p>
        </p:txBody>
      </p:sp>
      <p:sp>
        <p:nvSpPr>
          <p:cNvPr id="37" name="36 Rectángulo"/>
          <p:cNvSpPr/>
          <p:nvPr/>
        </p:nvSpPr>
        <p:spPr>
          <a:xfrm>
            <a:off x="4139952" y="4509120"/>
            <a:ext cx="360040"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b="1" dirty="0" smtClean="0">
                <a:solidFill>
                  <a:schemeClr val="tx1"/>
                </a:solidFill>
              </a:rPr>
              <a:t>Q</a:t>
            </a:r>
            <a:endParaRPr lang="es-AR" b="1" dirty="0">
              <a:solidFill>
                <a:schemeClr val="tx1"/>
              </a:solidFill>
            </a:endParaRPr>
          </a:p>
        </p:txBody>
      </p:sp>
      <p:sp>
        <p:nvSpPr>
          <p:cNvPr id="38" name="37 Rectángulo"/>
          <p:cNvSpPr/>
          <p:nvPr/>
        </p:nvSpPr>
        <p:spPr>
          <a:xfrm>
            <a:off x="3284240" y="2429272"/>
            <a:ext cx="567680"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smtClean="0">
                <a:solidFill>
                  <a:schemeClr val="tx1"/>
                </a:solidFill>
              </a:rPr>
              <a:t>O</a:t>
            </a:r>
            <a:endParaRPr lang="es-AR" dirty="0">
              <a:solidFill>
                <a:schemeClr val="tx1"/>
              </a:solidFill>
            </a:endParaRPr>
          </a:p>
        </p:txBody>
      </p:sp>
      <p:sp>
        <p:nvSpPr>
          <p:cNvPr id="39" name="38 Rectángulo"/>
          <p:cNvSpPr/>
          <p:nvPr/>
        </p:nvSpPr>
        <p:spPr>
          <a:xfrm>
            <a:off x="3131840" y="4077072"/>
            <a:ext cx="436240" cy="357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smtClean="0">
                <a:solidFill>
                  <a:schemeClr val="tx1"/>
                </a:solidFill>
              </a:rPr>
              <a:t>D</a:t>
            </a:r>
            <a:endParaRPr lang="es-AR" dirty="0">
              <a:solidFill>
                <a:schemeClr val="tx1"/>
              </a:solidFill>
            </a:endParaRPr>
          </a:p>
        </p:txBody>
      </p:sp>
      <p:sp>
        <p:nvSpPr>
          <p:cNvPr id="40" name="39 Rectángulo"/>
          <p:cNvSpPr/>
          <p:nvPr/>
        </p:nvSpPr>
        <p:spPr>
          <a:xfrm>
            <a:off x="2650567" y="4437112"/>
            <a:ext cx="481273" cy="3989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smtClean="0">
                <a:solidFill>
                  <a:schemeClr val="tx1"/>
                </a:solidFill>
              </a:rPr>
              <a:t>Q1</a:t>
            </a:r>
          </a:p>
          <a:p>
            <a:pPr algn="ctr"/>
            <a:endParaRPr lang="es-AR" dirty="0">
              <a:solidFill>
                <a:schemeClr val="tx1"/>
              </a:solidFill>
            </a:endParaRPr>
          </a:p>
        </p:txBody>
      </p:sp>
      <p:sp>
        <p:nvSpPr>
          <p:cNvPr id="25" name="24 Rectángulo"/>
          <p:cNvSpPr/>
          <p:nvPr/>
        </p:nvSpPr>
        <p:spPr>
          <a:xfrm flipH="1">
            <a:off x="323528" y="3284984"/>
            <a:ext cx="720080"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smtClean="0">
                <a:solidFill>
                  <a:schemeClr val="tx1"/>
                </a:solidFill>
              </a:rPr>
              <a:t>P0</a:t>
            </a:r>
            <a:endParaRPr lang="es-AR" dirty="0">
              <a:solidFill>
                <a:schemeClr val="tx1"/>
              </a:solidFill>
            </a:endParaRPr>
          </a:p>
        </p:txBody>
      </p:sp>
      <p:sp>
        <p:nvSpPr>
          <p:cNvPr id="26" name="25 Rectángulo"/>
          <p:cNvSpPr/>
          <p:nvPr/>
        </p:nvSpPr>
        <p:spPr>
          <a:xfrm>
            <a:off x="2338835" y="4401108"/>
            <a:ext cx="381741" cy="4349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b="1" dirty="0" smtClean="0">
                <a:solidFill>
                  <a:schemeClr val="tx1"/>
                </a:solidFill>
              </a:rPr>
              <a:t>Q0</a:t>
            </a:r>
            <a:endParaRPr lang="es-AR" sz="1200" b="1" dirty="0">
              <a:solidFill>
                <a:schemeClr val="tx1"/>
              </a:solidFill>
            </a:endParaRPr>
          </a:p>
        </p:txBody>
      </p:sp>
      <p:cxnSp>
        <p:nvCxnSpPr>
          <p:cNvPr id="20" name="19 Conector recto"/>
          <p:cNvCxnSpPr/>
          <p:nvPr/>
        </p:nvCxnSpPr>
        <p:spPr>
          <a:xfrm flipH="1" flipV="1">
            <a:off x="1066710" y="2996952"/>
            <a:ext cx="1653866" cy="72008"/>
          </a:xfrm>
          <a:prstGeom prst="line">
            <a:avLst/>
          </a:prstGeom>
        </p:spPr>
        <p:style>
          <a:lnRef idx="1">
            <a:schemeClr val="accent1"/>
          </a:lnRef>
          <a:fillRef idx="0">
            <a:schemeClr val="accent1"/>
          </a:fillRef>
          <a:effectRef idx="0">
            <a:schemeClr val="accent1"/>
          </a:effectRef>
          <a:fontRef idx="minor">
            <a:schemeClr val="tx1"/>
          </a:fontRef>
        </p:style>
      </p:cxnSp>
      <p:sp>
        <p:nvSpPr>
          <p:cNvPr id="41" name="40 Rectángulo"/>
          <p:cNvSpPr/>
          <p:nvPr/>
        </p:nvSpPr>
        <p:spPr>
          <a:xfrm>
            <a:off x="2720576" y="1856311"/>
            <a:ext cx="558062" cy="6005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smtClean="0">
                <a:solidFill>
                  <a:schemeClr val="tx1"/>
                </a:solidFill>
              </a:rPr>
              <a:t>O´´</a:t>
            </a:r>
            <a:endParaRPr lang="es-AR" dirty="0">
              <a:solidFill>
                <a:schemeClr val="tx1"/>
              </a:solidFill>
            </a:endParaRPr>
          </a:p>
        </p:txBody>
      </p:sp>
      <p:sp>
        <p:nvSpPr>
          <p:cNvPr id="42" name="41 Rectángulo"/>
          <p:cNvSpPr/>
          <p:nvPr/>
        </p:nvSpPr>
        <p:spPr>
          <a:xfrm>
            <a:off x="467544" y="2680075"/>
            <a:ext cx="558062" cy="6005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smtClean="0">
                <a:solidFill>
                  <a:schemeClr val="tx1"/>
                </a:solidFill>
              </a:rPr>
              <a:t>P1</a:t>
            </a:r>
            <a:endParaRPr lang="es-AR" dirty="0">
              <a:solidFill>
                <a:schemeClr val="tx1"/>
              </a:solidFill>
            </a:endParaRPr>
          </a:p>
        </p:txBody>
      </p:sp>
      <p:cxnSp>
        <p:nvCxnSpPr>
          <p:cNvPr id="22" name="21 Conector recto"/>
          <p:cNvCxnSpPr/>
          <p:nvPr/>
        </p:nvCxnSpPr>
        <p:spPr>
          <a:xfrm flipH="1">
            <a:off x="1043608" y="2168860"/>
            <a:ext cx="1847595" cy="15651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23 Conector recto"/>
          <p:cNvCxnSpPr/>
          <p:nvPr/>
        </p:nvCxnSpPr>
        <p:spPr>
          <a:xfrm>
            <a:off x="2229347" y="2680075"/>
            <a:ext cx="0" cy="178119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29 Conector recto"/>
          <p:cNvCxnSpPr/>
          <p:nvPr/>
        </p:nvCxnSpPr>
        <p:spPr>
          <a:xfrm flipH="1">
            <a:off x="1066710" y="2645296"/>
            <a:ext cx="116263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06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b="1" dirty="0">
                <a:latin typeface="Arial Black" panose="020B0A04020102020204" pitchFamily="34" charset="0"/>
              </a:rPr>
              <a:t>3. </a:t>
            </a:r>
            <a:r>
              <a:rPr lang="en-US" b="1" dirty="0" err="1">
                <a:latin typeface="Arial Black" panose="020B0A04020102020204" pitchFamily="34" charset="0"/>
              </a:rPr>
              <a:t>Equilibrio</a:t>
            </a:r>
            <a:r>
              <a:rPr lang="en-US" b="1" dirty="0">
                <a:latin typeface="Arial Black" panose="020B0A04020102020204" pitchFamily="34" charset="0"/>
              </a:rPr>
              <a:t> de Mercado</a:t>
            </a:r>
            <a:endParaRPr lang="es-AR" dirty="0"/>
          </a:p>
        </p:txBody>
      </p:sp>
      <p:sp>
        <p:nvSpPr>
          <p:cNvPr id="3" name="2 Marcador de contenido"/>
          <p:cNvSpPr>
            <a:spLocks noGrp="1"/>
          </p:cNvSpPr>
          <p:nvPr>
            <p:ph idx="1"/>
          </p:nvPr>
        </p:nvSpPr>
        <p:spPr>
          <a:xfrm>
            <a:off x="467544" y="1598066"/>
            <a:ext cx="8229600" cy="4525963"/>
          </a:xfrm>
        </p:spPr>
        <p:txBody>
          <a:bodyPr>
            <a:normAutofit/>
          </a:bodyPr>
          <a:lstStyle/>
          <a:p>
            <a:r>
              <a:rPr lang="es-AR" sz="2800" u="sng" dirty="0" smtClean="0"/>
              <a:t>AUMENTO DE </a:t>
            </a:r>
            <a:r>
              <a:rPr lang="es-AR" sz="2800" u="sng" dirty="0"/>
              <a:t>O</a:t>
            </a:r>
            <a:r>
              <a:rPr lang="es-AR" sz="2800" u="sng" dirty="0" smtClean="0"/>
              <a:t> </a:t>
            </a:r>
            <a:r>
              <a:rPr lang="es-AR" sz="2800" u="sng" dirty="0" smtClean="0"/>
              <a:t>Y DISMINUCION  </a:t>
            </a:r>
            <a:r>
              <a:rPr lang="es-AR" sz="2800" u="sng" dirty="0" smtClean="0"/>
              <a:t>D </a:t>
            </a:r>
            <a:endParaRPr lang="es-AR" sz="2800" u="sng" dirty="0"/>
          </a:p>
        </p:txBody>
      </p:sp>
      <p:cxnSp>
        <p:nvCxnSpPr>
          <p:cNvPr id="5" name="4 Conector recto"/>
          <p:cNvCxnSpPr/>
          <p:nvPr/>
        </p:nvCxnSpPr>
        <p:spPr>
          <a:xfrm>
            <a:off x="1043608" y="2132856"/>
            <a:ext cx="0" cy="2304256"/>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6 Conector recto"/>
          <p:cNvCxnSpPr/>
          <p:nvPr/>
        </p:nvCxnSpPr>
        <p:spPr>
          <a:xfrm>
            <a:off x="1043608" y="4437112"/>
            <a:ext cx="29523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a:off x="1018995" y="2562562"/>
            <a:ext cx="1872208" cy="2016224"/>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10 Conector recto"/>
          <p:cNvCxnSpPr/>
          <p:nvPr/>
        </p:nvCxnSpPr>
        <p:spPr>
          <a:xfrm flipV="1">
            <a:off x="1676460" y="2705510"/>
            <a:ext cx="2088232" cy="1944216"/>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11 Rectángulo"/>
          <p:cNvSpPr/>
          <p:nvPr/>
        </p:nvSpPr>
        <p:spPr>
          <a:xfrm>
            <a:off x="3995936" y="2141106"/>
            <a:ext cx="396044"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smtClean="0">
                <a:solidFill>
                  <a:schemeClr val="tx1"/>
                </a:solidFill>
              </a:rPr>
              <a:t>O’</a:t>
            </a:r>
            <a:endParaRPr lang="es-AR" dirty="0">
              <a:solidFill>
                <a:schemeClr val="tx1"/>
              </a:solidFill>
            </a:endParaRPr>
          </a:p>
        </p:txBody>
      </p:sp>
      <p:sp>
        <p:nvSpPr>
          <p:cNvPr id="13" name="12 Rectángulo"/>
          <p:cNvSpPr/>
          <p:nvPr/>
        </p:nvSpPr>
        <p:spPr>
          <a:xfrm>
            <a:off x="2801919" y="4545124"/>
            <a:ext cx="434144"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smtClean="0">
                <a:solidFill>
                  <a:schemeClr val="tx1"/>
                </a:solidFill>
              </a:rPr>
              <a:t>D’</a:t>
            </a:r>
            <a:endParaRPr lang="es-AR" dirty="0">
              <a:solidFill>
                <a:schemeClr val="tx1"/>
              </a:solidFill>
            </a:endParaRPr>
          </a:p>
        </p:txBody>
      </p:sp>
      <p:cxnSp>
        <p:nvCxnSpPr>
          <p:cNvPr id="15" name="14 Conector recto"/>
          <p:cNvCxnSpPr/>
          <p:nvPr/>
        </p:nvCxnSpPr>
        <p:spPr>
          <a:xfrm>
            <a:off x="1185231" y="2168860"/>
            <a:ext cx="2088232" cy="22322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16 Conector recto"/>
          <p:cNvCxnSpPr/>
          <p:nvPr/>
        </p:nvCxnSpPr>
        <p:spPr>
          <a:xfrm flipV="1">
            <a:off x="1421650" y="2744924"/>
            <a:ext cx="1872208" cy="16921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18 Conector recto"/>
          <p:cNvCxnSpPr/>
          <p:nvPr/>
        </p:nvCxnSpPr>
        <p:spPr>
          <a:xfrm flipH="1" flipV="1">
            <a:off x="1043608" y="3501008"/>
            <a:ext cx="936104" cy="33951"/>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26 Conector recto"/>
          <p:cNvCxnSpPr/>
          <p:nvPr/>
        </p:nvCxnSpPr>
        <p:spPr>
          <a:xfrm>
            <a:off x="2476905" y="3537012"/>
            <a:ext cx="0" cy="8640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28 Conector recto"/>
          <p:cNvCxnSpPr/>
          <p:nvPr/>
        </p:nvCxnSpPr>
        <p:spPr>
          <a:xfrm>
            <a:off x="1252769" y="3517983"/>
            <a:ext cx="1224136" cy="0"/>
          </a:xfrm>
          <a:prstGeom prst="line">
            <a:avLst/>
          </a:prstGeom>
        </p:spPr>
        <p:style>
          <a:lnRef idx="1">
            <a:schemeClr val="accent1"/>
          </a:lnRef>
          <a:fillRef idx="0">
            <a:schemeClr val="accent1"/>
          </a:fillRef>
          <a:effectRef idx="0">
            <a:schemeClr val="accent1"/>
          </a:effectRef>
          <a:fontRef idx="minor">
            <a:schemeClr val="tx1"/>
          </a:fontRef>
        </p:style>
      </p:cxnSp>
      <p:sp>
        <p:nvSpPr>
          <p:cNvPr id="36" name="35 Rectángulo"/>
          <p:cNvSpPr/>
          <p:nvPr/>
        </p:nvSpPr>
        <p:spPr>
          <a:xfrm>
            <a:off x="467544" y="2276872"/>
            <a:ext cx="576064"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solidFill>
                  <a:schemeClr val="tx1"/>
                </a:solidFill>
              </a:rPr>
              <a:t>P</a:t>
            </a:r>
          </a:p>
        </p:txBody>
      </p:sp>
      <p:sp>
        <p:nvSpPr>
          <p:cNvPr id="37" name="36 Rectángulo"/>
          <p:cNvSpPr/>
          <p:nvPr/>
        </p:nvSpPr>
        <p:spPr>
          <a:xfrm>
            <a:off x="4139952" y="4509120"/>
            <a:ext cx="360040"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b="1" dirty="0" smtClean="0">
                <a:solidFill>
                  <a:schemeClr val="tx1"/>
                </a:solidFill>
              </a:rPr>
              <a:t>Q</a:t>
            </a:r>
            <a:endParaRPr lang="es-AR" b="1" dirty="0">
              <a:solidFill>
                <a:schemeClr val="tx1"/>
              </a:solidFill>
            </a:endParaRPr>
          </a:p>
        </p:txBody>
      </p:sp>
      <p:sp>
        <p:nvSpPr>
          <p:cNvPr id="38" name="37 Rectángulo"/>
          <p:cNvSpPr/>
          <p:nvPr/>
        </p:nvSpPr>
        <p:spPr>
          <a:xfrm>
            <a:off x="3236063" y="2324280"/>
            <a:ext cx="567680"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smtClean="0">
                <a:solidFill>
                  <a:schemeClr val="tx1"/>
                </a:solidFill>
              </a:rPr>
              <a:t>O</a:t>
            </a:r>
            <a:endParaRPr lang="es-AR" dirty="0">
              <a:solidFill>
                <a:schemeClr val="tx1"/>
              </a:solidFill>
            </a:endParaRPr>
          </a:p>
        </p:txBody>
      </p:sp>
      <p:sp>
        <p:nvSpPr>
          <p:cNvPr id="39" name="38 Rectángulo"/>
          <p:cNvSpPr/>
          <p:nvPr/>
        </p:nvSpPr>
        <p:spPr>
          <a:xfrm>
            <a:off x="3131840" y="4077072"/>
            <a:ext cx="436240" cy="357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smtClean="0">
                <a:solidFill>
                  <a:schemeClr val="tx1"/>
                </a:solidFill>
              </a:rPr>
              <a:t>D</a:t>
            </a:r>
            <a:endParaRPr lang="es-AR" dirty="0">
              <a:solidFill>
                <a:schemeClr val="tx1"/>
              </a:solidFill>
            </a:endParaRPr>
          </a:p>
        </p:txBody>
      </p:sp>
      <p:sp>
        <p:nvSpPr>
          <p:cNvPr id="40" name="39 Rectángulo"/>
          <p:cNvSpPr/>
          <p:nvPr/>
        </p:nvSpPr>
        <p:spPr>
          <a:xfrm>
            <a:off x="1955099" y="4401108"/>
            <a:ext cx="481273" cy="3989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smtClean="0">
                <a:solidFill>
                  <a:schemeClr val="tx1"/>
                </a:solidFill>
              </a:rPr>
              <a:t>Q1</a:t>
            </a:r>
          </a:p>
          <a:p>
            <a:pPr algn="ctr"/>
            <a:endParaRPr lang="es-AR" dirty="0">
              <a:solidFill>
                <a:schemeClr val="tx1"/>
              </a:solidFill>
            </a:endParaRPr>
          </a:p>
        </p:txBody>
      </p:sp>
      <p:sp>
        <p:nvSpPr>
          <p:cNvPr id="25" name="24 Rectángulo"/>
          <p:cNvSpPr/>
          <p:nvPr/>
        </p:nvSpPr>
        <p:spPr>
          <a:xfrm flipH="1">
            <a:off x="323528" y="3284984"/>
            <a:ext cx="720080"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smtClean="0">
                <a:solidFill>
                  <a:schemeClr val="tx1"/>
                </a:solidFill>
              </a:rPr>
              <a:t>P0</a:t>
            </a:r>
            <a:endParaRPr lang="es-AR" dirty="0">
              <a:solidFill>
                <a:schemeClr val="tx1"/>
              </a:solidFill>
            </a:endParaRPr>
          </a:p>
        </p:txBody>
      </p:sp>
      <p:sp>
        <p:nvSpPr>
          <p:cNvPr id="26" name="25 Rectángulo"/>
          <p:cNvSpPr/>
          <p:nvPr/>
        </p:nvSpPr>
        <p:spPr>
          <a:xfrm>
            <a:off x="2338835" y="4401108"/>
            <a:ext cx="381741" cy="4349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b="1" dirty="0" smtClean="0">
                <a:solidFill>
                  <a:schemeClr val="tx1"/>
                </a:solidFill>
              </a:rPr>
              <a:t>Q0</a:t>
            </a:r>
            <a:endParaRPr lang="es-AR" sz="1200" b="1" dirty="0">
              <a:solidFill>
                <a:schemeClr val="tx1"/>
              </a:solidFill>
            </a:endParaRPr>
          </a:p>
        </p:txBody>
      </p:sp>
      <p:sp>
        <p:nvSpPr>
          <p:cNvPr id="41" name="40 Rectángulo"/>
          <p:cNvSpPr/>
          <p:nvPr/>
        </p:nvSpPr>
        <p:spPr>
          <a:xfrm>
            <a:off x="4499992" y="2405219"/>
            <a:ext cx="558062" cy="6005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smtClean="0">
                <a:solidFill>
                  <a:schemeClr val="tx1"/>
                </a:solidFill>
              </a:rPr>
              <a:t>O´´</a:t>
            </a:r>
            <a:endParaRPr lang="es-AR" dirty="0">
              <a:solidFill>
                <a:schemeClr val="tx1"/>
              </a:solidFill>
            </a:endParaRPr>
          </a:p>
        </p:txBody>
      </p:sp>
      <p:sp>
        <p:nvSpPr>
          <p:cNvPr id="42" name="41 Rectángulo"/>
          <p:cNvSpPr/>
          <p:nvPr/>
        </p:nvSpPr>
        <p:spPr>
          <a:xfrm>
            <a:off x="397802" y="3866876"/>
            <a:ext cx="558062" cy="6005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smtClean="0">
                <a:solidFill>
                  <a:schemeClr val="tx1"/>
                </a:solidFill>
              </a:rPr>
              <a:t>P1</a:t>
            </a:r>
            <a:endParaRPr lang="es-AR" dirty="0">
              <a:solidFill>
                <a:schemeClr val="tx1"/>
              </a:solidFill>
            </a:endParaRPr>
          </a:p>
        </p:txBody>
      </p:sp>
      <p:cxnSp>
        <p:nvCxnSpPr>
          <p:cNvPr id="24" name="23 Conector recto"/>
          <p:cNvCxnSpPr/>
          <p:nvPr/>
        </p:nvCxnSpPr>
        <p:spPr>
          <a:xfrm>
            <a:off x="2229347" y="2680075"/>
            <a:ext cx="0" cy="178119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29 Conector recto"/>
          <p:cNvCxnSpPr/>
          <p:nvPr/>
        </p:nvCxnSpPr>
        <p:spPr>
          <a:xfrm flipH="1">
            <a:off x="1066710" y="2645296"/>
            <a:ext cx="11626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5 Conector recto"/>
          <p:cNvCxnSpPr/>
          <p:nvPr/>
        </p:nvCxnSpPr>
        <p:spPr>
          <a:xfrm flipH="1">
            <a:off x="971600" y="4077072"/>
            <a:ext cx="13861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9 Conector recto"/>
          <p:cNvCxnSpPr/>
          <p:nvPr/>
        </p:nvCxnSpPr>
        <p:spPr>
          <a:xfrm>
            <a:off x="2357754" y="4077072"/>
            <a:ext cx="0" cy="4320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15 Conector recto"/>
          <p:cNvCxnSpPr/>
          <p:nvPr/>
        </p:nvCxnSpPr>
        <p:spPr>
          <a:xfrm flipV="1">
            <a:off x="2519772" y="2756328"/>
            <a:ext cx="1800200" cy="171112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355476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RESOLUCION EJERCICIO D</a:t>
            </a:r>
            <a:endParaRPr lang="es-AR" dirty="0"/>
          </a:p>
        </p:txBody>
      </p:sp>
      <p:sp>
        <p:nvSpPr>
          <p:cNvPr id="3" name="2 Marcador de contenido"/>
          <p:cNvSpPr>
            <a:spLocks noGrp="1"/>
          </p:cNvSpPr>
          <p:nvPr>
            <p:ph idx="1"/>
          </p:nvPr>
        </p:nvSpPr>
        <p:spPr/>
        <p:txBody>
          <a:bodyPr/>
          <a:lstStyle/>
          <a:p>
            <a:pPr marL="0" indent="0">
              <a:buNone/>
            </a:pPr>
            <a:r>
              <a:rPr lang="es-AR" dirty="0" err="1" smtClean="0"/>
              <a:t>Qda</a:t>
            </a:r>
            <a:r>
              <a:rPr lang="es-AR" dirty="0" smtClean="0"/>
              <a:t>= 100+2Y-2Pb-2Pa</a:t>
            </a:r>
          </a:p>
          <a:p>
            <a:pPr marL="0" indent="0">
              <a:buNone/>
            </a:pPr>
            <a:r>
              <a:rPr lang="es-AR" dirty="0" err="1" smtClean="0"/>
              <a:t>Qoa</a:t>
            </a:r>
            <a:r>
              <a:rPr lang="es-AR" dirty="0" smtClean="0"/>
              <a:t>= 200+2Pa</a:t>
            </a:r>
          </a:p>
          <a:p>
            <a:pPr marL="0" indent="0">
              <a:buNone/>
            </a:pPr>
            <a:r>
              <a:rPr lang="es-AR" dirty="0" smtClean="0"/>
              <a:t>a)</a:t>
            </a:r>
            <a:r>
              <a:rPr lang="es-AR" dirty="0" err="1" smtClean="0"/>
              <a:t>Reemplamos</a:t>
            </a:r>
            <a:r>
              <a:rPr lang="es-AR" dirty="0" smtClean="0"/>
              <a:t> Y=200 y Pb=50 en la función de demanda</a:t>
            </a:r>
          </a:p>
          <a:p>
            <a:pPr marL="0" indent="0">
              <a:buNone/>
            </a:pPr>
            <a:r>
              <a:rPr lang="es-AR" dirty="0" err="1" smtClean="0"/>
              <a:t>Qda</a:t>
            </a:r>
            <a:r>
              <a:rPr lang="es-AR" dirty="0" smtClean="0"/>
              <a:t>= 100 + 2 (200)- 2.(50) – 2Pa</a:t>
            </a:r>
          </a:p>
          <a:p>
            <a:pPr marL="0" indent="0">
              <a:buNone/>
            </a:pPr>
            <a:r>
              <a:rPr lang="es-AR" dirty="0" err="1" smtClean="0"/>
              <a:t>Qda</a:t>
            </a:r>
            <a:r>
              <a:rPr lang="es-AR" dirty="0" smtClean="0"/>
              <a:t>= 100+400-100-2Pa</a:t>
            </a:r>
          </a:p>
          <a:p>
            <a:pPr marL="0" indent="0">
              <a:buNone/>
            </a:pPr>
            <a:r>
              <a:rPr lang="es-AR" dirty="0" err="1" smtClean="0"/>
              <a:t>Qda</a:t>
            </a:r>
            <a:r>
              <a:rPr lang="es-AR" dirty="0" smtClean="0"/>
              <a:t>= 400-2Pa</a:t>
            </a:r>
            <a:endParaRPr lang="es-AR" dirty="0"/>
          </a:p>
        </p:txBody>
      </p:sp>
    </p:spTree>
    <p:extLst>
      <p:ext uri="{BB962C8B-B14F-4D97-AF65-F5344CB8AC3E}">
        <p14:creationId xmlns:p14="http://schemas.microsoft.com/office/powerpoint/2010/main" val="30119395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a:t>RESOLUCION EJERCICIO D</a:t>
            </a:r>
            <a:endParaRPr lang="es-AR" dirty="0"/>
          </a:p>
        </p:txBody>
      </p:sp>
      <p:sp>
        <p:nvSpPr>
          <p:cNvPr id="3" name="2 Marcador de contenido"/>
          <p:cNvSpPr>
            <a:spLocks noGrp="1"/>
          </p:cNvSpPr>
          <p:nvPr>
            <p:ph idx="1"/>
          </p:nvPr>
        </p:nvSpPr>
        <p:spPr>
          <a:xfrm>
            <a:off x="395536" y="1196752"/>
            <a:ext cx="8229600" cy="5472608"/>
          </a:xfrm>
        </p:spPr>
        <p:txBody>
          <a:bodyPr>
            <a:normAutofit fontScale="85000" lnSpcReduction="10000"/>
          </a:bodyPr>
          <a:lstStyle/>
          <a:p>
            <a:pPr marL="0" indent="0">
              <a:buNone/>
            </a:pPr>
            <a:r>
              <a:rPr lang="es-AR" dirty="0" smtClean="0"/>
              <a:t>400-2Pa=200+2Pa</a:t>
            </a:r>
          </a:p>
          <a:p>
            <a:pPr marL="0" indent="0">
              <a:buNone/>
            </a:pPr>
            <a:r>
              <a:rPr lang="es-AR" dirty="0" smtClean="0"/>
              <a:t>400-200=2Pa+2Pa</a:t>
            </a:r>
          </a:p>
          <a:p>
            <a:pPr marL="0" indent="0">
              <a:buNone/>
            </a:pPr>
            <a:r>
              <a:rPr lang="es-AR" dirty="0" smtClean="0"/>
              <a:t>200= 4Pa</a:t>
            </a:r>
          </a:p>
          <a:p>
            <a:pPr marL="0" indent="0">
              <a:buNone/>
            </a:pPr>
            <a:r>
              <a:rPr lang="es-AR" dirty="0" err="1" smtClean="0">
                <a:solidFill>
                  <a:srgbClr val="FF0000"/>
                </a:solidFill>
              </a:rPr>
              <a:t>Pa</a:t>
            </a:r>
            <a:r>
              <a:rPr lang="es-AR" dirty="0" smtClean="0">
                <a:solidFill>
                  <a:srgbClr val="FF0000"/>
                </a:solidFill>
              </a:rPr>
              <a:t>=200/4=50 precio de equilibro</a:t>
            </a:r>
          </a:p>
          <a:p>
            <a:pPr marL="0" indent="0">
              <a:buNone/>
            </a:pPr>
            <a:r>
              <a:rPr lang="es-AR" dirty="0" smtClean="0"/>
              <a:t>Las cantidades de equilibrio se sacan reemplazando el precio de equilibrio en algunas de las funciones de oferta o demanda</a:t>
            </a:r>
          </a:p>
          <a:p>
            <a:pPr marL="0" indent="0">
              <a:buNone/>
            </a:pPr>
            <a:r>
              <a:rPr lang="es-AR" dirty="0" err="1" smtClean="0">
                <a:solidFill>
                  <a:srgbClr val="FF0000"/>
                </a:solidFill>
              </a:rPr>
              <a:t>Qoa</a:t>
            </a:r>
            <a:r>
              <a:rPr lang="es-AR" dirty="0" smtClean="0">
                <a:solidFill>
                  <a:srgbClr val="FF0000"/>
                </a:solidFill>
              </a:rPr>
              <a:t>= 200+2(50)=200+100=300 cantidades de equilibrio</a:t>
            </a:r>
          </a:p>
          <a:p>
            <a:pPr marL="0" indent="0">
              <a:buNone/>
            </a:pPr>
            <a:r>
              <a:rPr lang="es-AR" dirty="0" smtClean="0"/>
              <a:t>Comprobamos que las cantidades ofrecidas de equilibrio son iguales que las cantidades demandas de equilibrio </a:t>
            </a:r>
          </a:p>
          <a:p>
            <a:pPr marL="0" indent="0">
              <a:buNone/>
            </a:pPr>
            <a:r>
              <a:rPr lang="es-AR" dirty="0" err="1" smtClean="0"/>
              <a:t>Qda</a:t>
            </a:r>
            <a:r>
              <a:rPr lang="es-AR" dirty="0" smtClean="0"/>
              <a:t>=400 – 2 (50)=400-100=300</a:t>
            </a:r>
          </a:p>
          <a:p>
            <a:pPr marL="0" indent="0">
              <a:buNone/>
            </a:pPr>
            <a:endParaRPr lang="es-AR" dirty="0"/>
          </a:p>
          <a:p>
            <a:endParaRPr lang="es-AR" dirty="0"/>
          </a:p>
        </p:txBody>
      </p:sp>
    </p:spTree>
    <p:extLst>
      <p:ext uri="{BB962C8B-B14F-4D97-AF65-F5344CB8AC3E}">
        <p14:creationId xmlns:p14="http://schemas.microsoft.com/office/powerpoint/2010/main" val="250336095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AR"/>
          </a:p>
        </p:txBody>
      </p:sp>
      <p:sp>
        <p:nvSpPr>
          <p:cNvPr id="3" name="2 Marcador de contenido"/>
          <p:cNvSpPr>
            <a:spLocks noGrp="1"/>
          </p:cNvSpPr>
          <p:nvPr>
            <p:ph idx="1"/>
          </p:nvPr>
        </p:nvSpPr>
        <p:spPr>
          <a:xfrm>
            <a:off x="457200" y="1600200"/>
            <a:ext cx="8229600" cy="4997152"/>
          </a:xfrm>
        </p:spPr>
        <p:txBody>
          <a:bodyPr>
            <a:normAutofit lnSpcReduction="10000"/>
          </a:bodyPr>
          <a:lstStyle/>
          <a:p>
            <a:pPr marL="0" indent="0">
              <a:buNone/>
            </a:pPr>
            <a:r>
              <a:rPr lang="es-AR" dirty="0" err="1"/>
              <a:t>Qda</a:t>
            </a:r>
            <a:r>
              <a:rPr lang="es-AR" dirty="0"/>
              <a:t>= 100 + 2 (</a:t>
            </a:r>
            <a:r>
              <a:rPr lang="es-AR" dirty="0" smtClean="0"/>
              <a:t>250</a:t>
            </a:r>
            <a:r>
              <a:rPr lang="es-AR" dirty="0"/>
              <a:t>)- 2.(50) – </a:t>
            </a:r>
            <a:r>
              <a:rPr lang="es-AR" dirty="0" smtClean="0"/>
              <a:t>2Pa</a:t>
            </a:r>
          </a:p>
          <a:p>
            <a:pPr marL="0" indent="0">
              <a:buNone/>
            </a:pPr>
            <a:r>
              <a:rPr lang="es-AR" dirty="0" err="1" smtClean="0"/>
              <a:t>Qda</a:t>
            </a:r>
            <a:r>
              <a:rPr lang="es-AR" dirty="0" smtClean="0"/>
              <a:t>= 100+500-100-2Pa</a:t>
            </a:r>
          </a:p>
          <a:p>
            <a:pPr marL="0" indent="0">
              <a:buNone/>
            </a:pPr>
            <a:r>
              <a:rPr lang="es-AR" dirty="0" err="1" smtClean="0"/>
              <a:t>Qda</a:t>
            </a:r>
            <a:r>
              <a:rPr lang="es-AR" dirty="0" smtClean="0"/>
              <a:t>= 500 – 2 </a:t>
            </a:r>
            <a:r>
              <a:rPr lang="es-AR" dirty="0" err="1" smtClean="0"/>
              <a:t>Pa</a:t>
            </a:r>
            <a:endParaRPr lang="es-AR" dirty="0" smtClean="0"/>
          </a:p>
          <a:p>
            <a:pPr marL="0" indent="0">
              <a:buNone/>
            </a:pPr>
            <a:r>
              <a:rPr lang="es-AR" dirty="0" smtClean="0"/>
              <a:t>500 – 2Pa= 200+2Pa</a:t>
            </a:r>
            <a:endParaRPr lang="es-AR" dirty="0"/>
          </a:p>
          <a:p>
            <a:pPr marL="0" indent="0">
              <a:buNone/>
            </a:pPr>
            <a:r>
              <a:rPr lang="es-AR" dirty="0" smtClean="0"/>
              <a:t>500-200= 2Pa+2Pa</a:t>
            </a:r>
          </a:p>
          <a:p>
            <a:pPr marL="0" indent="0">
              <a:buNone/>
            </a:pPr>
            <a:r>
              <a:rPr lang="es-AR" dirty="0" smtClean="0"/>
              <a:t>300= 4Pa</a:t>
            </a:r>
          </a:p>
          <a:p>
            <a:pPr marL="0" indent="0">
              <a:buNone/>
            </a:pPr>
            <a:r>
              <a:rPr lang="es-AR" dirty="0" smtClean="0"/>
              <a:t>300/4= </a:t>
            </a:r>
            <a:r>
              <a:rPr lang="es-AR" dirty="0" err="1" smtClean="0"/>
              <a:t>Pa</a:t>
            </a:r>
            <a:r>
              <a:rPr lang="es-AR" dirty="0" smtClean="0"/>
              <a:t> = 75 es el Pe</a:t>
            </a:r>
          </a:p>
          <a:p>
            <a:pPr marL="0" indent="0">
              <a:buNone/>
            </a:pPr>
            <a:r>
              <a:rPr lang="es-AR" dirty="0" err="1" smtClean="0"/>
              <a:t>Qda</a:t>
            </a:r>
            <a:r>
              <a:rPr lang="es-AR" dirty="0" smtClean="0"/>
              <a:t>= 500-2(75)= 500-150=350 es la </a:t>
            </a:r>
            <a:r>
              <a:rPr lang="es-AR" dirty="0" err="1" smtClean="0"/>
              <a:t>Qe</a:t>
            </a:r>
            <a:endParaRPr lang="es-AR" dirty="0" smtClean="0"/>
          </a:p>
          <a:p>
            <a:pPr marL="0" indent="0">
              <a:buNone/>
            </a:pPr>
            <a:r>
              <a:rPr lang="es-AR" dirty="0" err="1" smtClean="0"/>
              <a:t>Qoa</a:t>
            </a:r>
            <a:r>
              <a:rPr lang="es-AR" dirty="0" smtClean="0"/>
              <a:t>=200 + 2(75)= 200+150= 350 </a:t>
            </a:r>
            <a:endParaRPr lang="es-AR" dirty="0"/>
          </a:p>
        </p:txBody>
      </p:sp>
    </p:spTree>
    <p:extLst>
      <p:ext uri="{BB962C8B-B14F-4D97-AF65-F5344CB8AC3E}">
        <p14:creationId xmlns:p14="http://schemas.microsoft.com/office/powerpoint/2010/main" val="6179926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b="1" dirty="0">
                <a:latin typeface="Arial Black" panose="020B0A04020102020204" pitchFamily="34" charset="0"/>
              </a:rPr>
              <a:t>3. </a:t>
            </a:r>
            <a:r>
              <a:rPr lang="en-US" b="1" dirty="0" err="1">
                <a:latin typeface="Arial Black" panose="020B0A04020102020204" pitchFamily="34" charset="0"/>
              </a:rPr>
              <a:t>Equilibrio</a:t>
            </a:r>
            <a:r>
              <a:rPr lang="en-US" b="1" dirty="0">
                <a:latin typeface="Arial Black" panose="020B0A04020102020204" pitchFamily="34" charset="0"/>
              </a:rPr>
              <a:t> de Mercado</a:t>
            </a:r>
            <a:endParaRPr lang="es-AR" dirty="0"/>
          </a:p>
        </p:txBody>
      </p:sp>
      <p:sp>
        <p:nvSpPr>
          <p:cNvPr id="3" name="2 Marcador de contenido"/>
          <p:cNvSpPr>
            <a:spLocks noGrp="1"/>
          </p:cNvSpPr>
          <p:nvPr>
            <p:ph idx="1"/>
          </p:nvPr>
        </p:nvSpPr>
        <p:spPr/>
        <p:txBody>
          <a:bodyPr/>
          <a:lstStyle/>
          <a:p>
            <a:pPr marL="0" indent="0" algn="ctr">
              <a:buNone/>
            </a:pPr>
            <a:r>
              <a:rPr lang="es-AR" b="1" u="heavy" dirty="0" smtClean="0"/>
              <a:t>CASO DE APLICACIÓN</a:t>
            </a:r>
            <a:endParaRPr lang="es-AR" dirty="0"/>
          </a:p>
        </p:txBody>
      </p:sp>
    </p:spTree>
    <p:extLst>
      <p:ext uri="{BB962C8B-B14F-4D97-AF65-F5344CB8AC3E}">
        <p14:creationId xmlns:p14="http://schemas.microsoft.com/office/powerpoint/2010/main" val="39825748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latin typeface="Arial Black" panose="020B0A04020102020204" pitchFamily="34" charset="0"/>
              </a:rPr>
              <a:t>1.2 Demanda</a:t>
            </a:r>
            <a:endParaRPr lang="es-AR"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484784"/>
            <a:ext cx="8229600" cy="4536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62747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latin typeface="Arial Black" panose="020B0A04020102020204" pitchFamily="34" charset="0"/>
              </a:rPr>
              <a:t>1.3 Demanda</a:t>
            </a:r>
            <a:endParaRPr lang="es-AR" dirty="0"/>
          </a:p>
        </p:txBody>
      </p:sp>
      <p:sp>
        <p:nvSpPr>
          <p:cNvPr id="3" name="2 Marcador de contenido"/>
          <p:cNvSpPr>
            <a:spLocks noGrp="1"/>
          </p:cNvSpPr>
          <p:nvPr>
            <p:ph idx="1"/>
          </p:nvPr>
        </p:nvSpPr>
        <p:spPr>
          <a:xfrm>
            <a:off x="457200" y="1600200"/>
            <a:ext cx="8363272" cy="4525963"/>
          </a:xfrm>
        </p:spPr>
        <p:txBody>
          <a:bodyPr>
            <a:normAutofit/>
          </a:bodyPr>
          <a:lstStyle/>
          <a:p>
            <a:pPr marL="914400" lvl="2" indent="0">
              <a:buNone/>
            </a:pPr>
            <a:r>
              <a:rPr lang="es-AR" sz="4400" b="1" u="sng" dirty="0" smtClean="0"/>
              <a:t>Cambio </a:t>
            </a:r>
            <a:r>
              <a:rPr lang="es-AR" sz="4400" b="1" u="sng" dirty="0"/>
              <a:t>en la </a:t>
            </a:r>
            <a:r>
              <a:rPr lang="es-AR" sz="4400" b="1" u="sng" dirty="0" smtClean="0"/>
              <a:t>Demanda</a:t>
            </a:r>
            <a:endParaRPr lang="es-AR" sz="4000" u="sng" dirty="0"/>
          </a:p>
          <a:p>
            <a:endParaRPr lang="es-AR" sz="2400" dirty="0"/>
          </a:p>
          <a:p>
            <a:pPr marL="0" indent="0">
              <a:buNone/>
            </a:pPr>
            <a:r>
              <a:rPr lang="es-AR" sz="3600" b="1" dirty="0"/>
              <a:t>Un </a:t>
            </a:r>
            <a:r>
              <a:rPr lang="es-AR" sz="3600" b="1" dirty="0" smtClean="0"/>
              <a:t>cambio </a:t>
            </a:r>
            <a:r>
              <a:rPr lang="es-AR" sz="3600" b="1" dirty="0"/>
              <a:t>en cualquier</a:t>
            </a:r>
            <a:r>
              <a:rPr lang="es-AR" sz="3600" dirty="0"/>
              <a:t> </a:t>
            </a:r>
            <a:r>
              <a:rPr lang="es-AR" sz="3600" b="1" dirty="0"/>
              <a:t>otro factor </a:t>
            </a:r>
            <a:r>
              <a:rPr lang="es-AR" sz="3600" b="1" dirty="0" smtClean="0"/>
              <a:t>distinto </a:t>
            </a:r>
            <a:r>
              <a:rPr lang="es-AR" sz="3600" b="1" dirty="0"/>
              <a:t>del </a:t>
            </a:r>
            <a:r>
              <a:rPr lang="es-AR" sz="3600" b="1" i="1" dirty="0"/>
              <a:t>precio </a:t>
            </a:r>
            <a:r>
              <a:rPr lang="es-AR" sz="3600" i="1" dirty="0" smtClean="0"/>
              <a:t>del </a:t>
            </a:r>
            <a:r>
              <a:rPr lang="es-AR" sz="3600" i="1" dirty="0"/>
              <a:t>bien </a:t>
            </a:r>
            <a:r>
              <a:rPr lang="es-AR" sz="3600" dirty="0"/>
              <a:t>o servicio </a:t>
            </a:r>
            <a:r>
              <a:rPr lang="es-AR" sz="3600" dirty="0" smtClean="0"/>
              <a:t>analizad</a:t>
            </a:r>
            <a:r>
              <a:rPr lang="es-AR" sz="3600" b="1" dirty="0" smtClean="0"/>
              <a:t>o </a:t>
            </a:r>
            <a:r>
              <a:rPr lang="es-AR" sz="3600" dirty="0" smtClean="0"/>
              <a:t>provocará </a:t>
            </a:r>
            <a:r>
              <a:rPr lang="es-AR" sz="3600" dirty="0"/>
              <a:t>un </a:t>
            </a:r>
            <a:r>
              <a:rPr lang="es-AR" sz="3600" b="1" i="1" dirty="0"/>
              <a:t>cambio </a:t>
            </a:r>
            <a:r>
              <a:rPr lang="es-AR" sz="3600" b="1" dirty="0"/>
              <a:t>en </a:t>
            </a:r>
            <a:r>
              <a:rPr lang="es-AR" sz="3600" b="1" i="1" dirty="0"/>
              <a:t>la demanda. </a:t>
            </a:r>
            <a:endParaRPr lang="es-AR" sz="3600" b="1" i="1" dirty="0" smtClean="0"/>
          </a:p>
          <a:p>
            <a:pPr marL="0" indent="0">
              <a:buNone/>
            </a:pPr>
            <a:r>
              <a:rPr lang="es-AR" sz="3600" dirty="0" smtClean="0"/>
              <a:t>Un cambio </a:t>
            </a:r>
            <a:r>
              <a:rPr lang="es-AR" sz="3600" dirty="0"/>
              <a:t>de este tipo produce un </a:t>
            </a:r>
            <a:r>
              <a:rPr lang="es-AR" sz="3600" dirty="0" smtClean="0"/>
              <a:t>desplaza­miento </a:t>
            </a:r>
            <a:r>
              <a:rPr lang="es-AR" sz="3600" dirty="0"/>
              <a:t>de la </a:t>
            </a:r>
            <a:r>
              <a:rPr lang="es-AR" sz="3600" i="1" dirty="0"/>
              <a:t>curva de demanda.</a:t>
            </a:r>
            <a:endParaRPr lang="es-AR" sz="3600" dirty="0"/>
          </a:p>
        </p:txBody>
      </p:sp>
    </p:spTree>
    <p:extLst>
      <p:ext uri="{BB962C8B-B14F-4D97-AF65-F5344CB8AC3E}">
        <p14:creationId xmlns:p14="http://schemas.microsoft.com/office/powerpoint/2010/main" val="260126337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29500</TotalTime>
  <Words>4805</Words>
  <Application>Microsoft Office PowerPoint</Application>
  <PresentationFormat>Presentación en pantalla (4:3)</PresentationFormat>
  <Paragraphs>408</Paragraphs>
  <Slides>76</Slides>
  <Notes>0</Notes>
  <HiddenSlides>0</HiddenSlides>
  <MMClips>0</MMClips>
  <ScaleCrop>false</ScaleCrop>
  <HeadingPairs>
    <vt:vector size="4" baseType="variant">
      <vt:variant>
        <vt:lpstr>Tema</vt:lpstr>
      </vt:variant>
      <vt:variant>
        <vt:i4>1</vt:i4>
      </vt:variant>
      <vt:variant>
        <vt:lpstr>Títulos de diapositiva</vt:lpstr>
      </vt:variant>
      <vt:variant>
        <vt:i4>76</vt:i4>
      </vt:variant>
    </vt:vector>
  </HeadingPairs>
  <TitlesOfParts>
    <vt:vector size="77" baseType="lpstr">
      <vt:lpstr>Tema de Office</vt:lpstr>
      <vt:lpstr>UNIDAD 4: EL FUNCIONAMIENTO DE LA ECONOMIA DE MERCADO</vt:lpstr>
      <vt:lpstr>1. Demanda</vt:lpstr>
      <vt:lpstr>1.1 Demanda</vt:lpstr>
      <vt:lpstr>1.1 Demanda</vt:lpstr>
      <vt:lpstr>1.2 Demanda</vt:lpstr>
      <vt:lpstr>1.2 Demanda</vt:lpstr>
      <vt:lpstr>1.2 Demanda</vt:lpstr>
      <vt:lpstr>1.2 Demanda</vt:lpstr>
      <vt:lpstr>1.3 Demanda</vt:lpstr>
      <vt:lpstr>1.3 Demanda</vt:lpstr>
      <vt:lpstr>1.3 Demanda</vt:lpstr>
      <vt:lpstr>1.3 Demanda</vt:lpstr>
      <vt:lpstr>1.3 Demanda</vt:lpstr>
      <vt:lpstr>1. Demanda</vt:lpstr>
      <vt:lpstr>1.3 Demanda</vt:lpstr>
      <vt:lpstr>1.3 Demanda</vt:lpstr>
      <vt:lpstr>1.3 Demanda</vt:lpstr>
      <vt:lpstr>1.3 Demanda</vt:lpstr>
      <vt:lpstr>1.3 Demanda</vt:lpstr>
      <vt:lpstr>1.4 Demanda</vt:lpstr>
      <vt:lpstr>1.4 Demanda</vt:lpstr>
      <vt:lpstr> 1. Aplicación: La Curva de Demanda Lineal </vt:lpstr>
      <vt:lpstr> 1.  Aplicación: La Curva de Demanda Lineal </vt:lpstr>
      <vt:lpstr> 1. Aplicación: La Curva de Demanda Lineal </vt:lpstr>
      <vt:lpstr> 1. Aplicación: La Curva de Demanda Lineal </vt:lpstr>
      <vt:lpstr> 1. Aplicación: La Curva de Demanda Lineal </vt:lpstr>
      <vt:lpstr> 1. Aplicación: La Curva de Demanda Lineal </vt:lpstr>
      <vt:lpstr>1. Aplicación: La Curva de Demanda Lineal</vt:lpstr>
      <vt:lpstr>1. Aplicación: La Curva de Demanda Lineal</vt:lpstr>
      <vt:lpstr>EJERCICIO</vt:lpstr>
      <vt:lpstr>Solución Ejercicio</vt:lpstr>
      <vt:lpstr>Solución Ejercicio</vt:lpstr>
      <vt:lpstr>Solución Ejercicio</vt:lpstr>
      <vt:lpstr>Presentación de PowerPoint</vt:lpstr>
      <vt:lpstr>Presentación de PowerPoint</vt:lpstr>
      <vt:lpstr>2. La Oferta</vt:lpstr>
      <vt:lpstr>2. La Oferta</vt:lpstr>
      <vt:lpstr>2. La Oferta</vt:lpstr>
      <vt:lpstr>2. La Oferta</vt:lpstr>
      <vt:lpstr>2. La Oferta</vt:lpstr>
      <vt:lpstr>2. La Oferta</vt:lpstr>
      <vt:lpstr>2. La Oferta</vt:lpstr>
      <vt:lpstr>2. La Oferta</vt:lpstr>
      <vt:lpstr>2. La Oferta</vt:lpstr>
      <vt:lpstr>2. La Oferta</vt:lpstr>
      <vt:lpstr>2. La Oferta</vt:lpstr>
      <vt:lpstr>2. La Oferta</vt:lpstr>
      <vt:lpstr>2. La Oferta</vt:lpstr>
      <vt:lpstr> 2. Aplicación: La Curva de Oferta Lineal </vt:lpstr>
      <vt:lpstr> 2. Aplicación: La Curva de Oferta Lineal </vt:lpstr>
      <vt:lpstr> 2. Aplicación: La Curva de Oferta Lineal </vt:lpstr>
      <vt:lpstr> 2. Aplicación: La Curva de Oferta Lineal </vt:lpstr>
      <vt:lpstr>2. Aplicación: La Curva de Oferta Lineal</vt:lpstr>
      <vt:lpstr>EJERCICIO PRACTICO </vt:lpstr>
      <vt:lpstr>Solución </vt:lpstr>
      <vt:lpstr>   3. Equilibrio de Mercado    </vt:lpstr>
      <vt:lpstr>3. Equilibrio de Mercado</vt:lpstr>
      <vt:lpstr>3. Equilibrio de Mercado</vt:lpstr>
      <vt:lpstr>3. Equilibrio de Mercado</vt:lpstr>
      <vt:lpstr>3. Equilibrio de Mercado</vt:lpstr>
      <vt:lpstr>3. Equilibrio de Mercado</vt:lpstr>
      <vt:lpstr>3. Equilibrio de Mercado</vt:lpstr>
      <vt:lpstr>3. Equilibrio de Mercado</vt:lpstr>
      <vt:lpstr>3. Equilibrio de Mercado</vt:lpstr>
      <vt:lpstr>3. Equilibrio de Mercado</vt:lpstr>
      <vt:lpstr>3. Equilibrio de Mercado</vt:lpstr>
      <vt:lpstr>3. Equilibrio de Mercado</vt:lpstr>
      <vt:lpstr>3. Equilibrio de Mercado</vt:lpstr>
      <vt:lpstr>3. Equilibrio de Mercado</vt:lpstr>
      <vt:lpstr>3. Equilibrio de Mercado</vt:lpstr>
      <vt:lpstr>3. Equilibrio de Mercado</vt:lpstr>
      <vt:lpstr>3. Equilibrio de Mercado</vt:lpstr>
      <vt:lpstr>RESOLUCION EJERCICIO D</vt:lpstr>
      <vt:lpstr>RESOLUCION EJERCICIO D</vt:lpstr>
      <vt:lpstr>Presentación de PowerPoint</vt:lpstr>
      <vt:lpstr>3. Equilibrio de Mercado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UNIDAD 4: EL FUNCIONAMIENTO DE LA ECONOMIA DE MERCADO</dc:title>
  <dc:creator>Usuario</dc:creator>
  <cp:lastModifiedBy>Usuario</cp:lastModifiedBy>
  <cp:revision>83</cp:revision>
  <dcterms:created xsi:type="dcterms:W3CDTF">2021-09-16T20:11:15Z</dcterms:created>
  <dcterms:modified xsi:type="dcterms:W3CDTF">2021-10-18T17:11:43Z</dcterms:modified>
</cp:coreProperties>
</file>