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9" r:id="rId4"/>
    <p:sldId id="260" r:id="rId5"/>
    <p:sldId id="269" r:id="rId6"/>
    <p:sldId id="271" r:id="rId7"/>
    <p:sldId id="268" r:id="rId8"/>
    <p:sldId id="261" r:id="rId9"/>
    <p:sldId id="262" r:id="rId10"/>
    <p:sldId id="263" r:id="rId11"/>
    <p:sldId id="264" r:id="rId12"/>
    <p:sldId id="265" r:id="rId13"/>
    <p:sldId id="285" r:id="rId14"/>
    <p:sldId id="266" r:id="rId15"/>
    <p:sldId id="267" r:id="rId16"/>
    <p:sldId id="272" r:id="rId17"/>
    <p:sldId id="273" r:id="rId18"/>
    <p:sldId id="274" r:id="rId19"/>
    <p:sldId id="275" r:id="rId20"/>
    <p:sldId id="281" r:id="rId21"/>
    <p:sldId id="282" r:id="rId22"/>
    <p:sldId id="276" r:id="rId23"/>
    <p:sldId id="277" r:id="rId24"/>
    <p:sldId id="278" r:id="rId25"/>
    <p:sldId id="279" r:id="rId26"/>
    <p:sldId id="280" r:id="rId27"/>
    <p:sldId id="283" r:id="rId28"/>
    <p:sldId id="284" r:id="rId29"/>
  </p:sldIdLst>
  <p:sldSz cx="10287000" cy="6858000" type="35mm"/>
  <p:notesSz cx="6858000" cy="9144000"/>
  <p:defaultTextStyle>
    <a:defPPr>
      <a:defRPr lang="es-AR"/>
    </a:defPPr>
    <a:lvl1pPr marL="0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9836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9672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69507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59342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49178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39014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28850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18685" algn="l" defTabSz="97967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98" y="384"/>
      </p:cViewPr>
      <p:guideLst>
        <p:guide orient="horz" pos="21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27A9A-99B3-4BF0-8DAA-5B9976EAEAB6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3ED7A-8BB6-4AEC-A3B1-D7BCA12C038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228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9836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79672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69507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59342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49178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39014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28850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18685" algn="l" defTabSz="97967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3ED7A-8BB6-4AEC-A3B1-D7BCA12C0387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963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9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9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49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39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18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6808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417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58075" y="274640"/>
            <a:ext cx="2314575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4350" y="274640"/>
            <a:ext cx="6772275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044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252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602" y="4406903"/>
            <a:ext cx="8743950" cy="1362075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98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96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4695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93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491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390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288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186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190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1" y="1600203"/>
            <a:ext cx="4543425" cy="452596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9225" y="1600203"/>
            <a:ext cx="4543425" cy="452596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883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4351" y="1535113"/>
            <a:ext cx="4545212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9836" indent="0">
              <a:buNone/>
              <a:defRPr sz="2100" b="1"/>
            </a:lvl2pPr>
            <a:lvl3pPr marL="979672" indent="0">
              <a:buNone/>
              <a:defRPr sz="1900" b="1"/>
            </a:lvl3pPr>
            <a:lvl4pPr marL="1469507" indent="0">
              <a:buNone/>
              <a:defRPr sz="1800" b="1"/>
            </a:lvl4pPr>
            <a:lvl5pPr marL="1959342" indent="0">
              <a:buNone/>
              <a:defRPr sz="1800" b="1"/>
            </a:lvl5pPr>
            <a:lvl6pPr marL="2449178" indent="0">
              <a:buNone/>
              <a:defRPr sz="1800" b="1"/>
            </a:lvl6pPr>
            <a:lvl7pPr marL="2939014" indent="0">
              <a:buNone/>
              <a:defRPr sz="1800" b="1"/>
            </a:lvl7pPr>
            <a:lvl8pPr marL="3428850" indent="0">
              <a:buNone/>
              <a:defRPr sz="1800" b="1"/>
            </a:lvl8pPr>
            <a:lvl9pPr marL="3918685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351" y="2174876"/>
            <a:ext cx="4545212" cy="3951288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9836" indent="0">
              <a:buNone/>
              <a:defRPr sz="2100" b="1"/>
            </a:lvl2pPr>
            <a:lvl3pPr marL="979672" indent="0">
              <a:buNone/>
              <a:defRPr sz="1900" b="1"/>
            </a:lvl3pPr>
            <a:lvl4pPr marL="1469507" indent="0">
              <a:buNone/>
              <a:defRPr sz="1800" b="1"/>
            </a:lvl4pPr>
            <a:lvl5pPr marL="1959342" indent="0">
              <a:buNone/>
              <a:defRPr sz="1800" b="1"/>
            </a:lvl5pPr>
            <a:lvl6pPr marL="2449178" indent="0">
              <a:buNone/>
              <a:defRPr sz="1800" b="1"/>
            </a:lvl6pPr>
            <a:lvl7pPr marL="2939014" indent="0">
              <a:buNone/>
              <a:defRPr sz="1800" b="1"/>
            </a:lvl7pPr>
            <a:lvl8pPr marL="3428850" indent="0">
              <a:buNone/>
              <a:defRPr sz="1800" b="1"/>
            </a:lvl8pPr>
            <a:lvl9pPr marL="3918685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25655" y="2174876"/>
            <a:ext cx="4546997" cy="3951288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90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163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889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21931" y="273053"/>
            <a:ext cx="5750719" cy="5853113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14351" y="1435102"/>
            <a:ext cx="3384352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89836" indent="0">
              <a:buNone/>
              <a:defRPr sz="1300"/>
            </a:lvl2pPr>
            <a:lvl3pPr marL="979672" indent="0">
              <a:buNone/>
              <a:defRPr sz="1100"/>
            </a:lvl3pPr>
            <a:lvl4pPr marL="1469507" indent="0">
              <a:buNone/>
              <a:defRPr sz="900"/>
            </a:lvl4pPr>
            <a:lvl5pPr marL="1959342" indent="0">
              <a:buNone/>
              <a:defRPr sz="900"/>
            </a:lvl5pPr>
            <a:lvl6pPr marL="2449178" indent="0">
              <a:buNone/>
              <a:defRPr sz="900"/>
            </a:lvl6pPr>
            <a:lvl7pPr marL="2939014" indent="0">
              <a:buNone/>
              <a:defRPr sz="900"/>
            </a:lvl7pPr>
            <a:lvl8pPr marL="3428850" indent="0">
              <a:buNone/>
              <a:defRPr sz="900"/>
            </a:lvl8pPr>
            <a:lvl9pPr marL="3918685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05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16325" y="4800601"/>
            <a:ext cx="61722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16325" y="612775"/>
            <a:ext cx="61722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89836" indent="0">
              <a:buNone/>
              <a:defRPr sz="3000"/>
            </a:lvl2pPr>
            <a:lvl3pPr marL="979672" indent="0">
              <a:buNone/>
              <a:defRPr sz="2600"/>
            </a:lvl3pPr>
            <a:lvl4pPr marL="1469507" indent="0">
              <a:buNone/>
              <a:defRPr sz="2100"/>
            </a:lvl4pPr>
            <a:lvl5pPr marL="1959342" indent="0">
              <a:buNone/>
              <a:defRPr sz="2100"/>
            </a:lvl5pPr>
            <a:lvl6pPr marL="2449178" indent="0">
              <a:buNone/>
              <a:defRPr sz="2100"/>
            </a:lvl6pPr>
            <a:lvl7pPr marL="2939014" indent="0">
              <a:buNone/>
              <a:defRPr sz="2100"/>
            </a:lvl7pPr>
            <a:lvl8pPr marL="3428850" indent="0">
              <a:buNone/>
              <a:defRPr sz="2100"/>
            </a:lvl8pPr>
            <a:lvl9pPr marL="3918685" indent="0">
              <a:buNone/>
              <a:defRPr sz="21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16325" y="5367339"/>
            <a:ext cx="61722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89836" indent="0">
              <a:buNone/>
              <a:defRPr sz="1300"/>
            </a:lvl2pPr>
            <a:lvl3pPr marL="979672" indent="0">
              <a:buNone/>
              <a:defRPr sz="1100"/>
            </a:lvl3pPr>
            <a:lvl4pPr marL="1469507" indent="0">
              <a:buNone/>
              <a:defRPr sz="900"/>
            </a:lvl4pPr>
            <a:lvl5pPr marL="1959342" indent="0">
              <a:buNone/>
              <a:defRPr sz="900"/>
            </a:lvl5pPr>
            <a:lvl6pPr marL="2449178" indent="0">
              <a:buNone/>
              <a:defRPr sz="900"/>
            </a:lvl6pPr>
            <a:lvl7pPr marL="2939014" indent="0">
              <a:buNone/>
              <a:defRPr sz="900"/>
            </a:lvl7pPr>
            <a:lvl8pPr marL="3428850" indent="0">
              <a:buNone/>
              <a:defRPr sz="900"/>
            </a:lvl8pPr>
            <a:lvl9pPr marL="3918685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125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7967" tIns="48983" rIns="97967" bIns="4898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14350" y="1600203"/>
            <a:ext cx="9258300" cy="4525963"/>
          </a:xfrm>
          <a:prstGeom prst="rect">
            <a:avLst/>
          </a:prstGeom>
        </p:spPr>
        <p:txBody>
          <a:bodyPr vert="horz" lIns="97967" tIns="48983" rIns="97967" bIns="4898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14351" y="6356352"/>
            <a:ext cx="2400300" cy="365125"/>
          </a:xfrm>
          <a:prstGeom prst="rect">
            <a:avLst/>
          </a:prstGeom>
        </p:spPr>
        <p:txBody>
          <a:bodyPr vert="horz" lIns="97967" tIns="48983" rIns="97967" bIns="489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55878-F8F4-4F4D-A10A-DA648510F169}" type="datetimeFigureOut">
              <a:rPr lang="es-AR" smtClean="0"/>
              <a:t>28/09/2021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14725" y="6356352"/>
            <a:ext cx="3257550" cy="365125"/>
          </a:xfrm>
          <a:prstGeom prst="rect">
            <a:avLst/>
          </a:prstGeom>
        </p:spPr>
        <p:txBody>
          <a:bodyPr vert="horz" lIns="97967" tIns="48983" rIns="97967" bIns="489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372350" y="6356352"/>
            <a:ext cx="2400300" cy="365125"/>
          </a:xfrm>
          <a:prstGeom prst="rect">
            <a:avLst/>
          </a:prstGeom>
        </p:spPr>
        <p:txBody>
          <a:bodyPr vert="horz" lIns="97967" tIns="48983" rIns="97967" bIns="489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B873A-DEE1-4BDE-A646-B8BFB37302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966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7967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7377" indent="-367377" algn="l" defTabSz="979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5983" indent="-306147" algn="l" defTabSz="97967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4590" indent="-244918" algn="l" defTabSz="979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425" indent="-244918" algn="l" defTabSz="97967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04260" indent="-244918" algn="l" defTabSz="97967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94096" indent="-244918" algn="l" defTabSz="979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3932" indent="-244918" algn="l" defTabSz="979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3768" indent="-244918" algn="l" defTabSz="979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603" indent="-244918" algn="l" defTabSz="97967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36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72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507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342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9178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9014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0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8685" algn="l" defTabSz="97967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9014" y="332657"/>
            <a:ext cx="8743950" cy="1440160"/>
          </a:xfrm>
        </p:spPr>
        <p:txBody>
          <a:bodyPr>
            <a:normAutofit fontScale="90000"/>
          </a:bodyPr>
          <a:lstStyle/>
          <a:p>
            <a:r>
              <a:rPr lang="es-AR" smtClean="0">
                <a:latin typeface="Arial Black" panose="020B0A04020102020204" pitchFamily="34" charset="0"/>
              </a:rPr>
              <a:t>UNIDAD </a:t>
            </a:r>
            <a:r>
              <a:rPr lang="es-AR" dirty="0" smtClean="0">
                <a:latin typeface="Arial Black" panose="020B0A04020102020204" pitchFamily="34" charset="0"/>
              </a:rPr>
              <a:t>2: Estructura y Variaciones del Patrimonio</a:t>
            </a:r>
            <a:endParaRPr lang="es-AR" dirty="0">
              <a:latin typeface="Arial Black" panose="020B0A040201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3020" y="1628800"/>
            <a:ext cx="8712968" cy="475252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551065" indent="-551065" algn="l">
              <a:buAutoNum type="arabicPeriod"/>
            </a:pPr>
            <a:r>
              <a:rPr lang="es-AR" b="1" u="sng" dirty="0" smtClean="0">
                <a:solidFill>
                  <a:schemeClr val="tx1"/>
                </a:solidFill>
              </a:rPr>
              <a:t>PATRIMONIO</a:t>
            </a:r>
          </a:p>
          <a:p>
            <a:r>
              <a:rPr lang="es-AR" dirty="0" smtClean="0">
                <a:solidFill>
                  <a:schemeClr val="tx1"/>
                </a:solidFill>
              </a:rPr>
              <a:t>1.1 Estructura</a:t>
            </a:r>
          </a:p>
          <a:p>
            <a:r>
              <a:rPr lang="es-AR" dirty="0" smtClean="0">
                <a:solidFill>
                  <a:schemeClr val="tx1"/>
                </a:solidFill>
              </a:rPr>
              <a:t>1.2 Definición </a:t>
            </a:r>
          </a:p>
          <a:p>
            <a:pPr algn="l"/>
            <a:r>
              <a:rPr lang="es-AR" dirty="0" smtClean="0">
                <a:solidFill>
                  <a:schemeClr val="tx1"/>
                </a:solidFill>
              </a:rPr>
              <a:t>2. </a:t>
            </a:r>
            <a:r>
              <a:rPr lang="es-AR" b="1" u="sng" dirty="0" smtClean="0">
                <a:solidFill>
                  <a:schemeClr val="tx1"/>
                </a:solidFill>
              </a:rPr>
              <a:t>VARIACIONES PATRIMONIALES</a:t>
            </a:r>
          </a:p>
          <a:p>
            <a:r>
              <a:rPr lang="es-AR" dirty="0" smtClean="0">
                <a:solidFill>
                  <a:schemeClr val="tx1"/>
                </a:solidFill>
              </a:rPr>
              <a:t>2.1 </a:t>
            </a:r>
            <a:r>
              <a:rPr lang="es-AR" dirty="0" smtClean="0">
                <a:solidFill>
                  <a:schemeClr val="tx1"/>
                </a:solidFill>
              </a:rPr>
              <a:t>Concepto</a:t>
            </a:r>
          </a:p>
          <a:p>
            <a:pPr algn="l"/>
            <a:r>
              <a:rPr lang="es-AR" dirty="0">
                <a:solidFill>
                  <a:schemeClr val="tx1"/>
                </a:solidFill>
              </a:rPr>
              <a:t> </a:t>
            </a:r>
            <a:r>
              <a:rPr lang="es-AR" dirty="0" smtClean="0">
                <a:solidFill>
                  <a:schemeClr val="tx1"/>
                </a:solidFill>
              </a:rPr>
              <a:t>                          </a:t>
            </a:r>
            <a:r>
              <a:rPr lang="es-AR" dirty="0" smtClean="0">
                <a:solidFill>
                  <a:schemeClr val="tx1"/>
                </a:solidFill>
              </a:rPr>
              <a:t>2.2 </a:t>
            </a:r>
            <a:r>
              <a:rPr lang="es-AR" dirty="0" smtClean="0">
                <a:solidFill>
                  <a:schemeClr val="tx1"/>
                </a:solidFill>
              </a:rPr>
              <a:t>Causas</a:t>
            </a:r>
          </a:p>
          <a:p>
            <a:r>
              <a:rPr lang="es-AR" dirty="0" smtClean="0">
                <a:solidFill>
                  <a:schemeClr val="tx1"/>
                </a:solidFill>
              </a:rPr>
              <a:t>    2.3 </a:t>
            </a:r>
            <a:r>
              <a:rPr lang="es-AR" dirty="0" smtClean="0">
                <a:solidFill>
                  <a:schemeClr val="tx1"/>
                </a:solidFill>
              </a:rPr>
              <a:t>Clasificación</a:t>
            </a:r>
          </a:p>
          <a:p>
            <a:pPr algn="l"/>
            <a:r>
              <a:rPr lang="es-AR" dirty="0" smtClean="0">
                <a:solidFill>
                  <a:schemeClr val="tx1"/>
                </a:solidFill>
              </a:rPr>
              <a:t>3. </a:t>
            </a:r>
            <a:r>
              <a:rPr lang="es-AR" b="1" u="sng" dirty="0" smtClean="0">
                <a:solidFill>
                  <a:schemeClr val="tx1"/>
                </a:solidFill>
              </a:rPr>
              <a:t>DESARROLLO DE CASOS PRACTICOS</a:t>
            </a:r>
          </a:p>
          <a:p>
            <a:endParaRPr lang="es-AR" dirty="0" smtClean="0">
              <a:solidFill>
                <a:schemeClr val="tx1"/>
              </a:solidFill>
            </a:endParaRPr>
          </a:p>
          <a:p>
            <a:endParaRPr lang="es-AR" dirty="0" smtClean="0"/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30222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900" dirty="0">
                <a:latin typeface="Arial Black" panose="020B0A04020102020204" pitchFamily="34" charset="0"/>
              </a:rPr>
              <a:t>VARIACIONES PATRIMONIALES MODIFICATIVAS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Se originan:</a:t>
            </a:r>
          </a:p>
          <a:p>
            <a:pPr marL="551065" indent="-551065">
              <a:buAutoNum type="alphaLcParenR"/>
            </a:pPr>
            <a:r>
              <a:rPr lang="es-AR" b="1" dirty="0" smtClean="0"/>
              <a:t>Operaciones entre el ente y los propietarios por medio de aportes y retiros (distintas del aporte inicial) </a:t>
            </a:r>
          </a:p>
          <a:p>
            <a:pPr marL="551065" indent="-551065">
              <a:buAutoNum type="alphaLcParenR"/>
            </a:pPr>
            <a:endParaRPr lang="es-AR" dirty="0" smtClean="0"/>
          </a:p>
          <a:p>
            <a:pPr marL="551065" indent="-551065">
              <a:buAutoNum type="alphaLcParenR"/>
            </a:pPr>
            <a:endParaRPr lang="es-AR" dirty="0" smtClean="0"/>
          </a:p>
          <a:p>
            <a:endParaRPr lang="es-AR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52223"/>
              </p:ext>
            </p:extLst>
          </p:nvPr>
        </p:nvGraphicFramePr>
        <p:xfrm>
          <a:off x="823020" y="4077072"/>
          <a:ext cx="8424937" cy="2140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070"/>
                <a:gridCol w="1650245"/>
                <a:gridCol w="1910811"/>
                <a:gridCol w="1910811"/>
              </a:tblGrid>
              <a:tr h="401459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Operaciones</a:t>
                      </a:r>
                      <a:endParaRPr lang="es-AR" sz="20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baseline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s-AR" sz="2000" baseline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 – P =</a:t>
                      </a:r>
                      <a:endParaRPr lang="es-AR" sz="20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es-AR" sz="2000" baseline="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 + R =</a:t>
                      </a:r>
                      <a:endParaRPr lang="es-AR" sz="20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PN</a:t>
                      </a:r>
                      <a:endParaRPr lang="es-AR" sz="20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</a:tr>
              <a:tr h="457826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Aporte</a:t>
                      </a:r>
                      <a:r>
                        <a:rPr lang="es-AR" sz="2400" baseline="0" dirty="0" smtClean="0"/>
                        <a:t> propietario</a:t>
                      </a:r>
                      <a:endParaRPr lang="es-AR" sz="2400" dirty="0"/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+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+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+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</a:tr>
              <a:tr h="457826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Retiro</a:t>
                      </a:r>
                      <a:r>
                        <a:rPr lang="es-AR" sz="2400" baseline="0" dirty="0" smtClean="0"/>
                        <a:t> aportes </a:t>
                      </a:r>
                      <a:r>
                        <a:rPr lang="es-AR" sz="2400" baseline="0" dirty="0" err="1" smtClean="0"/>
                        <a:t>ant</a:t>
                      </a:r>
                      <a:r>
                        <a:rPr lang="es-AR" sz="2400" baseline="0" dirty="0" smtClean="0"/>
                        <a:t>.</a:t>
                      </a:r>
                      <a:endParaRPr lang="es-AR" sz="2400" dirty="0"/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-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-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-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Retiro de Ganancias</a:t>
                      </a:r>
                      <a:endParaRPr lang="es-AR" sz="2400" dirty="0"/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-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-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Arial Black" panose="020B0A04020102020204" pitchFamily="34" charset="0"/>
                        </a:rPr>
                        <a:t>-</a:t>
                      </a:r>
                      <a:endParaRPr lang="es-AR" sz="18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9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900" dirty="0">
                <a:latin typeface="Arial Black" panose="020B0A04020102020204" pitchFamily="34" charset="0"/>
              </a:rPr>
              <a:t>VARIACIONES PATRIMONIALES MODIFICATIVAS</a:t>
            </a:r>
            <a:endParaRPr lang="es-AR" sz="39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350" y="1600201"/>
            <a:ext cx="9258300" cy="49971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AR" b="1" dirty="0" smtClean="0"/>
              <a:t>b) Operaciones </a:t>
            </a:r>
            <a:r>
              <a:rPr lang="es-AR" b="1" dirty="0"/>
              <a:t>entre el </a:t>
            </a:r>
            <a:r>
              <a:rPr lang="es-AR" b="1" dirty="0" smtClean="0"/>
              <a:t>ente </a:t>
            </a:r>
            <a:r>
              <a:rPr lang="es-AR" b="1" dirty="0"/>
              <a:t>y terceros que generan resultados</a:t>
            </a:r>
            <a:r>
              <a:rPr lang="es-AR" dirty="0"/>
              <a:t>. </a:t>
            </a: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Al </a:t>
            </a:r>
            <a:r>
              <a:rPr lang="es-AR" dirty="0"/>
              <a:t>hablar de resultados tenemos que abordar concepto de ingreso  y egreso (o gasto</a:t>
            </a:r>
            <a:r>
              <a:rPr lang="es-AR" dirty="0" smtClean="0"/>
              <a:t>)</a:t>
            </a:r>
          </a:p>
          <a:p>
            <a:pPr marL="0" indent="0">
              <a:buNone/>
            </a:pPr>
            <a:r>
              <a:rPr lang="es-AR" b="1" u="sng" dirty="0" smtClean="0"/>
              <a:t>CONCEPTO INGRESO (Y)</a:t>
            </a:r>
            <a:r>
              <a:rPr lang="es-AR" b="1" dirty="0" smtClean="0"/>
              <a:t>          Variación Patrimonial </a:t>
            </a:r>
            <a:r>
              <a:rPr lang="es-AR" b="1" dirty="0"/>
              <a:t>Modificativa POSITIVA</a:t>
            </a:r>
            <a:endParaRPr lang="es-AR" b="1" u="sn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AR" dirty="0" smtClean="0"/>
              <a:t>Valor monetario asignado al bien vendido o servicios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AR" dirty="0" smtClean="0"/>
              <a:t>Valor monetario asignado a un activo que se incorpora por venta de bienes o servicios.</a:t>
            </a:r>
          </a:p>
          <a:p>
            <a:pPr marL="0" indent="0">
              <a:buNone/>
            </a:pPr>
            <a:endParaRPr lang="es-AR" dirty="0" smtClean="0"/>
          </a:p>
          <a:p>
            <a:pPr>
              <a:buFont typeface="Wingdings" panose="05000000000000000000" pitchFamily="2" charset="2"/>
              <a:buChar char="ü"/>
            </a:pPr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639444" y="3959130"/>
            <a:ext cx="576064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7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900" dirty="0">
                <a:latin typeface="Arial Black" panose="020B0A04020102020204" pitchFamily="34" charset="0"/>
              </a:rPr>
              <a:t>VARIACIONES PATRIMONIALES MODIFICATIVAS</a:t>
            </a:r>
            <a:endParaRPr lang="es-AR" sz="39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951" y="1340769"/>
            <a:ext cx="9721080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AR" sz="3000" b="1" u="sng" dirty="0"/>
              <a:t>CONCEPTO DE EGRESO O </a:t>
            </a:r>
            <a:r>
              <a:rPr lang="es-AR" sz="3000" b="1" u="sng" dirty="0" smtClean="0"/>
              <a:t>GASTO (G)</a:t>
            </a:r>
            <a:r>
              <a:rPr lang="es-AR" sz="2800" b="1" dirty="0" smtClean="0"/>
              <a:t> </a:t>
            </a:r>
            <a:r>
              <a:rPr lang="es-AR" b="1" dirty="0" smtClean="0">
                <a:solidFill>
                  <a:prstClr val="black"/>
                </a:solidFill>
              </a:rPr>
              <a:t>       </a:t>
            </a:r>
            <a:r>
              <a:rPr lang="es-AR" sz="2800" dirty="0" smtClean="0"/>
              <a:t>Variación </a:t>
            </a:r>
            <a:r>
              <a:rPr lang="es-AR" sz="2800" dirty="0"/>
              <a:t>Patrimonial Modificativa </a:t>
            </a:r>
            <a:r>
              <a:rPr lang="es-AR" sz="2800" dirty="0" smtClean="0"/>
              <a:t>NEGATIVA</a:t>
            </a:r>
            <a:endParaRPr lang="es-AR" sz="3000" b="1" dirty="0" smtClean="0"/>
          </a:p>
          <a:p>
            <a:pPr marL="0" indent="0" algn="just">
              <a:buNone/>
            </a:pPr>
            <a:r>
              <a:rPr lang="es-AR" sz="3000" dirty="0"/>
              <a:t>S</a:t>
            </a:r>
            <a:r>
              <a:rPr lang="es-AR" sz="3000" dirty="0" smtClean="0"/>
              <a:t>acrificio </a:t>
            </a:r>
            <a:r>
              <a:rPr lang="es-AR" sz="3000" dirty="0"/>
              <a:t>económico o consumo de recursos necesarios para obtener un ingreso</a:t>
            </a:r>
          </a:p>
          <a:p>
            <a:pPr marL="0" indent="0" algn="just">
              <a:buNone/>
            </a:pPr>
            <a:r>
              <a:rPr lang="es-AR" sz="3000" b="1" u="sng" dirty="0"/>
              <a:t>Clasificación de Gastos:</a:t>
            </a:r>
          </a:p>
          <a:p>
            <a:pPr marL="0" indent="0" algn="just">
              <a:buNone/>
            </a:pPr>
            <a:r>
              <a:rPr lang="es-AR" sz="3000" b="1" dirty="0" smtClean="0"/>
              <a:t>a) Directos</a:t>
            </a:r>
            <a:r>
              <a:rPr lang="es-AR" sz="3000" b="1" dirty="0"/>
              <a:t>: </a:t>
            </a:r>
            <a:r>
              <a:rPr lang="es-AR" sz="3000" dirty="0"/>
              <a:t>son los que se relacionan directamente con el ingreso (Ej.: Costo </a:t>
            </a:r>
            <a:r>
              <a:rPr lang="es-AR" sz="3000" dirty="0" smtClean="0"/>
              <a:t>mercadería </a:t>
            </a:r>
            <a:r>
              <a:rPr lang="es-AR" sz="3000" dirty="0"/>
              <a:t>vendida)</a:t>
            </a:r>
          </a:p>
          <a:p>
            <a:pPr marL="0" indent="0" algn="just">
              <a:buNone/>
            </a:pPr>
            <a:r>
              <a:rPr lang="es-AR" sz="3000" b="1" dirty="0" smtClean="0"/>
              <a:t>b) Indirectos</a:t>
            </a:r>
            <a:r>
              <a:rPr lang="es-AR" sz="3000" b="1" dirty="0"/>
              <a:t>: </a:t>
            </a:r>
            <a:r>
              <a:rPr lang="es-AR" sz="3000" dirty="0"/>
              <a:t>son los que se relacionan con un período de tiempo (alquileres, </a:t>
            </a:r>
            <a:r>
              <a:rPr lang="es-AR" sz="3000" dirty="0" err="1" smtClean="0"/>
              <a:t>serv</a:t>
            </a:r>
            <a:r>
              <a:rPr lang="es-AR" sz="3000" dirty="0" smtClean="0"/>
              <a:t>. </a:t>
            </a:r>
            <a:r>
              <a:rPr lang="es-AR" sz="3000" dirty="0"/>
              <a:t>electricidad)</a:t>
            </a:r>
          </a:p>
          <a:p>
            <a:pPr marL="0" indent="0" algn="just">
              <a:buNone/>
            </a:pPr>
            <a:r>
              <a:rPr lang="es-AR" sz="3000" b="1" dirty="0" smtClean="0"/>
              <a:t>c) Relacionados </a:t>
            </a:r>
            <a:r>
              <a:rPr lang="es-AR" sz="3000" b="1" dirty="0"/>
              <a:t>al medio económico: </a:t>
            </a:r>
            <a:r>
              <a:rPr lang="es-AR" sz="3000" dirty="0"/>
              <a:t>afecta a todos los entes ( </a:t>
            </a:r>
            <a:r>
              <a:rPr lang="es-AR" sz="3000" dirty="0" err="1"/>
              <a:t>Ej</a:t>
            </a:r>
            <a:r>
              <a:rPr lang="es-AR" sz="3000" dirty="0"/>
              <a:t>: inflación)</a:t>
            </a:r>
          </a:p>
          <a:p>
            <a:pPr marL="0" indent="0" algn="just">
              <a:buNone/>
            </a:pPr>
            <a:r>
              <a:rPr lang="es-AR" sz="3000" b="1" dirty="0" smtClean="0"/>
              <a:t>d) Acontecimientos </a:t>
            </a:r>
            <a:r>
              <a:rPr lang="es-AR" sz="3000" b="1" dirty="0"/>
              <a:t>eventuales: </a:t>
            </a:r>
            <a:r>
              <a:rPr lang="es-AR" sz="3000" dirty="0"/>
              <a:t>afecta solo al ente donde se produce el acontecimiento ( </a:t>
            </a:r>
            <a:r>
              <a:rPr lang="es-AR" sz="3000" dirty="0" err="1"/>
              <a:t>Ej</a:t>
            </a:r>
            <a:r>
              <a:rPr lang="es-AR" sz="3000" dirty="0"/>
              <a:t>: robo, roturas</a:t>
            </a:r>
            <a:r>
              <a:rPr lang="es-AR" sz="3000" dirty="0" smtClean="0"/>
              <a:t>)</a:t>
            </a:r>
          </a:p>
          <a:p>
            <a:pPr marL="0" indent="0" algn="just">
              <a:buNone/>
            </a:pPr>
            <a:r>
              <a:rPr lang="es-AR" sz="3000" b="1" dirty="0" smtClean="0"/>
              <a:t>e) Consumo de bienes con motivo de su uso: </a:t>
            </a:r>
            <a:r>
              <a:rPr lang="es-AR" sz="3000" dirty="0" smtClean="0"/>
              <a:t>reducen el valor de los bienes como consecuencia de su empleo en la actividad habitual (Ej. Deterioro, obsolescencia de un bien)</a:t>
            </a:r>
          </a:p>
          <a:p>
            <a:pPr marL="0" indent="0" algn="just">
              <a:buNone/>
            </a:pPr>
            <a:r>
              <a:rPr lang="es-AR" sz="3000" dirty="0" smtClean="0"/>
              <a:t>Ahora: </a:t>
            </a:r>
            <a:endParaRPr lang="es-AR" sz="3000" dirty="0"/>
          </a:p>
          <a:p>
            <a:pPr marL="0" indent="0">
              <a:buNone/>
            </a:pPr>
            <a:r>
              <a:rPr lang="es-AR" dirty="0" smtClean="0">
                <a:latin typeface="Arial Black" panose="020B0A04020102020204" pitchFamily="34" charset="0"/>
              </a:rPr>
              <a:t>           A – P= C + RA </a:t>
            </a:r>
          </a:p>
          <a:p>
            <a:pPr marL="0" indent="0">
              <a:buNone/>
            </a:pPr>
            <a:endParaRPr lang="es-AR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712558" y="1556792"/>
            <a:ext cx="504056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78426"/>
              </p:ext>
            </p:extLst>
          </p:nvPr>
        </p:nvGraphicFramePr>
        <p:xfrm>
          <a:off x="4964586" y="6137488"/>
          <a:ext cx="2952328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/>
              </a:tblGrid>
              <a:tr h="308992">
                <a:tc>
                  <a:txBody>
                    <a:bodyPr/>
                    <a:lstStyle/>
                    <a:p>
                      <a:pPr marL="0" marR="0" lvl="0" indent="0" algn="l" defTabSz="979672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s-AR" sz="2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 – P= C + Y - G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6 Conector recto de flecha"/>
          <p:cNvCxnSpPr/>
          <p:nvPr/>
        </p:nvCxnSpPr>
        <p:spPr>
          <a:xfrm>
            <a:off x="4063380" y="6385607"/>
            <a:ext cx="64917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4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600" dirty="0" smtClean="0">
                <a:latin typeface="Arial Black" panose="020B0A04020102020204" pitchFamily="34" charset="0"/>
              </a:rPr>
              <a:t>Operaciones de propietarios y </a:t>
            </a:r>
            <a:r>
              <a:rPr lang="es-AR" sz="3600" dirty="0" smtClean="0">
                <a:latin typeface="Arial Black" panose="020B0A04020102020204" pitchFamily="34" charset="0"/>
              </a:rPr>
              <a:t>el </a:t>
            </a:r>
            <a:r>
              <a:rPr lang="es-AR" sz="3600" dirty="0" smtClean="0">
                <a:latin typeface="Arial Black" panose="020B0A04020102020204" pitchFamily="34" charset="0"/>
              </a:rPr>
              <a:t>Resultado del Ejercicio</a:t>
            </a:r>
            <a:endParaRPr lang="es-AR" sz="3600" dirty="0"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350" y="1600203"/>
            <a:ext cx="9258300" cy="4997149"/>
          </a:xfrm>
        </p:spPr>
        <p:txBody>
          <a:bodyPr/>
          <a:lstStyle/>
          <a:p>
            <a:r>
              <a:rPr lang="es-AR" u="sng" dirty="0" smtClean="0"/>
              <a:t>APORTES DE LOS PROPIETARIOS </a:t>
            </a:r>
            <a:r>
              <a:rPr lang="es-AR" dirty="0" smtClean="0"/>
              <a:t>(I)</a:t>
            </a:r>
          </a:p>
          <a:p>
            <a:pPr marL="0" indent="0" algn="ctr">
              <a:buNone/>
            </a:pPr>
            <a:r>
              <a:rPr lang="es-AR" dirty="0" smtClean="0"/>
              <a:t>RE= Y – G</a:t>
            </a:r>
          </a:p>
          <a:p>
            <a:pPr marL="0" indent="0" algn="ctr">
              <a:buNone/>
            </a:pPr>
            <a:r>
              <a:rPr lang="es-AR" dirty="0" smtClean="0"/>
              <a:t>RE= </a:t>
            </a:r>
            <a:r>
              <a:rPr lang="es-AR" dirty="0" err="1" smtClean="0"/>
              <a:t>PNf</a:t>
            </a:r>
            <a:r>
              <a:rPr lang="es-AR" dirty="0" smtClean="0"/>
              <a:t> – </a:t>
            </a:r>
            <a:r>
              <a:rPr lang="es-AR" dirty="0" err="1" smtClean="0"/>
              <a:t>PNi</a:t>
            </a: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RE= </a:t>
            </a:r>
            <a:r>
              <a:rPr lang="es-AR" dirty="0" err="1" smtClean="0"/>
              <a:t>PNf</a:t>
            </a:r>
            <a:r>
              <a:rPr lang="es-AR" dirty="0" smtClean="0"/>
              <a:t> – </a:t>
            </a:r>
            <a:r>
              <a:rPr lang="es-AR" dirty="0" err="1" smtClean="0"/>
              <a:t>PNi</a:t>
            </a:r>
            <a:r>
              <a:rPr lang="es-AR" dirty="0" smtClean="0"/>
              <a:t> – I</a:t>
            </a:r>
          </a:p>
          <a:p>
            <a:r>
              <a:rPr lang="es-AR" u="sng" dirty="0" smtClean="0"/>
              <a:t>RETIRO DE LOS PROPIETARIOS </a:t>
            </a:r>
            <a:r>
              <a:rPr lang="es-AR" dirty="0" smtClean="0"/>
              <a:t>(D)</a:t>
            </a:r>
          </a:p>
          <a:p>
            <a:pPr marL="0" indent="0" algn="ctr">
              <a:buNone/>
            </a:pPr>
            <a:r>
              <a:rPr lang="es-AR" dirty="0"/>
              <a:t>RE= </a:t>
            </a:r>
            <a:r>
              <a:rPr lang="es-AR" dirty="0" err="1"/>
              <a:t>PNf</a:t>
            </a:r>
            <a:r>
              <a:rPr lang="es-AR" dirty="0"/>
              <a:t> – </a:t>
            </a:r>
            <a:r>
              <a:rPr lang="es-AR" dirty="0" err="1"/>
              <a:t>PNi</a:t>
            </a:r>
            <a:r>
              <a:rPr lang="es-AR" dirty="0"/>
              <a:t> </a:t>
            </a:r>
            <a:r>
              <a:rPr lang="es-AR" dirty="0" smtClean="0"/>
              <a:t>+ D</a:t>
            </a:r>
          </a:p>
          <a:p>
            <a:pPr marL="0" indent="0" algn="ctr">
              <a:buNone/>
            </a:pPr>
            <a:endParaRPr lang="es-AR" dirty="0"/>
          </a:p>
          <a:p>
            <a:endParaRPr lang="es-AR" dirty="0" smtClean="0"/>
          </a:p>
          <a:p>
            <a:endParaRPr lang="es-AR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1829058" y="5589240"/>
            <a:ext cx="7416824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b="1" dirty="0" smtClean="0">
                <a:solidFill>
                  <a:schemeClr val="tx1"/>
                </a:solidFill>
              </a:rPr>
              <a:t>RE = </a:t>
            </a:r>
            <a:r>
              <a:rPr lang="es-AR" sz="3200" b="1" dirty="0" err="1" smtClean="0">
                <a:solidFill>
                  <a:schemeClr val="tx1"/>
                </a:solidFill>
              </a:rPr>
              <a:t>PNf</a:t>
            </a:r>
            <a:r>
              <a:rPr lang="es-AR" sz="3200" b="1" dirty="0" smtClean="0">
                <a:solidFill>
                  <a:schemeClr val="tx1"/>
                </a:solidFill>
              </a:rPr>
              <a:t>- </a:t>
            </a:r>
            <a:r>
              <a:rPr lang="es-AR" sz="3200" b="1" dirty="0" err="1" smtClean="0">
                <a:solidFill>
                  <a:schemeClr val="tx1"/>
                </a:solidFill>
              </a:rPr>
              <a:t>PNi</a:t>
            </a:r>
            <a:r>
              <a:rPr lang="es-AR" sz="3200" b="1" dirty="0" smtClean="0">
                <a:solidFill>
                  <a:schemeClr val="tx1"/>
                </a:solidFill>
              </a:rPr>
              <a:t> – I + D = Y - G</a:t>
            </a:r>
            <a:endParaRPr lang="es-AR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00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latin typeface="Arial Black" panose="020B0A04020102020204" pitchFamily="34" charset="0"/>
              </a:rPr>
              <a:t>CASOS PRACTICOS</a:t>
            </a:r>
            <a:endParaRPr lang="es-AR" dirty="0"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350" y="1124744"/>
            <a:ext cx="9258300" cy="54726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AR" sz="3000" dirty="0"/>
              <a:t>DATOS: Se trata de una empresa que se dedica a la </a:t>
            </a:r>
            <a:r>
              <a:rPr lang="es-AR" sz="3000" dirty="0" smtClean="0"/>
              <a:t>comercialización </a:t>
            </a:r>
            <a:r>
              <a:rPr lang="es-AR" sz="3000" dirty="0"/>
              <a:t>de artículos de limpieza que realiza las siguientes operaciones</a:t>
            </a:r>
          </a:p>
          <a:p>
            <a:pPr marL="551065" indent="-551065">
              <a:buFont typeface="+mj-lt"/>
              <a:buAutoNum type="arabicPeriod"/>
            </a:pPr>
            <a:r>
              <a:rPr lang="es-AR" sz="3000" dirty="0"/>
              <a:t>Compra </a:t>
            </a:r>
            <a:r>
              <a:rPr lang="es-AR" sz="3000" dirty="0" smtClean="0"/>
              <a:t>mercadería </a:t>
            </a:r>
            <a:r>
              <a:rPr lang="es-AR" sz="3000" dirty="0"/>
              <a:t>a pagar a 30 días</a:t>
            </a:r>
          </a:p>
          <a:p>
            <a:pPr marL="551065" indent="-551065">
              <a:buFont typeface="+mj-lt"/>
              <a:buAutoNum type="arabicPeriod"/>
            </a:pPr>
            <a:r>
              <a:rPr lang="es-AR" sz="3000" dirty="0"/>
              <a:t>Importe de deuda de la empresa a un tercero por compra de maquina</a:t>
            </a:r>
          </a:p>
          <a:p>
            <a:pPr marL="551065" indent="-551065">
              <a:buFont typeface="+mj-lt"/>
              <a:buAutoNum type="arabicPeriod"/>
            </a:pPr>
            <a:r>
              <a:rPr lang="es-AR" sz="3000" dirty="0"/>
              <a:t>Venta de mercadería de un cliente que queda adeudando</a:t>
            </a:r>
          </a:p>
          <a:p>
            <a:pPr marL="551065" indent="-551065">
              <a:buFont typeface="+mj-lt"/>
              <a:buAutoNum type="arabicPeriod"/>
            </a:pPr>
            <a:r>
              <a:rPr lang="es-AR" sz="3000" dirty="0"/>
              <a:t>Dinero depositado en cuenta corriente bancaria de la empresa</a:t>
            </a:r>
          </a:p>
          <a:p>
            <a:pPr marL="551065" indent="-551065">
              <a:buFont typeface="+mj-lt"/>
              <a:buAutoNum type="arabicPeriod"/>
            </a:pPr>
            <a:r>
              <a:rPr lang="es-AR" sz="3000" dirty="0"/>
              <a:t>Dinero depositado en plazo fijo a 90 día, </a:t>
            </a:r>
            <a:r>
              <a:rPr lang="es-AR" sz="3000" dirty="0" smtClean="0"/>
              <a:t>interés </a:t>
            </a:r>
            <a:r>
              <a:rPr lang="es-AR" sz="3000" dirty="0"/>
              <a:t>mensual 1%</a:t>
            </a:r>
          </a:p>
          <a:p>
            <a:pPr marL="551065" indent="-551065">
              <a:buFont typeface="+mj-lt"/>
              <a:buAutoNum type="arabicPeriod"/>
            </a:pPr>
            <a:r>
              <a:rPr lang="es-AR" sz="3000" dirty="0"/>
              <a:t>Importe abonado por alquiler de local a un tercero</a:t>
            </a:r>
          </a:p>
          <a:p>
            <a:pPr marL="551065" indent="-551065">
              <a:buFont typeface="+mj-lt"/>
              <a:buAutoNum type="arabicPeriod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0089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 smtClean="0">
                <a:latin typeface="Arial Black" panose="020B0A04020102020204" pitchFamily="34" charset="0"/>
              </a:rPr>
              <a:t>SOLUCIONES</a:t>
            </a:r>
            <a:endParaRPr lang="es-AR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88691"/>
              </p:ext>
            </p:extLst>
          </p:nvPr>
        </p:nvGraphicFramePr>
        <p:xfrm>
          <a:off x="514350" y="1600200"/>
          <a:ext cx="9258300" cy="2956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60798"/>
                <a:gridCol w="3168352"/>
                <a:gridCol w="2314575"/>
                <a:gridCol w="2314575"/>
              </a:tblGrid>
              <a:tr h="388640">
                <a:tc>
                  <a:txBody>
                    <a:bodyPr/>
                    <a:lstStyle/>
                    <a:p>
                      <a:r>
                        <a:rPr lang="es-AR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Operación</a:t>
                      </a:r>
                      <a:endParaRPr lang="es-A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Efecto</a:t>
                      </a:r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sobre Estructura Patrimonio</a:t>
                      </a:r>
                      <a:endParaRPr lang="es-A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Efecto</a:t>
                      </a:r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P.N.</a:t>
                      </a:r>
                      <a:endParaRPr lang="es-A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Variación Patrimonial </a:t>
                      </a:r>
                      <a:endParaRPr lang="es-AR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 + A</a:t>
                      </a:r>
                      <a:r>
                        <a:rPr lang="es-AR" baseline="0" dirty="0" smtClean="0"/>
                        <a:t> + P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NINGUNO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</a:tr>
              <a:tr h="273184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2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 + A</a:t>
                      </a:r>
                      <a:r>
                        <a:rPr lang="es-AR" baseline="0" dirty="0" smtClean="0"/>
                        <a:t> + P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NINGUNO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3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r>
                        <a:rPr lang="es-AR" baseline="0" dirty="0" smtClean="0"/>
                        <a:t> I + A; + G - 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 +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 A</a:t>
                      </a:r>
                      <a:r>
                        <a:rPr lang="es-AR" baseline="0" dirty="0" smtClean="0"/>
                        <a:t> - 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NINGUNO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 A</a:t>
                      </a:r>
                      <a:r>
                        <a:rPr lang="es-AR" baseline="0" dirty="0" smtClean="0"/>
                        <a:t> – A + I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 +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r>
                        <a:rPr lang="es-AR" baseline="0" dirty="0" smtClean="0"/>
                        <a:t> A + </a:t>
                      </a:r>
                      <a:r>
                        <a:rPr lang="es-AR" baseline="0" dirty="0" smtClean="0"/>
                        <a:t>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DISMINUYE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 -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64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</a:t>
            </a:r>
            <a:r>
              <a:rPr lang="es-AR" dirty="0" smtClean="0"/>
              <a:t>Ejercicio </a:t>
            </a:r>
            <a:r>
              <a:rPr lang="es-AR" dirty="0" smtClean="0"/>
              <a:t>2.1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265370"/>
              </p:ext>
            </p:extLst>
          </p:nvPr>
        </p:nvGraphicFramePr>
        <p:xfrm>
          <a:off x="318964" y="1628800"/>
          <a:ext cx="8640960" cy="304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24136"/>
                <a:gridCol w="1008112"/>
                <a:gridCol w="393690"/>
                <a:gridCol w="1190486"/>
                <a:gridCol w="492842"/>
                <a:gridCol w="1235350"/>
                <a:gridCol w="288032"/>
                <a:gridCol w="1584176"/>
                <a:gridCol w="259098"/>
                <a:gridCol w="965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RESUL.ACUM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P. 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02/01/A1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03/01/A1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14/01/A1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22/01/A1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2250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2250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2250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24/01/A1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-750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30/01</a:t>
                      </a:r>
                      <a:r>
                        <a:rPr lang="es-AR" baseline="0" dirty="0" smtClean="0"/>
                        <a:t> 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-1750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TOTALES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11000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7500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3500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2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2.2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603779"/>
              </p:ext>
            </p:extLst>
          </p:nvPr>
        </p:nvGraphicFramePr>
        <p:xfrm>
          <a:off x="514350" y="1600200"/>
          <a:ext cx="9258300" cy="42321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2766"/>
                <a:gridCol w="1008112"/>
                <a:gridCol w="216024"/>
                <a:gridCol w="936104"/>
                <a:gridCol w="288032"/>
                <a:gridCol w="1008112"/>
                <a:gridCol w="360040"/>
                <a:gridCol w="1183010"/>
                <a:gridCol w="401166"/>
                <a:gridCol w="1141884"/>
                <a:gridCol w="298276"/>
                <a:gridCol w="12447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INGRESO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GASTO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P.</a:t>
                      </a:r>
                      <a:r>
                        <a:rPr lang="es-AR" baseline="0" dirty="0" smtClean="0"/>
                        <a:t> 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01/02/A1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19.000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19.000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19.000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02/02/A1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-2700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10/02/A1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12.000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11/02/A1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-10000</a:t>
                      </a:r>
                    </a:p>
                    <a:p>
                      <a:r>
                        <a:rPr lang="es-AR" dirty="0" smtClean="0"/>
                        <a:t>+10000= 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15/02/A1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+5000</a:t>
                      </a:r>
                    </a:p>
                    <a:p>
                      <a:r>
                        <a:rPr lang="es-AR" dirty="0" smtClean="0"/>
                        <a:t>-2000=</a:t>
                      </a:r>
                    </a:p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96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0</a:t>
                      </a:r>
                    </a:p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406896">
                <a:tc>
                  <a:txBody>
                    <a:bodyPr/>
                    <a:lstStyle/>
                    <a:p>
                      <a:r>
                        <a:rPr lang="es-AR" dirty="0" smtClean="0"/>
                        <a:t>28/02/A1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9300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TOTALES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19000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25.600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40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2.3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223181"/>
              </p:ext>
            </p:extLst>
          </p:nvPr>
        </p:nvGraphicFramePr>
        <p:xfrm>
          <a:off x="514350" y="1600200"/>
          <a:ext cx="9258300" cy="4495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16782"/>
                <a:gridCol w="1008112"/>
                <a:gridCol w="288032"/>
                <a:gridCol w="936104"/>
                <a:gridCol w="308595"/>
                <a:gridCol w="1131565"/>
                <a:gridCol w="411485"/>
                <a:gridCol w="1244699"/>
                <a:gridCol w="216024"/>
                <a:gridCol w="1008112"/>
                <a:gridCol w="360040"/>
                <a:gridCol w="1028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INGRESOS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GASTOS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P.NETO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01/03/A1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12800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02/03/A1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18000</a:t>
                      </a:r>
                    </a:p>
                    <a:p>
                      <a:r>
                        <a:rPr lang="es-AR" dirty="0" smtClean="0"/>
                        <a:t>-12000=</a:t>
                      </a:r>
                    </a:p>
                    <a:p>
                      <a:r>
                        <a:rPr lang="es-AR" dirty="0" smtClean="0"/>
                        <a:t>6000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04/03/A1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6500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20/03/A1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-1950</a:t>
                      </a:r>
                    </a:p>
                    <a:p>
                      <a:r>
                        <a:rPr lang="es-AR" dirty="0" smtClean="0"/>
                        <a:t>+1950=0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24/03/A1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+3250</a:t>
                      </a:r>
                    </a:p>
                    <a:p>
                      <a:r>
                        <a:rPr lang="es-AR" dirty="0" smtClean="0"/>
                        <a:t>-3250=0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31/03/A1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3850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3850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-3850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TOTALES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25300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9850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3850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15450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1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2.4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452528"/>
              </p:ext>
            </p:extLst>
          </p:nvPr>
        </p:nvGraphicFramePr>
        <p:xfrm>
          <a:off x="514350" y="1600200"/>
          <a:ext cx="9258300" cy="304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4774"/>
                <a:gridCol w="1008112"/>
                <a:gridCol w="432048"/>
                <a:gridCol w="936104"/>
                <a:gridCol w="236587"/>
                <a:gridCol w="1334770"/>
                <a:gridCol w="208280"/>
                <a:gridCol w="1316707"/>
                <a:gridCol w="226343"/>
                <a:gridCol w="1069801"/>
                <a:gridCol w="288032"/>
                <a:gridCol w="9567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INGRESOS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GASTOS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P. 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01/04/A1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04/04/A1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05/04/A1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14/04/A1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24/04/A1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30/04/A1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-1700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TOTALES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37000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7700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29300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9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351" y="274638"/>
            <a:ext cx="9408681" cy="1397806"/>
          </a:xfrm>
        </p:spPr>
        <p:txBody>
          <a:bodyPr>
            <a:normAutofit fontScale="90000"/>
          </a:bodyPr>
          <a:lstStyle/>
          <a:p>
            <a:r>
              <a:rPr lang="es-AR" dirty="0" smtClean="0">
                <a:latin typeface="Arial Black" panose="020B0A04020102020204" pitchFamily="34" charset="0"/>
              </a:rPr>
              <a:t>ESTRUCTURA DEL PATRIMONIO</a:t>
            </a:r>
            <a:endParaRPr lang="es-AR" dirty="0"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350" y="1556794"/>
            <a:ext cx="9772650" cy="4569371"/>
          </a:xfrm>
        </p:spPr>
        <p:txBody>
          <a:bodyPr/>
          <a:lstStyle/>
          <a:p>
            <a:endParaRPr lang="es-AR" dirty="0" smtClean="0"/>
          </a:p>
          <a:p>
            <a:endParaRPr lang="es-AR" dirty="0"/>
          </a:p>
        </p:txBody>
      </p:sp>
      <p:sp>
        <p:nvSpPr>
          <p:cNvPr id="5" name="4 Rectángulo"/>
          <p:cNvSpPr/>
          <p:nvPr/>
        </p:nvSpPr>
        <p:spPr>
          <a:xfrm>
            <a:off x="4495430" y="1988840"/>
            <a:ext cx="5143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1256942" y="1808820"/>
            <a:ext cx="8181909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PATRIMONIO DEL ENTE SE COMPONE DE: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5143500" y="2636912"/>
            <a:ext cx="0" cy="702078"/>
          </a:xfrm>
          <a:prstGeom prst="straightConnector1">
            <a:avLst/>
          </a:prstGeom>
          <a:ln w="254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024653" y="2825933"/>
            <a:ext cx="6359207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2050476" y="2825936"/>
            <a:ext cx="0" cy="513057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8383860" y="2825936"/>
            <a:ext cx="0" cy="513057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>
            <a:off x="390972" y="3504764"/>
            <a:ext cx="2673297" cy="12526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Bienes propios del ente</a:t>
            </a:r>
          </a:p>
        </p:txBody>
      </p:sp>
      <p:sp>
        <p:nvSpPr>
          <p:cNvPr id="16" name="15 Elipse"/>
          <p:cNvSpPr/>
          <p:nvPr/>
        </p:nvSpPr>
        <p:spPr>
          <a:xfrm>
            <a:off x="3523321" y="3468742"/>
            <a:ext cx="3078341" cy="1674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 a favor ente o Créditos</a:t>
            </a:r>
          </a:p>
        </p:txBody>
      </p:sp>
      <p:sp>
        <p:nvSpPr>
          <p:cNvPr id="21" name="20 Elipse"/>
          <p:cNvSpPr/>
          <p:nvPr/>
        </p:nvSpPr>
        <p:spPr>
          <a:xfrm>
            <a:off x="6708790" y="3524404"/>
            <a:ext cx="3604329" cy="14135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sz="2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Obligaciones a cargo del </a:t>
            </a:r>
            <a:r>
              <a:rPr lang="es-AR" sz="2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</a:t>
            </a:r>
            <a:endParaRPr lang="es-AR" sz="2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352620"/>
              </p:ext>
            </p:extLst>
          </p:nvPr>
        </p:nvGraphicFramePr>
        <p:xfrm>
          <a:off x="1448780" y="5445224"/>
          <a:ext cx="7389440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9440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s-AR" dirty="0" smtClean="0">
                          <a:latin typeface="Arial Black" panose="020B0A04020102020204" pitchFamily="34" charset="0"/>
                        </a:rPr>
                        <a:t>PATRIMONIO:</a:t>
                      </a:r>
                      <a:r>
                        <a:rPr lang="es-AR" baseline="0" dirty="0" smtClean="0">
                          <a:latin typeface="Arial Black" panose="020B0A04020102020204" pitchFamily="34" charset="0"/>
                        </a:rPr>
                        <a:t> conjunto de bienes, derechos y obligaciones pertenecientes a un ente </a:t>
                      </a:r>
                      <a:endParaRPr lang="es-AR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5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4.1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843904"/>
              </p:ext>
            </p:extLst>
          </p:nvPr>
        </p:nvGraphicFramePr>
        <p:xfrm>
          <a:off x="514350" y="1600200"/>
          <a:ext cx="9258300" cy="3718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88790"/>
                <a:gridCol w="2376264"/>
                <a:gridCol w="2592288"/>
                <a:gridCol w="2900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OPERACION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TIPO DE VAR PATRIMONIAL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EFECTO EN COMP.</a:t>
                      </a:r>
                      <a:r>
                        <a:rPr lang="es-AR" baseline="0" dirty="0" smtClean="0"/>
                        <a:t> PATRIMONIALES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IMPACTO EN EL P.NETO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</a:t>
                      </a:r>
                      <a:r>
                        <a:rPr lang="es-AR" baseline="0" dirty="0" smtClean="0"/>
                        <a:t> ORIGEN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 A</a:t>
                      </a:r>
                      <a:r>
                        <a:rPr lang="es-AR" baseline="0" dirty="0" smtClean="0"/>
                        <a:t> +C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b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 A +P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NULO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c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 +I /-A +G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 -A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NULO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+P +A</a:t>
                      </a:r>
                      <a:r>
                        <a:rPr lang="es-AR" baseline="0" dirty="0" smtClean="0"/>
                        <a:t> +G</a:t>
                      </a:r>
                      <a:endParaRPr lang="es-A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REDUCCIÓN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f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-A</a:t>
                      </a:r>
                      <a:r>
                        <a:rPr lang="es-AR" baseline="0" dirty="0" smtClean="0"/>
                        <a:t> -P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NULO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+P +G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REDUCCION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h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</a:t>
                      </a:r>
                      <a:r>
                        <a:rPr lang="es-AR" baseline="0" dirty="0" smtClean="0"/>
                        <a:t> +I / -A +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AUMENTO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3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4.2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629065"/>
              </p:ext>
            </p:extLst>
          </p:nvPr>
        </p:nvGraphicFramePr>
        <p:xfrm>
          <a:off x="514350" y="1600200"/>
          <a:ext cx="9258300" cy="3718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88790"/>
                <a:gridCol w="2592288"/>
                <a:gridCol w="2962647"/>
                <a:gridCol w="2314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OPERACION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TIPO VAR.</a:t>
                      </a:r>
                      <a:r>
                        <a:rPr lang="es-AR" baseline="0" dirty="0" smtClean="0"/>
                        <a:t> PATRIMONIAL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EFECTO COMP. PATRIMONIALES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IMPACTO EN EL P.NETO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</a:t>
                      </a:r>
                      <a:r>
                        <a:rPr lang="es-AR" baseline="0" dirty="0" smtClean="0"/>
                        <a:t> ORIGEN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96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+A +C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AUMENTA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b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 +P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NULA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c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 MODIFICATIVA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</a:t>
                      </a:r>
                      <a:r>
                        <a:rPr lang="es-AR" baseline="0" dirty="0" smtClean="0"/>
                        <a:t> +I /-A +G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AUMENTA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 –A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NULO</a:t>
                      </a:r>
                      <a:endParaRPr lang="es-AR" dirty="0"/>
                    </a:p>
                  </a:txBody>
                  <a:tcPr/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es-AR" dirty="0" smtClean="0"/>
                        <a:t>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PERMUTATIVA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</a:t>
                      </a:r>
                      <a:r>
                        <a:rPr lang="es-AR" baseline="0" dirty="0" smtClean="0"/>
                        <a:t> –A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NULO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f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MOFIFICATIVA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-A +G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DISMINUYE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</a:t>
                      </a:r>
                      <a:r>
                        <a:rPr lang="es-AR" baseline="0" dirty="0" smtClean="0"/>
                        <a:t>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+A +I / -A +G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AUMENTA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h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MODIFICATIVA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-A –P +G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DISMINUYE</a:t>
                      </a:r>
                      <a:r>
                        <a:rPr lang="es-AR" baseline="0" dirty="0" smtClean="0"/>
                        <a:t> 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1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5.1 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52724"/>
              </p:ext>
            </p:extLst>
          </p:nvPr>
        </p:nvGraphicFramePr>
        <p:xfrm>
          <a:off x="514350" y="1600200"/>
          <a:ext cx="9258300" cy="5151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60798"/>
                <a:gridCol w="1008112"/>
                <a:gridCol w="288032"/>
                <a:gridCol w="1008112"/>
                <a:gridCol w="360040"/>
                <a:gridCol w="1080120"/>
                <a:gridCol w="360040"/>
                <a:gridCol w="1224136"/>
                <a:gridCol w="216024"/>
                <a:gridCol w="1008112"/>
                <a:gridCol w="288032"/>
                <a:gridCol w="9567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INGRESOS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GASTOS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P.</a:t>
                      </a:r>
                      <a:r>
                        <a:rPr lang="es-AR" baseline="0" dirty="0" smtClean="0"/>
                        <a:t> 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03/01/A1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05/01/A1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-2500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15/01/A1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20/01/A1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7000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7000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25/01/A1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05/02/A1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-2500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10/02/A1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-4000</a:t>
                      </a:r>
                    </a:p>
                    <a:p>
                      <a:r>
                        <a:rPr lang="es-AR" dirty="0" smtClean="0"/>
                        <a:t>+4000=0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16/02/A1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27/02/01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-2140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140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-140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28/02/A1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-450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TOTALES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54360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5590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53910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23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EJERCICIO 5.2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169028"/>
              </p:ext>
            </p:extLst>
          </p:nvPr>
        </p:nvGraphicFramePr>
        <p:xfrm>
          <a:off x="514350" y="1600200"/>
          <a:ext cx="9258300" cy="457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4774"/>
                <a:gridCol w="1080120"/>
                <a:gridCol w="216024"/>
                <a:gridCol w="1368152"/>
                <a:gridCol w="288032"/>
                <a:gridCol w="1224136"/>
                <a:gridCol w="288032"/>
                <a:gridCol w="1152128"/>
                <a:gridCol w="288032"/>
                <a:gridCol w="936104"/>
                <a:gridCol w="216024"/>
                <a:gridCol w="9567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INGRESO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GASTO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P.NETO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02/01/A1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04/01/A1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13/01/A1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560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560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560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19/01/A1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27/01/A1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05/02/A1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10/02/A1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16/02/A1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-550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-50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20/02/A1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28/02/A1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-500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TOTALES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6560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2260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1150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6110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5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EJERCICIO 5.3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452073"/>
              </p:ext>
            </p:extLst>
          </p:nvPr>
        </p:nvGraphicFramePr>
        <p:xfrm>
          <a:off x="514350" y="1600200"/>
          <a:ext cx="9258300" cy="457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88790"/>
                <a:gridCol w="1008112"/>
                <a:gridCol w="288032"/>
                <a:gridCol w="936104"/>
                <a:gridCol w="236587"/>
                <a:gridCol w="1275581"/>
                <a:gridCol w="267469"/>
                <a:gridCol w="1316707"/>
                <a:gridCol w="226343"/>
                <a:gridCol w="997793"/>
                <a:gridCol w="216024"/>
                <a:gridCol w="11007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INGRESO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GASTOS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P. NETO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02/01/A1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03/01/A1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-600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12/01/A1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1120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1120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1120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18/01/A1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25/01/A1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04/02/A1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-600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10/02/A1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13/02/A1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25/02/A1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28/02/A1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-800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TOTALES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14320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1800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4520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12520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78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EJERCICIO 6.1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06940"/>
              </p:ext>
            </p:extLst>
          </p:nvPr>
        </p:nvGraphicFramePr>
        <p:xfrm>
          <a:off x="534988" y="1124744"/>
          <a:ext cx="9258300" cy="4861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4774"/>
                <a:gridCol w="1080120"/>
                <a:gridCol w="216024"/>
                <a:gridCol w="1080120"/>
                <a:gridCol w="236587"/>
                <a:gridCol w="1131565"/>
                <a:gridCol w="411485"/>
                <a:gridCol w="1244699"/>
                <a:gridCol w="298351"/>
                <a:gridCol w="997793"/>
                <a:gridCol w="288032"/>
                <a:gridCol w="1028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INGRESOS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GASTOS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03/01/A1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05/01/A1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-900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15/01/A1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1680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1680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20/01/A1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25/01/A1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05/02/A1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-950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10/02/A1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-300</a:t>
                      </a:r>
                    </a:p>
                    <a:p>
                      <a:r>
                        <a:rPr lang="es-AR" dirty="0" smtClean="0"/>
                        <a:t>+300=0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16/02/A1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-1500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25/02/A1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28/02/A1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700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20730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6780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2550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679004" y="6084187"/>
            <a:ext cx="90730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 – P –C – I +G = 20730 - 1500 – 15000 - 6780 + 2500 = 0</a:t>
            </a:r>
            <a:endParaRPr lang="es-AR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57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6.2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493394"/>
              </p:ext>
            </p:extLst>
          </p:nvPr>
        </p:nvGraphicFramePr>
        <p:xfrm>
          <a:off x="462980" y="1196759"/>
          <a:ext cx="9295653" cy="47525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24099"/>
                <a:gridCol w="999617"/>
                <a:gridCol w="289633"/>
                <a:gridCol w="1013714"/>
                <a:gridCol w="237902"/>
                <a:gridCol w="1137853"/>
                <a:gridCol w="413772"/>
                <a:gridCol w="1251616"/>
                <a:gridCol w="300009"/>
                <a:gridCol w="1075746"/>
                <a:gridCol w="289633"/>
                <a:gridCol w="962059"/>
              </a:tblGrid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FECHA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ACTIVO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PASIVO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CAPITAL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INGRESOS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GASTOS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02/01/A1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03/01/A1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11/01/A1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21/01/A1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26/01/A1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04/02/A1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10/02/A1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15/02/A1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27/02/A1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-2600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-2500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r>
                        <a:rPr lang="es-AR" dirty="0" smtClean="0"/>
                        <a:t>28/02/A1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690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690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31400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690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30000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5500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+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4790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=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34988" y="6237312"/>
            <a:ext cx="92170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A-P-C-I+G= 31400 – 690 – 30000 – 5500 + 4790 = 0</a:t>
            </a:r>
            <a:endParaRPr lang="es-AR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0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7.1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460806"/>
              </p:ext>
            </p:extLst>
          </p:nvPr>
        </p:nvGraphicFramePr>
        <p:xfrm>
          <a:off x="514350" y="1600200"/>
          <a:ext cx="9258300" cy="2956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32806"/>
                <a:gridCol w="2016224"/>
                <a:gridCol w="2005950"/>
                <a:gridCol w="1851660"/>
                <a:gridCol w="18516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OPERACION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DE ORIGEN</a:t>
                      </a:r>
                      <a:r>
                        <a:rPr lang="es-AR" baseline="0" dirty="0" smtClean="0"/>
                        <a:t>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CUALITATIVA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CUANTITATIVA +</a:t>
                      </a:r>
                    </a:p>
                    <a:p>
                      <a:pPr algn="ctr"/>
                      <a:r>
                        <a:rPr lang="es-AR" dirty="0" smtClean="0"/>
                        <a:t>PN AUMENTA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CUANTITATIVA</a:t>
                      </a:r>
                      <a:r>
                        <a:rPr lang="es-AR" baseline="0" dirty="0" smtClean="0"/>
                        <a:t> –</a:t>
                      </a:r>
                    </a:p>
                    <a:p>
                      <a:pPr algn="ctr"/>
                      <a:r>
                        <a:rPr lang="es-AR" baseline="0" dirty="0" smtClean="0"/>
                        <a:t>PN DISMINUYE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b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c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796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 smtClean="0"/>
                        <a:t>2300-950=1350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f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0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Solución Ejercicio </a:t>
            </a:r>
            <a:r>
              <a:rPr lang="es-AR" dirty="0" smtClean="0"/>
              <a:t>7.2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870907"/>
              </p:ext>
            </p:extLst>
          </p:nvPr>
        </p:nvGraphicFramePr>
        <p:xfrm>
          <a:off x="514350" y="1600200"/>
          <a:ext cx="9258300" cy="2956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51660"/>
                <a:gridCol w="1851660"/>
                <a:gridCol w="1851660"/>
                <a:gridCol w="1851660"/>
                <a:gridCol w="1851660"/>
              </a:tblGrid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OPERACIÓN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 ORIGEN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CUALITATIVA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CUANTITATIVA</a:t>
                      </a:r>
                      <a:r>
                        <a:rPr lang="es-AR" baseline="0" dirty="0" smtClean="0"/>
                        <a:t> +</a:t>
                      </a:r>
                    </a:p>
                    <a:p>
                      <a:r>
                        <a:rPr lang="es-AR" baseline="0" dirty="0" smtClean="0"/>
                        <a:t>PN AUMENTA 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CUANTITATIVA</a:t>
                      </a:r>
                      <a:r>
                        <a:rPr lang="es-AR" baseline="0" dirty="0" smtClean="0"/>
                        <a:t> – PN DISMINUYE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15000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b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2000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c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-0,50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f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X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g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920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4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0023" y="404667"/>
            <a:ext cx="8743950" cy="1470025"/>
          </a:xfrm>
        </p:spPr>
        <p:txBody>
          <a:bodyPr/>
          <a:lstStyle/>
          <a:p>
            <a:r>
              <a:rPr lang="es-AR" u="sng" dirty="0" smtClean="0">
                <a:latin typeface="Arial Black" panose="020B0A04020102020204" pitchFamily="34" charset="0"/>
              </a:rPr>
              <a:t>ACTIVO Y PASIVO</a:t>
            </a:r>
            <a:endParaRPr lang="es-AR" u="sng" dirty="0">
              <a:latin typeface="Arial Black" panose="020B0A040201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18964" y="1772816"/>
            <a:ext cx="9442050" cy="4824536"/>
          </a:xfrm>
        </p:spPr>
        <p:txBody>
          <a:bodyPr/>
          <a:lstStyle/>
          <a:p>
            <a:r>
              <a:rPr lang="es-A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ACTIVO = RECURSOS</a:t>
            </a:r>
          </a:p>
          <a:p>
            <a:r>
              <a:rPr lang="es-AR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ACTIVO = </a:t>
            </a: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Bienes propios + Derechos a favor</a:t>
            </a:r>
          </a:p>
          <a:p>
            <a:endParaRPr lang="es-AR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PASIVO </a:t>
            </a:r>
            <a:r>
              <a:rPr lang="es-A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PARTICIPACIONES DE </a:t>
            </a:r>
            <a:r>
              <a:rPr lang="es-A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TERCEROS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AR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PASIVO = </a:t>
            </a: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obligaciones a cargo del ente y a favor de terceros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2980" y="2348880"/>
            <a:ext cx="9433048" cy="1152128"/>
          </a:xfrm>
          <a:prstGeom prst="rect">
            <a:avLst/>
          </a:prstGeom>
          <a:noFill/>
          <a:ln w="635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390972" y="4481475"/>
            <a:ext cx="9073005" cy="1224136"/>
          </a:xfrm>
          <a:prstGeom prst="rect">
            <a:avLst/>
          </a:prstGeom>
          <a:noFill/>
          <a:ln w="635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71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525" y="260652"/>
            <a:ext cx="8743950" cy="1224135"/>
          </a:xfrm>
        </p:spPr>
        <p:txBody>
          <a:bodyPr>
            <a:normAutofit/>
          </a:bodyPr>
          <a:lstStyle/>
          <a:p>
            <a:r>
              <a:rPr lang="es-AR" sz="4000" dirty="0" smtClean="0">
                <a:latin typeface="Arial Black" panose="020B0A04020102020204" pitchFamily="34" charset="0"/>
              </a:rPr>
              <a:t>PATRIMONIO NETO</a:t>
            </a:r>
            <a:endParaRPr lang="es-AR" sz="4000" dirty="0">
              <a:latin typeface="Arial Black" panose="020B0A040201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1953" y="980728"/>
            <a:ext cx="10083245" cy="5497389"/>
          </a:xfrm>
        </p:spPr>
        <p:txBody>
          <a:bodyPr/>
          <a:lstStyle/>
          <a:p>
            <a:r>
              <a:rPr lang="es-AR" sz="3200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DEFINICIÓN</a:t>
            </a:r>
          </a:p>
          <a:p>
            <a:pPr marL="551065" indent="-551065">
              <a:buAutoNum type="alphaLcParenR"/>
            </a:pP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la Estructura:</a:t>
            </a:r>
          </a:p>
          <a:p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Según Titularidad:</a:t>
            </a:r>
          </a:p>
          <a:p>
            <a:endParaRPr lang="es-A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= PARTICIPACIONES</a:t>
            </a:r>
          </a:p>
          <a:p>
            <a:endParaRPr lang="es-A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939530" y="2132856"/>
            <a:ext cx="7432562" cy="576064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PATRIMONIO NETO (PN) = ACTIVO (A) – PASIVO (P)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171357" y="4437112"/>
            <a:ext cx="5678990" cy="180020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5492725" y="4457182"/>
            <a:ext cx="2334276" cy="72008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  <p:cxnSp>
        <p:nvCxnSpPr>
          <p:cNvPr id="8" name="7 Conector recto"/>
          <p:cNvCxnSpPr/>
          <p:nvPr/>
        </p:nvCxnSpPr>
        <p:spPr>
          <a:xfrm>
            <a:off x="5508041" y="5157192"/>
            <a:ext cx="0" cy="108012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2156372" y="4460393"/>
            <a:ext cx="3321369" cy="1800200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ACTIVO</a:t>
            </a:r>
            <a:r>
              <a:rPr lang="es-A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7741" y="4456052"/>
            <a:ext cx="2349261" cy="720080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PASIVO</a:t>
            </a:r>
            <a:endParaRPr lang="es-A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508042" y="5247204"/>
            <a:ext cx="2342305" cy="1010179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PATRIMONIO NETO </a:t>
            </a:r>
            <a:endParaRPr lang="es-A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1803668" y="4460393"/>
            <a:ext cx="405045" cy="1800200"/>
          </a:xfrm>
          <a:prstGeom prst="leftBrac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  <p:sp>
        <p:nvSpPr>
          <p:cNvPr id="14" name="13 Cerrar llave"/>
          <p:cNvSpPr/>
          <p:nvPr/>
        </p:nvSpPr>
        <p:spPr>
          <a:xfrm>
            <a:off x="7867607" y="4478469"/>
            <a:ext cx="232722" cy="720080"/>
          </a:xfrm>
          <a:prstGeom prst="rightBrac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  <p:sp>
        <p:nvSpPr>
          <p:cNvPr id="15" name="14 Cerrar llave"/>
          <p:cNvSpPr/>
          <p:nvPr/>
        </p:nvSpPr>
        <p:spPr>
          <a:xfrm>
            <a:off x="7850346" y="5357281"/>
            <a:ext cx="359388" cy="900100"/>
          </a:xfrm>
          <a:prstGeom prst="rightBrace">
            <a:avLst/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7967" tIns="48983" rIns="97967" bIns="48983" rtlCol="0" anchor="ctr"/>
          <a:lstStyle/>
          <a:p>
            <a:pPr algn="ctr"/>
            <a:endParaRPr lang="es-AR"/>
          </a:p>
        </p:txBody>
      </p:sp>
      <p:sp>
        <p:nvSpPr>
          <p:cNvPr id="16" name="15 Rectángulo"/>
          <p:cNvSpPr/>
          <p:nvPr/>
        </p:nvSpPr>
        <p:spPr>
          <a:xfrm>
            <a:off x="201951" y="4869160"/>
            <a:ext cx="1620180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del Ente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8140833" y="4412616"/>
            <a:ext cx="2025225" cy="9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Participaciones de Terceros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8136252" y="5459542"/>
            <a:ext cx="2025225" cy="695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67" tIns="48983" rIns="97967" bIns="48983" rtlCol="0" anchor="ctr"/>
          <a:lstStyle/>
          <a:p>
            <a:pPr algn="ctr"/>
            <a:r>
              <a:rPr lang="es-A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Participaciones Propietarios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438471"/>
              </p:ext>
            </p:extLst>
          </p:nvPr>
        </p:nvGraphicFramePr>
        <p:xfrm>
          <a:off x="2079042" y="3645024"/>
          <a:ext cx="685800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/>
              </a:tblGrid>
              <a:tr h="370840">
                <a:tc>
                  <a:txBody>
                    <a:bodyPr/>
                    <a:lstStyle/>
                    <a:p>
                      <a:endParaRPr lang="es-A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9" name="18 Rectángulo"/>
          <p:cNvSpPr/>
          <p:nvPr/>
        </p:nvSpPr>
        <p:spPr>
          <a:xfrm>
            <a:off x="2006190" y="3429001"/>
            <a:ext cx="7365902" cy="576064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ACTIVO (A) =PASIVO (P) - PATRIMONIO NETO (PN)</a:t>
            </a:r>
            <a:endParaRPr lang="es-A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2980" y="0"/>
            <a:ext cx="9258300" cy="1143000"/>
          </a:xfrm>
        </p:spPr>
        <p:txBody>
          <a:bodyPr/>
          <a:lstStyle/>
          <a:p>
            <a:r>
              <a:rPr lang="es-AR" sz="4000" dirty="0">
                <a:solidFill>
                  <a:prstClr val="black"/>
                </a:solidFill>
                <a:latin typeface="Arial Black" panose="020B0A04020102020204" pitchFamily="34" charset="0"/>
              </a:rPr>
              <a:t>PATRIMONIO NETO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2980" y="908720"/>
            <a:ext cx="9258300" cy="5688632"/>
          </a:xfrm>
        </p:spPr>
        <p:txBody>
          <a:bodyPr/>
          <a:lstStyle/>
          <a:p>
            <a:pPr marL="0" indent="0" algn="just">
              <a:buNone/>
            </a:pPr>
            <a:r>
              <a:rPr lang="es-A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de la primera operación que realice la empresa el PATRIMONIO NETO (PN) estará integrado por los aportes de los propietarios o capital (C) y los resultados acumulados (RA) al momento de la medición.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Reemplazando PN= A-P: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En caso que los resultados Acumulados sean negativos: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AR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P = C </a:t>
            </a:r>
            <a:r>
              <a:rPr lang="es-AR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(- RA)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s-AR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827267"/>
              </p:ext>
            </p:extLst>
          </p:nvPr>
        </p:nvGraphicFramePr>
        <p:xfrm>
          <a:off x="3271292" y="2708920"/>
          <a:ext cx="3096344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s-A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</a:t>
                      </a:r>
                      <a:r>
                        <a:rPr lang="es-AR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C + RA</a:t>
                      </a:r>
                      <a:endParaRPr lang="es-A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61575"/>
              </p:ext>
            </p:extLst>
          </p:nvPr>
        </p:nvGraphicFramePr>
        <p:xfrm>
          <a:off x="3343300" y="4005064"/>
          <a:ext cx="302433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4336"/>
              </a:tblGrid>
              <a:tr h="370840">
                <a:tc>
                  <a:txBody>
                    <a:bodyPr/>
                    <a:lstStyle/>
                    <a:p>
                      <a:pPr marL="0" algn="ctr" defTabSz="979672" rtl="0" eaLnBrk="1" latinLnBrk="0" hangingPunct="1"/>
                      <a:r>
                        <a:rPr lang="es-AR" sz="20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– P = C + RA</a:t>
                      </a:r>
                      <a:endParaRPr lang="es-AR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793985"/>
              </p:ext>
            </p:extLst>
          </p:nvPr>
        </p:nvGraphicFramePr>
        <p:xfrm>
          <a:off x="3487316" y="5949280"/>
          <a:ext cx="3096344" cy="432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796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– P = C - RA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06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dirty="0" smtClean="0">
                <a:latin typeface="Arial Black" panose="020B0A04020102020204" pitchFamily="34" charset="0"/>
              </a:rPr>
              <a:t>Ejemplo caso 1-A (Pág. 43)</a:t>
            </a:r>
            <a:endParaRPr lang="es-AR" sz="4000" dirty="0">
              <a:latin typeface="Arial Black" panose="020B0A04020102020204" pitchFamily="34" charset="0"/>
            </a:endParaRPr>
          </a:p>
        </p:txBody>
      </p:sp>
      <p:pic>
        <p:nvPicPr>
          <p:cNvPr id="13" name="12 Marcador de posición de imagen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956" y="1600200"/>
            <a:ext cx="7409088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8 Marcador de posición de imagen"/>
          <p:cNvSpPr txBox="1">
            <a:spLocks/>
          </p:cNvSpPr>
          <p:nvPr/>
        </p:nvSpPr>
        <p:spPr>
          <a:xfrm>
            <a:off x="681364" y="476672"/>
            <a:ext cx="9505056" cy="4896544"/>
          </a:xfrm>
          <a:prstGeom prst="rect">
            <a:avLst/>
          </a:prstGeom>
        </p:spPr>
      </p:sp>
      <p:sp>
        <p:nvSpPr>
          <p:cNvPr id="12" name="8 Marcador de posición de imagen"/>
          <p:cNvSpPr txBox="1">
            <a:spLocks/>
          </p:cNvSpPr>
          <p:nvPr/>
        </p:nvSpPr>
        <p:spPr>
          <a:xfrm>
            <a:off x="2047156" y="620688"/>
            <a:ext cx="6172200" cy="41148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41330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4400" dirty="0" smtClean="0">
                <a:latin typeface="Arial Black" panose="020B0A04020102020204" pitchFamily="34" charset="0"/>
              </a:rPr>
              <a:t>RESULTADO DEL EJERCICIO</a:t>
            </a:r>
            <a:br>
              <a:rPr lang="es-AR" sz="4400" dirty="0" smtClean="0">
                <a:latin typeface="Arial Black" panose="020B0A04020102020204" pitchFamily="34" charset="0"/>
              </a:rPr>
            </a:br>
            <a:r>
              <a:rPr lang="es-AR" sz="4000" dirty="0" smtClean="0">
                <a:latin typeface="Arial Black" panose="020B0A04020102020204" pitchFamily="34" charset="0"/>
              </a:rPr>
              <a:t>DEFINICIÓN</a:t>
            </a:r>
            <a:endParaRPr lang="es-AR" sz="4000" dirty="0">
              <a:latin typeface="Arial Black" panose="020B0A040201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4948" y="1600203"/>
            <a:ext cx="10112052" cy="50691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2800" u="sng" dirty="0" smtClean="0"/>
              <a:t>Ejercicio: </a:t>
            </a:r>
            <a:r>
              <a:rPr lang="es-AR" sz="2800" dirty="0" smtClean="0"/>
              <a:t>período durante el cual se efectúa medición contable. En general el ejercicio contable tiene una duración de 12 meses.</a:t>
            </a:r>
          </a:p>
          <a:p>
            <a:pPr marL="0" indent="0">
              <a:buNone/>
            </a:pPr>
            <a:r>
              <a:rPr lang="es-AR" sz="2800" u="sng" dirty="0" smtClean="0"/>
              <a:t>Resultado: </a:t>
            </a:r>
            <a:r>
              <a:rPr lang="es-AR" sz="2800" dirty="0" smtClean="0"/>
              <a:t>variación neta operada en la riqueza durante un ejercicio.									Resultado ejercicio= Riqueza Final – Riqueza Inicial</a:t>
            </a:r>
            <a:endParaRPr lang="es-AR" sz="2800" dirty="0"/>
          </a:p>
          <a:p>
            <a:pPr marL="0" indent="0">
              <a:buNone/>
            </a:pPr>
            <a:endParaRPr lang="es-AR" sz="2500" dirty="0" smtClean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es-AR" sz="2500" dirty="0" smtClean="0">
                <a:solidFill>
                  <a:prstClr val="black"/>
                </a:solidFill>
              </a:rPr>
              <a:t>Resultado </a:t>
            </a:r>
            <a:r>
              <a:rPr lang="es-AR" sz="2500" dirty="0">
                <a:solidFill>
                  <a:prstClr val="black"/>
                </a:solidFill>
              </a:rPr>
              <a:t>ejercicio=</a:t>
            </a:r>
            <a:r>
              <a:rPr lang="es-AR" sz="2500" dirty="0" smtClean="0">
                <a:solidFill>
                  <a:prstClr val="black"/>
                </a:solidFill>
              </a:rPr>
              <a:t> Patrimonio Neto Final – Patrimonio Neto Inicial </a:t>
            </a:r>
            <a:endParaRPr lang="es-AR" sz="25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r>
              <a:rPr lang="es-AR" sz="2400" dirty="0" smtClean="0"/>
              <a:t>RE= </a:t>
            </a:r>
            <a:r>
              <a:rPr lang="es-AR" sz="2400" dirty="0" err="1" smtClean="0"/>
              <a:t>PNf-PNi</a:t>
            </a:r>
            <a:endParaRPr lang="es-AR" sz="2400" dirty="0" smtClean="0"/>
          </a:p>
          <a:p>
            <a:pPr marL="0" lvl="0" indent="0">
              <a:buNone/>
            </a:pPr>
            <a:r>
              <a:rPr lang="es-AR" sz="2800" dirty="0" smtClean="0">
                <a:solidFill>
                  <a:prstClr val="black"/>
                </a:solidFill>
              </a:rPr>
              <a:t>Si </a:t>
            </a:r>
            <a:r>
              <a:rPr lang="es-AR" sz="2800" dirty="0">
                <a:solidFill>
                  <a:prstClr val="black"/>
                </a:solidFill>
              </a:rPr>
              <a:t>riqueza final </a:t>
            </a:r>
            <a:r>
              <a:rPr lang="es-AR" sz="2800" dirty="0" smtClean="0">
                <a:solidFill>
                  <a:prstClr val="black"/>
                </a:solidFill>
              </a:rPr>
              <a:t>(</a:t>
            </a:r>
            <a:r>
              <a:rPr lang="es-AR" sz="2800" dirty="0" err="1" smtClean="0">
                <a:solidFill>
                  <a:prstClr val="black"/>
                </a:solidFill>
              </a:rPr>
              <a:t>PNf</a:t>
            </a:r>
            <a:r>
              <a:rPr lang="es-AR" sz="2800" dirty="0" smtClean="0">
                <a:solidFill>
                  <a:prstClr val="black"/>
                </a:solidFill>
              </a:rPr>
              <a:t>) es </a:t>
            </a:r>
            <a:r>
              <a:rPr lang="es-AR" sz="2800" dirty="0">
                <a:solidFill>
                  <a:prstClr val="black"/>
                </a:solidFill>
              </a:rPr>
              <a:t>mayor a riqueza </a:t>
            </a:r>
            <a:r>
              <a:rPr lang="es-AR" sz="2800" dirty="0" smtClean="0">
                <a:solidFill>
                  <a:prstClr val="black"/>
                </a:solidFill>
              </a:rPr>
              <a:t>inicial (</a:t>
            </a:r>
            <a:r>
              <a:rPr lang="es-AR" sz="2800" dirty="0" err="1" smtClean="0">
                <a:solidFill>
                  <a:prstClr val="black"/>
                </a:solidFill>
              </a:rPr>
              <a:t>PNi</a:t>
            </a:r>
            <a:r>
              <a:rPr lang="es-AR" sz="2800" dirty="0" smtClean="0">
                <a:solidFill>
                  <a:prstClr val="black"/>
                </a:solidFill>
              </a:rPr>
              <a:t>)          Ganancia</a:t>
            </a:r>
            <a:endParaRPr lang="es-AR" sz="2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s-AR" sz="2800" dirty="0">
                <a:solidFill>
                  <a:prstClr val="black"/>
                </a:solidFill>
              </a:rPr>
              <a:t>Si riqueza </a:t>
            </a:r>
            <a:r>
              <a:rPr lang="es-AR" sz="2800" dirty="0" smtClean="0">
                <a:solidFill>
                  <a:prstClr val="black"/>
                </a:solidFill>
              </a:rPr>
              <a:t>final </a:t>
            </a:r>
            <a:r>
              <a:rPr lang="es-AR" sz="2800" dirty="0">
                <a:solidFill>
                  <a:prstClr val="black"/>
                </a:solidFill>
              </a:rPr>
              <a:t>(</a:t>
            </a:r>
            <a:r>
              <a:rPr lang="es-AR" sz="2800" dirty="0" err="1">
                <a:solidFill>
                  <a:prstClr val="black"/>
                </a:solidFill>
              </a:rPr>
              <a:t>PNf</a:t>
            </a:r>
            <a:r>
              <a:rPr lang="es-AR" sz="2800" dirty="0">
                <a:solidFill>
                  <a:prstClr val="black"/>
                </a:solidFill>
              </a:rPr>
              <a:t>)</a:t>
            </a:r>
            <a:r>
              <a:rPr lang="es-AR" sz="2800" dirty="0" smtClean="0">
                <a:solidFill>
                  <a:prstClr val="black"/>
                </a:solidFill>
              </a:rPr>
              <a:t> </a:t>
            </a:r>
            <a:r>
              <a:rPr lang="es-AR" sz="2800" dirty="0">
                <a:solidFill>
                  <a:prstClr val="black"/>
                </a:solidFill>
              </a:rPr>
              <a:t>es menor a riqueza inicial (</a:t>
            </a:r>
            <a:r>
              <a:rPr lang="es-AR" sz="2800" dirty="0" err="1" smtClean="0">
                <a:solidFill>
                  <a:prstClr val="black"/>
                </a:solidFill>
              </a:rPr>
              <a:t>PNi</a:t>
            </a:r>
            <a:r>
              <a:rPr lang="es-AR" sz="2800" dirty="0">
                <a:solidFill>
                  <a:prstClr val="black"/>
                </a:solidFill>
              </a:rPr>
              <a:t>)</a:t>
            </a:r>
            <a:r>
              <a:rPr lang="es-AR" sz="2800" dirty="0" smtClean="0">
                <a:solidFill>
                  <a:prstClr val="black"/>
                </a:solidFill>
              </a:rPr>
              <a:t>          </a:t>
            </a:r>
            <a:r>
              <a:rPr lang="es-AR" sz="2800" dirty="0">
                <a:solidFill>
                  <a:prstClr val="black"/>
                </a:solidFill>
              </a:rPr>
              <a:t>Pérdida</a:t>
            </a:r>
          </a:p>
          <a:p>
            <a:pPr marL="0" indent="0" algn="ctr">
              <a:buNone/>
            </a:pPr>
            <a:endParaRPr lang="es-AR" sz="2400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1111052" y="3442903"/>
            <a:ext cx="7560840" cy="504056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7669488" y="5589240"/>
            <a:ext cx="72008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7735788" y="6093296"/>
            <a:ext cx="72008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79004" y="4365104"/>
            <a:ext cx="8928992" cy="504056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64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4350" y="116632"/>
            <a:ext cx="9489690" cy="1152128"/>
          </a:xfrm>
        </p:spPr>
        <p:txBody>
          <a:bodyPr>
            <a:noAutofit/>
          </a:bodyPr>
          <a:lstStyle/>
          <a:p>
            <a:r>
              <a:rPr lang="es-AR" sz="4100" dirty="0">
                <a:latin typeface="Arial Black" panose="020B0A04020102020204" pitchFamily="34" charset="0"/>
              </a:rPr>
              <a:t>VARIACIONES PATRIMONIALES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350" y="1196752"/>
            <a:ext cx="9258300" cy="5544616"/>
          </a:xfrm>
        </p:spPr>
        <p:txBody>
          <a:bodyPr>
            <a:normAutofit fontScale="77500" lnSpcReduction="20000"/>
          </a:bodyPr>
          <a:lstStyle/>
          <a:p>
            <a:r>
              <a:rPr lang="es-AR" sz="3200" b="1" u="sng" dirty="0"/>
              <a:t>CONCEPTO:</a:t>
            </a:r>
            <a:r>
              <a:rPr lang="es-AR" sz="3200" b="1" dirty="0"/>
              <a:t> </a:t>
            </a:r>
            <a:r>
              <a:rPr lang="es-AR" sz="3200" dirty="0" smtClean="0"/>
              <a:t>Son cambio que se producen en el patrimonio del ente con motivo de la actividad que realiza y otras causas ajenas al mismo, varíe o no el importe del patrimonio</a:t>
            </a:r>
            <a:endParaRPr lang="es-AR" sz="3200" dirty="0"/>
          </a:p>
          <a:p>
            <a:r>
              <a:rPr lang="es-AR" sz="3200" b="1" u="sng" dirty="0"/>
              <a:t>CAUSAS:</a:t>
            </a:r>
            <a:r>
              <a:rPr lang="es-AR" sz="3200" b="1" dirty="0"/>
              <a:t> </a:t>
            </a:r>
            <a:endParaRPr lang="es-AR" sz="3200" b="1" dirty="0" smtClean="0"/>
          </a:p>
          <a:p>
            <a:pPr marL="514350" indent="-514350">
              <a:buAutoNum type="alphaLcParenR"/>
            </a:pPr>
            <a:r>
              <a:rPr lang="es-AR" sz="3200" b="1" dirty="0" smtClean="0"/>
              <a:t>Transaccionales: </a:t>
            </a:r>
            <a:r>
              <a:rPr lang="es-AR" sz="3200" dirty="0" smtClean="0"/>
              <a:t>operaciones que realiza el ente con su/s propietario/s, y operaciones que realiza el ente con terceros</a:t>
            </a:r>
          </a:p>
          <a:p>
            <a:pPr marL="514350" indent="-514350">
              <a:buAutoNum type="alphaLcParenR"/>
            </a:pPr>
            <a:r>
              <a:rPr lang="es-AR" sz="3200" b="1" dirty="0" smtClean="0"/>
              <a:t>No transaccionales: </a:t>
            </a:r>
            <a:r>
              <a:rPr lang="es-AR" sz="3200" dirty="0" smtClean="0"/>
              <a:t>acontecimientos eventuales, circunstancia del medio económico, consumo de bienes con motivo de su uso.</a:t>
            </a:r>
            <a:r>
              <a:rPr lang="es-AR" sz="3200" b="1" dirty="0" smtClean="0"/>
              <a:t> </a:t>
            </a:r>
            <a:endParaRPr lang="es-AR" sz="3200" b="1" u="sng" dirty="0"/>
          </a:p>
          <a:p>
            <a:r>
              <a:rPr lang="es-AR" sz="3200" b="1" u="sng" dirty="0" smtClean="0"/>
              <a:t>CLASIFICACION:</a:t>
            </a:r>
          </a:p>
          <a:p>
            <a:pPr marL="0" indent="0">
              <a:buNone/>
            </a:pPr>
            <a:r>
              <a:rPr lang="es-AR" sz="3200" b="1" dirty="0" smtClean="0"/>
              <a:t>1. De Origen: </a:t>
            </a:r>
            <a:r>
              <a:rPr lang="es-AR" sz="3200" dirty="0" smtClean="0"/>
              <a:t>operación que da nacimiento al ente, con motivo del aporte inicial de su/s propietario/s</a:t>
            </a:r>
            <a:endParaRPr lang="es-AR" sz="3200" dirty="0"/>
          </a:p>
          <a:p>
            <a:pPr marL="0" indent="0">
              <a:buNone/>
            </a:pPr>
            <a:r>
              <a:rPr lang="es-AR" sz="3200" b="1" dirty="0"/>
              <a:t>2</a:t>
            </a:r>
            <a:r>
              <a:rPr lang="es-AR" sz="3200" b="1" dirty="0" smtClean="0"/>
              <a:t>. </a:t>
            </a:r>
            <a:r>
              <a:rPr lang="es-AR" sz="3200" b="1" dirty="0"/>
              <a:t>Cualitativas o </a:t>
            </a:r>
            <a:r>
              <a:rPr lang="es-AR" sz="3200" b="1" dirty="0" err="1"/>
              <a:t>Permutativas</a:t>
            </a:r>
            <a:r>
              <a:rPr lang="es-AR" sz="3200" b="1" dirty="0"/>
              <a:t>: </a:t>
            </a:r>
            <a:r>
              <a:rPr lang="es-AR" sz="3200" dirty="0"/>
              <a:t>operación que afecta la composición del patrimonio pero NO modifica el valor del PN</a:t>
            </a:r>
          </a:p>
          <a:p>
            <a:pPr marL="0" indent="0">
              <a:buNone/>
            </a:pPr>
            <a:r>
              <a:rPr lang="es-AR" sz="3200" b="1" dirty="0" smtClean="0"/>
              <a:t>3. </a:t>
            </a:r>
            <a:r>
              <a:rPr lang="es-AR" sz="3200" b="1" dirty="0"/>
              <a:t>Cuantitativas o Modificativas: </a:t>
            </a:r>
            <a:r>
              <a:rPr lang="es-AR" sz="3200" dirty="0"/>
              <a:t>operación que afecta la composición del patrimonio y también el valor del patrimonio neto</a:t>
            </a:r>
          </a:p>
          <a:p>
            <a:pPr marL="0" indent="0">
              <a:buNone/>
            </a:pPr>
            <a:endParaRPr lang="es-AR" sz="3200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825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10166058" cy="1296144"/>
          </a:xfrm>
        </p:spPr>
        <p:txBody>
          <a:bodyPr>
            <a:normAutofit/>
          </a:bodyPr>
          <a:lstStyle/>
          <a:p>
            <a:r>
              <a:rPr lang="es-AR" sz="3900" dirty="0">
                <a:latin typeface="Arial Black" panose="020B0A04020102020204" pitchFamily="34" charset="0"/>
              </a:rPr>
              <a:t>VARIACIONES PARTRIMONIALES PERMUTATIVAS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4350" y="1600201"/>
            <a:ext cx="9258300" cy="4997152"/>
          </a:xfrm>
        </p:spPr>
        <p:txBody>
          <a:bodyPr/>
          <a:lstStyle/>
          <a:p>
            <a:pPr marL="0" indent="0">
              <a:buNone/>
            </a:pPr>
            <a:r>
              <a:rPr lang="es-AR" u="sng" dirty="0" smtClean="0"/>
              <a:t>REQUISITOS:</a:t>
            </a:r>
          </a:p>
          <a:p>
            <a:pPr marL="551065" indent="-551065">
              <a:buAutoNum type="arabicPeriod"/>
            </a:pPr>
            <a:r>
              <a:rPr lang="es-AR" dirty="0" smtClean="0"/>
              <a:t>Que surja de una operación con un tercero</a:t>
            </a:r>
          </a:p>
          <a:p>
            <a:pPr marL="551065" indent="-551065">
              <a:buAutoNum type="arabicPeriod"/>
            </a:pPr>
            <a:r>
              <a:rPr lang="es-AR" dirty="0" smtClean="0"/>
              <a:t>Que pertenezca a uno de los siguientes grupos y que sea del mismo valor</a:t>
            </a:r>
            <a:endParaRPr lang="es-AR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000345"/>
              </p:ext>
            </p:extLst>
          </p:nvPr>
        </p:nvGraphicFramePr>
        <p:xfrm>
          <a:off x="462980" y="3933056"/>
          <a:ext cx="9433048" cy="2122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33048"/>
              </a:tblGrid>
              <a:tr h="448326">
                <a:tc>
                  <a:txBody>
                    <a:bodyPr/>
                    <a:lstStyle/>
                    <a:p>
                      <a:pPr algn="just"/>
                      <a:r>
                        <a:rPr lang="es-AR" sz="2000" dirty="0" smtClean="0">
                          <a:latin typeface="Arial Black" panose="020B0A04020102020204" pitchFamily="34" charset="0"/>
                        </a:rPr>
                        <a:t>a)</a:t>
                      </a:r>
                      <a:r>
                        <a:rPr lang="es-AR" sz="2000" baseline="0" dirty="0" smtClean="0">
                          <a:latin typeface="Arial Black" panose="020B0A04020102020204" pitchFamily="34" charset="0"/>
                        </a:rPr>
                        <a:t> + A = - A  </a:t>
                      </a:r>
                      <a:r>
                        <a:rPr lang="es-A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(Var. Exclusivamente activas) Ej.: compra mercadería en efectivo</a:t>
                      </a:r>
                      <a:endParaRPr lang="es-A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870" marR="102870"/>
                </a:tc>
              </a:tr>
              <a:tr h="514423">
                <a:tc>
                  <a:txBody>
                    <a:bodyPr/>
                    <a:lstStyle/>
                    <a:p>
                      <a:pPr algn="just"/>
                      <a:r>
                        <a:rPr lang="es-AR" sz="2000" dirty="0" smtClean="0">
                          <a:latin typeface="Arial Black" panose="020B0A04020102020204" pitchFamily="34" charset="0"/>
                        </a:rPr>
                        <a:t>b) +</a:t>
                      </a:r>
                      <a:r>
                        <a:rPr lang="es-AR" sz="2000" baseline="0" dirty="0" smtClean="0">
                          <a:latin typeface="Arial Black" panose="020B0A04020102020204" pitchFamily="34" charset="0"/>
                        </a:rPr>
                        <a:t> A = + P </a:t>
                      </a:r>
                      <a:r>
                        <a:rPr lang="es-A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(Variaciones intersectoriales) Ej.: obtención de un préstamo </a:t>
                      </a:r>
                      <a:r>
                        <a:rPr lang="es-AR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bcrio</a:t>
                      </a:r>
                      <a:r>
                        <a:rPr lang="es-A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A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2870" marR="102870"/>
                </a:tc>
              </a:tr>
              <a:tr h="448326">
                <a:tc>
                  <a:txBody>
                    <a:bodyPr/>
                    <a:lstStyle/>
                    <a:p>
                      <a:pPr algn="just"/>
                      <a:r>
                        <a:rPr lang="es-AR" sz="2000" dirty="0" smtClean="0">
                          <a:latin typeface="Arial Black" panose="020B0A04020102020204" pitchFamily="34" charset="0"/>
                        </a:rPr>
                        <a:t>c) -</a:t>
                      </a:r>
                      <a:r>
                        <a:rPr lang="es-AR" sz="2000" baseline="0" dirty="0" smtClean="0">
                          <a:latin typeface="Arial Black" panose="020B0A04020102020204" pitchFamily="34" charset="0"/>
                        </a:rPr>
                        <a:t> P = - A  </a:t>
                      </a:r>
                      <a:r>
                        <a:rPr lang="es-A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(Variaciones intersectoriales) Ej.: Pago de una cuota del préstamo</a:t>
                      </a:r>
                      <a:endParaRPr lang="es-AR" sz="20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</a:tr>
              <a:tr h="71147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000" dirty="0" smtClean="0">
                          <a:latin typeface="Arial Black" panose="020B0A04020102020204" pitchFamily="34" charset="0"/>
                        </a:rPr>
                        <a:t>d) -</a:t>
                      </a:r>
                      <a:r>
                        <a:rPr lang="es-AR" sz="2000" baseline="0" dirty="0" smtClean="0"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s-AR" sz="2000" dirty="0" smtClean="0">
                          <a:latin typeface="Arial Black" panose="020B0A04020102020204" pitchFamily="34" charset="0"/>
                        </a:rPr>
                        <a:t>P</a:t>
                      </a:r>
                      <a:r>
                        <a:rPr lang="es-AR" sz="2000" baseline="0" dirty="0" smtClean="0">
                          <a:latin typeface="Arial Black" panose="020B0A04020102020204" pitchFamily="34" charset="0"/>
                        </a:rPr>
                        <a:t> =</a:t>
                      </a:r>
                      <a:r>
                        <a:rPr lang="es-AR" sz="2000" dirty="0" smtClean="0">
                          <a:latin typeface="Arial Black" panose="020B0A04020102020204" pitchFamily="34" charset="0"/>
                        </a:rPr>
                        <a:t> + P </a:t>
                      </a:r>
                      <a:r>
                        <a:rPr lang="es-A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A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Var. Exclusivamente pasivas) Ej.: Documentación deuda proveedor</a:t>
                      </a:r>
                      <a:endParaRPr lang="es-AR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es-AR" sz="2000" dirty="0">
                        <a:latin typeface="Arial Black" panose="020B0A04020102020204" pitchFamily="34" charset="0"/>
                      </a:endParaRPr>
                    </a:p>
                  </a:txBody>
                  <a:tcPr marL="102870" marR="1028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5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10705</TotalTime>
  <Words>2004</Words>
  <Application>Microsoft Office PowerPoint</Application>
  <PresentationFormat>Diapositivas de 35 mm</PresentationFormat>
  <Paragraphs>909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UNIDAD 2: Estructura y Variaciones del Patrimonio</vt:lpstr>
      <vt:lpstr>ESTRUCTURA DEL PATRIMONIO</vt:lpstr>
      <vt:lpstr>ACTIVO Y PASIVO</vt:lpstr>
      <vt:lpstr>PATRIMONIO NETO</vt:lpstr>
      <vt:lpstr>PATRIMONIO NETO</vt:lpstr>
      <vt:lpstr>Ejemplo caso 1-A (Pág. 43)</vt:lpstr>
      <vt:lpstr>RESULTADO DEL EJERCICIO DEFINICIÓN</vt:lpstr>
      <vt:lpstr>VARIACIONES PATRIMONIALES</vt:lpstr>
      <vt:lpstr>VARIACIONES PARTRIMONIALES PERMUTATIVAS</vt:lpstr>
      <vt:lpstr>VARIACIONES PATRIMONIALES MODIFICATIVAS</vt:lpstr>
      <vt:lpstr>VARIACIONES PATRIMONIALES MODIFICATIVAS</vt:lpstr>
      <vt:lpstr>VARIACIONES PATRIMONIALES MODIFICATIVAS</vt:lpstr>
      <vt:lpstr>Operaciones de propietarios y el Resultado del Ejercicio</vt:lpstr>
      <vt:lpstr>CASOS PRACTICOS</vt:lpstr>
      <vt:lpstr>SOLUCIONES</vt:lpstr>
      <vt:lpstr>Solución Ejercicio 2.1</vt:lpstr>
      <vt:lpstr>Solución Ejercicio 2.2</vt:lpstr>
      <vt:lpstr>Solución Ejercicio 2.3</vt:lpstr>
      <vt:lpstr>Solución Ejercicio 2.4</vt:lpstr>
      <vt:lpstr>Solución Ejercicio 4.1</vt:lpstr>
      <vt:lpstr>Solución Ejercicio 4.2</vt:lpstr>
      <vt:lpstr>Solución Ejercicio 5.1 </vt:lpstr>
      <vt:lpstr>EJERCICIO 5.2</vt:lpstr>
      <vt:lpstr>EJERCICIO 5.3</vt:lpstr>
      <vt:lpstr>EJERCICIO 6.1</vt:lpstr>
      <vt:lpstr>Solución Ejercicio 6.2</vt:lpstr>
      <vt:lpstr>Solución Ejercicio 7.1</vt:lpstr>
      <vt:lpstr>Solución Ejercicio 7.2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DÍA 30/06/2021</dc:title>
  <dc:creator>Usuario</dc:creator>
  <cp:lastModifiedBy>Usuario</cp:lastModifiedBy>
  <cp:revision>112</cp:revision>
  <dcterms:created xsi:type="dcterms:W3CDTF">2021-06-29T16:51:58Z</dcterms:created>
  <dcterms:modified xsi:type="dcterms:W3CDTF">2021-10-04T16:40:02Z</dcterms:modified>
</cp:coreProperties>
</file>