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8" r:id="rId4"/>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635"/>
    <a:srgbClr val="F0BA54"/>
    <a:srgbClr val="C35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60"/>
  </p:normalViewPr>
  <p:slideViewPr>
    <p:cSldViewPr snapToGrid="0">
      <p:cViewPr varScale="1">
        <p:scale>
          <a:sx n="78" d="100"/>
          <a:sy n="78" d="100"/>
        </p:scale>
        <p:origin x="29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3FCEBAF-71C7-4347-8BA6-82DCEFD41BA9}" type="datetimeFigureOut">
              <a:rPr lang="en-US" smtClean="0"/>
              <a:t>7/9/2025</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E77597A-87D2-4FDF-840A-A0AFA26FF7DB}" type="slidenum">
              <a:rPr lang="en-US" smtClean="0"/>
              <a:t>‹#›</a:t>
            </a:fld>
            <a:endParaRPr lang="en-US"/>
          </a:p>
        </p:txBody>
      </p:sp>
    </p:spTree>
    <p:extLst>
      <p:ext uri="{BB962C8B-B14F-4D97-AF65-F5344CB8AC3E}">
        <p14:creationId xmlns:p14="http://schemas.microsoft.com/office/powerpoint/2010/main" val="244260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077FA2-0ACF-FD0C-0FAC-9CD3818560FD}"/>
              </a:ext>
            </a:extLst>
          </p:cNvPr>
          <p:cNvPicPr>
            <a:picLocks noChangeAspect="1"/>
          </p:cNvPicPr>
          <p:nvPr userDrawn="1"/>
        </p:nvPicPr>
        <p:blipFill>
          <a:blip r:embed="rId2"/>
          <a:srcRect l="6686" t="35108" r="8738" b="38052"/>
          <a:stretch/>
        </p:blipFill>
        <p:spPr>
          <a:xfrm>
            <a:off x="748227" y="364238"/>
            <a:ext cx="1902376" cy="603719"/>
          </a:xfrm>
          <a:prstGeom prst="rect">
            <a:avLst/>
          </a:prstGeom>
        </p:spPr>
      </p:pic>
      <p:cxnSp>
        <p:nvCxnSpPr>
          <p:cNvPr id="8" name="Straight Connector 7">
            <a:extLst>
              <a:ext uri="{FF2B5EF4-FFF2-40B4-BE49-F238E27FC236}">
                <a16:creationId xmlns:a16="http://schemas.microsoft.com/office/drawing/2014/main" id="{30FCA580-FC68-914C-B39B-C0B1C004AE69}"/>
              </a:ext>
            </a:extLst>
          </p:cNvPr>
          <p:cNvCxnSpPr>
            <a:cxnSpLocks/>
          </p:cNvCxnSpPr>
          <p:nvPr userDrawn="1"/>
        </p:nvCxnSpPr>
        <p:spPr>
          <a:xfrm>
            <a:off x="464897" y="1172137"/>
            <a:ext cx="3885647" cy="0"/>
          </a:xfrm>
          <a:prstGeom prst="line">
            <a:avLst/>
          </a:prstGeom>
          <a:ln w="38100" cmpd="dbl">
            <a:solidFill>
              <a:srgbClr val="C3542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D36F843-8486-59F8-FDB3-BB33A9BEFF49}"/>
              </a:ext>
            </a:extLst>
          </p:cNvPr>
          <p:cNvSpPr txBox="1"/>
          <p:nvPr userDrawn="1"/>
        </p:nvSpPr>
        <p:spPr>
          <a:xfrm>
            <a:off x="4631493" y="389099"/>
            <a:ext cx="1478280" cy="553998"/>
          </a:xfrm>
          <a:prstGeom prst="rect">
            <a:avLst/>
          </a:prstGeom>
          <a:noFill/>
        </p:spPr>
        <p:txBody>
          <a:bodyPr wrap="square" lIns="0" tIns="0" rIns="0" bIns="0" rtlCol="0">
            <a:spAutoFit/>
          </a:bodyPr>
          <a:lstStyle/>
          <a:p>
            <a:pPr algn="ctr"/>
            <a:r>
              <a:rPr lang="en-US" sz="1200" dirty="0">
                <a:latin typeface="Bahnschrift" panose="020B0502040204020203" pitchFamily="34" charset="0"/>
                <a:cs typeface="Times New Roman" panose="02020603050405020304" pitchFamily="18" charset="0"/>
              </a:rPr>
              <a:t>5900 Balcones Dr.</a:t>
            </a:r>
          </a:p>
          <a:p>
            <a:pPr algn="ctr"/>
            <a:r>
              <a:rPr lang="en-US" sz="1200" dirty="0">
                <a:latin typeface="Bahnschrift" panose="020B0502040204020203" pitchFamily="34" charset="0"/>
                <a:cs typeface="Times New Roman" panose="02020603050405020304" pitchFamily="18" charset="0"/>
              </a:rPr>
              <a:t>Austin, Texas 78731</a:t>
            </a:r>
          </a:p>
          <a:p>
            <a:pPr algn="ctr"/>
            <a:r>
              <a:rPr lang="en-US" sz="1200" dirty="0">
                <a:latin typeface="Bahnschrift" panose="020B0502040204020203" pitchFamily="34" charset="0"/>
                <a:cs typeface="Times New Roman" panose="02020603050405020304" pitchFamily="18" charset="0"/>
              </a:rPr>
              <a:t>Tel. 737-334-6126</a:t>
            </a:r>
          </a:p>
        </p:txBody>
      </p:sp>
      <p:cxnSp>
        <p:nvCxnSpPr>
          <p:cNvPr id="10" name="Straight Connector 9">
            <a:extLst>
              <a:ext uri="{FF2B5EF4-FFF2-40B4-BE49-F238E27FC236}">
                <a16:creationId xmlns:a16="http://schemas.microsoft.com/office/drawing/2014/main" id="{7443863A-0527-946F-A7FD-BF2ABDA2945E}"/>
              </a:ext>
            </a:extLst>
          </p:cNvPr>
          <p:cNvCxnSpPr>
            <a:cxnSpLocks/>
          </p:cNvCxnSpPr>
          <p:nvPr userDrawn="1"/>
        </p:nvCxnSpPr>
        <p:spPr>
          <a:xfrm>
            <a:off x="4348163" y="1172137"/>
            <a:ext cx="2044940" cy="0"/>
          </a:xfrm>
          <a:prstGeom prst="line">
            <a:avLst/>
          </a:prstGeom>
          <a:ln w="38100" cmpd="dbl">
            <a:solidFill>
              <a:srgbClr val="D9763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E732A0-B567-1AD8-62A0-AC8757B94C9E}"/>
              </a:ext>
            </a:extLst>
          </p:cNvPr>
          <p:cNvSpPr/>
          <p:nvPr userDrawn="1"/>
        </p:nvSpPr>
        <p:spPr>
          <a:xfrm>
            <a:off x="0" y="8587947"/>
            <a:ext cx="6858000" cy="556052"/>
          </a:xfrm>
          <a:prstGeom prst="rect">
            <a:avLst/>
          </a:prstGeom>
          <a:solidFill>
            <a:srgbClr val="D976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Bahnschrift" panose="020B0502040204020203" pitchFamily="34" charset="0"/>
            </a:endParaRPr>
          </a:p>
        </p:txBody>
      </p:sp>
      <p:sp>
        <p:nvSpPr>
          <p:cNvPr id="2" name="Slide Number Placeholder 5">
            <a:extLst>
              <a:ext uri="{FF2B5EF4-FFF2-40B4-BE49-F238E27FC236}">
                <a16:creationId xmlns:a16="http://schemas.microsoft.com/office/drawing/2014/main" id="{2BEAFE47-3251-8BD4-29B6-00E7B064831B}"/>
              </a:ext>
            </a:extLst>
          </p:cNvPr>
          <p:cNvSpPr>
            <a:spLocks noGrp="1"/>
          </p:cNvSpPr>
          <p:nvPr>
            <p:ph type="sldNum" sz="quarter" idx="4"/>
          </p:nvPr>
        </p:nvSpPr>
        <p:spPr>
          <a:xfrm>
            <a:off x="5314950" y="8098303"/>
            <a:ext cx="1078153" cy="486833"/>
          </a:xfrm>
          <a:prstGeom prst="rect">
            <a:avLst/>
          </a:prstGeom>
        </p:spPr>
        <p:txBody>
          <a:bodyPr vert="horz" lIns="91440" tIns="45720" rIns="91440" bIns="45720" rtlCol="0" anchor="ctr"/>
          <a:lstStyle>
            <a:lvl1pPr algn="r">
              <a:defRPr sz="1600" b="1">
                <a:solidFill>
                  <a:schemeClr val="tx1"/>
                </a:solidFill>
                <a:latin typeface="Segoe UI" panose="020B0502040204020203" pitchFamily="34" charset="0"/>
                <a:cs typeface="Segoe UI" panose="020B0502040204020203" pitchFamily="34" charset="0"/>
              </a:defRPr>
            </a:lvl1pPr>
          </a:lstStyle>
          <a:p>
            <a:fld id="{A74F4AF3-C74C-4B60-8D7C-F8D0BCBA0102}" type="slidenum">
              <a:rPr lang="en-US" smtClean="0"/>
              <a:pPr/>
              <a:t>‹#›</a:t>
            </a:fld>
            <a:endParaRPr lang="en-US" dirty="0"/>
          </a:p>
        </p:txBody>
      </p:sp>
      <p:sp>
        <p:nvSpPr>
          <p:cNvPr id="3" name="TextBox 2">
            <a:extLst>
              <a:ext uri="{FF2B5EF4-FFF2-40B4-BE49-F238E27FC236}">
                <a16:creationId xmlns:a16="http://schemas.microsoft.com/office/drawing/2014/main" id="{BB0AC296-A300-6D70-4177-B09C797BD1F8}"/>
              </a:ext>
            </a:extLst>
          </p:cNvPr>
          <p:cNvSpPr txBox="1"/>
          <p:nvPr userDrawn="1"/>
        </p:nvSpPr>
        <p:spPr>
          <a:xfrm>
            <a:off x="0" y="8710034"/>
            <a:ext cx="6858000" cy="307777"/>
          </a:xfrm>
          <a:prstGeom prst="rect">
            <a:avLst/>
          </a:prstGeom>
          <a:noFill/>
        </p:spPr>
        <p:txBody>
          <a:bodyPr wrap="square" rtlCol="0">
            <a:spAutoFit/>
          </a:bodyPr>
          <a:lstStyle/>
          <a:p>
            <a:pPr algn="ctr"/>
            <a:r>
              <a:rPr lang="en-US" sz="1400" dirty="0">
                <a:solidFill>
                  <a:schemeClr val="bg1"/>
                </a:solidFill>
                <a:latin typeface="Bahnschrift" panose="020B0502040204020203" pitchFamily="34" charset="0"/>
              </a:rPr>
              <a:t>“We move freight — </a:t>
            </a:r>
            <a:r>
              <a:rPr lang="en-US" sz="1400" i="1" dirty="0" err="1">
                <a:solidFill>
                  <a:schemeClr val="bg1"/>
                </a:solidFill>
                <a:latin typeface="Bahnschrift" panose="020B0502040204020203" pitchFamily="34" charset="0"/>
              </a:rPr>
              <a:t>rápido</a:t>
            </a:r>
            <a:r>
              <a:rPr lang="en-US" sz="1400" dirty="0">
                <a:solidFill>
                  <a:schemeClr val="bg1"/>
                </a:solidFill>
                <a:latin typeface="Bahnschrift" panose="020B0502040204020203" pitchFamily="34" charset="0"/>
              </a:rPr>
              <a:t>.”    •    sonorafreight.com    •    (737) 334–6126</a:t>
            </a:r>
          </a:p>
        </p:txBody>
      </p:sp>
    </p:spTree>
    <p:extLst>
      <p:ext uri="{BB962C8B-B14F-4D97-AF65-F5344CB8AC3E}">
        <p14:creationId xmlns:p14="http://schemas.microsoft.com/office/powerpoint/2010/main" val="199070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548E3B-7E33-437D-B812-BBBA66E06E7C}"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134395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E06CF-273D-4544-A6EE-45CB4826C3F6}"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102413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0B100-6E7D-4893-A56E-F2CE424D6C1D}"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156573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1F406-0D45-4B5A-A15A-9CB748211567}"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34158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6D0586-9E25-4C08-8A21-75FE8501DDAC}"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307588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CC985-FC7E-4E62-8AEB-D265A19BB441}" type="datetime1">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27966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6E491E-2DBD-4B13-95B0-6E8FB61CE0F9}" type="datetime1">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428388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EE647-3AC6-4FDC-9032-F19D34CD0C71}" type="datetime1">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359972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B4F1B1-CCA8-4826-AA9E-7278EC797EF3}"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276047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BCAE09-36C9-4AB1-9FED-9F399407F3E4}"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2271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3B109B3-C377-4F43-B90F-8D0851F3E358}" type="datetime1">
              <a:rPr lang="en-US" smtClean="0"/>
              <a:t>7/9/2025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b="1">
                <a:solidFill>
                  <a:schemeClr val="bg1"/>
                </a:solidFill>
              </a:defRPr>
            </a:lvl1pPr>
          </a:lstStyle>
          <a:p>
            <a:fld id="{A74F4AF3-C74C-4B60-8D7C-F8D0BCBA0102}" type="slidenum">
              <a:rPr lang="en-US" smtClean="0"/>
              <a:pPr/>
              <a:t>‹#›</a:t>
            </a:fld>
            <a:endParaRPr lang="en-US" dirty="0"/>
          </a:p>
        </p:txBody>
      </p:sp>
    </p:spTree>
    <p:extLst>
      <p:ext uri="{BB962C8B-B14F-4D97-AF65-F5344CB8AC3E}">
        <p14:creationId xmlns:p14="http://schemas.microsoft.com/office/powerpoint/2010/main" val="1172740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F5CFC54-512C-FA32-9A86-6A552FF7346E}"/>
              </a:ext>
            </a:extLst>
          </p:cNvPr>
          <p:cNvSpPr txBox="1"/>
          <p:nvPr/>
        </p:nvSpPr>
        <p:spPr>
          <a:xfrm>
            <a:off x="464897" y="1279525"/>
            <a:ext cx="5928206" cy="7355860"/>
          </a:xfrm>
          <a:prstGeom prst="rect">
            <a:avLst/>
          </a:prstGeom>
          <a:noFill/>
        </p:spPr>
        <p:txBody>
          <a:bodyPr wrap="square" rtlCol="0">
            <a:spAutoFit/>
          </a:bodyPr>
          <a:lstStyle/>
          <a:p>
            <a:pPr algn="ctr"/>
            <a:r>
              <a:rPr lang="es-ES" sz="1200" dirty="0">
                <a:latin typeface="Bahnschrift SemiBold" panose="020B0502040204020203" pitchFamily="34" charset="0"/>
                <a:cs typeface="Times New Roman" panose="02020603050405020304" pitchFamily="18" charset="0"/>
              </a:rPr>
              <a:t>ACUERDO ENTRE TRANSPORTISTA Y DESPACHADOR</a:t>
            </a:r>
          </a:p>
          <a:p>
            <a:pPr algn="ctr"/>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s-ES" sz="1000" dirty="0">
                <a:latin typeface="Segoe UI" panose="020B0502040204020203" pitchFamily="34" charset="0"/>
                <a:ea typeface="Sans Serif Collection" panose="020B0502040504020204" pitchFamily="34" charset="0"/>
                <a:cs typeface="Segoe UI" panose="020B0502040204020203" pitchFamily="34" charset="0"/>
              </a:rPr>
              <a:t>Este Acuerdo establece los términos bajo los cuales </a:t>
            </a:r>
            <a:r>
              <a:rPr lang="es-ES" sz="1000" b="1" dirty="0">
                <a:latin typeface="Segoe UI" panose="020B0502040204020203" pitchFamily="34" charset="0"/>
                <a:ea typeface="Sans Serif Collection" panose="020B0502040504020204" pitchFamily="34" charset="0"/>
                <a:cs typeface="Segoe UI" panose="020B0502040204020203" pitchFamily="34" charset="0"/>
              </a:rPr>
              <a:t>Sonora </a:t>
            </a:r>
            <a:r>
              <a:rPr lang="es-ES" sz="1000" b="1" dirty="0" err="1">
                <a:latin typeface="Segoe UI" panose="020B0502040204020203" pitchFamily="34" charset="0"/>
                <a:ea typeface="Sans Serif Collection" panose="020B0502040504020204" pitchFamily="34" charset="0"/>
                <a:cs typeface="Segoe UI" panose="020B0502040204020203" pitchFamily="34" charset="0"/>
              </a:rPr>
              <a:t>Freight</a:t>
            </a:r>
            <a:r>
              <a:rPr lang="es-ES" sz="1000" b="1" dirty="0">
                <a:latin typeface="Segoe UI" panose="020B0502040204020203" pitchFamily="34" charset="0"/>
                <a:ea typeface="Sans Serif Collection" panose="020B0502040504020204" pitchFamily="34" charset="0"/>
                <a:cs typeface="Segoe UI" panose="020B0502040204020203" pitchFamily="34" charset="0"/>
              </a:rPr>
              <a:t> </a:t>
            </a:r>
            <a:r>
              <a:rPr lang="es-ES" sz="1000" dirty="0">
                <a:latin typeface="Segoe UI" panose="020B0502040204020203" pitchFamily="34" charset="0"/>
                <a:ea typeface="Sans Serif Collection" panose="020B0502040504020204" pitchFamily="34" charset="0"/>
                <a:cs typeface="Segoe UI" panose="020B0502040204020203" pitchFamily="34" charset="0"/>
              </a:rPr>
              <a:t>proporciona servicios de despacho a transportistas autorizados. Al firmar electrónicamente, el Transportista acepta estos términos. Este documento se proporciona solo como referencia y será completado y ejecutado mediante firma electrónica durante el proceso de incorporación.</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1. </a:t>
            </a:r>
            <a:r>
              <a:rPr lang="en-US" sz="1000" b="1" dirty="0">
                <a:latin typeface="Segoe UI" panose="020B0502040204020203" pitchFamily="34" charset="0"/>
                <a:ea typeface="Sans Serif Collection" panose="020B0502040504020204" pitchFamily="34" charset="0"/>
                <a:cs typeface="Segoe UI" panose="020B0502040204020203" pitchFamily="34" charset="0"/>
              </a:rPr>
              <a:t>PARTES</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a:t>
            </a:r>
            <a:r>
              <a:rPr lang="en-US" sz="1000" dirty="0" err="1">
                <a:latin typeface="Segoe UI" panose="020B0502040204020203" pitchFamily="34" charset="0"/>
                <a:ea typeface="Sans Serif Collection" panose="020B0502040504020204" pitchFamily="34" charset="0"/>
                <a:cs typeface="Segoe UI" panose="020B0502040204020203" pitchFamily="34" charset="0"/>
              </a:rPr>
              <a:t>Información</a:t>
            </a:r>
            <a:r>
              <a:rPr lang="en-US" sz="1000" dirty="0">
                <a:latin typeface="Segoe UI" panose="020B0502040204020203" pitchFamily="34" charset="0"/>
                <a:ea typeface="Sans Serif Collection" panose="020B0502040504020204" pitchFamily="34" charset="0"/>
                <a:cs typeface="Segoe UI" panose="020B0502040204020203" pitchFamily="34" charset="0"/>
              </a:rPr>
              <a:t> del </a:t>
            </a:r>
            <a:r>
              <a:rPr lang="en-US" sz="1000" dirty="0" err="1">
                <a:latin typeface="Segoe UI" panose="020B0502040204020203" pitchFamily="34" charset="0"/>
                <a:ea typeface="Sans Serif Collection" panose="020B0502040504020204" pitchFamily="34" charset="0"/>
                <a:cs typeface="Segoe UI" panose="020B0502040204020203" pitchFamily="34" charset="0"/>
              </a:rPr>
              <a:t>Transportista</a:t>
            </a:r>
            <a:r>
              <a:rPr lang="en-US" sz="1000" dirty="0">
                <a:latin typeface="Segoe UI" panose="020B0502040204020203" pitchFamily="34" charset="0"/>
                <a:ea typeface="Sans Serif Collection" panose="020B0502040504020204" pitchFamily="34" charset="0"/>
                <a:cs typeface="Segoe UI" panose="020B0502040204020203" pitchFamily="34" charset="0"/>
              </a:rPr>
              <a:t>** </a:t>
            </a:r>
          </a:p>
          <a:p>
            <a:r>
              <a:rPr lang="en-US" sz="1000" dirty="0">
                <a:latin typeface="Segoe UI" panose="020B0502040204020203" pitchFamily="34" charset="0"/>
                <a:ea typeface="Sans Serif Collection" panose="020B0502040504020204" pitchFamily="34" charset="0"/>
                <a:cs typeface="Segoe UI" panose="020B0502040204020203" pitchFamily="34" charset="0"/>
              </a:rPr>
              <a:t>Nombre legal del </a:t>
            </a:r>
            <a:r>
              <a:rPr lang="en-US" sz="1000" dirty="0" err="1">
                <a:latin typeface="Segoe UI" panose="020B0502040204020203" pitchFamily="34" charset="0"/>
                <a:ea typeface="Sans Serif Collection" panose="020B0502040504020204" pitchFamily="34" charset="0"/>
                <a:cs typeface="Segoe UI" panose="020B0502040204020203" pitchFamily="34" charset="0"/>
              </a:rPr>
              <a:t>transportista</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__________________________________________</a:t>
            </a:r>
          </a:p>
          <a:p>
            <a:r>
              <a:rPr lang="en-US" sz="1000" dirty="0">
                <a:latin typeface="Segoe UI" panose="020B0502040204020203" pitchFamily="34" charset="0"/>
                <a:ea typeface="Sans Serif Collection" panose="020B0502040504020204" pitchFamily="34" charset="0"/>
                <a:cs typeface="Segoe UI" panose="020B0502040204020203" pitchFamily="34" charset="0"/>
              </a:rPr>
              <a:t>Nombre </a:t>
            </a:r>
            <a:r>
              <a:rPr lang="en-US" sz="1000" dirty="0" err="1">
                <a:latin typeface="Segoe UI" panose="020B0502040204020203" pitchFamily="34" charset="0"/>
                <a:ea typeface="Sans Serif Collection" panose="020B0502040504020204" pitchFamily="34" charset="0"/>
                <a:cs typeface="Segoe UI" panose="020B0502040204020203" pitchFamily="34" charset="0"/>
              </a:rPr>
              <a:t>comercial</a:t>
            </a:r>
            <a:r>
              <a:rPr lang="en-US" sz="1000" dirty="0">
                <a:latin typeface="Segoe UI" panose="020B0502040204020203" pitchFamily="34" charset="0"/>
                <a:ea typeface="Sans Serif Collection" panose="020B0502040504020204" pitchFamily="34" charset="0"/>
                <a:cs typeface="Segoe UI" panose="020B0502040204020203" pitchFamily="34" charset="0"/>
              </a:rPr>
              <a:t> (</a:t>
            </a:r>
            <a:r>
              <a:rPr lang="en-US" sz="1000" dirty="0" err="1">
                <a:latin typeface="Segoe UI" panose="020B0502040204020203" pitchFamily="34" charset="0"/>
                <a:ea typeface="Sans Serif Collection" panose="020B0502040504020204" pitchFamily="34" charset="0"/>
                <a:cs typeface="Segoe UI" panose="020B0502040204020203" pitchFamily="34" charset="0"/>
              </a:rPr>
              <a:t>si</a:t>
            </a:r>
            <a:r>
              <a:rPr lang="en-US" sz="1000" dirty="0">
                <a:latin typeface="Segoe UI" panose="020B0502040204020203" pitchFamily="34" charset="0"/>
                <a:ea typeface="Sans Serif Collection" panose="020B0502040504020204" pitchFamily="34" charset="0"/>
                <a:cs typeface="Segoe UI" panose="020B0502040204020203" pitchFamily="34" charset="0"/>
              </a:rPr>
              <a:t> </a:t>
            </a:r>
            <a:r>
              <a:rPr lang="en-US" sz="1000" dirty="0" err="1">
                <a:latin typeface="Segoe UI" panose="020B0502040204020203" pitchFamily="34" charset="0"/>
                <a:ea typeface="Sans Serif Collection" panose="020B0502040504020204" pitchFamily="34" charset="0"/>
                <a:cs typeface="Segoe UI" panose="020B0502040204020203" pitchFamily="34" charset="0"/>
              </a:rPr>
              <a:t>aplica</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__________________________________________</a:t>
            </a:r>
          </a:p>
          <a:p>
            <a:r>
              <a:rPr lang="en-US" sz="1000" dirty="0" err="1">
                <a:latin typeface="Segoe UI" panose="020B0502040204020203" pitchFamily="34" charset="0"/>
                <a:ea typeface="Sans Serif Collection" panose="020B0502040504020204" pitchFamily="34" charset="0"/>
                <a:cs typeface="Segoe UI" panose="020B0502040204020203" pitchFamily="34" charset="0"/>
              </a:rPr>
              <a:t>Número</a:t>
            </a:r>
            <a:r>
              <a:rPr lang="en-US" sz="1000" dirty="0">
                <a:latin typeface="Segoe UI" panose="020B0502040204020203" pitchFamily="34" charset="0"/>
                <a:ea typeface="Sans Serif Collection" panose="020B0502040504020204" pitchFamily="34" charset="0"/>
                <a:cs typeface="Segoe UI" panose="020B0502040204020203" pitchFamily="34" charset="0"/>
              </a:rPr>
              <a:t> MC: _____________________________________ </a:t>
            </a:r>
            <a:r>
              <a:rPr lang="en-US" sz="1000" dirty="0" err="1">
                <a:latin typeface="Segoe UI" panose="020B0502040204020203" pitchFamily="34" charset="0"/>
                <a:ea typeface="Sans Serif Collection" panose="020B0502040504020204" pitchFamily="34" charset="0"/>
                <a:cs typeface="Segoe UI" panose="020B0502040204020203" pitchFamily="34" charset="0"/>
              </a:rPr>
              <a:t>Número</a:t>
            </a:r>
            <a:r>
              <a:rPr lang="en-US" sz="1000" dirty="0">
                <a:latin typeface="Segoe UI" panose="020B0502040204020203" pitchFamily="34" charset="0"/>
                <a:ea typeface="Sans Serif Collection" panose="020B0502040504020204" pitchFamily="34" charset="0"/>
                <a:cs typeface="Segoe UI" panose="020B0502040204020203" pitchFamily="34" charset="0"/>
              </a:rPr>
              <a:t> DOT: ______________________________________</a:t>
            </a:r>
          </a:p>
          <a:p>
            <a:r>
              <a:rPr lang="en-US" sz="1000" dirty="0">
                <a:latin typeface="Segoe UI" panose="020B0502040204020203" pitchFamily="34" charset="0"/>
                <a:ea typeface="Sans Serif Collection" panose="020B0502040504020204" pitchFamily="34" charset="0"/>
                <a:cs typeface="Segoe UI" panose="020B0502040204020203" pitchFamily="34" charset="0"/>
              </a:rPr>
              <a:t>Nombre del </a:t>
            </a:r>
            <a:r>
              <a:rPr lang="en-US" sz="1000" dirty="0" err="1">
                <a:latin typeface="Segoe UI" panose="020B0502040204020203" pitchFamily="34" charset="0"/>
                <a:ea typeface="Sans Serif Collection" panose="020B0502040504020204" pitchFamily="34" charset="0"/>
                <a:cs typeface="Segoe UI" panose="020B0502040204020203" pitchFamily="34" charset="0"/>
              </a:rPr>
              <a:t>contacto</a:t>
            </a:r>
            <a:r>
              <a:rPr lang="en-US" sz="1000" dirty="0">
                <a:latin typeface="Segoe UI" panose="020B0502040204020203" pitchFamily="34" charset="0"/>
                <a:ea typeface="Sans Serif Collection" panose="020B0502040504020204" pitchFamily="34" charset="0"/>
                <a:cs typeface="Segoe UI" panose="020B0502040204020203" pitchFamily="34" charset="0"/>
              </a:rPr>
              <a:t> principal: __________________________________________</a:t>
            </a:r>
          </a:p>
          <a:p>
            <a:r>
              <a:rPr lang="en-US" sz="1000" dirty="0" err="1">
                <a:latin typeface="Segoe UI" panose="020B0502040204020203" pitchFamily="34" charset="0"/>
                <a:ea typeface="Sans Serif Collection" panose="020B0502040504020204" pitchFamily="34" charset="0"/>
                <a:cs typeface="Segoe UI" panose="020B0502040204020203" pitchFamily="34" charset="0"/>
              </a:rPr>
              <a:t>Teléfono</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 Correo </a:t>
            </a:r>
            <a:r>
              <a:rPr lang="en-US" sz="1000" dirty="0" err="1">
                <a:latin typeface="Segoe UI" panose="020B0502040204020203" pitchFamily="34" charset="0"/>
                <a:ea typeface="Sans Serif Collection" panose="020B0502040504020204" pitchFamily="34" charset="0"/>
                <a:cs typeface="Segoe UI" panose="020B0502040204020203" pitchFamily="34" charset="0"/>
              </a:rPr>
              <a:t>electrónico</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_________________________________________</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a:t>
            </a:r>
            <a:r>
              <a:rPr lang="en-US" sz="1000" dirty="0" err="1">
                <a:latin typeface="Segoe UI" panose="020B0502040204020203" pitchFamily="34" charset="0"/>
                <a:ea typeface="Sans Serif Collection" panose="020B0502040504020204" pitchFamily="34" charset="0"/>
                <a:cs typeface="Segoe UI" panose="020B0502040204020203" pitchFamily="34" charset="0"/>
              </a:rPr>
              <a:t>Despachador</a:t>
            </a:r>
            <a:r>
              <a:rPr lang="en-US" sz="1000" dirty="0">
                <a:latin typeface="Segoe UI" panose="020B0502040204020203" pitchFamily="34" charset="0"/>
                <a:ea typeface="Sans Serif Collection" panose="020B0502040504020204" pitchFamily="34" charset="0"/>
                <a:cs typeface="Segoe UI" panose="020B0502040204020203" pitchFamily="34" charset="0"/>
              </a:rPr>
              <a:t>** </a:t>
            </a:r>
          </a:p>
          <a:p>
            <a:r>
              <a:rPr lang="en-US" sz="1000" dirty="0">
                <a:latin typeface="Segoe UI" panose="020B0502040204020203" pitchFamily="34" charset="0"/>
                <a:ea typeface="Sans Serif Collection" panose="020B0502040504020204" pitchFamily="34" charset="0"/>
                <a:cs typeface="Segoe UI" panose="020B0502040204020203" pitchFamily="34" charset="0"/>
              </a:rPr>
              <a:t>Nombre legal: Sonora Freight LLC</a:t>
            </a:r>
          </a:p>
          <a:p>
            <a:r>
              <a:rPr lang="en-US" sz="1000" dirty="0">
                <a:latin typeface="Segoe UI" panose="020B0502040204020203" pitchFamily="34" charset="0"/>
                <a:ea typeface="Sans Serif Collection" panose="020B0502040504020204" pitchFamily="34" charset="0"/>
                <a:cs typeface="Segoe UI" panose="020B0502040204020203" pitchFamily="34" charset="0"/>
              </a:rPr>
              <a:t>Correo </a:t>
            </a:r>
            <a:r>
              <a:rPr lang="en-US" sz="1000" dirty="0" err="1">
                <a:latin typeface="Segoe UI" panose="020B0502040204020203" pitchFamily="34" charset="0"/>
                <a:ea typeface="Sans Serif Collection" panose="020B0502040504020204" pitchFamily="34" charset="0"/>
                <a:cs typeface="Segoe UI" panose="020B0502040204020203" pitchFamily="34" charset="0"/>
              </a:rPr>
              <a:t>electrónico</a:t>
            </a:r>
            <a:r>
              <a:rPr lang="en-US" sz="1000" dirty="0">
                <a:latin typeface="Segoe UI" panose="020B0502040204020203" pitchFamily="34" charset="0"/>
                <a:ea typeface="Sans Serif Collection" panose="020B0502040504020204" pitchFamily="34" charset="0"/>
                <a:cs typeface="Segoe UI" panose="020B0502040204020203" pitchFamily="34" charset="0"/>
              </a:rPr>
              <a:t>: onboarding@sonorafreight.com</a:t>
            </a:r>
          </a:p>
          <a:p>
            <a:r>
              <a:rPr lang="en-US" sz="1000" dirty="0" err="1">
                <a:latin typeface="Segoe UI" panose="020B0502040204020203" pitchFamily="34" charset="0"/>
                <a:ea typeface="Sans Serif Collection" panose="020B0502040504020204" pitchFamily="34" charset="0"/>
                <a:cs typeface="Segoe UI" panose="020B0502040204020203" pitchFamily="34" charset="0"/>
              </a:rPr>
              <a:t>Teléfono</a:t>
            </a:r>
            <a:r>
              <a:rPr lang="en-US" sz="1000" dirty="0">
                <a:latin typeface="Segoe UI" panose="020B0502040204020203" pitchFamily="34" charset="0"/>
                <a:ea typeface="Sans Serif Collection" panose="020B0502040504020204" pitchFamily="34" charset="0"/>
                <a:cs typeface="Segoe UI" panose="020B0502040204020203" pitchFamily="34" charset="0"/>
              </a:rPr>
              <a:t>: (737) 334-6126</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a:t>
            </a:r>
            <a:r>
              <a:rPr lang="es-ES" sz="1000" dirty="0">
                <a:latin typeface="Segoe UI" panose="020B0502040204020203" pitchFamily="34" charset="0"/>
                <a:ea typeface="Sans Serif Collection" panose="020B0502040504020204" pitchFamily="34" charset="0"/>
                <a:cs typeface="Segoe UI" panose="020B0502040204020203" pitchFamily="34" charset="0"/>
              </a:rPr>
              <a:t>Fecha de entrada en vigor</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__________________________________________</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b="1" dirty="0">
                <a:latin typeface="Segoe UI" panose="020B0502040204020203" pitchFamily="34" charset="0"/>
                <a:ea typeface="Sans Serif Collection" panose="020B0502040504020204" pitchFamily="34" charset="0"/>
                <a:cs typeface="Segoe UI" panose="020B0502040204020203" pitchFamily="34" charset="0"/>
              </a:rPr>
              <a:t>2. PROPÓSITO</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s-ES" sz="1000" dirty="0">
                <a:latin typeface="Segoe UI" panose="020B0502040204020203" pitchFamily="34" charset="0"/>
                <a:ea typeface="Sans Serif Collection" panose="020B0502040504020204" pitchFamily="34" charset="0"/>
                <a:cs typeface="Segoe UI" panose="020B0502040204020203" pitchFamily="34" charset="0"/>
              </a:rPr>
              <a:t>El propósito de este acuerdo es establecer una relación operativa entre el Transportista y el Despachador para la búsqueda y reserva de cargas, y para que el Despachador actúe como agente autorizado del Transportista en la entrega de documentos a empresas de factoraje.</a:t>
            </a:r>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b="1" dirty="0">
                <a:latin typeface="Segoe UI" panose="020B0502040204020203" pitchFamily="34" charset="0"/>
                <a:ea typeface="Sans Serif Collection" panose="020B0502040504020204" pitchFamily="34" charset="0"/>
                <a:cs typeface="Segoe UI" panose="020B0502040204020203" pitchFamily="34" charset="0"/>
              </a:rPr>
              <a:t>3. </a:t>
            </a:r>
            <a:r>
              <a:rPr lang="es-ES" sz="1000" b="1" dirty="0">
                <a:latin typeface="Segoe UI" panose="020B0502040204020203" pitchFamily="34" charset="0"/>
                <a:ea typeface="Sans Serif Collection" panose="020B0502040504020204" pitchFamily="34" charset="0"/>
                <a:cs typeface="Segoe UI" panose="020B0502040204020203" pitchFamily="34" charset="0"/>
              </a:rPr>
              <a:t>SERVICIOS PROPORCIONADOS POR EL DESPACHADOR</a:t>
            </a:r>
            <a:endParaRPr lang="en-US" sz="1000" b="1" dirty="0">
              <a:latin typeface="Segoe UI" panose="020B0502040204020203" pitchFamily="34" charset="0"/>
              <a:ea typeface="Sans Serif Collection" panose="020B0502040504020204" pitchFamily="34" charset="0"/>
              <a:cs typeface="Segoe UI" panose="020B0502040204020203" pitchFamily="34" charset="0"/>
            </a:endParaRP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pPr marL="171450" indent="-171450">
              <a:buFont typeface="Arial" panose="020B0604020202020204" pitchFamily="34" charset="0"/>
              <a:buChar char="•"/>
            </a:pPr>
            <a:r>
              <a:rPr lang="es-ES" sz="1000" dirty="0">
                <a:latin typeface="Segoe UI" panose="020B0502040204020203" pitchFamily="34" charset="0"/>
                <a:ea typeface="Sans Serif Collection" panose="020B0502040504020204" pitchFamily="34" charset="0"/>
                <a:cs typeface="Segoe UI" panose="020B0502040204020203" pitchFamily="34" charset="0"/>
              </a:rPr>
              <a:t>Buscar y negociar cargas en nombre del Transportista.</a:t>
            </a:r>
          </a:p>
          <a:p>
            <a:pPr marL="171450" indent="-171450">
              <a:buFont typeface="Arial" panose="020B0604020202020204" pitchFamily="34" charset="0"/>
              <a:buChar char="•"/>
            </a:pPr>
            <a:r>
              <a:rPr lang="es-ES" sz="1000" dirty="0">
                <a:latin typeface="Segoe UI" panose="020B0502040204020203" pitchFamily="34" charset="0"/>
                <a:ea typeface="Sans Serif Collection" panose="020B0502040504020204" pitchFamily="34" charset="0"/>
                <a:cs typeface="Segoe UI" panose="020B0502040204020203" pitchFamily="34" charset="0"/>
              </a:rPr>
              <a:t>Comunicarse con </a:t>
            </a:r>
            <a:r>
              <a:rPr lang="es-ES" sz="1000" dirty="0" err="1">
                <a:latin typeface="Segoe UI" panose="020B0502040204020203" pitchFamily="34" charset="0"/>
                <a:ea typeface="Sans Serif Collection" panose="020B0502040504020204" pitchFamily="34" charset="0"/>
                <a:cs typeface="Segoe UI" panose="020B0502040204020203" pitchFamily="34" charset="0"/>
              </a:rPr>
              <a:t>brokers</a:t>
            </a:r>
            <a:r>
              <a:rPr lang="es-ES" sz="1000" dirty="0">
                <a:latin typeface="Segoe UI" panose="020B0502040204020203" pitchFamily="34" charset="0"/>
                <a:ea typeface="Sans Serif Collection" panose="020B0502040504020204" pitchFamily="34" charset="0"/>
                <a:cs typeface="Segoe UI" panose="020B0502040204020203" pitchFamily="34" charset="0"/>
              </a:rPr>
              <a:t> y embarcadores.</a:t>
            </a:r>
          </a:p>
          <a:p>
            <a:pPr marL="171450" indent="-171450">
              <a:buFont typeface="Arial" panose="020B0604020202020204" pitchFamily="34" charset="0"/>
              <a:buChar char="•"/>
            </a:pPr>
            <a:r>
              <a:rPr lang="es-ES" sz="1000" dirty="0">
                <a:latin typeface="Segoe UI" panose="020B0502040204020203" pitchFamily="34" charset="0"/>
                <a:ea typeface="Sans Serif Collection" panose="020B0502040504020204" pitchFamily="34" charset="0"/>
                <a:cs typeface="Segoe UI" panose="020B0502040204020203" pitchFamily="34" charset="0"/>
              </a:rPr>
              <a:t>Confirmar detalles de la carga y enviar las confirmaciones de tarifa al Transportista.</a:t>
            </a:r>
          </a:p>
          <a:p>
            <a:pPr marL="171450" indent="-171450">
              <a:buFont typeface="Arial" panose="020B0604020202020204" pitchFamily="34" charset="0"/>
              <a:buChar char="•"/>
            </a:pPr>
            <a:r>
              <a:rPr lang="es-ES" sz="1000" dirty="0">
                <a:latin typeface="Segoe UI" panose="020B0502040204020203" pitchFamily="34" charset="0"/>
                <a:ea typeface="Sans Serif Collection" panose="020B0502040504020204" pitchFamily="34" charset="0"/>
                <a:cs typeface="Segoe UI" panose="020B0502040204020203" pitchFamily="34" charset="0"/>
              </a:rPr>
              <a:t>Enviar los conocimientos de embarque (BOL) y otros documentos necesarios a la empresa de factoraje del Transportista o al socio de factoraje preferido del Despachador, según aplique.</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s-ES" sz="1000" dirty="0">
                <a:latin typeface="Segoe UI" panose="020B0502040204020203" pitchFamily="34" charset="0"/>
                <a:ea typeface="Sans Serif Collection" panose="020B0502040504020204" pitchFamily="34" charset="0"/>
                <a:cs typeface="Segoe UI" panose="020B0502040204020203" pitchFamily="34" charset="0"/>
              </a:rPr>
              <a:t>El Despachador actúa como agente autorizado del Transportista únicamente para la presentación de documentos y comunicación relacionada con las cargas y el factoraje. El Despachador no opera bajo la autoridad del Transportista ni asume responsabilidad por la carga, el equipo o la entrega</a:t>
            </a:r>
            <a:r>
              <a:rPr lang="en-US" sz="1000" dirty="0">
                <a:latin typeface="Segoe UI" panose="020B0502040204020203" pitchFamily="34" charset="0"/>
                <a:ea typeface="Sans Serif Collection" panose="020B0502040504020204" pitchFamily="34" charset="0"/>
                <a:cs typeface="Segoe UI" panose="020B0502040204020203" pitchFamily="34" charset="0"/>
              </a:rPr>
              <a:t>.</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b="1" dirty="0">
                <a:latin typeface="Segoe UI" panose="020B0502040204020203" pitchFamily="34" charset="0"/>
                <a:ea typeface="Sans Serif Collection" panose="020B0502040504020204" pitchFamily="34" charset="0"/>
                <a:cs typeface="Segoe UI" panose="020B0502040204020203" pitchFamily="34" charset="0"/>
              </a:rPr>
              <a:t>4. RESPONSABILIDADES DEL TRANSPORTISTA</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pPr marL="171450" indent="-171450">
              <a:buFont typeface="Arial" panose="020B0604020202020204" pitchFamily="34" charset="0"/>
              <a:buChar char="•"/>
            </a:pPr>
            <a:r>
              <a:rPr lang="es-ES" sz="1000" dirty="0">
                <a:latin typeface="Segoe UI" panose="020B0502040204020203" pitchFamily="34" charset="0"/>
                <a:ea typeface="Sans Serif Collection" panose="020B0502040504020204" pitchFamily="34" charset="0"/>
                <a:cs typeface="Segoe UI" panose="020B0502040204020203" pitchFamily="34" charset="0"/>
              </a:rPr>
              <a:t>Mantener todos los permisos de operación, seguros y requisitos de cumplimiento necesarios.</a:t>
            </a:r>
          </a:p>
          <a:p>
            <a:pPr marL="171450" indent="-171450">
              <a:buFont typeface="Arial" panose="020B0604020202020204" pitchFamily="34" charset="0"/>
              <a:buChar char="•"/>
            </a:pPr>
            <a:r>
              <a:rPr lang="es-ES" sz="1000" dirty="0">
                <a:latin typeface="Segoe UI" panose="020B0502040204020203" pitchFamily="34" charset="0"/>
                <a:ea typeface="Sans Serif Collection" panose="020B0502040504020204" pitchFamily="34" charset="0"/>
                <a:cs typeface="Segoe UI" panose="020B0502040204020203" pitchFamily="34" charset="0"/>
              </a:rPr>
              <a:t>Proporcionar documentación precisa y oportuna al Despachador.</a:t>
            </a:r>
          </a:p>
          <a:p>
            <a:pPr marL="171450" indent="-171450">
              <a:buFont typeface="Arial" panose="020B0604020202020204" pitchFamily="34" charset="0"/>
              <a:buChar char="•"/>
            </a:pPr>
            <a:r>
              <a:rPr lang="es-ES" sz="1000" dirty="0">
                <a:latin typeface="Segoe UI" panose="020B0502040204020203" pitchFamily="34" charset="0"/>
                <a:ea typeface="Sans Serif Collection" panose="020B0502040504020204" pitchFamily="34" charset="0"/>
                <a:cs typeface="Segoe UI" panose="020B0502040204020203" pitchFamily="34" charset="0"/>
              </a:rPr>
              <a:t>Notificar de inmediato al Despachador sobre cualquier problema, retraso o cambio relacionado con las cargas reservadas.</a:t>
            </a:r>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179E260D-FEFA-C17E-FC7B-0A70C7BF4AA6}"/>
              </a:ext>
            </a:extLst>
          </p:cNvPr>
          <p:cNvSpPr txBox="1"/>
          <p:nvPr/>
        </p:nvSpPr>
        <p:spPr>
          <a:xfrm>
            <a:off x="6393103" y="8281085"/>
            <a:ext cx="464897" cy="307777"/>
          </a:xfrm>
          <a:prstGeom prst="rect">
            <a:avLst/>
          </a:prstGeom>
          <a:noFill/>
        </p:spPr>
        <p:txBody>
          <a:bodyPr wrap="square" rtlCol="0">
            <a:spAutoFit/>
          </a:bodyPr>
          <a:lstStyle/>
          <a:p>
            <a:r>
              <a:rPr lang="en-US" sz="1400" dirty="0">
                <a:latin typeface="Bahnschrift SemiBold" panose="020B0502040204020203" pitchFamily="34" charset="0"/>
              </a:rPr>
              <a:t>p.1</a:t>
            </a:r>
          </a:p>
        </p:txBody>
      </p:sp>
    </p:spTree>
    <p:extLst>
      <p:ext uri="{BB962C8B-B14F-4D97-AF65-F5344CB8AC3E}">
        <p14:creationId xmlns:p14="http://schemas.microsoft.com/office/powerpoint/2010/main" val="189666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4A08D-7923-7D83-00AE-59879CE65D88}"/>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0FE9A45D-6936-427A-F6FB-0D39DA27ADB2}"/>
              </a:ext>
            </a:extLst>
          </p:cNvPr>
          <p:cNvSpPr txBox="1"/>
          <p:nvPr/>
        </p:nvSpPr>
        <p:spPr>
          <a:xfrm>
            <a:off x="464897" y="1346200"/>
            <a:ext cx="5928206" cy="7325082"/>
          </a:xfrm>
          <a:prstGeom prst="rect">
            <a:avLst/>
          </a:prstGeom>
          <a:noFill/>
        </p:spPr>
        <p:txBody>
          <a:bodyPr wrap="square" rtlCol="0">
            <a:spAutoFit/>
          </a:bodyPr>
          <a:lstStyle/>
          <a:p>
            <a:r>
              <a:rPr lang="en-US" sz="1000" b="1" dirty="0">
                <a:latin typeface="Segoe UI" panose="020B0502040204020203" pitchFamily="34" charset="0"/>
                <a:cs typeface="Segoe UI" panose="020B0502040204020203" pitchFamily="34" charset="0"/>
              </a:rPr>
              <a:t> 5. COMPENSACIÓN</a:t>
            </a:r>
          </a:p>
          <a:p>
            <a:endParaRPr lang="en-US" sz="1000" dirty="0">
              <a:latin typeface="Segoe UI" panose="020B0502040204020203" pitchFamily="34" charset="0"/>
              <a:cs typeface="Segoe UI" panose="020B0502040204020203" pitchFamily="34" charset="0"/>
            </a:endParaRPr>
          </a:p>
          <a:p>
            <a:r>
              <a:rPr lang="es-ES" sz="1000" dirty="0">
                <a:latin typeface="Segoe UI" panose="020B0502040204020203" pitchFamily="34" charset="0"/>
                <a:cs typeface="Segoe UI" panose="020B0502040204020203" pitchFamily="34" charset="0"/>
              </a:rPr>
              <a:t>El Transportista acuerda pagar al Despachador el </a:t>
            </a:r>
            <a:r>
              <a:rPr lang="es-ES" sz="1000" b="1" dirty="0">
                <a:latin typeface="Segoe UI" panose="020B0502040204020203" pitchFamily="34" charset="0"/>
                <a:cs typeface="Segoe UI" panose="020B0502040204020203" pitchFamily="34" charset="0"/>
              </a:rPr>
              <a:t>7.5% del monto bruto del transporte (</a:t>
            </a:r>
            <a:r>
              <a:rPr lang="es-ES" sz="1000" b="1" dirty="0" err="1">
                <a:latin typeface="Segoe UI" panose="020B0502040204020203" pitchFamily="34" charset="0"/>
                <a:cs typeface="Segoe UI" panose="020B0502040204020203" pitchFamily="34" charset="0"/>
              </a:rPr>
              <a:t>linehaul</a:t>
            </a:r>
            <a:r>
              <a:rPr lang="es-ES" sz="1000" b="1" dirty="0">
                <a:latin typeface="Segoe UI" panose="020B0502040204020203" pitchFamily="34" charset="0"/>
                <a:cs typeface="Segoe UI" panose="020B0502040204020203" pitchFamily="34" charset="0"/>
              </a:rPr>
              <a:t>) </a:t>
            </a:r>
            <a:r>
              <a:rPr lang="es-ES" sz="1000" dirty="0">
                <a:latin typeface="Segoe UI" panose="020B0502040204020203" pitchFamily="34" charset="0"/>
                <a:cs typeface="Segoe UI" panose="020B0502040204020203" pitchFamily="34" charset="0"/>
              </a:rPr>
              <a:t>por cada carga reservada exitosamente. El pago será remitido directamente por la empresa de factoraje, cuando esté autorizado, o facturado directamente al Transportista si el pago directo no es posible.</a:t>
            </a:r>
          </a:p>
          <a:p>
            <a:endParaRPr lang="es-ES" sz="1000" dirty="0">
              <a:latin typeface="Segoe UI" panose="020B0502040204020203" pitchFamily="34" charset="0"/>
              <a:cs typeface="Segoe UI" panose="020B0502040204020203" pitchFamily="34" charset="0"/>
            </a:endParaRPr>
          </a:p>
          <a:p>
            <a:r>
              <a:rPr lang="es-ES" sz="1000" dirty="0">
                <a:latin typeface="Segoe UI" panose="020B0502040204020203" pitchFamily="34" charset="0"/>
                <a:cs typeface="Segoe UI" panose="020B0502040204020203" pitchFamily="34" charset="0"/>
              </a:rPr>
              <a:t>No se deberá compensación al Despachador por cargas que no sean aceptadas ni movidas por el Transportista.</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6. NO CIRCUNVENCIÓN</a:t>
            </a:r>
          </a:p>
          <a:p>
            <a:endParaRPr lang="en-US" sz="1000" dirty="0">
              <a:latin typeface="Segoe UI" panose="020B0502040204020203" pitchFamily="34" charset="0"/>
              <a:cs typeface="Segoe UI" panose="020B0502040204020203" pitchFamily="34" charset="0"/>
            </a:endParaRPr>
          </a:p>
          <a:p>
            <a:r>
              <a:rPr lang="es-ES" sz="1000" dirty="0">
                <a:latin typeface="Segoe UI" panose="020B0502040204020203" pitchFamily="34" charset="0"/>
                <a:cs typeface="Segoe UI" panose="020B0502040204020203" pitchFamily="34" charset="0"/>
              </a:rPr>
              <a:t>El Transportista acuerda no eludir intencionalmente al Despachador contratando directamente con </a:t>
            </a:r>
            <a:r>
              <a:rPr lang="es-ES" sz="1000" dirty="0" err="1">
                <a:latin typeface="Segoe UI" panose="020B0502040204020203" pitchFamily="34" charset="0"/>
                <a:cs typeface="Segoe UI" panose="020B0502040204020203" pitchFamily="34" charset="0"/>
              </a:rPr>
              <a:t>brokers</a:t>
            </a:r>
            <a:r>
              <a:rPr lang="es-ES" sz="1000" dirty="0">
                <a:latin typeface="Segoe UI" panose="020B0502040204020203" pitchFamily="34" charset="0"/>
                <a:cs typeface="Segoe UI" panose="020B0502040204020203" pitchFamily="34" charset="0"/>
              </a:rPr>
              <a:t> presentados por el Despachador para cargas gestionadas activamente por el Despachador. Esta cláusula no tiene la intención de restringir las operaciones comerciales generales, sino de proteger el valor del trabajo del Despachador.</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7. PLAZO Y TERMINACIÓN</a:t>
            </a:r>
          </a:p>
          <a:p>
            <a:endParaRPr lang="en-US" sz="1000" dirty="0">
              <a:latin typeface="Segoe UI" panose="020B0502040204020203" pitchFamily="34" charset="0"/>
              <a:cs typeface="Segoe UI" panose="020B0502040204020203" pitchFamily="34" charset="0"/>
            </a:endParaRPr>
          </a:p>
          <a:p>
            <a:r>
              <a:rPr lang="es-ES" sz="1000" dirty="0">
                <a:latin typeface="Segoe UI" panose="020B0502040204020203" pitchFamily="34" charset="0"/>
                <a:cs typeface="Segoe UI" panose="020B0502040204020203" pitchFamily="34" charset="0"/>
              </a:rPr>
              <a:t>Este acuerdo es a voluntad y puede ser rescindido por cualquiera de las partes con previo aviso por escrito. Cualquier saldo pendiente u obligación incurrida antes de la terminación seguirá siendo exigible</a:t>
            </a:r>
            <a:r>
              <a:rPr lang="en-US" sz="1000" dirty="0">
                <a:latin typeface="Segoe UI" panose="020B0502040204020203" pitchFamily="34" charset="0"/>
                <a:cs typeface="Segoe UI" panose="020B0502040204020203" pitchFamily="34" charset="0"/>
              </a:rPr>
              <a:t>.</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8. EXENCIÓN DE RESPONSABILIDAD</a:t>
            </a:r>
          </a:p>
          <a:p>
            <a:endParaRPr lang="en-US" sz="1000" dirty="0">
              <a:latin typeface="Segoe UI" panose="020B0502040204020203" pitchFamily="34" charset="0"/>
              <a:cs typeface="Segoe UI" panose="020B0502040204020203" pitchFamily="34" charset="0"/>
            </a:endParaRPr>
          </a:p>
          <a:p>
            <a:r>
              <a:rPr lang="es-ES" sz="1000" dirty="0">
                <a:latin typeface="Segoe UI" panose="020B0502040204020203" pitchFamily="34" charset="0"/>
                <a:cs typeface="Segoe UI" panose="020B0502040204020203" pitchFamily="34" charset="0"/>
              </a:rPr>
              <a:t>El Despachador no es responsable de reclamaciones de carga, retrasos, accidentes o acciones del Transportista. El Transportista mantiene el control operativo y la responsabilidad total</a:t>
            </a:r>
            <a:r>
              <a:rPr lang="en-US" sz="1000" dirty="0">
                <a:latin typeface="Segoe UI" panose="020B0502040204020203" pitchFamily="34" charset="0"/>
                <a:cs typeface="Segoe UI" panose="020B0502040204020203" pitchFamily="34" charset="0"/>
              </a:rPr>
              <a:t>.</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9. LEY APLICABLE</a:t>
            </a:r>
          </a:p>
          <a:p>
            <a:endParaRPr lang="en-US" sz="1000" dirty="0">
              <a:latin typeface="Segoe UI" panose="020B0502040204020203" pitchFamily="34" charset="0"/>
              <a:cs typeface="Segoe UI" panose="020B0502040204020203" pitchFamily="34" charset="0"/>
            </a:endParaRPr>
          </a:p>
          <a:p>
            <a:r>
              <a:rPr lang="es-ES" sz="1000" dirty="0">
                <a:latin typeface="Segoe UI" panose="020B0502040204020203" pitchFamily="34" charset="0"/>
                <a:cs typeface="Segoe UI" panose="020B0502040204020203" pitchFamily="34" charset="0"/>
              </a:rPr>
              <a:t>Este acuerdo se regirá por las leyes del Estado de Texas, EE.UU</a:t>
            </a:r>
            <a:r>
              <a:rPr lang="en-US" sz="1000" dirty="0">
                <a:latin typeface="Segoe UI" panose="020B0502040204020203" pitchFamily="34" charset="0"/>
                <a:cs typeface="Segoe UI" panose="020B0502040204020203" pitchFamily="34" charset="0"/>
              </a:rPr>
              <a:t>.</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10. </a:t>
            </a:r>
            <a:r>
              <a:rPr lang="es-ES" sz="1000" b="1" dirty="0">
                <a:latin typeface="Segoe UI" panose="020B0502040204020203" pitchFamily="34" charset="0"/>
                <a:cs typeface="Segoe UI" panose="020B0502040204020203" pitchFamily="34" charset="0"/>
              </a:rPr>
              <a:t>AUTORIZACIÓN DE PAGO POR FACTORAJE</a:t>
            </a:r>
            <a:endParaRPr lang="en-US" sz="1000" b="1"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es-ES" sz="1000" dirty="0">
                <a:latin typeface="Segoe UI" panose="020B0502040204020203" pitchFamily="34" charset="0"/>
                <a:cs typeface="Segoe UI" panose="020B0502040204020203" pitchFamily="34" charset="0"/>
              </a:rPr>
              <a:t>Si el Transportista utiliza una empresa de factoraje, autoriza e instruye a dicha empresa a remitir el pago correspondiente a los servicios del </a:t>
            </a:r>
            <a:r>
              <a:rPr lang="es-ES" sz="1000">
                <a:latin typeface="Segoe UI" panose="020B0502040204020203" pitchFamily="34" charset="0"/>
                <a:cs typeface="Segoe UI" panose="020B0502040204020203" pitchFamily="34" charset="0"/>
              </a:rPr>
              <a:t>Despachador (7.5</a:t>
            </a:r>
            <a:r>
              <a:rPr lang="es-ES" sz="1000" dirty="0">
                <a:latin typeface="Segoe UI" panose="020B0502040204020203" pitchFamily="34" charset="0"/>
                <a:cs typeface="Segoe UI" panose="020B0502040204020203" pitchFamily="34" charset="0"/>
              </a:rPr>
              <a:t>% del monto bruto del </a:t>
            </a:r>
            <a:r>
              <a:rPr lang="es-ES" sz="1000" dirty="0" err="1">
                <a:latin typeface="Segoe UI" panose="020B0502040204020203" pitchFamily="34" charset="0"/>
                <a:cs typeface="Segoe UI" panose="020B0502040204020203" pitchFamily="34" charset="0"/>
              </a:rPr>
              <a:t>linehaul</a:t>
            </a:r>
            <a:r>
              <a:rPr lang="es-ES" sz="1000" dirty="0">
                <a:latin typeface="Segoe UI" panose="020B0502040204020203" pitchFamily="34" charset="0"/>
                <a:cs typeface="Segoe UI" panose="020B0502040204020203" pitchFamily="34" charset="0"/>
              </a:rPr>
              <a:t>) directamente a</a:t>
            </a:r>
            <a:r>
              <a:rPr lang="en-US" sz="1000" dirty="0">
                <a:latin typeface="Segoe UI" panose="020B0502040204020203" pitchFamily="34" charset="0"/>
                <a:cs typeface="Segoe UI" panose="020B0502040204020203" pitchFamily="34" charset="0"/>
              </a:rPr>
              <a:t>:</a:t>
            </a:r>
          </a:p>
          <a:p>
            <a:endParaRPr lang="en-US" sz="1000" dirty="0">
              <a:latin typeface="Segoe UI" panose="020B0502040204020203" pitchFamily="34" charset="0"/>
              <a:cs typeface="Segoe UI" panose="020B0502040204020203" pitchFamily="34" charset="0"/>
            </a:endParaRPr>
          </a:p>
          <a:p>
            <a:r>
              <a:rPr lang="en-US" sz="1000" b="1" dirty="0" err="1">
                <a:latin typeface="Segoe UI" panose="020B0502040204020203" pitchFamily="34" charset="0"/>
                <a:cs typeface="Segoe UI" panose="020B0502040204020203" pitchFamily="34" charset="0"/>
              </a:rPr>
              <a:t>Beneficiario</a:t>
            </a:r>
            <a:r>
              <a:rPr lang="en-US" sz="1000" b="1" dirty="0">
                <a:latin typeface="Segoe UI" panose="020B0502040204020203" pitchFamily="34" charset="0"/>
                <a:cs typeface="Segoe UI" panose="020B0502040204020203" pitchFamily="34" charset="0"/>
              </a:rPr>
              <a:t>: Sonora Freight</a:t>
            </a:r>
          </a:p>
          <a:p>
            <a:r>
              <a:rPr lang="en-US" sz="1000" dirty="0">
                <a:latin typeface="Segoe UI" panose="020B0502040204020203" pitchFamily="34" charset="0"/>
                <a:cs typeface="Segoe UI" panose="020B0502040204020203" pitchFamily="34" charset="0"/>
              </a:rPr>
              <a:t>EIN: Disponible bajo </a:t>
            </a:r>
            <a:r>
              <a:rPr lang="en-US" sz="1000" dirty="0" err="1">
                <a:latin typeface="Segoe UI" panose="020B0502040204020203" pitchFamily="34" charset="0"/>
                <a:cs typeface="Segoe UI" panose="020B0502040204020203" pitchFamily="34" charset="0"/>
              </a:rPr>
              <a:t>solicitud</a:t>
            </a:r>
            <a:endParaRPr lang="en-US" sz="1000" dirty="0">
              <a:latin typeface="Segoe UI" panose="020B0502040204020203" pitchFamily="34" charset="0"/>
              <a:cs typeface="Segoe UI" panose="020B0502040204020203" pitchFamily="34" charset="0"/>
            </a:endParaRPr>
          </a:p>
          <a:p>
            <a:r>
              <a:rPr lang="en-US" sz="1000" dirty="0" err="1">
                <a:latin typeface="Segoe UI" panose="020B0502040204020203" pitchFamily="34" charset="0"/>
                <a:cs typeface="Segoe UI" panose="020B0502040204020203" pitchFamily="34" charset="0"/>
              </a:rPr>
              <a:t>Dirección</a:t>
            </a:r>
            <a:r>
              <a:rPr lang="en-US" sz="1000" dirty="0">
                <a:latin typeface="Segoe UI" panose="020B0502040204020203" pitchFamily="34" charset="0"/>
                <a:cs typeface="Segoe UI" panose="020B0502040204020203" pitchFamily="34" charset="0"/>
              </a:rPr>
              <a:t>: 5900 Balcones Dr., Austin, TX 78731</a:t>
            </a:r>
          </a:p>
          <a:p>
            <a:r>
              <a:rPr lang="en-US" sz="1000" dirty="0" err="1">
                <a:latin typeface="Segoe UI" panose="020B0502040204020203" pitchFamily="34" charset="0"/>
                <a:cs typeface="Segoe UI" panose="020B0502040204020203" pitchFamily="34" charset="0"/>
              </a:rPr>
              <a:t>Teléfono</a:t>
            </a:r>
            <a:r>
              <a:rPr lang="en-US" sz="1000" dirty="0">
                <a:latin typeface="Segoe UI" panose="020B0502040204020203" pitchFamily="34" charset="0"/>
                <a:cs typeface="Segoe UI" panose="020B0502040204020203" pitchFamily="34" charset="0"/>
              </a:rPr>
              <a:t>: (737) 334-6126</a:t>
            </a:r>
          </a:p>
          <a:p>
            <a:r>
              <a:rPr lang="en-US" sz="1000" dirty="0">
                <a:latin typeface="Segoe UI" panose="020B0502040204020203" pitchFamily="34" charset="0"/>
                <a:cs typeface="Segoe UI" panose="020B0502040204020203" pitchFamily="34" charset="0"/>
              </a:rPr>
              <a:t>Correo: billing@sonorafreight.com</a:t>
            </a:r>
          </a:p>
          <a:p>
            <a:endParaRPr lang="en-US" sz="1000" dirty="0">
              <a:latin typeface="Segoe UI" panose="020B0502040204020203" pitchFamily="34" charset="0"/>
              <a:cs typeface="Segoe UI" panose="020B0502040204020203" pitchFamily="34" charset="0"/>
            </a:endParaRPr>
          </a:p>
          <a:p>
            <a:r>
              <a:rPr lang="es-ES" sz="1000" dirty="0">
                <a:latin typeface="Segoe UI" panose="020B0502040204020203" pitchFamily="34" charset="0"/>
                <a:cs typeface="Segoe UI" panose="020B0502040204020203" pitchFamily="34" charset="0"/>
              </a:rPr>
              <a:t>El Transportista acepta que esta autorización podrá ser presentada por el Despachador a la empresa de factoraje como parte del proceso de incorporación, y permanecerá vigente hasta que sea revocada por escrito.</a:t>
            </a:r>
          </a:p>
        </p:txBody>
      </p:sp>
      <p:sp>
        <p:nvSpPr>
          <p:cNvPr id="3" name="TextBox 2">
            <a:extLst>
              <a:ext uri="{FF2B5EF4-FFF2-40B4-BE49-F238E27FC236}">
                <a16:creationId xmlns:a16="http://schemas.microsoft.com/office/drawing/2014/main" id="{75F212B8-4223-3B6A-2519-5D1480A12C6D}"/>
              </a:ext>
            </a:extLst>
          </p:cNvPr>
          <p:cNvSpPr txBox="1"/>
          <p:nvPr/>
        </p:nvSpPr>
        <p:spPr>
          <a:xfrm>
            <a:off x="6393103" y="8281085"/>
            <a:ext cx="464897" cy="307777"/>
          </a:xfrm>
          <a:prstGeom prst="rect">
            <a:avLst/>
          </a:prstGeom>
          <a:noFill/>
        </p:spPr>
        <p:txBody>
          <a:bodyPr wrap="square" rtlCol="0">
            <a:spAutoFit/>
          </a:bodyPr>
          <a:lstStyle/>
          <a:p>
            <a:r>
              <a:rPr lang="en-US" sz="1400" dirty="0">
                <a:latin typeface="Bahnschrift SemiBold" panose="020B0502040204020203" pitchFamily="34" charset="0"/>
              </a:rPr>
              <a:t>p.2</a:t>
            </a:r>
          </a:p>
        </p:txBody>
      </p:sp>
    </p:spTree>
    <p:extLst>
      <p:ext uri="{BB962C8B-B14F-4D97-AF65-F5344CB8AC3E}">
        <p14:creationId xmlns:p14="http://schemas.microsoft.com/office/powerpoint/2010/main" val="39757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DACFA-1D3F-8563-405A-2348702AC749}"/>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F30AAC26-4236-7932-A224-BB1F7F6CD71F}"/>
              </a:ext>
            </a:extLst>
          </p:cNvPr>
          <p:cNvSpPr txBox="1"/>
          <p:nvPr/>
        </p:nvSpPr>
        <p:spPr>
          <a:xfrm>
            <a:off x="464897" y="1346200"/>
            <a:ext cx="5928206" cy="1631216"/>
          </a:xfrm>
          <a:prstGeom prst="rect">
            <a:avLst/>
          </a:prstGeom>
          <a:noFill/>
        </p:spPr>
        <p:txBody>
          <a:bodyPr wrap="square" rtlCol="0">
            <a:spAutoFit/>
          </a:bodyPr>
          <a:lstStyle/>
          <a:p>
            <a:r>
              <a:rPr lang="es-ES" sz="1000" dirty="0">
                <a:latin typeface="Segoe UI" panose="020B0502040204020203" pitchFamily="34" charset="0"/>
                <a:cs typeface="Segoe UI" panose="020B0502040204020203" pitchFamily="34" charset="0"/>
              </a:rPr>
              <a:t>Si no es posible el pago directo por parte de la empresa de factoraje, el Transportista se compromete a pagar directamente al Despachador dentro de las 24 horas siguientes a la recepción de la factura.</a:t>
            </a:r>
            <a:endParaRPr lang="en-US" sz="1000" dirty="0">
              <a:latin typeface="Segoe UI" panose="020B0502040204020203" pitchFamily="34" charset="0"/>
              <a:cs typeface="Segoe UI" panose="020B0502040204020203" pitchFamily="34" charset="0"/>
            </a:endParaRPr>
          </a:p>
          <a:p>
            <a:endParaRPr lang="en-US" sz="1000" b="1"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11. ACEPTACIÓN</a:t>
            </a:r>
          </a:p>
          <a:p>
            <a:endParaRPr lang="en-US" sz="1000" dirty="0">
              <a:latin typeface="Segoe UI" panose="020B0502040204020203" pitchFamily="34" charset="0"/>
              <a:cs typeface="Segoe UI" panose="020B0502040204020203" pitchFamily="34" charset="0"/>
            </a:endParaRPr>
          </a:p>
          <a:p>
            <a:r>
              <a:rPr lang="es-ES" sz="1000" dirty="0">
                <a:latin typeface="Segoe UI" panose="020B0502040204020203" pitchFamily="34" charset="0"/>
                <a:cs typeface="Segoe UI" panose="020B0502040204020203" pitchFamily="34" charset="0"/>
              </a:rPr>
              <a:t>Al firmar a continuación, el Transportista reconoce que ha leído, entendido y aceptado los términos establecidos en este Acuerdo entre Transportista y Despachador. Este Acuerdo entrará en vigor con la firma electrónica de un representante autorizado del Transportista.</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12. FIRMAS</a:t>
            </a:r>
            <a:endParaRPr lang="en-US" sz="1000" dirty="0">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C3BBEC6A-3BC8-7DF4-9A82-125BD5792309}"/>
              </a:ext>
            </a:extLst>
          </p:cNvPr>
          <p:cNvSpPr txBox="1"/>
          <p:nvPr/>
        </p:nvSpPr>
        <p:spPr>
          <a:xfrm>
            <a:off x="464896" y="3051692"/>
            <a:ext cx="4094747" cy="1477328"/>
          </a:xfrm>
          <a:prstGeom prst="rect">
            <a:avLst/>
          </a:prstGeom>
          <a:noFill/>
        </p:spPr>
        <p:txBody>
          <a:bodyPr wrap="square" rtlCol="0">
            <a:spAutoFit/>
          </a:bodyPr>
          <a:lstStyle/>
          <a:p>
            <a:r>
              <a:rPr lang="en-US" sz="1000" b="1" dirty="0">
                <a:latin typeface="Segoe UI" panose="020B0502040204020203" pitchFamily="34" charset="0"/>
                <a:cs typeface="Segoe UI" panose="020B0502040204020203" pitchFamily="34" charset="0"/>
              </a:rPr>
              <a:t>TRANSPORTISTA (</a:t>
            </a:r>
            <a:r>
              <a:rPr lang="en-US" sz="1000" b="1" dirty="0" err="1">
                <a:latin typeface="Segoe UI" panose="020B0502040204020203" pitchFamily="34" charset="0"/>
                <a:cs typeface="Segoe UI" panose="020B0502040204020203" pitchFamily="34" charset="0"/>
              </a:rPr>
              <a:t>Empresa</a:t>
            </a:r>
            <a:r>
              <a:rPr lang="en-US" sz="1000" b="1" dirty="0">
                <a:latin typeface="Segoe UI" panose="020B0502040204020203" pitchFamily="34" charset="0"/>
                <a:cs typeface="Segoe UI" panose="020B0502040204020203" pitchFamily="34" charset="0"/>
              </a:rPr>
              <a:t> de Transporte):</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Nombre legal: </a:t>
            </a:r>
            <a:r>
              <a:rPr lang="en-US" sz="1000" dirty="0">
                <a:latin typeface="Segoe UI" panose="020B0502040204020203" pitchFamily="34" charset="0"/>
                <a:ea typeface="Sans Serif Collection" panose="020B0502040504020204" pitchFamily="34" charset="0"/>
                <a:cs typeface="Segoe UI" panose="020B0502040204020203" pitchFamily="34" charset="0"/>
              </a:rPr>
              <a:t>__________________________________</a:t>
            </a:r>
            <a:endParaRPr lang="en-US" sz="1000" dirty="0">
              <a:latin typeface="Segoe UI" panose="020B0502040204020203" pitchFamily="34" charset="0"/>
              <a:cs typeface="Segoe UI" panose="020B0502040204020203" pitchFamily="34" charset="0"/>
            </a:endParaRPr>
          </a:p>
          <a:p>
            <a:r>
              <a:rPr lang="en-US" sz="1000" dirty="0" err="1">
                <a:latin typeface="Segoe UI" panose="020B0502040204020203" pitchFamily="34" charset="0"/>
                <a:cs typeface="Segoe UI" panose="020B0502040204020203" pitchFamily="34" charset="0"/>
              </a:rPr>
              <a:t>Representante</a:t>
            </a:r>
            <a:r>
              <a:rPr lang="en-US" sz="1000" dirty="0">
                <a:latin typeface="Segoe UI" panose="020B0502040204020203" pitchFamily="34" charset="0"/>
                <a:cs typeface="Segoe UI" panose="020B0502040204020203" pitchFamily="34" charset="0"/>
              </a:rPr>
              <a:t> </a:t>
            </a:r>
            <a:r>
              <a:rPr lang="en-US" sz="1000" dirty="0" err="1">
                <a:latin typeface="Segoe UI" panose="020B0502040204020203" pitchFamily="34" charset="0"/>
                <a:cs typeface="Segoe UI" panose="020B0502040204020203" pitchFamily="34" charset="0"/>
              </a:rPr>
              <a:t>autorizado</a:t>
            </a:r>
            <a:r>
              <a:rPr 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ea typeface="Sans Serif Collection" panose="020B0502040504020204" pitchFamily="34" charset="0"/>
                <a:cs typeface="Segoe UI" panose="020B0502040204020203" pitchFamily="34" charset="0"/>
              </a:rPr>
              <a:t>__________________________________</a:t>
            </a:r>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Cargo: </a:t>
            </a:r>
            <a:r>
              <a:rPr lang="en-US" sz="1000" dirty="0">
                <a:latin typeface="Segoe UI" panose="020B0502040204020203" pitchFamily="34" charset="0"/>
                <a:ea typeface="Sans Serif Collection" panose="020B0502040504020204" pitchFamily="34" charset="0"/>
                <a:cs typeface="Segoe UI" panose="020B0502040204020203" pitchFamily="34" charset="0"/>
              </a:rPr>
              <a:t>__________________________________</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en-US" sz="1000" dirty="0" err="1">
                <a:latin typeface="Segoe UI" panose="020B0502040204020203" pitchFamily="34" charset="0"/>
                <a:cs typeface="Segoe UI" panose="020B0502040204020203" pitchFamily="34" charset="0"/>
              </a:rPr>
              <a:t>Firma</a:t>
            </a:r>
            <a:r>
              <a:rPr 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p>
          <a:p>
            <a:r>
              <a:rPr lang="en-US" sz="1000" dirty="0" err="1">
                <a:latin typeface="Segoe UI" panose="020B0502040204020203" pitchFamily="34" charset="0"/>
                <a:ea typeface="Sans Serif Collection" panose="020B0502040504020204" pitchFamily="34" charset="0"/>
                <a:cs typeface="Segoe UI" panose="020B0502040204020203" pitchFamily="34" charset="0"/>
              </a:rPr>
              <a:t>Fecha</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2DF52E49-674B-02D6-4C45-8CBBE43604B9}"/>
              </a:ext>
            </a:extLst>
          </p:cNvPr>
          <p:cNvSpPr txBox="1"/>
          <p:nvPr/>
        </p:nvSpPr>
        <p:spPr>
          <a:xfrm>
            <a:off x="464896" y="4674436"/>
            <a:ext cx="2964103" cy="1323439"/>
          </a:xfrm>
          <a:prstGeom prst="rect">
            <a:avLst/>
          </a:prstGeom>
          <a:noFill/>
        </p:spPr>
        <p:txBody>
          <a:bodyPr wrap="square" rtlCol="0">
            <a:spAutoFit/>
          </a:bodyPr>
          <a:lstStyle/>
          <a:p>
            <a:r>
              <a:rPr lang="en-US" sz="1000" b="1" dirty="0">
                <a:latin typeface="Segoe UI" panose="020B0502040204020203" pitchFamily="34" charset="0"/>
                <a:cs typeface="Segoe UI" panose="020B0502040204020203" pitchFamily="34" charset="0"/>
              </a:rPr>
              <a:t>SONORA FREIGHT LLC</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Por: Matthew Karson</a:t>
            </a:r>
          </a:p>
          <a:p>
            <a:r>
              <a:rPr lang="en-US" sz="1000" dirty="0">
                <a:latin typeface="Segoe UI" panose="020B0502040204020203" pitchFamily="34" charset="0"/>
                <a:cs typeface="Segoe UI" panose="020B0502040204020203" pitchFamily="34" charset="0"/>
              </a:rPr>
              <a:t>Cargo: Socio </a:t>
            </a:r>
            <a:r>
              <a:rPr lang="en-US" sz="1000" dirty="0" err="1">
                <a:latin typeface="Segoe UI" panose="020B0502040204020203" pitchFamily="34" charset="0"/>
                <a:cs typeface="Segoe UI" panose="020B0502040204020203" pitchFamily="34" charset="0"/>
              </a:rPr>
              <a:t>Gerente</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en-US" sz="1000" dirty="0" err="1">
                <a:latin typeface="Segoe UI" panose="020B0502040204020203" pitchFamily="34" charset="0"/>
                <a:cs typeface="Segoe UI" panose="020B0502040204020203" pitchFamily="34" charset="0"/>
              </a:rPr>
              <a:t>Firma</a:t>
            </a:r>
            <a:r>
              <a:rPr 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p>
          <a:p>
            <a:r>
              <a:rPr lang="en-US" sz="1000" dirty="0" err="1">
                <a:latin typeface="Segoe UI" panose="020B0502040204020203" pitchFamily="34" charset="0"/>
                <a:ea typeface="Sans Serif Collection" panose="020B0502040504020204" pitchFamily="34" charset="0"/>
                <a:cs typeface="Segoe UI" panose="020B0502040204020203" pitchFamily="34" charset="0"/>
              </a:rPr>
              <a:t>Fecha</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EACAA0FD-9AB5-F4F3-5437-B66CA02A8161}"/>
              </a:ext>
            </a:extLst>
          </p:cNvPr>
          <p:cNvSpPr txBox="1"/>
          <p:nvPr/>
        </p:nvSpPr>
        <p:spPr>
          <a:xfrm>
            <a:off x="6393103" y="8281085"/>
            <a:ext cx="464897" cy="307777"/>
          </a:xfrm>
          <a:prstGeom prst="rect">
            <a:avLst/>
          </a:prstGeom>
          <a:noFill/>
        </p:spPr>
        <p:txBody>
          <a:bodyPr wrap="square" rtlCol="0">
            <a:spAutoFit/>
          </a:bodyPr>
          <a:lstStyle/>
          <a:p>
            <a:r>
              <a:rPr lang="en-US" sz="1400" dirty="0">
                <a:latin typeface="Bahnschrift SemiBold" panose="020B0502040204020203" pitchFamily="34" charset="0"/>
              </a:rPr>
              <a:t>p.3</a:t>
            </a:r>
          </a:p>
        </p:txBody>
      </p:sp>
    </p:spTree>
    <p:extLst>
      <p:ext uri="{BB962C8B-B14F-4D97-AF65-F5344CB8AC3E}">
        <p14:creationId xmlns:p14="http://schemas.microsoft.com/office/powerpoint/2010/main" val="2428411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258</TotalTime>
  <Words>799</Words>
  <Application>Microsoft Office PowerPoint</Application>
  <PresentationFormat>Letter Paper (8.5x11 in)</PresentationFormat>
  <Paragraphs>96</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Bahnschrift</vt:lpstr>
      <vt:lpstr>Bahnschrift SemiBold</vt:lpstr>
      <vt:lpstr>Calibri</vt:lpstr>
      <vt:lpstr>Calibri Light</vt:lpstr>
      <vt:lpstr>Segoe UI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Karson</dc:creator>
  <cp:lastModifiedBy>Matthew Karson</cp:lastModifiedBy>
  <cp:revision>10</cp:revision>
  <dcterms:created xsi:type="dcterms:W3CDTF">2025-05-20T11:20:27Z</dcterms:created>
  <dcterms:modified xsi:type="dcterms:W3CDTF">2025-07-09T15:32:07Z</dcterms:modified>
</cp:coreProperties>
</file>