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635"/>
    <a:srgbClr val="F0BA54"/>
    <a:srgbClr val="C3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p:cViewPr varScale="1">
        <p:scale>
          <a:sx n="78" d="100"/>
          <a:sy n="78" d="100"/>
        </p:scale>
        <p:origin x="29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3FCEBAF-71C7-4347-8BA6-82DCEFD41BA9}" type="datetimeFigureOut">
              <a:rPr lang="en-US" smtClean="0"/>
              <a:t>7/9/2025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E77597A-87D2-4FDF-840A-A0AFA26FF7DB}" type="slidenum">
              <a:rPr lang="en-US" smtClean="0"/>
              <a:t>‹#›</a:t>
            </a:fld>
            <a:endParaRPr lang="en-US"/>
          </a:p>
        </p:txBody>
      </p:sp>
    </p:spTree>
    <p:extLst>
      <p:ext uri="{BB962C8B-B14F-4D97-AF65-F5344CB8AC3E}">
        <p14:creationId xmlns:p14="http://schemas.microsoft.com/office/powerpoint/2010/main" val="24426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77FA2-0ACF-FD0C-0FAC-9CD3818560FD}"/>
              </a:ext>
            </a:extLst>
          </p:cNvPr>
          <p:cNvPicPr>
            <a:picLocks noChangeAspect="1"/>
          </p:cNvPicPr>
          <p:nvPr userDrawn="1"/>
        </p:nvPicPr>
        <p:blipFill>
          <a:blip r:embed="rId2"/>
          <a:srcRect l="6686" t="35108" r="8738" b="38052"/>
          <a:stretch/>
        </p:blipFill>
        <p:spPr>
          <a:xfrm>
            <a:off x="748227" y="364238"/>
            <a:ext cx="1902376" cy="603719"/>
          </a:xfrm>
          <a:prstGeom prst="rect">
            <a:avLst/>
          </a:prstGeom>
        </p:spPr>
      </p:pic>
      <p:cxnSp>
        <p:nvCxnSpPr>
          <p:cNvPr id="8" name="Straight Connector 7">
            <a:extLst>
              <a:ext uri="{FF2B5EF4-FFF2-40B4-BE49-F238E27FC236}">
                <a16:creationId xmlns:a16="http://schemas.microsoft.com/office/drawing/2014/main" id="{30FCA580-FC68-914C-B39B-C0B1C004AE69}"/>
              </a:ext>
            </a:extLst>
          </p:cNvPr>
          <p:cNvCxnSpPr>
            <a:cxnSpLocks/>
          </p:cNvCxnSpPr>
          <p:nvPr userDrawn="1"/>
        </p:nvCxnSpPr>
        <p:spPr>
          <a:xfrm>
            <a:off x="464897" y="1172137"/>
            <a:ext cx="3885647" cy="0"/>
          </a:xfrm>
          <a:prstGeom prst="line">
            <a:avLst/>
          </a:prstGeom>
          <a:ln w="38100" cmpd="dbl">
            <a:solidFill>
              <a:srgbClr val="C3542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36F843-8486-59F8-FDB3-BB33A9BEFF49}"/>
              </a:ext>
            </a:extLst>
          </p:cNvPr>
          <p:cNvSpPr txBox="1"/>
          <p:nvPr userDrawn="1"/>
        </p:nvSpPr>
        <p:spPr>
          <a:xfrm>
            <a:off x="4631493" y="389099"/>
            <a:ext cx="1478280" cy="553998"/>
          </a:xfrm>
          <a:prstGeom prst="rect">
            <a:avLst/>
          </a:prstGeom>
          <a:noFill/>
        </p:spPr>
        <p:txBody>
          <a:bodyPr wrap="square" lIns="0" tIns="0" rIns="0" bIns="0" rtlCol="0">
            <a:spAutoFit/>
          </a:bodyPr>
          <a:lstStyle/>
          <a:p>
            <a:pPr algn="ctr"/>
            <a:r>
              <a:rPr lang="en-US" sz="1200" dirty="0">
                <a:latin typeface="Bahnschrift" panose="020B0502040204020203" pitchFamily="34" charset="0"/>
                <a:cs typeface="Times New Roman" panose="02020603050405020304" pitchFamily="18" charset="0"/>
              </a:rPr>
              <a:t>5900 Balcones Dr.</a:t>
            </a:r>
          </a:p>
          <a:p>
            <a:pPr algn="ctr"/>
            <a:r>
              <a:rPr lang="en-US" sz="1200" dirty="0">
                <a:latin typeface="Bahnschrift" panose="020B0502040204020203" pitchFamily="34" charset="0"/>
                <a:cs typeface="Times New Roman" panose="02020603050405020304" pitchFamily="18" charset="0"/>
              </a:rPr>
              <a:t>Austin, Texas 78731</a:t>
            </a:r>
          </a:p>
          <a:p>
            <a:pPr algn="ctr"/>
            <a:r>
              <a:rPr lang="en-US" sz="1200" dirty="0">
                <a:latin typeface="Bahnschrift" panose="020B0502040204020203" pitchFamily="34" charset="0"/>
                <a:cs typeface="Times New Roman" panose="02020603050405020304" pitchFamily="18" charset="0"/>
              </a:rPr>
              <a:t>Tel. 737-334-6126</a:t>
            </a:r>
          </a:p>
        </p:txBody>
      </p:sp>
      <p:cxnSp>
        <p:nvCxnSpPr>
          <p:cNvPr id="10" name="Straight Connector 9">
            <a:extLst>
              <a:ext uri="{FF2B5EF4-FFF2-40B4-BE49-F238E27FC236}">
                <a16:creationId xmlns:a16="http://schemas.microsoft.com/office/drawing/2014/main" id="{7443863A-0527-946F-A7FD-BF2ABDA2945E}"/>
              </a:ext>
            </a:extLst>
          </p:cNvPr>
          <p:cNvCxnSpPr>
            <a:cxnSpLocks/>
          </p:cNvCxnSpPr>
          <p:nvPr userDrawn="1"/>
        </p:nvCxnSpPr>
        <p:spPr>
          <a:xfrm>
            <a:off x="4348163" y="1172137"/>
            <a:ext cx="2044940" cy="0"/>
          </a:xfrm>
          <a:prstGeom prst="line">
            <a:avLst/>
          </a:prstGeom>
          <a:ln w="38100" cmpd="dbl">
            <a:solidFill>
              <a:srgbClr val="D9763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E732A0-B567-1AD8-62A0-AC8757B94C9E}"/>
              </a:ext>
            </a:extLst>
          </p:cNvPr>
          <p:cNvSpPr/>
          <p:nvPr userDrawn="1"/>
        </p:nvSpPr>
        <p:spPr>
          <a:xfrm>
            <a:off x="0" y="8587947"/>
            <a:ext cx="6858000" cy="556052"/>
          </a:xfrm>
          <a:prstGeom prst="rect">
            <a:avLst/>
          </a:prstGeom>
          <a:solidFill>
            <a:srgbClr val="D976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ahnschrift" panose="020B0502040204020203" pitchFamily="34" charset="0"/>
            </a:endParaRPr>
          </a:p>
        </p:txBody>
      </p:sp>
      <p:sp>
        <p:nvSpPr>
          <p:cNvPr id="2" name="Slide Number Placeholder 5">
            <a:extLst>
              <a:ext uri="{FF2B5EF4-FFF2-40B4-BE49-F238E27FC236}">
                <a16:creationId xmlns:a16="http://schemas.microsoft.com/office/drawing/2014/main" id="{2BEAFE47-3251-8BD4-29B6-00E7B064831B}"/>
              </a:ext>
            </a:extLst>
          </p:cNvPr>
          <p:cNvSpPr>
            <a:spLocks noGrp="1"/>
          </p:cNvSpPr>
          <p:nvPr>
            <p:ph type="sldNum" sz="quarter" idx="4"/>
          </p:nvPr>
        </p:nvSpPr>
        <p:spPr>
          <a:xfrm>
            <a:off x="5314950" y="8098303"/>
            <a:ext cx="1078153" cy="486833"/>
          </a:xfrm>
          <a:prstGeom prst="rect">
            <a:avLst/>
          </a:prstGeom>
        </p:spPr>
        <p:txBody>
          <a:bodyPr vert="horz" lIns="91440" tIns="45720" rIns="91440" bIns="45720" rtlCol="0" anchor="ctr"/>
          <a:lstStyle>
            <a:lvl1pPr algn="r">
              <a:defRPr sz="1600" b="1">
                <a:solidFill>
                  <a:schemeClr val="tx1"/>
                </a:solidFill>
                <a:latin typeface="Segoe UI" panose="020B0502040204020203" pitchFamily="34" charset="0"/>
                <a:cs typeface="Segoe UI" panose="020B0502040204020203" pitchFamily="34" charset="0"/>
              </a:defRPr>
            </a:lvl1pPr>
          </a:lstStyle>
          <a:p>
            <a:fld id="{A74F4AF3-C74C-4B60-8D7C-F8D0BCBA0102}" type="slidenum">
              <a:rPr lang="en-US" smtClean="0"/>
              <a:pPr/>
              <a:t>‹#›</a:t>
            </a:fld>
            <a:endParaRPr lang="en-US" dirty="0"/>
          </a:p>
        </p:txBody>
      </p:sp>
      <p:sp>
        <p:nvSpPr>
          <p:cNvPr id="3" name="TextBox 2">
            <a:extLst>
              <a:ext uri="{FF2B5EF4-FFF2-40B4-BE49-F238E27FC236}">
                <a16:creationId xmlns:a16="http://schemas.microsoft.com/office/drawing/2014/main" id="{BB0AC296-A300-6D70-4177-B09C797BD1F8}"/>
              </a:ext>
            </a:extLst>
          </p:cNvPr>
          <p:cNvSpPr txBox="1"/>
          <p:nvPr userDrawn="1"/>
        </p:nvSpPr>
        <p:spPr>
          <a:xfrm>
            <a:off x="0" y="8710034"/>
            <a:ext cx="6858000" cy="307777"/>
          </a:xfrm>
          <a:prstGeom prst="rect">
            <a:avLst/>
          </a:prstGeom>
          <a:noFill/>
        </p:spPr>
        <p:txBody>
          <a:bodyPr wrap="square" rtlCol="0">
            <a:spAutoFit/>
          </a:bodyPr>
          <a:lstStyle/>
          <a:p>
            <a:pPr algn="ctr"/>
            <a:r>
              <a:rPr lang="en-US" sz="1400" dirty="0">
                <a:solidFill>
                  <a:schemeClr val="bg1"/>
                </a:solidFill>
                <a:latin typeface="Bahnschrift" panose="020B0502040204020203" pitchFamily="34" charset="0"/>
              </a:rPr>
              <a:t>“We move freight — </a:t>
            </a:r>
            <a:r>
              <a:rPr lang="en-US" sz="1400" i="1" dirty="0" err="1">
                <a:solidFill>
                  <a:schemeClr val="bg1"/>
                </a:solidFill>
                <a:latin typeface="Bahnschrift" panose="020B0502040204020203" pitchFamily="34" charset="0"/>
              </a:rPr>
              <a:t>rápido</a:t>
            </a:r>
            <a:r>
              <a:rPr lang="en-US" sz="1400" dirty="0">
                <a:solidFill>
                  <a:schemeClr val="bg1"/>
                </a:solidFill>
                <a:latin typeface="Bahnschrift" panose="020B0502040204020203" pitchFamily="34" charset="0"/>
              </a:rPr>
              <a:t>.”    •    sonorafreight.com    •    (737) 334–6126</a:t>
            </a:r>
          </a:p>
        </p:txBody>
      </p:sp>
    </p:spTree>
    <p:extLst>
      <p:ext uri="{BB962C8B-B14F-4D97-AF65-F5344CB8AC3E}">
        <p14:creationId xmlns:p14="http://schemas.microsoft.com/office/powerpoint/2010/main" val="199070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48E3B-7E33-437D-B812-BBBA66E06E7C}"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34395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E06CF-273D-4544-A6EE-45CB4826C3F6}"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02413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0B100-6E7D-4893-A56E-F2CE424D6C1D}"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56573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1F406-0D45-4B5A-A15A-9CB748211567}"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415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D0586-9E25-4C08-8A21-75FE8501DDAC}"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07588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CC985-FC7E-4E62-8AEB-D265A19BB441}" type="datetime1">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7966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6E491E-2DBD-4B13-95B0-6E8FB61CE0F9}" type="datetime1">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428388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EE647-3AC6-4FDC-9032-F19D34CD0C71}" type="datetime1">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59972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B4F1B1-CCA8-4826-AA9E-7278EC797EF3}"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76047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BCAE09-36C9-4AB1-9FED-9F399407F3E4}"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271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3B109B3-C377-4F43-B90F-8D0851F3E358}" type="datetime1">
              <a:rPr lang="en-US" smtClean="0"/>
              <a:t>7/9/2025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b="1">
                <a:solidFill>
                  <a:schemeClr val="bg1"/>
                </a:solidFill>
              </a:defRPr>
            </a:lvl1pPr>
          </a:lstStyle>
          <a:p>
            <a:fld id="{A74F4AF3-C74C-4B60-8D7C-F8D0BCBA0102}" type="slidenum">
              <a:rPr lang="en-US" smtClean="0"/>
              <a:pPr/>
              <a:t>‹#›</a:t>
            </a:fld>
            <a:endParaRPr lang="en-US" dirty="0"/>
          </a:p>
        </p:txBody>
      </p:sp>
    </p:spTree>
    <p:extLst>
      <p:ext uri="{BB962C8B-B14F-4D97-AF65-F5344CB8AC3E}">
        <p14:creationId xmlns:p14="http://schemas.microsoft.com/office/powerpoint/2010/main" val="1172740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F5CFC54-512C-FA32-9A86-6A552FF7346E}"/>
              </a:ext>
            </a:extLst>
          </p:cNvPr>
          <p:cNvSpPr txBox="1"/>
          <p:nvPr/>
        </p:nvSpPr>
        <p:spPr>
          <a:xfrm>
            <a:off x="464897" y="1346200"/>
            <a:ext cx="5928206" cy="6894195"/>
          </a:xfrm>
          <a:prstGeom prst="rect">
            <a:avLst/>
          </a:prstGeom>
          <a:noFill/>
        </p:spPr>
        <p:txBody>
          <a:bodyPr wrap="square" rtlCol="0">
            <a:spAutoFit/>
          </a:bodyPr>
          <a:lstStyle/>
          <a:p>
            <a:pPr algn="ctr"/>
            <a:r>
              <a:rPr lang="ru-RU" sz="1200" dirty="0">
                <a:latin typeface="Bahnschrift SemiBold" panose="020B0502040204020203" pitchFamily="34" charset="0"/>
                <a:cs typeface="Times New Roman" panose="02020603050405020304" pitchFamily="18" charset="0"/>
              </a:rPr>
              <a:t>ДОГОВОР МЕЖДУ ПЕРЕВОЗЧИКОМ И ДИСПЕТЧЕРОМ</a:t>
            </a:r>
            <a:endParaRPr lang="en-US" sz="1200" dirty="0">
              <a:latin typeface="Bahnschrift SemiBold" panose="020B0502040204020203" pitchFamily="34" charset="0"/>
              <a:cs typeface="Times New Roman" panose="02020603050405020304" pitchFamily="18" charset="0"/>
            </a:endParaRPr>
          </a:p>
          <a:p>
            <a:pPr algn="ct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ru-RU" sz="1000" dirty="0">
                <a:latin typeface="Segoe UI" panose="020B0502040204020203" pitchFamily="34" charset="0"/>
                <a:ea typeface="Sans Serif Collection" panose="020B0502040504020204" pitchFamily="34" charset="0"/>
                <a:cs typeface="Segoe UI" panose="020B0502040204020203" pitchFamily="34" charset="0"/>
              </a:rPr>
              <a:t>Настоящий договор определяет условия, на которых </a:t>
            </a:r>
            <a:r>
              <a:rPr lang="ru-RU" sz="1000" b="1" dirty="0">
                <a:latin typeface="Segoe UI" panose="020B0502040204020203" pitchFamily="34" charset="0"/>
                <a:ea typeface="Sans Serif Collection" panose="020B0502040504020204" pitchFamily="34" charset="0"/>
                <a:cs typeface="Segoe UI" panose="020B0502040204020203" pitchFamily="34" charset="0"/>
              </a:rPr>
              <a:t>Sonora Freight </a:t>
            </a:r>
            <a:r>
              <a:rPr lang="ru-RU" sz="1000" dirty="0">
                <a:latin typeface="Segoe UI" panose="020B0502040204020203" pitchFamily="34" charset="0"/>
                <a:ea typeface="Sans Serif Collection" panose="020B0502040504020204" pitchFamily="34" charset="0"/>
                <a:cs typeface="Segoe UI" panose="020B0502040204020203" pitchFamily="34" charset="0"/>
              </a:rPr>
              <a:t>предоставляет услуги диспетчеризации уполномоченным автоперевозчикам. Подписывая данный договор в электронной форме, Перевозчик подтверждает своё согласие с этими условиями. Этот документ предоставлен только для ознакомления и будет завершён и подписан в ходе электронной регистрации</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1. </a:t>
            </a:r>
            <a:r>
              <a:rPr lang="az-Cyrl-AZ" sz="1000" b="1" dirty="0">
                <a:latin typeface="Segoe UI" panose="020B0502040204020203" pitchFamily="34" charset="0"/>
                <a:ea typeface="Sans Serif Collection" panose="020B0502040504020204" pitchFamily="34" charset="0"/>
                <a:cs typeface="Segoe UI" panose="020B0502040204020203" pitchFamily="34" charset="0"/>
              </a:rPr>
              <a:t>СТОРОНЫ</a:t>
            </a:r>
            <a:endParaRPr lang="en-US" sz="1000" b="1" dirty="0">
              <a:latin typeface="Segoe UI" panose="020B0502040204020203" pitchFamily="34" charset="0"/>
              <a:ea typeface="Sans Serif Collection" panose="020B0502040504020204" pitchFamily="34" charset="0"/>
              <a:cs typeface="Segoe UI" panose="020B0502040204020203" pitchFamily="34" charset="0"/>
            </a:endParaRP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a:t>
            </a:r>
            <a:r>
              <a:rPr lang="az-Cyrl-AZ" sz="1000" dirty="0">
                <a:latin typeface="Segoe UI" panose="020B0502040204020203" pitchFamily="34" charset="0"/>
                <a:ea typeface="Sans Serif Collection" panose="020B0502040504020204" pitchFamily="34" charset="0"/>
                <a:cs typeface="Segoe UI" panose="020B0502040204020203" pitchFamily="34" charset="0"/>
              </a:rPr>
              <a:t>Информация о перевозчике</a:t>
            </a:r>
            <a:r>
              <a:rPr lang="en-US" sz="1000" dirty="0">
                <a:latin typeface="Segoe UI" panose="020B0502040204020203" pitchFamily="34" charset="0"/>
                <a:ea typeface="Sans Serif Collection" panose="020B0502040504020204" pitchFamily="34" charset="0"/>
                <a:cs typeface="Segoe UI" panose="020B0502040204020203" pitchFamily="34" charset="0"/>
              </a:rPr>
              <a:t>:** </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Юридическое название перевозчика:</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DBA (</a:t>
            </a:r>
            <a:r>
              <a:rPr lang="az-Cyrl-AZ" sz="1000" dirty="0">
                <a:latin typeface="Segoe UI" panose="020B0502040204020203" pitchFamily="34" charset="0"/>
                <a:ea typeface="Sans Serif Collection" panose="020B0502040504020204" pitchFamily="34" charset="0"/>
                <a:cs typeface="Segoe UI" panose="020B0502040204020203" pitchFamily="34" charset="0"/>
              </a:rPr>
              <a:t>если применимо)</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MC </a:t>
            </a:r>
            <a:r>
              <a:rPr lang="az-Cyrl-AZ" sz="1000" dirty="0">
                <a:latin typeface="Segoe UI" panose="020B0502040204020203" pitchFamily="34" charset="0"/>
                <a:ea typeface="Sans Serif Collection" panose="020B0502040504020204" pitchFamily="34" charset="0"/>
                <a:cs typeface="Segoe UI" panose="020B0502040204020203" pitchFamily="34" charset="0"/>
              </a:rPr>
              <a:t>номер</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 DOT </a:t>
            </a:r>
            <a:r>
              <a:rPr lang="az-Cyrl-AZ" sz="1000" dirty="0">
                <a:latin typeface="Segoe UI" panose="020B0502040204020203" pitchFamily="34" charset="0"/>
                <a:ea typeface="Sans Serif Collection" panose="020B0502040504020204" pitchFamily="34" charset="0"/>
                <a:cs typeface="Segoe UI" panose="020B0502040204020203" pitchFamily="34" charset="0"/>
              </a:rPr>
              <a:t>номер</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Имя контактного лица</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Телефон</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 Email : _________________________________________</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a:t>
            </a:r>
            <a:r>
              <a:rPr lang="az-Cyrl-AZ" sz="1000" dirty="0">
                <a:latin typeface="Segoe UI" panose="020B0502040204020203" pitchFamily="34" charset="0"/>
                <a:ea typeface="Sans Serif Collection" panose="020B0502040504020204" pitchFamily="34" charset="0"/>
                <a:cs typeface="Segoe UI" panose="020B0502040204020203" pitchFamily="34" charset="0"/>
              </a:rPr>
              <a:t>Информация о диспетчере</a:t>
            </a:r>
            <a:r>
              <a:rPr lang="en-US" sz="1000" dirty="0">
                <a:latin typeface="Segoe UI" panose="020B0502040204020203" pitchFamily="34" charset="0"/>
                <a:ea typeface="Sans Serif Collection" panose="020B0502040504020204" pitchFamily="34" charset="0"/>
                <a:cs typeface="Segoe UI" panose="020B0502040204020203" pitchFamily="34" charset="0"/>
              </a:rPr>
              <a:t>:** </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Юридическое название диспетчера</a:t>
            </a:r>
            <a:r>
              <a:rPr lang="en-US" sz="1000" dirty="0">
                <a:latin typeface="Segoe UI" panose="020B0502040204020203" pitchFamily="34" charset="0"/>
                <a:ea typeface="Sans Serif Collection" panose="020B0502040504020204" pitchFamily="34" charset="0"/>
                <a:cs typeface="Segoe UI" panose="020B0502040204020203" pitchFamily="34" charset="0"/>
              </a:rPr>
              <a:t>: Sonora Freight LLC</a:t>
            </a:r>
          </a:p>
          <a:p>
            <a:r>
              <a:rPr lang="en-US" sz="1000" dirty="0">
                <a:latin typeface="Segoe UI" panose="020B0502040204020203" pitchFamily="34" charset="0"/>
                <a:ea typeface="Sans Serif Collection" panose="020B0502040504020204" pitchFamily="34" charset="0"/>
                <a:cs typeface="Segoe UI" panose="020B0502040204020203" pitchFamily="34" charset="0"/>
              </a:rPr>
              <a:t>Email: onboarding@sonorafreight.com</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Телефон</a:t>
            </a:r>
            <a:r>
              <a:rPr lang="en-US" sz="1000" dirty="0">
                <a:latin typeface="Segoe UI" panose="020B0502040204020203" pitchFamily="34" charset="0"/>
                <a:ea typeface="Sans Serif Collection" panose="020B0502040504020204" pitchFamily="34" charset="0"/>
                <a:cs typeface="Segoe UI" panose="020B0502040204020203" pitchFamily="34" charset="0"/>
              </a:rPr>
              <a:t>: (737) 334-6126</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a:t>
            </a:r>
            <a:r>
              <a:rPr lang="az-Cyrl-AZ" sz="1000" dirty="0">
                <a:latin typeface="Segoe UI" panose="020B0502040204020203" pitchFamily="34" charset="0"/>
                <a:ea typeface="Sans Serif Collection" panose="020B0502040504020204" pitchFamily="34" charset="0"/>
                <a:cs typeface="Segoe UI" panose="020B0502040204020203" pitchFamily="34" charset="0"/>
              </a:rPr>
              <a:t>Дата вступления в силу</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2. </a:t>
            </a:r>
            <a:r>
              <a:rPr lang="az-Cyrl-AZ" sz="1000" b="1" dirty="0">
                <a:latin typeface="Segoe UI" panose="020B0502040204020203" pitchFamily="34" charset="0"/>
                <a:ea typeface="Sans Serif Collection" panose="020B0502040504020204" pitchFamily="34" charset="0"/>
                <a:cs typeface="Segoe UI" panose="020B0502040204020203" pitchFamily="34" charset="0"/>
              </a:rPr>
              <a:t>ЦЕЛЬ</a:t>
            </a:r>
            <a:endParaRPr lang="en-US" sz="1000" b="1" dirty="0">
              <a:latin typeface="Segoe UI" panose="020B0502040204020203" pitchFamily="34" charset="0"/>
              <a:ea typeface="Sans Serif Collection" panose="020B0502040504020204" pitchFamily="34" charset="0"/>
              <a:cs typeface="Segoe UI" panose="020B0502040204020203" pitchFamily="34" charset="0"/>
            </a:endParaRP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ru-RU" sz="1000" dirty="0">
                <a:latin typeface="Segoe UI" panose="020B0502040204020203" pitchFamily="34" charset="0"/>
                <a:ea typeface="Sans Serif Collection" panose="020B0502040504020204" pitchFamily="34" charset="0"/>
                <a:cs typeface="Segoe UI" panose="020B0502040204020203" pitchFamily="34" charset="0"/>
              </a:rPr>
              <a:t>Цель настоящего соглашения — установить рабочие отношения между Перевозчиком и Диспетчером для поиска и бронирования грузов, а также для того, чтобы Диспетчер выступал в роли уполномоченного представителя Перевозчика при подаче документов в факторинговые компании</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3. </a:t>
            </a:r>
            <a:r>
              <a:rPr lang="az-Cyrl-AZ" sz="1000" b="1" dirty="0">
                <a:latin typeface="Segoe UI" panose="020B0502040204020203" pitchFamily="34" charset="0"/>
                <a:ea typeface="Sans Serif Collection" panose="020B0502040504020204" pitchFamily="34" charset="0"/>
                <a:cs typeface="Segoe UI" panose="020B0502040204020203" pitchFamily="34" charset="0"/>
              </a:rPr>
              <a:t>УСЛУГИ, ПРЕДОСТАВЛЯЕМЫЕ ДИСПЕТЧЕРОМ</a:t>
            </a:r>
            <a:endParaRPr lang="en-US" sz="1000" b="1" dirty="0">
              <a:latin typeface="Segoe UI" panose="020B0502040204020203" pitchFamily="34" charset="0"/>
              <a:ea typeface="Sans Serif Collection" panose="020B0502040504020204" pitchFamily="34" charset="0"/>
              <a:cs typeface="Segoe UI" panose="020B0502040204020203" pitchFamily="34" charset="0"/>
            </a:endParaRP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Поиск и согласование грузов от имени Перевозчика</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Связь с брокерами и грузоотправителями</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Подтверждение деталей груза и передача подтверждений ставок Перевозчику</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Передача накладных (BOL) и необходимых документов в факторинговую компанию Перевозчика или в предпочитаемую факторинговую компанию Диспетчера (если применимо).</a:t>
            </a: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ru-RU" sz="1000" dirty="0">
                <a:latin typeface="Segoe UI" panose="020B0502040204020203" pitchFamily="34" charset="0"/>
                <a:ea typeface="Sans Serif Collection" panose="020B0502040504020204" pitchFamily="34" charset="0"/>
                <a:cs typeface="Segoe UI" panose="020B0502040204020203" pitchFamily="34" charset="0"/>
              </a:rPr>
              <a:t>Диспетчер действует как уполномоченный представитель Перевозчика только для целей отправки документов и коммуникации, связанной с грузами и факторингом. Диспетчер не работает под MC номером Перевозчика и не несёт ответственности за грузы, оборудование или доставку</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p:txBody>
      </p:sp>
      <p:sp>
        <p:nvSpPr>
          <p:cNvPr id="2" name="TextBox 1">
            <a:extLst>
              <a:ext uri="{FF2B5EF4-FFF2-40B4-BE49-F238E27FC236}">
                <a16:creationId xmlns:a16="http://schemas.microsoft.com/office/drawing/2014/main" id="{179E260D-FEFA-C17E-FC7B-0A70C7BF4AA6}"/>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p.1</a:t>
            </a:r>
          </a:p>
        </p:txBody>
      </p:sp>
    </p:spTree>
    <p:extLst>
      <p:ext uri="{BB962C8B-B14F-4D97-AF65-F5344CB8AC3E}">
        <p14:creationId xmlns:p14="http://schemas.microsoft.com/office/powerpoint/2010/main" val="189666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A08D-7923-7D83-00AE-59879CE65D88}"/>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FE9A45D-6936-427A-F6FB-0D39DA27ADB2}"/>
              </a:ext>
            </a:extLst>
          </p:cNvPr>
          <p:cNvSpPr txBox="1"/>
          <p:nvPr/>
        </p:nvSpPr>
        <p:spPr>
          <a:xfrm>
            <a:off x="464897" y="1346200"/>
            <a:ext cx="5928206" cy="6555641"/>
          </a:xfrm>
          <a:prstGeom prst="rect">
            <a:avLst/>
          </a:prstGeom>
          <a:noFill/>
        </p:spPr>
        <p:txBody>
          <a:bodyPr wrap="square" rtlCol="0">
            <a:spAutoFit/>
          </a:bodyPr>
          <a:lstStyle/>
          <a:p>
            <a:r>
              <a:rPr lang="en-US" sz="1000" b="1" dirty="0">
                <a:latin typeface="Segoe UI" panose="020B0502040204020203" pitchFamily="34" charset="0"/>
                <a:ea typeface="Sans Serif Collection" panose="020B0502040504020204" pitchFamily="34" charset="0"/>
                <a:cs typeface="Segoe UI" panose="020B0502040204020203" pitchFamily="34" charset="0"/>
              </a:rPr>
              <a:t>4. </a:t>
            </a:r>
            <a:r>
              <a:rPr lang="az-Cyrl-AZ" sz="1000" b="1" dirty="0">
                <a:latin typeface="Segoe UI" panose="020B0502040204020203" pitchFamily="34" charset="0"/>
                <a:ea typeface="Sans Serif Collection" panose="020B0502040504020204" pitchFamily="34" charset="0"/>
                <a:cs typeface="Segoe UI" panose="020B0502040204020203" pitchFamily="34" charset="0"/>
              </a:rPr>
              <a:t>ОБЯЗАННОСТИ ПЕРЕВОЗЧИКА</a:t>
            </a:r>
            <a:endParaRPr lang="en-US" sz="1000" b="1" dirty="0">
              <a:latin typeface="Segoe UI" panose="020B0502040204020203" pitchFamily="34" charset="0"/>
              <a:ea typeface="Sans Serif Collection" panose="020B0502040504020204" pitchFamily="34" charset="0"/>
              <a:cs typeface="Segoe UI" panose="020B0502040204020203" pitchFamily="34" charset="0"/>
            </a:endParaRP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Поддерживать действующие разрешения, страховку и соблюдать все требования к перевозчикам.</a:t>
            </a: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Предоставлять точные и своевременные документы Диспетчеру</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pPr marL="171450" indent="-171450">
              <a:buFont typeface="Arial" panose="020B0604020202020204" pitchFamily="34" charset="0"/>
              <a:buChar char="•"/>
            </a:pPr>
            <a:r>
              <a:rPr lang="ru-RU" sz="1000" dirty="0">
                <a:latin typeface="Segoe UI" panose="020B0502040204020203" pitchFamily="34" charset="0"/>
                <a:ea typeface="Sans Serif Collection" panose="020B0502040504020204" pitchFamily="34" charset="0"/>
                <a:cs typeface="Segoe UI" panose="020B0502040204020203" pitchFamily="34" charset="0"/>
              </a:rPr>
              <a:t>Немедленно уведомлять Диспетчера о любых проблемах, задержках или изменениях, связанных с забронированными грузами</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r>
              <a:rPr lang="en-US" sz="1000" b="1" dirty="0">
                <a:latin typeface="Segoe UI" panose="020B0502040204020203" pitchFamily="34" charset="0"/>
                <a:cs typeface="Segoe UI" panose="020B0502040204020203" pitchFamily="34" charset="0"/>
              </a:rPr>
              <a:t> </a:t>
            </a:r>
          </a:p>
          <a:p>
            <a:r>
              <a:rPr lang="en-US" sz="1000" b="1" dirty="0">
                <a:latin typeface="Segoe UI" panose="020B0502040204020203" pitchFamily="34" charset="0"/>
                <a:cs typeface="Segoe UI" panose="020B0502040204020203" pitchFamily="34" charset="0"/>
              </a:rPr>
              <a:t>5. </a:t>
            </a:r>
            <a:r>
              <a:rPr lang="az-Cyrl-AZ" sz="1000" b="1" dirty="0">
                <a:latin typeface="Segoe UI" panose="020B0502040204020203" pitchFamily="34" charset="0"/>
                <a:cs typeface="Segoe UI" panose="020B0502040204020203" pitchFamily="34" charset="0"/>
              </a:rPr>
              <a:t>ВОЗНАГРАЖДЕНИЕ</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Перевозчик соглашается оплачивать Диспетчеру </a:t>
            </a:r>
            <a:r>
              <a:rPr lang="en-US" sz="1000" dirty="0">
                <a:latin typeface="Segoe UI" panose="020B0502040204020203" pitchFamily="34" charset="0"/>
                <a:cs typeface="Segoe UI" panose="020B0502040204020203" pitchFamily="34" charset="0"/>
              </a:rPr>
              <a:t>7</a:t>
            </a:r>
            <a:r>
              <a:rPr lang="ru-RU" sz="1000" dirty="0">
                <a:latin typeface="Segoe UI" panose="020B0502040204020203" pitchFamily="34" charset="0"/>
                <a:cs typeface="Segoe UI" panose="020B0502040204020203" pitchFamily="34" charset="0"/>
              </a:rPr>
              <a:t>.5% от валовой ставки за перевозку (linehaul) за каждый успешно забронированный груз.Оплата производится напрямую через факторинговую компанию, если Перевозчик предоставил соответствующее разрешение, либо напрямую от Перевозчика, если факторинг недоступен.Если прямой платёж невозможен, Диспетчер может выставить счёт Перевозчику с оплатой при получении.</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Оплата Диспетчеру не взимается за грузы, которые не были приняты или не были выполнены Перевозчиком</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6. </a:t>
            </a:r>
            <a:r>
              <a:rPr lang="ru-RU" sz="1000" b="1" dirty="0">
                <a:latin typeface="Segoe UI" panose="020B0502040204020203" pitchFamily="34" charset="0"/>
                <a:cs typeface="Segoe UI" panose="020B0502040204020203" pitchFamily="34" charset="0"/>
              </a:rPr>
              <a:t>СОГЛАШЕНИЕ О НЕОБХОДИМОСТИ ПОСРЕДНИКА (NON-CIRCUMVENTION)</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Перевозчик соглашается не обходить Диспетчера и не заключать прямых сделок с брокерами, с которыми его познакомил Диспетчер, в отношении грузов, которые активно обрабатываются через Диспетчера.Это положение не ограничивает ведение бизнеса в целом, но защищает вклад Диспетчера в процесс организации груза.</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7. </a:t>
            </a:r>
            <a:r>
              <a:rPr lang="az-Cyrl-AZ" sz="1000" b="1" dirty="0">
                <a:latin typeface="Segoe UI" panose="020B0502040204020203" pitchFamily="34" charset="0"/>
                <a:cs typeface="Segoe UI" panose="020B0502040204020203" pitchFamily="34" charset="0"/>
              </a:rPr>
              <a:t>СРОК ДЕЙСТВИЯ И РАСТОРЖЕНИЕ</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Данный договор является договором по желанию сторон (at-will) и может быть расторгнут любой из сторон путём письменного уведомления.Любые задолженности или обязательства, возникшие до момента расторжения, остаются подлежащими оплате</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8. </a:t>
            </a:r>
            <a:r>
              <a:rPr lang="az-Cyrl-AZ" sz="1000" b="1" dirty="0">
                <a:latin typeface="Segoe UI" panose="020B0502040204020203" pitchFamily="34" charset="0"/>
                <a:cs typeface="Segoe UI" panose="020B0502040204020203" pitchFamily="34" charset="0"/>
              </a:rPr>
              <a:t>ОТКАЗ ОТ ОТВЕТСТВЕННОСТИ</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Диспетчер не несёт ответственности за претензии по грузу, задержки, аварии или действия Перевозчика.Перевозчик несёт полную операционную ответственность и контроль над своей деятельностью</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9. </a:t>
            </a:r>
            <a:r>
              <a:rPr lang="az-Cyrl-AZ" sz="1000" b="1" dirty="0">
                <a:latin typeface="Segoe UI" panose="020B0502040204020203" pitchFamily="34" charset="0"/>
                <a:cs typeface="Segoe UI" panose="020B0502040204020203" pitchFamily="34" charset="0"/>
              </a:rPr>
              <a:t>ПРИМЕНИМОЕ ЗАКОНОДАТЕЛЬСТВО</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Настоящий договор регулируется законодательством штата Техас</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5F212B8-4223-3B6A-2519-5D1480A12C6D}"/>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p.2</a:t>
            </a:r>
          </a:p>
        </p:txBody>
      </p:sp>
    </p:spTree>
    <p:extLst>
      <p:ext uri="{BB962C8B-B14F-4D97-AF65-F5344CB8AC3E}">
        <p14:creationId xmlns:p14="http://schemas.microsoft.com/office/powerpoint/2010/main" val="39757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ACFA-1D3F-8563-405A-2348702AC74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F30AAC26-4236-7932-A224-BB1F7F6CD71F}"/>
              </a:ext>
            </a:extLst>
          </p:cNvPr>
          <p:cNvSpPr txBox="1"/>
          <p:nvPr/>
        </p:nvSpPr>
        <p:spPr>
          <a:xfrm>
            <a:off x="464897" y="1346200"/>
            <a:ext cx="5928206" cy="3939540"/>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10. </a:t>
            </a:r>
            <a:r>
              <a:rPr lang="ru-RU" sz="1000" b="1" dirty="0">
                <a:latin typeface="Segoe UI" panose="020B0502040204020203" pitchFamily="34" charset="0"/>
                <a:cs typeface="Segoe UI" panose="020B0502040204020203" pitchFamily="34" charset="0"/>
              </a:rPr>
              <a:t>АВТОРИЗАЦИЯ НА ОПЛАТУ ЧЕРЕЗ ФАКТОРИНГ</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Если Перевозчик использует факторинговую компанию, он настоящим </a:t>
            </a:r>
            <a:r>
              <a:rPr lang="ru-RU" sz="1000" b="1" dirty="0">
                <a:latin typeface="Segoe UI" panose="020B0502040204020203" pitchFamily="34" charset="0"/>
                <a:cs typeface="Segoe UI" panose="020B0502040204020203" pitchFamily="34" charset="0"/>
              </a:rPr>
              <a:t>авторизует и инструктирует факторинговую компанию перечислять Диспетчеру комиссию в размере </a:t>
            </a:r>
            <a:r>
              <a:rPr lang="en-US" sz="1000" b="1">
                <a:latin typeface="Segoe UI" panose="020B0502040204020203" pitchFamily="34" charset="0"/>
                <a:cs typeface="Segoe UI" panose="020B0502040204020203" pitchFamily="34" charset="0"/>
              </a:rPr>
              <a:t>7</a:t>
            </a:r>
            <a:r>
              <a:rPr lang="ru-RU" sz="1000" b="1">
                <a:latin typeface="Segoe UI" panose="020B0502040204020203" pitchFamily="34" charset="0"/>
                <a:cs typeface="Segoe UI" panose="020B0502040204020203" pitchFamily="34" charset="0"/>
              </a:rPr>
              <a:t>.5</a:t>
            </a:r>
            <a:r>
              <a:rPr lang="ru-RU" sz="1000" b="1" dirty="0">
                <a:latin typeface="Segoe UI" panose="020B0502040204020203" pitchFamily="34" charset="0"/>
                <a:cs typeface="Segoe UI" panose="020B0502040204020203" pitchFamily="34" charset="0"/>
              </a:rPr>
              <a:t>% от валовой ставки за перевозку (gross linehaul rate)</a:t>
            </a:r>
            <a:r>
              <a:rPr lang="ru-RU" sz="1000" dirty="0">
                <a:latin typeface="Segoe UI" panose="020B0502040204020203" pitchFamily="34" charset="0"/>
                <a:cs typeface="Segoe UI" panose="020B0502040204020203" pitchFamily="34" charset="0"/>
              </a:rPr>
              <a:t> напрямую по следующим реквизитам</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az-Cyrl-AZ" sz="1000" b="1" dirty="0">
                <a:latin typeface="Segoe UI" panose="020B0502040204020203" pitchFamily="34" charset="0"/>
                <a:cs typeface="Segoe UI" panose="020B0502040204020203" pitchFamily="34" charset="0"/>
              </a:rPr>
              <a:t>Получатель</a:t>
            </a:r>
            <a:r>
              <a:rPr lang="en-US" sz="1000" b="1" dirty="0">
                <a:latin typeface="Segoe UI" panose="020B0502040204020203" pitchFamily="34" charset="0"/>
                <a:cs typeface="Segoe UI" panose="020B0502040204020203" pitchFamily="34" charset="0"/>
              </a:rPr>
              <a:t>: Sonora Freight</a:t>
            </a:r>
          </a:p>
          <a:p>
            <a:r>
              <a:rPr lang="en-US" sz="1000" dirty="0">
                <a:latin typeface="Segoe UI" panose="020B0502040204020203" pitchFamily="34" charset="0"/>
                <a:cs typeface="Segoe UI" panose="020B0502040204020203" pitchFamily="34" charset="0"/>
              </a:rPr>
              <a:t>EIN: </a:t>
            </a:r>
            <a:r>
              <a:rPr lang="az-Cyrl-AZ" sz="1000" dirty="0">
                <a:latin typeface="Segoe UI" panose="020B0502040204020203" pitchFamily="34" charset="0"/>
                <a:cs typeface="Segoe UI" panose="020B0502040204020203" pitchFamily="34" charset="0"/>
              </a:rPr>
              <a:t>предоставляется по запросу</a:t>
            </a:r>
            <a:endParaRPr lang="en-US" sz="1000" dirty="0">
              <a:latin typeface="Segoe UI" panose="020B0502040204020203" pitchFamily="34" charset="0"/>
              <a:cs typeface="Segoe UI" panose="020B0502040204020203" pitchFamily="34" charset="0"/>
            </a:endParaRPr>
          </a:p>
          <a:p>
            <a:r>
              <a:rPr lang="az-Cyrl-AZ" sz="1000" dirty="0">
                <a:latin typeface="Segoe UI" panose="020B0502040204020203" pitchFamily="34" charset="0"/>
                <a:cs typeface="Segoe UI" panose="020B0502040204020203" pitchFamily="34" charset="0"/>
              </a:rPr>
              <a:t>Юридический адрес</a:t>
            </a:r>
            <a:r>
              <a:rPr lang="en-US" sz="1000" dirty="0">
                <a:latin typeface="Segoe UI" panose="020B0502040204020203" pitchFamily="34" charset="0"/>
                <a:cs typeface="Segoe UI" panose="020B0502040204020203" pitchFamily="34" charset="0"/>
              </a:rPr>
              <a:t>: 5900 Balcones Dr., Austin, TX 78731</a:t>
            </a:r>
          </a:p>
          <a:p>
            <a:r>
              <a:rPr lang="az-Cyrl-AZ" sz="1000" dirty="0">
                <a:latin typeface="Segoe UI" panose="020B0502040204020203" pitchFamily="34" charset="0"/>
                <a:cs typeface="Segoe UI" panose="020B0502040204020203" pitchFamily="34" charset="0"/>
              </a:rPr>
              <a:t>Телефон</a:t>
            </a:r>
            <a:r>
              <a:rPr lang="en-US" sz="1000" dirty="0">
                <a:latin typeface="Segoe UI" panose="020B0502040204020203" pitchFamily="34" charset="0"/>
                <a:cs typeface="Segoe UI" panose="020B0502040204020203" pitchFamily="34" charset="0"/>
              </a:rPr>
              <a:t>: (737) 334-6126</a:t>
            </a:r>
          </a:p>
          <a:p>
            <a:r>
              <a:rPr lang="en-US" sz="1000" dirty="0">
                <a:latin typeface="Segoe UI" panose="020B0502040204020203" pitchFamily="34" charset="0"/>
                <a:cs typeface="Segoe UI" panose="020B0502040204020203" pitchFamily="34" charset="0"/>
              </a:rPr>
              <a:t>Email: billing@sonorafreight.com</a:t>
            </a: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Перевозчик подтверждает, что эта авторизация может быть передана факторинговой компании Диспетчером как часть процесса регистрации и остаётся действительной до момента её письменной отмены.Если прямая оплата через факторинг невозможна, Перевозчик соглашается произвести оплату Диспетчеру в течение 24 часов с момента получения счёта.</a:t>
            </a:r>
            <a:endParaRPr lang="en-US" sz="1000" dirty="0">
              <a:latin typeface="Segoe UI" panose="020B0502040204020203" pitchFamily="34" charset="0"/>
              <a:cs typeface="Segoe UI" panose="020B0502040204020203" pitchFamily="34" charset="0"/>
            </a:endParaRPr>
          </a:p>
          <a:p>
            <a:endParaRPr lang="en-US" sz="1000" b="1"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11. </a:t>
            </a:r>
            <a:r>
              <a:rPr lang="az-Cyrl-AZ" sz="1000" b="1" dirty="0">
                <a:latin typeface="Segoe UI" panose="020B0502040204020203" pitchFamily="34" charset="0"/>
                <a:cs typeface="Segoe UI" panose="020B0502040204020203" pitchFamily="34" charset="0"/>
              </a:rPr>
              <a:t>ПРИНЯТИЕ</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ru-RU" sz="1000" dirty="0">
                <a:latin typeface="Segoe UI" panose="020B0502040204020203" pitchFamily="34" charset="0"/>
                <a:cs typeface="Segoe UI" panose="020B0502040204020203" pitchFamily="34" charset="0"/>
              </a:rPr>
              <a:t>Подписывая данный документ, Перевозчик подтверждает, что прочитал, понял и согласен с условиями настоящего Договора между Перевозчиком и Диспетчером.Договор вступает в силу после электронной подписи уполномоченного представителя Перевозчика</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12. </a:t>
            </a:r>
            <a:r>
              <a:rPr lang="az-Cyrl-AZ" sz="1000" b="1" dirty="0">
                <a:latin typeface="Segoe UI" panose="020B0502040204020203" pitchFamily="34" charset="0"/>
                <a:cs typeface="Segoe UI" panose="020B0502040204020203" pitchFamily="34" charset="0"/>
              </a:rPr>
              <a:t>ПОДПИСИ</a:t>
            </a:r>
            <a:endParaRPr lang="en-US" sz="1000"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C3BBEC6A-3BC8-7DF4-9A82-125BD5792309}"/>
              </a:ext>
            </a:extLst>
          </p:cNvPr>
          <p:cNvSpPr txBox="1"/>
          <p:nvPr/>
        </p:nvSpPr>
        <p:spPr>
          <a:xfrm>
            <a:off x="464896" y="5375792"/>
            <a:ext cx="4094747" cy="1477328"/>
          </a:xfrm>
          <a:prstGeom prst="rect">
            <a:avLst/>
          </a:prstGeom>
          <a:noFill/>
        </p:spPr>
        <p:txBody>
          <a:bodyPr wrap="square" rtlCol="0">
            <a:spAutoFit/>
          </a:bodyPr>
          <a:lstStyle/>
          <a:p>
            <a:r>
              <a:rPr lang="az-Cyrl-AZ" sz="1000" b="1" dirty="0">
                <a:latin typeface="Segoe UI" panose="020B0502040204020203" pitchFamily="34" charset="0"/>
                <a:cs typeface="Segoe UI" panose="020B0502040204020203" pitchFamily="34" charset="0"/>
              </a:rPr>
              <a:t>ПЕРЕВОЗЧИК (Транспортная компания):</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az-Cyrl-AZ" sz="1000" dirty="0">
                <a:latin typeface="Segoe UI" panose="020B0502040204020203" pitchFamily="34" charset="0"/>
                <a:cs typeface="Segoe UI" panose="020B0502040204020203" pitchFamily="34" charset="0"/>
              </a:rPr>
              <a:t>Юридическое название</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r>
              <a:rPr lang="az-Cyrl-AZ" sz="1000" dirty="0">
                <a:latin typeface="Segoe UI" panose="020B0502040204020203" pitchFamily="34" charset="0"/>
                <a:cs typeface="Segoe UI" panose="020B0502040204020203" pitchFamily="34" charset="0"/>
              </a:rPr>
              <a:t>Уполномоченный представитель</a:t>
            </a:r>
            <a:r>
              <a:rPr 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r>
              <a:rPr lang="az-Cyrl-AZ" sz="1000" dirty="0">
                <a:latin typeface="Segoe UI" panose="020B0502040204020203" pitchFamily="34" charset="0"/>
                <a:cs typeface="Segoe UI" panose="020B0502040204020203" pitchFamily="34" charset="0"/>
              </a:rPr>
              <a:t>Должность</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az-Cyrl-AZ" sz="1000" dirty="0">
                <a:latin typeface="Segoe UI" panose="020B0502040204020203" pitchFamily="34" charset="0"/>
                <a:cs typeface="Segoe UI" panose="020B0502040204020203" pitchFamily="34" charset="0"/>
              </a:rPr>
              <a:t>Подпись</a:t>
            </a:r>
            <a:r>
              <a:rPr 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Дата</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2DF52E49-674B-02D6-4C45-8CBBE43604B9}"/>
              </a:ext>
            </a:extLst>
          </p:cNvPr>
          <p:cNvSpPr txBox="1"/>
          <p:nvPr/>
        </p:nvSpPr>
        <p:spPr>
          <a:xfrm>
            <a:off x="464896" y="6998536"/>
            <a:ext cx="2964103" cy="1323439"/>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SONORA FREIGHT LLC</a:t>
            </a:r>
          </a:p>
          <a:p>
            <a:endParaRPr lang="en-US" sz="1000" dirty="0">
              <a:latin typeface="Segoe UI" panose="020B0502040204020203" pitchFamily="34" charset="0"/>
              <a:cs typeface="Segoe UI" panose="020B0502040204020203" pitchFamily="34" charset="0"/>
            </a:endParaRPr>
          </a:p>
          <a:p>
            <a:r>
              <a:rPr lang="az-Cyrl-AZ" sz="1000" dirty="0"/>
              <a:t>От </a:t>
            </a:r>
            <a:r>
              <a:rPr lang="en-US" sz="1000" dirty="0">
                <a:latin typeface="Segoe UI" panose="020B0502040204020203" pitchFamily="34" charset="0"/>
                <a:cs typeface="Segoe UI" panose="020B0502040204020203" pitchFamily="34" charset="0"/>
              </a:rPr>
              <a:t>: Matthew Karson</a:t>
            </a:r>
          </a:p>
          <a:p>
            <a:r>
              <a:rPr lang="az-Cyrl-AZ" sz="1000" dirty="0">
                <a:latin typeface="Segoe UI" panose="020B0502040204020203" pitchFamily="34" charset="0"/>
                <a:cs typeface="Segoe UI" panose="020B0502040204020203" pitchFamily="34" charset="0"/>
              </a:rPr>
              <a:t>Должность</a:t>
            </a:r>
            <a:r>
              <a:rPr lang="en-US" sz="1000" dirty="0">
                <a:latin typeface="Segoe UI" panose="020B0502040204020203" pitchFamily="34" charset="0"/>
                <a:cs typeface="Segoe UI" panose="020B0502040204020203" pitchFamily="34" charset="0"/>
              </a:rPr>
              <a:t>: </a:t>
            </a:r>
            <a:r>
              <a:rPr lang="az-Cyrl-AZ" sz="1000" dirty="0">
                <a:latin typeface="Segoe UI" panose="020B0502040204020203" pitchFamily="34" charset="0"/>
                <a:cs typeface="Segoe UI" panose="020B0502040204020203" pitchFamily="34" charset="0"/>
              </a:rPr>
              <a:t>Управляющий партнёр</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az-Cyrl-AZ" sz="1000" dirty="0">
                <a:latin typeface="Segoe UI" panose="020B0502040204020203" pitchFamily="34" charset="0"/>
                <a:cs typeface="Segoe UI" panose="020B0502040204020203" pitchFamily="34" charset="0"/>
              </a:rPr>
              <a:t>Подпись</a:t>
            </a:r>
            <a:r>
              <a:rPr 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p>
          <a:p>
            <a:r>
              <a:rPr lang="az-Cyrl-AZ" sz="1000" dirty="0">
                <a:latin typeface="Segoe UI" panose="020B0502040204020203" pitchFamily="34" charset="0"/>
                <a:ea typeface="Sans Serif Collection" panose="020B0502040504020204" pitchFamily="34" charset="0"/>
                <a:cs typeface="Segoe UI" panose="020B0502040204020203" pitchFamily="34" charset="0"/>
              </a:rPr>
              <a:t>Дата</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EACAA0FD-9AB5-F4F3-5437-B66CA02A8161}"/>
              </a:ext>
            </a:extLst>
          </p:cNvPr>
          <p:cNvSpPr txBox="1"/>
          <p:nvPr/>
        </p:nvSpPr>
        <p:spPr>
          <a:xfrm>
            <a:off x="6393103" y="8283875"/>
            <a:ext cx="464897" cy="307777"/>
          </a:xfrm>
          <a:prstGeom prst="rect">
            <a:avLst/>
          </a:prstGeom>
          <a:noFill/>
        </p:spPr>
        <p:txBody>
          <a:bodyPr wrap="square" rtlCol="0">
            <a:spAutoFit/>
          </a:bodyPr>
          <a:lstStyle/>
          <a:p>
            <a:r>
              <a:rPr lang="en-US" sz="1400" dirty="0">
                <a:latin typeface="Bahnschrift SemiBold" panose="020B0502040204020203" pitchFamily="34" charset="0"/>
              </a:rPr>
              <a:t>p.3</a:t>
            </a:r>
          </a:p>
        </p:txBody>
      </p:sp>
    </p:spTree>
    <p:extLst>
      <p:ext uri="{BB962C8B-B14F-4D97-AF65-F5344CB8AC3E}">
        <p14:creationId xmlns:p14="http://schemas.microsoft.com/office/powerpoint/2010/main" val="2428411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261</TotalTime>
  <Words>723</Words>
  <Application>Microsoft Office PowerPoint</Application>
  <PresentationFormat>Letter Paper (8.5x11 in)</PresentationFormat>
  <Paragraphs>94</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Bahnschrift</vt:lpstr>
      <vt:lpstr>Bahnschrift SemiBold</vt:lpstr>
      <vt:lpstr>Calibri</vt:lpstr>
      <vt:lpstr>Calibri Light</vt:lpstr>
      <vt:lpstr>Segoe UI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Karson</dc:creator>
  <cp:lastModifiedBy>Matthew Karson</cp:lastModifiedBy>
  <cp:revision>15</cp:revision>
  <dcterms:created xsi:type="dcterms:W3CDTF">2025-05-20T11:20:27Z</dcterms:created>
  <dcterms:modified xsi:type="dcterms:W3CDTF">2025-07-09T15:31:40Z</dcterms:modified>
</cp:coreProperties>
</file>