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635"/>
    <a:srgbClr val="F0BA54"/>
    <a:srgbClr val="C3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60"/>
  </p:normalViewPr>
  <p:slideViewPr>
    <p:cSldViewPr snapToGrid="0">
      <p:cViewPr varScale="1">
        <p:scale>
          <a:sx n="78" d="100"/>
          <a:sy n="78" d="100"/>
        </p:scale>
        <p:origin x="29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3FCEBAF-71C7-4347-8BA6-82DCEFD41BA9}" type="datetimeFigureOut">
              <a:rPr lang="en-US" smtClean="0"/>
              <a:t>7/9/2025</a:t>
            </a:fld>
            <a:endParaRPr lang="en-US"/>
          </a:p>
        </p:txBody>
      </p:sp>
      <p:sp>
        <p:nvSpPr>
          <p:cNvPr id="4" name="Slide Image Placeholder 3"/>
          <p:cNvSpPr>
            <a:spLocks noGrp="1" noRot="1" noChangeAspect="1"/>
          </p:cNvSpPr>
          <p:nvPr>
            <p:ph type="sldImg" idx="2"/>
          </p:nvPr>
        </p:nvSpPr>
        <p:spPr>
          <a:xfrm>
            <a:off x="2443163" y="1200150"/>
            <a:ext cx="24288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2E77597A-87D2-4FDF-840A-A0AFA26FF7DB}" type="slidenum">
              <a:rPr lang="en-US" smtClean="0"/>
              <a:t>‹#›</a:t>
            </a:fld>
            <a:endParaRPr lang="en-US"/>
          </a:p>
        </p:txBody>
      </p:sp>
    </p:spTree>
    <p:extLst>
      <p:ext uri="{BB962C8B-B14F-4D97-AF65-F5344CB8AC3E}">
        <p14:creationId xmlns:p14="http://schemas.microsoft.com/office/powerpoint/2010/main" val="244260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77FA2-0ACF-FD0C-0FAC-9CD3818560FD}"/>
              </a:ext>
            </a:extLst>
          </p:cNvPr>
          <p:cNvPicPr>
            <a:picLocks noChangeAspect="1"/>
          </p:cNvPicPr>
          <p:nvPr userDrawn="1"/>
        </p:nvPicPr>
        <p:blipFill>
          <a:blip r:embed="rId2"/>
          <a:srcRect l="6686" t="35108" r="8738" b="38052"/>
          <a:stretch/>
        </p:blipFill>
        <p:spPr>
          <a:xfrm>
            <a:off x="748227" y="364238"/>
            <a:ext cx="1902376" cy="603719"/>
          </a:xfrm>
          <a:prstGeom prst="rect">
            <a:avLst/>
          </a:prstGeom>
        </p:spPr>
      </p:pic>
      <p:cxnSp>
        <p:nvCxnSpPr>
          <p:cNvPr id="8" name="Straight Connector 7">
            <a:extLst>
              <a:ext uri="{FF2B5EF4-FFF2-40B4-BE49-F238E27FC236}">
                <a16:creationId xmlns:a16="http://schemas.microsoft.com/office/drawing/2014/main" id="{30FCA580-FC68-914C-B39B-C0B1C004AE69}"/>
              </a:ext>
            </a:extLst>
          </p:cNvPr>
          <p:cNvCxnSpPr>
            <a:cxnSpLocks/>
          </p:cNvCxnSpPr>
          <p:nvPr userDrawn="1"/>
        </p:nvCxnSpPr>
        <p:spPr>
          <a:xfrm>
            <a:off x="464897" y="1172137"/>
            <a:ext cx="3885647" cy="0"/>
          </a:xfrm>
          <a:prstGeom prst="line">
            <a:avLst/>
          </a:prstGeom>
          <a:ln w="38100" cmpd="dbl">
            <a:solidFill>
              <a:srgbClr val="C3542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D36F843-8486-59F8-FDB3-BB33A9BEFF49}"/>
              </a:ext>
            </a:extLst>
          </p:cNvPr>
          <p:cNvSpPr txBox="1"/>
          <p:nvPr userDrawn="1"/>
        </p:nvSpPr>
        <p:spPr>
          <a:xfrm>
            <a:off x="4631493" y="389099"/>
            <a:ext cx="1478280" cy="553998"/>
          </a:xfrm>
          <a:prstGeom prst="rect">
            <a:avLst/>
          </a:prstGeom>
          <a:noFill/>
        </p:spPr>
        <p:txBody>
          <a:bodyPr wrap="square" lIns="0" tIns="0" rIns="0" bIns="0" rtlCol="0">
            <a:spAutoFit/>
          </a:bodyPr>
          <a:lstStyle/>
          <a:p>
            <a:pPr algn="ctr"/>
            <a:r>
              <a:rPr lang="en-US" sz="1200" dirty="0">
                <a:latin typeface="Bahnschrift" panose="020B0502040204020203" pitchFamily="34" charset="0"/>
                <a:cs typeface="Times New Roman" panose="02020603050405020304" pitchFamily="18" charset="0"/>
              </a:rPr>
              <a:t>5900 Balcones Dr.</a:t>
            </a:r>
          </a:p>
          <a:p>
            <a:pPr algn="ctr"/>
            <a:r>
              <a:rPr lang="en-US" sz="1200" dirty="0">
                <a:latin typeface="Bahnschrift" panose="020B0502040204020203" pitchFamily="34" charset="0"/>
                <a:cs typeface="Times New Roman" panose="02020603050405020304" pitchFamily="18" charset="0"/>
              </a:rPr>
              <a:t>Austin, Texas 78731</a:t>
            </a:r>
          </a:p>
          <a:p>
            <a:pPr algn="ctr"/>
            <a:r>
              <a:rPr lang="en-US" sz="1200" dirty="0">
                <a:latin typeface="Bahnschrift" panose="020B0502040204020203" pitchFamily="34" charset="0"/>
                <a:cs typeface="Times New Roman" panose="02020603050405020304" pitchFamily="18" charset="0"/>
              </a:rPr>
              <a:t>Tel. 737-334-6126</a:t>
            </a:r>
          </a:p>
        </p:txBody>
      </p:sp>
      <p:cxnSp>
        <p:nvCxnSpPr>
          <p:cNvPr id="10" name="Straight Connector 9">
            <a:extLst>
              <a:ext uri="{FF2B5EF4-FFF2-40B4-BE49-F238E27FC236}">
                <a16:creationId xmlns:a16="http://schemas.microsoft.com/office/drawing/2014/main" id="{7443863A-0527-946F-A7FD-BF2ABDA2945E}"/>
              </a:ext>
            </a:extLst>
          </p:cNvPr>
          <p:cNvCxnSpPr>
            <a:cxnSpLocks/>
          </p:cNvCxnSpPr>
          <p:nvPr userDrawn="1"/>
        </p:nvCxnSpPr>
        <p:spPr>
          <a:xfrm>
            <a:off x="4348163" y="1172137"/>
            <a:ext cx="2044940" cy="0"/>
          </a:xfrm>
          <a:prstGeom prst="line">
            <a:avLst/>
          </a:prstGeom>
          <a:ln w="38100" cmpd="dbl">
            <a:solidFill>
              <a:srgbClr val="D9763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E732A0-B567-1AD8-62A0-AC8757B94C9E}"/>
              </a:ext>
            </a:extLst>
          </p:cNvPr>
          <p:cNvSpPr/>
          <p:nvPr userDrawn="1"/>
        </p:nvSpPr>
        <p:spPr>
          <a:xfrm>
            <a:off x="0" y="8587947"/>
            <a:ext cx="6858000" cy="556052"/>
          </a:xfrm>
          <a:prstGeom prst="rect">
            <a:avLst/>
          </a:prstGeom>
          <a:solidFill>
            <a:srgbClr val="D976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Bahnschrift" panose="020B0502040204020203" pitchFamily="34" charset="0"/>
            </a:endParaRPr>
          </a:p>
        </p:txBody>
      </p:sp>
      <p:sp>
        <p:nvSpPr>
          <p:cNvPr id="2" name="Slide Number Placeholder 5">
            <a:extLst>
              <a:ext uri="{FF2B5EF4-FFF2-40B4-BE49-F238E27FC236}">
                <a16:creationId xmlns:a16="http://schemas.microsoft.com/office/drawing/2014/main" id="{2BEAFE47-3251-8BD4-29B6-00E7B064831B}"/>
              </a:ext>
            </a:extLst>
          </p:cNvPr>
          <p:cNvSpPr>
            <a:spLocks noGrp="1"/>
          </p:cNvSpPr>
          <p:nvPr>
            <p:ph type="sldNum" sz="quarter" idx="4"/>
          </p:nvPr>
        </p:nvSpPr>
        <p:spPr>
          <a:xfrm>
            <a:off x="5314950" y="8098303"/>
            <a:ext cx="1078153" cy="486833"/>
          </a:xfrm>
          <a:prstGeom prst="rect">
            <a:avLst/>
          </a:prstGeom>
        </p:spPr>
        <p:txBody>
          <a:bodyPr vert="horz" lIns="91440" tIns="45720" rIns="91440" bIns="45720" rtlCol="0" anchor="ctr"/>
          <a:lstStyle>
            <a:lvl1pPr algn="r">
              <a:defRPr sz="1600" b="1">
                <a:solidFill>
                  <a:schemeClr val="tx1"/>
                </a:solidFill>
                <a:latin typeface="Segoe UI" panose="020B0502040204020203" pitchFamily="34" charset="0"/>
                <a:cs typeface="Segoe UI" panose="020B0502040204020203" pitchFamily="34" charset="0"/>
              </a:defRPr>
            </a:lvl1pPr>
          </a:lstStyle>
          <a:p>
            <a:fld id="{A74F4AF3-C74C-4B60-8D7C-F8D0BCBA0102}" type="slidenum">
              <a:rPr lang="en-US" smtClean="0"/>
              <a:pPr/>
              <a:t>‹#›</a:t>
            </a:fld>
            <a:endParaRPr lang="en-US" dirty="0"/>
          </a:p>
        </p:txBody>
      </p:sp>
      <p:sp>
        <p:nvSpPr>
          <p:cNvPr id="3" name="TextBox 2">
            <a:extLst>
              <a:ext uri="{FF2B5EF4-FFF2-40B4-BE49-F238E27FC236}">
                <a16:creationId xmlns:a16="http://schemas.microsoft.com/office/drawing/2014/main" id="{BB0AC296-A300-6D70-4177-B09C797BD1F8}"/>
              </a:ext>
            </a:extLst>
          </p:cNvPr>
          <p:cNvSpPr txBox="1"/>
          <p:nvPr userDrawn="1"/>
        </p:nvSpPr>
        <p:spPr>
          <a:xfrm>
            <a:off x="0" y="8710034"/>
            <a:ext cx="6858000" cy="307777"/>
          </a:xfrm>
          <a:prstGeom prst="rect">
            <a:avLst/>
          </a:prstGeom>
          <a:noFill/>
        </p:spPr>
        <p:txBody>
          <a:bodyPr wrap="square" rtlCol="0">
            <a:spAutoFit/>
          </a:bodyPr>
          <a:lstStyle/>
          <a:p>
            <a:pPr algn="ctr"/>
            <a:r>
              <a:rPr lang="en-US" sz="1400" dirty="0">
                <a:solidFill>
                  <a:schemeClr val="bg1"/>
                </a:solidFill>
                <a:latin typeface="Bahnschrift" panose="020B0502040204020203" pitchFamily="34" charset="0"/>
              </a:rPr>
              <a:t>“We move freight — </a:t>
            </a:r>
            <a:r>
              <a:rPr lang="en-US" sz="1400" i="1" dirty="0" err="1">
                <a:solidFill>
                  <a:schemeClr val="bg1"/>
                </a:solidFill>
                <a:latin typeface="Bahnschrift" panose="020B0502040204020203" pitchFamily="34" charset="0"/>
              </a:rPr>
              <a:t>rápido</a:t>
            </a:r>
            <a:r>
              <a:rPr lang="en-US" sz="1400" dirty="0">
                <a:solidFill>
                  <a:schemeClr val="bg1"/>
                </a:solidFill>
                <a:latin typeface="Bahnschrift" panose="020B0502040204020203" pitchFamily="34" charset="0"/>
              </a:rPr>
              <a:t>.”    •    sonorafreight.com    •    (737) 334–6126</a:t>
            </a:r>
          </a:p>
        </p:txBody>
      </p:sp>
    </p:spTree>
    <p:extLst>
      <p:ext uri="{BB962C8B-B14F-4D97-AF65-F5344CB8AC3E}">
        <p14:creationId xmlns:p14="http://schemas.microsoft.com/office/powerpoint/2010/main" val="199070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548E3B-7E33-437D-B812-BBBA66E06E7C}"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34395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E06CF-273D-4544-A6EE-45CB4826C3F6}"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02413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70B100-6E7D-4893-A56E-F2CE424D6C1D}"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156573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1F406-0D45-4B5A-A15A-9CB748211567}" type="datetime1">
              <a:rPr lang="en-US" smtClean="0"/>
              <a:t>7/9/2025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4158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D0586-9E25-4C08-8A21-75FE8501DDAC}"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07588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CC985-FC7E-4E62-8AEB-D265A19BB441}" type="datetime1">
              <a:rPr lang="en-US" smtClean="0"/>
              <a:t>7/9/2025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966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6E491E-2DBD-4B13-95B0-6E8FB61CE0F9}" type="datetime1">
              <a:rPr lang="en-US" smtClean="0"/>
              <a:t>7/9/2025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428388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EE647-3AC6-4FDC-9032-F19D34CD0C71}" type="datetime1">
              <a:rPr lang="en-US" smtClean="0"/>
              <a:t>7/9/2025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359972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9B4F1B1-CCA8-4826-AA9E-7278EC797EF3}"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76047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BCAE09-36C9-4AB1-9FED-9F399407F3E4}" type="datetime1">
              <a:rPr lang="en-US" smtClean="0"/>
              <a:t>7/9/2025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F4AF3-C74C-4B60-8D7C-F8D0BCBA0102}" type="slidenum">
              <a:rPr lang="en-US" smtClean="0"/>
              <a:t>‹#›</a:t>
            </a:fld>
            <a:endParaRPr lang="en-US"/>
          </a:p>
        </p:txBody>
      </p:sp>
    </p:spTree>
    <p:extLst>
      <p:ext uri="{BB962C8B-B14F-4D97-AF65-F5344CB8AC3E}">
        <p14:creationId xmlns:p14="http://schemas.microsoft.com/office/powerpoint/2010/main" val="22712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3B109B3-C377-4F43-B90F-8D0851F3E358}" type="datetime1">
              <a:rPr lang="en-US" smtClean="0"/>
              <a:t>7/9/2025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b="1">
                <a:solidFill>
                  <a:schemeClr val="bg1"/>
                </a:solidFill>
              </a:defRPr>
            </a:lvl1pPr>
          </a:lstStyle>
          <a:p>
            <a:fld id="{A74F4AF3-C74C-4B60-8D7C-F8D0BCBA0102}" type="slidenum">
              <a:rPr lang="en-US" smtClean="0"/>
              <a:pPr/>
              <a:t>‹#›</a:t>
            </a:fld>
            <a:endParaRPr lang="en-US" dirty="0"/>
          </a:p>
        </p:txBody>
      </p:sp>
    </p:spTree>
    <p:extLst>
      <p:ext uri="{BB962C8B-B14F-4D97-AF65-F5344CB8AC3E}">
        <p14:creationId xmlns:p14="http://schemas.microsoft.com/office/powerpoint/2010/main" val="1172740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9F5CFC54-512C-FA32-9A86-6A552FF7346E}"/>
              </a:ext>
            </a:extLst>
          </p:cNvPr>
          <p:cNvSpPr txBox="1"/>
          <p:nvPr/>
        </p:nvSpPr>
        <p:spPr>
          <a:xfrm>
            <a:off x="464897" y="1346200"/>
            <a:ext cx="5928206" cy="7201972"/>
          </a:xfrm>
          <a:prstGeom prst="rect">
            <a:avLst/>
          </a:prstGeom>
          <a:noFill/>
        </p:spPr>
        <p:txBody>
          <a:bodyPr wrap="square" rtlCol="0">
            <a:spAutoFit/>
          </a:bodyPr>
          <a:lstStyle/>
          <a:p>
            <a:pPr algn="ctr"/>
            <a:r>
              <a:rPr lang="en-US" sz="1200" dirty="0">
                <a:latin typeface="Bahnschrift SemiBold" panose="020B0502040204020203" pitchFamily="34" charset="0"/>
                <a:cs typeface="Times New Roman" panose="02020603050405020304" pitchFamily="18" charset="0"/>
              </a:rPr>
              <a:t>CARRIER-DISPATCHER AGREEMENT</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This Agreement sets forth the terms under which </a:t>
            </a:r>
            <a:r>
              <a:rPr lang="en-US" sz="1000" b="1" dirty="0">
                <a:latin typeface="Segoe UI" panose="020B0502040204020203" pitchFamily="34" charset="0"/>
                <a:ea typeface="Sans Serif Collection" panose="020B0502040504020204" pitchFamily="34" charset="0"/>
                <a:cs typeface="Segoe UI" panose="020B0502040204020203" pitchFamily="34" charset="0"/>
              </a:rPr>
              <a:t>Sonora Freight </a:t>
            </a:r>
            <a:r>
              <a:rPr lang="en-US" sz="1000" dirty="0">
                <a:latin typeface="Segoe UI" panose="020B0502040204020203" pitchFamily="34" charset="0"/>
                <a:ea typeface="Sans Serif Collection" panose="020B0502040504020204" pitchFamily="34" charset="0"/>
                <a:cs typeface="Segoe UI" panose="020B0502040204020203" pitchFamily="34" charset="0"/>
              </a:rPr>
              <a:t>provides dispatching services to authorized motor carriers. By electronically signing, the Carrier agrees to these terms. </a:t>
            </a:r>
            <a:r>
              <a:rPr lang="en-US" sz="1000" dirty="0">
                <a:latin typeface="Segoe UI" panose="020B0502040204020203" pitchFamily="34" charset="0"/>
                <a:cs typeface="Segoe UI" panose="020B0502040204020203" pitchFamily="34" charset="0"/>
              </a:rPr>
              <a:t>This document is provided for review only and will be completed and executed via electronic signature during onboarding</a:t>
            </a:r>
            <a:r>
              <a:rPr lang="en-US" sz="1000" dirty="0">
                <a:latin typeface="Segoe UI" panose="020B0502040204020203" pitchFamily="34" charset="0"/>
                <a:ea typeface="Sans Serif Collection" panose="020B0502040504020204" pitchFamily="34" charset="0"/>
                <a:cs typeface="Segoe UI" panose="020B0502040204020203" pitchFamily="34" charset="0"/>
              </a:rPr>
              <a:t>.</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1. </a:t>
            </a:r>
            <a:r>
              <a:rPr lang="en-US" sz="1000" b="1" dirty="0">
                <a:latin typeface="Segoe UI" panose="020B0502040204020203" pitchFamily="34" charset="0"/>
                <a:ea typeface="Sans Serif Collection" panose="020B0502040504020204" pitchFamily="34" charset="0"/>
                <a:cs typeface="Segoe UI" panose="020B0502040204020203" pitchFamily="34" charset="0"/>
              </a:rPr>
              <a:t>PARTIES</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**Carrier Information:** </a:t>
            </a:r>
          </a:p>
          <a:p>
            <a:r>
              <a:rPr lang="en-US" sz="1000" dirty="0">
                <a:latin typeface="Segoe UI" panose="020B0502040204020203" pitchFamily="34" charset="0"/>
                <a:ea typeface="Sans Serif Collection" panose="020B0502040504020204" pitchFamily="34" charset="0"/>
                <a:cs typeface="Segoe UI" panose="020B0502040204020203" pitchFamily="34" charset="0"/>
              </a:rPr>
              <a:t>Carrier Legal Name: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DBA (if applicable):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MC Number: _____________________________________ DOT Number: 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Primary Contact Name: __________________________________________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Phone Number: __________________________________ Email Address: 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**Dispatcher:** </a:t>
            </a:r>
          </a:p>
          <a:p>
            <a:r>
              <a:rPr lang="en-US" sz="1000" dirty="0">
                <a:latin typeface="Segoe UI" panose="020B0502040204020203" pitchFamily="34" charset="0"/>
                <a:ea typeface="Sans Serif Collection" panose="020B0502040504020204" pitchFamily="34" charset="0"/>
                <a:cs typeface="Segoe UI" panose="020B0502040204020203" pitchFamily="34" charset="0"/>
              </a:rPr>
              <a:t>Dispatcher Legal Name: Sonora Freight LLC</a:t>
            </a:r>
          </a:p>
          <a:p>
            <a:r>
              <a:rPr lang="en-US" sz="1000" dirty="0">
                <a:latin typeface="Segoe UI" panose="020B0502040204020203" pitchFamily="34" charset="0"/>
                <a:ea typeface="Sans Serif Collection" panose="020B0502040504020204" pitchFamily="34" charset="0"/>
                <a:cs typeface="Segoe UI" panose="020B0502040204020203" pitchFamily="34" charset="0"/>
              </a:rPr>
              <a:t>Email: onboarding@sonorafreight.com</a:t>
            </a:r>
          </a:p>
          <a:p>
            <a:r>
              <a:rPr lang="en-US" sz="1000" dirty="0">
                <a:latin typeface="Segoe UI" panose="020B0502040204020203" pitchFamily="34" charset="0"/>
                <a:ea typeface="Sans Serif Collection" panose="020B0502040504020204" pitchFamily="34" charset="0"/>
                <a:cs typeface="Segoe UI" panose="020B0502040204020203" pitchFamily="34" charset="0"/>
              </a:rPr>
              <a:t>Phone: (737) 334-6126</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**Effective Date:** __________________________________________</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2. PURPOSE</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The purpose of this agreement is to establish a working relationship between Carrier and Dispatcher for the sourcing and booking of freight, and for Dispatcher to act as Carrier's authorized agent in submitting documents to factoring companies.</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3. SERVICES PROVIDED BY DISPATCHER</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Locate and negotiate freight loads on behalf of Carrier.</a:t>
            </a: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Communicate with brokers and shippers.</a:t>
            </a: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Confirm load details and transmit rate confirmations to Carrier.</a:t>
            </a: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Submit Bills of Lading and required documents to Carrier's factoring company or Dispatcher’s preferred factoring partner, as applicable.</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dirty="0">
                <a:latin typeface="Segoe UI" panose="020B0502040204020203" pitchFamily="34" charset="0"/>
                <a:ea typeface="Sans Serif Collection" panose="020B0502040504020204" pitchFamily="34" charset="0"/>
                <a:cs typeface="Segoe UI" panose="020B0502040204020203" pitchFamily="34" charset="0"/>
              </a:rPr>
              <a:t>Dispatcher acts as Carrier's authorized agent solely for the purposes of paperwork submission and communication related to freight and factoring. Dispatcher does not operate under Carrier authority, nor assume liability for freight, equipment, or delivery.</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r>
              <a:rPr lang="en-US" sz="1000" b="1" dirty="0">
                <a:latin typeface="Segoe UI" panose="020B0502040204020203" pitchFamily="34" charset="0"/>
                <a:ea typeface="Sans Serif Collection" panose="020B0502040504020204" pitchFamily="34" charset="0"/>
                <a:cs typeface="Segoe UI" panose="020B0502040204020203" pitchFamily="34" charset="0"/>
              </a:rPr>
              <a:t>4. CARRIER RESPONSIBILITIES</a:t>
            </a:r>
          </a:p>
          <a:p>
            <a:endParaRPr lang="en-US" sz="1000" dirty="0">
              <a:latin typeface="Segoe UI" panose="020B0502040204020203" pitchFamily="34" charset="0"/>
              <a:ea typeface="Sans Serif Collection" panose="020B0502040504020204" pitchFamily="34" charset="0"/>
              <a:cs typeface="Segoe UI" panose="020B0502040204020203" pitchFamily="34" charset="0"/>
            </a:endParaRP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Maintain all necessary operating authority, insurance, and compliance requirements.</a:t>
            </a: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Provide accurate and timely documentation to Dispatcher.</a:t>
            </a:r>
          </a:p>
          <a:p>
            <a:pPr marL="171450" indent="-171450">
              <a:buFont typeface="Arial" panose="020B0604020202020204" pitchFamily="34" charset="0"/>
              <a:buChar char="•"/>
            </a:pPr>
            <a:r>
              <a:rPr lang="en-US" sz="1000" dirty="0">
                <a:latin typeface="Segoe UI" panose="020B0502040204020203" pitchFamily="34" charset="0"/>
                <a:ea typeface="Sans Serif Collection" panose="020B0502040504020204" pitchFamily="34" charset="0"/>
                <a:cs typeface="Segoe UI" panose="020B0502040204020203" pitchFamily="34" charset="0"/>
              </a:rPr>
              <a:t>Notify Dispatcher immediately of any issues, delays, or changes affecting booked loads.</a:t>
            </a:r>
          </a:p>
        </p:txBody>
      </p:sp>
      <p:sp>
        <p:nvSpPr>
          <p:cNvPr id="2" name="TextBox 1">
            <a:extLst>
              <a:ext uri="{FF2B5EF4-FFF2-40B4-BE49-F238E27FC236}">
                <a16:creationId xmlns:a16="http://schemas.microsoft.com/office/drawing/2014/main" id="{179E260D-FEFA-C17E-FC7B-0A70C7BF4AA6}"/>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p.1</a:t>
            </a:r>
          </a:p>
        </p:txBody>
      </p:sp>
    </p:spTree>
    <p:extLst>
      <p:ext uri="{BB962C8B-B14F-4D97-AF65-F5344CB8AC3E}">
        <p14:creationId xmlns:p14="http://schemas.microsoft.com/office/powerpoint/2010/main" val="189666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A08D-7923-7D83-00AE-59879CE65D88}"/>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0FE9A45D-6936-427A-F6FB-0D39DA27ADB2}"/>
              </a:ext>
            </a:extLst>
          </p:cNvPr>
          <p:cNvSpPr txBox="1"/>
          <p:nvPr/>
        </p:nvSpPr>
        <p:spPr>
          <a:xfrm>
            <a:off x="464897" y="1346200"/>
            <a:ext cx="5928206" cy="7017306"/>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 5. COMPENSATION</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Carrier agrees to pay Dispatcher 7</a:t>
            </a:r>
            <a:r>
              <a:rPr lang="en-US" sz="1000" b="1" dirty="0">
                <a:latin typeface="Segoe UI" panose="020B0502040204020203" pitchFamily="34" charset="0"/>
                <a:cs typeface="Segoe UI" panose="020B0502040204020203" pitchFamily="34" charset="0"/>
              </a:rPr>
              <a:t>.5% of the gross linehaul rate </a:t>
            </a:r>
            <a:r>
              <a:rPr lang="en-US" sz="1000" dirty="0">
                <a:latin typeface="Segoe UI" panose="020B0502040204020203" pitchFamily="34" charset="0"/>
                <a:cs typeface="Segoe UI" panose="020B0502040204020203" pitchFamily="34" charset="0"/>
              </a:rPr>
              <a:t>for each load successfully booked. Dispatcher will be paid directly by the factoring company, when authorized, or invoiced directly to the Carrier if direct payment is not possible. If not, Dispatcher may invoice Carrier directly, payable upon receipt. </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No compensation is owed to Dispatcher for loads not accepted or not moved by Carrier.</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6. NON-CIRCUMVENTION</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Carrier agrees not to intentionally bypass Dispatcher by booking directly with brokers introduced by Dispatcher **for loads actively arranged by Dispatcher**. This clause is not intended to restrict general business operations but to preserve the value of Dispatcher’s work.</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7. TERM AND TERMINATION</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This agreement is **at-will** and may be terminated by either party with written notice. Outstanding balances or obligations incurred prior to termination shall remain payable.</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8. LIABILITY DISCLAIMER</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Dispatcher is not responsible for cargo claims, delays, accidents, or actions of the Carrier. Carrier maintains sole operational control and responsibility.</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9. GOVERNING LAW</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This agreement shall be governed by the laws of the State of Texas.</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10. FACTORING PAYMENT AUTHORIZATION</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If Carrier uses a factoring company, Carrier hereby authorizes and instructs its factoring company to remit Dispatcher's service fee of </a:t>
            </a:r>
            <a:r>
              <a:rPr lang="en-US" sz="1000" b="1" dirty="0">
                <a:latin typeface="Segoe UI" panose="020B0502040204020203" pitchFamily="34" charset="0"/>
                <a:cs typeface="Segoe UI" panose="020B0502040204020203" pitchFamily="34" charset="0"/>
              </a:rPr>
              <a:t>7.5% of the gross linehaul rate </a:t>
            </a:r>
            <a:r>
              <a:rPr lang="en-US" sz="1000" dirty="0">
                <a:latin typeface="Segoe UI" panose="020B0502040204020203" pitchFamily="34" charset="0"/>
                <a:cs typeface="Segoe UI" panose="020B0502040204020203" pitchFamily="34" charset="0"/>
              </a:rPr>
              <a:t>directly to:</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Payee: Sonora Freight</a:t>
            </a:r>
          </a:p>
          <a:p>
            <a:r>
              <a:rPr lang="en-US" sz="1000" dirty="0">
                <a:latin typeface="Segoe UI" panose="020B0502040204020203" pitchFamily="34" charset="0"/>
                <a:cs typeface="Segoe UI" panose="020B0502040204020203" pitchFamily="34" charset="0"/>
              </a:rPr>
              <a:t>EIN: Available upon request</a:t>
            </a:r>
          </a:p>
          <a:p>
            <a:r>
              <a:rPr lang="en-US" sz="1000" dirty="0">
                <a:latin typeface="Segoe UI" panose="020B0502040204020203" pitchFamily="34" charset="0"/>
                <a:cs typeface="Segoe UI" panose="020B0502040204020203" pitchFamily="34" charset="0"/>
              </a:rPr>
              <a:t>Business Address: 5900 Balcones Dr., Austin, TX 78731</a:t>
            </a:r>
          </a:p>
          <a:p>
            <a:r>
              <a:rPr lang="en-US" sz="1000" dirty="0">
                <a:latin typeface="Segoe UI" panose="020B0502040204020203" pitchFamily="34" charset="0"/>
                <a:cs typeface="Segoe UI" panose="020B0502040204020203" pitchFamily="34" charset="0"/>
              </a:rPr>
              <a:t>Phone: (737) 334-6126</a:t>
            </a:r>
          </a:p>
          <a:p>
            <a:r>
              <a:rPr lang="en-US" sz="1000" dirty="0">
                <a:latin typeface="Segoe UI" panose="020B0502040204020203" pitchFamily="34" charset="0"/>
                <a:cs typeface="Segoe UI" panose="020B0502040204020203" pitchFamily="34" charset="0"/>
              </a:rPr>
              <a:t>Email: billing@sonorafreight.com</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Carrier affirms that this authorization may be furnished by Dispatcher to the factoring company as part of the Carrier's onboarding, and remains in effect unless revoked in writing.</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If direct payment by the factoring company is not possible, Carrier agrees to pay Dispatcher within 24 hours of receipt of invoice.</a:t>
            </a:r>
          </a:p>
        </p:txBody>
      </p:sp>
      <p:sp>
        <p:nvSpPr>
          <p:cNvPr id="3" name="TextBox 2">
            <a:extLst>
              <a:ext uri="{FF2B5EF4-FFF2-40B4-BE49-F238E27FC236}">
                <a16:creationId xmlns:a16="http://schemas.microsoft.com/office/drawing/2014/main" id="{75F212B8-4223-3B6A-2519-5D1480A12C6D}"/>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p.2</a:t>
            </a:r>
          </a:p>
        </p:txBody>
      </p:sp>
    </p:spTree>
    <p:extLst>
      <p:ext uri="{BB962C8B-B14F-4D97-AF65-F5344CB8AC3E}">
        <p14:creationId xmlns:p14="http://schemas.microsoft.com/office/powerpoint/2010/main" val="397572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ACFA-1D3F-8563-405A-2348702AC749}"/>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F30AAC26-4236-7932-A224-BB1F7F6CD71F}"/>
              </a:ext>
            </a:extLst>
          </p:cNvPr>
          <p:cNvSpPr txBox="1"/>
          <p:nvPr/>
        </p:nvSpPr>
        <p:spPr>
          <a:xfrm>
            <a:off x="464897" y="1346200"/>
            <a:ext cx="5928206" cy="1169551"/>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 11. ACCEPTANCE</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By signing below, the Carrier acknowledges that they have read, understood, and agreed to the terms outlined in this Carrier–Dispatcher Agreement. This Agreement becomes effective upon electronic signature by an authorized representative of the Carrier.</a:t>
            </a:r>
          </a:p>
          <a:p>
            <a:endParaRPr lang="en-US" sz="1000" dirty="0">
              <a:latin typeface="Segoe UI" panose="020B0502040204020203" pitchFamily="34" charset="0"/>
              <a:cs typeface="Segoe UI" panose="020B0502040204020203" pitchFamily="34" charset="0"/>
            </a:endParaRPr>
          </a:p>
          <a:p>
            <a:r>
              <a:rPr lang="en-US" sz="1000" b="1" dirty="0">
                <a:latin typeface="Segoe UI" panose="020B0502040204020203" pitchFamily="34" charset="0"/>
                <a:cs typeface="Segoe UI" panose="020B0502040204020203" pitchFamily="34" charset="0"/>
              </a:rPr>
              <a:t> 12. SIGNATURES</a:t>
            </a:r>
            <a:endParaRPr lang="en-US" sz="1000" dirty="0">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C3BBEC6A-3BC8-7DF4-9A82-125BD5792309}"/>
              </a:ext>
            </a:extLst>
          </p:cNvPr>
          <p:cNvSpPr txBox="1"/>
          <p:nvPr/>
        </p:nvSpPr>
        <p:spPr>
          <a:xfrm>
            <a:off x="464896" y="2661167"/>
            <a:ext cx="4094747" cy="1477328"/>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CARRIER (Motor Carrier Company):</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Legal Name: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Authorized Representative</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Title: </a:t>
            </a:r>
            <a:r>
              <a:rPr lang="en-US" sz="1000" dirty="0">
                <a:latin typeface="Segoe UI" panose="020B0502040204020203" pitchFamily="34" charset="0"/>
                <a:ea typeface="Sans Serif Collection" panose="020B0502040504020204" pitchFamily="34" charset="0"/>
                <a:cs typeface="Segoe UI" panose="020B0502040204020203" pitchFamily="34" charset="0"/>
              </a:rPr>
              <a:t>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Signature:</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Date: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2DF52E49-674B-02D6-4C45-8CBBE43604B9}"/>
              </a:ext>
            </a:extLst>
          </p:cNvPr>
          <p:cNvSpPr txBox="1"/>
          <p:nvPr/>
        </p:nvSpPr>
        <p:spPr>
          <a:xfrm>
            <a:off x="464896" y="4283911"/>
            <a:ext cx="2964103" cy="1323439"/>
          </a:xfrm>
          <a:prstGeom prst="rect">
            <a:avLst/>
          </a:prstGeom>
          <a:noFill/>
        </p:spPr>
        <p:txBody>
          <a:bodyPr wrap="square" rtlCol="0">
            <a:spAutoFit/>
          </a:bodyPr>
          <a:lstStyle/>
          <a:p>
            <a:r>
              <a:rPr lang="en-US" sz="1000" b="1" dirty="0">
                <a:latin typeface="Segoe UI" panose="020B0502040204020203" pitchFamily="34" charset="0"/>
                <a:cs typeface="Segoe UI" panose="020B0502040204020203" pitchFamily="34" charset="0"/>
              </a:rPr>
              <a:t>SONORA FREIGHT LLC</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BY: Matthew Karson</a:t>
            </a:r>
          </a:p>
          <a:p>
            <a:r>
              <a:rPr lang="en-US" sz="1000" dirty="0">
                <a:latin typeface="Segoe UI" panose="020B0502040204020203" pitchFamily="34" charset="0"/>
                <a:cs typeface="Segoe UI" panose="020B0502040204020203" pitchFamily="34" charset="0"/>
              </a:rPr>
              <a:t>Title: Managing Partner</a:t>
            </a:r>
          </a:p>
          <a:p>
            <a:endParaRPr lang="en-US" sz="1000" dirty="0">
              <a:latin typeface="Segoe UI" panose="020B0502040204020203" pitchFamily="34" charset="0"/>
              <a:cs typeface="Segoe UI" panose="020B0502040204020203" pitchFamily="34" charset="0"/>
            </a:endParaRPr>
          </a:p>
          <a:p>
            <a:r>
              <a:rPr lang="en-US" sz="1000" dirty="0">
                <a:latin typeface="Segoe UI" panose="020B0502040204020203" pitchFamily="34" charset="0"/>
                <a:cs typeface="Segoe UI" panose="020B0502040204020203" pitchFamily="34" charset="0"/>
              </a:rPr>
              <a:t>Signature:</a:t>
            </a:r>
            <a:r>
              <a:rPr lang="en-US" sz="1000" dirty="0">
                <a:latin typeface="Segoe UI" panose="020B0502040204020203" pitchFamily="34" charset="0"/>
                <a:ea typeface="Sans Serif Collection" panose="020B0502040504020204" pitchFamily="34" charset="0"/>
                <a:cs typeface="Segoe UI" panose="020B0502040204020203" pitchFamily="34" charset="0"/>
              </a:rPr>
              <a:t> __________________________________</a:t>
            </a:r>
          </a:p>
          <a:p>
            <a:r>
              <a:rPr lang="en-US" sz="1000" dirty="0">
                <a:latin typeface="Segoe UI" panose="020B0502040204020203" pitchFamily="34" charset="0"/>
                <a:ea typeface="Sans Serif Collection" panose="020B0502040504020204" pitchFamily="34" charset="0"/>
                <a:cs typeface="Segoe UI" panose="020B0502040204020203" pitchFamily="34" charset="0"/>
              </a:rPr>
              <a:t>Date: __________________________________</a:t>
            </a:r>
            <a:endParaRPr lang="en-US" sz="1000" dirty="0">
              <a:latin typeface="Segoe UI" panose="020B0502040204020203" pitchFamily="34" charset="0"/>
              <a:cs typeface="Segoe UI" panose="020B0502040204020203" pitchFamily="34" charset="0"/>
            </a:endParaRPr>
          </a:p>
          <a:p>
            <a:endParaRPr lang="en-US" sz="1000" dirty="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EACAA0FD-9AB5-F4F3-5437-B66CA02A8161}"/>
              </a:ext>
            </a:extLst>
          </p:cNvPr>
          <p:cNvSpPr txBox="1"/>
          <p:nvPr/>
        </p:nvSpPr>
        <p:spPr>
          <a:xfrm>
            <a:off x="6393103" y="8281085"/>
            <a:ext cx="464897" cy="307777"/>
          </a:xfrm>
          <a:prstGeom prst="rect">
            <a:avLst/>
          </a:prstGeom>
          <a:noFill/>
        </p:spPr>
        <p:txBody>
          <a:bodyPr wrap="square" rtlCol="0">
            <a:spAutoFit/>
          </a:bodyPr>
          <a:lstStyle/>
          <a:p>
            <a:r>
              <a:rPr lang="en-US" sz="1400" dirty="0">
                <a:latin typeface="Bahnschrift SemiBold" panose="020B0502040204020203" pitchFamily="34" charset="0"/>
              </a:rPr>
              <a:t>p.3</a:t>
            </a:r>
          </a:p>
        </p:txBody>
      </p:sp>
    </p:spTree>
    <p:extLst>
      <p:ext uri="{BB962C8B-B14F-4D97-AF65-F5344CB8AC3E}">
        <p14:creationId xmlns:p14="http://schemas.microsoft.com/office/powerpoint/2010/main" val="2428411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239</TotalTime>
  <Words>719</Words>
  <Application>Microsoft Office PowerPoint</Application>
  <PresentationFormat>Letter Paper (8.5x11 in)</PresentationFormat>
  <Paragraphs>96</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Bahnschrift</vt:lpstr>
      <vt:lpstr>Bahnschrift SemiBold</vt:lpstr>
      <vt:lpstr>Calibri</vt:lpstr>
      <vt:lpstr>Calibri Light</vt:lpstr>
      <vt:lpstr>Segoe UI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Karson</dc:creator>
  <cp:lastModifiedBy>Matthew Karson</cp:lastModifiedBy>
  <cp:revision>13</cp:revision>
  <dcterms:created xsi:type="dcterms:W3CDTF">2025-05-20T11:20:27Z</dcterms:created>
  <dcterms:modified xsi:type="dcterms:W3CDTF">2025-07-09T15:31:02Z</dcterms:modified>
</cp:coreProperties>
</file>