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7.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7.xml"/>
  <Override ContentType="application/vnd.ms-office.chartstyle+xml" PartName="/ppt/charts/style1.xml"/>
  <Override ContentType="application/vnd.ms-office.chartstyle+xml" PartName="/ppt/charts/style6.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12192000"/>
  <p:notesSz cx="6858000" cy="9144000"/>
  <p:embeddedFontLst>
    <p:embeddedFont>
      <p:font typeface="Libre Franklin"/>
      <p:regular r:id="rId73"/>
      <p:bold r:id="rId74"/>
      <p:italic r:id="rId75"/>
      <p:boldItalic r:id="rId76"/>
    </p:embeddedFont>
    <p:embeddedFont>
      <p:font typeface="Franklin Gothic"/>
      <p:bold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8" roundtripDataSignature="AMtx7mi0G7DhDT44CrrrVImsocVd0uiC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0DE9FB9-8088-423C-97ED-128878E2CF97}">
  <a:tblStyle styleId="{50DE9FB9-8088-423C-97ED-128878E2CF97}" styleName="Table_0">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1FA"/>
          </a:solidFill>
        </a:fill>
      </a:tcStyle>
    </a:wholeTbl>
    <a:band1H>
      <a:tcTxStyle/>
      <a:tcStyle>
        <a:fill>
          <a:solidFill>
            <a:srgbClr val="CBE2F5"/>
          </a:solidFill>
        </a:fill>
      </a:tcStyle>
    </a:band1H>
    <a:band2H>
      <a:tcTxStyle/>
    </a:band2H>
    <a:band1V>
      <a:tcTxStyle/>
      <a:tcStyle>
        <a:fill>
          <a:solidFill>
            <a:srgbClr val="CBE2F5"/>
          </a:solidFill>
        </a:fill>
      </a:tcStyle>
    </a:band1V>
    <a:band2V>
      <a:tcTxStyle/>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LibreFranklin-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LibreFranklin-italic.fntdata"/><Relationship Id="rId30" Type="http://schemas.openxmlformats.org/officeDocument/2006/relationships/slide" Target="slides/slide25.xml"/><Relationship Id="rId74" Type="http://schemas.openxmlformats.org/officeDocument/2006/relationships/font" Target="fonts/LibreFranklin-bold.fntdata"/><Relationship Id="rId33" Type="http://schemas.openxmlformats.org/officeDocument/2006/relationships/slide" Target="slides/slide28.xml"/><Relationship Id="rId77" Type="http://schemas.openxmlformats.org/officeDocument/2006/relationships/font" Target="fonts/FranklinGothic-bold.fntdata"/><Relationship Id="rId32" Type="http://schemas.openxmlformats.org/officeDocument/2006/relationships/slide" Target="slides/slide27.xml"/><Relationship Id="rId76" Type="http://schemas.openxmlformats.org/officeDocument/2006/relationships/font" Target="fonts/LibreFranklin-boldItalic.fntdata"/><Relationship Id="rId35" Type="http://schemas.openxmlformats.org/officeDocument/2006/relationships/slide" Target="slides/slide30.xml"/><Relationship Id="rId34" Type="http://schemas.openxmlformats.org/officeDocument/2006/relationships/slide" Target="slides/slide29.xml"/><Relationship Id="rId78" Type="http://customschemas.google.com/relationships/presentationmetadata" Target="meta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Faouser\Downloads\Drought%20Monthly%20Monitoring%20Reports\July%202023\DEWS%20Tool%20by%20Imran%20Ahmed.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Faouser\Downloads\Drought%20Monthly%20Monitoring%20Reports\July%202023\DEWS%20Tool%20by%20Imran%20Ahmed.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Faouser\Downloads\Drought%20Monthly%20Monitoring%20Reports\July%202023\DEWS%20Tool%20by%20Imran%20Ahmed.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Faouser\Downloads\Drought%20Monthly%20Monitoring%20Reports\July%202023\DEWS%20Tool%20by%20Imran%20Ahmed.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Faouser\Downloads\Drought%20Monthly%20Monitoring%20Reports\July%202023\DEWS%20Tool%20by%20Imran%20Ahmed.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C:\Users\Faouser\Downloads\Drought%20Monthly%20Monitoring%20Reports\July%202023\DEWS%20Tool%20by%20Imran%20Ahmed.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C:\Users\Faouser\Downloads\Drought%20Monthly%20Monitoring%20Reports\July%202023\DEWS%20Tool%20by%20Imran%20Ahm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DEWS score stands at</a:t>
            </a:r>
          </a:p>
          <a:p>
            <a:pPr>
              <a:defRPr/>
            </a:pPr>
            <a:r>
              <a:rPr lang="en-US" dirty="0"/>
              <a:t>35%</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July!$B$2</c:f>
              <c:strCache>
                <c:ptCount val="1"/>
                <c:pt idx="0">
                  <c:v>Indicator Met 1 Not Met 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July!$A$3:$A$8</c:f>
              <c:strCache>
                <c:ptCount val="6"/>
                <c:pt idx="0">
                  <c:v>ENSO (Forecast)</c:v>
                </c:pt>
                <c:pt idx="1">
                  <c:v>Rainfall Observation (SPI-1)</c:v>
                </c:pt>
                <c:pt idx="2">
                  <c:v>Rainfall Forecast (SPI-3) </c:v>
                </c:pt>
                <c:pt idx="3">
                  <c:v>SPEI Observation</c:v>
                </c:pt>
                <c:pt idx="4">
                  <c:v>Soil Moisture Observation</c:v>
                </c:pt>
                <c:pt idx="5">
                  <c:v>Vegetation Health Index Observation (VHI)</c:v>
                </c:pt>
              </c:strCache>
            </c:strRef>
          </c:cat>
          <c:val>
            <c:numRef>
              <c:f>July!$B$3:$B$8</c:f>
              <c:numCache>
                <c:formatCode>General</c:formatCode>
                <c:ptCount val="6"/>
                <c:pt idx="0">
                  <c:v>1</c:v>
                </c:pt>
                <c:pt idx="1">
                  <c:v>0</c:v>
                </c:pt>
                <c:pt idx="2">
                  <c:v>0</c:v>
                </c:pt>
                <c:pt idx="3">
                  <c:v>1</c:v>
                </c:pt>
                <c:pt idx="4">
                  <c:v>0</c:v>
                </c:pt>
                <c:pt idx="5">
                  <c:v>0</c:v>
                </c:pt>
              </c:numCache>
            </c:numRef>
          </c:val>
          <c:extLst>
            <c:ext xmlns:c16="http://schemas.microsoft.com/office/drawing/2014/chart" uri="{C3380CC4-5D6E-409C-BE32-E72D297353CC}">
              <c16:uniqueId val="{00000000-544E-4912-8EAE-6B7F80F199CA}"/>
            </c:ext>
          </c:extLst>
        </c:ser>
        <c:dLbls>
          <c:showLegendKey val="0"/>
          <c:showVal val="0"/>
          <c:showCatName val="0"/>
          <c:showSerName val="0"/>
          <c:showPercent val="0"/>
          <c:showBubbleSize val="0"/>
        </c:dLbls>
        <c:gapWidth val="164"/>
        <c:overlap val="-22"/>
        <c:axId val="478156632"/>
        <c:axId val="478159256"/>
      </c:barChart>
      <c:catAx>
        <c:axId val="4781566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159256"/>
        <c:crosses val="autoZero"/>
        <c:auto val="1"/>
        <c:lblAlgn val="ctr"/>
        <c:lblOffset val="100"/>
        <c:noMultiLvlLbl val="0"/>
      </c:catAx>
      <c:valAx>
        <c:axId val="478159256"/>
        <c:scaling>
          <c:orientation val="minMax"/>
        </c:scaling>
        <c:delete val="1"/>
        <c:axPos val="l"/>
        <c:numFmt formatCode="General" sourceLinked="1"/>
        <c:majorTickMark val="none"/>
        <c:minorTickMark val="none"/>
        <c:tickLblPos val="nextTo"/>
        <c:crossAx val="47815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DEWS score stands at 35%</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3.2989690721649485E-2"/>
          <c:y val="0.14185891748003548"/>
          <c:w val="0.94432989690721647"/>
          <c:h val="0.75794510546430138"/>
        </c:manualLayout>
      </c:layout>
      <c:barChart>
        <c:barDir val="col"/>
        <c:grouping val="clustered"/>
        <c:varyColors val="0"/>
        <c:ser>
          <c:idx val="0"/>
          <c:order val="0"/>
          <c:tx>
            <c:strRef>
              <c:f>'August '!$B$1:$B$2</c:f>
              <c:strCache>
                <c:ptCount val="2"/>
                <c:pt idx="0">
                  <c:v>Jul-23</c:v>
                </c:pt>
                <c:pt idx="1">
                  <c:v>Indicator Met 1 Not Met 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'August '!$A$3:$A$8</c:f>
              <c:strCache>
                <c:ptCount val="6"/>
                <c:pt idx="0">
                  <c:v>ENSO (Forecast)</c:v>
                </c:pt>
                <c:pt idx="1">
                  <c:v>Rainfall Observation (SPI-1)</c:v>
                </c:pt>
                <c:pt idx="2">
                  <c:v>Rainfall Forecast (SPI-3) </c:v>
                </c:pt>
                <c:pt idx="3">
                  <c:v>SPEI Observation</c:v>
                </c:pt>
                <c:pt idx="4">
                  <c:v>Soil Moisture Observation</c:v>
                </c:pt>
                <c:pt idx="5">
                  <c:v>Vegetation Health Index Observation (VHI)</c:v>
                </c:pt>
              </c:strCache>
            </c:strRef>
          </c:cat>
          <c:val>
            <c:numRef>
              <c:f>'August '!$B$3:$B$8</c:f>
              <c:numCache>
                <c:formatCode>General</c:formatCode>
                <c:ptCount val="6"/>
                <c:pt idx="0">
                  <c:v>1</c:v>
                </c:pt>
                <c:pt idx="1">
                  <c:v>0</c:v>
                </c:pt>
                <c:pt idx="2">
                  <c:v>0</c:v>
                </c:pt>
                <c:pt idx="3">
                  <c:v>1</c:v>
                </c:pt>
                <c:pt idx="4">
                  <c:v>0</c:v>
                </c:pt>
                <c:pt idx="5">
                  <c:v>0</c:v>
                </c:pt>
              </c:numCache>
            </c:numRef>
          </c:val>
          <c:extLst>
            <c:ext xmlns:c16="http://schemas.microsoft.com/office/drawing/2014/chart" uri="{C3380CC4-5D6E-409C-BE32-E72D297353CC}">
              <c16:uniqueId val="{00000000-EAB3-4688-B4BF-D7F2F675E792}"/>
            </c:ext>
          </c:extLst>
        </c:ser>
        <c:dLbls>
          <c:showLegendKey val="0"/>
          <c:showVal val="0"/>
          <c:showCatName val="0"/>
          <c:showSerName val="0"/>
          <c:showPercent val="0"/>
          <c:showBubbleSize val="0"/>
        </c:dLbls>
        <c:gapWidth val="164"/>
        <c:overlap val="-22"/>
        <c:axId val="477310128"/>
        <c:axId val="477310456"/>
      </c:barChart>
      <c:catAx>
        <c:axId val="47731012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310456"/>
        <c:crosses val="autoZero"/>
        <c:auto val="1"/>
        <c:lblAlgn val="ctr"/>
        <c:lblOffset val="100"/>
        <c:noMultiLvlLbl val="0"/>
      </c:catAx>
      <c:valAx>
        <c:axId val="477310456"/>
        <c:scaling>
          <c:orientation val="minMax"/>
        </c:scaling>
        <c:delete val="1"/>
        <c:axPos val="l"/>
        <c:numFmt formatCode="General" sourceLinked="1"/>
        <c:majorTickMark val="none"/>
        <c:minorTickMark val="none"/>
        <c:tickLblPos val="nextTo"/>
        <c:crossAx val="477310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DEWS score stands at</a:t>
            </a:r>
          </a:p>
          <a:p>
            <a:pPr>
              <a:defRPr/>
            </a:pPr>
            <a:r>
              <a:rPr lang="en-US" dirty="0"/>
              <a:t>55%. ENSO Declared  </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Indicator Met 1 Not Met 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Sheet1!$A$3:$A$8</c:f>
              <c:strCache>
                <c:ptCount val="6"/>
                <c:pt idx="0">
                  <c:v>ENSO (Forecast)</c:v>
                </c:pt>
                <c:pt idx="1">
                  <c:v>Rainfall Observation (SPI-1)</c:v>
                </c:pt>
                <c:pt idx="2">
                  <c:v>Rainfall Forecast (SPI-3) </c:v>
                </c:pt>
                <c:pt idx="3">
                  <c:v>SPEI Observation</c:v>
                </c:pt>
                <c:pt idx="4">
                  <c:v>Soil Moisture Observation</c:v>
                </c:pt>
                <c:pt idx="5">
                  <c:v>Vegetation Health Index Observation (VHI)</c:v>
                </c:pt>
              </c:strCache>
            </c:strRef>
          </c:cat>
          <c:val>
            <c:numRef>
              <c:f>Sheet1!$B$3:$B$8</c:f>
              <c:numCache>
                <c:formatCode>General</c:formatCode>
                <c:ptCount val="6"/>
                <c:pt idx="0">
                  <c:v>1</c:v>
                </c:pt>
                <c:pt idx="1">
                  <c:v>1</c:v>
                </c:pt>
                <c:pt idx="2">
                  <c:v>0</c:v>
                </c:pt>
                <c:pt idx="3">
                  <c:v>1</c:v>
                </c:pt>
                <c:pt idx="4">
                  <c:v>0</c:v>
                </c:pt>
                <c:pt idx="5">
                  <c:v>0</c:v>
                </c:pt>
              </c:numCache>
            </c:numRef>
          </c:val>
          <c:extLst>
            <c:ext xmlns:c16="http://schemas.microsoft.com/office/drawing/2014/chart" uri="{C3380CC4-5D6E-409C-BE32-E72D297353CC}">
              <c16:uniqueId val="{00000000-7636-4005-B946-1BB885F5E13E}"/>
            </c:ext>
          </c:extLst>
        </c:ser>
        <c:dLbls>
          <c:showLegendKey val="0"/>
          <c:showVal val="0"/>
          <c:showCatName val="0"/>
          <c:showSerName val="0"/>
          <c:showPercent val="0"/>
          <c:showBubbleSize val="0"/>
        </c:dLbls>
        <c:gapWidth val="164"/>
        <c:overlap val="-22"/>
        <c:axId val="520396640"/>
        <c:axId val="520391392"/>
      </c:barChart>
      <c:catAx>
        <c:axId val="5203966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391392"/>
        <c:crosses val="autoZero"/>
        <c:auto val="1"/>
        <c:lblAlgn val="ctr"/>
        <c:lblOffset val="100"/>
        <c:noMultiLvlLbl val="0"/>
      </c:catAx>
      <c:valAx>
        <c:axId val="520391392"/>
        <c:scaling>
          <c:orientation val="minMax"/>
        </c:scaling>
        <c:delete val="1"/>
        <c:axPos val="l"/>
        <c:numFmt formatCode="General" sourceLinked="1"/>
        <c:majorTickMark val="none"/>
        <c:minorTickMark val="none"/>
        <c:tickLblPos val="nextTo"/>
        <c:crossAx val="520396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DEWS score stands at</a:t>
            </a:r>
          </a:p>
          <a:p>
            <a:pPr>
              <a:defRPr/>
            </a:pPr>
            <a:r>
              <a:rPr lang="en-US"/>
              <a:t>55%. ENSO Declared  </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Indicator Met 1 Not Met 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Sheet1!$A$3:$A$8</c:f>
              <c:strCache>
                <c:ptCount val="6"/>
                <c:pt idx="0">
                  <c:v>ENSO (Forecast)</c:v>
                </c:pt>
                <c:pt idx="1">
                  <c:v>Rainfall Observation (SPI-1)</c:v>
                </c:pt>
                <c:pt idx="2">
                  <c:v>Rainfall Forecast (SPI-3) </c:v>
                </c:pt>
                <c:pt idx="3">
                  <c:v>SPEI Observation</c:v>
                </c:pt>
                <c:pt idx="4">
                  <c:v>Soil Moisture Observation</c:v>
                </c:pt>
                <c:pt idx="5">
                  <c:v>Vegetation Health Index Observation (VHI)</c:v>
                </c:pt>
              </c:strCache>
            </c:strRef>
          </c:cat>
          <c:val>
            <c:numRef>
              <c:f>Sheet1!$B$3:$B$8</c:f>
              <c:numCache>
                <c:formatCode>General</c:formatCode>
                <c:ptCount val="6"/>
                <c:pt idx="0">
                  <c:v>1</c:v>
                </c:pt>
                <c:pt idx="1">
                  <c:v>1</c:v>
                </c:pt>
                <c:pt idx="2">
                  <c:v>0</c:v>
                </c:pt>
                <c:pt idx="3">
                  <c:v>1</c:v>
                </c:pt>
                <c:pt idx="4">
                  <c:v>0</c:v>
                </c:pt>
                <c:pt idx="5">
                  <c:v>0</c:v>
                </c:pt>
              </c:numCache>
            </c:numRef>
          </c:val>
          <c:extLst>
            <c:ext xmlns:c16="http://schemas.microsoft.com/office/drawing/2014/chart" uri="{C3380CC4-5D6E-409C-BE32-E72D297353CC}">
              <c16:uniqueId val="{00000000-53B4-4F90-99F0-817380394912}"/>
            </c:ext>
          </c:extLst>
        </c:ser>
        <c:dLbls>
          <c:showLegendKey val="0"/>
          <c:showVal val="0"/>
          <c:showCatName val="0"/>
          <c:showSerName val="0"/>
          <c:showPercent val="0"/>
          <c:showBubbleSize val="0"/>
        </c:dLbls>
        <c:gapWidth val="164"/>
        <c:overlap val="-22"/>
        <c:axId val="520396640"/>
        <c:axId val="520391392"/>
      </c:barChart>
      <c:catAx>
        <c:axId val="5203966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391392"/>
        <c:crosses val="autoZero"/>
        <c:auto val="1"/>
        <c:lblAlgn val="ctr"/>
        <c:lblOffset val="100"/>
        <c:noMultiLvlLbl val="0"/>
      </c:catAx>
      <c:valAx>
        <c:axId val="520391392"/>
        <c:scaling>
          <c:orientation val="minMax"/>
        </c:scaling>
        <c:delete val="1"/>
        <c:axPos val="l"/>
        <c:numFmt formatCode="General" sourceLinked="1"/>
        <c:majorTickMark val="none"/>
        <c:minorTickMark val="none"/>
        <c:tickLblPos val="nextTo"/>
        <c:crossAx val="520396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DEWS score stands at</a:t>
            </a:r>
          </a:p>
          <a:p>
            <a:pPr>
              <a:defRPr/>
            </a:pPr>
            <a:r>
              <a:rPr lang="en-US"/>
              <a:t>20%. ENSO Declared  </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'November 2023'!$B$2</c:f>
              <c:strCache>
                <c:ptCount val="1"/>
                <c:pt idx="0">
                  <c:v>Indicator Met 1 Not Met 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'November 2023'!$A$3:$A$8</c:f>
              <c:strCache>
                <c:ptCount val="6"/>
                <c:pt idx="0">
                  <c:v>ENSO (Forecast)</c:v>
                </c:pt>
                <c:pt idx="1">
                  <c:v>Rainfall Observation (SPI-1)</c:v>
                </c:pt>
                <c:pt idx="2">
                  <c:v>Rainfall Forecast (SPI-3) </c:v>
                </c:pt>
                <c:pt idx="3">
                  <c:v>SPEI Observation</c:v>
                </c:pt>
                <c:pt idx="4">
                  <c:v>Soil Moisture Observation</c:v>
                </c:pt>
                <c:pt idx="5">
                  <c:v>Vegetation Health Index Observation (VHI)</c:v>
                </c:pt>
              </c:strCache>
            </c:strRef>
          </c:cat>
          <c:val>
            <c:numRef>
              <c:f>'November 2023'!$B$3:$B$8</c:f>
              <c:numCache>
                <c:formatCode>General</c:formatCode>
                <c:ptCount val="6"/>
                <c:pt idx="0">
                  <c:v>1</c:v>
                </c:pt>
                <c:pt idx="1">
                  <c:v>0</c:v>
                </c:pt>
                <c:pt idx="2">
                  <c:v>0</c:v>
                </c:pt>
                <c:pt idx="3">
                  <c:v>0</c:v>
                </c:pt>
                <c:pt idx="4">
                  <c:v>0</c:v>
                </c:pt>
                <c:pt idx="5">
                  <c:v>0</c:v>
                </c:pt>
              </c:numCache>
            </c:numRef>
          </c:val>
          <c:extLst>
            <c:ext xmlns:c16="http://schemas.microsoft.com/office/drawing/2014/chart" uri="{C3380CC4-5D6E-409C-BE32-E72D297353CC}">
              <c16:uniqueId val="{00000000-4674-4C74-8175-02B478CDC3CB}"/>
            </c:ext>
          </c:extLst>
        </c:ser>
        <c:dLbls>
          <c:showLegendKey val="0"/>
          <c:showVal val="0"/>
          <c:showCatName val="0"/>
          <c:showSerName val="0"/>
          <c:showPercent val="0"/>
          <c:showBubbleSize val="0"/>
        </c:dLbls>
        <c:gapWidth val="164"/>
        <c:overlap val="-22"/>
        <c:axId val="529221064"/>
        <c:axId val="529214504"/>
      </c:barChart>
      <c:catAx>
        <c:axId val="52922106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9214504"/>
        <c:crosses val="autoZero"/>
        <c:auto val="1"/>
        <c:lblAlgn val="ctr"/>
        <c:lblOffset val="100"/>
        <c:noMultiLvlLbl val="0"/>
      </c:catAx>
      <c:valAx>
        <c:axId val="529214504"/>
        <c:scaling>
          <c:orientation val="minMax"/>
        </c:scaling>
        <c:delete val="1"/>
        <c:axPos val="l"/>
        <c:numFmt formatCode="General" sourceLinked="1"/>
        <c:majorTickMark val="none"/>
        <c:minorTickMark val="none"/>
        <c:tickLblPos val="nextTo"/>
        <c:crossAx val="529221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DEWS score stands at</a:t>
            </a:r>
          </a:p>
          <a:p>
            <a:pPr>
              <a:defRPr/>
            </a:pPr>
            <a:r>
              <a:rPr lang="en-US"/>
              <a:t>35%.</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July!$B$2</c:f>
              <c:strCache>
                <c:ptCount val="1"/>
                <c:pt idx="0">
                  <c:v>Indicator Met 1 Not Met 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July!$A$3:$A$8</c:f>
              <c:strCache>
                <c:ptCount val="6"/>
                <c:pt idx="0">
                  <c:v>ENSO (Forecast)</c:v>
                </c:pt>
                <c:pt idx="1">
                  <c:v>Rainfall Observation (SPI-1)</c:v>
                </c:pt>
                <c:pt idx="2">
                  <c:v>Rainfall Forecast (SPI-3) </c:v>
                </c:pt>
                <c:pt idx="3">
                  <c:v>SPEI Observation</c:v>
                </c:pt>
                <c:pt idx="4">
                  <c:v>Soil Moisture Observation</c:v>
                </c:pt>
                <c:pt idx="5">
                  <c:v>Vegetation Health Index Observation (VHI)</c:v>
                </c:pt>
              </c:strCache>
            </c:strRef>
          </c:cat>
          <c:val>
            <c:numRef>
              <c:f>July!$B$3:$B$8</c:f>
              <c:numCache>
                <c:formatCode>General</c:formatCode>
                <c:ptCount val="6"/>
                <c:pt idx="0">
                  <c:v>1</c:v>
                </c:pt>
                <c:pt idx="1">
                  <c:v>0</c:v>
                </c:pt>
                <c:pt idx="2">
                  <c:v>0</c:v>
                </c:pt>
                <c:pt idx="3">
                  <c:v>1</c:v>
                </c:pt>
                <c:pt idx="4">
                  <c:v>0</c:v>
                </c:pt>
                <c:pt idx="5">
                  <c:v>0</c:v>
                </c:pt>
              </c:numCache>
            </c:numRef>
          </c:val>
          <c:extLst>
            <c:ext xmlns:c16="http://schemas.microsoft.com/office/drawing/2014/chart" uri="{C3380CC4-5D6E-409C-BE32-E72D297353CC}">
              <c16:uniqueId val="{00000000-CD66-44A1-85E0-FEA5FF7667E8}"/>
            </c:ext>
          </c:extLst>
        </c:ser>
        <c:dLbls>
          <c:showLegendKey val="0"/>
          <c:showVal val="0"/>
          <c:showCatName val="0"/>
          <c:showSerName val="0"/>
          <c:showPercent val="0"/>
          <c:showBubbleSize val="0"/>
        </c:dLbls>
        <c:gapWidth val="164"/>
        <c:overlap val="-22"/>
        <c:axId val="478156632"/>
        <c:axId val="478159256"/>
      </c:barChart>
      <c:catAx>
        <c:axId val="4781566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159256"/>
        <c:crosses val="autoZero"/>
        <c:auto val="1"/>
        <c:lblAlgn val="ctr"/>
        <c:lblOffset val="100"/>
        <c:noMultiLvlLbl val="0"/>
      </c:catAx>
      <c:valAx>
        <c:axId val="478159256"/>
        <c:scaling>
          <c:orientation val="minMax"/>
        </c:scaling>
        <c:delete val="1"/>
        <c:axPos val="l"/>
        <c:numFmt formatCode="General" sourceLinked="1"/>
        <c:majorTickMark val="none"/>
        <c:minorTickMark val="none"/>
        <c:tickLblPos val="nextTo"/>
        <c:crossAx val="47815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DEWS score stands at</a:t>
            </a:r>
          </a:p>
          <a:p>
            <a:pPr>
              <a:defRPr/>
            </a:pPr>
            <a:r>
              <a:rPr lang="en-US"/>
              <a:t>55%. ENSO Declared  </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Indicator Met 1 Not Met 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Sheet1!$A$3:$A$8</c:f>
              <c:strCache>
                <c:ptCount val="6"/>
                <c:pt idx="0">
                  <c:v>ENSO (Forecast)</c:v>
                </c:pt>
                <c:pt idx="1">
                  <c:v>Rainfall Observation (SPI-1)</c:v>
                </c:pt>
                <c:pt idx="2">
                  <c:v>Rainfall Forecast (SPI-3) </c:v>
                </c:pt>
                <c:pt idx="3">
                  <c:v>SPEI Observation</c:v>
                </c:pt>
                <c:pt idx="4">
                  <c:v>Soil Moisture Observation</c:v>
                </c:pt>
                <c:pt idx="5">
                  <c:v>Vegetation Health Index Observation (VHI)</c:v>
                </c:pt>
              </c:strCache>
            </c:strRef>
          </c:cat>
          <c:val>
            <c:numRef>
              <c:f>Sheet1!$B$3:$B$8</c:f>
              <c:numCache>
                <c:formatCode>General</c:formatCode>
                <c:ptCount val="6"/>
                <c:pt idx="0">
                  <c:v>1</c:v>
                </c:pt>
                <c:pt idx="1">
                  <c:v>1</c:v>
                </c:pt>
                <c:pt idx="2">
                  <c:v>0</c:v>
                </c:pt>
                <c:pt idx="3">
                  <c:v>1</c:v>
                </c:pt>
                <c:pt idx="4">
                  <c:v>0</c:v>
                </c:pt>
                <c:pt idx="5">
                  <c:v>0</c:v>
                </c:pt>
              </c:numCache>
            </c:numRef>
          </c:val>
          <c:extLst>
            <c:ext xmlns:c16="http://schemas.microsoft.com/office/drawing/2014/chart" uri="{C3380CC4-5D6E-409C-BE32-E72D297353CC}">
              <c16:uniqueId val="{00000000-53B4-4F90-99F0-817380394912}"/>
            </c:ext>
          </c:extLst>
        </c:ser>
        <c:dLbls>
          <c:showLegendKey val="0"/>
          <c:showVal val="0"/>
          <c:showCatName val="0"/>
          <c:showSerName val="0"/>
          <c:showPercent val="0"/>
          <c:showBubbleSize val="0"/>
        </c:dLbls>
        <c:gapWidth val="164"/>
        <c:overlap val="-22"/>
        <c:axId val="520396640"/>
        <c:axId val="520391392"/>
      </c:barChart>
      <c:catAx>
        <c:axId val="5203966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391392"/>
        <c:crosses val="autoZero"/>
        <c:auto val="1"/>
        <c:lblAlgn val="ctr"/>
        <c:lblOffset val="100"/>
        <c:noMultiLvlLbl val="0"/>
      </c:catAx>
      <c:valAx>
        <c:axId val="520391392"/>
        <c:scaling>
          <c:orientation val="minMax"/>
        </c:scaling>
        <c:delete val="1"/>
        <c:axPos val="l"/>
        <c:numFmt formatCode="General" sourceLinked="1"/>
        <c:majorTickMark val="none"/>
        <c:minorTickMark val="none"/>
        <c:tickLblPos val="nextTo"/>
        <c:crossAx val="520396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185" name="Google Shape;18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195" name="Google Shape;1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227" name="Google Shape;22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1111f4f05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1111f4f05f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31111f4f05f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1111f4f05f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1111f4f05f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31111f4f05f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1111f4f05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1111f4f05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31111f4f05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0fd72ba3a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30fd72ba3aa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7" name="Google Shape;907;g30fd72ba3aa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30fd72ba3a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30fd72ba3a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g30fd72ba3a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0fd72ba3aa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30fd72ba3aa_0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2" name="Google Shape;922;g30fd72ba3aa_0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0fd72ba3aa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30fd72ba3aa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g30fd72ba3aa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0fd72ba3aa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30fd72ba3aa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g30fd72ba3aa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0fd72ba3aa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30fd72ba3aa_0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g30fd72ba3aa_0_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30fd72ba3aa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30fd72ba3aa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g30fd72ba3aa_0_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0fd72ba3aa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30fd72ba3aa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g30fd72ba3aa_0_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fd72ba3aa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0fd72ba3aa_1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30fd72ba3aa_1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0fd72ba3aa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0fd72ba3aa_1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30fd72ba3aa_1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11c8d0a1bd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11c8d0a1bd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311c8d0a1bd_0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56"/>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6"/>
          <p:cNvSpPr txBox="1"/>
          <p:nvPr>
            <p:ph idx="1" type="body"/>
          </p:nvPr>
        </p:nvSpPr>
        <p:spPr>
          <a:xfrm>
            <a:off x="581192" y="2340864"/>
            <a:ext cx="11029615" cy="3634486"/>
          </a:xfrm>
          <a:prstGeom prst="rect">
            <a:avLst/>
          </a:prstGeom>
          <a:noFill/>
          <a:ln>
            <a:noFill/>
          </a:ln>
        </p:spPr>
        <p:txBody>
          <a:bodyPr anchorCtr="0" anchor="ctr" bIns="45700" lIns="91425" spcFirstLastPara="1" rIns="91425" wrap="square" tIns="45700">
            <a:normAutofit/>
          </a:bodyPr>
          <a:lstStyle>
            <a:lvl1pPr indent="-333756" lvl="0" marL="457200" algn="l">
              <a:lnSpc>
                <a:spcPct val="110000"/>
              </a:lnSpc>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21" name="Google Shape;21;p56"/>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6"/>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6"/>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65"/>
          <p:cNvSpPr/>
          <p:nvPr/>
        </p:nvSpPr>
        <p:spPr>
          <a:xfrm>
            <a:off x="447817" y="601200"/>
            <a:ext cx="3682723" cy="5815475"/>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65"/>
          <p:cNvSpPr txBox="1"/>
          <p:nvPr>
            <p:ph type="title"/>
          </p:nvPr>
        </p:nvSpPr>
        <p:spPr>
          <a:xfrm>
            <a:off x="767857" y="933450"/>
            <a:ext cx="3031852" cy="1722419"/>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FFFFF"/>
              </a:buClr>
              <a:buSzPts val="2400"/>
              <a:buFont typeface="Franklin Gothic"/>
              <a:buNone/>
              <a:defRPr b="0" sz="24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5"/>
          <p:cNvSpPr txBox="1"/>
          <p:nvPr>
            <p:ph idx="1" type="body"/>
          </p:nvPr>
        </p:nvSpPr>
        <p:spPr>
          <a:xfrm>
            <a:off x="4900928" y="1179829"/>
            <a:ext cx="6650991" cy="4658216"/>
          </a:xfrm>
          <a:prstGeom prst="rect">
            <a:avLst/>
          </a:prstGeom>
          <a:noFill/>
          <a:ln>
            <a:noFill/>
          </a:ln>
        </p:spPr>
        <p:txBody>
          <a:bodyPr anchorCtr="0" anchor="ctr" bIns="45700" lIns="91425" spcFirstLastPara="1" rIns="91425" wrap="square" tIns="45700">
            <a:normAutofit/>
          </a:bodyPr>
          <a:lstStyle>
            <a:lvl1pPr indent="-345440" lvl="0" marL="457200" algn="l">
              <a:lnSpc>
                <a:spcPct val="110000"/>
              </a:lnSpc>
              <a:spcBef>
                <a:spcPts val="400"/>
              </a:spcBef>
              <a:spcAft>
                <a:spcPts val="0"/>
              </a:spcAft>
              <a:buSzPts val="1840"/>
              <a:buChar char="◼"/>
              <a:defRPr sz="2000">
                <a:solidFill>
                  <a:schemeClr val="dk2"/>
                </a:solidFill>
              </a:defRPr>
            </a:lvl1pPr>
            <a:lvl2pPr indent="-333756" lvl="1" marL="914400" algn="l">
              <a:spcBef>
                <a:spcPts val="600"/>
              </a:spcBef>
              <a:spcAft>
                <a:spcPts val="0"/>
              </a:spcAft>
              <a:buSzPts val="1656"/>
              <a:buChar char="◼"/>
              <a:defRPr sz="1800">
                <a:solidFill>
                  <a:schemeClr val="dk2"/>
                </a:solidFill>
              </a:defRPr>
            </a:lvl2pPr>
            <a:lvl3pPr indent="-322072" lvl="2" marL="1371600" algn="l">
              <a:spcBef>
                <a:spcPts val="600"/>
              </a:spcBef>
              <a:spcAft>
                <a:spcPts val="0"/>
              </a:spcAft>
              <a:buSzPts val="1472"/>
              <a:buChar char="◼"/>
              <a:defRPr sz="1600">
                <a:solidFill>
                  <a:schemeClr val="dk2"/>
                </a:solidFill>
              </a:defRPr>
            </a:lvl3pPr>
            <a:lvl4pPr indent="-310388" lvl="3" marL="1828800" algn="l">
              <a:spcBef>
                <a:spcPts val="600"/>
              </a:spcBef>
              <a:spcAft>
                <a:spcPts val="0"/>
              </a:spcAft>
              <a:buSzPts val="1288"/>
              <a:buChar char="◼"/>
              <a:defRPr sz="1400">
                <a:solidFill>
                  <a:schemeClr val="dk2"/>
                </a:solidFill>
              </a:defRPr>
            </a:lvl4pPr>
            <a:lvl5pPr indent="-310388" lvl="4" marL="2286000" algn="l">
              <a:spcBef>
                <a:spcPts val="600"/>
              </a:spcBef>
              <a:spcAft>
                <a:spcPts val="0"/>
              </a:spcAft>
              <a:buSzPts val="1288"/>
              <a:buChar char="◼"/>
              <a:defRPr sz="1400">
                <a:solidFill>
                  <a:schemeClr val="dk2"/>
                </a:solidFill>
              </a:defRPr>
            </a:lvl5pPr>
            <a:lvl6pPr indent="-310388" lvl="5" marL="2743200" algn="l">
              <a:spcBef>
                <a:spcPts val="600"/>
              </a:spcBef>
              <a:spcAft>
                <a:spcPts val="0"/>
              </a:spcAft>
              <a:buSzPts val="1288"/>
              <a:buChar char="◼"/>
              <a:defRPr sz="1400">
                <a:solidFill>
                  <a:schemeClr val="dk2"/>
                </a:solidFill>
              </a:defRPr>
            </a:lvl6pPr>
            <a:lvl7pPr indent="-310388" lvl="6" marL="3200400" algn="l">
              <a:spcBef>
                <a:spcPts val="600"/>
              </a:spcBef>
              <a:spcAft>
                <a:spcPts val="0"/>
              </a:spcAft>
              <a:buSzPts val="1288"/>
              <a:buChar char="◼"/>
              <a:defRPr sz="1400">
                <a:solidFill>
                  <a:schemeClr val="dk2"/>
                </a:solidFill>
              </a:defRPr>
            </a:lvl7pPr>
            <a:lvl8pPr indent="-310388" lvl="7" marL="3657600" algn="l">
              <a:spcBef>
                <a:spcPts val="600"/>
              </a:spcBef>
              <a:spcAft>
                <a:spcPts val="0"/>
              </a:spcAft>
              <a:buSzPts val="1288"/>
              <a:buChar char="◼"/>
              <a:defRPr sz="1400">
                <a:solidFill>
                  <a:schemeClr val="dk2"/>
                </a:solidFill>
              </a:defRPr>
            </a:lvl8pPr>
            <a:lvl9pPr indent="-310388" lvl="8" marL="4114800" algn="l">
              <a:spcBef>
                <a:spcPts val="600"/>
              </a:spcBef>
              <a:spcAft>
                <a:spcPts val="600"/>
              </a:spcAft>
              <a:buSzPts val="1288"/>
              <a:buChar char="◼"/>
              <a:defRPr sz="1400">
                <a:solidFill>
                  <a:schemeClr val="dk2"/>
                </a:solidFill>
              </a:defRPr>
            </a:lvl9pPr>
          </a:lstStyle>
          <a:p/>
        </p:txBody>
      </p:sp>
      <p:sp>
        <p:nvSpPr>
          <p:cNvPr id="80" name="Google Shape;80;p65"/>
          <p:cNvSpPr txBox="1"/>
          <p:nvPr>
            <p:ph idx="2" type="body"/>
          </p:nvPr>
        </p:nvSpPr>
        <p:spPr>
          <a:xfrm>
            <a:off x="767857" y="2836654"/>
            <a:ext cx="3031852" cy="300139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320"/>
              </a:spcBef>
              <a:spcAft>
                <a:spcPts val="0"/>
              </a:spcAft>
              <a:buSzPts val="1472"/>
              <a:buNone/>
              <a:defRPr sz="1600">
                <a:solidFill>
                  <a:srgbClr val="FFFFFF"/>
                </a:solidFill>
              </a:defRPr>
            </a:lvl1pPr>
            <a:lvl2pPr indent="-228600" lvl="1" marL="914400" algn="l">
              <a:spcBef>
                <a:spcPts val="600"/>
              </a:spcBef>
              <a:spcAft>
                <a:spcPts val="0"/>
              </a:spcAft>
              <a:buSzPts val="1012"/>
              <a:buNone/>
              <a:defRPr sz="11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81" name="Google Shape;81;p65"/>
          <p:cNvSpPr txBox="1"/>
          <p:nvPr>
            <p:ph idx="10" type="dt"/>
          </p:nvPr>
        </p:nvSpPr>
        <p:spPr>
          <a:xfrm>
            <a:off x="7605951" y="6456916"/>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5"/>
          <p:cNvSpPr txBox="1"/>
          <p:nvPr>
            <p:ph idx="11" type="ftr"/>
          </p:nvPr>
        </p:nvSpPr>
        <p:spPr>
          <a:xfrm>
            <a:off x="581192" y="6452590"/>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5"/>
          <p:cNvSpPr txBox="1"/>
          <p:nvPr>
            <p:ph idx="12" type="sldNum"/>
          </p:nvPr>
        </p:nvSpPr>
        <p:spPr>
          <a:xfrm>
            <a:off x="10558300" y="6456916"/>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66"/>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2400"/>
              <a:buFont typeface="Franklin Gothic"/>
              <a:buNone/>
              <a:defRPr b="0" sz="240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66"/>
          <p:cNvSpPr/>
          <p:nvPr>
            <p:ph idx="2" type="pic"/>
          </p:nvPr>
        </p:nvSpPr>
        <p:spPr>
          <a:xfrm>
            <a:off x="447817" y="641350"/>
            <a:ext cx="11290859" cy="3651249"/>
          </a:xfrm>
          <a:prstGeom prst="rect">
            <a:avLst/>
          </a:prstGeom>
          <a:noFill/>
          <a:ln>
            <a:noFill/>
          </a:ln>
        </p:spPr>
      </p:sp>
      <p:sp>
        <p:nvSpPr>
          <p:cNvPr id="87" name="Google Shape;87;p66"/>
          <p:cNvSpPr txBox="1"/>
          <p:nvPr>
            <p:ph idx="1" type="body"/>
          </p:nvPr>
        </p:nvSpPr>
        <p:spPr>
          <a:xfrm>
            <a:off x="581192" y="5260127"/>
            <a:ext cx="11029617" cy="998148"/>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320"/>
              </a:spcBef>
              <a:spcAft>
                <a:spcPts val="0"/>
              </a:spcAft>
              <a:buSzPts val="1472"/>
              <a:buNone/>
              <a:defRPr sz="1600"/>
            </a:lvl1pPr>
            <a:lvl2pPr indent="-228600" lvl="1" marL="914400" algn="l">
              <a:spcBef>
                <a:spcPts val="600"/>
              </a:spcBef>
              <a:spcAft>
                <a:spcPts val="0"/>
              </a:spcAft>
              <a:buSzPts val="1104"/>
              <a:buNone/>
              <a:defRPr sz="12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88" name="Google Shape;88;p66"/>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66"/>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66"/>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67"/>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67"/>
          <p:cNvSpPr txBox="1"/>
          <p:nvPr>
            <p:ph idx="1" type="body"/>
          </p:nvPr>
        </p:nvSpPr>
        <p:spPr>
          <a:xfrm rot="5400000">
            <a:off x="4269977" y="-1352782"/>
            <a:ext cx="3652047" cy="11029616"/>
          </a:xfrm>
          <a:prstGeom prst="rect">
            <a:avLst/>
          </a:prstGeom>
          <a:noFill/>
          <a:ln>
            <a:noFill/>
          </a:ln>
        </p:spPr>
        <p:txBody>
          <a:bodyPr anchorCtr="0" anchor="t" bIns="45700" lIns="91425" spcFirstLastPara="1" rIns="91425" wrap="square" tIns="45700">
            <a:normAutofit/>
          </a:bodyPr>
          <a:lstStyle>
            <a:lvl1pPr indent="-327914" lvl="0" marL="457200" algn="l">
              <a:lnSpc>
                <a:spcPct val="110000"/>
              </a:lnSpc>
              <a:spcBef>
                <a:spcPts val="340"/>
              </a:spcBef>
              <a:spcAft>
                <a:spcPts val="0"/>
              </a:spcAft>
              <a:buSzPts val="1564"/>
              <a:buChar char="◼"/>
              <a:defRPr/>
            </a:lvl1pPr>
            <a:lvl2pPr indent="-310387" lvl="1" marL="914400" algn="l">
              <a:spcBef>
                <a:spcPts val="600"/>
              </a:spcBef>
              <a:spcAft>
                <a:spcPts val="0"/>
              </a:spcAft>
              <a:buSzPts val="1288"/>
              <a:buChar char="◼"/>
              <a:defRPr/>
            </a:lvl2pPr>
            <a:lvl3pPr indent="-304546" lvl="2" marL="1371600" algn="l">
              <a:spcBef>
                <a:spcPts val="600"/>
              </a:spcBef>
              <a:spcAft>
                <a:spcPts val="0"/>
              </a:spcAft>
              <a:buSzPts val="1196"/>
              <a:buChar char="◼"/>
              <a:defRPr/>
            </a:lvl3pPr>
            <a:lvl4pPr indent="-292861" lvl="3" marL="1828800" algn="l">
              <a:spcBef>
                <a:spcPts val="600"/>
              </a:spcBef>
              <a:spcAft>
                <a:spcPts val="0"/>
              </a:spcAft>
              <a:buSzPts val="1012"/>
              <a:buChar char="◼"/>
              <a:defRPr/>
            </a:lvl4pPr>
            <a:lvl5pPr indent="-292861" lvl="4" marL="2286000" algn="l">
              <a:spcBef>
                <a:spcPts val="600"/>
              </a:spcBef>
              <a:spcAft>
                <a:spcPts val="0"/>
              </a:spcAft>
              <a:buSzPts val="1012"/>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94" name="Google Shape;94;p67"/>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7"/>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67"/>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7" name="Shape 97"/>
        <p:cNvGrpSpPr/>
        <p:nvPr/>
      </p:nvGrpSpPr>
      <p:grpSpPr>
        <a:xfrm>
          <a:off x="0" y="0"/>
          <a:ext cx="0" cy="0"/>
          <a:chOff x="0" y="0"/>
          <a:chExt cx="0" cy="0"/>
        </a:xfrm>
      </p:grpSpPr>
      <p:sp>
        <p:nvSpPr>
          <p:cNvPr id="98" name="Google Shape;98;p68"/>
          <p:cNvSpPr/>
          <p:nvPr/>
        </p:nvSpPr>
        <p:spPr>
          <a:xfrm>
            <a:off x="8058151" y="599725"/>
            <a:ext cx="3687316" cy="5816950"/>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68"/>
          <p:cNvSpPr txBox="1"/>
          <p:nvPr>
            <p:ph type="title"/>
          </p:nvPr>
        </p:nvSpPr>
        <p:spPr>
          <a:xfrm rot="5400000">
            <a:off x="7362637" y="1705163"/>
            <a:ext cx="4807326" cy="3124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FFFFF"/>
              </a:buClr>
              <a:buSzPts val="2800"/>
              <a:buFont typeface="Franklin Gothic"/>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8"/>
          <p:cNvSpPr txBox="1"/>
          <p:nvPr>
            <p:ph idx="1" type="body"/>
          </p:nvPr>
        </p:nvSpPr>
        <p:spPr>
          <a:xfrm rot="5400000">
            <a:off x="1952072" y="-313549"/>
            <a:ext cx="4807326" cy="7161625"/>
          </a:xfrm>
          <a:prstGeom prst="rect">
            <a:avLst/>
          </a:prstGeom>
          <a:noFill/>
          <a:ln>
            <a:noFill/>
          </a:ln>
        </p:spPr>
        <p:txBody>
          <a:bodyPr anchorCtr="0" anchor="t" bIns="45700" lIns="91425" spcFirstLastPara="1" rIns="91425" wrap="square" tIns="45700">
            <a:normAutofit/>
          </a:bodyPr>
          <a:lstStyle>
            <a:lvl1pPr indent="-333756" lvl="0" marL="457200" algn="l">
              <a:lnSpc>
                <a:spcPct val="110000"/>
              </a:lnSpc>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101" name="Google Shape;101;p68"/>
          <p:cNvSpPr/>
          <p:nvPr/>
        </p:nvSpPr>
        <p:spPr>
          <a:xfrm>
            <a:off x="446534" y="457200"/>
            <a:ext cx="3703320" cy="94997"/>
          </a:xfrm>
          <a:prstGeom prst="rect">
            <a:avLst/>
          </a:prstGeom>
          <a:solidFill>
            <a:srgbClr val="969F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8"/>
          <p:cNvSpPr/>
          <p:nvPr/>
        </p:nvSpPr>
        <p:spPr>
          <a:xfrm>
            <a:off x="8042147" y="453643"/>
            <a:ext cx="3703320" cy="98554"/>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8"/>
          <p:cNvSpPr/>
          <p:nvPr/>
        </p:nvSpPr>
        <p:spPr>
          <a:xfrm>
            <a:off x="4241830" y="457200"/>
            <a:ext cx="3703320" cy="9144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8"/>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68"/>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8"/>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57"/>
          <p:cNvSpPr txBox="1"/>
          <p:nvPr>
            <p:ph type="title"/>
          </p:nvPr>
        </p:nvSpPr>
        <p:spPr>
          <a:xfrm>
            <a:off x="575894" y="729658"/>
            <a:ext cx="11029616" cy="988332"/>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7"/>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7"/>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7"/>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58"/>
          <p:cNvSpPr/>
          <p:nvPr/>
        </p:nvSpPr>
        <p:spPr>
          <a:xfrm>
            <a:off x="446534" y="3085764"/>
            <a:ext cx="11298932" cy="3338149"/>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8"/>
          <p:cNvSpPr txBox="1"/>
          <p:nvPr>
            <p:ph type="ctrTitle"/>
          </p:nvPr>
        </p:nvSpPr>
        <p:spPr>
          <a:xfrm>
            <a:off x="581191" y="1020431"/>
            <a:ext cx="10993549" cy="147501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3600"/>
              <a:buFont typeface="Franklin Gothic"/>
              <a:buNone/>
              <a:defRPr sz="360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8"/>
          <p:cNvSpPr txBox="1"/>
          <p:nvPr>
            <p:ph idx="1" type="subTitle"/>
          </p:nvPr>
        </p:nvSpPr>
        <p:spPr>
          <a:xfrm>
            <a:off x="581194" y="2495445"/>
            <a:ext cx="10993546" cy="590321"/>
          </a:xfrm>
          <a:prstGeom prst="rect">
            <a:avLst/>
          </a:prstGeom>
          <a:noFill/>
          <a:ln>
            <a:noFill/>
          </a:ln>
        </p:spPr>
        <p:txBody>
          <a:bodyPr anchorCtr="0" anchor="t" bIns="45700" lIns="91425" spcFirstLastPara="1" rIns="91425" wrap="square" tIns="45700">
            <a:normAutofit/>
          </a:bodyPr>
          <a:lstStyle>
            <a:lvl1pPr lvl="0" algn="l">
              <a:lnSpc>
                <a:spcPct val="110000"/>
              </a:lnSpc>
              <a:spcBef>
                <a:spcPts val="320"/>
              </a:spcBef>
              <a:spcAft>
                <a:spcPts val="0"/>
              </a:spcAft>
              <a:buSzPts val="1472"/>
              <a:buNone/>
              <a:defRPr sz="1600" cap="none">
                <a:solidFill>
                  <a:schemeClr val="accent1"/>
                </a:solidFill>
              </a:defRPr>
            </a:lvl1pPr>
            <a:lvl2pPr lvl="1" algn="ctr">
              <a:spcBef>
                <a:spcPts val="600"/>
              </a:spcBef>
              <a:spcAft>
                <a:spcPts val="0"/>
              </a:spcAft>
              <a:buSzPts val="1288"/>
              <a:buNone/>
              <a:defRPr>
                <a:solidFill>
                  <a:srgbClr val="888888"/>
                </a:solidFill>
              </a:defRPr>
            </a:lvl2pPr>
            <a:lvl3pPr lvl="2" algn="ctr">
              <a:spcBef>
                <a:spcPts val="600"/>
              </a:spcBef>
              <a:spcAft>
                <a:spcPts val="0"/>
              </a:spcAft>
              <a:buSzPts val="1196"/>
              <a:buNone/>
              <a:defRPr>
                <a:solidFill>
                  <a:srgbClr val="888888"/>
                </a:solidFill>
              </a:defRPr>
            </a:lvl3pPr>
            <a:lvl4pPr lvl="3" algn="ctr">
              <a:spcBef>
                <a:spcPts val="600"/>
              </a:spcBef>
              <a:spcAft>
                <a:spcPts val="0"/>
              </a:spcAft>
              <a:buSzPts val="1012"/>
              <a:buNone/>
              <a:defRPr>
                <a:solidFill>
                  <a:srgbClr val="888888"/>
                </a:solidFill>
              </a:defRPr>
            </a:lvl4pPr>
            <a:lvl5pPr lvl="4" algn="ctr">
              <a:spcBef>
                <a:spcPts val="600"/>
              </a:spcBef>
              <a:spcAft>
                <a:spcPts val="0"/>
              </a:spcAft>
              <a:buSzPts val="1012"/>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p:txBody>
      </p:sp>
      <p:sp>
        <p:nvSpPr>
          <p:cNvPr id="33" name="Google Shape;33;p58"/>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8"/>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8"/>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59"/>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9"/>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9"/>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ion 1">
  <p:cSld name="Option 1">
    <p:spTree>
      <p:nvGrpSpPr>
        <p:cNvPr id="40" name="Shape 40"/>
        <p:cNvGrpSpPr/>
        <p:nvPr/>
      </p:nvGrpSpPr>
      <p:grpSpPr>
        <a:xfrm>
          <a:off x="0" y="0"/>
          <a:ext cx="0" cy="0"/>
          <a:chOff x="0" y="0"/>
          <a:chExt cx="0" cy="0"/>
        </a:xfrm>
      </p:grpSpPr>
      <p:sp>
        <p:nvSpPr>
          <p:cNvPr id="41" name="Google Shape;41;p60"/>
          <p:cNvSpPr txBox="1"/>
          <p:nvPr>
            <p:ph type="ctrTitle"/>
          </p:nvPr>
        </p:nvSpPr>
        <p:spPr>
          <a:xfrm>
            <a:off x="1353620" y="2276872"/>
            <a:ext cx="7776864" cy="1368152"/>
          </a:xfrm>
          <a:prstGeom prst="rect">
            <a:avLst/>
          </a:prstGeom>
          <a:noFill/>
          <a:ln>
            <a:noFill/>
          </a:ln>
        </p:spPr>
        <p:txBody>
          <a:bodyPr anchorCtr="0" anchor="t" bIns="45700" lIns="0" spcFirstLastPara="1" rIns="0" wrap="square" tIns="46800">
            <a:normAutofit/>
          </a:bodyPr>
          <a:lstStyle>
            <a:lvl1pPr lvl="0" algn="l">
              <a:lnSpc>
                <a:spcPct val="100000"/>
              </a:lnSpc>
              <a:spcBef>
                <a:spcPts val="0"/>
              </a:spcBef>
              <a:spcAft>
                <a:spcPts val="0"/>
              </a:spcAft>
              <a:buClr>
                <a:schemeClr val="lt1"/>
              </a:buClr>
              <a:buSzPts val="4600"/>
              <a:buFont typeface="Georgia"/>
              <a:buNone/>
              <a:defRPr sz="4600">
                <a:solidFill>
                  <a:schemeClr val="lt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0"/>
          <p:cNvSpPr txBox="1"/>
          <p:nvPr>
            <p:ph idx="1" type="subTitle"/>
          </p:nvPr>
        </p:nvSpPr>
        <p:spPr>
          <a:xfrm>
            <a:off x="1353620" y="3645024"/>
            <a:ext cx="7775007" cy="632268"/>
          </a:xfrm>
          <a:prstGeom prst="rect">
            <a:avLst/>
          </a:prstGeom>
          <a:noFill/>
          <a:ln>
            <a:noFill/>
          </a:ln>
        </p:spPr>
        <p:txBody>
          <a:bodyPr anchorCtr="0" anchor="t" bIns="45700" lIns="0" spcFirstLastPara="1" rIns="0" wrap="square" tIns="46800">
            <a:normAutofit/>
          </a:bodyPr>
          <a:lstStyle>
            <a:lvl1pPr lvl="0" algn="l">
              <a:lnSpc>
                <a:spcPct val="110000"/>
              </a:lnSpc>
              <a:spcBef>
                <a:spcPts val="480"/>
              </a:spcBef>
              <a:spcAft>
                <a:spcPts val="0"/>
              </a:spcAft>
              <a:buSzPts val="2208"/>
              <a:buNone/>
              <a:defRPr b="1" sz="2400">
                <a:solidFill>
                  <a:schemeClr val="lt1"/>
                </a:solidFill>
              </a:defRPr>
            </a:lvl1pPr>
            <a:lvl2pPr lvl="1" algn="ctr">
              <a:spcBef>
                <a:spcPts val="600"/>
              </a:spcBef>
              <a:spcAft>
                <a:spcPts val="0"/>
              </a:spcAft>
              <a:buSzPts val="1840"/>
              <a:buNone/>
              <a:defRPr sz="2000"/>
            </a:lvl2pPr>
            <a:lvl3pPr lvl="2" algn="ctr">
              <a:spcBef>
                <a:spcPts val="600"/>
              </a:spcBef>
              <a:spcAft>
                <a:spcPts val="0"/>
              </a:spcAft>
              <a:buSzPts val="1656"/>
              <a:buNone/>
              <a:defRPr sz="1800"/>
            </a:lvl3pPr>
            <a:lvl4pPr lvl="3" algn="ctr">
              <a:spcBef>
                <a:spcPts val="600"/>
              </a:spcBef>
              <a:spcAft>
                <a:spcPts val="0"/>
              </a:spcAft>
              <a:buSzPts val="1472"/>
              <a:buNone/>
              <a:defRPr sz="1600"/>
            </a:lvl4pPr>
            <a:lvl5pPr lvl="4" algn="ctr">
              <a:spcBef>
                <a:spcPts val="600"/>
              </a:spcBef>
              <a:spcAft>
                <a:spcPts val="0"/>
              </a:spcAft>
              <a:buSzPts val="1472"/>
              <a:buNone/>
              <a:defRPr sz="1600"/>
            </a:lvl5pPr>
            <a:lvl6pPr lvl="5" algn="ctr">
              <a:spcBef>
                <a:spcPts val="600"/>
              </a:spcBef>
              <a:spcAft>
                <a:spcPts val="0"/>
              </a:spcAft>
              <a:buSzPts val="1472"/>
              <a:buNone/>
              <a:defRPr sz="1600"/>
            </a:lvl6pPr>
            <a:lvl7pPr lvl="6" algn="ctr">
              <a:spcBef>
                <a:spcPts val="600"/>
              </a:spcBef>
              <a:spcAft>
                <a:spcPts val="0"/>
              </a:spcAft>
              <a:buSzPts val="1472"/>
              <a:buNone/>
              <a:defRPr sz="1600"/>
            </a:lvl7pPr>
            <a:lvl8pPr lvl="7" algn="ctr">
              <a:spcBef>
                <a:spcPts val="600"/>
              </a:spcBef>
              <a:spcAft>
                <a:spcPts val="0"/>
              </a:spcAft>
              <a:buSzPts val="1472"/>
              <a:buNone/>
              <a:defRPr sz="1600"/>
            </a:lvl8pPr>
            <a:lvl9pPr lvl="8" algn="ctr">
              <a:spcBef>
                <a:spcPts val="600"/>
              </a:spcBef>
              <a:spcAft>
                <a:spcPts val="600"/>
              </a:spcAft>
              <a:buSzPts val="1472"/>
              <a:buNone/>
              <a:defRPr sz="1600"/>
            </a:lvl9pPr>
          </a:lstStyle>
          <a:p/>
        </p:txBody>
      </p:sp>
      <p:sp>
        <p:nvSpPr>
          <p:cNvPr id="43" name="Google Shape;43;p60"/>
          <p:cNvSpPr txBox="1"/>
          <p:nvPr>
            <p:ph idx="2" type="body"/>
          </p:nvPr>
        </p:nvSpPr>
        <p:spPr>
          <a:xfrm>
            <a:off x="1353620" y="5589240"/>
            <a:ext cx="7772622" cy="288032"/>
          </a:xfrm>
          <a:prstGeom prst="rect">
            <a:avLst/>
          </a:prstGeom>
          <a:noFill/>
          <a:ln>
            <a:noFill/>
          </a:ln>
        </p:spPr>
        <p:txBody>
          <a:bodyPr anchorCtr="0" anchor="ctr" bIns="45700" lIns="0" spcFirstLastPara="1" rIns="0" wrap="square" tIns="46800">
            <a:normAutofit/>
          </a:bodyPr>
          <a:lstStyle>
            <a:lvl1pPr indent="-228600" lvl="0" marL="457200" algn="l">
              <a:lnSpc>
                <a:spcPct val="110000"/>
              </a:lnSpc>
              <a:spcBef>
                <a:spcPts val="320"/>
              </a:spcBef>
              <a:spcAft>
                <a:spcPts val="0"/>
              </a:spcAft>
              <a:buSzPts val="1472"/>
              <a:buFont typeface="Libre Franklin"/>
              <a:buNone/>
              <a:defRPr b="1" sz="1600">
                <a:solidFill>
                  <a:schemeClr val="lt1"/>
                </a:solidFill>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44" name="Google Shape;44;p60"/>
          <p:cNvSpPr txBox="1"/>
          <p:nvPr>
            <p:ph idx="3" type="body"/>
          </p:nvPr>
        </p:nvSpPr>
        <p:spPr>
          <a:xfrm>
            <a:off x="1343472" y="5877272"/>
            <a:ext cx="7782770" cy="292285"/>
          </a:xfrm>
          <a:prstGeom prst="rect">
            <a:avLst/>
          </a:prstGeom>
          <a:noFill/>
          <a:ln>
            <a:noFill/>
          </a:ln>
        </p:spPr>
        <p:txBody>
          <a:bodyPr anchorCtr="0" anchor="ctr" bIns="45700" lIns="0" spcFirstLastPara="1" rIns="0" wrap="square" tIns="46800">
            <a:normAutofit/>
          </a:bodyPr>
          <a:lstStyle>
            <a:lvl1pPr indent="-228600" lvl="0" marL="457200" algn="l">
              <a:lnSpc>
                <a:spcPct val="110000"/>
              </a:lnSpc>
              <a:spcBef>
                <a:spcPts val="320"/>
              </a:spcBef>
              <a:spcAft>
                <a:spcPts val="0"/>
              </a:spcAft>
              <a:buSzPts val="1472"/>
              <a:buFont typeface="Libre Franklin"/>
              <a:buNone/>
              <a:defRPr b="0" i="1" sz="1600">
                <a:solidFill>
                  <a:schemeClr val="lt1"/>
                </a:solidFill>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ion 2">
  <p:cSld name="1_Option 2">
    <p:spTree>
      <p:nvGrpSpPr>
        <p:cNvPr id="45" name="Shape 45"/>
        <p:cNvGrpSpPr/>
        <p:nvPr/>
      </p:nvGrpSpPr>
      <p:grpSpPr>
        <a:xfrm>
          <a:off x="0" y="0"/>
          <a:ext cx="0" cy="0"/>
          <a:chOff x="0" y="0"/>
          <a:chExt cx="0" cy="0"/>
        </a:xfrm>
      </p:grpSpPr>
      <p:cxnSp>
        <p:nvCxnSpPr>
          <p:cNvPr id="46" name="Google Shape;46;p61"/>
          <p:cNvCxnSpPr/>
          <p:nvPr/>
        </p:nvCxnSpPr>
        <p:spPr>
          <a:xfrm>
            <a:off x="0" y="6381328"/>
            <a:ext cx="12192000" cy="0"/>
          </a:xfrm>
          <a:prstGeom prst="straightConnector1">
            <a:avLst/>
          </a:prstGeom>
          <a:noFill/>
          <a:ln cap="rnd" cmpd="sng" w="12700">
            <a:solidFill>
              <a:srgbClr val="189CCD"/>
            </a:solidFill>
            <a:prstDash val="solid"/>
            <a:round/>
            <a:headEnd len="sm" w="sm" type="none"/>
            <a:tailEnd len="sm" w="sm" type="none"/>
          </a:ln>
        </p:spPr>
      </p:cxnSp>
      <p:sp>
        <p:nvSpPr>
          <p:cNvPr id="47" name="Google Shape;47;p61"/>
          <p:cNvSpPr/>
          <p:nvPr>
            <p:ph idx="2" type="pic"/>
          </p:nvPr>
        </p:nvSpPr>
        <p:spPr>
          <a:xfrm>
            <a:off x="8256240" y="1620000"/>
            <a:ext cx="3384376" cy="1984113"/>
          </a:xfrm>
          <a:prstGeom prst="rect">
            <a:avLst/>
          </a:prstGeom>
          <a:solidFill>
            <a:srgbClr val="F2F2F2"/>
          </a:solidFill>
          <a:ln>
            <a:noFill/>
          </a:ln>
        </p:spPr>
      </p:sp>
      <p:sp>
        <p:nvSpPr>
          <p:cNvPr id="48" name="Google Shape;48;p61"/>
          <p:cNvSpPr/>
          <p:nvPr>
            <p:ph idx="3" type="pic"/>
          </p:nvPr>
        </p:nvSpPr>
        <p:spPr>
          <a:xfrm>
            <a:off x="8256240" y="3884359"/>
            <a:ext cx="3384376" cy="1984113"/>
          </a:xfrm>
          <a:prstGeom prst="rect">
            <a:avLst/>
          </a:prstGeom>
          <a:solidFill>
            <a:srgbClr val="F2F2F2"/>
          </a:solidFill>
          <a:ln>
            <a:noFill/>
          </a:ln>
        </p:spPr>
      </p:sp>
      <p:sp>
        <p:nvSpPr>
          <p:cNvPr id="49" name="Google Shape;49;p61"/>
          <p:cNvSpPr txBox="1"/>
          <p:nvPr>
            <p:ph idx="1" type="body"/>
          </p:nvPr>
        </p:nvSpPr>
        <p:spPr>
          <a:xfrm>
            <a:off x="0" y="6453336"/>
            <a:ext cx="12192000" cy="251454"/>
          </a:xfrm>
          <a:prstGeom prst="rect">
            <a:avLst/>
          </a:prstGeom>
          <a:noFill/>
          <a:ln>
            <a:noFill/>
          </a:ln>
        </p:spPr>
        <p:txBody>
          <a:bodyPr anchorCtr="0" anchor="ctr" bIns="45700" lIns="540000" spcFirstLastPara="1" rIns="540000" wrap="square" tIns="45700">
            <a:normAutofit/>
          </a:bodyPr>
          <a:lstStyle>
            <a:lvl1pPr indent="-228600" lvl="0" marL="457200" algn="l">
              <a:lnSpc>
                <a:spcPct val="110000"/>
              </a:lnSpc>
              <a:spcBef>
                <a:spcPts val="280"/>
              </a:spcBef>
              <a:spcAft>
                <a:spcPts val="0"/>
              </a:spcAft>
              <a:buSzPts val="1288"/>
              <a:buFont typeface="Libre Franklin"/>
              <a:buNone/>
              <a:defRPr b="0" sz="1400">
                <a:solidFill>
                  <a:srgbClr val="5792C9"/>
                </a:solidFill>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0" name="Google Shape;50;p61"/>
          <p:cNvSpPr txBox="1"/>
          <p:nvPr>
            <p:ph idx="4" type="body"/>
          </p:nvPr>
        </p:nvSpPr>
        <p:spPr>
          <a:xfrm>
            <a:off x="0" y="936000"/>
            <a:ext cx="12192000" cy="410425"/>
          </a:xfrm>
          <a:prstGeom prst="rect">
            <a:avLst/>
          </a:prstGeom>
          <a:solidFill>
            <a:srgbClr val="5792C9">
              <a:alpha val="20784"/>
            </a:srgbClr>
          </a:solidFill>
          <a:ln>
            <a:noFill/>
          </a:ln>
        </p:spPr>
        <p:txBody>
          <a:bodyPr anchorCtr="0" anchor="ctr" bIns="45700" lIns="540000" spcFirstLastPara="1" rIns="540000" wrap="square" tIns="45700">
            <a:normAutofit/>
          </a:bodyPr>
          <a:lstStyle>
            <a:lvl1pPr indent="-228600" lvl="0" marL="457200" algn="r">
              <a:lnSpc>
                <a:spcPct val="110000"/>
              </a:lnSpc>
              <a:spcBef>
                <a:spcPts val="280"/>
              </a:spcBef>
              <a:spcAft>
                <a:spcPts val="0"/>
              </a:spcAft>
              <a:buSzPts val="1288"/>
              <a:buFont typeface="Libre Franklin"/>
              <a:buNone/>
              <a:defRPr b="1" sz="1400">
                <a:solidFill>
                  <a:srgbClr val="5792C9"/>
                </a:solidFill>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1" name="Google Shape;51;p61"/>
          <p:cNvSpPr txBox="1"/>
          <p:nvPr>
            <p:ph idx="5" type="subTitle"/>
          </p:nvPr>
        </p:nvSpPr>
        <p:spPr>
          <a:xfrm>
            <a:off x="0" y="1980000"/>
            <a:ext cx="7968208" cy="4176457"/>
          </a:xfrm>
          <a:prstGeom prst="rect">
            <a:avLst/>
          </a:prstGeom>
          <a:noFill/>
          <a:ln>
            <a:noFill/>
          </a:ln>
        </p:spPr>
        <p:txBody>
          <a:bodyPr anchorCtr="0" anchor="t" bIns="45700" lIns="540000" spcFirstLastPara="1" rIns="360000" wrap="square" tIns="0">
            <a:normAutofit/>
          </a:bodyPr>
          <a:lstStyle>
            <a:lvl1pPr lvl="0" algn="l">
              <a:lnSpc>
                <a:spcPct val="110000"/>
              </a:lnSpc>
              <a:spcBef>
                <a:spcPts val="400"/>
              </a:spcBef>
              <a:spcAft>
                <a:spcPts val="0"/>
              </a:spcAft>
              <a:buSzPts val="1840"/>
              <a:buNone/>
              <a:defRPr sz="2000"/>
            </a:lvl1pPr>
            <a:lvl2pPr lvl="1" algn="l">
              <a:spcBef>
                <a:spcPts val="600"/>
              </a:spcBef>
              <a:spcAft>
                <a:spcPts val="0"/>
              </a:spcAft>
              <a:buClr>
                <a:srgbClr val="5792C9"/>
              </a:buClr>
              <a:buSzPts val="1840"/>
              <a:buFont typeface="Noto Sans Symbols"/>
              <a:buChar char="▪"/>
              <a:defRPr sz="2000"/>
            </a:lvl2pPr>
            <a:lvl3pPr lvl="2" algn="l">
              <a:spcBef>
                <a:spcPts val="600"/>
              </a:spcBef>
              <a:spcAft>
                <a:spcPts val="0"/>
              </a:spcAft>
              <a:buClr>
                <a:srgbClr val="5792C9"/>
              </a:buClr>
              <a:buSzPts val="2200"/>
              <a:buFont typeface="Arial"/>
              <a:buChar char="•"/>
              <a:defRPr sz="2000"/>
            </a:lvl3pPr>
            <a:lvl4pPr lvl="3" algn="l">
              <a:spcBef>
                <a:spcPts val="600"/>
              </a:spcBef>
              <a:spcAft>
                <a:spcPts val="0"/>
              </a:spcAft>
              <a:buClr>
                <a:srgbClr val="5792C9"/>
              </a:buClr>
              <a:buSzPts val="1840"/>
              <a:buFont typeface="Arial"/>
              <a:buChar char="–"/>
              <a:defRPr sz="2000"/>
            </a:lvl4pPr>
            <a:lvl5pPr lvl="4" algn="l">
              <a:spcBef>
                <a:spcPts val="600"/>
              </a:spcBef>
              <a:spcAft>
                <a:spcPts val="0"/>
              </a:spcAft>
              <a:buSzPts val="1840"/>
              <a:buFont typeface="Arial"/>
              <a:buChar char="–"/>
              <a:defRPr sz="2000"/>
            </a:lvl5pPr>
            <a:lvl6pPr lvl="5" algn="l">
              <a:spcBef>
                <a:spcPts val="600"/>
              </a:spcBef>
              <a:spcAft>
                <a:spcPts val="0"/>
              </a:spcAft>
              <a:buClr>
                <a:srgbClr val="65747C"/>
              </a:buClr>
              <a:buSzPts val="1840"/>
              <a:buFont typeface="Arial"/>
              <a:buChar char="–"/>
              <a:defRPr sz="2000">
                <a:solidFill>
                  <a:srgbClr val="65747C"/>
                </a:solidFill>
              </a:defRPr>
            </a:lvl6pPr>
            <a:lvl7pPr lvl="6" algn="ctr">
              <a:spcBef>
                <a:spcPts val="600"/>
              </a:spcBef>
              <a:spcAft>
                <a:spcPts val="0"/>
              </a:spcAft>
              <a:buSzPts val="1472"/>
              <a:buNone/>
              <a:defRPr sz="1600"/>
            </a:lvl7pPr>
            <a:lvl8pPr lvl="7" algn="ctr">
              <a:spcBef>
                <a:spcPts val="600"/>
              </a:spcBef>
              <a:spcAft>
                <a:spcPts val="0"/>
              </a:spcAft>
              <a:buSzPts val="1472"/>
              <a:buNone/>
              <a:defRPr sz="1600"/>
            </a:lvl8pPr>
            <a:lvl9pPr lvl="8" algn="ctr">
              <a:spcBef>
                <a:spcPts val="600"/>
              </a:spcBef>
              <a:spcAft>
                <a:spcPts val="600"/>
              </a:spcAft>
              <a:buSzPts val="1472"/>
              <a:buNone/>
              <a:defRPr sz="1600"/>
            </a:lvl9pPr>
          </a:lstStyle>
          <a:p/>
        </p:txBody>
      </p:sp>
      <p:sp>
        <p:nvSpPr>
          <p:cNvPr id="52" name="Google Shape;52;p61"/>
          <p:cNvSpPr txBox="1"/>
          <p:nvPr>
            <p:ph type="title"/>
          </p:nvPr>
        </p:nvSpPr>
        <p:spPr>
          <a:xfrm>
            <a:off x="-10800" y="1620000"/>
            <a:ext cx="7986304" cy="296840"/>
          </a:xfrm>
          <a:prstGeom prst="rect">
            <a:avLst/>
          </a:prstGeom>
          <a:noFill/>
          <a:ln>
            <a:noFill/>
          </a:ln>
        </p:spPr>
        <p:txBody>
          <a:bodyPr anchorCtr="0" anchor="t" bIns="45700" lIns="540000" spcFirstLastPara="1" rIns="360000" wrap="square" tIns="0">
            <a:noAutofit/>
          </a:bodyPr>
          <a:lstStyle>
            <a:lvl1pPr lvl="0" algn="l">
              <a:lnSpc>
                <a:spcPct val="100000"/>
              </a:lnSpc>
              <a:spcBef>
                <a:spcPts val="0"/>
              </a:spcBef>
              <a:spcAft>
                <a:spcPts val="0"/>
              </a:spcAft>
              <a:buClr>
                <a:srgbClr val="5792C9"/>
              </a:buClr>
              <a:buSzPts val="2200"/>
              <a:buFont typeface="Libre Franklin"/>
              <a:buNone/>
              <a:defRPr b="1" sz="2200">
                <a:solidFill>
                  <a:srgbClr val="5792C9"/>
                </a:solidFill>
                <a:latin typeface="Libre Franklin"/>
                <a:ea typeface="Libre Franklin"/>
                <a:cs typeface="Libre Franklin"/>
                <a:sym typeface="Libre Frankli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p62"/>
          <p:cNvSpPr/>
          <p:nvPr/>
        </p:nvSpPr>
        <p:spPr>
          <a:xfrm>
            <a:off x="447817" y="5141974"/>
            <a:ext cx="11290860" cy="1258827"/>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62"/>
          <p:cNvSpPr txBox="1"/>
          <p:nvPr>
            <p:ph type="title"/>
          </p:nvPr>
        </p:nvSpPr>
        <p:spPr>
          <a:xfrm>
            <a:off x="581193" y="2393950"/>
            <a:ext cx="11029615" cy="214746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3600"/>
              <a:buFont typeface="Franklin Gothic"/>
              <a:buNone/>
              <a:defRPr b="0" sz="3600" cap="none">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2"/>
          <p:cNvSpPr txBox="1"/>
          <p:nvPr>
            <p:ph idx="1" type="body"/>
          </p:nvPr>
        </p:nvSpPr>
        <p:spPr>
          <a:xfrm>
            <a:off x="581192" y="4541417"/>
            <a:ext cx="11029615" cy="600556"/>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360"/>
              </a:spcBef>
              <a:spcAft>
                <a:spcPts val="0"/>
              </a:spcAft>
              <a:buSzPts val="1656"/>
              <a:buNone/>
              <a:defRPr sz="1800" cap="none">
                <a:solidFill>
                  <a:schemeClr val="accent1"/>
                </a:solidFill>
              </a:defRPr>
            </a:lvl1pPr>
            <a:lvl2pPr indent="-228600" lvl="1" marL="914400" algn="l">
              <a:spcBef>
                <a:spcPts val="600"/>
              </a:spcBef>
              <a:spcAft>
                <a:spcPts val="0"/>
              </a:spcAft>
              <a:buSzPts val="1656"/>
              <a:buNone/>
              <a:defRPr sz="1800">
                <a:solidFill>
                  <a:srgbClr val="888888"/>
                </a:solidFill>
              </a:defRPr>
            </a:lvl2pPr>
            <a:lvl3pPr indent="-228600" lvl="2" marL="1371600" algn="l">
              <a:spcBef>
                <a:spcPts val="600"/>
              </a:spcBef>
              <a:spcAft>
                <a:spcPts val="0"/>
              </a:spcAft>
              <a:buSzPts val="1472"/>
              <a:buNone/>
              <a:defRPr sz="1600">
                <a:solidFill>
                  <a:srgbClr val="888888"/>
                </a:solidFill>
              </a:defRPr>
            </a:lvl3pPr>
            <a:lvl4pPr indent="-228600" lvl="3" marL="1828800" algn="l">
              <a:spcBef>
                <a:spcPts val="600"/>
              </a:spcBef>
              <a:spcAft>
                <a:spcPts val="0"/>
              </a:spcAft>
              <a:buSzPts val="1288"/>
              <a:buNone/>
              <a:defRPr sz="1400">
                <a:solidFill>
                  <a:srgbClr val="888888"/>
                </a:solidFill>
              </a:defRPr>
            </a:lvl4pPr>
            <a:lvl5pPr indent="-228600" lvl="4" marL="2286000" algn="l">
              <a:spcBef>
                <a:spcPts val="600"/>
              </a:spcBef>
              <a:spcAft>
                <a:spcPts val="0"/>
              </a:spcAft>
              <a:buSzPts val="1288"/>
              <a:buNone/>
              <a:defRPr sz="1400">
                <a:solidFill>
                  <a:srgbClr val="888888"/>
                </a:solidFill>
              </a:defRPr>
            </a:lvl5pPr>
            <a:lvl6pPr indent="-228600" lvl="5" marL="2743200" algn="l">
              <a:spcBef>
                <a:spcPts val="600"/>
              </a:spcBef>
              <a:spcAft>
                <a:spcPts val="0"/>
              </a:spcAft>
              <a:buSzPts val="1288"/>
              <a:buNone/>
              <a:defRPr sz="1400">
                <a:solidFill>
                  <a:srgbClr val="888888"/>
                </a:solidFill>
              </a:defRPr>
            </a:lvl6pPr>
            <a:lvl7pPr indent="-228600" lvl="6" marL="3200400" algn="l">
              <a:spcBef>
                <a:spcPts val="600"/>
              </a:spcBef>
              <a:spcAft>
                <a:spcPts val="0"/>
              </a:spcAft>
              <a:buSzPts val="1288"/>
              <a:buNone/>
              <a:defRPr sz="1400">
                <a:solidFill>
                  <a:srgbClr val="888888"/>
                </a:solidFill>
              </a:defRPr>
            </a:lvl7pPr>
            <a:lvl8pPr indent="-228600" lvl="7" marL="3657600" algn="l">
              <a:spcBef>
                <a:spcPts val="600"/>
              </a:spcBef>
              <a:spcAft>
                <a:spcPts val="0"/>
              </a:spcAft>
              <a:buSzPts val="1288"/>
              <a:buNone/>
              <a:defRPr sz="1400">
                <a:solidFill>
                  <a:srgbClr val="888888"/>
                </a:solidFill>
              </a:defRPr>
            </a:lvl8pPr>
            <a:lvl9pPr indent="-228600" lvl="8" marL="4114800" algn="l">
              <a:spcBef>
                <a:spcPts val="600"/>
              </a:spcBef>
              <a:spcAft>
                <a:spcPts val="600"/>
              </a:spcAft>
              <a:buSzPts val="1288"/>
              <a:buNone/>
              <a:defRPr sz="1400">
                <a:solidFill>
                  <a:srgbClr val="888888"/>
                </a:solidFill>
              </a:defRPr>
            </a:lvl9pPr>
          </a:lstStyle>
          <a:p/>
        </p:txBody>
      </p:sp>
      <p:sp>
        <p:nvSpPr>
          <p:cNvPr id="57" name="Google Shape;57;p62"/>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62"/>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2"/>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63"/>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3"/>
          <p:cNvSpPr txBox="1"/>
          <p:nvPr>
            <p:ph idx="1" type="body"/>
          </p:nvPr>
        </p:nvSpPr>
        <p:spPr>
          <a:xfrm>
            <a:off x="581193" y="2228003"/>
            <a:ext cx="5194767"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10000"/>
              </a:lnSpc>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63" name="Google Shape;63;p63"/>
          <p:cNvSpPr txBox="1"/>
          <p:nvPr>
            <p:ph idx="2" type="body"/>
          </p:nvPr>
        </p:nvSpPr>
        <p:spPr>
          <a:xfrm>
            <a:off x="6416039" y="2228003"/>
            <a:ext cx="5194769"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10000"/>
              </a:lnSpc>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64" name="Google Shape;64;p63"/>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63"/>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3"/>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7" name="Shape 67"/>
        <p:cNvGrpSpPr/>
        <p:nvPr/>
      </p:nvGrpSpPr>
      <p:grpSpPr>
        <a:xfrm>
          <a:off x="0" y="0"/>
          <a:ext cx="0" cy="0"/>
          <a:chOff x="0" y="0"/>
          <a:chExt cx="0" cy="0"/>
        </a:xfrm>
      </p:grpSpPr>
      <p:sp>
        <p:nvSpPr>
          <p:cNvPr id="68" name="Google Shape;68;p64"/>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4"/>
          <p:cNvSpPr txBox="1"/>
          <p:nvPr>
            <p:ph idx="1" type="body"/>
          </p:nvPr>
        </p:nvSpPr>
        <p:spPr>
          <a:xfrm>
            <a:off x="581191" y="2250891"/>
            <a:ext cx="5194769" cy="557784"/>
          </a:xfrm>
          <a:prstGeom prst="rect">
            <a:avLst/>
          </a:prstGeom>
          <a:noFill/>
          <a:ln>
            <a:noFill/>
          </a:ln>
        </p:spPr>
        <p:txBody>
          <a:bodyPr anchorCtr="0" anchor="ctr" bIns="45700" lIns="91425" spcFirstLastPara="1" rIns="91425" wrap="square" tIns="45700">
            <a:noAutofit/>
          </a:bodyPr>
          <a:lstStyle>
            <a:lvl1pPr indent="-228600" lvl="0" marL="457200" algn="l">
              <a:lnSpc>
                <a:spcPct val="110000"/>
              </a:lnSpc>
              <a:spcBef>
                <a:spcPts val="400"/>
              </a:spcBef>
              <a:spcAft>
                <a:spcPts val="0"/>
              </a:spcAft>
              <a:buSzPts val="1840"/>
              <a:buNone/>
              <a:defRPr b="0" sz="2000">
                <a:solidFill>
                  <a:srgbClr val="3F3F3F"/>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70" name="Google Shape;70;p64"/>
          <p:cNvSpPr txBox="1"/>
          <p:nvPr>
            <p:ph idx="2" type="body"/>
          </p:nvPr>
        </p:nvSpPr>
        <p:spPr>
          <a:xfrm>
            <a:off x="581194" y="2926052"/>
            <a:ext cx="5194766"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10000"/>
              </a:lnSpc>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71" name="Google Shape;71;p64"/>
          <p:cNvSpPr txBox="1"/>
          <p:nvPr>
            <p:ph idx="3" type="body"/>
          </p:nvPr>
        </p:nvSpPr>
        <p:spPr>
          <a:xfrm>
            <a:off x="6416039" y="2250892"/>
            <a:ext cx="5194770" cy="553373"/>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400"/>
              </a:spcBef>
              <a:spcAft>
                <a:spcPts val="0"/>
              </a:spcAft>
              <a:buClr>
                <a:schemeClr val="accent1"/>
              </a:buClr>
              <a:buSzPts val="1840"/>
              <a:buFont typeface="Noto Sans Symbols"/>
              <a:buNone/>
              <a:defRPr b="0" sz="2000">
                <a:solidFill>
                  <a:srgbClr val="3F3F3F"/>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72" name="Google Shape;72;p64"/>
          <p:cNvSpPr txBox="1"/>
          <p:nvPr>
            <p:ph idx="4" type="body"/>
          </p:nvPr>
        </p:nvSpPr>
        <p:spPr>
          <a:xfrm>
            <a:off x="6416037" y="2926052"/>
            <a:ext cx="5194771"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10000"/>
              </a:lnSpc>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73" name="Google Shape;73;p64"/>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64"/>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4"/>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5"/>
          <p:cNvSpPr txBox="1"/>
          <p:nvPr>
            <p:ph type="title"/>
          </p:nvPr>
        </p:nvSpPr>
        <p:spPr>
          <a:xfrm>
            <a:off x="581192" y="705124"/>
            <a:ext cx="11029616" cy="1189554"/>
          </a:xfrm>
          <a:prstGeom prst="rect">
            <a:avLst/>
          </a:prstGeom>
          <a:noFill/>
          <a:ln>
            <a:noFill/>
          </a:ln>
        </p:spPr>
        <p:txBody>
          <a:bodyPr anchorCtr="0" anchor="b" bIns="45700" lIns="91425" spcFirstLastPara="1" rIns="91425" wrap="square" tIns="45700">
            <a:normAutofit/>
          </a:bodyPr>
          <a:lstStyle>
            <a:lvl1pPr lvl="0" marR="0" rtl="0" algn="l">
              <a:lnSpc>
                <a:spcPct val="100000"/>
              </a:lnSpc>
              <a:spcBef>
                <a:spcPts val="0"/>
              </a:spcBef>
              <a:spcAft>
                <a:spcPts val="0"/>
              </a:spcAft>
              <a:buClr>
                <a:srgbClr val="3F3F3F"/>
              </a:buClr>
              <a:buSzPts val="2800"/>
              <a:buFont typeface="Franklin Gothic"/>
              <a:buNone/>
              <a:defRPr b="0" i="0" sz="2800" u="none" cap="none" strike="noStrike">
                <a:solidFill>
                  <a:srgbClr val="3F3F3F"/>
                </a:solidFill>
                <a:latin typeface="Franklin Gothic"/>
                <a:ea typeface="Franklin Gothic"/>
                <a:cs typeface="Franklin Gothic"/>
                <a:sym typeface="Franklin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 name="Google Shape;11;p55"/>
          <p:cNvSpPr txBox="1"/>
          <p:nvPr>
            <p:ph idx="1" type="body"/>
          </p:nvPr>
        </p:nvSpPr>
        <p:spPr>
          <a:xfrm>
            <a:off x="581192" y="2336002"/>
            <a:ext cx="11029616" cy="3652047"/>
          </a:xfrm>
          <a:prstGeom prst="rect">
            <a:avLst/>
          </a:prstGeom>
          <a:noFill/>
          <a:ln>
            <a:noFill/>
          </a:ln>
        </p:spPr>
        <p:txBody>
          <a:bodyPr anchorCtr="0" anchor="ctr" bIns="45700" lIns="91425" spcFirstLastPara="1" rIns="91425" wrap="square" tIns="45700">
            <a:normAutofit/>
          </a:bodyPr>
          <a:lstStyle>
            <a:lvl1pPr indent="-327914" lvl="0" marL="457200" marR="0" rtl="0" algn="l">
              <a:lnSpc>
                <a:spcPct val="110000"/>
              </a:lnSpc>
              <a:spcBef>
                <a:spcPts val="340"/>
              </a:spcBef>
              <a:spcAft>
                <a:spcPts val="0"/>
              </a:spcAft>
              <a:buClr>
                <a:schemeClr val="accent1"/>
              </a:buClr>
              <a:buSzPts val="1564"/>
              <a:buFont typeface="Noto Sans Symbols"/>
              <a:buChar char="◼"/>
              <a:defRPr b="0" i="0" sz="1700" u="none" cap="none" strike="noStrike">
                <a:solidFill>
                  <a:srgbClr val="3F3F3F"/>
                </a:solidFill>
                <a:latin typeface="Libre Franklin"/>
                <a:ea typeface="Libre Franklin"/>
                <a:cs typeface="Libre Franklin"/>
                <a:sym typeface="Libre Franklin"/>
              </a:defRPr>
            </a:lvl1pPr>
            <a:lvl2pPr indent="-310387" lvl="1" marL="914400" marR="0" rtl="0" algn="l">
              <a:spcBef>
                <a:spcPts val="600"/>
              </a:spcBef>
              <a:spcAft>
                <a:spcPts val="0"/>
              </a:spcAft>
              <a:buClr>
                <a:schemeClr val="accent1"/>
              </a:buClr>
              <a:buSzPts val="1288"/>
              <a:buFont typeface="Noto Sans Symbols"/>
              <a:buChar char="◼"/>
              <a:defRPr b="0" i="0" sz="1400" u="none" cap="none" strike="noStrike">
                <a:solidFill>
                  <a:srgbClr val="3F3F3F"/>
                </a:solidFill>
                <a:latin typeface="Libre Franklin"/>
                <a:ea typeface="Libre Franklin"/>
                <a:cs typeface="Libre Franklin"/>
                <a:sym typeface="Libre Franklin"/>
              </a:defRPr>
            </a:lvl2pPr>
            <a:lvl3pPr indent="-304546" lvl="2" marL="1371600" marR="0" rtl="0" algn="l">
              <a:spcBef>
                <a:spcPts val="600"/>
              </a:spcBef>
              <a:spcAft>
                <a:spcPts val="0"/>
              </a:spcAft>
              <a:buClr>
                <a:schemeClr val="accent1"/>
              </a:buClr>
              <a:buSzPts val="1196"/>
              <a:buFont typeface="Noto Sans Symbols"/>
              <a:buChar char="◼"/>
              <a:defRPr b="0" i="0" sz="1300" u="none" cap="none" strike="noStrike">
                <a:solidFill>
                  <a:srgbClr val="3F3F3F"/>
                </a:solidFill>
                <a:latin typeface="Libre Franklin"/>
                <a:ea typeface="Libre Franklin"/>
                <a:cs typeface="Libre Franklin"/>
                <a:sym typeface="Libre Franklin"/>
              </a:defRPr>
            </a:lvl3pPr>
            <a:lvl4pPr indent="-292861" lvl="3" marL="1828800" marR="0" rtl="0" algn="l">
              <a:spcBef>
                <a:spcPts val="600"/>
              </a:spcBef>
              <a:spcAft>
                <a:spcPts val="0"/>
              </a:spcAft>
              <a:buClr>
                <a:schemeClr val="accent1"/>
              </a:buClr>
              <a:buSzPts val="1012"/>
              <a:buFont typeface="Noto Sans Symbols"/>
              <a:buChar char="◼"/>
              <a:defRPr b="0" i="0" sz="1100" u="none" cap="none" strike="noStrike">
                <a:solidFill>
                  <a:srgbClr val="3F3F3F"/>
                </a:solidFill>
                <a:latin typeface="Libre Franklin"/>
                <a:ea typeface="Libre Franklin"/>
                <a:cs typeface="Libre Franklin"/>
                <a:sym typeface="Libre Franklin"/>
              </a:defRPr>
            </a:lvl4pPr>
            <a:lvl5pPr indent="-292861" lvl="4" marL="2286000" marR="0" rtl="0" algn="l">
              <a:spcBef>
                <a:spcPts val="600"/>
              </a:spcBef>
              <a:spcAft>
                <a:spcPts val="0"/>
              </a:spcAft>
              <a:buClr>
                <a:schemeClr val="accent1"/>
              </a:buClr>
              <a:buSzPts val="1012"/>
              <a:buFont typeface="Noto Sans Symbols"/>
              <a:buChar char="◼"/>
              <a:defRPr b="0" i="0" sz="1100" u="none" cap="none" strike="noStrike">
                <a:solidFill>
                  <a:srgbClr val="3F3F3F"/>
                </a:solidFill>
                <a:latin typeface="Libre Franklin"/>
                <a:ea typeface="Libre Franklin"/>
                <a:cs typeface="Libre Franklin"/>
                <a:sym typeface="Libre Franklin"/>
              </a:defRPr>
            </a:lvl5pPr>
            <a:lvl6pPr indent="-298704" lvl="5" marL="27432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Libre Franklin"/>
                <a:ea typeface="Libre Franklin"/>
                <a:cs typeface="Libre Franklin"/>
                <a:sym typeface="Libre Franklin"/>
              </a:defRPr>
            </a:lvl6pPr>
            <a:lvl7pPr indent="-298704" lvl="6" marL="32004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Libre Franklin"/>
                <a:ea typeface="Libre Franklin"/>
                <a:cs typeface="Libre Franklin"/>
                <a:sym typeface="Libre Franklin"/>
              </a:defRPr>
            </a:lvl7pPr>
            <a:lvl8pPr indent="-298703" lvl="7" marL="36576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Libre Franklin"/>
                <a:ea typeface="Libre Franklin"/>
                <a:cs typeface="Libre Franklin"/>
                <a:sym typeface="Libre Franklin"/>
              </a:defRPr>
            </a:lvl8pPr>
            <a:lvl9pPr indent="-298703" lvl="8" marL="4114800" marR="0" rtl="0" algn="l">
              <a:spcBef>
                <a:spcPts val="600"/>
              </a:spcBef>
              <a:spcAft>
                <a:spcPts val="600"/>
              </a:spcAft>
              <a:buClr>
                <a:schemeClr val="accent2"/>
              </a:buClr>
              <a:buSzPts val="1104"/>
              <a:buFont typeface="Noto Sans Symbols"/>
              <a:buChar char="◼"/>
              <a:defRPr b="0" i="0" sz="1200" u="none" cap="none" strike="noStrike">
                <a:solidFill>
                  <a:schemeClr val="dk2"/>
                </a:solidFill>
                <a:latin typeface="Libre Franklin"/>
                <a:ea typeface="Libre Franklin"/>
                <a:cs typeface="Libre Franklin"/>
                <a:sym typeface="Libre Franklin"/>
              </a:defRPr>
            </a:lvl9pPr>
          </a:lstStyle>
          <a:p/>
        </p:txBody>
      </p:sp>
      <p:sp>
        <p:nvSpPr>
          <p:cNvPr id="12" name="Google Shape;12;p55"/>
          <p:cNvSpPr txBox="1"/>
          <p:nvPr>
            <p:ph idx="10" type="dt"/>
          </p:nvPr>
        </p:nvSpPr>
        <p:spPr>
          <a:xfrm>
            <a:off x="7605951" y="6423914"/>
            <a:ext cx="284479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3F3F3F"/>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3" name="Google Shape;13;p55"/>
          <p:cNvSpPr txBox="1"/>
          <p:nvPr>
            <p:ph idx="11" type="ftr"/>
          </p:nvPr>
        </p:nvSpPr>
        <p:spPr>
          <a:xfrm>
            <a:off x="581192" y="6423914"/>
            <a:ext cx="691721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3F3F3F"/>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55"/>
          <p:cNvSpPr txBox="1"/>
          <p:nvPr>
            <p:ph idx="12" type="sldNum"/>
          </p:nvPr>
        </p:nvSpPr>
        <p:spPr>
          <a:xfrm>
            <a:off x="10558300" y="6423914"/>
            <a:ext cx="105251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3F3F3F"/>
                </a:solidFill>
                <a:latin typeface="Libre Franklin"/>
                <a:ea typeface="Libre Franklin"/>
                <a:cs typeface="Libre Franklin"/>
                <a:sym typeface="Libre Franklin"/>
              </a:defRPr>
            </a:lvl1pPr>
            <a:lvl2pPr indent="0" lvl="1" marL="0" marR="0" rtl="0" algn="r">
              <a:spcBef>
                <a:spcPts val="0"/>
              </a:spcBef>
              <a:buNone/>
              <a:defRPr b="0" i="0" sz="900" u="none" cap="none" strike="noStrike">
                <a:solidFill>
                  <a:srgbClr val="3F3F3F"/>
                </a:solidFill>
                <a:latin typeface="Libre Franklin"/>
                <a:ea typeface="Libre Franklin"/>
                <a:cs typeface="Libre Franklin"/>
                <a:sym typeface="Libre Franklin"/>
              </a:defRPr>
            </a:lvl2pPr>
            <a:lvl3pPr indent="0" lvl="2" marL="0" marR="0" rtl="0" algn="r">
              <a:spcBef>
                <a:spcPts val="0"/>
              </a:spcBef>
              <a:buNone/>
              <a:defRPr b="0" i="0" sz="900" u="none" cap="none" strike="noStrike">
                <a:solidFill>
                  <a:srgbClr val="3F3F3F"/>
                </a:solidFill>
                <a:latin typeface="Libre Franklin"/>
                <a:ea typeface="Libre Franklin"/>
                <a:cs typeface="Libre Franklin"/>
                <a:sym typeface="Libre Franklin"/>
              </a:defRPr>
            </a:lvl3pPr>
            <a:lvl4pPr indent="0" lvl="3" marL="0" marR="0" rtl="0" algn="r">
              <a:spcBef>
                <a:spcPts val="0"/>
              </a:spcBef>
              <a:buNone/>
              <a:defRPr b="0" i="0" sz="900" u="none" cap="none" strike="noStrike">
                <a:solidFill>
                  <a:srgbClr val="3F3F3F"/>
                </a:solidFill>
                <a:latin typeface="Libre Franklin"/>
                <a:ea typeface="Libre Franklin"/>
                <a:cs typeface="Libre Franklin"/>
                <a:sym typeface="Libre Franklin"/>
              </a:defRPr>
            </a:lvl4pPr>
            <a:lvl5pPr indent="0" lvl="4" marL="0" marR="0" rtl="0" algn="r">
              <a:spcBef>
                <a:spcPts val="0"/>
              </a:spcBef>
              <a:buNone/>
              <a:defRPr b="0" i="0" sz="900" u="none" cap="none" strike="noStrike">
                <a:solidFill>
                  <a:srgbClr val="3F3F3F"/>
                </a:solidFill>
                <a:latin typeface="Libre Franklin"/>
                <a:ea typeface="Libre Franklin"/>
                <a:cs typeface="Libre Franklin"/>
                <a:sym typeface="Libre Franklin"/>
              </a:defRPr>
            </a:lvl5pPr>
            <a:lvl6pPr indent="0" lvl="5" marL="0" marR="0" rtl="0" algn="r">
              <a:spcBef>
                <a:spcPts val="0"/>
              </a:spcBef>
              <a:buNone/>
              <a:defRPr b="0" i="0" sz="900" u="none" cap="none" strike="noStrike">
                <a:solidFill>
                  <a:srgbClr val="3F3F3F"/>
                </a:solidFill>
                <a:latin typeface="Libre Franklin"/>
                <a:ea typeface="Libre Franklin"/>
                <a:cs typeface="Libre Franklin"/>
                <a:sym typeface="Libre Franklin"/>
              </a:defRPr>
            </a:lvl6pPr>
            <a:lvl7pPr indent="0" lvl="6" marL="0" marR="0" rtl="0" algn="r">
              <a:spcBef>
                <a:spcPts val="0"/>
              </a:spcBef>
              <a:buNone/>
              <a:defRPr b="0" i="0" sz="900" u="none" cap="none" strike="noStrike">
                <a:solidFill>
                  <a:srgbClr val="3F3F3F"/>
                </a:solidFill>
                <a:latin typeface="Libre Franklin"/>
                <a:ea typeface="Libre Franklin"/>
                <a:cs typeface="Libre Franklin"/>
                <a:sym typeface="Libre Franklin"/>
              </a:defRPr>
            </a:lvl7pPr>
            <a:lvl8pPr indent="0" lvl="7" marL="0" marR="0" rtl="0" algn="r">
              <a:spcBef>
                <a:spcPts val="0"/>
              </a:spcBef>
              <a:buNone/>
              <a:defRPr b="0" i="0" sz="900" u="none" cap="none" strike="noStrike">
                <a:solidFill>
                  <a:srgbClr val="3F3F3F"/>
                </a:solidFill>
                <a:latin typeface="Libre Franklin"/>
                <a:ea typeface="Libre Franklin"/>
                <a:cs typeface="Libre Franklin"/>
                <a:sym typeface="Libre Franklin"/>
              </a:defRPr>
            </a:lvl8pPr>
            <a:lvl9pPr indent="0" lvl="8" marL="0" marR="0" rtl="0" algn="r">
              <a:spcBef>
                <a:spcPts val="0"/>
              </a:spcBef>
              <a:buNone/>
              <a:defRPr b="0" i="0" sz="900" u="none" cap="none" strike="noStrike">
                <a:solidFill>
                  <a:srgbClr val="3F3F3F"/>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55"/>
          <p:cNvSpPr/>
          <p:nvPr/>
        </p:nvSpPr>
        <p:spPr>
          <a:xfrm>
            <a:off x="446534" y="457200"/>
            <a:ext cx="3703320" cy="94997"/>
          </a:xfrm>
          <a:prstGeom prst="rect">
            <a:avLst/>
          </a:prstGeom>
          <a:solidFill>
            <a:srgbClr val="465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55"/>
          <p:cNvSpPr/>
          <p:nvPr/>
        </p:nvSpPr>
        <p:spPr>
          <a:xfrm>
            <a:off x="8042147" y="453643"/>
            <a:ext cx="3703320" cy="98554"/>
          </a:xfrm>
          <a:prstGeom prst="rect">
            <a:avLst/>
          </a:prstGeom>
          <a:solidFill>
            <a:srgbClr val="969F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55"/>
          <p:cNvSpPr/>
          <p:nvPr/>
        </p:nvSpPr>
        <p:spPr>
          <a:xfrm>
            <a:off x="4241830" y="457200"/>
            <a:ext cx="3703320" cy="9144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jpg"/><Relationship Id="rId4" Type="http://schemas.openxmlformats.org/officeDocument/2006/relationships/image" Target="../media/image22.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40.jpg"/><Relationship Id="rId5" Type="http://schemas.openxmlformats.org/officeDocument/2006/relationships/image" Target="../media/image44.jpg"/><Relationship Id="rId6" Type="http://schemas.openxmlformats.org/officeDocument/2006/relationships/image" Target="../media/image61.jpg"/><Relationship Id="rId7" Type="http://schemas.openxmlformats.org/officeDocument/2006/relationships/image" Target="../media/image5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52.jpg"/><Relationship Id="rId5" Type="http://schemas.openxmlformats.org/officeDocument/2006/relationships/image" Target="../media/image48.jpg"/><Relationship Id="rId6"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jpg"/><Relationship Id="rId4" Type="http://schemas.openxmlformats.org/officeDocument/2006/relationships/image" Target="../media/image37.jpg"/><Relationship Id="rId5" Type="http://schemas.openxmlformats.org/officeDocument/2006/relationships/image" Target="../media/image49.jpg"/><Relationship Id="rId6" Type="http://schemas.openxmlformats.org/officeDocument/2006/relationships/image" Target="../media/image6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7.jpg"/><Relationship Id="rId4" Type="http://schemas.openxmlformats.org/officeDocument/2006/relationships/image" Target="../media/image66.jpg"/><Relationship Id="rId5" Type="http://schemas.openxmlformats.org/officeDocument/2006/relationships/image" Target="../media/image53.jpg"/><Relationship Id="rId6" Type="http://schemas.openxmlformats.org/officeDocument/2006/relationships/image" Target="../media/image5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6.jpg"/><Relationship Id="rId4" Type="http://schemas.openxmlformats.org/officeDocument/2006/relationships/image" Target="../media/image59.jpg"/><Relationship Id="rId5"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0" Type="http://schemas.openxmlformats.org/officeDocument/2006/relationships/image" Target="../media/image65.jp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2.jpg"/><Relationship Id="rId4" Type="http://schemas.openxmlformats.org/officeDocument/2006/relationships/image" Target="../media/image64.jpg"/><Relationship Id="rId9" Type="http://schemas.openxmlformats.org/officeDocument/2006/relationships/image" Target="../media/image55.jpg"/><Relationship Id="rId5" Type="http://schemas.openxmlformats.org/officeDocument/2006/relationships/image" Target="../media/image71.jpg"/><Relationship Id="rId6" Type="http://schemas.openxmlformats.org/officeDocument/2006/relationships/image" Target="../media/image79.jpg"/><Relationship Id="rId7" Type="http://schemas.openxmlformats.org/officeDocument/2006/relationships/image" Target="../media/image54.jpg"/><Relationship Id="rId8" Type="http://schemas.openxmlformats.org/officeDocument/2006/relationships/image" Target="../media/image74.jpg"/></Relationships>
</file>

<file path=ppt/slides/_rels/slide21.xml.rels><?xml version="1.0" encoding="UTF-8" standalone="yes"?><Relationships xmlns="http://schemas.openxmlformats.org/package/2006/relationships"><Relationship Id="rId10" Type="http://schemas.openxmlformats.org/officeDocument/2006/relationships/image" Target="../media/image72.jp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8.jpg"/><Relationship Id="rId4" Type="http://schemas.openxmlformats.org/officeDocument/2006/relationships/image" Target="../media/image80.jpg"/><Relationship Id="rId9" Type="http://schemas.openxmlformats.org/officeDocument/2006/relationships/image" Target="../media/image69.jpg"/><Relationship Id="rId5" Type="http://schemas.openxmlformats.org/officeDocument/2006/relationships/image" Target="../media/image82.jpg"/><Relationship Id="rId6" Type="http://schemas.openxmlformats.org/officeDocument/2006/relationships/image" Target="../media/image76.jpg"/><Relationship Id="rId7" Type="http://schemas.openxmlformats.org/officeDocument/2006/relationships/image" Target="../media/image17.jpg"/><Relationship Id="rId8" Type="http://schemas.openxmlformats.org/officeDocument/2006/relationships/image" Target="../media/image81.jpg"/></Relationships>
</file>

<file path=ppt/slides/_rels/slide22.xml.rels><?xml version="1.0" encoding="UTF-8" standalone="yes"?><Relationships xmlns="http://schemas.openxmlformats.org/package/2006/relationships"><Relationship Id="rId10" Type="http://schemas.openxmlformats.org/officeDocument/2006/relationships/image" Target="../media/image75.jp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3.jpg"/><Relationship Id="rId4" Type="http://schemas.openxmlformats.org/officeDocument/2006/relationships/image" Target="../media/image189.jpg"/><Relationship Id="rId9" Type="http://schemas.openxmlformats.org/officeDocument/2006/relationships/image" Target="../media/image104.jpg"/><Relationship Id="rId5" Type="http://schemas.openxmlformats.org/officeDocument/2006/relationships/image" Target="../media/image84.jpg"/><Relationship Id="rId6" Type="http://schemas.openxmlformats.org/officeDocument/2006/relationships/image" Target="../media/image78.jpg"/><Relationship Id="rId7" Type="http://schemas.openxmlformats.org/officeDocument/2006/relationships/image" Target="../media/image70.jpg"/><Relationship Id="rId8" Type="http://schemas.openxmlformats.org/officeDocument/2006/relationships/image" Target="../media/image97.jpg"/></Relationships>
</file>

<file path=ppt/slides/_rels/slide23.xml.rels><?xml version="1.0" encoding="UTF-8" standalone="yes"?><Relationships xmlns="http://schemas.openxmlformats.org/package/2006/relationships"><Relationship Id="rId10"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0.jpg"/><Relationship Id="rId4" Type="http://schemas.openxmlformats.org/officeDocument/2006/relationships/image" Target="../media/image192.jpg"/><Relationship Id="rId9" Type="http://schemas.openxmlformats.org/officeDocument/2006/relationships/image" Target="../media/image83.png"/><Relationship Id="rId5" Type="http://schemas.openxmlformats.org/officeDocument/2006/relationships/image" Target="../media/image193.jpg"/><Relationship Id="rId6" Type="http://schemas.openxmlformats.org/officeDocument/2006/relationships/image" Target="../media/image191.jpg"/><Relationship Id="rId7" Type="http://schemas.openxmlformats.org/officeDocument/2006/relationships/image" Target="../media/image188.jpg"/><Relationship Id="rId8" Type="http://schemas.openxmlformats.org/officeDocument/2006/relationships/image" Target="../media/image1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4.jpg"/><Relationship Id="rId4" Type="http://schemas.openxmlformats.org/officeDocument/2006/relationships/image" Target="../media/image173.jpg"/><Relationship Id="rId5" Type="http://schemas.openxmlformats.org/officeDocument/2006/relationships/image" Target="../media/image157.jpg"/><Relationship Id="rId6" Type="http://schemas.openxmlformats.org/officeDocument/2006/relationships/image" Target="../media/image169.jpg"/><Relationship Id="rId7" Type="http://schemas.openxmlformats.org/officeDocument/2006/relationships/image" Target="../media/image135.jpg"/><Relationship Id="rId8" Type="http://schemas.openxmlformats.org/officeDocument/2006/relationships/image" Target="../media/image127.jpg"/></Relationships>
</file>

<file path=ppt/slides/_rels/slide25.xml.rels><?xml version="1.0" encoding="UTF-8" standalone="yes"?><Relationships xmlns="http://schemas.openxmlformats.org/package/2006/relationships"><Relationship Id="rId10" Type="http://schemas.openxmlformats.org/officeDocument/2006/relationships/image" Target="../media/image95.jp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6.jpg"/><Relationship Id="rId4" Type="http://schemas.openxmlformats.org/officeDocument/2006/relationships/image" Target="../media/image90.jpg"/><Relationship Id="rId9" Type="http://schemas.openxmlformats.org/officeDocument/2006/relationships/image" Target="../media/image92.jpg"/><Relationship Id="rId5" Type="http://schemas.openxmlformats.org/officeDocument/2006/relationships/image" Target="../media/image88.jpg"/><Relationship Id="rId6" Type="http://schemas.openxmlformats.org/officeDocument/2006/relationships/image" Target="../media/image87.jpg"/><Relationship Id="rId7" Type="http://schemas.openxmlformats.org/officeDocument/2006/relationships/image" Target="../media/image89.jpg"/><Relationship Id="rId8" Type="http://schemas.openxmlformats.org/officeDocument/2006/relationships/image" Target="../media/image9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3.jpg"/><Relationship Id="rId5" Type="http://schemas.openxmlformats.org/officeDocument/2006/relationships/image" Target="../media/image12.jpg"/><Relationship Id="rId6"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3.jpg"/><Relationship Id="rId4" Type="http://schemas.openxmlformats.org/officeDocument/2006/relationships/image" Target="../media/image10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5.png"/><Relationship Id="rId4" Type="http://schemas.openxmlformats.org/officeDocument/2006/relationships/image" Target="../media/image10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7.jpg"/><Relationship Id="rId4" Type="http://schemas.openxmlformats.org/officeDocument/2006/relationships/image" Target="../media/image108.jpg"/><Relationship Id="rId5" Type="http://schemas.openxmlformats.org/officeDocument/2006/relationships/image" Target="../media/image11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09.jpg"/><Relationship Id="rId4" Type="http://schemas.openxmlformats.org/officeDocument/2006/relationships/image" Target="../media/image11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5.jpg"/><Relationship Id="rId4" Type="http://schemas.openxmlformats.org/officeDocument/2006/relationships/image" Target="../media/image110.jpg"/><Relationship Id="rId5" Type="http://schemas.openxmlformats.org/officeDocument/2006/relationships/image" Target="../media/image114.jpg"/><Relationship Id="rId6" Type="http://schemas.openxmlformats.org/officeDocument/2006/relationships/image" Target="../media/image112.jpg"/><Relationship Id="rId7" Type="http://schemas.openxmlformats.org/officeDocument/2006/relationships/image" Target="../media/image113.jpg"/><Relationship Id="rId8" Type="http://schemas.openxmlformats.org/officeDocument/2006/relationships/image" Target="../media/image117.jpg"/></Relationships>
</file>

<file path=ppt/slides/_rels/slide4.xml.rels><?xml version="1.0" encoding="UTF-8" standalone="yes"?><Relationships xmlns="http://schemas.openxmlformats.org/package/2006/relationships"><Relationship Id="rId11" Type="http://schemas.openxmlformats.org/officeDocument/2006/relationships/image" Target="../media/image10.jpg"/><Relationship Id="rId10" Type="http://schemas.openxmlformats.org/officeDocument/2006/relationships/image" Target="../media/image8.jpg"/><Relationship Id="rId13" Type="http://schemas.openxmlformats.org/officeDocument/2006/relationships/image" Target="../media/image2.jpg"/><Relationship Id="rId12"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9.jpg"/><Relationship Id="rId9" Type="http://schemas.openxmlformats.org/officeDocument/2006/relationships/image" Target="../media/image4.jpg"/><Relationship Id="rId14" Type="http://schemas.openxmlformats.org/officeDocument/2006/relationships/image" Target="../media/image26.png"/><Relationship Id="rId5" Type="http://schemas.openxmlformats.org/officeDocument/2006/relationships/image" Target="../media/image5.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6.jpg"/></Relationships>
</file>

<file path=ppt/slides/_rels/slide40.xml.rels><?xml version="1.0" encoding="UTF-8" standalone="yes"?><Relationships xmlns="http://schemas.openxmlformats.org/package/2006/relationships"><Relationship Id="rId10" Type="http://schemas.openxmlformats.org/officeDocument/2006/relationships/image" Target="../media/image126.jp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8.jpg"/><Relationship Id="rId4" Type="http://schemas.openxmlformats.org/officeDocument/2006/relationships/image" Target="../media/image119.jpg"/><Relationship Id="rId9" Type="http://schemas.openxmlformats.org/officeDocument/2006/relationships/image" Target="../media/image125.jpg"/><Relationship Id="rId5" Type="http://schemas.openxmlformats.org/officeDocument/2006/relationships/image" Target="../media/image120.jpg"/><Relationship Id="rId6" Type="http://schemas.openxmlformats.org/officeDocument/2006/relationships/image" Target="../media/image121.jpg"/><Relationship Id="rId7" Type="http://schemas.openxmlformats.org/officeDocument/2006/relationships/image" Target="../media/image122.jpg"/><Relationship Id="rId8" Type="http://schemas.openxmlformats.org/officeDocument/2006/relationships/image" Target="../media/image124.jpg"/></Relationships>
</file>

<file path=ppt/slides/_rels/slide41.xml.rels><?xml version="1.0" encoding="UTF-8" standalone="yes"?><Relationships xmlns="http://schemas.openxmlformats.org/package/2006/relationships"><Relationship Id="rId10" Type="http://schemas.openxmlformats.org/officeDocument/2006/relationships/image" Target="../media/image108.jp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29.jpg"/><Relationship Id="rId4" Type="http://schemas.openxmlformats.org/officeDocument/2006/relationships/image" Target="../media/image130.jpg"/><Relationship Id="rId9" Type="http://schemas.openxmlformats.org/officeDocument/2006/relationships/image" Target="../media/image134.jpg"/><Relationship Id="rId5" Type="http://schemas.openxmlformats.org/officeDocument/2006/relationships/image" Target="../media/image128.jpg"/><Relationship Id="rId6" Type="http://schemas.openxmlformats.org/officeDocument/2006/relationships/image" Target="../media/image132.jpg"/><Relationship Id="rId7" Type="http://schemas.openxmlformats.org/officeDocument/2006/relationships/image" Target="../media/image139.jpg"/><Relationship Id="rId8" Type="http://schemas.openxmlformats.org/officeDocument/2006/relationships/image" Target="../media/image133.jpg"/></Relationships>
</file>

<file path=ppt/slides/_rels/slide42.xml.rels><?xml version="1.0" encoding="UTF-8" standalone="yes"?><Relationships xmlns="http://schemas.openxmlformats.org/package/2006/relationships"><Relationship Id="rId10" Type="http://schemas.openxmlformats.org/officeDocument/2006/relationships/image" Target="../media/image146.jp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38.jpg"/><Relationship Id="rId4" Type="http://schemas.openxmlformats.org/officeDocument/2006/relationships/image" Target="../media/image137.jpg"/><Relationship Id="rId9" Type="http://schemas.openxmlformats.org/officeDocument/2006/relationships/image" Target="../media/image147.jpg"/><Relationship Id="rId5" Type="http://schemas.openxmlformats.org/officeDocument/2006/relationships/image" Target="../media/image136.jpg"/><Relationship Id="rId6" Type="http://schemas.openxmlformats.org/officeDocument/2006/relationships/image" Target="../media/image143.jpg"/><Relationship Id="rId7" Type="http://schemas.openxmlformats.org/officeDocument/2006/relationships/image" Target="../media/image140.jpg"/><Relationship Id="rId8" Type="http://schemas.openxmlformats.org/officeDocument/2006/relationships/image" Target="../media/image1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41.jpg"/><Relationship Id="rId4" Type="http://schemas.openxmlformats.org/officeDocument/2006/relationships/image" Target="../media/image142.jpg"/><Relationship Id="rId5" Type="http://schemas.openxmlformats.org/officeDocument/2006/relationships/image" Target="../media/image167.jpg"/><Relationship Id="rId6" Type="http://schemas.openxmlformats.org/officeDocument/2006/relationships/image" Target="../media/image154.jpg"/><Relationship Id="rId7" Type="http://schemas.openxmlformats.org/officeDocument/2006/relationships/image" Target="../media/image152.jpg"/><Relationship Id="rId8" Type="http://schemas.openxmlformats.org/officeDocument/2006/relationships/image" Target="../media/image1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58.jpg"/><Relationship Id="rId4" Type="http://schemas.openxmlformats.org/officeDocument/2006/relationships/image" Target="../media/image1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55.jpg"/><Relationship Id="rId4" Type="http://schemas.openxmlformats.org/officeDocument/2006/relationships/image" Target="../media/image1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6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1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0.jpg"/><Relationship Id="rId5" Type="http://schemas.openxmlformats.org/officeDocument/2006/relationships/image" Target="../media/image23.png"/><Relationship Id="rId6"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chart" Target="../charts/char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chart" Target="../charts/char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chart" Target="../charts/char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chart" Target="../charts/char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chart" Target="../charts/char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chart" Target="../charts/char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chart" Target="../charts/char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56.png"/></Relationships>
</file>

<file path=ppt/slides/_rels/slide58.xml.rels><?xml version="1.0" encoding="UTF-8" standalone="yes"?><Relationships xmlns="http://schemas.openxmlformats.org/package/2006/relationships"><Relationship Id="rId11" Type="http://schemas.openxmlformats.org/officeDocument/2006/relationships/image" Target="../media/image170.jpg"/><Relationship Id="rId10" Type="http://schemas.openxmlformats.org/officeDocument/2006/relationships/image" Target="../media/image171.jpg"/><Relationship Id="rId12" Type="http://schemas.openxmlformats.org/officeDocument/2006/relationships/image" Target="../media/image163.png"/><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168.jpg"/><Relationship Id="rId4" Type="http://schemas.openxmlformats.org/officeDocument/2006/relationships/image" Target="../media/image166.jpg"/><Relationship Id="rId9" Type="http://schemas.openxmlformats.org/officeDocument/2006/relationships/image" Target="../media/image162.jpg"/><Relationship Id="rId5" Type="http://schemas.openxmlformats.org/officeDocument/2006/relationships/image" Target="../media/image164.jpg"/><Relationship Id="rId6" Type="http://schemas.openxmlformats.org/officeDocument/2006/relationships/image" Target="../media/image159.jpg"/><Relationship Id="rId7" Type="http://schemas.openxmlformats.org/officeDocument/2006/relationships/image" Target="../media/image161.jpg"/><Relationship Id="rId8" Type="http://schemas.openxmlformats.org/officeDocument/2006/relationships/image" Target="../media/image16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181.jpg"/><Relationship Id="rId4" Type="http://schemas.openxmlformats.org/officeDocument/2006/relationships/image" Target="../media/image176.png"/><Relationship Id="rId5" Type="http://schemas.openxmlformats.org/officeDocument/2006/relationships/image" Target="../media/image18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1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1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1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1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1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1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186.png"/><Relationship Id="rId4" Type="http://schemas.openxmlformats.org/officeDocument/2006/relationships/image" Target="../media/image1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185.jpg"/><Relationship Id="rId4" Type="http://schemas.openxmlformats.org/officeDocument/2006/relationships/image" Target="../media/image183.jpg"/><Relationship Id="rId5" Type="http://schemas.openxmlformats.org/officeDocument/2006/relationships/hyperlink" Target="mailto:imranahmedjakhro1@gmail.com" TargetMode="External"/><Relationship Id="rId6" Type="http://schemas.openxmlformats.org/officeDocument/2006/relationships/hyperlink" Target="https://www.linkedin.com/in/imranahmedjakhro/" TargetMode="External"/><Relationship Id="rId7" Type="http://schemas.openxmlformats.org/officeDocument/2006/relationships/image" Target="../media/image180.jpg"/><Relationship Id="rId8" Type="http://schemas.openxmlformats.org/officeDocument/2006/relationships/image" Target="../media/image18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5.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
          <p:cNvSpPr txBox="1"/>
          <p:nvPr>
            <p:ph type="title"/>
          </p:nvPr>
        </p:nvSpPr>
        <p:spPr>
          <a:xfrm>
            <a:off x="581191" y="1318382"/>
            <a:ext cx="11029616" cy="118872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rgbClr val="3F3F3F"/>
              </a:buClr>
              <a:buSzPct val="100000"/>
              <a:buFont typeface="Franklin Gothic"/>
              <a:buNone/>
            </a:pPr>
            <a:r>
              <a:rPr lang="en-US" sz="5400"/>
              <a:t>IMRAN AHMED</a:t>
            </a:r>
            <a:br>
              <a:rPr lang="en-US" sz="5400"/>
            </a:br>
            <a:r>
              <a:rPr b="0" i="0" lang="en-US" sz="4000">
                <a:latin typeface="Arial"/>
                <a:ea typeface="Arial"/>
                <a:cs typeface="Arial"/>
                <a:sym typeface="Arial"/>
              </a:rPr>
              <a:t>CLIMATE | HUMANITARIAN | ANTICIPATORY ACTION | DISASTER MANAGEMENT</a:t>
            </a:r>
            <a:endParaRPr sz="5400"/>
          </a:p>
        </p:txBody>
      </p:sp>
      <p:pic>
        <p:nvPicPr>
          <p:cNvPr id="112" name="Google Shape;112;p1"/>
          <p:cNvPicPr preferRelativeResize="0"/>
          <p:nvPr>
            <p:ph idx="1" type="body"/>
          </p:nvPr>
        </p:nvPicPr>
        <p:blipFill rotWithShape="1">
          <a:blip r:embed="rId3">
            <a:alphaModFix/>
          </a:blip>
          <a:srcRect b="0" l="0" r="0" t="0"/>
          <a:stretch/>
        </p:blipFill>
        <p:spPr>
          <a:xfrm>
            <a:off x="4490013" y="2838519"/>
            <a:ext cx="3211973" cy="36337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pic>
        <p:nvPicPr>
          <p:cNvPr id="188" name="Google Shape;188;p7"/>
          <p:cNvPicPr preferRelativeResize="0"/>
          <p:nvPr/>
        </p:nvPicPr>
        <p:blipFill rotWithShape="1">
          <a:blip r:embed="rId3">
            <a:alphaModFix/>
          </a:blip>
          <a:srcRect b="10" l="0" r="0" t="0"/>
          <a:stretch/>
        </p:blipFill>
        <p:spPr>
          <a:xfrm>
            <a:off x="3523488" y="11"/>
            <a:ext cx="8668515" cy="6857988"/>
          </a:xfrm>
          <a:prstGeom prst="rect">
            <a:avLst/>
          </a:prstGeom>
          <a:noFill/>
          <a:ln>
            <a:noFill/>
          </a:ln>
        </p:spPr>
      </p:pic>
      <p:sp>
        <p:nvSpPr>
          <p:cNvPr id="189" name="Google Shape;189;p7"/>
          <p:cNvSpPr/>
          <p:nvPr/>
        </p:nvSpPr>
        <p:spPr>
          <a:xfrm>
            <a:off x="0" y="0"/>
            <a:ext cx="9756800"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chemeClr val="lt1"/>
              </a:solidFill>
              <a:latin typeface="Arial"/>
              <a:ea typeface="Arial"/>
              <a:cs typeface="Arial"/>
              <a:sym typeface="Arial"/>
            </a:endParaRPr>
          </a:p>
        </p:txBody>
      </p:sp>
      <p:sp>
        <p:nvSpPr>
          <p:cNvPr id="190" name="Google Shape;190;p7"/>
          <p:cNvSpPr txBox="1"/>
          <p:nvPr>
            <p:ph type="ctrTitle"/>
          </p:nvPr>
        </p:nvSpPr>
        <p:spPr>
          <a:xfrm>
            <a:off x="437459" y="1220388"/>
            <a:ext cx="4927200" cy="32040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4500"/>
              <a:buFont typeface="Franklin Gothic"/>
              <a:buNone/>
            </a:pPr>
            <a:r>
              <a:rPr lang="en-US" sz="5333"/>
              <a:t>ECHO-FAO PPP</a:t>
            </a:r>
            <a:endParaRPr sz="5333"/>
          </a:p>
        </p:txBody>
      </p:sp>
      <p:sp>
        <p:nvSpPr>
          <p:cNvPr id="191" name="Google Shape;191;p7"/>
          <p:cNvSpPr txBox="1"/>
          <p:nvPr>
            <p:ph idx="1" type="subTitle"/>
          </p:nvPr>
        </p:nvSpPr>
        <p:spPr>
          <a:xfrm>
            <a:off x="477980" y="4674510"/>
            <a:ext cx="4657441" cy="1814207"/>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110000"/>
              </a:lnSpc>
              <a:spcBef>
                <a:spcPts val="373"/>
              </a:spcBef>
              <a:spcAft>
                <a:spcPts val="0"/>
              </a:spcAft>
              <a:buClr>
                <a:schemeClr val="dk1"/>
              </a:buClr>
              <a:buSzPct val="100000"/>
              <a:buNone/>
            </a:pPr>
            <a:r>
              <a:rPr b="1" lang="en-US" sz="5733"/>
              <a:t>PILOT PROGRAMME PARTNERSHIP (PPP) ON INCREASING CAPACITIES AND SCALE FOR ANTICIPATORY ACTION INCLUDING THROUGH SOCIAL PROTECTION SYSTEMS</a:t>
            </a:r>
            <a:r>
              <a:rPr lang="en-US" sz="5733"/>
              <a:t> </a:t>
            </a:r>
            <a:endParaRPr/>
          </a:p>
          <a:p>
            <a:pPr indent="0" lvl="0" marL="0" rtl="0" algn="l">
              <a:lnSpc>
                <a:spcPct val="110000"/>
              </a:lnSpc>
              <a:spcBef>
                <a:spcPts val="1667"/>
              </a:spcBef>
              <a:spcAft>
                <a:spcPts val="600"/>
              </a:spcAft>
              <a:buClr>
                <a:schemeClr val="dk1"/>
              </a:buClr>
              <a:buSzPct val="100000"/>
              <a:buNone/>
            </a:pPr>
            <a:r>
              <a:t/>
            </a:r>
            <a:endParaRPr b="1"/>
          </a:p>
        </p:txBody>
      </p:sp>
      <p:sp>
        <p:nvSpPr>
          <p:cNvPr id="192" name="Google Shape;192;p7"/>
          <p:cNvSpPr/>
          <p:nvPr/>
        </p:nvSpPr>
        <p:spPr>
          <a:xfrm>
            <a:off x="481029" y="4546920"/>
            <a:ext cx="3977600" cy="18400"/>
          </a:xfrm>
          <a:prstGeom prst="rect">
            <a:avLst/>
          </a:prstGeom>
          <a:solidFill>
            <a:srgbClr val="DAC1BD"/>
          </a:solidFill>
          <a:ln cap="flat" cmpd="sng" w="9525">
            <a:solidFill>
              <a:srgbClr val="DAC1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8"/>
          <p:cNvSpPr txBox="1"/>
          <p:nvPr>
            <p:ph type="title"/>
          </p:nvPr>
        </p:nvSpPr>
        <p:spPr>
          <a:xfrm>
            <a:off x="1115568" y="377243"/>
            <a:ext cx="10168400" cy="117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3F3F3F"/>
              </a:buClr>
              <a:buSzPts val="3733"/>
              <a:buFont typeface="Franklin Gothic"/>
              <a:buNone/>
            </a:pPr>
            <a:r>
              <a:rPr b="1" lang="en-US" sz="3733"/>
              <a:t>PPP – 5 TARGET COUNTRIES</a:t>
            </a:r>
            <a:endParaRPr b="1" sz="3733"/>
          </a:p>
        </p:txBody>
      </p:sp>
      <p:sp>
        <p:nvSpPr>
          <p:cNvPr id="198" name="Google Shape;198;p8"/>
          <p:cNvSpPr/>
          <p:nvPr/>
        </p:nvSpPr>
        <p:spPr>
          <a:xfrm>
            <a:off x="640319" y="548640"/>
            <a:ext cx="138000" cy="7132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Arial"/>
              <a:ea typeface="Arial"/>
              <a:cs typeface="Arial"/>
              <a:sym typeface="Arial"/>
            </a:endParaRPr>
          </a:p>
        </p:txBody>
      </p:sp>
      <p:pic>
        <p:nvPicPr>
          <p:cNvPr id="199" name="Google Shape;199;p8"/>
          <p:cNvPicPr preferRelativeResize="0"/>
          <p:nvPr/>
        </p:nvPicPr>
        <p:blipFill rotWithShape="1">
          <a:blip r:embed="rId3">
            <a:alphaModFix/>
          </a:blip>
          <a:srcRect b="0" l="0" r="0" t="30976"/>
          <a:stretch/>
        </p:blipFill>
        <p:spPr>
          <a:xfrm>
            <a:off x="2323852" y="1647331"/>
            <a:ext cx="7751833" cy="4733636"/>
          </a:xfrm>
          <a:prstGeom prst="rect">
            <a:avLst/>
          </a:prstGeom>
          <a:noFill/>
          <a:ln>
            <a:noFill/>
          </a:ln>
        </p:spPr>
      </p:pic>
      <p:cxnSp>
        <p:nvCxnSpPr>
          <p:cNvPr id="200" name="Google Shape;200;p8"/>
          <p:cNvCxnSpPr/>
          <p:nvPr/>
        </p:nvCxnSpPr>
        <p:spPr>
          <a:xfrm flipH="1" rot="10800000">
            <a:off x="8155710" y="3947186"/>
            <a:ext cx="803564" cy="757381"/>
          </a:xfrm>
          <a:prstGeom prst="straightConnector1">
            <a:avLst/>
          </a:prstGeom>
          <a:noFill/>
          <a:ln cap="rnd" cmpd="sng" w="12700">
            <a:solidFill>
              <a:schemeClr val="dk1"/>
            </a:solidFill>
            <a:prstDash val="solid"/>
            <a:round/>
            <a:headEnd len="sm" w="sm" type="none"/>
            <a:tailEnd len="sm" w="sm" type="none"/>
          </a:ln>
        </p:spPr>
      </p:cxnSp>
      <p:cxnSp>
        <p:nvCxnSpPr>
          <p:cNvPr id="201" name="Google Shape;201;p8"/>
          <p:cNvCxnSpPr/>
          <p:nvPr/>
        </p:nvCxnSpPr>
        <p:spPr>
          <a:xfrm>
            <a:off x="8959273" y="3947186"/>
            <a:ext cx="1727200" cy="0"/>
          </a:xfrm>
          <a:prstGeom prst="straightConnector1">
            <a:avLst/>
          </a:prstGeom>
          <a:noFill/>
          <a:ln cap="rnd" cmpd="sng" w="12700">
            <a:solidFill>
              <a:schemeClr val="dk1"/>
            </a:solidFill>
            <a:prstDash val="solid"/>
            <a:round/>
            <a:headEnd len="sm" w="sm" type="none"/>
            <a:tailEnd len="sm" w="sm" type="none"/>
          </a:ln>
        </p:spPr>
      </p:cxnSp>
      <p:sp>
        <p:nvSpPr>
          <p:cNvPr id="202" name="Google Shape;202;p8"/>
          <p:cNvSpPr txBox="1"/>
          <p:nvPr/>
        </p:nvSpPr>
        <p:spPr>
          <a:xfrm>
            <a:off x="9073539" y="3603780"/>
            <a:ext cx="20042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Libre Franklin"/>
                <a:ea typeface="Libre Franklin"/>
                <a:cs typeface="Libre Franklin"/>
                <a:sym typeface="Libre Franklin"/>
              </a:rPr>
              <a:t>PHILIPPINES</a:t>
            </a:r>
            <a:endParaRPr/>
          </a:p>
        </p:txBody>
      </p:sp>
      <p:cxnSp>
        <p:nvCxnSpPr>
          <p:cNvPr id="203" name="Google Shape;203;p8"/>
          <p:cNvCxnSpPr/>
          <p:nvPr/>
        </p:nvCxnSpPr>
        <p:spPr>
          <a:xfrm rot="10800000">
            <a:off x="2678546" y="3420714"/>
            <a:ext cx="1440873" cy="526473"/>
          </a:xfrm>
          <a:prstGeom prst="straightConnector1">
            <a:avLst/>
          </a:prstGeom>
          <a:noFill/>
          <a:ln cap="rnd" cmpd="sng" w="12700">
            <a:solidFill>
              <a:schemeClr val="dk1"/>
            </a:solidFill>
            <a:prstDash val="solid"/>
            <a:round/>
            <a:headEnd len="sm" w="sm" type="none"/>
            <a:tailEnd len="sm" w="sm" type="none"/>
          </a:ln>
        </p:spPr>
      </p:cxnSp>
      <p:cxnSp>
        <p:nvCxnSpPr>
          <p:cNvPr id="204" name="Google Shape;204;p8"/>
          <p:cNvCxnSpPr/>
          <p:nvPr/>
        </p:nvCxnSpPr>
        <p:spPr>
          <a:xfrm rot="10800000">
            <a:off x="839074" y="3420713"/>
            <a:ext cx="1839473" cy="3"/>
          </a:xfrm>
          <a:prstGeom prst="straightConnector1">
            <a:avLst/>
          </a:prstGeom>
          <a:noFill/>
          <a:ln cap="rnd" cmpd="sng" w="12700">
            <a:solidFill>
              <a:schemeClr val="dk1"/>
            </a:solidFill>
            <a:prstDash val="solid"/>
            <a:round/>
            <a:headEnd len="sm" w="sm" type="none"/>
            <a:tailEnd len="sm" w="sm" type="none"/>
          </a:ln>
        </p:spPr>
      </p:cxnSp>
      <p:sp>
        <p:nvSpPr>
          <p:cNvPr id="205" name="Google Shape;205;p8"/>
          <p:cNvSpPr txBox="1"/>
          <p:nvPr/>
        </p:nvSpPr>
        <p:spPr>
          <a:xfrm>
            <a:off x="778319" y="3038052"/>
            <a:ext cx="160628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Libre Franklin"/>
                <a:ea typeface="Libre Franklin"/>
                <a:cs typeface="Libre Franklin"/>
                <a:sym typeface="Libre Franklin"/>
              </a:rPr>
              <a:t>PAKISTAN</a:t>
            </a:r>
            <a:endParaRPr/>
          </a:p>
        </p:txBody>
      </p:sp>
      <p:cxnSp>
        <p:nvCxnSpPr>
          <p:cNvPr id="206" name="Google Shape;206;p8"/>
          <p:cNvCxnSpPr/>
          <p:nvPr/>
        </p:nvCxnSpPr>
        <p:spPr>
          <a:xfrm flipH="1" rot="10800000">
            <a:off x="6695769" y="3078968"/>
            <a:ext cx="1375624" cy="1182577"/>
          </a:xfrm>
          <a:prstGeom prst="straightConnector1">
            <a:avLst/>
          </a:prstGeom>
          <a:noFill/>
          <a:ln cap="rnd" cmpd="sng" w="12700">
            <a:solidFill>
              <a:schemeClr val="dk1"/>
            </a:solidFill>
            <a:prstDash val="solid"/>
            <a:round/>
            <a:headEnd len="sm" w="sm" type="none"/>
            <a:tailEnd len="sm" w="sm" type="none"/>
          </a:ln>
        </p:spPr>
      </p:cxnSp>
      <p:sp>
        <p:nvSpPr>
          <p:cNvPr id="207" name="Google Shape;207;p8"/>
          <p:cNvSpPr txBox="1"/>
          <p:nvPr/>
        </p:nvSpPr>
        <p:spPr>
          <a:xfrm>
            <a:off x="8572467" y="2725822"/>
            <a:ext cx="20042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Libre Franklin"/>
                <a:ea typeface="Libre Franklin"/>
                <a:cs typeface="Libre Franklin"/>
                <a:sym typeface="Libre Franklin"/>
              </a:rPr>
              <a:t>VIETNAM</a:t>
            </a:r>
            <a:endParaRPr/>
          </a:p>
        </p:txBody>
      </p:sp>
      <p:cxnSp>
        <p:nvCxnSpPr>
          <p:cNvPr id="208" name="Google Shape;208;p8"/>
          <p:cNvCxnSpPr/>
          <p:nvPr/>
        </p:nvCxnSpPr>
        <p:spPr>
          <a:xfrm>
            <a:off x="8071393" y="3078967"/>
            <a:ext cx="1751480" cy="0"/>
          </a:xfrm>
          <a:prstGeom prst="straightConnector1">
            <a:avLst/>
          </a:prstGeom>
          <a:noFill/>
          <a:ln cap="rnd" cmpd="sng" w="12700">
            <a:solidFill>
              <a:schemeClr val="dk1"/>
            </a:solidFill>
            <a:prstDash val="solid"/>
            <a:round/>
            <a:headEnd len="sm" w="sm" type="none"/>
            <a:tailEnd len="sm" w="sm" type="none"/>
          </a:ln>
        </p:spPr>
      </p:cxnSp>
      <p:cxnSp>
        <p:nvCxnSpPr>
          <p:cNvPr id="209" name="Google Shape;209;p8"/>
          <p:cNvCxnSpPr/>
          <p:nvPr/>
        </p:nvCxnSpPr>
        <p:spPr>
          <a:xfrm flipH="1" rot="10800000">
            <a:off x="4957648" y="4510605"/>
            <a:ext cx="1487056" cy="1330036"/>
          </a:xfrm>
          <a:prstGeom prst="straightConnector1">
            <a:avLst/>
          </a:prstGeom>
          <a:noFill/>
          <a:ln cap="rnd" cmpd="sng" w="12700">
            <a:solidFill>
              <a:schemeClr val="dk1"/>
            </a:solidFill>
            <a:prstDash val="solid"/>
            <a:round/>
            <a:headEnd len="sm" w="sm" type="none"/>
            <a:tailEnd len="sm" w="sm" type="none"/>
          </a:ln>
        </p:spPr>
      </p:cxnSp>
      <p:cxnSp>
        <p:nvCxnSpPr>
          <p:cNvPr id="210" name="Google Shape;210;p8"/>
          <p:cNvCxnSpPr/>
          <p:nvPr/>
        </p:nvCxnSpPr>
        <p:spPr>
          <a:xfrm>
            <a:off x="3208447" y="5840641"/>
            <a:ext cx="1751480" cy="0"/>
          </a:xfrm>
          <a:prstGeom prst="straightConnector1">
            <a:avLst/>
          </a:prstGeom>
          <a:noFill/>
          <a:ln cap="rnd" cmpd="sng" w="12700">
            <a:solidFill>
              <a:schemeClr val="dk1"/>
            </a:solidFill>
            <a:prstDash val="solid"/>
            <a:round/>
            <a:headEnd len="sm" w="sm" type="none"/>
            <a:tailEnd len="sm" w="sm" type="none"/>
          </a:ln>
        </p:spPr>
      </p:cxnSp>
      <p:sp>
        <p:nvSpPr>
          <p:cNvPr id="211" name="Google Shape;211;p8"/>
          <p:cNvSpPr txBox="1"/>
          <p:nvPr/>
        </p:nvSpPr>
        <p:spPr>
          <a:xfrm>
            <a:off x="3117273" y="5484268"/>
            <a:ext cx="20042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Libre Franklin"/>
                <a:ea typeface="Libre Franklin"/>
                <a:cs typeface="Libre Franklin"/>
                <a:sym typeface="Libre Franklin"/>
              </a:rPr>
              <a:t>LAO PDR</a:t>
            </a:r>
            <a:endParaRPr/>
          </a:p>
        </p:txBody>
      </p:sp>
      <p:cxnSp>
        <p:nvCxnSpPr>
          <p:cNvPr id="212" name="Google Shape;212;p8"/>
          <p:cNvCxnSpPr/>
          <p:nvPr/>
        </p:nvCxnSpPr>
        <p:spPr>
          <a:xfrm flipH="1" rot="10800000">
            <a:off x="4346859" y="4179138"/>
            <a:ext cx="1240052" cy="1023813"/>
          </a:xfrm>
          <a:prstGeom prst="straightConnector1">
            <a:avLst/>
          </a:prstGeom>
          <a:noFill/>
          <a:ln cap="rnd" cmpd="sng" w="12700">
            <a:solidFill>
              <a:schemeClr val="dk1"/>
            </a:solidFill>
            <a:prstDash val="solid"/>
            <a:round/>
            <a:headEnd len="sm" w="sm" type="none"/>
            <a:tailEnd len="sm" w="sm" type="none"/>
          </a:ln>
        </p:spPr>
      </p:cxnSp>
      <p:sp>
        <p:nvSpPr>
          <p:cNvPr id="213" name="Google Shape;213;p8"/>
          <p:cNvSpPr txBox="1"/>
          <p:nvPr/>
        </p:nvSpPr>
        <p:spPr>
          <a:xfrm>
            <a:off x="1841495" y="4829697"/>
            <a:ext cx="20042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Libre Franklin"/>
                <a:ea typeface="Libre Franklin"/>
                <a:cs typeface="Libre Franklin"/>
                <a:sym typeface="Libre Franklin"/>
              </a:rPr>
              <a:t>BANGLADESH</a:t>
            </a:r>
            <a:endParaRPr/>
          </a:p>
        </p:txBody>
      </p:sp>
      <p:cxnSp>
        <p:nvCxnSpPr>
          <p:cNvPr id="214" name="Google Shape;214;p8"/>
          <p:cNvCxnSpPr/>
          <p:nvPr/>
        </p:nvCxnSpPr>
        <p:spPr>
          <a:xfrm>
            <a:off x="1930401" y="5202951"/>
            <a:ext cx="2421641" cy="0"/>
          </a:xfrm>
          <a:prstGeom prst="straightConnector1">
            <a:avLst/>
          </a:prstGeom>
          <a:noFill/>
          <a:ln cap="rnd" cmpd="sng" w="12700">
            <a:solidFill>
              <a:schemeClr val="dk1"/>
            </a:solidFill>
            <a:prstDash val="solid"/>
            <a:round/>
            <a:headEnd len="sm" w="sm" type="none"/>
            <a:tailEnd len="sm" w="sm" type="none"/>
          </a:ln>
        </p:spPr>
      </p:cxnSp>
      <p:cxnSp>
        <p:nvCxnSpPr>
          <p:cNvPr id="215" name="Google Shape;215;p8"/>
          <p:cNvCxnSpPr/>
          <p:nvPr/>
        </p:nvCxnSpPr>
        <p:spPr>
          <a:xfrm rot="10800000">
            <a:off x="6444706" y="4912387"/>
            <a:ext cx="2112785" cy="928255"/>
          </a:xfrm>
          <a:prstGeom prst="straightConnector1">
            <a:avLst/>
          </a:prstGeom>
          <a:noFill/>
          <a:ln cap="rnd" cmpd="sng" w="12700">
            <a:solidFill>
              <a:schemeClr val="dk1"/>
            </a:solidFill>
            <a:prstDash val="solid"/>
            <a:round/>
            <a:headEnd len="sm" w="sm" type="none"/>
            <a:tailEnd len="sm" w="sm" type="none"/>
          </a:ln>
        </p:spPr>
      </p:cxnSp>
      <p:sp>
        <p:nvSpPr>
          <p:cNvPr id="216" name="Google Shape;216;p8"/>
          <p:cNvSpPr txBox="1"/>
          <p:nvPr/>
        </p:nvSpPr>
        <p:spPr>
          <a:xfrm>
            <a:off x="8677000" y="5464927"/>
            <a:ext cx="30542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Libre Franklin"/>
                <a:ea typeface="Libre Franklin"/>
                <a:cs typeface="Libre Franklin"/>
                <a:sym typeface="Libre Franklin"/>
              </a:rPr>
              <a:t>Regional Office - Bangkok </a:t>
            </a:r>
            <a:endParaRPr/>
          </a:p>
        </p:txBody>
      </p:sp>
      <p:cxnSp>
        <p:nvCxnSpPr>
          <p:cNvPr id="217" name="Google Shape;217;p8"/>
          <p:cNvCxnSpPr/>
          <p:nvPr/>
        </p:nvCxnSpPr>
        <p:spPr>
          <a:xfrm>
            <a:off x="8547891" y="5850241"/>
            <a:ext cx="3087309" cy="0"/>
          </a:xfrm>
          <a:prstGeom prst="straightConnector1">
            <a:avLst/>
          </a:prstGeom>
          <a:noFill/>
          <a:ln cap="rnd" cmpd="sng" w="12700">
            <a:solidFill>
              <a:schemeClr val="dk1"/>
            </a:solidFill>
            <a:prstDash val="solid"/>
            <a:round/>
            <a:headEnd len="sm" w="sm" type="none"/>
            <a:tailEnd len="sm" w="sm" type="none"/>
          </a:ln>
        </p:spPr>
      </p:cxnSp>
      <p:pic>
        <p:nvPicPr>
          <p:cNvPr id="218" name="Google Shape;218;p8"/>
          <p:cNvPicPr preferRelativeResize="0"/>
          <p:nvPr/>
        </p:nvPicPr>
        <p:blipFill rotWithShape="1">
          <a:blip r:embed="rId4">
            <a:alphaModFix/>
          </a:blip>
          <a:srcRect b="68224" l="1359" r="84591" t="7980"/>
          <a:stretch/>
        </p:blipFill>
        <p:spPr>
          <a:xfrm>
            <a:off x="10756707" y="3442277"/>
            <a:ext cx="741812" cy="733372"/>
          </a:xfrm>
          <a:prstGeom prst="rect">
            <a:avLst/>
          </a:prstGeom>
          <a:noFill/>
          <a:ln>
            <a:noFill/>
          </a:ln>
        </p:spPr>
      </p:pic>
      <p:pic>
        <p:nvPicPr>
          <p:cNvPr id="219" name="Google Shape;219;p8"/>
          <p:cNvPicPr preferRelativeResize="0"/>
          <p:nvPr/>
        </p:nvPicPr>
        <p:blipFill rotWithShape="1">
          <a:blip r:embed="rId4">
            <a:alphaModFix/>
          </a:blip>
          <a:srcRect b="49478" l="14101" r="74525" t="32983"/>
          <a:stretch/>
        </p:blipFill>
        <p:spPr>
          <a:xfrm>
            <a:off x="9915960" y="2493135"/>
            <a:ext cx="820523" cy="738576"/>
          </a:xfrm>
          <a:prstGeom prst="rect">
            <a:avLst/>
          </a:prstGeom>
          <a:noFill/>
          <a:ln>
            <a:noFill/>
          </a:ln>
        </p:spPr>
      </p:pic>
      <p:pic>
        <p:nvPicPr>
          <p:cNvPr id="220" name="Google Shape;220;p8"/>
          <p:cNvPicPr preferRelativeResize="0"/>
          <p:nvPr/>
        </p:nvPicPr>
        <p:blipFill rotWithShape="1">
          <a:blip r:embed="rId4">
            <a:alphaModFix/>
          </a:blip>
          <a:srcRect b="68224" l="1359" r="84591" t="7980"/>
          <a:stretch/>
        </p:blipFill>
        <p:spPr>
          <a:xfrm>
            <a:off x="1168975" y="4643141"/>
            <a:ext cx="741812" cy="733372"/>
          </a:xfrm>
          <a:prstGeom prst="rect">
            <a:avLst/>
          </a:prstGeom>
          <a:noFill/>
          <a:ln>
            <a:noFill/>
          </a:ln>
        </p:spPr>
      </p:pic>
      <p:pic>
        <p:nvPicPr>
          <p:cNvPr id="221" name="Google Shape;221;p8"/>
          <p:cNvPicPr preferRelativeResize="0"/>
          <p:nvPr/>
        </p:nvPicPr>
        <p:blipFill rotWithShape="1">
          <a:blip r:embed="rId5">
            <a:alphaModFix/>
          </a:blip>
          <a:srcRect b="0" l="0" r="0" t="0"/>
          <a:stretch/>
        </p:blipFill>
        <p:spPr>
          <a:xfrm>
            <a:off x="108879" y="2948409"/>
            <a:ext cx="700579" cy="589653"/>
          </a:xfrm>
          <a:prstGeom prst="rect">
            <a:avLst/>
          </a:prstGeom>
          <a:noFill/>
          <a:ln>
            <a:noFill/>
          </a:ln>
        </p:spPr>
      </p:pic>
      <p:pic>
        <p:nvPicPr>
          <p:cNvPr id="222" name="Google Shape;222;p8"/>
          <p:cNvPicPr preferRelativeResize="0"/>
          <p:nvPr/>
        </p:nvPicPr>
        <p:blipFill rotWithShape="1">
          <a:blip r:embed="rId5">
            <a:alphaModFix/>
          </a:blip>
          <a:srcRect b="0" l="0" r="0" t="0"/>
          <a:stretch/>
        </p:blipFill>
        <p:spPr>
          <a:xfrm>
            <a:off x="2495233" y="5426622"/>
            <a:ext cx="700579" cy="589653"/>
          </a:xfrm>
          <a:prstGeom prst="rect">
            <a:avLst/>
          </a:prstGeom>
          <a:noFill/>
          <a:ln>
            <a:noFill/>
          </a:ln>
        </p:spPr>
      </p:pic>
      <p:pic>
        <p:nvPicPr>
          <p:cNvPr id="223" name="Google Shape;223;p8"/>
          <p:cNvPicPr preferRelativeResize="0"/>
          <p:nvPr/>
        </p:nvPicPr>
        <p:blipFill rotWithShape="1">
          <a:blip r:embed="rId5">
            <a:alphaModFix/>
          </a:blip>
          <a:srcRect b="0" l="0" r="0" t="0"/>
          <a:stretch/>
        </p:blipFill>
        <p:spPr>
          <a:xfrm>
            <a:off x="10669844" y="2641780"/>
            <a:ext cx="700579" cy="589653"/>
          </a:xfrm>
          <a:prstGeom prst="rect">
            <a:avLst/>
          </a:prstGeom>
          <a:noFill/>
          <a:ln>
            <a:noFill/>
          </a:ln>
        </p:spPr>
      </p:pic>
      <p:pic>
        <p:nvPicPr>
          <p:cNvPr id="224" name="Google Shape;224;p8"/>
          <p:cNvPicPr preferRelativeResize="0"/>
          <p:nvPr/>
        </p:nvPicPr>
        <p:blipFill rotWithShape="1">
          <a:blip r:embed="rId5">
            <a:alphaModFix/>
          </a:blip>
          <a:srcRect b="0" l="0" r="0" t="0"/>
          <a:stretch/>
        </p:blipFill>
        <p:spPr>
          <a:xfrm>
            <a:off x="11436400" y="3514136"/>
            <a:ext cx="700579" cy="5896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9"/>
          <p:cNvSpPr/>
          <p:nvPr/>
        </p:nvSpPr>
        <p:spPr>
          <a:xfrm>
            <a:off x="0" y="805964"/>
            <a:ext cx="12192000" cy="605203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chemeClr val="lt1"/>
              </a:solidFill>
              <a:latin typeface="Trebuchet MS"/>
              <a:ea typeface="Trebuchet MS"/>
              <a:cs typeface="Trebuchet MS"/>
              <a:sym typeface="Trebuchet MS"/>
            </a:endParaRPr>
          </a:p>
        </p:txBody>
      </p:sp>
      <p:sp>
        <p:nvSpPr>
          <p:cNvPr id="230" name="Google Shape;230;p9"/>
          <p:cNvSpPr txBox="1"/>
          <p:nvPr>
            <p:ph type="title"/>
          </p:nvPr>
        </p:nvSpPr>
        <p:spPr>
          <a:xfrm>
            <a:off x="1362299" y="805964"/>
            <a:ext cx="10197600" cy="1099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2700"/>
              <a:buFont typeface="Franklin Gothic"/>
              <a:buNone/>
            </a:pPr>
            <a:r>
              <a:rPr b="1" lang="en-US" sz="3200"/>
              <a:t>KEY RESULTS</a:t>
            </a:r>
            <a:endParaRPr sz="3200"/>
          </a:p>
        </p:txBody>
      </p:sp>
      <p:sp>
        <p:nvSpPr>
          <p:cNvPr id="231" name="Google Shape;231;p9"/>
          <p:cNvSpPr/>
          <p:nvPr/>
        </p:nvSpPr>
        <p:spPr>
          <a:xfrm rot="10800000">
            <a:off x="196" y="153"/>
            <a:ext cx="842400" cy="5666000"/>
          </a:xfrm>
          <a:prstGeom prst="triangle">
            <a:avLst>
              <a:gd fmla="val 100000" name="adj"/>
            </a:avLst>
          </a:prstGeom>
          <a:solidFill>
            <a:srgbClr val="EE7E0E"/>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Libre Franklin"/>
              <a:ea typeface="Libre Franklin"/>
              <a:cs typeface="Libre Franklin"/>
              <a:sym typeface="Libre Franklin"/>
            </a:endParaRPr>
          </a:p>
        </p:txBody>
      </p:sp>
      <p:sp>
        <p:nvSpPr>
          <p:cNvPr id="232" name="Google Shape;232;p9"/>
          <p:cNvSpPr/>
          <p:nvPr/>
        </p:nvSpPr>
        <p:spPr>
          <a:xfrm flipH="1">
            <a:off x="11743200" y="4013200"/>
            <a:ext cx="448800" cy="2844800"/>
          </a:xfrm>
          <a:prstGeom prst="triangle">
            <a:avLst>
              <a:gd fmla="val 0" name="adj"/>
            </a:avLst>
          </a:prstGeom>
          <a:solidFill>
            <a:srgbClr val="EE7E0E"/>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Libre Franklin"/>
              <a:ea typeface="Libre Franklin"/>
              <a:cs typeface="Libre Franklin"/>
              <a:sym typeface="Libre Franklin"/>
            </a:endParaRPr>
          </a:p>
        </p:txBody>
      </p:sp>
      <p:grpSp>
        <p:nvGrpSpPr>
          <p:cNvPr id="233" name="Google Shape;233;p9"/>
          <p:cNvGrpSpPr/>
          <p:nvPr/>
        </p:nvGrpSpPr>
        <p:grpSpPr>
          <a:xfrm>
            <a:off x="1362367" y="1622070"/>
            <a:ext cx="10197600" cy="4419825"/>
            <a:chOff x="0" y="178128"/>
            <a:chExt cx="10197600" cy="4419825"/>
          </a:xfrm>
        </p:grpSpPr>
        <p:sp>
          <p:nvSpPr>
            <p:cNvPr id="234" name="Google Shape;234;p9"/>
            <p:cNvSpPr/>
            <p:nvPr/>
          </p:nvSpPr>
          <p:spPr>
            <a:xfrm>
              <a:off x="0" y="178128"/>
              <a:ext cx="10197600" cy="1061700"/>
            </a:xfrm>
            <a:prstGeom prst="roundRect">
              <a:avLst>
                <a:gd fmla="val 16667" name="adj"/>
              </a:avLst>
            </a:prstGeom>
            <a:solidFill>
              <a:srgbClr val="E4B91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Libre Franklin"/>
                <a:ea typeface="Libre Franklin"/>
                <a:cs typeface="Libre Franklin"/>
                <a:sym typeface="Libre Franklin"/>
              </a:endParaRPr>
            </a:p>
          </p:txBody>
        </p:sp>
        <p:sp>
          <p:nvSpPr>
            <p:cNvPr id="235" name="Google Shape;235;p9"/>
            <p:cNvSpPr txBox="1"/>
            <p:nvPr/>
          </p:nvSpPr>
          <p:spPr>
            <a:xfrm>
              <a:off x="103799" y="229760"/>
              <a:ext cx="10093800" cy="9582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None/>
              </a:pPr>
              <a:r>
                <a:rPr b="1" lang="en-US" sz="2000">
                  <a:solidFill>
                    <a:schemeClr val="lt1"/>
                  </a:solidFill>
                  <a:latin typeface="Trebuchet MS"/>
                  <a:ea typeface="Trebuchet MS"/>
                  <a:cs typeface="Trebuchet MS"/>
                  <a:sym typeface="Trebuchet MS"/>
                </a:rPr>
                <a:t>Result 1</a:t>
              </a:r>
              <a:r>
                <a:rPr lang="en-US" sz="2000">
                  <a:solidFill>
                    <a:schemeClr val="lt1"/>
                  </a:solidFill>
                  <a:latin typeface="Trebuchet MS"/>
                  <a:ea typeface="Trebuchet MS"/>
                  <a:cs typeface="Trebuchet MS"/>
                  <a:sym typeface="Trebuchet MS"/>
                </a:rPr>
                <a:t>: Establishing </a:t>
              </a:r>
              <a:r>
                <a:rPr b="1" lang="en-US" sz="2000">
                  <a:solidFill>
                    <a:schemeClr val="lt1"/>
                  </a:solidFill>
                  <a:latin typeface="Trebuchet MS"/>
                  <a:ea typeface="Trebuchet MS"/>
                  <a:cs typeface="Trebuchet MS"/>
                  <a:sym typeface="Trebuchet MS"/>
                </a:rPr>
                <a:t>Anticipatory Action Protocols </a:t>
              </a:r>
              <a:r>
                <a:rPr lang="en-US" sz="2000">
                  <a:solidFill>
                    <a:schemeClr val="lt1"/>
                  </a:solidFill>
                  <a:latin typeface="Trebuchet MS"/>
                  <a:ea typeface="Trebuchet MS"/>
                  <a:cs typeface="Trebuchet MS"/>
                  <a:sym typeface="Trebuchet MS"/>
                </a:rPr>
                <a:t>(AAPs) to be tested and documented in close collaboration with humanitarian and national partners </a:t>
              </a:r>
              <a:endParaRPr sz="2000">
                <a:solidFill>
                  <a:schemeClr val="lt1"/>
                </a:solidFill>
                <a:latin typeface="Trebuchet MS"/>
                <a:ea typeface="Trebuchet MS"/>
                <a:cs typeface="Trebuchet MS"/>
                <a:sym typeface="Trebuchet MS"/>
              </a:endParaRPr>
            </a:p>
          </p:txBody>
        </p:sp>
        <p:sp>
          <p:nvSpPr>
            <p:cNvPr id="236" name="Google Shape;236;p9"/>
            <p:cNvSpPr/>
            <p:nvPr/>
          </p:nvSpPr>
          <p:spPr>
            <a:xfrm>
              <a:off x="0" y="1297503"/>
              <a:ext cx="10197600" cy="1061700"/>
            </a:xfrm>
            <a:prstGeom prst="roundRect">
              <a:avLst>
                <a:gd fmla="val 16667" name="adj"/>
              </a:avLst>
            </a:prstGeom>
            <a:solidFill>
              <a:srgbClr val="E49D1B"/>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Libre Franklin"/>
                <a:ea typeface="Libre Franklin"/>
                <a:cs typeface="Libre Franklin"/>
                <a:sym typeface="Libre Franklin"/>
              </a:endParaRPr>
            </a:p>
          </p:txBody>
        </p:sp>
        <p:sp>
          <p:nvSpPr>
            <p:cNvPr id="237" name="Google Shape;237;p9"/>
            <p:cNvSpPr txBox="1"/>
            <p:nvPr/>
          </p:nvSpPr>
          <p:spPr>
            <a:xfrm>
              <a:off x="51832" y="1349335"/>
              <a:ext cx="10093800" cy="9582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None/>
              </a:pPr>
              <a:r>
                <a:rPr b="1" lang="en-US" sz="2000">
                  <a:solidFill>
                    <a:schemeClr val="lt1"/>
                  </a:solidFill>
                  <a:latin typeface="Trebuchet MS"/>
                  <a:ea typeface="Trebuchet MS"/>
                  <a:cs typeface="Trebuchet MS"/>
                  <a:sym typeface="Trebuchet MS"/>
                </a:rPr>
                <a:t>Result 2</a:t>
              </a:r>
              <a:r>
                <a:rPr lang="en-US" sz="2000">
                  <a:solidFill>
                    <a:schemeClr val="lt1"/>
                  </a:solidFill>
                  <a:latin typeface="Trebuchet MS"/>
                  <a:ea typeface="Trebuchet MS"/>
                  <a:cs typeface="Trebuchet MS"/>
                  <a:sym typeface="Trebuchet MS"/>
                </a:rPr>
                <a:t>: Exploring how Social Protection systems can be adapted to anticipate crises</a:t>
              </a:r>
              <a:endParaRPr sz="2000">
                <a:solidFill>
                  <a:schemeClr val="lt1"/>
                </a:solidFill>
                <a:latin typeface="Trebuchet MS"/>
                <a:ea typeface="Trebuchet MS"/>
                <a:cs typeface="Trebuchet MS"/>
                <a:sym typeface="Trebuchet MS"/>
              </a:endParaRPr>
            </a:p>
          </p:txBody>
        </p:sp>
        <p:sp>
          <p:nvSpPr>
            <p:cNvPr id="238" name="Google Shape;238;p9"/>
            <p:cNvSpPr/>
            <p:nvPr/>
          </p:nvSpPr>
          <p:spPr>
            <a:xfrm>
              <a:off x="0" y="2416878"/>
              <a:ext cx="10197600" cy="1061700"/>
            </a:xfrm>
            <a:prstGeom prst="roundRect">
              <a:avLst>
                <a:gd fmla="val 16667" name="adj"/>
              </a:avLst>
            </a:prstGeom>
            <a:solidFill>
              <a:srgbClr val="E4811A"/>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Libre Franklin"/>
                <a:ea typeface="Libre Franklin"/>
                <a:cs typeface="Libre Franklin"/>
                <a:sym typeface="Libre Franklin"/>
              </a:endParaRPr>
            </a:p>
          </p:txBody>
        </p:sp>
        <p:sp>
          <p:nvSpPr>
            <p:cNvPr id="239" name="Google Shape;239;p9"/>
            <p:cNvSpPr txBox="1"/>
            <p:nvPr/>
          </p:nvSpPr>
          <p:spPr>
            <a:xfrm>
              <a:off x="51832" y="2468710"/>
              <a:ext cx="10093800" cy="9582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None/>
              </a:pPr>
              <a:r>
                <a:rPr b="1" lang="en-US" sz="2000">
                  <a:solidFill>
                    <a:schemeClr val="lt1"/>
                  </a:solidFill>
                  <a:latin typeface="Trebuchet MS"/>
                  <a:ea typeface="Trebuchet MS"/>
                  <a:cs typeface="Trebuchet MS"/>
                  <a:sym typeface="Trebuchet MS"/>
                </a:rPr>
                <a:t>Result 3</a:t>
              </a:r>
              <a:r>
                <a:rPr lang="en-US" sz="2000">
                  <a:solidFill>
                    <a:schemeClr val="lt1"/>
                  </a:solidFill>
                  <a:latin typeface="Trebuchet MS"/>
                  <a:ea typeface="Trebuchet MS"/>
                  <a:cs typeface="Trebuchet MS"/>
                  <a:sym typeface="Trebuchet MS"/>
                </a:rPr>
                <a:t>: FAO and DG ECHO </a:t>
              </a:r>
              <a:r>
                <a:rPr b="1" lang="en-US" sz="2000">
                  <a:solidFill>
                    <a:schemeClr val="lt1"/>
                  </a:solidFill>
                  <a:latin typeface="Trebuchet MS"/>
                  <a:ea typeface="Trebuchet MS"/>
                  <a:cs typeface="Trebuchet MS"/>
                  <a:sym typeface="Trebuchet MS"/>
                </a:rPr>
                <a:t>partnership is enhanced </a:t>
              </a:r>
              <a:r>
                <a:rPr lang="en-US" sz="2000">
                  <a:solidFill>
                    <a:schemeClr val="lt1"/>
                  </a:solidFill>
                  <a:latin typeface="Trebuchet MS"/>
                  <a:ea typeface="Trebuchet MS"/>
                  <a:cs typeface="Trebuchet MS"/>
                  <a:sym typeface="Trebuchet MS"/>
                </a:rPr>
                <a:t>so that multi-risk Anticipatory Actions are </a:t>
              </a:r>
              <a:r>
                <a:rPr b="1" lang="en-US" sz="2000">
                  <a:solidFill>
                    <a:schemeClr val="lt1"/>
                  </a:solidFill>
                  <a:latin typeface="Trebuchet MS"/>
                  <a:ea typeface="Trebuchet MS"/>
                  <a:cs typeface="Trebuchet MS"/>
                  <a:sym typeface="Trebuchet MS"/>
                </a:rPr>
                <a:t>implemented</a:t>
              </a:r>
              <a:r>
                <a:rPr lang="en-US" sz="2000">
                  <a:solidFill>
                    <a:schemeClr val="lt1"/>
                  </a:solidFill>
                  <a:latin typeface="Trebuchet MS"/>
                  <a:ea typeface="Trebuchet MS"/>
                  <a:cs typeface="Trebuchet MS"/>
                  <a:sym typeface="Trebuchet MS"/>
                </a:rPr>
                <a:t>, including via expanding or complementing national social protection systems, to protect lives and livelihoods ahead of a shock.</a:t>
              </a:r>
              <a:endParaRPr sz="2000">
                <a:solidFill>
                  <a:schemeClr val="lt1"/>
                </a:solidFill>
                <a:latin typeface="Trebuchet MS"/>
                <a:ea typeface="Trebuchet MS"/>
                <a:cs typeface="Trebuchet MS"/>
                <a:sym typeface="Trebuchet MS"/>
              </a:endParaRPr>
            </a:p>
          </p:txBody>
        </p:sp>
        <p:sp>
          <p:nvSpPr>
            <p:cNvPr id="240" name="Google Shape;240;p9"/>
            <p:cNvSpPr/>
            <p:nvPr/>
          </p:nvSpPr>
          <p:spPr>
            <a:xfrm>
              <a:off x="0" y="3536253"/>
              <a:ext cx="10197600" cy="1061700"/>
            </a:xfrm>
            <a:prstGeom prst="roundRect">
              <a:avLst>
                <a:gd fmla="val 16667" name="adj"/>
              </a:avLst>
            </a:prstGeom>
            <a:solidFill>
              <a:srgbClr val="E36519"/>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chemeClr val="dk1"/>
                </a:solidFill>
                <a:latin typeface="Libre Franklin"/>
                <a:ea typeface="Libre Franklin"/>
                <a:cs typeface="Libre Franklin"/>
                <a:sym typeface="Libre Franklin"/>
              </a:endParaRPr>
            </a:p>
          </p:txBody>
        </p:sp>
        <p:sp>
          <p:nvSpPr>
            <p:cNvPr id="241" name="Google Shape;241;p9"/>
            <p:cNvSpPr txBox="1"/>
            <p:nvPr/>
          </p:nvSpPr>
          <p:spPr>
            <a:xfrm>
              <a:off x="51832" y="3588085"/>
              <a:ext cx="10093800" cy="9582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None/>
              </a:pPr>
              <a:r>
                <a:rPr b="1" lang="en-US" sz="2000">
                  <a:solidFill>
                    <a:schemeClr val="lt1"/>
                  </a:solidFill>
                  <a:latin typeface="Trebuchet MS"/>
                  <a:ea typeface="Trebuchet MS"/>
                  <a:cs typeface="Trebuchet MS"/>
                  <a:sym typeface="Trebuchet MS"/>
                </a:rPr>
                <a:t>Result 4</a:t>
              </a:r>
              <a:r>
                <a:rPr lang="en-US" sz="2000">
                  <a:solidFill>
                    <a:schemeClr val="lt1"/>
                  </a:solidFill>
                  <a:latin typeface="Trebuchet MS"/>
                  <a:ea typeface="Trebuchet MS"/>
                  <a:cs typeface="Trebuchet MS"/>
                  <a:sym typeface="Trebuchet MS"/>
                </a:rPr>
                <a:t>: Gathering </a:t>
              </a:r>
              <a:r>
                <a:rPr b="1" lang="en-US" sz="2000">
                  <a:solidFill>
                    <a:schemeClr val="lt1"/>
                  </a:solidFill>
                  <a:latin typeface="Trebuchet MS"/>
                  <a:ea typeface="Trebuchet MS"/>
                  <a:cs typeface="Trebuchet MS"/>
                  <a:sym typeface="Trebuchet MS"/>
                </a:rPr>
                <a:t>evidence</a:t>
              </a:r>
              <a:r>
                <a:rPr lang="en-US" sz="2000">
                  <a:solidFill>
                    <a:schemeClr val="lt1"/>
                  </a:solidFill>
                  <a:latin typeface="Trebuchet MS"/>
                  <a:ea typeface="Trebuchet MS"/>
                  <a:cs typeface="Trebuchet MS"/>
                  <a:sym typeface="Trebuchet MS"/>
                </a:rPr>
                <a:t>, learning and advocacy on the </a:t>
              </a:r>
              <a:r>
                <a:rPr b="1" lang="en-US" sz="2000">
                  <a:solidFill>
                    <a:schemeClr val="lt1"/>
                  </a:solidFill>
                  <a:latin typeface="Trebuchet MS"/>
                  <a:ea typeface="Trebuchet MS"/>
                  <a:cs typeface="Trebuchet MS"/>
                  <a:sym typeface="Trebuchet MS"/>
                </a:rPr>
                <a:t>effectiveness</a:t>
              </a:r>
              <a:r>
                <a:rPr lang="en-US" sz="2000">
                  <a:solidFill>
                    <a:schemeClr val="lt1"/>
                  </a:solidFill>
                  <a:latin typeface="Trebuchet MS"/>
                  <a:ea typeface="Trebuchet MS"/>
                  <a:cs typeface="Trebuchet MS"/>
                  <a:sym typeface="Trebuchet MS"/>
                </a:rPr>
                <a:t> of anticipating crises as a key complement to the existing humanitarian response models</a:t>
              </a:r>
              <a:endParaRPr sz="2000">
                <a:solidFill>
                  <a:schemeClr val="lt1"/>
                </a:solidFill>
                <a:latin typeface="Trebuchet MS"/>
                <a:ea typeface="Trebuchet MS"/>
                <a:cs typeface="Trebuchet MS"/>
                <a:sym typeface="Trebuchet M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0"/>
          <p:cNvSpPr txBox="1"/>
          <p:nvPr>
            <p:ph type="title"/>
          </p:nvPr>
        </p:nvSpPr>
        <p:spPr>
          <a:xfrm>
            <a:off x="2008339" y="555742"/>
            <a:ext cx="10515600" cy="61810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b="1" lang="en-US"/>
              <a:t>PAKISTAN - PPP </a:t>
            </a:r>
            <a:endParaRPr/>
          </a:p>
        </p:txBody>
      </p:sp>
      <p:grpSp>
        <p:nvGrpSpPr>
          <p:cNvPr id="247" name="Google Shape;247;p10"/>
          <p:cNvGrpSpPr/>
          <p:nvPr/>
        </p:nvGrpSpPr>
        <p:grpSpPr>
          <a:xfrm>
            <a:off x="533842" y="1084575"/>
            <a:ext cx="11289215" cy="5585019"/>
            <a:chOff x="5286" y="101348"/>
            <a:chExt cx="11289215" cy="5585019"/>
          </a:xfrm>
        </p:grpSpPr>
        <p:sp>
          <p:nvSpPr>
            <p:cNvPr id="248" name="Google Shape;248;p10"/>
            <p:cNvSpPr/>
            <p:nvPr/>
          </p:nvSpPr>
          <p:spPr>
            <a:xfrm>
              <a:off x="5286" y="1094930"/>
              <a:ext cx="3342960" cy="3622298"/>
            </a:xfrm>
            <a:prstGeom prst="roundRect">
              <a:avLst>
                <a:gd fmla="val 10000" name="adj"/>
              </a:avLst>
            </a:prstGeom>
            <a:solidFill>
              <a:schemeClr val="lt1"/>
            </a:solidFill>
            <a:ln cap="rnd" cmpd="sng" w="222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
            <p:cNvSpPr txBox="1"/>
            <p:nvPr/>
          </p:nvSpPr>
          <p:spPr>
            <a:xfrm>
              <a:off x="88645" y="1178289"/>
              <a:ext cx="3176242" cy="2679373"/>
            </a:xfrm>
            <a:prstGeom prst="rect">
              <a:avLst/>
            </a:prstGeom>
            <a:noFill/>
            <a:ln>
              <a:noFill/>
            </a:ln>
          </p:spPr>
          <p:txBody>
            <a:bodyPr anchorCtr="0" anchor="t" bIns="123825" lIns="123825" spcFirstLastPara="1" rIns="123825" wrap="square" tIns="123825">
              <a:noAutofit/>
            </a:bodyPr>
            <a:lstStyle/>
            <a:p>
              <a:pPr indent="-69850" lvl="1" marL="171450" marR="0" rtl="0" algn="l">
                <a:lnSpc>
                  <a:spcPct val="90000"/>
                </a:lnSpc>
                <a:spcBef>
                  <a:spcPts val="0"/>
                </a:spcBef>
                <a:spcAft>
                  <a:spcPts val="0"/>
                </a:spcAft>
                <a:buClr>
                  <a:schemeClr val="dk1"/>
                </a:buClr>
                <a:buSzPts val="1600"/>
                <a:buFont typeface="Libre Franklin"/>
                <a:buNone/>
              </a:pPr>
              <a:r>
                <a:t/>
              </a:r>
              <a:endParaRPr b="0" i="0" sz="1600" u="none" cap="none" strike="noStrike">
                <a:solidFill>
                  <a:schemeClr val="dk1"/>
                </a:solidFill>
                <a:latin typeface="Libre Franklin"/>
                <a:ea typeface="Libre Franklin"/>
                <a:cs typeface="Libre Franklin"/>
                <a:sym typeface="Libre Franklin"/>
              </a:endParaRPr>
            </a:p>
            <a:p>
              <a:pPr indent="-171450" lvl="1" marL="171450" marR="0" rtl="0" algn="l">
                <a:lnSpc>
                  <a:spcPct val="90000"/>
                </a:lnSpc>
                <a:spcBef>
                  <a:spcPts val="240"/>
                </a:spcBef>
                <a:spcAft>
                  <a:spcPts val="0"/>
                </a:spcAft>
                <a:buClr>
                  <a:schemeClr val="dk1"/>
                </a:buClr>
                <a:buSzPts val="1600"/>
                <a:buFont typeface="Libre Franklin"/>
                <a:buChar char="•"/>
              </a:pPr>
              <a:r>
                <a:rPr lang="en-US" sz="1600">
                  <a:solidFill>
                    <a:schemeClr val="dk1"/>
                  </a:solidFill>
                  <a:latin typeface="Libre Franklin"/>
                  <a:ea typeface="Libre Franklin"/>
                  <a:cs typeface="Libre Franklin"/>
                  <a:sym typeface="Libre Franklin"/>
                </a:rPr>
                <a:t>Launched AA protocols in Sindh, integrating geospatial analysis, early warning systems, and simulations, benefiting 53,100 people across three districts.</a:t>
              </a:r>
              <a:endParaRPr b="0" i="0" sz="1600" u="none" cap="none" strike="noStrike">
                <a:solidFill>
                  <a:schemeClr val="dk1"/>
                </a:solidFill>
                <a:latin typeface="Libre Franklin"/>
                <a:ea typeface="Libre Franklin"/>
                <a:cs typeface="Libre Franklin"/>
                <a:sym typeface="Libre Franklin"/>
              </a:endParaRPr>
            </a:p>
            <a:p>
              <a:pPr indent="-69850" lvl="1" marL="171450" marR="0" rtl="0" algn="l">
                <a:lnSpc>
                  <a:spcPct val="90000"/>
                </a:lnSpc>
                <a:spcBef>
                  <a:spcPts val="240"/>
                </a:spcBef>
                <a:spcAft>
                  <a:spcPts val="0"/>
                </a:spcAft>
                <a:buClr>
                  <a:schemeClr val="dk1"/>
                </a:buClr>
                <a:buSzPts val="1600"/>
                <a:buFont typeface="Arial"/>
                <a:buNone/>
              </a:pPr>
              <a:r>
                <a:t/>
              </a:r>
              <a:endParaRPr b="0" i="0" sz="1600" u="none" cap="none" strike="noStrike">
                <a:solidFill>
                  <a:schemeClr val="dk1"/>
                </a:solidFill>
                <a:latin typeface="Libre Franklin"/>
                <a:ea typeface="Libre Franklin"/>
                <a:cs typeface="Libre Franklin"/>
                <a:sym typeface="Libre Franklin"/>
              </a:endParaRPr>
            </a:p>
            <a:p>
              <a:pPr indent="-69850" lvl="1" marL="171450" marR="0" rtl="0" algn="l">
                <a:lnSpc>
                  <a:spcPct val="90000"/>
                </a:lnSpc>
                <a:spcBef>
                  <a:spcPts val="240"/>
                </a:spcBef>
                <a:spcAft>
                  <a:spcPts val="0"/>
                </a:spcAft>
                <a:buClr>
                  <a:schemeClr val="dk1"/>
                </a:buClr>
                <a:buSzPts val="1600"/>
                <a:buFont typeface="Arial"/>
                <a:buNone/>
              </a:pPr>
              <a:r>
                <a:t/>
              </a:r>
              <a:endParaRPr b="0" i="0" sz="1600" u="none" cap="none" strike="noStrike">
                <a:solidFill>
                  <a:schemeClr val="dk1"/>
                </a:solidFill>
                <a:latin typeface="Libre Franklin"/>
                <a:ea typeface="Libre Franklin"/>
                <a:cs typeface="Libre Franklin"/>
                <a:sym typeface="Libre Franklin"/>
              </a:endParaRPr>
            </a:p>
          </p:txBody>
        </p:sp>
        <p:sp>
          <p:nvSpPr>
            <p:cNvPr id="250" name="Google Shape;250;p10"/>
            <p:cNvSpPr/>
            <p:nvPr/>
          </p:nvSpPr>
          <p:spPr>
            <a:xfrm>
              <a:off x="1773974" y="2044757"/>
              <a:ext cx="3641610" cy="3641610"/>
            </a:xfrm>
            <a:custGeom>
              <a:rect b="b" l="l" r="r" t="t"/>
              <a:pathLst>
                <a:path extrusionOk="0" h="120000" w="120000">
                  <a:moveTo>
                    <a:pt x="11787" y="91928"/>
                  </a:moveTo>
                  <a:lnTo>
                    <a:pt x="14504" y="90129"/>
                  </a:lnTo>
                  <a:lnTo>
                    <a:pt x="14504" y="90129"/>
                  </a:lnTo>
                  <a:cubicBezTo>
                    <a:pt x="24812" y="105695"/>
                    <a:pt x="42364" y="114910"/>
                    <a:pt x="61031" y="114558"/>
                  </a:cubicBezTo>
                  <a:cubicBezTo>
                    <a:pt x="79697" y="114205"/>
                    <a:pt x="96888" y="104333"/>
                    <a:pt x="106601" y="88389"/>
                  </a:cubicBezTo>
                  <a:lnTo>
                    <a:pt x="104650" y="87451"/>
                  </a:lnTo>
                  <a:lnTo>
                    <a:pt x="110651" y="84344"/>
                  </a:lnTo>
                  <a:lnTo>
                    <a:pt x="111505" y="90745"/>
                  </a:lnTo>
                  <a:lnTo>
                    <a:pt x="109553" y="89807"/>
                  </a:lnTo>
                  <a:lnTo>
                    <a:pt x="109553" y="89807"/>
                  </a:lnTo>
                  <a:cubicBezTo>
                    <a:pt x="99324" y="106811"/>
                    <a:pt x="81092" y="117383"/>
                    <a:pt x="61254" y="117813"/>
                  </a:cubicBezTo>
                  <a:cubicBezTo>
                    <a:pt x="41416" y="118244"/>
                    <a:pt x="22742" y="108472"/>
                    <a:pt x="11787" y="91928"/>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886141" y="4119664"/>
              <a:ext cx="2559736" cy="692065"/>
            </a:xfrm>
            <a:prstGeom prst="roundRect">
              <a:avLst>
                <a:gd fmla="val 10000" name="adj"/>
              </a:avLst>
            </a:prstGeom>
            <a:solidFill>
              <a:schemeClr val="accent1"/>
            </a:solidFill>
            <a:ln cap="rnd" cmpd="sng" w="222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
            <p:cNvSpPr txBox="1"/>
            <p:nvPr/>
          </p:nvSpPr>
          <p:spPr>
            <a:xfrm>
              <a:off x="906411" y="4139934"/>
              <a:ext cx="2519196" cy="651525"/>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chemeClr val="dk1"/>
                </a:buClr>
                <a:buSzPts val="1800"/>
                <a:buFont typeface="Libre Franklin"/>
                <a:buNone/>
              </a:pPr>
              <a:r>
                <a:rPr b="1" lang="en-US" sz="1800">
                  <a:solidFill>
                    <a:schemeClr val="dk1"/>
                  </a:solidFill>
                  <a:latin typeface="Libre Franklin"/>
                  <a:ea typeface="Libre Franklin"/>
                  <a:cs typeface="Libre Franklin"/>
                  <a:sym typeface="Libre Franklin"/>
                </a:rPr>
                <a:t>2021 Baseline</a:t>
              </a:r>
              <a:endParaRPr/>
            </a:p>
          </p:txBody>
        </p:sp>
        <p:sp>
          <p:nvSpPr>
            <p:cNvPr id="253" name="Google Shape;253;p10"/>
            <p:cNvSpPr/>
            <p:nvPr/>
          </p:nvSpPr>
          <p:spPr>
            <a:xfrm>
              <a:off x="3907572" y="1204257"/>
              <a:ext cx="3711332" cy="3399579"/>
            </a:xfrm>
            <a:prstGeom prst="roundRect">
              <a:avLst>
                <a:gd fmla="val 10000" name="adj"/>
              </a:avLst>
            </a:prstGeom>
            <a:solidFill>
              <a:schemeClr val="lt1"/>
            </a:solidFill>
            <a:ln cap="rnd" cmpd="sng" w="222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txBox="1"/>
            <p:nvPr/>
          </p:nvSpPr>
          <p:spPr>
            <a:xfrm>
              <a:off x="3985794" y="1846223"/>
              <a:ext cx="3555000" cy="2679300"/>
            </a:xfrm>
            <a:prstGeom prst="rect">
              <a:avLst/>
            </a:prstGeom>
            <a:noFill/>
            <a:ln>
              <a:noFill/>
            </a:ln>
          </p:spPr>
          <p:txBody>
            <a:bodyPr anchorCtr="1" anchor="ctr" bIns="123825" lIns="123825" spcFirstLastPara="1" rIns="123825" wrap="square" tIns="123825">
              <a:noAutofit/>
            </a:bodyPr>
            <a:lstStyle/>
            <a:p>
              <a:pPr indent="-69850" lvl="0" marL="171450" rtl="0" algn="l">
                <a:lnSpc>
                  <a:spcPct val="90000"/>
                </a:lnSpc>
                <a:spcBef>
                  <a:spcPts val="240"/>
                </a:spcBef>
                <a:spcAft>
                  <a:spcPts val="0"/>
                </a:spcAft>
                <a:buClr>
                  <a:schemeClr val="dk1"/>
                </a:buClr>
                <a:buSzPts val="1100"/>
                <a:buFont typeface="Arial"/>
                <a:buNone/>
              </a:pPr>
              <a:r>
                <a:rPr lang="en-US" sz="1600">
                  <a:solidFill>
                    <a:schemeClr val="dk1"/>
                  </a:solidFill>
                  <a:latin typeface="Libre Franklin"/>
                  <a:ea typeface="Libre Franklin"/>
                  <a:cs typeface="Libre Franklin"/>
                  <a:sym typeface="Libre Franklin"/>
                </a:rPr>
                <a:t>Developed AA-social protection frameworks for 4,936 households, coordinated plans with government, and shared IEC materials.</a:t>
              </a:r>
              <a:endParaRPr sz="1600">
                <a:solidFill>
                  <a:schemeClr val="dk1"/>
                </a:solidFill>
                <a:latin typeface="Libre Franklin"/>
                <a:ea typeface="Libre Franklin"/>
                <a:cs typeface="Libre Franklin"/>
                <a:sym typeface="Libre Franklin"/>
              </a:endParaRPr>
            </a:p>
            <a:p>
              <a:pPr indent="-69850" lvl="0" marL="171450" rtl="0" algn="l">
                <a:lnSpc>
                  <a:spcPct val="90000"/>
                </a:lnSpc>
                <a:spcBef>
                  <a:spcPts val="240"/>
                </a:spcBef>
                <a:spcAft>
                  <a:spcPts val="0"/>
                </a:spcAft>
                <a:buClr>
                  <a:schemeClr val="dk1"/>
                </a:buClr>
                <a:buSzPts val="1100"/>
                <a:buFont typeface="Arial"/>
                <a:buNone/>
              </a:pPr>
              <a:r>
                <a:rPr lang="en-US" sz="1600">
                  <a:solidFill>
                    <a:schemeClr val="dk1"/>
                  </a:solidFill>
                  <a:latin typeface="Libre Franklin"/>
                  <a:ea typeface="Libre Franklin"/>
                  <a:cs typeface="Libre Franklin"/>
                  <a:sym typeface="Libre Franklin"/>
                </a:rPr>
                <a:t>Strengthened TWGs with 2,200 stakeholders; trained 2,250 in cash programming.</a:t>
              </a:r>
              <a:endParaRPr sz="1600">
                <a:solidFill>
                  <a:schemeClr val="dk1"/>
                </a:solidFill>
                <a:latin typeface="Libre Franklin"/>
                <a:ea typeface="Libre Franklin"/>
                <a:cs typeface="Libre Franklin"/>
                <a:sym typeface="Libre Franklin"/>
              </a:endParaRPr>
            </a:p>
            <a:p>
              <a:pPr indent="-69850" lvl="0" marL="171450" rtl="0" algn="l">
                <a:lnSpc>
                  <a:spcPct val="90000"/>
                </a:lnSpc>
                <a:spcBef>
                  <a:spcPts val="240"/>
                </a:spcBef>
                <a:spcAft>
                  <a:spcPts val="0"/>
                </a:spcAft>
                <a:buClr>
                  <a:schemeClr val="dk1"/>
                </a:buClr>
                <a:buSzPts val="1100"/>
                <a:buFont typeface="Arial"/>
                <a:buNone/>
              </a:pPr>
              <a:r>
                <a:rPr lang="en-US" sz="1600">
                  <a:solidFill>
                    <a:schemeClr val="dk1"/>
                  </a:solidFill>
                  <a:latin typeface="Libre Franklin"/>
                  <a:ea typeface="Libre Franklin"/>
                  <a:cs typeface="Libre Franklin"/>
                  <a:sym typeface="Libre Franklin"/>
                </a:rPr>
                <a:t>Distributed PKR 114 million to 2,836 drought-affected households; published FAO-ECHO work plans and impact studies.</a:t>
              </a:r>
              <a:endParaRPr sz="1600">
                <a:solidFill>
                  <a:schemeClr val="dk1"/>
                </a:solidFill>
                <a:latin typeface="Libre Franklin"/>
                <a:ea typeface="Libre Franklin"/>
                <a:cs typeface="Libre Franklin"/>
                <a:sym typeface="Libre Franklin"/>
              </a:endParaRPr>
            </a:p>
            <a:p>
              <a:pPr indent="-69850" lvl="1" marL="171450" marR="0" rtl="0" algn="l">
                <a:lnSpc>
                  <a:spcPct val="90000"/>
                </a:lnSpc>
                <a:spcBef>
                  <a:spcPts val="240"/>
                </a:spcBef>
                <a:spcAft>
                  <a:spcPts val="0"/>
                </a:spcAft>
                <a:buClr>
                  <a:schemeClr val="dk1"/>
                </a:buClr>
                <a:buSzPts val="1600"/>
                <a:buFont typeface="Libre Franklin"/>
                <a:buNone/>
              </a:pPr>
              <a:r>
                <a:t/>
              </a:r>
              <a:endParaRPr sz="1600">
                <a:solidFill>
                  <a:schemeClr val="dk1"/>
                </a:solidFill>
                <a:latin typeface="Libre Franklin"/>
                <a:ea typeface="Libre Franklin"/>
                <a:cs typeface="Libre Franklin"/>
                <a:sym typeface="Libre Franklin"/>
              </a:endParaRPr>
            </a:p>
          </p:txBody>
        </p:sp>
        <p:sp>
          <p:nvSpPr>
            <p:cNvPr id="255" name="Google Shape;255;p10"/>
            <p:cNvSpPr/>
            <p:nvPr/>
          </p:nvSpPr>
          <p:spPr>
            <a:xfrm>
              <a:off x="6087544" y="101348"/>
              <a:ext cx="3355800" cy="3077100"/>
            </a:xfrm>
            <a:custGeom>
              <a:rect b="b" l="l" r="r" t="t"/>
              <a:pathLst>
                <a:path extrusionOk="0" h="120000" w="120000">
                  <a:moveTo>
                    <a:pt x="15764" y="22866"/>
                  </a:moveTo>
                  <a:lnTo>
                    <a:pt x="15764" y="22866"/>
                  </a:lnTo>
                  <a:cubicBezTo>
                    <a:pt x="27953" y="8443"/>
                    <a:pt x="46451" y="875"/>
                    <a:pt x="65294" y="2601"/>
                  </a:cubicBezTo>
                  <a:cubicBezTo>
                    <a:pt x="84136" y="4327"/>
                    <a:pt x="100940" y="15129"/>
                    <a:pt x="110287" y="31525"/>
                  </a:cubicBezTo>
                  <a:lnTo>
                    <a:pt x="112274" y="30667"/>
                  </a:lnTo>
                  <a:lnTo>
                    <a:pt x="111562" y="37739"/>
                  </a:lnTo>
                  <a:lnTo>
                    <a:pt x="105237" y="33706"/>
                  </a:lnTo>
                  <a:lnTo>
                    <a:pt x="107222" y="32848"/>
                  </a:lnTo>
                  <a:lnTo>
                    <a:pt x="107222" y="32848"/>
                  </a:lnTo>
                  <a:cubicBezTo>
                    <a:pt x="98316" y="17635"/>
                    <a:pt x="82504" y="7662"/>
                    <a:pt x="64827" y="6107"/>
                  </a:cubicBezTo>
                  <a:cubicBezTo>
                    <a:pt x="47149" y="4552"/>
                    <a:pt x="29812" y="11610"/>
                    <a:pt x="18341" y="2503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
            <p:cNvSpPr/>
            <p:nvPr/>
          </p:nvSpPr>
          <p:spPr>
            <a:xfrm>
              <a:off x="5240847" y="821131"/>
              <a:ext cx="2559736" cy="697205"/>
            </a:xfrm>
            <a:prstGeom prst="roundRect">
              <a:avLst>
                <a:gd fmla="val 10000" name="adj"/>
              </a:avLst>
            </a:prstGeom>
            <a:solidFill>
              <a:schemeClr val="accent1"/>
            </a:solidFill>
            <a:ln cap="rnd" cmpd="sng" w="222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
            <p:cNvSpPr txBox="1"/>
            <p:nvPr/>
          </p:nvSpPr>
          <p:spPr>
            <a:xfrm>
              <a:off x="5261267" y="841551"/>
              <a:ext cx="2518896" cy="656365"/>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Libre Franklin"/>
                <a:buNone/>
              </a:pPr>
              <a:r>
                <a:rPr b="1" lang="en-US" sz="2000">
                  <a:solidFill>
                    <a:schemeClr val="dk1"/>
                  </a:solidFill>
                  <a:latin typeface="Libre Franklin"/>
                  <a:ea typeface="Libre Franklin"/>
                  <a:cs typeface="Libre Franklin"/>
                  <a:sym typeface="Libre Franklin"/>
                </a:rPr>
                <a:t>2022 and 2023</a:t>
              </a:r>
              <a:endParaRPr/>
            </a:p>
          </p:txBody>
        </p:sp>
        <p:sp>
          <p:nvSpPr>
            <p:cNvPr id="258" name="Google Shape;258;p10"/>
            <p:cNvSpPr/>
            <p:nvPr/>
          </p:nvSpPr>
          <p:spPr>
            <a:xfrm>
              <a:off x="8089891" y="1122696"/>
              <a:ext cx="2879703" cy="3566766"/>
            </a:xfrm>
            <a:prstGeom prst="roundRect">
              <a:avLst>
                <a:gd fmla="val 10000" name="adj"/>
              </a:avLst>
            </a:prstGeom>
            <a:solidFill>
              <a:schemeClr val="lt1"/>
            </a:solidFill>
            <a:ln cap="rnd" cmpd="sng" w="222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
            <p:cNvSpPr txBox="1"/>
            <p:nvPr/>
          </p:nvSpPr>
          <p:spPr>
            <a:xfrm>
              <a:off x="8171969" y="1331273"/>
              <a:ext cx="2951700" cy="2511600"/>
            </a:xfrm>
            <a:prstGeom prst="rect">
              <a:avLst/>
            </a:prstGeom>
            <a:noFill/>
            <a:ln>
              <a:noFill/>
            </a:ln>
          </p:spPr>
          <p:txBody>
            <a:bodyPr anchorCtr="1" anchor="ctr" bIns="123825" lIns="123825" spcFirstLastPara="1" rIns="123825" wrap="square" tIns="123825">
              <a:noAutofit/>
            </a:bodyPr>
            <a:lstStyle/>
            <a:p>
              <a:pPr indent="-69850" lvl="1" marL="171450" marR="0" rtl="0" algn="l">
                <a:lnSpc>
                  <a:spcPct val="90000"/>
                </a:lnSpc>
                <a:spcBef>
                  <a:spcPts val="0"/>
                </a:spcBef>
                <a:spcAft>
                  <a:spcPts val="0"/>
                </a:spcAft>
                <a:buClr>
                  <a:schemeClr val="dk1"/>
                </a:buClr>
                <a:buSzPts val="1600"/>
                <a:buFont typeface="Libre Franklin"/>
                <a:buNone/>
              </a:pPr>
              <a:r>
                <a:t/>
              </a:r>
              <a:endParaRPr b="0" i="0" sz="1500" u="none" cap="none" strike="noStrike">
                <a:solidFill>
                  <a:schemeClr val="dk1"/>
                </a:solidFill>
                <a:latin typeface="Libre Franklin"/>
                <a:ea typeface="Libre Franklin"/>
                <a:cs typeface="Libre Franklin"/>
                <a:sym typeface="Libre Franklin"/>
              </a:endParaRPr>
            </a:p>
            <a:p>
              <a:pPr indent="-165100" lvl="1" marL="171450" marR="0" rtl="0" algn="l">
                <a:lnSpc>
                  <a:spcPct val="90000"/>
                </a:lnSpc>
                <a:spcBef>
                  <a:spcPts val="240"/>
                </a:spcBef>
                <a:spcAft>
                  <a:spcPts val="0"/>
                </a:spcAft>
                <a:buClr>
                  <a:schemeClr val="dk1"/>
                </a:buClr>
                <a:buSzPts val="1500"/>
                <a:buFont typeface="Libre Franklin"/>
                <a:buChar char="•"/>
              </a:pPr>
              <a:r>
                <a:rPr b="0" i="0" lang="en-US" sz="1500" u="none" cap="none" strike="noStrike">
                  <a:solidFill>
                    <a:schemeClr val="dk1"/>
                  </a:solidFill>
                  <a:latin typeface="Libre Franklin"/>
                  <a:ea typeface="Libre Franklin"/>
                  <a:cs typeface="Libre Franklin"/>
                  <a:sym typeface="Libre Franklin"/>
                </a:rPr>
                <a:t>Aligned AA and SRSP approaches between the stakeholders</a:t>
              </a:r>
              <a:endParaRPr sz="1300"/>
            </a:p>
            <a:p>
              <a:pPr indent="-165100" lvl="1" marL="171450" marR="0" rtl="0" algn="l">
                <a:lnSpc>
                  <a:spcPct val="90000"/>
                </a:lnSpc>
                <a:spcBef>
                  <a:spcPts val="240"/>
                </a:spcBef>
                <a:spcAft>
                  <a:spcPts val="0"/>
                </a:spcAft>
                <a:buClr>
                  <a:schemeClr val="dk1"/>
                </a:buClr>
                <a:buSzPts val="1500"/>
                <a:buFont typeface="Libre Franklin"/>
                <a:buChar char="•"/>
              </a:pPr>
              <a:r>
                <a:rPr b="0" i="0" lang="en-US" sz="1500" u="none" cap="none" strike="noStrike">
                  <a:solidFill>
                    <a:schemeClr val="dk1"/>
                  </a:solidFill>
                  <a:latin typeface="Libre Franklin"/>
                  <a:ea typeface="Libre Franklin"/>
                  <a:cs typeface="Libre Franklin"/>
                  <a:sym typeface="Libre Franklin"/>
                </a:rPr>
                <a:t>Enhanced AA coordination at national and provincial levels</a:t>
              </a:r>
              <a:endParaRPr sz="1300"/>
            </a:p>
            <a:p>
              <a:pPr indent="-165100" lvl="1" marL="171450" marR="0" rtl="0" algn="l">
                <a:lnSpc>
                  <a:spcPct val="90000"/>
                </a:lnSpc>
                <a:spcBef>
                  <a:spcPts val="240"/>
                </a:spcBef>
                <a:spcAft>
                  <a:spcPts val="0"/>
                </a:spcAft>
                <a:buClr>
                  <a:schemeClr val="dk1"/>
                </a:buClr>
                <a:buSzPts val="1500"/>
                <a:buFont typeface="Libre Franklin"/>
                <a:buChar char="•"/>
              </a:pPr>
              <a:r>
                <a:rPr b="0" i="0" lang="en-US" sz="1500" u="none" cap="none" strike="noStrike">
                  <a:solidFill>
                    <a:schemeClr val="dk1"/>
                  </a:solidFill>
                  <a:latin typeface="Libre Franklin"/>
                  <a:ea typeface="Libre Franklin"/>
                  <a:cs typeface="Libre Franklin"/>
                  <a:sym typeface="Libre Franklin"/>
                </a:rPr>
                <a:t>Increased evidence on the feasibility and institutionalization of the concepts</a:t>
              </a:r>
              <a:endParaRPr b="0" i="0" sz="1500" u="none" cap="none" strike="noStrike">
                <a:solidFill>
                  <a:schemeClr val="dk1"/>
                </a:solidFill>
                <a:latin typeface="Libre Franklin"/>
                <a:ea typeface="Libre Franklin"/>
                <a:cs typeface="Libre Franklin"/>
                <a:sym typeface="Libre Franklin"/>
              </a:endParaRPr>
            </a:p>
            <a:p>
              <a:pPr indent="-165100" lvl="1" marL="171450" marR="0" rtl="0" algn="l">
                <a:lnSpc>
                  <a:spcPct val="90000"/>
                </a:lnSpc>
                <a:spcBef>
                  <a:spcPts val="240"/>
                </a:spcBef>
                <a:spcAft>
                  <a:spcPts val="0"/>
                </a:spcAft>
                <a:buClr>
                  <a:schemeClr val="dk1"/>
                </a:buClr>
                <a:buSzPts val="1500"/>
                <a:buFont typeface="Libre Franklin"/>
                <a:buChar char="•"/>
              </a:pPr>
              <a:r>
                <a:rPr lang="en-US" sz="1500">
                  <a:solidFill>
                    <a:schemeClr val="dk1"/>
                  </a:solidFill>
                  <a:latin typeface="Libre Franklin"/>
                  <a:ea typeface="Libre Franklin"/>
                  <a:cs typeface="Libre Franklin"/>
                  <a:sym typeface="Libre Franklin"/>
                </a:rPr>
                <a:t>Distributed 400 movable silos for flood resilience; concluded AA programs, aiding 7,080 households.</a:t>
              </a:r>
              <a:endParaRPr sz="1500">
                <a:solidFill>
                  <a:schemeClr val="dk1"/>
                </a:solidFill>
                <a:latin typeface="Libre Franklin"/>
                <a:ea typeface="Libre Franklin"/>
                <a:cs typeface="Libre Franklin"/>
                <a:sym typeface="Libre Franklin"/>
              </a:endParaRPr>
            </a:p>
          </p:txBody>
        </p:sp>
        <p:sp>
          <p:nvSpPr>
            <p:cNvPr id="260" name="Google Shape;260;p10"/>
            <p:cNvSpPr/>
            <p:nvPr/>
          </p:nvSpPr>
          <p:spPr>
            <a:xfrm>
              <a:off x="8734765" y="4364408"/>
              <a:ext cx="2559736" cy="611802"/>
            </a:xfrm>
            <a:prstGeom prst="roundRect">
              <a:avLst>
                <a:gd fmla="val 10000" name="adj"/>
              </a:avLst>
            </a:prstGeom>
            <a:solidFill>
              <a:schemeClr val="accent1"/>
            </a:solidFill>
            <a:ln cap="rnd" cmpd="sng" w="222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
            <p:cNvSpPr txBox="1"/>
            <p:nvPr/>
          </p:nvSpPr>
          <p:spPr>
            <a:xfrm>
              <a:off x="8752684" y="4382327"/>
              <a:ext cx="2523898" cy="575964"/>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Libre Franklin"/>
                <a:buNone/>
              </a:pPr>
              <a:r>
                <a:rPr b="1" lang="en-US" sz="2000">
                  <a:solidFill>
                    <a:schemeClr val="dk1"/>
                  </a:solidFill>
                  <a:latin typeface="Libre Franklin"/>
                  <a:ea typeface="Libre Franklin"/>
                  <a:cs typeface="Libre Franklin"/>
                  <a:sym typeface="Libre Franklin"/>
                </a:rPr>
                <a:t>2024 Targets</a:t>
              </a:r>
              <a:endParaRPr/>
            </a:p>
          </p:txBody>
        </p:sp>
      </p:grpSp>
      <p:sp>
        <p:nvSpPr>
          <p:cNvPr id="262" name="Google Shape;262;p10"/>
          <p:cNvSpPr/>
          <p:nvPr/>
        </p:nvSpPr>
        <p:spPr>
          <a:xfrm>
            <a:off x="368597" y="-398352"/>
            <a:ext cx="295324" cy="1901087"/>
          </a:xfrm>
          <a:prstGeom prst="rect">
            <a:avLst/>
          </a:prstGeom>
          <a:solidFill>
            <a:schemeClr val="lt1"/>
          </a:solidFill>
          <a:ln cap="rnd"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ibre Franklin"/>
              <a:ea typeface="Libre Franklin"/>
              <a:cs typeface="Libre Franklin"/>
              <a:sym typeface="Libre Franklin"/>
            </a:endParaRPr>
          </a:p>
        </p:txBody>
      </p:sp>
      <p:pic>
        <p:nvPicPr>
          <p:cNvPr id="263" name="Google Shape;263;p10"/>
          <p:cNvPicPr preferRelativeResize="0"/>
          <p:nvPr/>
        </p:nvPicPr>
        <p:blipFill rotWithShape="1">
          <a:blip r:embed="rId3">
            <a:alphaModFix/>
          </a:blip>
          <a:srcRect b="0" l="0" r="0" t="0"/>
          <a:stretch/>
        </p:blipFill>
        <p:spPr>
          <a:xfrm>
            <a:off x="79979" y="84273"/>
            <a:ext cx="1832566" cy="17979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cxnSp>
        <p:nvCxnSpPr>
          <p:cNvPr id="268" name="Google Shape;268;p11"/>
          <p:cNvCxnSpPr/>
          <p:nvPr/>
        </p:nvCxnSpPr>
        <p:spPr>
          <a:xfrm flipH="1">
            <a:off x="10469123" y="2083818"/>
            <a:ext cx="14279" cy="2883956"/>
          </a:xfrm>
          <a:prstGeom prst="straightConnector1">
            <a:avLst/>
          </a:prstGeom>
          <a:noFill/>
          <a:ln cap="rnd" cmpd="sng" w="12700">
            <a:solidFill>
              <a:srgbClr val="189CCD"/>
            </a:solidFill>
            <a:prstDash val="solid"/>
            <a:round/>
            <a:headEnd len="sm" w="sm" type="none"/>
            <a:tailEnd len="med" w="med" type="triangle"/>
          </a:ln>
        </p:spPr>
      </p:cxnSp>
      <p:sp>
        <p:nvSpPr>
          <p:cNvPr id="269" name="Google Shape;269;p11"/>
          <p:cNvSpPr txBox="1"/>
          <p:nvPr>
            <p:ph type="title"/>
          </p:nvPr>
        </p:nvSpPr>
        <p:spPr>
          <a:xfrm>
            <a:off x="617304" y="306589"/>
            <a:ext cx="10515600" cy="77769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AAP/</a:t>
            </a:r>
            <a:r>
              <a:rPr lang="en-US">
                <a:solidFill>
                  <a:srgbClr val="FF0000"/>
                </a:solidFill>
              </a:rPr>
              <a:t>SRSP</a:t>
            </a:r>
            <a:r>
              <a:rPr lang="en-US"/>
              <a:t> DEVELOPMENT PROCESS </a:t>
            </a:r>
            <a:endParaRPr/>
          </a:p>
        </p:txBody>
      </p:sp>
      <p:sp>
        <p:nvSpPr>
          <p:cNvPr id="270" name="Google Shape;270;p11"/>
          <p:cNvSpPr/>
          <p:nvPr/>
        </p:nvSpPr>
        <p:spPr>
          <a:xfrm>
            <a:off x="7893650" y="5169297"/>
            <a:ext cx="1136333" cy="1123632"/>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grpSp>
        <p:nvGrpSpPr>
          <p:cNvPr id="271" name="Google Shape;271;p11"/>
          <p:cNvGrpSpPr/>
          <p:nvPr/>
        </p:nvGrpSpPr>
        <p:grpSpPr>
          <a:xfrm>
            <a:off x="1025999" y="1230143"/>
            <a:ext cx="1137919" cy="1102518"/>
            <a:chOff x="4693920" y="11113"/>
            <a:chExt cx="886460" cy="830580"/>
          </a:xfrm>
        </p:grpSpPr>
        <p:sp>
          <p:nvSpPr>
            <p:cNvPr id="272" name="Google Shape;272;p11"/>
            <p:cNvSpPr/>
            <p:nvPr/>
          </p:nvSpPr>
          <p:spPr>
            <a:xfrm>
              <a:off x="4693920" y="11113"/>
              <a:ext cx="865505" cy="830580"/>
            </a:xfrm>
            <a:prstGeom prst="ellipse">
              <a:avLst/>
            </a:prstGeom>
            <a:solidFill>
              <a:srgbClr val="76CE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Libre Franklin"/>
                  <a:ea typeface="Libre Franklin"/>
                  <a:cs typeface="Libre Franklin"/>
                  <a:sym typeface="Libre Franklin"/>
                </a:rPr>
                <a:t> </a:t>
              </a:r>
              <a:endParaRPr/>
            </a:p>
          </p:txBody>
        </p:sp>
        <p:pic>
          <p:nvPicPr>
            <p:cNvPr id="273" name="Google Shape;273;p11"/>
            <p:cNvPicPr preferRelativeResize="0"/>
            <p:nvPr/>
          </p:nvPicPr>
          <p:blipFill rotWithShape="1">
            <a:blip r:embed="rId3">
              <a:alphaModFix/>
            </a:blip>
            <a:srcRect b="0" l="22230" r="0" t="-11834"/>
            <a:stretch/>
          </p:blipFill>
          <p:spPr>
            <a:xfrm>
              <a:off x="4867275" y="152083"/>
              <a:ext cx="713105" cy="490855"/>
            </a:xfrm>
            <a:prstGeom prst="rect">
              <a:avLst/>
            </a:prstGeom>
            <a:noFill/>
            <a:ln>
              <a:noFill/>
            </a:ln>
          </p:spPr>
        </p:pic>
      </p:grpSp>
      <p:grpSp>
        <p:nvGrpSpPr>
          <p:cNvPr id="274" name="Google Shape;274;p11"/>
          <p:cNvGrpSpPr/>
          <p:nvPr/>
        </p:nvGrpSpPr>
        <p:grpSpPr>
          <a:xfrm>
            <a:off x="3134541" y="1274747"/>
            <a:ext cx="1099345" cy="1066800"/>
            <a:chOff x="6910705" y="679133"/>
            <a:chExt cx="865505" cy="830580"/>
          </a:xfrm>
        </p:grpSpPr>
        <p:sp>
          <p:nvSpPr>
            <p:cNvPr id="275" name="Google Shape;275;p11"/>
            <p:cNvSpPr/>
            <p:nvPr/>
          </p:nvSpPr>
          <p:spPr>
            <a:xfrm>
              <a:off x="6910705" y="679133"/>
              <a:ext cx="865505" cy="830580"/>
            </a:xfrm>
            <a:prstGeom prst="ellipse">
              <a:avLst/>
            </a:prstGeom>
            <a:solidFill>
              <a:srgbClr val="1482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Libre Franklin"/>
                  <a:ea typeface="Libre Franklin"/>
                  <a:cs typeface="Libre Franklin"/>
                  <a:sym typeface="Libre Franklin"/>
                </a:rPr>
                <a:t> </a:t>
              </a:r>
              <a:endParaRPr/>
            </a:p>
          </p:txBody>
        </p:sp>
        <p:pic>
          <p:nvPicPr>
            <p:cNvPr id="276" name="Google Shape;276;p11"/>
            <p:cNvPicPr preferRelativeResize="0"/>
            <p:nvPr/>
          </p:nvPicPr>
          <p:blipFill rotWithShape="1">
            <a:blip r:embed="rId4">
              <a:alphaModFix/>
            </a:blip>
            <a:srcRect b="0" l="0" r="0" t="0"/>
            <a:stretch/>
          </p:blipFill>
          <p:spPr>
            <a:xfrm>
              <a:off x="7111365" y="845503"/>
              <a:ext cx="463550" cy="463550"/>
            </a:xfrm>
            <a:prstGeom prst="rect">
              <a:avLst/>
            </a:prstGeom>
            <a:noFill/>
            <a:ln>
              <a:noFill/>
            </a:ln>
          </p:spPr>
        </p:pic>
      </p:grpSp>
      <p:sp>
        <p:nvSpPr>
          <p:cNvPr id="277" name="Google Shape;277;p11"/>
          <p:cNvSpPr/>
          <p:nvPr/>
        </p:nvSpPr>
        <p:spPr>
          <a:xfrm>
            <a:off x="3094933" y="1738257"/>
            <a:ext cx="2277905" cy="1378395"/>
          </a:xfrm>
          <a:prstGeom prst="arc">
            <a:avLst>
              <a:gd fmla="val 16200000" name="adj1"/>
              <a:gd fmla="val 0" name="adj2"/>
            </a:avLst>
          </a:prstGeom>
          <a:noFill/>
          <a:ln cap="rnd" cmpd="sng" w="12700">
            <a:solidFill>
              <a:srgbClr val="189CC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78" name="Google Shape;278;p11"/>
          <p:cNvSpPr/>
          <p:nvPr/>
        </p:nvSpPr>
        <p:spPr>
          <a:xfrm flipH="1" rot="9743051">
            <a:off x="3828590" y="2405227"/>
            <a:ext cx="1616156" cy="1739953"/>
          </a:xfrm>
          <a:prstGeom prst="arc">
            <a:avLst>
              <a:gd fmla="val 15489354" name="adj1"/>
              <a:gd fmla="val 21036088" name="adj2"/>
            </a:avLst>
          </a:prstGeom>
          <a:noFill/>
          <a:ln cap="rnd" cmpd="sng" w="12700">
            <a:solidFill>
              <a:srgbClr val="189CC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79" name="Google Shape;279;p11"/>
          <p:cNvSpPr/>
          <p:nvPr/>
        </p:nvSpPr>
        <p:spPr>
          <a:xfrm>
            <a:off x="3867543" y="3751984"/>
            <a:ext cx="1148146" cy="1123632"/>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sp>
        <p:nvSpPr>
          <p:cNvPr id="280" name="Google Shape;280;p11"/>
          <p:cNvSpPr/>
          <p:nvPr/>
        </p:nvSpPr>
        <p:spPr>
          <a:xfrm>
            <a:off x="4872003" y="2285250"/>
            <a:ext cx="1109980" cy="1066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Libre Franklin"/>
                <a:ea typeface="Libre Franklin"/>
                <a:cs typeface="Libre Franklin"/>
                <a:sym typeface="Libre Franklin"/>
              </a:rPr>
              <a:t> </a:t>
            </a:r>
            <a:endParaRPr/>
          </a:p>
        </p:txBody>
      </p:sp>
      <p:sp>
        <p:nvSpPr>
          <p:cNvPr id="281" name="Google Shape;281;p11"/>
          <p:cNvSpPr/>
          <p:nvPr/>
        </p:nvSpPr>
        <p:spPr>
          <a:xfrm flipH="1">
            <a:off x="3130943" y="4288415"/>
            <a:ext cx="1473200" cy="1391705"/>
          </a:xfrm>
          <a:prstGeom prst="arc">
            <a:avLst>
              <a:gd fmla="val 16200000" name="adj1"/>
              <a:gd fmla="val 0" name="adj2"/>
            </a:avLst>
          </a:prstGeom>
          <a:noFill/>
          <a:ln cap="rnd" cmpd="sng" w="12700">
            <a:solidFill>
              <a:srgbClr val="189CC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82" name="Google Shape;282;p11"/>
          <p:cNvSpPr/>
          <p:nvPr/>
        </p:nvSpPr>
        <p:spPr>
          <a:xfrm flipH="1" rot="-5400000">
            <a:off x="3090196" y="4288415"/>
            <a:ext cx="1473200" cy="1391705"/>
          </a:xfrm>
          <a:prstGeom prst="arc">
            <a:avLst>
              <a:gd fmla="val 16200000" name="adj1"/>
              <a:gd fmla="val 0" name="adj2"/>
            </a:avLst>
          </a:prstGeom>
          <a:noFill/>
          <a:ln cap="rnd" cmpd="sng" w="12700">
            <a:solidFill>
              <a:srgbClr val="189CC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cxnSp>
        <p:nvCxnSpPr>
          <p:cNvPr id="283" name="Google Shape;283;p11"/>
          <p:cNvCxnSpPr/>
          <p:nvPr/>
        </p:nvCxnSpPr>
        <p:spPr>
          <a:xfrm>
            <a:off x="2137019" y="1781402"/>
            <a:ext cx="1000762" cy="0"/>
          </a:xfrm>
          <a:prstGeom prst="straightConnector1">
            <a:avLst/>
          </a:prstGeom>
          <a:noFill/>
          <a:ln cap="rnd" cmpd="sng" w="12700">
            <a:solidFill>
              <a:srgbClr val="189CCD"/>
            </a:solidFill>
            <a:prstDash val="solid"/>
            <a:round/>
            <a:headEnd len="sm" w="sm" type="none"/>
            <a:tailEnd len="sm" w="sm" type="none"/>
          </a:ln>
        </p:spPr>
      </p:cxnSp>
      <p:cxnSp>
        <p:nvCxnSpPr>
          <p:cNvPr id="284" name="Google Shape;284;p11"/>
          <p:cNvCxnSpPr>
            <a:stCxn id="282" idx="2"/>
            <a:endCxn id="270" idx="2"/>
          </p:cNvCxnSpPr>
          <p:nvPr/>
        </p:nvCxnSpPr>
        <p:spPr>
          <a:xfrm>
            <a:off x="3826796" y="5720868"/>
            <a:ext cx="4066800" cy="10200"/>
          </a:xfrm>
          <a:prstGeom prst="straightConnector1">
            <a:avLst/>
          </a:prstGeom>
          <a:noFill/>
          <a:ln cap="rnd" cmpd="sng" w="12700">
            <a:solidFill>
              <a:srgbClr val="189CCD"/>
            </a:solidFill>
            <a:prstDash val="solid"/>
            <a:round/>
            <a:headEnd len="sm" w="sm" type="none"/>
            <a:tailEnd len="sm" w="sm" type="none"/>
          </a:ln>
        </p:spPr>
      </p:cxnSp>
      <p:sp>
        <p:nvSpPr>
          <p:cNvPr id="285" name="Google Shape;285;p11"/>
          <p:cNvSpPr/>
          <p:nvPr/>
        </p:nvSpPr>
        <p:spPr>
          <a:xfrm>
            <a:off x="5234831" y="5148804"/>
            <a:ext cx="1192305" cy="1144125"/>
          </a:xfrm>
          <a:prstGeom prst="ellipse">
            <a:avLst/>
          </a:prstGeom>
          <a:solidFill>
            <a:srgbClr val="65747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00">
              <a:solidFill>
                <a:schemeClr val="lt1"/>
              </a:solidFill>
              <a:latin typeface="Libre Franklin"/>
              <a:ea typeface="Libre Franklin"/>
              <a:cs typeface="Libre Franklin"/>
              <a:sym typeface="Libre Franklin"/>
            </a:endParaRPr>
          </a:p>
        </p:txBody>
      </p:sp>
      <p:pic>
        <p:nvPicPr>
          <p:cNvPr descr="DRK_PPT_ICON_-03.png" id="286" name="Google Shape;286;p11"/>
          <p:cNvPicPr preferRelativeResize="0"/>
          <p:nvPr/>
        </p:nvPicPr>
        <p:blipFill rotWithShape="1">
          <a:blip r:embed="rId5">
            <a:alphaModFix/>
          </a:blip>
          <a:srcRect b="21810" l="17450" r="29127" t="21774"/>
          <a:stretch/>
        </p:blipFill>
        <p:spPr>
          <a:xfrm>
            <a:off x="7906927" y="5255581"/>
            <a:ext cx="989100" cy="951063"/>
          </a:xfrm>
          <a:prstGeom prst="rect">
            <a:avLst/>
          </a:prstGeom>
          <a:noFill/>
          <a:ln>
            <a:noFill/>
          </a:ln>
        </p:spPr>
      </p:pic>
      <p:sp>
        <p:nvSpPr>
          <p:cNvPr id="287" name="Google Shape;287;p11"/>
          <p:cNvSpPr txBox="1"/>
          <p:nvPr/>
        </p:nvSpPr>
        <p:spPr>
          <a:xfrm>
            <a:off x="617304" y="2639598"/>
            <a:ext cx="23313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Libre Franklin"/>
                <a:ea typeface="Libre Franklin"/>
                <a:cs typeface="Libre Franklin"/>
                <a:sym typeface="Libre Franklin"/>
              </a:rPr>
              <a:t>Step 1 </a:t>
            </a:r>
            <a:r>
              <a:rPr lang="en-US" sz="1400">
                <a:solidFill>
                  <a:schemeClr val="dk1"/>
                </a:solidFill>
                <a:latin typeface="Libre Franklin"/>
                <a:ea typeface="Libre Franklin"/>
                <a:cs typeface="Libre Franklin"/>
                <a:sym typeface="Libre Franklin"/>
              </a:rPr>
              <a:t> </a:t>
            </a:r>
            <a:r>
              <a:rPr lang="en-US">
                <a:solidFill>
                  <a:schemeClr val="dk1"/>
                </a:solidFill>
                <a:latin typeface="Libre Franklin"/>
                <a:ea typeface="Libre Franklin"/>
                <a:cs typeface="Libre Franklin"/>
                <a:sym typeface="Libre Franklin"/>
              </a:rPr>
              <a:t>R</a:t>
            </a:r>
            <a:r>
              <a:rPr lang="en-US" sz="1400">
                <a:solidFill>
                  <a:schemeClr val="dk1"/>
                </a:solidFill>
                <a:latin typeface="Libre Franklin"/>
                <a:ea typeface="Libre Franklin"/>
                <a:cs typeface="Libre Franklin"/>
                <a:sym typeface="Libre Franklin"/>
              </a:rPr>
              <a:t>eview of historical drought and flood</a:t>
            </a:r>
            <a:r>
              <a:rPr lang="en-US">
                <a:solidFill>
                  <a:schemeClr val="dk1"/>
                </a:solidFill>
                <a:latin typeface="Libre Franklin"/>
                <a:ea typeface="Libre Franklin"/>
                <a:cs typeface="Libre Franklin"/>
                <a:sym typeface="Libre Franklin"/>
              </a:rPr>
              <a:t> </a:t>
            </a:r>
            <a:r>
              <a:rPr lang="en-US" sz="1400">
                <a:solidFill>
                  <a:schemeClr val="dk1"/>
                </a:solidFill>
                <a:latin typeface="Libre Franklin"/>
                <a:ea typeface="Libre Franklin"/>
                <a:cs typeface="Libre Franklin"/>
                <a:sym typeface="Libre Franklin"/>
              </a:rPr>
              <a:t>events</a:t>
            </a:r>
            <a:endParaRPr/>
          </a:p>
          <a:p>
            <a:pPr indent="0" lvl="0" marL="0" marR="0" rtl="0" algn="l">
              <a:spcBef>
                <a:spcPts val="0"/>
              </a:spcBef>
              <a:spcAft>
                <a:spcPts val="0"/>
              </a:spcAft>
              <a:buNone/>
            </a:pPr>
            <a:r>
              <a:rPr lang="en-US">
                <a:solidFill>
                  <a:srgbClr val="FF0000"/>
                </a:solidFill>
                <a:latin typeface="Libre Franklin"/>
                <a:ea typeface="Libre Franklin"/>
                <a:cs typeface="Libre Franklin"/>
                <a:sym typeface="Libre Franklin"/>
              </a:rPr>
              <a:t>Desk Work plus </a:t>
            </a:r>
            <a:r>
              <a:rPr lang="en-US" sz="1400">
                <a:solidFill>
                  <a:srgbClr val="FF0000"/>
                </a:solidFill>
                <a:latin typeface="Libre Franklin"/>
                <a:ea typeface="Libre Franklin"/>
                <a:cs typeface="Libre Franklin"/>
                <a:sym typeface="Libre Franklin"/>
              </a:rPr>
              <a:t>assessment survey </a:t>
            </a:r>
            <a:endParaRPr/>
          </a:p>
        </p:txBody>
      </p:sp>
      <p:cxnSp>
        <p:nvCxnSpPr>
          <p:cNvPr id="288" name="Google Shape;288;p11"/>
          <p:cNvCxnSpPr>
            <a:endCxn id="272" idx="4"/>
          </p:cNvCxnSpPr>
          <p:nvPr/>
        </p:nvCxnSpPr>
        <p:spPr>
          <a:xfrm rot="-5400000">
            <a:off x="1233359" y="2347811"/>
            <a:ext cx="363300" cy="333000"/>
          </a:xfrm>
          <a:prstGeom prst="bentConnector3">
            <a:avLst>
              <a:gd fmla="val 50000" name="adj1"/>
            </a:avLst>
          </a:prstGeom>
          <a:noFill/>
          <a:ln cap="rnd" cmpd="sng" w="12700">
            <a:solidFill>
              <a:srgbClr val="189CCD"/>
            </a:solidFill>
            <a:prstDash val="solid"/>
            <a:round/>
            <a:headEnd len="sm" w="sm" type="none"/>
            <a:tailEnd len="med" w="med" type="triangle"/>
          </a:ln>
        </p:spPr>
      </p:cxnSp>
      <p:sp>
        <p:nvSpPr>
          <p:cNvPr id="289" name="Google Shape;289;p11"/>
          <p:cNvSpPr txBox="1"/>
          <p:nvPr/>
        </p:nvSpPr>
        <p:spPr>
          <a:xfrm>
            <a:off x="5034742" y="1157829"/>
            <a:ext cx="33297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Libre Franklin"/>
                <a:ea typeface="Libre Franklin"/>
                <a:cs typeface="Libre Franklin"/>
                <a:sym typeface="Libre Franklin"/>
              </a:rPr>
              <a:t>Step 2</a:t>
            </a:r>
            <a:r>
              <a:rPr lang="en-US" sz="1400">
                <a:solidFill>
                  <a:schemeClr val="dk1"/>
                </a:solidFill>
                <a:latin typeface="Libre Franklin"/>
                <a:ea typeface="Libre Franklin"/>
                <a:cs typeface="Libre Franklin"/>
                <a:sym typeface="Libre Franklin"/>
              </a:rPr>
              <a:t> </a:t>
            </a:r>
            <a:endParaRPr/>
          </a:p>
          <a:p>
            <a:pPr indent="0" lvl="0" marL="0" marR="0" rtl="0" algn="l">
              <a:spcBef>
                <a:spcPts val="0"/>
              </a:spcBef>
              <a:spcAft>
                <a:spcPts val="0"/>
              </a:spcAft>
              <a:buNone/>
            </a:pPr>
            <a:r>
              <a:rPr lang="en-US" sz="1400">
                <a:solidFill>
                  <a:srgbClr val="FF0000"/>
                </a:solidFill>
                <a:latin typeface="Libre Franklin"/>
                <a:ea typeface="Libre Franklin"/>
                <a:cs typeface="Libre Franklin"/>
                <a:sym typeface="Libre Franklin"/>
              </a:rPr>
              <a:t>+ ToR for Feasibility assessment of AA through SP</a:t>
            </a:r>
            <a:endParaRPr/>
          </a:p>
        </p:txBody>
      </p:sp>
      <p:sp>
        <p:nvSpPr>
          <p:cNvPr id="290" name="Google Shape;290;p11"/>
          <p:cNvSpPr txBox="1"/>
          <p:nvPr/>
        </p:nvSpPr>
        <p:spPr>
          <a:xfrm>
            <a:off x="7111722" y="2180911"/>
            <a:ext cx="24561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Libre Franklin"/>
                <a:ea typeface="Libre Franklin"/>
                <a:cs typeface="Libre Franklin"/>
                <a:sym typeface="Libre Franklin"/>
              </a:rPr>
              <a:t>Step 3 </a:t>
            </a:r>
            <a:r>
              <a:rPr lang="en-US" sz="1400">
                <a:solidFill>
                  <a:schemeClr val="dk1"/>
                </a:solidFill>
                <a:latin typeface="Libre Franklin"/>
                <a:ea typeface="Libre Franklin"/>
                <a:cs typeface="Libre Franklin"/>
                <a:sym typeface="Libre Franklin"/>
              </a:rPr>
              <a:t>– regional consultation in Sindh </a:t>
            </a:r>
            <a:endParaRPr/>
          </a:p>
          <a:p>
            <a:pPr indent="0" lvl="0" marL="0" marR="0" rtl="0" algn="l">
              <a:spcBef>
                <a:spcPts val="0"/>
              </a:spcBef>
              <a:spcAft>
                <a:spcPts val="0"/>
              </a:spcAft>
              <a:buNone/>
            </a:pPr>
            <a:r>
              <a:rPr lang="en-US" sz="1400">
                <a:solidFill>
                  <a:srgbClr val="FF0000"/>
                </a:solidFill>
                <a:latin typeface="Libre Franklin"/>
                <a:ea typeface="Libre Franklin"/>
                <a:cs typeface="Libre Franklin"/>
                <a:sym typeface="Libre Franklin"/>
              </a:rPr>
              <a:t>+ SP in anticipation feasibility assessment to be implemented</a:t>
            </a:r>
            <a:endParaRPr/>
          </a:p>
        </p:txBody>
      </p:sp>
      <p:cxnSp>
        <p:nvCxnSpPr>
          <p:cNvPr id="291" name="Google Shape;291;p11"/>
          <p:cNvCxnSpPr/>
          <p:nvPr/>
        </p:nvCxnSpPr>
        <p:spPr>
          <a:xfrm flipH="1">
            <a:off x="5965930" y="2569927"/>
            <a:ext cx="1179000" cy="282900"/>
          </a:xfrm>
          <a:prstGeom prst="bentConnector3">
            <a:avLst>
              <a:gd fmla="val 50000" name="adj1"/>
            </a:avLst>
          </a:prstGeom>
          <a:noFill/>
          <a:ln cap="rnd" cmpd="sng" w="12700">
            <a:solidFill>
              <a:srgbClr val="189CCD"/>
            </a:solidFill>
            <a:prstDash val="solid"/>
            <a:round/>
            <a:headEnd len="sm" w="sm" type="none"/>
            <a:tailEnd len="med" w="med" type="triangle"/>
          </a:ln>
        </p:spPr>
      </p:cxnSp>
      <p:cxnSp>
        <p:nvCxnSpPr>
          <p:cNvPr id="292" name="Google Shape;292;p11"/>
          <p:cNvCxnSpPr/>
          <p:nvPr/>
        </p:nvCxnSpPr>
        <p:spPr>
          <a:xfrm flipH="1">
            <a:off x="4177270" y="1329837"/>
            <a:ext cx="817200" cy="192900"/>
          </a:xfrm>
          <a:prstGeom prst="bentConnector3">
            <a:avLst>
              <a:gd fmla="val 50000" name="adj1"/>
            </a:avLst>
          </a:prstGeom>
          <a:noFill/>
          <a:ln cap="rnd" cmpd="sng" w="12700">
            <a:solidFill>
              <a:srgbClr val="189CCD"/>
            </a:solidFill>
            <a:prstDash val="solid"/>
            <a:round/>
            <a:headEnd len="sm" w="sm" type="none"/>
            <a:tailEnd len="med" w="med" type="triangle"/>
          </a:ln>
        </p:spPr>
      </p:cxnSp>
      <p:pic>
        <p:nvPicPr>
          <p:cNvPr id="293" name="Google Shape;293;p11"/>
          <p:cNvPicPr preferRelativeResize="0"/>
          <p:nvPr/>
        </p:nvPicPr>
        <p:blipFill rotWithShape="1">
          <a:blip r:embed="rId6">
            <a:alphaModFix/>
          </a:blip>
          <a:srcRect b="0" l="0" r="0" t="0"/>
          <a:stretch/>
        </p:blipFill>
        <p:spPr>
          <a:xfrm>
            <a:off x="4150542" y="3981493"/>
            <a:ext cx="609524" cy="609524"/>
          </a:xfrm>
          <a:prstGeom prst="rect">
            <a:avLst/>
          </a:prstGeom>
          <a:noFill/>
          <a:ln>
            <a:noFill/>
          </a:ln>
        </p:spPr>
      </p:pic>
      <p:sp>
        <p:nvSpPr>
          <p:cNvPr id="294" name="Google Shape;294;p11"/>
          <p:cNvSpPr txBox="1"/>
          <p:nvPr/>
        </p:nvSpPr>
        <p:spPr>
          <a:xfrm>
            <a:off x="1195270" y="4101230"/>
            <a:ext cx="196825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Libre Franklin"/>
                <a:ea typeface="Libre Franklin"/>
                <a:cs typeface="Libre Franklin"/>
                <a:sym typeface="Libre Franklin"/>
              </a:rPr>
              <a:t>Step 4 </a:t>
            </a:r>
            <a:r>
              <a:rPr lang="en-US" sz="1400">
                <a:solidFill>
                  <a:schemeClr val="dk1"/>
                </a:solidFill>
                <a:latin typeface="Libre Franklin"/>
                <a:ea typeface="Libre Franklin"/>
                <a:cs typeface="Libre Franklin"/>
                <a:sym typeface="Libre Franklin"/>
              </a:rPr>
              <a:t>)</a:t>
            </a:r>
            <a:r>
              <a:rPr lang="en-US"/>
              <a:t> </a:t>
            </a:r>
            <a:r>
              <a:rPr lang="en-US" sz="1400">
                <a:solidFill>
                  <a:schemeClr val="dk1"/>
                </a:solidFill>
                <a:latin typeface="Libre Franklin"/>
                <a:ea typeface="Libre Franklin"/>
                <a:cs typeface="Libre Franklin"/>
                <a:sym typeface="Libre Franklin"/>
              </a:rPr>
              <a:t>– validation of AA with communities</a:t>
            </a:r>
            <a:endParaRPr/>
          </a:p>
          <a:p>
            <a:pPr indent="0" lvl="0" marL="0" marR="0" rtl="0" algn="l">
              <a:spcBef>
                <a:spcPts val="0"/>
              </a:spcBef>
              <a:spcAft>
                <a:spcPts val="0"/>
              </a:spcAft>
              <a:buNone/>
            </a:pPr>
            <a:r>
              <a:rPr lang="en-US" sz="1400">
                <a:solidFill>
                  <a:srgbClr val="FF0000"/>
                </a:solidFill>
                <a:latin typeface="Libre Franklin"/>
                <a:ea typeface="Libre Franklin"/>
                <a:cs typeface="Libre Franklin"/>
                <a:sym typeface="Libre Franklin"/>
              </a:rPr>
              <a:t>+ feasibility assessment ongoing</a:t>
            </a:r>
            <a:endParaRPr/>
          </a:p>
        </p:txBody>
      </p:sp>
      <p:cxnSp>
        <p:nvCxnSpPr>
          <p:cNvPr id="295" name="Google Shape;295;p11"/>
          <p:cNvCxnSpPr/>
          <p:nvPr/>
        </p:nvCxnSpPr>
        <p:spPr>
          <a:xfrm flipH="1" rot="10800000">
            <a:off x="2911808" y="4031967"/>
            <a:ext cx="1019400" cy="215700"/>
          </a:xfrm>
          <a:prstGeom prst="bentConnector3">
            <a:avLst>
              <a:gd fmla="val 50000" name="adj1"/>
            </a:avLst>
          </a:prstGeom>
          <a:noFill/>
          <a:ln cap="rnd" cmpd="sng" w="12700">
            <a:solidFill>
              <a:srgbClr val="189CCD"/>
            </a:solidFill>
            <a:prstDash val="solid"/>
            <a:round/>
            <a:headEnd len="sm" w="sm" type="none"/>
            <a:tailEnd len="med" w="med" type="triangle"/>
          </a:ln>
        </p:spPr>
      </p:cxnSp>
      <p:sp>
        <p:nvSpPr>
          <p:cNvPr id="296" name="Google Shape;296;p11"/>
          <p:cNvSpPr txBox="1"/>
          <p:nvPr/>
        </p:nvSpPr>
        <p:spPr>
          <a:xfrm>
            <a:off x="5523465" y="3779353"/>
            <a:ext cx="24753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Libre Franklin"/>
                <a:ea typeface="Libre Franklin"/>
                <a:cs typeface="Libre Franklin"/>
                <a:sym typeface="Libre Franklin"/>
              </a:rPr>
              <a:t>Step 5 </a:t>
            </a:r>
            <a:r>
              <a:rPr lang="en-US" sz="1400">
                <a:solidFill>
                  <a:schemeClr val="dk1"/>
                </a:solidFill>
                <a:latin typeface="Libre Franklin"/>
                <a:ea typeface="Libre Franklin"/>
                <a:cs typeface="Libre Franklin"/>
                <a:sym typeface="Libre Franklin"/>
              </a:rPr>
              <a:t>– design the delivery plan &amp; estimate budget </a:t>
            </a:r>
            <a:r>
              <a:rPr lang="en-US" sz="1400">
                <a:solidFill>
                  <a:srgbClr val="FF0000"/>
                </a:solidFill>
                <a:latin typeface="Libre Franklin"/>
                <a:ea typeface="Libre Franklin"/>
                <a:cs typeface="Libre Franklin"/>
                <a:sym typeface="Libre Franklin"/>
              </a:rPr>
              <a:t>+ presentation of feasibility assessment results</a:t>
            </a:r>
            <a:endParaRPr/>
          </a:p>
        </p:txBody>
      </p:sp>
      <p:sp>
        <p:nvSpPr>
          <p:cNvPr id="297" name="Google Shape;297;p11"/>
          <p:cNvSpPr txBox="1"/>
          <p:nvPr/>
        </p:nvSpPr>
        <p:spPr>
          <a:xfrm>
            <a:off x="8364292" y="4021625"/>
            <a:ext cx="18858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Libre Franklin"/>
                <a:ea typeface="Libre Franklin"/>
                <a:cs typeface="Libre Franklin"/>
                <a:sym typeface="Libre Franklin"/>
              </a:rPr>
              <a:t>Step 6</a:t>
            </a:r>
            <a:r>
              <a:rPr lang="en-US"/>
              <a:t> </a:t>
            </a:r>
            <a:r>
              <a:rPr lang="en-US" sz="1400">
                <a:solidFill>
                  <a:schemeClr val="dk1"/>
                </a:solidFill>
                <a:latin typeface="Libre Franklin"/>
                <a:ea typeface="Libre Franklin"/>
                <a:cs typeface="Libre Franklin"/>
                <a:sym typeface="Libre Franklin"/>
              </a:rPr>
              <a:t>– joint simulation exercise for drought AA</a:t>
            </a:r>
            <a:endParaRPr/>
          </a:p>
        </p:txBody>
      </p:sp>
      <p:pic>
        <p:nvPicPr>
          <p:cNvPr id="298" name="Google Shape;298;p11"/>
          <p:cNvPicPr preferRelativeResize="0"/>
          <p:nvPr/>
        </p:nvPicPr>
        <p:blipFill rotWithShape="1">
          <a:blip r:embed="rId7">
            <a:alphaModFix/>
          </a:blip>
          <a:srcRect b="0" l="0" r="0" t="0"/>
          <a:stretch/>
        </p:blipFill>
        <p:spPr>
          <a:xfrm>
            <a:off x="5579049" y="5432368"/>
            <a:ext cx="507936" cy="609524"/>
          </a:xfrm>
          <a:prstGeom prst="rect">
            <a:avLst/>
          </a:prstGeom>
          <a:noFill/>
          <a:ln>
            <a:noFill/>
          </a:ln>
        </p:spPr>
      </p:pic>
      <p:cxnSp>
        <p:nvCxnSpPr>
          <p:cNvPr id="299" name="Google Shape;299;p11"/>
          <p:cNvCxnSpPr>
            <a:endCxn id="270" idx="0"/>
          </p:cNvCxnSpPr>
          <p:nvPr/>
        </p:nvCxnSpPr>
        <p:spPr>
          <a:xfrm rot="5400000">
            <a:off x="8330717" y="4856097"/>
            <a:ext cx="444300" cy="182100"/>
          </a:xfrm>
          <a:prstGeom prst="bentConnector3">
            <a:avLst>
              <a:gd fmla="val 50001" name="adj1"/>
            </a:avLst>
          </a:prstGeom>
          <a:noFill/>
          <a:ln cap="rnd" cmpd="sng" w="12700">
            <a:solidFill>
              <a:srgbClr val="189CCD"/>
            </a:solidFill>
            <a:prstDash val="solid"/>
            <a:round/>
            <a:headEnd len="sm" w="sm" type="none"/>
            <a:tailEnd len="med" w="med" type="triangle"/>
          </a:ln>
        </p:spPr>
      </p:cxnSp>
      <p:pic>
        <p:nvPicPr>
          <p:cNvPr id="300" name="Google Shape;300;p11"/>
          <p:cNvPicPr preferRelativeResize="0"/>
          <p:nvPr/>
        </p:nvPicPr>
        <p:blipFill rotWithShape="1">
          <a:blip r:embed="rId8">
            <a:alphaModFix/>
          </a:blip>
          <a:srcRect b="0" l="0" r="0" t="0"/>
          <a:stretch/>
        </p:blipFill>
        <p:spPr>
          <a:xfrm>
            <a:off x="5157879" y="2558805"/>
            <a:ext cx="609524" cy="609524"/>
          </a:xfrm>
          <a:prstGeom prst="rect">
            <a:avLst/>
          </a:prstGeom>
          <a:noFill/>
          <a:ln>
            <a:noFill/>
          </a:ln>
        </p:spPr>
      </p:pic>
      <p:cxnSp>
        <p:nvCxnSpPr>
          <p:cNvPr id="301" name="Google Shape;301;p11"/>
          <p:cNvCxnSpPr/>
          <p:nvPr/>
        </p:nvCxnSpPr>
        <p:spPr>
          <a:xfrm rot="5400000">
            <a:off x="6120310" y="4743757"/>
            <a:ext cx="485400" cy="447900"/>
          </a:xfrm>
          <a:prstGeom prst="bentConnector3">
            <a:avLst>
              <a:gd fmla="val 50014" name="adj1"/>
            </a:avLst>
          </a:prstGeom>
          <a:noFill/>
          <a:ln cap="rnd" cmpd="sng" w="12700">
            <a:solidFill>
              <a:srgbClr val="189CCD"/>
            </a:solidFill>
            <a:prstDash val="solid"/>
            <a:round/>
            <a:headEnd len="sm" w="sm" type="none"/>
            <a:tailEnd len="med" w="med" type="triangle"/>
          </a:ln>
        </p:spPr>
      </p:cxnSp>
      <p:cxnSp>
        <p:nvCxnSpPr>
          <p:cNvPr id="302" name="Google Shape;302;p11"/>
          <p:cNvCxnSpPr>
            <a:stCxn id="270" idx="6"/>
          </p:cNvCxnSpPr>
          <p:nvPr/>
        </p:nvCxnSpPr>
        <p:spPr>
          <a:xfrm>
            <a:off x="9029983" y="5731113"/>
            <a:ext cx="904200" cy="0"/>
          </a:xfrm>
          <a:prstGeom prst="straightConnector1">
            <a:avLst/>
          </a:prstGeom>
          <a:noFill/>
          <a:ln cap="rnd" cmpd="sng" w="12700">
            <a:solidFill>
              <a:srgbClr val="189CCD"/>
            </a:solidFill>
            <a:prstDash val="solid"/>
            <a:round/>
            <a:headEnd len="sm" w="sm" type="none"/>
            <a:tailEnd len="med" w="med" type="triangle"/>
          </a:ln>
        </p:spPr>
      </p:cxnSp>
      <p:sp>
        <p:nvSpPr>
          <p:cNvPr id="303" name="Google Shape;303;p11"/>
          <p:cNvSpPr txBox="1"/>
          <p:nvPr/>
        </p:nvSpPr>
        <p:spPr>
          <a:xfrm>
            <a:off x="9713765" y="5888488"/>
            <a:ext cx="20514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Revised AAP</a:t>
            </a:r>
            <a:r>
              <a:rPr lang="en-US">
                <a:solidFill>
                  <a:schemeClr val="dk1"/>
                </a:solidFill>
                <a:latin typeface="Libre Franklin"/>
                <a:ea typeface="Libre Franklin"/>
                <a:cs typeface="Libre Franklin"/>
                <a:sym typeface="Libre Franklin"/>
              </a:rPr>
              <a:t>s</a:t>
            </a:r>
            <a:r>
              <a:rPr lang="en-US" sz="1400">
                <a:solidFill>
                  <a:schemeClr val="dk1"/>
                </a:solidFill>
                <a:latin typeface="Libre Franklin"/>
                <a:ea typeface="Libre Franklin"/>
                <a:cs typeface="Libre Franklin"/>
                <a:sym typeface="Libre Franklin"/>
              </a:rPr>
              <a:t> </a:t>
            </a:r>
            <a:endParaRPr sz="1400">
              <a:solidFill>
                <a:srgbClr val="FF0000"/>
              </a:solidFill>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rgbClr val="FF0000"/>
                </a:solidFill>
                <a:latin typeface="Libre Franklin"/>
                <a:ea typeface="Libre Franklin"/>
                <a:cs typeface="Libre Franklin"/>
                <a:sym typeface="Libre Franklin"/>
              </a:rPr>
              <a:t>+SP in anticipation “pilot”</a:t>
            </a:r>
            <a:endParaRPr/>
          </a:p>
        </p:txBody>
      </p:sp>
      <p:sp>
        <p:nvSpPr>
          <p:cNvPr id="304" name="Google Shape;304;p11"/>
          <p:cNvSpPr/>
          <p:nvPr/>
        </p:nvSpPr>
        <p:spPr>
          <a:xfrm>
            <a:off x="9937761" y="2868541"/>
            <a:ext cx="1109980" cy="1066800"/>
          </a:xfrm>
          <a:prstGeom prst="ellipse">
            <a:avLst/>
          </a:prstGeom>
          <a:solidFill>
            <a:srgbClr val="9FC7C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Libre Franklin"/>
                <a:ea typeface="Libre Franklin"/>
                <a:cs typeface="Libre Franklin"/>
                <a:sym typeface="Libre Franklin"/>
              </a:rPr>
              <a:t> </a:t>
            </a:r>
            <a:endParaRPr/>
          </a:p>
        </p:txBody>
      </p:sp>
      <p:pic>
        <p:nvPicPr>
          <p:cNvPr id="305" name="Google Shape;305;p11"/>
          <p:cNvPicPr preferRelativeResize="0"/>
          <p:nvPr/>
        </p:nvPicPr>
        <p:blipFill rotWithShape="1">
          <a:blip r:embed="rId9">
            <a:alphaModFix/>
          </a:blip>
          <a:srcRect b="0" l="0" r="0" t="0"/>
          <a:stretch/>
        </p:blipFill>
        <p:spPr>
          <a:xfrm>
            <a:off x="10187989" y="3082033"/>
            <a:ext cx="609524" cy="609524"/>
          </a:xfrm>
          <a:prstGeom prst="rect">
            <a:avLst/>
          </a:prstGeom>
          <a:noFill/>
          <a:ln>
            <a:noFill/>
          </a:ln>
        </p:spPr>
      </p:pic>
      <p:sp>
        <p:nvSpPr>
          <p:cNvPr id="306" name="Google Shape;306;p11"/>
          <p:cNvSpPr txBox="1"/>
          <p:nvPr/>
        </p:nvSpPr>
        <p:spPr>
          <a:xfrm>
            <a:off x="9904661" y="1158753"/>
            <a:ext cx="1912200" cy="115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chemeClr val="dk1"/>
                </a:solidFill>
                <a:latin typeface="Libre Franklin"/>
                <a:ea typeface="Libre Franklin"/>
                <a:cs typeface="Libre Franklin"/>
                <a:sym typeface="Libre Franklin"/>
              </a:rPr>
              <a:t>Trigger revision </a:t>
            </a:r>
            <a:endParaRPr b="1" sz="2300"/>
          </a:p>
          <a:p>
            <a:pPr indent="0" lvl="0" marL="0" marR="0" rtl="0" algn="l">
              <a:spcBef>
                <a:spcPts val="0"/>
              </a:spcBef>
              <a:spcAft>
                <a:spcPts val="0"/>
              </a:spcAft>
              <a:buNone/>
            </a:pPr>
            <a:r>
              <a:t/>
            </a:r>
            <a:endParaRPr b="1" sz="2300"/>
          </a:p>
        </p:txBody>
      </p:sp>
      <p:pic>
        <p:nvPicPr>
          <p:cNvPr id="307" name="Google Shape;307;p11"/>
          <p:cNvPicPr preferRelativeResize="0"/>
          <p:nvPr/>
        </p:nvPicPr>
        <p:blipFill rotWithShape="1">
          <a:blip r:embed="rId10">
            <a:alphaModFix/>
          </a:blip>
          <a:srcRect b="0" l="0" r="0" t="0"/>
          <a:stretch/>
        </p:blipFill>
        <p:spPr>
          <a:xfrm>
            <a:off x="9969772" y="4984267"/>
            <a:ext cx="977495" cy="9262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2"/>
          <p:cNvSpPr txBox="1"/>
          <p:nvPr>
            <p:ph type="title"/>
          </p:nvPr>
        </p:nvSpPr>
        <p:spPr>
          <a:xfrm>
            <a:off x="581192" y="702156"/>
            <a:ext cx="11029616" cy="838409"/>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KEY PROJECT ACHIEVEMENTS:</a:t>
            </a:r>
            <a:endParaRPr/>
          </a:p>
        </p:txBody>
      </p:sp>
      <p:sp>
        <p:nvSpPr>
          <p:cNvPr id="313" name="Google Shape;313;p12"/>
          <p:cNvSpPr txBox="1"/>
          <p:nvPr>
            <p:ph idx="1" type="body"/>
          </p:nvPr>
        </p:nvSpPr>
        <p:spPr>
          <a:xfrm>
            <a:off x="581193" y="1715726"/>
            <a:ext cx="11029500" cy="2811900"/>
          </a:xfrm>
          <a:prstGeom prst="rect">
            <a:avLst/>
          </a:prstGeom>
          <a:noFill/>
          <a:ln>
            <a:noFill/>
          </a:ln>
        </p:spPr>
        <p:txBody>
          <a:bodyPr anchorCtr="0" anchor="ctr" bIns="45700" lIns="91425" spcFirstLastPara="1" rIns="91425" wrap="square" tIns="45700">
            <a:normAutofit lnSpcReduction="10000"/>
          </a:bodyPr>
          <a:lstStyle/>
          <a:p>
            <a:pPr indent="-306000" lvl="0" marL="306000" rtl="0" algn="l">
              <a:lnSpc>
                <a:spcPct val="110000"/>
              </a:lnSpc>
              <a:spcBef>
                <a:spcPts val="0"/>
              </a:spcBef>
              <a:spcAft>
                <a:spcPts val="0"/>
              </a:spcAft>
              <a:buSzPts val="1564"/>
              <a:buChar char="◼"/>
            </a:pPr>
            <a:r>
              <a:rPr b="1" lang="en-US"/>
              <a:t>Establishment of Anticipatory Action (AA) Systems:</a:t>
            </a:r>
            <a:endParaRPr/>
          </a:p>
          <a:p>
            <a:pPr indent="-306000" lvl="0" marL="306000" rtl="0" algn="l">
              <a:lnSpc>
                <a:spcPct val="110000"/>
              </a:lnSpc>
              <a:spcBef>
                <a:spcPts val="940"/>
              </a:spcBef>
              <a:spcAft>
                <a:spcPts val="0"/>
              </a:spcAft>
              <a:buSzPts val="1564"/>
              <a:buFont typeface="Arial"/>
              <a:buChar char="•"/>
            </a:pPr>
            <a:r>
              <a:rPr b="1" lang="en-US"/>
              <a:t>Development of AA Protocols:</a:t>
            </a:r>
            <a:r>
              <a:rPr lang="en-US"/>
              <a:t> Created comprehensive drought and riverine flood protocols using geospatial risk analysis and trigger mechanisms. Benefited 7,080 households (53,100 individuals), 70% of whom were women.</a:t>
            </a:r>
            <a:endParaRPr/>
          </a:p>
          <a:p>
            <a:pPr indent="-306000" lvl="0" marL="306000" rtl="0" algn="l">
              <a:lnSpc>
                <a:spcPct val="110000"/>
              </a:lnSpc>
              <a:spcBef>
                <a:spcPts val="940"/>
              </a:spcBef>
              <a:spcAft>
                <a:spcPts val="0"/>
              </a:spcAft>
              <a:buSzPts val="1564"/>
              <a:buFont typeface="Arial"/>
              <a:buChar char="•"/>
            </a:pPr>
            <a:r>
              <a:rPr b="1" lang="en-US"/>
              <a:t>Simulation Exercises:</a:t>
            </a:r>
            <a:r>
              <a:rPr lang="en-US"/>
              <a:t> Conducted drought and flood simulations in Tharparkar and Dadu, aiding 1,600 female beneficiaries with anticipatory actions, including cash and fodder support.</a:t>
            </a:r>
            <a:endParaRPr/>
          </a:p>
          <a:p>
            <a:pPr indent="-306000" lvl="0" marL="306000" rtl="0" algn="l">
              <a:lnSpc>
                <a:spcPct val="110000"/>
              </a:lnSpc>
              <a:spcBef>
                <a:spcPts val="940"/>
              </a:spcBef>
              <a:spcAft>
                <a:spcPts val="0"/>
              </a:spcAft>
              <a:buSzPts val="1564"/>
              <a:buFont typeface="Arial"/>
              <a:buChar char="•"/>
            </a:pPr>
            <a:r>
              <a:rPr b="1" lang="en-US"/>
              <a:t>Early Warning Systems (EWS):</a:t>
            </a:r>
            <a:r>
              <a:rPr lang="en-US"/>
              <a:t> Refined national and provincial EWS, aligning them with AA protocols, and developed an impact-based flood EW roadmap. Strengthened local EW systems at district levels through the dissemination of SOPs.</a:t>
            </a:r>
            <a:endParaRPr/>
          </a:p>
        </p:txBody>
      </p:sp>
      <p:pic>
        <p:nvPicPr>
          <p:cNvPr descr="A group of people sitting on the floor&#10;&#10;Description automatically generated" id="314" name="Google Shape;314;p12"/>
          <p:cNvPicPr preferRelativeResize="0"/>
          <p:nvPr/>
        </p:nvPicPr>
        <p:blipFill rotWithShape="1">
          <a:blip r:embed="rId3">
            <a:alphaModFix/>
          </a:blip>
          <a:srcRect b="0" l="0" r="0" t="0"/>
          <a:stretch/>
        </p:blipFill>
        <p:spPr>
          <a:xfrm>
            <a:off x="2384894" y="4712628"/>
            <a:ext cx="2150163" cy="1612622"/>
          </a:xfrm>
          <a:prstGeom prst="rect">
            <a:avLst/>
          </a:prstGeom>
          <a:noFill/>
          <a:ln>
            <a:noFill/>
          </a:ln>
        </p:spPr>
      </p:pic>
      <p:pic>
        <p:nvPicPr>
          <p:cNvPr descr="A group of people sitting at a table&#10;&#10;Description automatically generated" id="315" name="Google Shape;315;p12"/>
          <p:cNvPicPr preferRelativeResize="0"/>
          <p:nvPr/>
        </p:nvPicPr>
        <p:blipFill rotWithShape="1">
          <a:blip r:embed="rId4">
            <a:alphaModFix/>
          </a:blip>
          <a:srcRect b="0" l="0" r="0" t="0"/>
          <a:stretch/>
        </p:blipFill>
        <p:spPr>
          <a:xfrm>
            <a:off x="4629728" y="4702855"/>
            <a:ext cx="2491412" cy="1612622"/>
          </a:xfrm>
          <a:prstGeom prst="rect">
            <a:avLst/>
          </a:prstGeom>
          <a:noFill/>
          <a:ln>
            <a:noFill/>
          </a:ln>
        </p:spPr>
      </p:pic>
      <p:pic>
        <p:nvPicPr>
          <p:cNvPr descr="A group of people wearing face masks&#10;&#10;Description automatically generated" id="316" name="Google Shape;316;p12"/>
          <p:cNvPicPr preferRelativeResize="0"/>
          <p:nvPr/>
        </p:nvPicPr>
        <p:blipFill rotWithShape="1">
          <a:blip r:embed="rId5">
            <a:alphaModFix/>
          </a:blip>
          <a:srcRect b="0" l="0" r="0" t="0"/>
          <a:stretch/>
        </p:blipFill>
        <p:spPr>
          <a:xfrm>
            <a:off x="7215810" y="4702855"/>
            <a:ext cx="2150164" cy="1593076"/>
          </a:xfrm>
          <a:prstGeom prst="rect">
            <a:avLst/>
          </a:prstGeom>
          <a:noFill/>
          <a:ln>
            <a:noFill/>
          </a:ln>
        </p:spPr>
      </p:pic>
      <p:pic>
        <p:nvPicPr>
          <p:cNvPr descr="A group of people sitting at a table&#10;&#10;Description automatically generated" id="317" name="Google Shape;317;p12"/>
          <p:cNvPicPr preferRelativeResize="0"/>
          <p:nvPr/>
        </p:nvPicPr>
        <p:blipFill rotWithShape="1">
          <a:blip r:embed="rId6">
            <a:alphaModFix/>
          </a:blip>
          <a:srcRect b="0" l="0" r="0" t="0"/>
          <a:stretch/>
        </p:blipFill>
        <p:spPr>
          <a:xfrm>
            <a:off x="9460644" y="4712628"/>
            <a:ext cx="2150164" cy="1593075"/>
          </a:xfrm>
          <a:prstGeom prst="rect">
            <a:avLst/>
          </a:prstGeom>
          <a:noFill/>
          <a:ln>
            <a:noFill/>
          </a:ln>
        </p:spPr>
      </p:pic>
      <p:pic>
        <p:nvPicPr>
          <p:cNvPr descr="A group of people sitting on a rug&#10;&#10;Description automatically generated" id="318" name="Google Shape;318;p12"/>
          <p:cNvPicPr preferRelativeResize="0"/>
          <p:nvPr/>
        </p:nvPicPr>
        <p:blipFill rotWithShape="1">
          <a:blip r:embed="rId7">
            <a:alphaModFix/>
          </a:blip>
          <a:srcRect b="0" l="0" r="0" t="0"/>
          <a:stretch/>
        </p:blipFill>
        <p:spPr>
          <a:xfrm>
            <a:off x="448171" y="4702855"/>
            <a:ext cx="1842052" cy="16126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3"/>
          <p:cNvSpPr txBox="1"/>
          <p:nvPr>
            <p:ph type="title"/>
          </p:nvPr>
        </p:nvSpPr>
        <p:spPr>
          <a:xfrm>
            <a:off x="581192" y="702156"/>
            <a:ext cx="11029616" cy="848348"/>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STRENGTHENING OF SOCIAL PROTECTION SYSTEMS:</a:t>
            </a:r>
            <a:endParaRPr/>
          </a:p>
        </p:txBody>
      </p:sp>
      <p:sp>
        <p:nvSpPr>
          <p:cNvPr id="324" name="Google Shape;324;p13"/>
          <p:cNvSpPr txBox="1"/>
          <p:nvPr>
            <p:ph idx="1" type="body"/>
          </p:nvPr>
        </p:nvSpPr>
        <p:spPr>
          <a:xfrm>
            <a:off x="581193" y="1172818"/>
            <a:ext cx="11029615" cy="3260034"/>
          </a:xfrm>
          <a:prstGeom prst="rect">
            <a:avLst/>
          </a:prstGeom>
          <a:noFill/>
          <a:ln>
            <a:noFill/>
          </a:ln>
        </p:spPr>
        <p:txBody>
          <a:bodyPr anchorCtr="0" anchor="ctr" bIns="45700" lIns="91425" spcFirstLastPara="1" rIns="91425" wrap="square" tIns="45700">
            <a:normAutofit/>
          </a:bodyPr>
          <a:lstStyle/>
          <a:p>
            <a:pPr indent="-306000" lvl="0" marL="306000" rtl="0" algn="l">
              <a:lnSpc>
                <a:spcPct val="110000"/>
              </a:lnSpc>
              <a:spcBef>
                <a:spcPts val="0"/>
              </a:spcBef>
              <a:spcAft>
                <a:spcPts val="0"/>
              </a:spcAft>
              <a:buSzPts val="1564"/>
              <a:buChar char="◼"/>
            </a:pPr>
            <a:r>
              <a:rPr b="1" lang="en-US"/>
              <a:t>AA-SRSP Framework: </a:t>
            </a:r>
            <a:r>
              <a:rPr lang="en-US"/>
              <a:t>Developed an Anticipatory Action-Shock Responsive Social Protection (AA-SRSP) framework, benefiting 5736 households through harmonized cash assistance approaches.</a:t>
            </a:r>
            <a:endParaRPr/>
          </a:p>
          <a:p>
            <a:pPr indent="-306000" lvl="0" marL="306000" rtl="0" algn="l">
              <a:lnSpc>
                <a:spcPct val="110000"/>
              </a:lnSpc>
              <a:spcBef>
                <a:spcPts val="940"/>
              </a:spcBef>
              <a:spcAft>
                <a:spcPts val="0"/>
              </a:spcAft>
              <a:buSzPts val="1564"/>
              <a:buChar char="◼"/>
            </a:pPr>
            <a:r>
              <a:rPr b="1" lang="en-US"/>
              <a:t>Cash Assistance Program: </a:t>
            </a:r>
            <a:r>
              <a:rPr lang="en-US"/>
              <a:t>Distributed PKR 114 million to 5736 households affected by drought in Tharparkar, Umerkot, and Dadu.</a:t>
            </a:r>
            <a:endParaRPr/>
          </a:p>
          <a:p>
            <a:pPr indent="-306000" lvl="0" marL="306000" rtl="0" algn="l">
              <a:lnSpc>
                <a:spcPct val="110000"/>
              </a:lnSpc>
              <a:spcBef>
                <a:spcPts val="940"/>
              </a:spcBef>
              <a:spcAft>
                <a:spcPts val="0"/>
              </a:spcAft>
              <a:buSzPts val="1564"/>
              <a:buChar char="◼"/>
            </a:pPr>
            <a:r>
              <a:rPr b="1" lang="en-US"/>
              <a:t>Silo Distribution: </a:t>
            </a:r>
            <a:r>
              <a:rPr lang="en-US"/>
              <a:t>Provided 400 movable silos (1,000 kg each) to flood-prone communities in Dadu, aiding in seed and grain storage during displacements.</a:t>
            </a:r>
            <a:endParaRPr/>
          </a:p>
          <a:p>
            <a:pPr indent="-306000" lvl="0" marL="306000" rtl="0" algn="l">
              <a:lnSpc>
                <a:spcPct val="110000"/>
              </a:lnSpc>
              <a:spcBef>
                <a:spcPts val="940"/>
              </a:spcBef>
              <a:spcAft>
                <a:spcPts val="0"/>
              </a:spcAft>
              <a:buSzPts val="1564"/>
              <a:buChar char="◼"/>
            </a:pPr>
            <a:r>
              <a:rPr b="1" lang="en-US"/>
              <a:t>Capacity Building: </a:t>
            </a:r>
            <a:r>
              <a:rPr lang="en-US"/>
              <a:t>Trained 2,250 stakeholders in shock-responsive social protection and cash programming.</a:t>
            </a:r>
            <a:endParaRPr/>
          </a:p>
        </p:txBody>
      </p:sp>
      <p:pic>
        <p:nvPicPr>
          <p:cNvPr descr="A group of men sitting at a table with flags&#10;&#10;Description automatically generated" id="325" name="Google Shape;325;p13"/>
          <p:cNvPicPr preferRelativeResize="0"/>
          <p:nvPr/>
        </p:nvPicPr>
        <p:blipFill rotWithShape="1">
          <a:blip r:embed="rId3">
            <a:alphaModFix/>
          </a:blip>
          <a:srcRect b="0" l="0" r="0" t="0"/>
          <a:stretch/>
        </p:blipFill>
        <p:spPr>
          <a:xfrm>
            <a:off x="996281" y="4606191"/>
            <a:ext cx="2281278" cy="1920075"/>
          </a:xfrm>
          <a:prstGeom prst="rect">
            <a:avLst/>
          </a:prstGeom>
          <a:noFill/>
          <a:ln>
            <a:noFill/>
          </a:ln>
        </p:spPr>
      </p:pic>
      <p:pic>
        <p:nvPicPr>
          <p:cNvPr descr="A group of people sitting at a table&#10;&#10;Description automatically generated" id="326" name="Google Shape;326;p13"/>
          <p:cNvPicPr preferRelativeResize="0"/>
          <p:nvPr/>
        </p:nvPicPr>
        <p:blipFill rotWithShape="1">
          <a:blip r:embed="rId4">
            <a:alphaModFix/>
          </a:blip>
          <a:srcRect b="0" l="0" r="0" t="0"/>
          <a:stretch/>
        </p:blipFill>
        <p:spPr>
          <a:xfrm>
            <a:off x="3389247" y="4606191"/>
            <a:ext cx="2607365" cy="1920075"/>
          </a:xfrm>
          <a:prstGeom prst="rect">
            <a:avLst/>
          </a:prstGeom>
          <a:noFill/>
          <a:ln>
            <a:noFill/>
          </a:ln>
        </p:spPr>
      </p:pic>
      <p:pic>
        <p:nvPicPr>
          <p:cNvPr descr="A group of people standing outside&#10;&#10;Description automatically generated" id="327" name="Google Shape;327;p13"/>
          <p:cNvPicPr preferRelativeResize="0"/>
          <p:nvPr/>
        </p:nvPicPr>
        <p:blipFill rotWithShape="1">
          <a:blip r:embed="rId5">
            <a:alphaModFix/>
          </a:blip>
          <a:srcRect b="0" l="0" r="0" t="0"/>
          <a:stretch/>
        </p:blipFill>
        <p:spPr>
          <a:xfrm>
            <a:off x="6096000" y="4606191"/>
            <a:ext cx="2378765" cy="1920074"/>
          </a:xfrm>
          <a:prstGeom prst="rect">
            <a:avLst/>
          </a:prstGeom>
          <a:noFill/>
          <a:ln>
            <a:noFill/>
          </a:ln>
        </p:spPr>
      </p:pic>
      <p:pic>
        <p:nvPicPr>
          <p:cNvPr id="328" name="Google Shape;328;p13"/>
          <p:cNvPicPr preferRelativeResize="0"/>
          <p:nvPr/>
        </p:nvPicPr>
        <p:blipFill rotWithShape="1">
          <a:blip r:embed="rId6">
            <a:alphaModFix/>
          </a:blip>
          <a:srcRect b="0" l="0" r="0" t="0"/>
          <a:stretch/>
        </p:blipFill>
        <p:spPr>
          <a:xfrm>
            <a:off x="8574153" y="4606189"/>
            <a:ext cx="2560101" cy="19200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4"/>
          <p:cNvSpPr txBox="1"/>
          <p:nvPr>
            <p:ph type="title"/>
          </p:nvPr>
        </p:nvSpPr>
        <p:spPr>
          <a:xfrm>
            <a:off x="581192" y="702156"/>
            <a:ext cx="11029616" cy="92786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PARTNERSHIP WITH ECHO:</a:t>
            </a:r>
            <a:endParaRPr/>
          </a:p>
        </p:txBody>
      </p:sp>
      <p:sp>
        <p:nvSpPr>
          <p:cNvPr id="334" name="Google Shape;334;p14"/>
          <p:cNvSpPr txBox="1"/>
          <p:nvPr>
            <p:ph idx="1" type="body"/>
          </p:nvPr>
        </p:nvSpPr>
        <p:spPr>
          <a:xfrm>
            <a:off x="581193" y="1808922"/>
            <a:ext cx="11029615" cy="2384595"/>
          </a:xfrm>
          <a:prstGeom prst="rect">
            <a:avLst/>
          </a:prstGeom>
          <a:noFill/>
          <a:ln>
            <a:noFill/>
          </a:ln>
        </p:spPr>
        <p:txBody>
          <a:bodyPr anchorCtr="0" anchor="ctr" bIns="45700" lIns="91425" spcFirstLastPara="1" rIns="91425" wrap="square" tIns="45700">
            <a:normAutofit/>
          </a:bodyPr>
          <a:lstStyle/>
          <a:p>
            <a:pPr indent="-306000" lvl="0" marL="306000" rtl="0" algn="l">
              <a:lnSpc>
                <a:spcPct val="110000"/>
              </a:lnSpc>
              <a:spcBef>
                <a:spcPts val="0"/>
              </a:spcBef>
              <a:spcAft>
                <a:spcPts val="0"/>
              </a:spcAft>
              <a:buSzPts val="1564"/>
              <a:buChar char="◼"/>
            </a:pPr>
            <a:r>
              <a:rPr b="1" lang="en-US"/>
              <a:t>Joint Work Plans: </a:t>
            </a:r>
            <a:r>
              <a:rPr lang="en-US"/>
              <a:t>Collaborated on and published joint work plans with ECHO, contributing to steering committee meetings, progress reports, and national advocacy efforts.</a:t>
            </a:r>
            <a:endParaRPr/>
          </a:p>
          <a:p>
            <a:pPr indent="-306000" lvl="0" marL="306000" rtl="0" algn="l">
              <a:lnSpc>
                <a:spcPct val="110000"/>
              </a:lnSpc>
              <a:spcBef>
                <a:spcPts val="940"/>
              </a:spcBef>
              <a:spcAft>
                <a:spcPts val="0"/>
              </a:spcAft>
              <a:buSzPts val="1564"/>
              <a:buChar char="◼"/>
            </a:pPr>
            <a:r>
              <a:rPr b="1" lang="en-US"/>
              <a:t>Impact Analysis: </a:t>
            </a:r>
            <a:r>
              <a:rPr lang="en-US"/>
              <a:t>Conducted studies such as Integrated Phase Classification (IPC) and held parliamentary caucuses to promote evidence-based decision-making.</a:t>
            </a:r>
            <a:endParaRPr/>
          </a:p>
          <a:p>
            <a:pPr indent="-306000" lvl="0" marL="306000" rtl="0" algn="l">
              <a:lnSpc>
                <a:spcPct val="110000"/>
              </a:lnSpc>
              <a:spcBef>
                <a:spcPts val="940"/>
              </a:spcBef>
              <a:spcAft>
                <a:spcPts val="0"/>
              </a:spcAft>
              <a:buSzPts val="1564"/>
              <a:buChar char="◼"/>
            </a:pPr>
            <a:r>
              <a:rPr b="1" lang="en-US"/>
              <a:t>Drought Trigger Activation: </a:t>
            </a:r>
            <a:r>
              <a:rPr lang="en-US"/>
              <a:t>Successfully activated drought and flood triggers in coordination with the PDMA, PMD, Flood Forecasting Division.</a:t>
            </a:r>
            <a:endParaRPr/>
          </a:p>
        </p:txBody>
      </p:sp>
      <p:pic>
        <p:nvPicPr>
          <p:cNvPr descr="A group of people sitting around a table&#10;&#10;Description automatically generated" id="335" name="Google Shape;335;p14"/>
          <p:cNvPicPr preferRelativeResize="0"/>
          <p:nvPr/>
        </p:nvPicPr>
        <p:blipFill rotWithShape="1">
          <a:blip r:embed="rId3">
            <a:alphaModFix/>
          </a:blip>
          <a:srcRect b="0" l="0" r="0" t="0"/>
          <a:stretch/>
        </p:blipFill>
        <p:spPr>
          <a:xfrm>
            <a:off x="1411356" y="4193517"/>
            <a:ext cx="2448339" cy="1836254"/>
          </a:xfrm>
          <a:prstGeom prst="rect">
            <a:avLst/>
          </a:prstGeom>
          <a:noFill/>
          <a:ln>
            <a:noFill/>
          </a:ln>
        </p:spPr>
      </p:pic>
      <p:pic>
        <p:nvPicPr>
          <p:cNvPr descr="A group of people sitting in a circle&#10;&#10;Description automatically generated" id="336" name="Google Shape;336;p14"/>
          <p:cNvPicPr preferRelativeResize="0"/>
          <p:nvPr/>
        </p:nvPicPr>
        <p:blipFill rotWithShape="1">
          <a:blip r:embed="rId4">
            <a:alphaModFix/>
          </a:blip>
          <a:srcRect b="0" l="0" r="0" t="0"/>
          <a:stretch/>
        </p:blipFill>
        <p:spPr>
          <a:xfrm>
            <a:off x="3906081" y="4193517"/>
            <a:ext cx="2329070" cy="1836254"/>
          </a:xfrm>
          <a:prstGeom prst="rect">
            <a:avLst/>
          </a:prstGeom>
          <a:noFill/>
          <a:ln>
            <a:noFill/>
          </a:ln>
        </p:spPr>
      </p:pic>
      <p:pic>
        <p:nvPicPr>
          <p:cNvPr descr="A person holding a poster&#10;&#10;Description automatically generated" id="337" name="Google Shape;337;p14"/>
          <p:cNvPicPr preferRelativeResize="0"/>
          <p:nvPr/>
        </p:nvPicPr>
        <p:blipFill rotWithShape="1">
          <a:blip r:embed="rId5">
            <a:alphaModFix/>
          </a:blip>
          <a:srcRect b="0" l="0" r="0" t="0"/>
          <a:stretch/>
        </p:blipFill>
        <p:spPr>
          <a:xfrm>
            <a:off x="6281533" y="4193517"/>
            <a:ext cx="2448340" cy="1836254"/>
          </a:xfrm>
          <a:prstGeom prst="rect">
            <a:avLst/>
          </a:prstGeom>
          <a:noFill/>
          <a:ln>
            <a:noFill/>
          </a:ln>
        </p:spPr>
      </p:pic>
      <p:pic>
        <p:nvPicPr>
          <p:cNvPr descr="A group of people sitting on the ground&#10;&#10;Description automatically generated" id="338" name="Google Shape;338;p14"/>
          <p:cNvPicPr preferRelativeResize="0"/>
          <p:nvPr/>
        </p:nvPicPr>
        <p:blipFill rotWithShape="1">
          <a:blip r:embed="rId6">
            <a:alphaModFix/>
          </a:blip>
          <a:srcRect b="0" l="0" r="0" t="0"/>
          <a:stretch/>
        </p:blipFill>
        <p:spPr>
          <a:xfrm>
            <a:off x="8776262" y="4193517"/>
            <a:ext cx="2329071" cy="18362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5"/>
          <p:cNvSpPr txBox="1"/>
          <p:nvPr>
            <p:ph type="title"/>
          </p:nvPr>
        </p:nvSpPr>
        <p:spPr>
          <a:xfrm>
            <a:off x="581192" y="702156"/>
            <a:ext cx="11029616" cy="888105"/>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ADVOCACY AND LEARNING:</a:t>
            </a:r>
            <a:endParaRPr/>
          </a:p>
        </p:txBody>
      </p:sp>
      <p:sp>
        <p:nvSpPr>
          <p:cNvPr id="344" name="Google Shape;344;p15"/>
          <p:cNvSpPr txBox="1"/>
          <p:nvPr>
            <p:ph idx="1" type="body"/>
          </p:nvPr>
        </p:nvSpPr>
        <p:spPr>
          <a:xfrm>
            <a:off x="581193" y="1631442"/>
            <a:ext cx="11029615" cy="1898882"/>
          </a:xfrm>
          <a:prstGeom prst="rect">
            <a:avLst/>
          </a:prstGeom>
          <a:noFill/>
          <a:ln>
            <a:noFill/>
          </a:ln>
        </p:spPr>
        <p:txBody>
          <a:bodyPr anchorCtr="0" anchor="ctr" bIns="45700" lIns="91425" spcFirstLastPara="1" rIns="91425" wrap="square" tIns="45700">
            <a:normAutofit/>
          </a:bodyPr>
          <a:lstStyle/>
          <a:p>
            <a:pPr indent="-306000" lvl="0" marL="306000" rtl="0" algn="l">
              <a:lnSpc>
                <a:spcPct val="110000"/>
              </a:lnSpc>
              <a:spcBef>
                <a:spcPts val="0"/>
              </a:spcBef>
              <a:spcAft>
                <a:spcPts val="0"/>
              </a:spcAft>
              <a:buSzPts val="1564"/>
              <a:buChar char="◼"/>
            </a:pPr>
            <a:r>
              <a:rPr b="1" lang="en-US"/>
              <a:t>IEC Materials and Learning Products: </a:t>
            </a:r>
            <a:r>
              <a:rPr lang="en-US"/>
              <a:t>Distributed IEC materials to enhance community preparedness. Organized high-impact advocacy events, including a national dialogue platform on AA and resilience.</a:t>
            </a:r>
            <a:endParaRPr/>
          </a:p>
          <a:p>
            <a:pPr indent="-306000" lvl="0" marL="306000" rtl="0" algn="l">
              <a:lnSpc>
                <a:spcPct val="110000"/>
              </a:lnSpc>
              <a:spcBef>
                <a:spcPts val="940"/>
              </a:spcBef>
              <a:spcAft>
                <a:spcPts val="0"/>
              </a:spcAft>
              <a:buSzPts val="1564"/>
              <a:buChar char="◼"/>
            </a:pPr>
            <a:r>
              <a:rPr b="1" lang="en-US"/>
              <a:t>Capacity Development Events: </a:t>
            </a:r>
            <a:r>
              <a:rPr lang="en-US"/>
              <a:t>Fortified the capacity of 10,880 stakeholders through workshops and the establishment of Technical Working Groups (TWGs) at all levels.</a:t>
            </a:r>
            <a:endParaRPr/>
          </a:p>
        </p:txBody>
      </p:sp>
      <p:pic>
        <p:nvPicPr>
          <p:cNvPr descr="A person standing in front of a projector screen&#10;&#10;Description automatically generated" id="345" name="Google Shape;345;p15"/>
          <p:cNvPicPr preferRelativeResize="0"/>
          <p:nvPr/>
        </p:nvPicPr>
        <p:blipFill rotWithShape="1">
          <a:blip r:embed="rId3">
            <a:alphaModFix/>
          </a:blip>
          <a:srcRect b="0" l="0" r="0" t="0"/>
          <a:stretch/>
        </p:blipFill>
        <p:spPr>
          <a:xfrm>
            <a:off x="785192" y="3607396"/>
            <a:ext cx="2849436" cy="1898882"/>
          </a:xfrm>
          <a:prstGeom prst="rect">
            <a:avLst/>
          </a:prstGeom>
          <a:noFill/>
          <a:ln>
            <a:noFill/>
          </a:ln>
        </p:spPr>
      </p:pic>
      <p:pic>
        <p:nvPicPr>
          <p:cNvPr descr="A group of people sitting at a table&#10;&#10;Description automatically generated" id="346" name="Google Shape;346;p15"/>
          <p:cNvPicPr preferRelativeResize="0"/>
          <p:nvPr/>
        </p:nvPicPr>
        <p:blipFill rotWithShape="1">
          <a:blip r:embed="rId4">
            <a:alphaModFix/>
          </a:blip>
          <a:srcRect b="0" l="0" r="0" t="0"/>
          <a:stretch/>
        </p:blipFill>
        <p:spPr>
          <a:xfrm>
            <a:off x="3707295" y="3607396"/>
            <a:ext cx="2491258" cy="1898882"/>
          </a:xfrm>
          <a:prstGeom prst="rect">
            <a:avLst/>
          </a:prstGeom>
          <a:noFill/>
          <a:ln>
            <a:noFill/>
          </a:ln>
        </p:spPr>
      </p:pic>
      <p:pic>
        <p:nvPicPr>
          <p:cNvPr descr="A group of people sitting at a table&#10;&#10;Description automatically generated" id="347" name="Google Shape;347;p15"/>
          <p:cNvPicPr preferRelativeResize="0"/>
          <p:nvPr/>
        </p:nvPicPr>
        <p:blipFill rotWithShape="1">
          <a:blip r:embed="rId5">
            <a:alphaModFix/>
          </a:blip>
          <a:srcRect b="0" l="0" r="0" t="0"/>
          <a:stretch/>
        </p:blipFill>
        <p:spPr>
          <a:xfrm>
            <a:off x="6271220" y="3607396"/>
            <a:ext cx="2603578" cy="1898882"/>
          </a:xfrm>
          <a:prstGeom prst="rect">
            <a:avLst/>
          </a:prstGeom>
          <a:noFill/>
          <a:ln>
            <a:noFill/>
          </a:ln>
        </p:spPr>
      </p:pic>
      <p:pic>
        <p:nvPicPr>
          <p:cNvPr descr="A group of people sitting on rugs&#10;&#10;Description automatically generated" id="348" name="Google Shape;348;p15"/>
          <p:cNvPicPr preferRelativeResize="0"/>
          <p:nvPr/>
        </p:nvPicPr>
        <p:blipFill rotWithShape="1">
          <a:blip r:embed="rId6">
            <a:alphaModFix/>
          </a:blip>
          <a:srcRect b="0" l="0" r="0" t="0"/>
          <a:stretch/>
        </p:blipFill>
        <p:spPr>
          <a:xfrm>
            <a:off x="8947465" y="3607396"/>
            <a:ext cx="2491258" cy="18988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6"/>
          <p:cNvSpPr txBox="1"/>
          <p:nvPr>
            <p:ph type="title"/>
          </p:nvPr>
        </p:nvSpPr>
        <p:spPr>
          <a:xfrm>
            <a:off x="581192" y="702156"/>
            <a:ext cx="11029616" cy="71914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ENHANCED LOCALIZED PLANNING:</a:t>
            </a:r>
            <a:endParaRPr/>
          </a:p>
        </p:txBody>
      </p:sp>
      <p:sp>
        <p:nvSpPr>
          <p:cNvPr id="354" name="Google Shape;354;p16"/>
          <p:cNvSpPr txBox="1"/>
          <p:nvPr>
            <p:ph idx="1" type="body"/>
          </p:nvPr>
        </p:nvSpPr>
        <p:spPr>
          <a:xfrm>
            <a:off x="581191" y="1421296"/>
            <a:ext cx="11029615" cy="1781688"/>
          </a:xfrm>
          <a:prstGeom prst="rect">
            <a:avLst/>
          </a:prstGeom>
          <a:noFill/>
          <a:ln>
            <a:noFill/>
          </a:ln>
        </p:spPr>
        <p:txBody>
          <a:bodyPr anchorCtr="0" anchor="ctr" bIns="45700" lIns="91425" spcFirstLastPara="1" rIns="91425" wrap="square" tIns="45700">
            <a:normAutofit/>
          </a:bodyPr>
          <a:lstStyle/>
          <a:p>
            <a:pPr indent="-306000" lvl="0" marL="306000" rtl="0" algn="l">
              <a:lnSpc>
                <a:spcPct val="110000"/>
              </a:lnSpc>
              <a:spcBef>
                <a:spcPts val="0"/>
              </a:spcBef>
              <a:spcAft>
                <a:spcPts val="0"/>
              </a:spcAft>
              <a:buSzPts val="1564"/>
              <a:buChar char="◼"/>
            </a:pPr>
            <a:r>
              <a:rPr b="1" lang="en-US"/>
              <a:t>Disaster Risk Management Plans: </a:t>
            </a:r>
            <a:r>
              <a:rPr lang="en-US"/>
              <a:t>Reviewed and updated DRM plans for Umerkot, Tharparkar, and Dadu. Developed and localized 6 anticipatory action plans, incorporating multi-hazard preparedness measures.</a:t>
            </a:r>
            <a:endParaRPr/>
          </a:p>
        </p:txBody>
      </p:sp>
      <p:pic>
        <p:nvPicPr>
          <p:cNvPr id="355" name="Google Shape;355;p16"/>
          <p:cNvPicPr preferRelativeResize="0"/>
          <p:nvPr/>
        </p:nvPicPr>
        <p:blipFill rotWithShape="1">
          <a:blip r:embed="rId3">
            <a:alphaModFix/>
          </a:blip>
          <a:srcRect b="0" l="0" r="0" t="0"/>
          <a:stretch/>
        </p:blipFill>
        <p:spPr>
          <a:xfrm>
            <a:off x="1187473" y="2863563"/>
            <a:ext cx="3526668" cy="2433992"/>
          </a:xfrm>
          <a:prstGeom prst="rect">
            <a:avLst/>
          </a:prstGeom>
          <a:noFill/>
          <a:ln>
            <a:noFill/>
          </a:ln>
        </p:spPr>
      </p:pic>
      <p:pic>
        <p:nvPicPr>
          <p:cNvPr id="356" name="Google Shape;356;p16"/>
          <p:cNvPicPr preferRelativeResize="0"/>
          <p:nvPr/>
        </p:nvPicPr>
        <p:blipFill rotWithShape="1">
          <a:blip r:embed="rId4">
            <a:alphaModFix/>
          </a:blip>
          <a:srcRect b="0" l="0" r="0" t="0"/>
          <a:stretch/>
        </p:blipFill>
        <p:spPr>
          <a:xfrm>
            <a:off x="4714145" y="2863563"/>
            <a:ext cx="3245323" cy="2433992"/>
          </a:xfrm>
          <a:prstGeom prst="rect">
            <a:avLst/>
          </a:prstGeom>
          <a:noFill/>
          <a:ln>
            <a:noFill/>
          </a:ln>
        </p:spPr>
      </p:pic>
      <p:pic>
        <p:nvPicPr>
          <p:cNvPr id="357" name="Google Shape;357;p16"/>
          <p:cNvPicPr preferRelativeResize="0"/>
          <p:nvPr/>
        </p:nvPicPr>
        <p:blipFill rotWithShape="1">
          <a:blip r:embed="rId5">
            <a:alphaModFix/>
          </a:blip>
          <a:srcRect b="0" l="0" r="0" t="0"/>
          <a:stretch/>
        </p:blipFill>
        <p:spPr>
          <a:xfrm>
            <a:off x="7949529" y="2863563"/>
            <a:ext cx="3245324" cy="24339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7"/>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FIELD WORK</a:t>
            </a:r>
            <a:endParaRPr/>
          </a:p>
        </p:txBody>
      </p:sp>
      <p:pic>
        <p:nvPicPr>
          <p:cNvPr descr="A group of people standing in a garden&#10;&#10;Description automatically generated" id="363" name="Google Shape;363;p17"/>
          <p:cNvPicPr preferRelativeResize="0"/>
          <p:nvPr/>
        </p:nvPicPr>
        <p:blipFill rotWithShape="1">
          <a:blip r:embed="rId3">
            <a:alphaModFix/>
          </a:blip>
          <a:srcRect b="0" l="0" r="0" t="0"/>
          <a:stretch/>
        </p:blipFill>
        <p:spPr>
          <a:xfrm>
            <a:off x="581192" y="2144643"/>
            <a:ext cx="2970143" cy="1980095"/>
          </a:xfrm>
          <a:prstGeom prst="rect">
            <a:avLst/>
          </a:prstGeom>
          <a:noFill/>
          <a:ln>
            <a:noFill/>
          </a:ln>
        </p:spPr>
      </p:pic>
      <p:pic>
        <p:nvPicPr>
          <p:cNvPr descr="A group of people in a garden&#10;&#10;Description automatically generated" id="364" name="Google Shape;364;p17"/>
          <p:cNvPicPr preferRelativeResize="0"/>
          <p:nvPr/>
        </p:nvPicPr>
        <p:blipFill rotWithShape="1">
          <a:blip r:embed="rId4">
            <a:alphaModFix/>
          </a:blip>
          <a:srcRect b="0" l="0" r="0" t="0"/>
          <a:stretch/>
        </p:blipFill>
        <p:spPr>
          <a:xfrm>
            <a:off x="3637721" y="2144643"/>
            <a:ext cx="3158987" cy="1980095"/>
          </a:xfrm>
          <a:prstGeom prst="rect">
            <a:avLst/>
          </a:prstGeom>
          <a:noFill/>
          <a:ln>
            <a:noFill/>
          </a:ln>
        </p:spPr>
      </p:pic>
      <p:pic>
        <p:nvPicPr>
          <p:cNvPr descr="A group of people with a goat&#10;&#10;Description automatically generated" id="365" name="Google Shape;365;p17"/>
          <p:cNvPicPr preferRelativeResize="0"/>
          <p:nvPr/>
        </p:nvPicPr>
        <p:blipFill rotWithShape="1">
          <a:blip r:embed="rId5">
            <a:alphaModFix/>
          </a:blip>
          <a:srcRect b="0" l="0" r="0" t="0"/>
          <a:stretch/>
        </p:blipFill>
        <p:spPr>
          <a:xfrm>
            <a:off x="6883093" y="2144642"/>
            <a:ext cx="2658471" cy="1980095"/>
          </a:xfrm>
          <a:prstGeom prst="rect">
            <a:avLst/>
          </a:prstGeom>
          <a:noFill/>
          <a:ln>
            <a:noFill/>
          </a:ln>
        </p:spPr>
      </p:pic>
      <p:pic>
        <p:nvPicPr>
          <p:cNvPr descr="Two people standing next to bags of food&#10;&#10;Description automatically generated" id="366" name="Google Shape;366;p17"/>
          <p:cNvPicPr preferRelativeResize="0"/>
          <p:nvPr/>
        </p:nvPicPr>
        <p:blipFill rotWithShape="1">
          <a:blip r:embed="rId6">
            <a:alphaModFix/>
          </a:blip>
          <a:srcRect b="0" l="0" r="0" t="0"/>
          <a:stretch/>
        </p:blipFill>
        <p:spPr>
          <a:xfrm>
            <a:off x="9627949" y="2158556"/>
            <a:ext cx="1982859" cy="1966181"/>
          </a:xfrm>
          <a:prstGeom prst="rect">
            <a:avLst/>
          </a:prstGeom>
          <a:noFill/>
          <a:ln>
            <a:noFill/>
          </a:ln>
        </p:spPr>
      </p:pic>
      <p:pic>
        <p:nvPicPr>
          <p:cNvPr descr="A person and person standing in a shelter&#10;&#10;Description automatically generated" id="367" name="Google Shape;367;p17"/>
          <p:cNvPicPr preferRelativeResize="0"/>
          <p:nvPr/>
        </p:nvPicPr>
        <p:blipFill rotWithShape="1">
          <a:blip r:embed="rId7">
            <a:alphaModFix/>
          </a:blip>
          <a:srcRect b="0" l="0" r="0" t="0"/>
          <a:stretch/>
        </p:blipFill>
        <p:spPr>
          <a:xfrm>
            <a:off x="581192" y="4211706"/>
            <a:ext cx="2970143" cy="2059885"/>
          </a:xfrm>
          <a:prstGeom prst="rect">
            <a:avLst/>
          </a:prstGeom>
          <a:noFill/>
          <a:ln>
            <a:noFill/>
          </a:ln>
        </p:spPr>
      </p:pic>
      <p:pic>
        <p:nvPicPr>
          <p:cNvPr descr="A person standing next to a goat&#10;&#10;Description automatically generated" id="368" name="Google Shape;368;p17"/>
          <p:cNvPicPr preferRelativeResize="0"/>
          <p:nvPr/>
        </p:nvPicPr>
        <p:blipFill rotWithShape="1">
          <a:blip r:embed="rId8">
            <a:alphaModFix/>
          </a:blip>
          <a:srcRect b="0" l="0" r="0" t="0"/>
          <a:stretch/>
        </p:blipFill>
        <p:spPr>
          <a:xfrm>
            <a:off x="3637721" y="4211706"/>
            <a:ext cx="3158987" cy="2059885"/>
          </a:xfrm>
          <a:prstGeom prst="rect">
            <a:avLst/>
          </a:prstGeom>
          <a:noFill/>
          <a:ln>
            <a:noFill/>
          </a:ln>
        </p:spPr>
      </p:pic>
      <p:pic>
        <p:nvPicPr>
          <p:cNvPr descr="A group of people with masks and a goat&#10;&#10;Description automatically generated" id="369" name="Google Shape;369;p17"/>
          <p:cNvPicPr preferRelativeResize="0"/>
          <p:nvPr/>
        </p:nvPicPr>
        <p:blipFill rotWithShape="1">
          <a:blip r:embed="rId9">
            <a:alphaModFix/>
          </a:blip>
          <a:srcRect b="0" l="0" r="0" t="0"/>
          <a:stretch/>
        </p:blipFill>
        <p:spPr>
          <a:xfrm>
            <a:off x="6883093" y="4211706"/>
            <a:ext cx="2658471" cy="2059885"/>
          </a:xfrm>
          <a:prstGeom prst="rect">
            <a:avLst/>
          </a:prstGeom>
          <a:noFill/>
          <a:ln>
            <a:noFill/>
          </a:ln>
        </p:spPr>
      </p:pic>
      <p:pic>
        <p:nvPicPr>
          <p:cNvPr descr="A group of people standing around goats&#10;&#10;Description automatically generated" id="370" name="Google Shape;370;p17"/>
          <p:cNvPicPr preferRelativeResize="0"/>
          <p:nvPr/>
        </p:nvPicPr>
        <p:blipFill rotWithShape="1">
          <a:blip r:embed="rId10">
            <a:alphaModFix/>
          </a:blip>
          <a:srcRect b="0" l="0" r="0" t="0"/>
          <a:stretch/>
        </p:blipFill>
        <p:spPr>
          <a:xfrm>
            <a:off x="9627949" y="4211705"/>
            <a:ext cx="1982859" cy="20598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8"/>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FIELD WORK</a:t>
            </a:r>
            <a:endParaRPr/>
          </a:p>
        </p:txBody>
      </p:sp>
      <p:pic>
        <p:nvPicPr>
          <p:cNvPr descr="A group of people standing next to a cow&#10;&#10;Description automatically generated" id="376" name="Google Shape;376;p18"/>
          <p:cNvPicPr preferRelativeResize="0"/>
          <p:nvPr/>
        </p:nvPicPr>
        <p:blipFill rotWithShape="1">
          <a:blip r:embed="rId3">
            <a:alphaModFix/>
          </a:blip>
          <a:srcRect b="0" l="0" r="0" t="0"/>
          <a:stretch/>
        </p:blipFill>
        <p:spPr>
          <a:xfrm>
            <a:off x="581192" y="2050307"/>
            <a:ext cx="2400547" cy="2020773"/>
          </a:xfrm>
          <a:prstGeom prst="rect">
            <a:avLst/>
          </a:prstGeom>
          <a:noFill/>
          <a:ln>
            <a:noFill/>
          </a:ln>
        </p:spPr>
      </p:pic>
      <p:pic>
        <p:nvPicPr>
          <p:cNvPr descr="A group of people standing in a desert&#10;&#10;Description automatically generated" id="377" name="Google Shape;377;p18"/>
          <p:cNvPicPr preferRelativeResize="0"/>
          <p:nvPr/>
        </p:nvPicPr>
        <p:blipFill rotWithShape="1">
          <a:blip r:embed="rId4">
            <a:alphaModFix/>
          </a:blip>
          <a:srcRect b="0" l="0" r="0" t="0"/>
          <a:stretch/>
        </p:blipFill>
        <p:spPr>
          <a:xfrm>
            <a:off x="3041375" y="2050307"/>
            <a:ext cx="2597426" cy="2020772"/>
          </a:xfrm>
          <a:prstGeom prst="rect">
            <a:avLst/>
          </a:prstGeom>
          <a:noFill/>
          <a:ln>
            <a:noFill/>
          </a:ln>
        </p:spPr>
      </p:pic>
      <p:pic>
        <p:nvPicPr>
          <p:cNvPr descr="A group of people sitting on a bench&#10;&#10;Description automatically generated" id="378" name="Google Shape;378;p18"/>
          <p:cNvPicPr preferRelativeResize="0"/>
          <p:nvPr/>
        </p:nvPicPr>
        <p:blipFill rotWithShape="1">
          <a:blip r:embed="rId5">
            <a:alphaModFix/>
          </a:blip>
          <a:srcRect b="0" l="0" r="0" t="0"/>
          <a:stretch/>
        </p:blipFill>
        <p:spPr>
          <a:xfrm>
            <a:off x="5698437" y="2050307"/>
            <a:ext cx="2521167" cy="2020772"/>
          </a:xfrm>
          <a:prstGeom prst="rect">
            <a:avLst/>
          </a:prstGeom>
          <a:noFill/>
          <a:ln>
            <a:noFill/>
          </a:ln>
        </p:spPr>
      </p:pic>
      <p:pic>
        <p:nvPicPr>
          <p:cNvPr descr="A group of people sitting at a table with a computer&#10;&#10;Description automatically generated" id="379" name="Google Shape;379;p18"/>
          <p:cNvPicPr preferRelativeResize="0"/>
          <p:nvPr/>
        </p:nvPicPr>
        <p:blipFill rotWithShape="1">
          <a:blip r:embed="rId6">
            <a:alphaModFix/>
          </a:blip>
          <a:srcRect b="0" l="0" r="0" t="0"/>
          <a:stretch/>
        </p:blipFill>
        <p:spPr>
          <a:xfrm>
            <a:off x="8279240" y="2050308"/>
            <a:ext cx="2975113" cy="2020772"/>
          </a:xfrm>
          <a:prstGeom prst="rect">
            <a:avLst/>
          </a:prstGeom>
          <a:noFill/>
          <a:ln>
            <a:noFill/>
          </a:ln>
        </p:spPr>
      </p:pic>
      <p:pic>
        <p:nvPicPr>
          <p:cNvPr descr="A group of people standing around a table with a computer&#10;&#10;Description automatically generated" id="380" name="Google Shape;380;p18"/>
          <p:cNvPicPr preferRelativeResize="0"/>
          <p:nvPr/>
        </p:nvPicPr>
        <p:blipFill rotWithShape="1">
          <a:blip r:embed="rId7">
            <a:alphaModFix/>
          </a:blip>
          <a:srcRect b="0" l="0" r="0" t="0"/>
          <a:stretch/>
        </p:blipFill>
        <p:spPr>
          <a:xfrm>
            <a:off x="581192" y="4140652"/>
            <a:ext cx="2400547" cy="2119520"/>
          </a:xfrm>
          <a:prstGeom prst="rect">
            <a:avLst/>
          </a:prstGeom>
          <a:noFill/>
          <a:ln>
            <a:noFill/>
          </a:ln>
        </p:spPr>
      </p:pic>
      <p:pic>
        <p:nvPicPr>
          <p:cNvPr descr="A group of people in a garden&#10;&#10;Description automatically generated" id="381" name="Google Shape;381;p18"/>
          <p:cNvPicPr preferRelativeResize="0"/>
          <p:nvPr/>
        </p:nvPicPr>
        <p:blipFill rotWithShape="1">
          <a:blip r:embed="rId8">
            <a:alphaModFix/>
          </a:blip>
          <a:srcRect b="0" l="0" r="0" t="0"/>
          <a:stretch/>
        </p:blipFill>
        <p:spPr>
          <a:xfrm>
            <a:off x="3041375" y="4187475"/>
            <a:ext cx="2597426" cy="2086113"/>
          </a:xfrm>
          <a:prstGeom prst="rect">
            <a:avLst/>
          </a:prstGeom>
          <a:noFill/>
          <a:ln>
            <a:noFill/>
          </a:ln>
        </p:spPr>
      </p:pic>
      <p:pic>
        <p:nvPicPr>
          <p:cNvPr descr="A group of people in a garden&#10;&#10;Description automatically generated" id="382" name="Google Shape;382;p18"/>
          <p:cNvPicPr preferRelativeResize="0"/>
          <p:nvPr/>
        </p:nvPicPr>
        <p:blipFill rotWithShape="1">
          <a:blip r:embed="rId9">
            <a:alphaModFix/>
          </a:blip>
          <a:srcRect b="0" l="0" r="0" t="0"/>
          <a:stretch/>
        </p:blipFill>
        <p:spPr>
          <a:xfrm>
            <a:off x="5698437" y="4187474"/>
            <a:ext cx="2761422" cy="2072697"/>
          </a:xfrm>
          <a:prstGeom prst="rect">
            <a:avLst/>
          </a:prstGeom>
          <a:noFill/>
          <a:ln>
            <a:noFill/>
          </a:ln>
        </p:spPr>
      </p:pic>
      <p:pic>
        <p:nvPicPr>
          <p:cNvPr descr="A group of people standing around a well&#10;&#10;Description automatically generated" id="383" name="Google Shape;383;p18"/>
          <p:cNvPicPr preferRelativeResize="0"/>
          <p:nvPr/>
        </p:nvPicPr>
        <p:blipFill rotWithShape="1">
          <a:blip r:embed="rId10">
            <a:alphaModFix/>
          </a:blip>
          <a:srcRect b="0" l="0" r="0" t="0"/>
          <a:stretch/>
        </p:blipFill>
        <p:spPr>
          <a:xfrm>
            <a:off x="8522809" y="4193437"/>
            <a:ext cx="2743200" cy="20667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31111f4f05f_0_6"/>
          <p:cNvSpPr txBox="1"/>
          <p:nvPr>
            <p:ph type="title"/>
          </p:nvPr>
        </p:nvSpPr>
        <p:spPr>
          <a:xfrm>
            <a:off x="581200" y="702150"/>
            <a:ext cx="11029500" cy="8142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FIELD WORK</a:t>
            </a:r>
            <a:endParaRPr/>
          </a:p>
        </p:txBody>
      </p:sp>
      <p:pic>
        <p:nvPicPr>
          <p:cNvPr id="390" name="Google Shape;390;g31111f4f05f_0_6"/>
          <p:cNvPicPr preferRelativeResize="0"/>
          <p:nvPr/>
        </p:nvPicPr>
        <p:blipFill>
          <a:blip r:embed="rId3">
            <a:alphaModFix/>
          </a:blip>
          <a:stretch>
            <a:fillRect/>
          </a:stretch>
        </p:blipFill>
        <p:spPr>
          <a:xfrm>
            <a:off x="511550" y="1670250"/>
            <a:ext cx="2538349" cy="2538349"/>
          </a:xfrm>
          <a:prstGeom prst="rect">
            <a:avLst/>
          </a:prstGeom>
          <a:noFill/>
          <a:ln>
            <a:noFill/>
          </a:ln>
        </p:spPr>
      </p:pic>
      <p:pic>
        <p:nvPicPr>
          <p:cNvPr id="391" name="Google Shape;391;g31111f4f05f_0_6"/>
          <p:cNvPicPr preferRelativeResize="0"/>
          <p:nvPr/>
        </p:nvPicPr>
        <p:blipFill>
          <a:blip r:embed="rId4">
            <a:alphaModFix/>
          </a:blip>
          <a:stretch>
            <a:fillRect/>
          </a:stretch>
        </p:blipFill>
        <p:spPr>
          <a:xfrm>
            <a:off x="3049900" y="1670250"/>
            <a:ext cx="2069376" cy="2538348"/>
          </a:xfrm>
          <a:prstGeom prst="rect">
            <a:avLst/>
          </a:prstGeom>
          <a:noFill/>
          <a:ln>
            <a:noFill/>
          </a:ln>
        </p:spPr>
      </p:pic>
      <p:pic>
        <p:nvPicPr>
          <p:cNvPr id="392" name="Google Shape;392;g31111f4f05f_0_6"/>
          <p:cNvPicPr preferRelativeResize="0"/>
          <p:nvPr/>
        </p:nvPicPr>
        <p:blipFill>
          <a:blip r:embed="rId5">
            <a:alphaModFix/>
          </a:blip>
          <a:stretch>
            <a:fillRect/>
          </a:stretch>
        </p:blipFill>
        <p:spPr>
          <a:xfrm>
            <a:off x="5119275" y="1670250"/>
            <a:ext cx="2538349" cy="2538348"/>
          </a:xfrm>
          <a:prstGeom prst="rect">
            <a:avLst/>
          </a:prstGeom>
          <a:noFill/>
          <a:ln>
            <a:noFill/>
          </a:ln>
        </p:spPr>
      </p:pic>
      <p:pic>
        <p:nvPicPr>
          <p:cNvPr id="393" name="Google Shape;393;g31111f4f05f_0_6"/>
          <p:cNvPicPr preferRelativeResize="0"/>
          <p:nvPr/>
        </p:nvPicPr>
        <p:blipFill>
          <a:blip r:embed="rId6">
            <a:alphaModFix/>
          </a:blip>
          <a:stretch>
            <a:fillRect/>
          </a:stretch>
        </p:blipFill>
        <p:spPr>
          <a:xfrm>
            <a:off x="7657625" y="1670250"/>
            <a:ext cx="4268350" cy="2538351"/>
          </a:xfrm>
          <a:prstGeom prst="rect">
            <a:avLst/>
          </a:prstGeom>
          <a:noFill/>
          <a:ln>
            <a:noFill/>
          </a:ln>
        </p:spPr>
      </p:pic>
      <p:pic>
        <p:nvPicPr>
          <p:cNvPr id="394" name="Google Shape;394;g31111f4f05f_0_6"/>
          <p:cNvPicPr preferRelativeResize="0"/>
          <p:nvPr/>
        </p:nvPicPr>
        <p:blipFill>
          <a:blip r:embed="rId7">
            <a:alphaModFix/>
          </a:blip>
          <a:stretch>
            <a:fillRect/>
          </a:stretch>
        </p:blipFill>
        <p:spPr>
          <a:xfrm>
            <a:off x="511550" y="4208600"/>
            <a:ext cx="2538350" cy="2164826"/>
          </a:xfrm>
          <a:prstGeom prst="rect">
            <a:avLst/>
          </a:prstGeom>
          <a:noFill/>
          <a:ln>
            <a:noFill/>
          </a:ln>
        </p:spPr>
      </p:pic>
      <p:pic>
        <p:nvPicPr>
          <p:cNvPr id="395" name="Google Shape;395;g31111f4f05f_0_6"/>
          <p:cNvPicPr preferRelativeResize="0"/>
          <p:nvPr/>
        </p:nvPicPr>
        <p:blipFill>
          <a:blip r:embed="rId8">
            <a:alphaModFix/>
          </a:blip>
          <a:stretch>
            <a:fillRect/>
          </a:stretch>
        </p:blipFill>
        <p:spPr>
          <a:xfrm>
            <a:off x="3049900" y="4208600"/>
            <a:ext cx="3126126" cy="2164825"/>
          </a:xfrm>
          <a:prstGeom prst="rect">
            <a:avLst/>
          </a:prstGeom>
          <a:noFill/>
          <a:ln>
            <a:noFill/>
          </a:ln>
        </p:spPr>
      </p:pic>
      <p:pic>
        <p:nvPicPr>
          <p:cNvPr id="396" name="Google Shape;396;g31111f4f05f_0_6"/>
          <p:cNvPicPr preferRelativeResize="0"/>
          <p:nvPr/>
        </p:nvPicPr>
        <p:blipFill rotWithShape="1">
          <a:blip r:embed="rId9">
            <a:alphaModFix/>
          </a:blip>
          <a:srcRect b="0" l="2560" r="-2560" t="0"/>
          <a:stretch/>
        </p:blipFill>
        <p:spPr>
          <a:xfrm>
            <a:off x="6176025" y="4208600"/>
            <a:ext cx="3126125" cy="2164826"/>
          </a:xfrm>
          <a:prstGeom prst="rect">
            <a:avLst/>
          </a:prstGeom>
          <a:noFill/>
          <a:ln>
            <a:noFill/>
          </a:ln>
        </p:spPr>
      </p:pic>
      <p:pic>
        <p:nvPicPr>
          <p:cNvPr id="397" name="Google Shape;397;g31111f4f05f_0_6"/>
          <p:cNvPicPr preferRelativeResize="0"/>
          <p:nvPr/>
        </p:nvPicPr>
        <p:blipFill>
          <a:blip r:embed="rId10">
            <a:alphaModFix/>
          </a:blip>
          <a:stretch>
            <a:fillRect/>
          </a:stretch>
        </p:blipFill>
        <p:spPr>
          <a:xfrm>
            <a:off x="9215125" y="4208600"/>
            <a:ext cx="2710850" cy="2164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1111f4f05f_0_41"/>
          <p:cNvSpPr txBox="1"/>
          <p:nvPr>
            <p:ph type="title"/>
          </p:nvPr>
        </p:nvSpPr>
        <p:spPr>
          <a:xfrm>
            <a:off x="581200" y="702152"/>
            <a:ext cx="11029500" cy="882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FIELD WORK</a:t>
            </a:r>
            <a:endParaRPr/>
          </a:p>
        </p:txBody>
      </p:sp>
      <p:pic>
        <p:nvPicPr>
          <p:cNvPr id="404" name="Google Shape;404;g31111f4f05f_0_41"/>
          <p:cNvPicPr preferRelativeResize="0"/>
          <p:nvPr/>
        </p:nvPicPr>
        <p:blipFill>
          <a:blip r:embed="rId3">
            <a:alphaModFix/>
          </a:blip>
          <a:stretch>
            <a:fillRect/>
          </a:stretch>
        </p:blipFill>
        <p:spPr>
          <a:xfrm>
            <a:off x="276400" y="1737150"/>
            <a:ext cx="3496827" cy="4951352"/>
          </a:xfrm>
          <a:prstGeom prst="rect">
            <a:avLst/>
          </a:prstGeom>
          <a:noFill/>
          <a:ln>
            <a:noFill/>
          </a:ln>
        </p:spPr>
      </p:pic>
      <p:pic>
        <p:nvPicPr>
          <p:cNvPr id="405" name="Google Shape;405;g31111f4f05f_0_41"/>
          <p:cNvPicPr preferRelativeResize="0"/>
          <p:nvPr/>
        </p:nvPicPr>
        <p:blipFill>
          <a:blip r:embed="rId4">
            <a:alphaModFix/>
          </a:blip>
          <a:stretch>
            <a:fillRect/>
          </a:stretch>
        </p:blipFill>
        <p:spPr>
          <a:xfrm>
            <a:off x="3773230" y="1737151"/>
            <a:ext cx="2987300" cy="2430098"/>
          </a:xfrm>
          <a:prstGeom prst="rect">
            <a:avLst/>
          </a:prstGeom>
          <a:noFill/>
          <a:ln>
            <a:noFill/>
          </a:ln>
        </p:spPr>
      </p:pic>
      <p:pic>
        <p:nvPicPr>
          <p:cNvPr id="406" name="Google Shape;406;g31111f4f05f_0_41"/>
          <p:cNvPicPr preferRelativeResize="0"/>
          <p:nvPr/>
        </p:nvPicPr>
        <p:blipFill>
          <a:blip r:embed="rId5">
            <a:alphaModFix/>
          </a:blip>
          <a:stretch>
            <a:fillRect/>
          </a:stretch>
        </p:blipFill>
        <p:spPr>
          <a:xfrm>
            <a:off x="6760527" y="1737151"/>
            <a:ext cx="3240141" cy="2430102"/>
          </a:xfrm>
          <a:prstGeom prst="rect">
            <a:avLst/>
          </a:prstGeom>
          <a:noFill/>
          <a:ln>
            <a:noFill/>
          </a:ln>
        </p:spPr>
      </p:pic>
      <p:pic>
        <p:nvPicPr>
          <p:cNvPr id="407" name="Google Shape;407;g31111f4f05f_0_41"/>
          <p:cNvPicPr preferRelativeResize="0"/>
          <p:nvPr/>
        </p:nvPicPr>
        <p:blipFill>
          <a:blip r:embed="rId6">
            <a:alphaModFix/>
          </a:blip>
          <a:stretch>
            <a:fillRect/>
          </a:stretch>
        </p:blipFill>
        <p:spPr>
          <a:xfrm>
            <a:off x="3773225" y="4167250"/>
            <a:ext cx="3181276" cy="2521252"/>
          </a:xfrm>
          <a:prstGeom prst="rect">
            <a:avLst/>
          </a:prstGeom>
          <a:noFill/>
          <a:ln>
            <a:noFill/>
          </a:ln>
        </p:spPr>
      </p:pic>
      <p:pic>
        <p:nvPicPr>
          <p:cNvPr id="408" name="Google Shape;408;g31111f4f05f_0_41"/>
          <p:cNvPicPr preferRelativeResize="0"/>
          <p:nvPr/>
        </p:nvPicPr>
        <p:blipFill>
          <a:blip r:embed="rId7">
            <a:alphaModFix/>
          </a:blip>
          <a:stretch>
            <a:fillRect/>
          </a:stretch>
        </p:blipFill>
        <p:spPr>
          <a:xfrm>
            <a:off x="10000675" y="1737150"/>
            <a:ext cx="1992873" cy="1609202"/>
          </a:xfrm>
          <a:prstGeom prst="rect">
            <a:avLst/>
          </a:prstGeom>
          <a:noFill/>
          <a:ln>
            <a:noFill/>
          </a:ln>
        </p:spPr>
      </p:pic>
      <p:pic>
        <p:nvPicPr>
          <p:cNvPr id="409" name="Google Shape;409;g31111f4f05f_0_41"/>
          <p:cNvPicPr preferRelativeResize="0"/>
          <p:nvPr/>
        </p:nvPicPr>
        <p:blipFill>
          <a:blip r:embed="rId8">
            <a:alphaModFix/>
          </a:blip>
          <a:stretch>
            <a:fillRect/>
          </a:stretch>
        </p:blipFill>
        <p:spPr>
          <a:xfrm>
            <a:off x="6954500" y="4167250"/>
            <a:ext cx="3046175" cy="2521250"/>
          </a:xfrm>
          <a:prstGeom prst="rect">
            <a:avLst/>
          </a:prstGeom>
          <a:noFill/>
          <a:ln>
            <a:noFill/>
          </a:ln>
        </p:spPr>
      </p:pic>
      <p:pic>
        <p:nvPicPr>
          <p:cNvPr id="410" name="Google Shape;410;g31111f4f05f_0_41"/>
          <p:cNvPicPr preferRelativeResize="0"/>
          <p:nvPr/>
        </p:nvPicPr>
        <p:blipFill>
          <a:blip r:embed="rId9">
            <a:alphaModFix/>
          </a:blip>
          <a:stretch>
            <a:fillRect/>
          </a:stretch>
        </p:blipFill>
        <p:spPr>
          <a:xfrm>
            <a:off x="10000675" y="3346341"/>
            <a:ext cx="1992874" cy="1494661"/>
          </a:xfrm>
          <a:prstGeom prst="rect">
            <a:avLst/>
          </a:prstGeom>
          <a:noFill/>
          <a:ln>
            <a:noFill/>
          </a:ln>
        </p:spPr>
      </p:pic>
      <p:pic>
        <p:nvPicPr>
          <p:cNvPr id="411" name="Google Shape;411;g31111f4f05f_0_41"/>
          <p:cNvPicPr preferRelativeResize="0"/>
          <p:nvPr/>
        </p:nvPicPr>
        <p:blipFill>
          <a:blip r:embed="rId10">
            <a:alphaModFix/>
          </a:blip>
          <a:stretch>
            <a:fillRect/>
          </a:stretch>
        </p:blipFill>
        <p:spPr>
          <a:xfrm>
            <a:off x="10000675" y="4841000"/>
            <a:ext cx="1992876" cy="1847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1111f4f05f_0_0"/>
          <p:cNvSpPr txBox="1"/>
          <p:nvPr>
            <p:ph type="title"/>
          </p:nvPr>
        </p:nvSpPr>
        <p:spPr>
          <a:xfrm>
            <a:off x="581200" y="702151"/>
            <a:ext cx="11029500" cy="933900"/>
          </a:xfrm>
          <a:prstGeom prst="rect">
            <a:avLst/>
          </a:prstGeom>
          <a:noFill/>
          <a:ln>
            <a:noFill/>
          </a:ln>
        </p:spPr>
        <p:txBody>
          <a:bodyPr anchorCtr="0" anchor="b" bIns="45700" lIns="91425" spcFirstLastPara="1" rIns="91425" wrap="square" tIns="45700">
            <a:normAutofit/>
          </a:bodyPr>
          <a:lstStyle/>
          <a:p>
            <a:pPr indent="0" lvl="0" marL="0" rtl="0" algn="l">
              <a:lnSpc>
                <a:spcPct val="115000"/>
              </a:lnSpc>
              <a:spcBef>
                <a:spcPts val="1200"/>
              </a:spcBef>
              <a:spcAft>
                <a:spcPts val="1200"/>
              </a:spcAft>
              <a:buClr>
                <a:schemeClr val="dk1"/>
              </a:buClr>
              <a:buSzPts val="1100"/>
              <a:buFont typeface="Arial"/>
              <a:buNone/>
            </a:pPr>
            <a:r>
              <a:rPr lang="en-US"/>
              <a:t>SUCCESSFULLY DEVELOPED SINDH RESILIENCE STRATEGY</a:t>
            </a:r>
            <a:endParaRPr/>
          </a:p>
        </p:txBody>
      </p:sp>
      <p:pic>
        <p:nvPicPr>
          <p:cNvPr id="418" name="Google Shape;418;g31111f4f05f_0_0"/>
          <p:cNvPicPr preferRelativeResize="0"/>
          <p:nvPr/>
        </p:nvPicPr>
        <p:blipFill>
          <a:blip r:embed="rId3">
            <a:alphaModFix/>
          </a:blip>
          <a:stretch>
            <a:fillRect/>
          </a:stretch>
        </p:blipFill>
        <p:spPr>
          <a:xfrm>
            <a:off x="530150" y="1771350"/>
            <a:ext cx="3855226" cy="2569151"/>
          </a:xfrm>
          <a:prstGeom prst="rect">
            <a:avLst/>
          </a:prstGeom>
          <a:noFill/>
          <a:ln>
            <a:noFill/>
          </a:ln>
        </p:spPr>
      </p:pic>
      <p:pic>
        <p:nvPicPr>
          <p:cNvPr id="419" name="Google Shape;419;g31111f4f05f_0_0"/>
          <p:cNvPicPr preferRelativeResize="0"/>
          <p:nvPr/>
        </p:nvPicPr>
        <p:blipFill>
          <a:blip r:embed="rId4">
            <a:alphaModFix/>
          </a:blip>
          <a:stretch>
            <a:fillRect/>
          </a:stretch>
        </p:blipFill>
        <p:spPr>
          <a:xfrm>
            <a:off x="4385375" y="1771350"/>
            <a:ext cx="3855226" cy="2569151"/>
          </a:xfrm>
          <a:prstGeom prst="rect">
            <a:avLst/>
          </a:prstGeom>
          <a:noFill/>
          <a:ln>
            <a:noFill/>
          </a:ln>
        </p:spPr>
      </p:pic>
      <p:pic>
        <p:nvPicPr>
          <p:cNvPr id="420" name="Google Shape;420;g31111f4f05f_0_0"/>
          <p:cNvPicPr preferRelativeResize="0"/>
          <p:nvPr/>
        </p:nvPicPr>
        <p:blipFill>
          <a:blip r:embed="rId5">
            <a:alphaModFix/>
          </a:blip>
          <a:stretch>
            <a:fillRect/>
          </a:stretch>
        </p:blipFill>
        <p:spPr>
          <a:xfrm>
            <a:off x="8240600" y="1771350"/>
            <a:ext cx="3514349" cy="2569151"/>
          </a:xfrm>
          <a:prstGeom prst="rect">
            <a:avLst/>
          </a:prstGeom>
          <a:noFill/>
          <a:ln>
            <a:noFill/>
          </a:ln>
        </p:spPr>
      </p:pic>
      <p:pic>
        <p:nvPicPr>
          <p:cNvPr id="421" name="Google Shape;421;g31111f4f05f_0_0"/>
          <p:cNvPicPr preferRelativeResize="0"/>
          <p:nvPr/>
        </p:nvPicPr>
        <p:blipFill>
          <a:blip r:embed="rId6">
            <a:alphaModFix/>
          </a:blip>
          <a:stretch>
            <a:fillRect/>
          </a:stretch>
        </p:blipFill>
        <p:spPr>
          <a:xfrm>
            <a:off x="530150" y="4340500"/>
            <a:ext cx="3855225" cy="2212700"/>
          </a:xfrm>
          <a:prstGeom prst="rect">
            <a:avLst/>
          </a:prstGeom>
          <a:noFill/>
          <a:ln>
            <a:noFill/>
          </a:ln>
        </p:spPr>
      </p:pic>
      <p:pic>
        <p:nvPicPr>
          <p:cNvPr id="422" name="Google Shape;422;g31111f4f05f_0_0"/>
          <p:cNvPicPr preferRelativeResize="0"/>
          <p:nvPr/>
        </p:nvPicPr>
        <p:blipFill>
          <a:blip r:embed="rId7">
            <a:alphaModFix/>
          </a:blip>
          <a:stretch>
            <a:fillRect/>
          </a:stretch>
        </p:blipFill>
        <p:spPr>
          <a:xfrm>
            <a:off x="4343425" y="4340500"/>
            <a:ext cx="3897174" cy="2212699"/>
          </a:xfrm>
          <a:prstGeom prst="rect">
            <a:avLst/>
          </a:prstGeom>
          <a:noFill/>
          <a:ln>
            <a:noFill/>
          </a:ln>
        </p:spPr>
      </p:pic>
      <p:pic>
        <p:nvPicPr>
          <p:cNvPr id="423" name="Google Shape;423;g31111f4f05f_0_0"/>
          <p:cNvPicPr preferRelativeResize="0"/>
          <p:nvPr/>
        </p:nvPicPr>
        <p:blipFill>
          <a:blip r:embed="rId8">
            <a:alphaModFix/>
          </a:blip>
          <a:stretch>
            <a:fillRect/>
          </a:stretch>
        </p:blipFill>
        <p:spPr>
          <a:xfrm>
            <a:off x="8240600" y="4340500"/>
            <a:ext cx="3514350" cy="2212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0"/>
          <p:cNvSpPr txBox="1"/>
          <p:nvPr>
            <p:ph type="title"/>
          </p:nvPr>
        </p:nvSpPr>
        <p:spPr>
          <a:xfrm>
            <a:off x="581192" y="702156"/>
            <a:ext cx="11029616" cy="808592"/>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ADVOCACY WORK</a:t>
            </a:r>
            <a:endParaRPr/>
          </a:p>
        </p:txBody>
      </p:sp>
      <p:pic>
        <p:nvPicPr>
          <p:cNvPr descr="A group of people posing for a photo&#10;&#10;Description automatically generated" id="429" name="Google Shape;429;p20"/>
          <p:cNvPicPr preferRelativeResize="0"/>
          <p:nvPr/>
        </p:nvPicPr>
        <p:blipFill rotWithShape="1">
          <a:blip r:embed="rId3">
            <a:alphaModFix/>
          </a:blip>
          <a:srcRect b="0" l="0" r="0" t="0"/>
          <a:stretch/>
        </p:blipFill>
        <p:spPr>
          <a:xfrm>
            <a:off x="1272205" y="1700695"/>
            <a:ext cx="2592457" cy="1728305"/>
          </a:xfrm>
          <a:prstGeom prst="rect">
            <a:avLst/>
          </a:prstGeom>
          <a:noFill/>
          <a:ln>
            <a:noFill/>
          </a:ln>
        </p:spPr>
      </p:pic>
      <p:pic>
        <p:nvPicPr>
          <p:cNvPr descr="A group of people sitting at long tables in a room&#10;&#10;Description automatically generated" id="430" name="Google Shape;430;p20"/>
          <p:cNvPicPr preferRelativeResize="0"/>
          <p:nvPr/>
        </p:nvPicPr>
        <p:blipFill rotWithShape="1">
          <a:blip r:embed="rId4">
            <a:alphaModFix/>
          </a:blip>
          <a:srcRect b="0" l="0" r="0" t="0"/>
          <a:stretch/>
        </p:blipFill>
        <p:spPr>
          <a:xfrm>
            <a:off x="3864662" y="1707112"/>
            <a:ext cx="2627243" cy="1721888"/>
          </a:xfrm>
          <a:prstGeom prst="rect">
            <a:avLst/>
          </a:prstGeom>
          <a:noFill/>
          <a:ln>
            <a:noFill/>
          </a:ln>
        </p:spPr>
      </p:pic>
      <p:pic>
        <p:nvPicPr>
          <p:cNvPr descr="A person standing in front of a group of people&#10;&#10;Description automatically generated" id="431" name="Google Shape;431;p20"/>
          <p:cNvPicPr preferRelativeResize="0"/>
          <p:nvPr/>
        </p:nvPicPr>
        <p:blipFill rotWithShape="1">
          <a:blip r:embed="rId5">
            <a:alphaModFix/>
          </a:blip>
          <a:srcRect b="0" l="0" r="0" t="0"/>
          <a:stretch/>
        </p:blipFill>
        <p:spPr>
          <a:xfrm>
            <a:off x="6457119" y="1700695"/>
            <a:ext cx="2358889" cy="1734722"/>
          </a:xfrm>
          <a:prstGeom prst="rect">
            <a:avLst/>
          </a:prstGeom>
          <a:noFill/>
          <a:ln>
            <a:noFill/>
          </a:ln>
        </p:spPr>
      </p:pic>
      <p:pic>
        <p:nvPicPr>
          <p:cNvPr descr="A group of people in a conference room&#10;&#10;Description automatically generated" id="432" name="Google Shape;432;p20"/>
          <p:cNvPicPr preferRelativeResize="0"/>
          <p:nvPr/>
        </p:nvPicPr>
        <p:blipFill rotWithShape="1">
          <a:blip r:embed="rId6">
            <a:alphaModFix/>
          </a:blip>
          <a:srcRect b="0" l="0" r="0" t="0"/>
          <a:stretch/>
        </p:blipFill>
        <p:spPr>
          <a:xfrm>
            <a:off x="8816010" y="1707112"/>
            <a:ext cx="2592457" cy="1728305"/>
          </a:xfrm>
          <a:prstGeom prst="rect">
            <a:avLst/>
          </a:prstGeom>
          <a:noFill/>
          <a:ln>
            <a:noFill/>
          </a:ln>
        </p:spPr>
      </p:pic>
      <p:pic>
        <p:nvPicPr>
          <p:cNvPr descr="A group of people sitting in a meeting room&#10;&#10;Description automatically generated" id="433" name="Google Shape;433;p20"/>
          <p:cNvPicPr preferRelativeResize="0"/>
          <p:nvPr/>
        </p:nvPicPr>
        <p:blipFill rotWithShape="1">
          <a:blip r:embed="rId7">
            <a:alphaModFix/>
          </a:blip>
          <a:srcRect b="0" l="0" r="0" t="0"/>
          <a:stretch/>
        </p:blipFill>
        <p:spPr>
          <a:xfrm>
            <a:off x="1272205" y="3435417"/>
            <a:ext cx="2592457" cy="1808922"/>
          </a:xfrm>
          <a:prstGeom prst="rect">
            <a:avLst/>
          </a:prstGeom>
          <a:noFill/>
          <a:ln>
            <a:noFill/>
          </a:ln>
        </p:spPr>
      </p:pic>
      <p:pic>
        <p:nvPicPr>
          <p:cNvPr descr="A group of people sitting in a room&#10;&#10;Description automatically generated" id="434" name="Google Shape;434;p20"/>
          <p:cNvPicPr preferRelativeResize="0"/>
          <p:nvPr/>
        </p:nvPicPr>
        <p:blipFill rotWithShape="1">
          <a:blip r:embed="rId8">
            <a:alphaModFix/>
          </a:blip>
          <a:srcRect b="0" l="0" r="0" t="0"/>
          <a:stretch/>
        </p:blipFill>
        <p:spPr>
          <a:xfrm>
            <a:off x="3864662" y="3435417"/>
            <a:ext cx="2627240" cy="1808922"/>
          </a:xfrm>
          <a:prstGeom prst="rect">
            <a:avLst/>
          </a:prstGeom>
          <a:noFill/>
          <a:ln>
            <a:noFill/>
          </a:ln>
        </p:spPr>
      </p:pic>
      <p:pic>
        <p:nvPicPr>
          <p:cNvPr descr="A group of people in a meeting&#10;&#10;Description automatically generated" id="435" name="Google Shape;435;p20"/>
          <p:cNvPicPr preferRelativeResize="0"/>
          <p:nvPr/>
        </p:nvPicPr>
        <p:blipFill rotWithShape="1">
          <a:blip r:embed="rId9">
            <a:alphaModFix/>
          </a:blip>
          <a:srcRect b="0" l="0" r="0" t="0"/>
          <a:stretch/>
        </p:blipFill>
        <p:spPr>
          <a:xfrm>
            <a:off x="6491905" y="3441834"/>
            <a:ext cx="2324103" cy="1808922"/>
          </a:xfrm>
          <a:prstGeom prst="rect">
            <a:avLst/>
          </a:prstGeom>
          <a:noFill/>
          <a:ln>
            <a:noFill/>
          </a:ln>
        </p:spPr>
      </p:pic>
      <p:pic>
        <p:nvPicPr>
          <p:cNvPr descr="A group of people sitting at long tables&#10;&#10;Description automatically generated" id="436" name="Google Shape;436;p20"/>
          <p:cNvPicPr preferRelativeResize="0"/>
          <p:nvPr/>
        </p:nvPicPr>
        <p:blipFill rotWithShape="1">
          <a:blip r:embed="rId10">
            <a:alphaModFix/>
          </a:blip>
          <a:srcRect b="0" l="0" r="0" t="0"/>
          <a:stretch/>
        </p:blipFill>
        <p:spPr>
          <a:xfrm>
            <a:off x="8816007" y="3416167"/>
            <a:ext cx="2592457" cy="18474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1"/>
          <p:cNvSpPr/>
          <p:nvPr/>
        </p:nvSpPr>
        <p:spPr>
          <a:xfrm>
            <a:off x="0" y="19878"/>
            <a:ext cx="12192000" cy="3220002"/>
          </a:xfrm>
          <a:prstGeom prst="rect">
            <a:avLst/>
          </a:prstGeom>
          <a:solidFill>
            <a:srgbClr val="8E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442" name="Google Shape;442;p21"/>
          <p:cNvSpPr/>
          <p:nvPr/>
        </p:nvSpPr>
        <p:spPr>
          <a:xfrm>
            <a:off x="1425175" y="438950"/>
            <a:ext cx="9303600" cy="2781000"/>
          </a:xfrm>
          <a:prstGeom prst="rect">
            <a:avLst/>
          </a:prstGeom>
          <a:noFill/>
          <a:ln>
            <a:noFill/>
          </a:ln>
        </p:spPr>
        <p:txBody>
          <a:bodyPr anchorCtr="0" anchor="t" bIns="45700" lIns="45700" spcFirstLastPara="1" rIns="45700" wrap="square" tIns="45700">
            <a:noAutofit/>
          </a:bodyPr>
          <a:lstStyle/>
          <a:p>
            <a:pPr indent="0" lvl="0" marL="0" marR="0" rtl="0" algn="ctr">
              <a:lnSpc>
                <a:spcPct val="107000"/>
              </a:lnSpc>
              <a:spcBef>
                <a:spcPts val="0"/>
              </a:spcBef>
              <a:spcAft>
                <a:spcPts val="0"/>
              </a:spcAft>
              <a:buNone/>
            </a:pPr>
            <a:r>
              <a:rPr b="1" lang="en-US" sz="2600">
                <a:solidFill>
                  <a:srgbClr val="FFFFFF"/>
                </a:solidFill>
                <a:latin typeface="Calibri"/>
                <a:ea typeface="Calibri"/>
                <a:cs typeface="Calibri"/>
                <a:sym typeface="Calibri"/>
              </a:rPr>
              <a:t>In the First Time in History of Pakistan</a:t>
            </a:r>
            <a:endParaRPr b="1" sz="2600">
              <a:solidFill>
                <a:srgbClr val="FFFFFF"/>
              </a:solidFill>
              <a:latin typeface="Calibri"/>
              <a:ea typeface="Calibri"/>
              <a:cs typeface="Calibri"/>
              <a:sym typeface="Calibri"/>
            </a:endParaRPr>
          </a:p>
          <a:p>
            <a:pPr indent="0" lvl="0" marL="0" marR="0" rtl="0" algn="ctr">
              <a:lnSpc>
                <a:spcPct val="107000"/>
              </a:lnSpc>
              <a:spcBef>
                <a:spcPts val="0"/>
              </a:spcBef>
              <a:spcAft>
                <a:spcPts val="0"/>
              </a:spcAft>
              <a:buNone/>
            </a:pPr>
            <a:r>
              <a:rPr b="1" lang="en-US" sz="2600">
                <a:solidFill>
                  <a:srgbClr val="FFFFFF"/>
                </a:solidFill>
                <a:latin typeface="Calibri"/>
                <a:ea typeface="Calibri"/>
                <a:cs typeface="Calibri"/>
                <a:sym typeface="Calibri"/>
              </a:rPr>
              <a:t>Launch and Successful Completion of the </a:t>
            </a:r>
            <a:r>
              <a:rPr b="1" lang="en-US" sz="2600">
                <a:solidFill>
                  <a:srgbClr val="FFFFFF"/>
                </a:solidFill>
                <a:latin typeface="Calibri"/>
                <a:ea typeface="Calibri"/>
                <a:cs typeface="Calibri"/>
                <a:sym typeface="Calibri"/>
              </a:rPr>
              <a:t>Early Warning Early Action Project</a:t>
            </a:r>
            <a:endParaRPr sz="11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lang="en-US" sz="2600">
                <a:solidFill>
                  <a:srgbClr val="FFFFFF"/>
                </a:solidFill>
                <a:latin typeface="Calibri"/>
                <a:ea typeface="Calibri"/>
                <a:cs typeface="Calibri"/>
                <a:sym typeface="Calibri"/>
              </a:rPr>
              <a:t>Pakistan – Tharparkar District</a:t>
            </a:r>
            <a:endParaRPr sz="1100">
              <a:solidFill>
                <a:schemeClr val="dk1"/>
              </a:solidFill>
              <a:latin typeface="Calibri"/>
              <a:ea typeface="Calibri"/>
              <a:cs typeface="Calibri"/>
              <a:sym typeface="Calibri"/>
            </a:endParaRPr>
          </a:p>
          <a:p>
            <a:pPr indent="0" lvl="0" marL="0" marR="0" rtl="0" algn="ctr">
              <a:lnSpc>
                <a:spcPct val="107000"/>
              </a:lnSpc>
              <a:spcBef>
                <a:spcPts val="0"/>
              </a:spcBef>
              <a:spcAft>
                <a:spcPts val="0"/>
              </a:spcAft>
              <a:buNone/>
            </a:pPr>
            <a:r>
              <a:rPr lang="en-US" sz="2000">
                <a:solidFill>
                  <a:srgbClr val="FFFFFF"/>
                </a:solidFill>
                <a:latin typeface="Calibri"/>
                <a:ea typeface="Calibri"/>
                <a:cs typeface="Calibri"/>
                <a:sym typeface="Calibri"/>
              </a:rPr>
              <a:t>Drought</a:t>
            </a:r>
            <a:endParaRPr/>
          </a:p>
          <a:p>
            <a:pPr indent="0" lvl="0" marL="0" marR="0" rtl="0" algn="ctr">
              <a:lnSpc>
                <a:spcPct val="107000"/>
              </a:lnSpc>
              <a:spcBef>
                <a:spcPts val="0"/>
              </a:spcBef>
              <a:spcAft>
                <a:spcPts val="0"/>
              </a:spcAft>
              <a:buNone/>
            </a:pPr>
            <a:r>
              <a:rPr lang="en-US" sz="1600">
                <a:solidFill>
                  <a:schemeClr val="lt1"/>
                </a:solidFill>
                <a:latin typeface="Libre Franklin"/>
                <a:ea typeface="Libre Franklin"/>
                <a:cs typeface="Libre Franklin"/>
                <a:sym typeface="Libre Franklin"/>
              </a:rPr>
              <a:t>(2019-2021)</a:t>
            </a:r>
            <a:endParaRPr sz="1100">
              <a:solidFill>
                <a:schemeClr val="lt1"/>
              </a:solidFill>
              <a:latin typeface="Calibri"/>
              <a:ea typeface="Calibri"/>
              <a:cs typeface="Calibri"/>
              <a:sym typeface="Calibri"/>
            </a:endParaRPr>
          </a:p>
          <a:p>
            <a:pPr indent="0" lvl="0" marL="0" marR="0" rtl="0" algn="ctr">
              <a:lnSpc>
                <a:spcPct val="107000"/>
              </a:lnSpc>
              <a:spcBef>
                <a:spcPts val="0"/>
              </a:spcBef>
              <a:spcAft>
                <a:spcPts val="0"/>
              </a:spcAft>
              <a:buNone/>
            </a:pPr>
            <a:r>
              <a:rPr lang="en-US" sz="2000">
                <a:solidFill>
                  <a:srgbClr val="FFFFFF"/>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pic>
        <p:nvPicPr>
          <p:cNvPr descr="17208" id="443" name="Google Shape;443;p21"/>
          <p:cNvPicPr preferRelativeResize="0"/>
          <p:nvPr/>
        </p:nvPicPr>
        <p:blipFill rotWithShape="1">
          <a:blip r:embed="rId3">
            <a:alphaModFix/>
          </a:blip>
          <a:srcRect b="17989" l="0" r="0" t="6003"/>
          <a:stretch/>
        </p:blipFill>
        <p:spPr>
          <a:xfrm>
            <a:off x="0" y="3031297"/>
            <a:ext cx="12192000" cy="38267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pSp>
        <p:nvGrpSpPr>
          <p:cNvPr id="448" name="Google Shape;448;p22"/>
          <p:cNvGrpSpPr/>
          <p:nvPr/>
        </p:nvGrpSpPr>
        <p:grpSpPr>
          <a:xfrm>
            <a:off x="1399763" y="1474027"/>
            <a:ext cx="9798519" cy="5178338"/>
            <a:chOff x="1399763" y="-812"/>
            <a:chExt cx="9798519" cy="5178338"/>
          </a:xfrm>
        </p:grpSpPr>
        <p:sp>
          <p:nvSpPr>
            <p:cNvPr id="449" name="Google Shape;449;p22"/>
            <p:cNvSpPr/>
            <p:nvPr/>
          </p:nvSpPr>
          <p:spPr>
            <a:xfrm>
              <a:off x="5359082" y="2751162"/>
              <a:ext cx="2199482" cy="2332023"/>
            </a:xfrm>
            <a:prstGeom prst="ellipse">
              <a:avLst/>
            </a:prstGeom>
            <a:gradFill>
              <a:gsLst>
                <a:gs pos="0">
                  <a:srgbClr val="4892CD"/>
                </a:gs>
                <a:gs pos="84000">
                  <a:srgbClr val="1D6DA5"/>
                </a:gs>
                <a:gs pos="100000">
                  <a:srgbClr val="1D6DA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txBox="1"/>
            <p:nvPr/>
          </p:nvSpPr>
          <p:spPr>
            <a:xfrm>
              <a:off x="5681189" y="3092679"/>
              <a:ext cx="1555268" cy="1648989"/>
            </a:xfrm>
            <a:prstGeom prst="rect">
              <a:avLst/>
            </a:prstGeom>
            <a:noFill/>
            <a:ln>
              <a:noFill/>
            </a:ln>
          </p:spPr>
          <p:txBody>
            <a:bodyPr anchorCtr="0" anchor="ctr" bIns="17125" lIns="17125" spcFirstLastPara="1" rIns="17125" wrap="square" tIns="17125">
              <a:noAutofit/>
            </a:bodyPr>
            <a:lstStyle/>
            <a:p>
              <a:pPr indent="0" lvl="0" marL="0" marR="0" rtl="0" algn="ctr">
                <a:lnSpc>
                  <a:spcPct val="90000"/>
                </a:lnSpc>
                <a:spcBef>
                  <a:spcPts val="0"/>
                </a:spcBef>
                <a:spcAft>
                  <a:spcPts val="0"/>
                </a:spcAft>
                <a:buClr>
                  <a:schemeClr val="dk1"/>
                </a:buClr>
                <a:buSzPts val="2700"/>
                <a:buFont typeface="Libre Franklin"/>
                <a:buNone/>
              </a:pPr>
              <a:r>
                <a:t/>
              </a:r>
              <a:endParaRPr b="1" sz="2700">
                <a:solidFill>
                  <a:schemeClr val="lt1"/>
                </a:solidFill>
                <a:latin typeface="Libre Franklin"/>
                <a:ea typeface="Libre Franklin"/>
                <a:cs typeface="Libre Franklin"/>
                <a:sym typeface="Libre Franklin"/>
              </a:endParaRPr>
            </a:p>
            <a:p>
              <a:pPr indent="0" lvl="0" marL="0" marR="0" rtl="0" algn="ctr">
                <a:lnSpc>
                  <a:spcPct val="90000"/>
                </a:lnSpc>
                <a:spcBef>
                  <a:spcPts val="945"/>
                </a:spcBef>
                <a:spcAft>
                  <a:spcPts val="0"/>
                </a:spcAft>
                <a:buClr>
                  <a:schemeClr val="lt1"/>
                </a:buClr>
                <a:buSzPts val="2700"/>
                <a:buFont typeface="Libre Franklin"/>
                <a:buNone/>
              </a:pPr>
              <a:r>
                <a:rPr b="1" lang="en-US" sz="2700">
                  <a:solidFill>
                    <a:schemeClr val="lt1"/>
                  </a:solidFill>
                  <a:latin typeface="Libre Franklin"/>
                  <a:ea typeface="Libre Franklin"/>
                  <a:cs typeface="Libre Franklin"/>
                  <a:sym typeface="Libre Franklin"/>
                </a:rPr>
                <a:t>Resilience</a:t>
              </a:r>
              <a:endParaRPr/>
            </a:p>
            <a:p>
              <a:pPr indent="0" lvl="0" marL="0" marR="0" rtl="0" algn="ctr">
                <a:lnSpc>
                  <a:spcPct val="90000"/>
                </a:lnSpc>
                <a:spcBef>
                  <a:spcPts val="945"/>
                </a:spcBef>
                <a:spcAft>
                  <a:spcPts val="0"/>
                </a:spcAft>
                <a:buClr>
                  <a:schemeClr val="dk1"/>
                </a:buClr>
                <a:buSzPts val="2700"/>
                <a:buFont typeface="Libre Franklin"/>
                <a:buNone/>
              </a:pPr>
              <a:r>
                <a:t/>
              </a:r>
              <a:endParaRPr b="1" sz="2700">
                <a:solidFill>
                  <a:schemeClr val="lt1"/>
                </a:solidFill>
                <a:latin typeface="Libre Franklin"/>
                <a:ea typeface="Libre Franklin"/>
                <a:cs typeface="Libre Franklin"/>
                <a:sym typeface="Libre Franklin"/>
              </a:endParaRPr>
            </a:p>
          </p:txBody>
        </p:sp>
        <p:sp>
          <p:nvSpPr>
            <p:cNvPr id="451" name="Google Shape;451;p22"/>
            <p:cNvSpPr/>
            <p:nvPr/>
          </p:nvSpPr>
          <p:spPr>
            <a:xfrm rot="10787754">
              <a:off x="4436855" y="3775151"/>
              <a:ext cx="879348" cy="654931"/>
            </a:xfrm>
            <a:prstGeom prst="leftArrow">
              <a:avLst>
                <a:gd fmla="val 60000" name="adj1"/>
                <a:gd fmla="val 50000" name="adj2"/>
              </a:avLst>
            </a:prstGeom>
            <a:gradFill>
              <a:gsLst>
                <a:gs pos="0">
                  <a:srgbClr val="C8D7EA"/>
                </a:gs>
                <a:gs pos="84000">
                  <a:srgbClr val="839FC5"/>
                </a:gs>
                <a:gs pos="100000">
                  <a:srgbClr val="839FC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p:nvPr/>
          </p:nvSpPr>
          <p:spPr>
            <a:xfrm>
              <a:off x="1399763" y="2891019"/>
              <a:ext cx="2761815" cy="2286507"/>
            </a:xfrm>
            <a:prstGeom prst="roundRect">
              <a:avLst>
                <a:gd fmla="val 10000" name="adj"/>
              </a:avLst>
            </a:prstGeom>
            <a:gradFill>
              <a:gsLst>
                <a:gs pos="0">
                  <a:srgbClr val="4892CD"/>
                </a:gs>
                <a:gs pos="84000">
                  <a:srgbClr val="1D6DA5"/>
                </a:gs>
                <a:gs pos="100000">
                  <a:srgbClr val="1D6DA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
            <p:cNvSpPr txBox="1"/>
            <p:nvPr/>
          </p:nvSpPr>
          <p:spPr>
            <a:xfrm>
              <a:off x="1466733" y="2957989"/>
              <a:ext cx="2627875" cy="2152567"/>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2400"/>
                <a:buFont typeface="Libre Franklin"/>
                <a:buNone/>
              </a:pPr>
              <a:r>
                <a:rPr b="1" lang="en-US" sz="2400">
                  <a:solidFill>
                    <a:schemeClr val="lt1"/>
                  </a:solidFill>
                  <a:latin typeface="Libre Franklin"/>
                  <a:ea typeface="Libre Franklin"/>
                  <a:cs typeface="Libre Franklin"/>
                  <a:sym typeface="Libre Franklin"/>
                </a:rPr>
                <a:t>Animal Compound Feed and Cash Assistance </a:t>
              </a:r>
              <a:endParaRPr/>
            </a:p>
          </p:txBody>
        </p:sp>
        <p:sp>
          <p:nvSpPr>
            <p:cNvPr id="454" name="Google Shape;454;p22"/>
            <p:cNvSpPr/>
            <p:nvPr/>
          </p:nvSpPr>
          <p:spPr>
            <a:xfrm rot="-8842732">
              <a:off x="4606594" y="2533697"/>
              <a:ext cx="1010202" cy="627894"/>
            </a:xfrm>
            <a:prstGeom prst="leftArrow">
              <a:avLst>
                <a:gd fmla="val 60000" name="adj1"/>
                <a:gd fmla="val 50000" name="adj2"/>
              </a:avLst>
            </a:prstGeom>
            <a:gradFill>
              <a:gsLst>
                <a:gs pos="0">
                  <a:srgbClr val="C8D7EA"/>
                </a:gs>
                <a:gs pos="84000">
                  <a:srgbClr val="839FC5"/>
                </a:gs>
                <a:gs pos="100000">
                  <a:srgbClr val="839FC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a:off x="1456931" y="473019"/>
              <a:ext cx="2823119" cy="2292351"/>
            </a:xfrm>
            <a:prstGeom prst="roundRect">
              <a:avLst>
                <a:gd fmla="val 10000" name="adj"/>
              </a:avLst>
            </a:prstGeom>
            <a:gradFill>
              <a:gsLst>
                <a:gs pos="0">
                  <a:srgbClr val="4892CD"/>
                </a:gs>
                <a:gs pos="84000">
                  <a:srgbClr val="1D6DA5"/>
                </a:gs>
                <a:gs pos="100000">
                  <a:srgbClr val="1D6DA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txBox="1"/>
            <p:nvPr/>
          </p:nvSpPr>
          <p:spPr>
            <a:xfrm>
              <a:off x="1524072" y="540160"/>
              <a:ext cx="2688837" cy="215806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2400"/>
                <a:buFont typeface="Libre Franklin"/>
                <a:buNone/>
              </a:pPr>
              <a:r>
                <a:rPr b="1" lang="en-US" sz="2400">
                  <a:solidFill>
                    <a:schemeClr val="lt1"/>
                  </a:solidFill>
                  <a:latin typeface="Libre Franklin"/>
                  <a:ea typeface="Libre Franklin"/>
                  <a:cs typeface="Libre Franklin"/>
                  <a:sym typeface="Libre Franklin"/>
                </a:rPr>
                <a:t>Animal Vaccination against PPR (4 Million small ruminants)</a:t>
              </a:r>
              <a:endParaRPr/>
            </a:p>
          </p:txBody>
        </p:sp>
        <p:sp>
          <p:nvSpPr>
            <p:cNvPr id="457" name="Google Shape;457;p22"/>
            <p:cNvSpPr/>
            <p:nvPr/>
          </p:nvSpPr>
          <p:spPr>
            <a:xfrm rot="-5575316">
              <a:off x="6096361" y="2066448"/>
              <a:ext cx="647168" cy="627894"/>
            </a:xfrm>
            <a:prstGeom prst="leftArrow">
              <a:avLst>
                <a:gd fmla="val 60000" name="adj1"/>
                <a:gd fmla="val 50000" name="adj2"/>
              </a:avLst>
            </a:prstGeom>
            <a:gradFill>
              <a:gsLst>
                <a:gs pos="0">
                  <a:srgbClr val="C8D7EA"/>
                </a:gs>
                <a:gs pos="84000">
                  <a:srgbClr val="839FC5"/>
                </a:gs>
                <a:gs pos="100000">
                  <a:srgbClr val="839FC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p:nvPr/>
          </p:nvSpPr>
          <p:spPr>
            <a:xfrm>
              <a:off x="4953285" y="-812"/>
              <a:ext cx="2810917" cy="2024885"/>
            </a:xfrm>
            <a:prstGeom prst="roundRect">
              <a:avLst>
                <a:gd fmla="val 10000" name="adj"/>
              </a:avLst>
            </a:prstGeom>
            <a:gradFill>
              <a:gsLst>
                <a:gs pos="0">
                  <a:srgbClr val="4892CD"/>
                </a:gs>
                <a:gs pos="84000">
                  <a:srgbClr val="1D6DA5"/>
                </a:gs>
                <a:gs pos="100000">
                  <a:srgbClr val="1D6DA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txBox="1"/>
            <p:nvPr/>
          </p:nvSpPr>
          <p:spPr>
            <a:xfrm>
              <a:off x="5012592" y="58495"/>
              <a:ext cx="2692303" cy="1906271"/>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2400"/>
                <a:buFont typeface="Libre Franklin"/>
                <a:buNone/>
              </a:pPr>
              <a:r>
                <a:rPr b="1" lang="en-US" sz="2400">
                  <a:solidFill>
                    <a:schemeClr val="lt1"/>
                  </a:solidFill>
                  <a:latin typeface="Libre Franklin"/>
                  <a:ea typeface="Libre Franklin"/>
                  <a:cs typeface="Libre Franklin"/>
                  <a:sym typeface="Libre Franklin"/>
                </a:rPr>
                <a:t>EWEA System</a:t>
              </a:r>
              <a:endParaRPr/>
            </a:p>
          </p:txBody>
        </p:sp>
        <p:sp>
          <p:nvSpPr>
            <p:cNvPr id="460" name="Google Shape;460;p22"/>
            <p:cNvSpPr/>
            <p:nvPr/>
          </p:nvSpPr>
          <p:spPr>
            <a:xfrm rot="-2042099">
              <a:off x="7404372" y="2383592"/>
              <a:ext cx="788643" cy="627894"/>
            </a:xfrm>
            <a:prstGeom prst="leftArrow">
              <a:avLst>
                <a:gd fmla="val 60000" name="adj1"/>
                <a:gd fmla="val 50000" name="adj2"/>
              </a:avLst>
            </a:prstGeom>
            <a:gradFill>
              <a:gsLst>
                <a:gs pos="0">
                  <a:srgbClr val="C8D7EA"/>
                </a:gs>
                <a:gs pos="84000">
                  <a:srgbClr val="839FC5"/>
                </a:gs>
                <a:gs pos="100000">
                  <a:srgbClr val="839FC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8365581" y="489403"/>
              <a:ext cx="2722321" cy="2441254"/>
            </a:xfrm>
            <a:prstGeom prst="roundRect">
              <a:avLst>
                <a:gd fmla="val 10000" name="adj"/>
              </a:avLst>
            </a:prstGeom>
            <a:gradFill>
              <a:gsLst>
                <a:gs pos="0">
                  <a:srgbClr val="4892CD"/>
                </a:gs>
                <a:gs pos="84000">
                  <a:srgbClr val="1D6DA5"/>
                </a:gs>
                <a:gs pos="100000">
                  <a:srgbClr val="1D6DA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txBox="1"/>
            <p:nvPr/>
          </p:nvSpPr>
          <p:spPr>
            <a:xfrm>
              <a:off x="8437083" y="560905"/>
              <a:ext cx="2579317" cy="229825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2400"/>
                <a:buFont typeface="Libre Franklin"/>
                <a:buNone/>
              </a:pPr>
              <a:r>
                <a:rPr b="1" lang="en-US" sz="2400">
                  <a:solidFill>
                    <a:schemeClr val="lt1"/>
                  </a:solidFill>
                  <a:latin typeface="Libre Franklin"/>
                  <a:ea typeface="Libre Franklin"/>
                  <a:cs typeface="Libre Franklin"/>
                  <a:sym typeface="Libre Franklin"/>
                </a:rPr>
                <a:t>Water Conservation</a:t>
              </a:r>
              <a:endParaRPr/>
            </a:p>
          </p:txBody>
        </p:sp>
        <p:sp>
          <p:nvSpPr>
            <p:cNvPr id="463" name="Google Shape;463;p22"/>
            <p:cNvSpPr/>
            <p:nvPr/>
          </p:nvSpPr>
          <p:spPr>
            <a:xfrm rot="43892">
              <a:off x="7575332" y="3802956"/>
              <a:ext cx="845474" cy="555887"/>
            </a:xfrm>
            <a:prstGeom prst="leftArrow">
              <a:avLst>
                <a:gd fmla="val 60000" name="adj1"/>
                <a:gd fmla="val 50000" name="adj2"/>
              </a:avLst>
            </a:prstGeom>
            <a:gradFill>
              <a:gsLst>
                <a:gs pos="0">
                  <a:srgbClr val="C8D7EA"/>
                </a:gs>
                <a:gs pos="84000">
                  <a:srgbClr val="839FC5"/>
                </a:gs>
                <a:gs pos="100000">
                  <a:srgbClr val="839FC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2"/>
            <p:cNvSpPr/>
            <p:nvPr/>
          </p:nvSpPr>
          <p:spPr>
            <a:xfrm>
              <a:off x="8487724" y="3054861"/>
              <a:ext cx="2710558" cy="2117997"/>
            </a:xfrm>
            <a:prstGeom prst="roundRect">
              <a:avLst>
                <a:gd fmla="val 10000" name="adj"/>
              </a:avLst>
            </a:prstGeom>
            <a:gradFill>
              <a:gsLst>
                <a:gs pos="0">
                  <a:srgbClr val="4892CD"/>
                </a:gs>
                <a:gs pos="84000">
                  <a:srgbClr val="1D6DA5"/>
                </a:gs>
                <a:gs pos="100000">
                  <a:srgbClr val="1D6DA5"/>
                </a:gs>
              </a:gsLst>
              <a:lin ang="5400000" scaled="0"/>
            </a:gradFill>
            <a:ln>
              <a:noFill/>
            </a:ln>
            <a:effectLst>
              <a:outerShdw blurRad="88900" rotWithShape="0" dir="504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txBox="1"/>
            <p:nvPr/>
          </p:nvSpPr>
          <p:spPr>
            <a:xfrm>
              <a:off x="8549758" y="3116895"/>
              <a:ext cx="2586490" cy="199392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2400"/>
                <a:buFont typeface="Libre Franklin"/>
                <a:buNone/>
              </a:pPr>
              <a:r>
                <a:rPr b="1" lang="en-US" sz="2400">
                  <a:solidFill>
                    <a:schemeClr val="lt1"/>
                  </a:solidFill>
                  <a:latin typeface="Libre Franklin"/>
                  <a:ea typeface="Libre Franklin"/>
                  <a:cs typeface="Libre Franklin"/>
                  <a:sym typeface="Libre Franklin"/>
                </a:rPr>
                <a:t>Drought Resilient Crop and vegetable Varieties</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3"/>
          <p:cNvSpPr/>
          <p:nvPr/>
        </p:nvSpPr>
        <p:spPr>
          <a:xfrm>
            <a:off x="1473350" y="2255225"/>
            <a:ext cx="33102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2060"/>
                </a:solidFill>
                <a:latin typeface="Libre Franklin"/>
                <a:ea typeface="Libre Franklin"/>
                <a:cs typeface="Libre Franklin"/>
                <a:sym typeface="Libre Franklin"/>
              </a:rPr>
              <a:t>Vulnerability</a:t>
            </a:r>
            <a:endParaRPr sz="3600">
              <a:solidFill>
                <a:schemeClr val="dk1"/>
              </a:solidFill>
              <a:latin typeface="Libre Franklin"/>
              <a:ea typeface="Libre Franklin"/>
              <a:cs typeface="Libre Franklin"/>
              <a:sym typeface="Libre Franklin"/>
            </a:endParaRPr>
          </a:p>
        </p:txBody>
      </p:sp>
      <p:sp>
        <p:nvSpPr>
          <p:cNvPr id="471" name="Google Shape;471;p23"/>
          <p:cNvSpPr/>
          <p:nvPr/>
        </p:nvSpPr>
        <p:spPr>
          <a:xfrm>
            <a:off x="5101475" y="2277700"/>
            <a:ext cx="25362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2060"/>
                </a:solidFill>
                <a:latin typeface="Libre Franklin"/>
                <a:ea typeface="Libre Franklin"/>
                <a:cs typeface="Libre Franklin"/>
                <a:sym typeface="Libre Franklin"/>
              </a:rPr>
              <a:t>Forecasts</a:t>
            </a:r>
            <a:endParaRPr/>
          </a:p>
        </p:txBody>
      </p:sp>
      <p:sp>
        <p:nvSpPr>
          <p:cNvPr id="472" name="Google Shape;472;p23"/>
          <p:cNvSpPr/>
          <p:nvPr/>
        </p:nvSpPr>
        <p:spPr>
          <a:xfrm>
            <a:off x="8246372" y="2255225"/>
            <a:ext cx="29589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2060"/>
                </a:solidFill>
                <a:latin typeface="Libre Franklin"/>
                <a:ea typeface="Libre Franklin"/>
                <a:cs typeface="Libre Franklin"/>
                <a:sym typeface="Libre Franklin"/>
              </a:rPr>
              <a:t>Seasonality</a:t>
            </a:r>
            <a:endParaRPr/>
          </a:p>
        </p:txBody>
      </p:sp>
      <p:pic>
        <p:nvPicPr>
          <p:cNvPr id="473" name="Google Shape;473;p23"/>
          <p:cNvPicPr preferRelativeResize="0"/>
          <p:nvPr/>
        </p:nvPicPr>
        <p:blipFill rotWithShape="1">
          <a:blip r:embed="rId3">
            <a:alphaModFix/>
          </a:blip>
          <a:srcRect b="0" l="0" r="0" t="0"/>
          <a:stretch/>
        </p:blipFill>
        <p:spPr>
          <a:xfrm>
            <a:off x="1711244" y="4053211"/>
            <a:ext cx="1567637" cy="1552192"/>
          </a:xfrm>
          <a:prstGeom prst="rect">
            <a:avLst/>
          </a:prstGeom>
          <a:noFill/>
          <a:ln>
            <a:noFill/>
          </a:ln>
        </p:spPr>
      </p:pic>
      <p:pic>
        <p:nvPicPr>
          <p:cNvPr id="474" name="Google Shape;474;p23"/>
          <p:cNvPicPr preferRelativeResize="0"/>
          <p:nvPr/>
        </p:nvPicPr>
        <p:blipFill rotWithShape="1">
          <a:blip r:embed="rId4">
            <a:alphaModFix/>
          </a:blip>
          <a:srcRect b="0" l="0" r="0" t="0"/>
          <a:stretch/>
        </p:blipFill>
        <p:spPr>
          <a:xfrm>
            <a:off x="5313011" y="4159861"/>
            <a:ext cx="1549454" cy="1534189"/>
          </a:xfrm>
          <a:prstGeom prst="rect">
            <a:avLst/>
          </a:prstGeom>
          <a:noFill/>
          <a:ln>
            <a:noFill/>
          </a:ln>
        </p:spPr>
      </p:pic>
      <p:pic>
        <p:nvPicPr>
          <p:cNvPr id="475" name="Google Shape;475;p23"/>
          <p:cNvPicPr preferRelativeResize="0"/>
          <p:nvPr/>
        </p:nvPicPr>
        <p:blipFill rotWithShape="1">
          <a:blip r:embed="rId5">
            <a:alphaModFix/>
          </a:blip>
          <a:srcRect b="0" l="0" r="0" t="0"/>
          <a:stretch/>
        </p:blipFill>
        <p:spPr>
          <a:xfrm>
            <a:off x="8791948" y="4133080"/>
            <a:ext cx="1603551" cy="1587752"/>
          </a:xfrm>
          <a:prstGeom prst="rect">
            <a:avLst/>
          </a:prstGeom>
          <a:noFill/>
          <a:ln>
            <a:noFill/>
          </a:ln>
        </p:spPr>
      </p:pic>
      <p:sp>
        <p:nvSpPr>
          <p:cNvPr id="476" name="Google Shape;476;p23"/>
          <p:cNvSpPr txBox="1"/>
          <p:nvPr>
            <p:ph type="title"/>
          </p:nvPr>
        </p:nvSpPr>
        <p:spPr>
          <a:xfrm>
            <a:off x="575894" y="729658"/>
            <a:ext cx="11029616" cy="988332"/>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DROUGHT EARLY WARNING SYSTEM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graphicFrame>
        <p:nvGraphicFramePr>
          <p:cNvPr id="481" name="Google Shape;481;p24"/>
          <p:cNvGraphicFramePr/>
          <p:nvPr/>
        </p:nvGraphicFramePr>
        <p:xfrm>
          <a:off x="741486" y="1028701"/>
          <a:ext cx="3000000" cy="3000000"/>
        </p:xfrm>
        <a:graphic>
          <a:graphicData uri="http://schemas.openxmlformats.org/drawingml/2006/table">
            <a:tbl>
              <a:tblPr>
                <a:noFill/>
                <a:tableStyleId>{50DE9FB9-8088-423C-97ED-128878E2CF97}</a:tableStyleId>
              </a:tblPr>
              <a:tblGrid>
                <a:gridCol w="10515600"/>
              </a:tblGrid>
              <a:tr h="1550375">
                <a:tc>
                  <a:txBody>
                    <a:bodyPr/>
                    <a:lstStyle/>
                    <a:p>
                      <a:pPr indent="0" lvl="0" marL="0" marR="0" rtl="0" algn="l">
                        <a:spcBef>
                          <a:spcPts val="0"/>
                        </a:spcBef>
                        <a:spcAft>
                          <a:spcPts val="0"/>
                        </a:spcAft>
                        <a:buNone/>
                      </a:pPr>
                      <a:r>
                        <a:rPr b="1" lang="en-US" sz="1000" u="none" cap="none" strike="noStrike">
                          <a:solidFill>
                            <a:srgbClr val="002060"/>
                          </a:solidFill>
                        </a:rPr>
                        <a:t> </a:t>
                      </a:r>
                      <a:r>
                        <a:rPr b="1" lang="en-US" sz="2800" u="none" cap="none" strike="noStrike">
                          <a:solidFill>
                            <a:srgbClr val="002060"/>
                          </a:solidFill>
                        </a:rPr>
                        <a:t>1. Vulnerability: </a:t>
                      </a:r>
                      <a:r>
                        <a:rPr b="0" lang="en-US" sz="1200" u="none" cap="none" strike="noStrike">
                          <a:solidFill>
                            <a:schemeClr val="dk1"/>
                          </a:solidFill>
                        </a:rPr>
                        <a:t>Data on vulnerability are essential to understand how affected people might be able to cope with a potential drought, and tailor early action activities accordingly. Vulnerability indicators rely on the latest assessments conducted by the government, NGOs and international organizations on food security, poverty, markets, performance of previous agricultural seasons, availability and quality of natural resources, among others.</a:t>
                      </a:r>
                      <a:endParaRPr b="0" i="0" sz="1200" u="none" cap="none" strike="noStrike">
                        <a:solidFill>
                          <a:schemeClr val="dk1"/>
                        </a:solidFill>
                        <a:latin typeface="Calibri"/>
                        <a:ea typeface="Calibri"/>
                        <a:cs typeface="Calibri"/>
                        <a:sym typeface="Calibri"/>
                      </a:endParaRPr>
                    </a:p>
                  </a:txBody>
                  <a:tcPr marT="0" marB="0" marR="0" marL="0" anchor="ctr"/>
                </a:tc>
              </a:tr>
              <a:tr h="1550375">
                <a:tc>
                  <a:txBody>
                    <a:bodyPr/>
                    <a:lstStyle/>
                    <a:p>
                      <a:pPr indent="0" lvl="0" marL="0" marR="0" rtl="0" algn="l">
                        <a:spcBef>
                          <a:spcPts val="0"/>
                        </a:spcBef>
                        <a:spcAft>
                          <a:spcPts val="0"/>
                        </a:spcAft>
                        <a:buNone/>
                      </a:pPr>
                      <a:r>
                        <a:rPr b="1" lang="en-US" sz="1000" u="none" cap="none" strike="noStrike">
                          <a:solidFill>
                            <a:srgbClr val="002060"/>
                          </a:solidFill>
                        </a:rPr>
                        <a:t> </a:t>
                      </a:r>
                      <a:r>
                        <a:rPr b="1" lang="en-US" sz="2800" u="none" cap="none" strike="noStrike">
                          <a:solidFill>
                            <a:srgbClr val="002060"/>
                          </a:solidFill>
                        </a:rPr>
                        <a:t>2. Forecasts: </a:t>
                      </a:r>
                      <a:r>
                        <a:rPr b="0" lang="en-US" sz="1200" u="none" cap="none" strike="noStrike">
                          <a:solidFill>
                            <a:schemeClr val="dk1"/>
                          </a:solidFill>
                        </a:rPr>
                        <a:t>Forecast indicators combine national and subnational rainfall and temperature forecasts (PMD) with regional forecasts produced by international institutes (e.g. IRI, NOAA). </a:t>
                      </a:r>
                      <a:endParaRPr b="0" i="0" sz="1200" u="none" cap="none" strike="noStrike">
                        <a:solidFill>
                          <a:schemeClr val="dk1"/>
                        </a:solidFill>
                        <a:latin typeface="Calibri"/>
                        <a:ea typeface="Calibri"/>
                        <a:cs typeface="Calibri"/>
                        <a:sym typeface="Calibri"/>
                      </a:endParaRPr>
                    </a:p>
                  </a:txBody>
                  <a:tcPr marT="0" marB="0" marR="0" marL="0" anchor="ctr"/>
                </a:tc>
              </a:tr>
              <a:tr h="1550375">
                <a:tc>
                  <a:txBody>
                    <a:bodyPr/>
                    <a:lstStyle/>
                    <a:p>
                      <a:pPr indent="0" lvl="0" marL="0" marR="0" rtl="0" algn="l">
                        <a:spcBef>
                          <a:spcPts val="0"/>
                        </a:spcBef>
                        <a:spcAft>
                          <a:spcPts val="0"/>
                        </a:spcAft>
                        <a:buNone/>
                      </a:pPr>
                      <a:r>
                        <a:rPr b="1" lang="en-US" sz="2800" u="none" cap="none" strike="noStrike">
                          <a:solidFill>
                            <a:srgbClr val="002060"/>
                          </a:solidFill>
                        </a:rPr>
                        <a:t>3. Seasonality: </a:t>
                      </a:r>
                      <a:r>
                        <a:rPr b="0" lang="en-US" sz="1200" u="none" cap="none" strike="noStrike">
                          <a:solidFill>
                            <a:schemeClr val="dk1"/>
                          </a:solidFill>
                        </a:rPr>
                        <a:t>These indicators allow assessing the performance of the agricultural season in Tharparkar, e.g. vegetation conditions, rainfall, crop and forage stress conditions.</a:t>
                      </a:r>
                      <a:endParaRPr b="0" i="0" sz="1200" u="none" cap="none" strike="noStrike">
                        <a:solidFill>
                          <a:schemeClr val="dk1"/>
                        </a:solidFill>
                        <a:latin typeface="Calibri"/>
                        <a:ea typeface="Calibri"/>
                        <a:cs typeface="Calibri"/>
                        <a:sym typeface="Calibri"/>
                      </a:endParaRPr>
                    </a:p>
                  </a:txBody>
                  <a:tcPr marT="0" marB="0" marR="0" marL="0" anchor="ct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A group of people sitting on white sacks&#10;&#10;Description automatically generated" id="122" name="Google Shape;122;p3"/>
          <p:cNvPicPr preferRelativeResize="0"/>
          <p:nvPr/>
        </p:nvPicPr>
        <p:blipFill rotWithShape="1">
          <a:blip r:embed="rId3">
            <a:alphaModFix/>
          </a:blip>
          <a:srcRect b="0" l="0" r="0" t="0"/>
          <a:stretch/>
        </p:blipFill>
        <p:spPr>
          <a:xfrm>
            <a:off x="752125" y="4669125"/>
            <a:ext cx="2375850" cy="1687449"/>
          </a:xfrm>
          <a:prstGeom prst="rect">
            <a:avLst/>
          </a:prstGeom>
          <a:noFill/>
          <a:ln>
            <a:noFill/>
          </a:ln>
        </p:spPr>
      </p:pic>
      <p:pic>
        <p:nvPicPr>
          <p:cNvPr id="123" name="Google Shape;123;p3"/>
          <p:cNvPicPr preferRelativeResize="0"/>
          <p:nvPr/>
        </p:nvPicPr>
        <p:blipFill rotWithShape="1">
          <a:blip r:embed="rId4">
            <a:alphaModFix/>
          </a:blip>
          <a:srcRect b="0" l="0" r="0" t="0"/>
          <a:stretch/>
        </p:blipFill>
        <p:spPr>
          <a:xfrm>
            <a:off x="4643638" y="4669125"/>
            <a:ext cx="2375849" cy="1687450"/>
          </a:xfrm>
          <a:prstGeom prst="rect">
            <a:avLst/>
          </a:prstGeom>
          <a:noFill/>
          <a:ln>
            <a:noFill/>
          </a:ln>
        </p:spPr>
      </p:pic>
      <p:pic>
        <p:nvPicPr>
          <p:cNvPr id="124" name="Google Shape;124;p3"/>
          <p:cNvPicPr preferRelativeResize="0"/>
          <p:nvPr/>
        </p:nvPicPr>
        <p:blipFill rotWithShape="1">
          <a:blip r:embed="rId5">
            <a:alphaModFix/>
          </a:blip>
          <a:srcRect b="0" l="0" r="0" t="0"/>
          <a:stretch/>
        </p:blipFill>
        <p:spPr>
          <a:xfrm>
            <a:off x="8535150" y="4685825"/>
            <a:ext cx="2375849" cy="1654050"/>
          </a:xfrm>
          <a:prstGeom prst="rect">
            <a:avLst/>
          </a:prstGeom>
          <a:noFill/>
          <a:ln>
            <a:noFill/>
          </a:ln>
        </p:spPr>
      </p:pic>
      <p:pic>
        <p:nvPicPr>
          <p:cNvPr id="125" name="Google Shape;125;p3"/>
          <p:cNvPicPr preferRelativeResize="0"/>
          <p:nvPr/>
        </p:nvPicPr>
        <p:blipFill rotWithShape="1">
          <a:blip r:embed="rId6">
            <a:alphaModFix/>
          </a:blip>
          <a:srcRect b="34413" l="2190" r="-2189" t="2407"/>
          <a:stretch/>
        </p:blipFill>
        <p:spPr>
          <a:xfrm>
            <a:off x="0" y="165325"/>
            <a:ext cx="12192000" cy="43327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5"/>
          <p:cNvSpPr txBox="1"/>
          <p:nvPr>
            <p:ph type="title"/>
          </p:nvPr>
        </p:nvSpPr>
        <p:spPr>
          <a:xfrm>
            <a:off x="767860" y="1415844"/>
            <a:ext cx="11424139" cy="28314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3F3F3F"/>
              </a:buClr>
              <a:buSzPct val="100000"/>
              <a:buFont typeface="Franklin Gothic"/>
              <a:buNone/>
            </a:pPr>
            <a:r>
              <a:rPr b="1" lang="en-US" sz="2400"/>
              <a:t>EWEA SYSTEM FOR JUNE 2019 FOR THARPARKAR DISTRICT (THIS TRIGGERING FLAGGED TO INITIATE EARLY ACTIONS</a:t>
            </a:r>
            <a:endParaRPr/>
          </a:p>
        </p:txBody>
      </p:sp>
      <p:pic>
        <p:nvPicPr>
          <p:cNvPr id="487" name="Google Shape;487;p25"/>
          <p:cNvPicPr preferRelativeResize="0"/>
          <p:nvPr/>
        </p:nvPicPr>
        <p:blipFill rotWithShape="1">
          <a:blip r:embed="rId3">
            <a:alphaModFix/>
          </a:blip>
          <a:srcRect b="0" l="0" r="0" t="0"/>
          <a:stretch/>
        </p:blipFill>
        <p:spPr>
          <a:xfrm>
            <a:off x="0" y="1698984"/>
            <a:ext cx="12192000" cy="51590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6"/>
          <p:cNvSpPr txBox="1"/>
          <p:nvPr>
            <p:ph type="title"/>
          </p:nvPr>
        </p:nvSpPr>
        <p:spPr>
          <a:xfrm>
            <a:off x="838200" y="1307690"/>
            <a:ext cx="10515600" cy="38299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0070C0"/>
              </a:buClr>
              <a:buSzPct val="100000"/>
              <a:buFont typeface="Franklin Gothic"/>
              <a:buNone/>
            </a:pPr>
            <a:r>
              <a:rPr b="1" lang="en-US" sz="3200">
                <a:solidFill>
                  <a:srgbClr val="0070C0"/>
                </a:solidFill>
              </a:rPr>
              <a:t>HOW EWEA SYSTEM WORKS </a:t>
            </a:r>
            <a:endParaRPr/>
          </a:p>
        </p:txBody>
      </p:sp>
      <p:sp>
        <p:nvSpPr>
          <p:cNvPr id="493" name="Google Shape;493;p26"/>
          <p:cNvSpPr txBox="1"/>
          <p:nvPr>
            <p:ph idx="1" type="body"/>
          </p:nvPr>
        </p:nvSpPr>
        <p:spPr>
          <a:xfrm>
            <a:off x="524907" y="1784272"/>
            <a:ext cx="11029615" cy="3634486"/>
          </a:xfrm>
          <a:prstGeom prst="rect">
            <a:avLst/>
          </a:prstGeom>
          <a:noFill/>
          <a:ln>
            <a:noFill/>
          </a:ln>
        </p:spPr>
        <p:txBody>
          <a:bodyPr anchorCtr="0" anchor="ctr" bIns="45700" lIns="91425" spcFirstLastPara="1" rIns="91425" wrap="square" tIns="45700">
            <a:normAutofit/>
          </a:bodyPr>
          <a:lstStyle/>
          <a:p>
            <a:pPr indent="-306000" lvl="0" marL="306000" rtl="0" algn="just">
              <a:lnSpc>
                <a:spcPct val="110000"/>
              </a:lnSpc>
              <a:spcBef>
                <a:spcPts val="0"/>
              </a:spcBef>
              <a:spcAft>
                <a:spcPts val="0"/>
              </a:spcAft>
              <a:buSzPts val="1564"/>
              <a:buFont typeface="Noto Sans Symbols"/>
              <a:buChar char="❑"/>
            </a:pPr>
            <a:r>
              <a:rPr b="1" lang="en-US"/>
              <a:t>    A threshold has been assigned to each indicator. Thresholds are values at which the indicator is sending a worrying signal.</a:t>
            </a:r>
            <a:endParaRPr/>
          </a:p>
          <a:p>
            <a:pPr indent="-306000" lvl="0" marL="306000" rtl="0" algn="just">
              <a:lnSpc>
                <a:spcPct val="110000"/>
              </a:lnSpc>
              <a:spcBef>
                <a:spcPts val="940"/>
              </a:spcBef>
              <a:spcAft>
                <a:spcPts val="0"/>
              </a:spcAft>
              <a:buSzPts val="1564"/>
              <a:buFont typeface="Noto Sans Symbols"/>
              <a:buChar char="❑"/>
            </a:pPr>
            <a:r>
              <a:rPr b="1" lang="en-US"/>
              <a:t>    A weight has been assigned to each indicator group and to each indicator, based on their relevance and reliability.</a:t>
            </a:r>
            <a:endParaRPr/>
          </a:p>
          <a:p>
            <a:pPr indent="-306000" lvl="0" marL="306000" rtl="0" algn="just">
              <a:lnSpc>
                <a:spcPct val="110000"/>
              </a:lnSpc>
              <a:spcBef>
                <a:spcPts val="940"/>
              </a:spcBef>
              <a:spcAft>
                <a:spcPts val="0"/>
              </a:spcAft>
              <a:buSzPts val="1564"/>
              <a:buFont typeface="Noto Sans Symbols"/>
              <a:buChar char="❑"/>
            </a:pPr>
            <a:r>
              <a:rPr b="1" lang="en-US"/>
              <a:t>    The full list of indicators, thresholds and sources is provided in the tab "Indicators and thresholds“ (above).</a:t>
            </a:r>
            <a:endParaRPr/>
          </a:p>
          <a:p>
            <a:pPr indent="-306000" lvl="0" marL="306000" rtl="0" algn="just">
              <a:lnSpc>
                <a:spcPct val="110000"/>
              </a:lnSpc>
              <a:spcBef>
                <a:spcPts val="940"/>
              </a:spcBef>
              <a:spcAft>
                <a:spcPts val="0"/>
              </a:spcAft>
              <a:buSzPts val="1564"/>
              <a:buFont typeface="Noto Sans Symbols"/>
              <a:buChar char="❑"/>
            </a:pPr>
            <a:r>
              <a:rPr b="1" lang="en-US"/>
              <a:t>    The monitoring process should be carried out on a monthly basis (at the beginning of each month). Each month has a dedicated tab with a specific subset of indicators that are relevant for that specific month. The steps described hereafter should be followed to conduct the monthly monitoring exercise.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27"/>
          <p:cNvSpPr txBox="1"/>
          <p:nvPr>
            <p:ph type="title"/>
          </p:nvPr>
        </p:nvSpPr>
        <p:spPr>
          <a:xfrm>
            <a:off x="838200" y="609600"/>
            <a:ext cx="10515600" cy="1081088"/>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7030A0"/>
              </a:buClr>
              <a:buSzPts val="2800"/>
              <a:buFont typeface="Franklin Gothic"/>
              <a:buNone/>
            </a:pPr>
            <a:r>
              <a:rPr b="1" lang="en-US" sz="2800">
                <a:solidFill>
                  <a:srgbClr val="7030A0"/>
                </a:solidFill>
              </a:rPr>
              <a:t>DECISION MAKING GUIDELINES OF EWEA SYSTEM</a:t>
            </a:r>
            <a:endParaRPr/>
          </a:p>
        </p:txBody>
      </p:sp>
      <p:graphicFrame>
        <p:nvGraphicFramePr>
          <p:cNvPr id="499" name="Google Shape;499;p27"/>
          <p:cNvGraphicFramePr/>
          <p:nvPr/>
        </p:nvGraphicFramePr>
        <p:xfrm>
          <a:off x="140677" y="1320801"/>
          <a:ext cx="3000000" cy="3000000"/>
        </p:xfrm>
        <a:graphic>
          <a:graphicData uri="http://schemas.openxmlformats.org/drawingml/2006/table">
            <a:tbl>
              <a:tblPr>
                <a:noFill/>
                <a:tableStyleId>{50DE9FB9-8088-423C-97ED-128878E2CF97}</a:tableStyleId>
              </a:tblPr>
              <a:tblGrid>
                <a:gridCol w="4423475"/>
                <a:gridCol w="7546350"/>
              </a:tblGrid>
              <a:tr h="441875">
                <a:tc>
                  <a:txBody>
                    <a:bodyPr/>
                    <a:lstStyle/>
                    <a:p>
                      <a:pPr indent="0" lvl="0" marL="0" marR="0" rtl="0" algn="ctr">
                        <a:spcBef>
                          <a:spcPts val="0"/>
                        </a:spcBef>
                        <a:spcAft>
                          <a:spcPts val="0"/>
                        </a:spcAft>
                        <a:buNone/>
                      </a:pPr>
                      <a:r>
                        <a:rPr b="1" lang="en-US" sz="2800" u="none" cap="none" strike="noStrike"/>
                        <a:t>Levels</a:t>
                      </a:r>
                      <a:endParaRPr b="1" i="0" sz="28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ctr">
                        <a:spcBef>
                          <a:spcPts val="0"/>
                        </a:spcBef>
                        <a:spcAft>
                          <a:spcPts val="0"/>
                        </a:spcAft>
                        <a:buNone/>
                      </a:pPr>
                      <a:r>
                        <a:rPr b="1" lang="en-US" sz="2800" u="none" cap="none" strike="noStrike">
                          <a:solidFill>
                            <a:schemeClr val="dk1"/>
                          </a:solidFill>
                        </a:rPr>
                        <a:t>Actions</a:t>
                      </a:r>
                      <a:endParaRPr b="1" i="0" sz="2800" u="none" cap="none" strike="noStrike">
                        <a:solidFill>
                          <a:schemeClr val="dk1"/>
                        </a:solidFill>
                        <a:latin typeface="Calibri"/>
                        <a:ea typeface="Calibri"/>
                        <a:cs typeface="Calibri"/>
                        <a:sym typeface="Calibri"/>
                      </a:endParaRPr>
                    </a:p>
                  </a:txBody>
                  <a:tcPr marT="0" marB="0" marR="0" marL="0" anchor="b"/>
                </a:tc>
              </a:tr>
              <a:tr h="1394950">
                <a:tc>
                  <a:txBody>
                    <a:bodyPr/>
                    <a:lstStyle/>
                    <a:p>
                      <a:pPr indent="0" lvl="0" marL="0" marR="0" rtl="0" algn="l">
                        <a:spcBef>
                          <a:spcPts val="0"/>
                        </a:spcBef>
                        <a:spcAft>
                          <a:spcPts val="0"/>
                        </a:spcAft>
                        <a:buNone/>
                      </a:pPr>
                      <a:r>
                        <a:rPr lang="en-US" sz="2800" u="none" cap="none" strike="noStrike">
                          <a:solidFill>
                            <a:srgbClr val="0070C0"/>
                          </a:solidFill>
                        </a:rPr>
                        <a:t>Monitoring:</a:t>
                      </a:r>
                      <a:br>
                        <a:rPr lang="en-US" sz="2800" u="none" cap="none" strike="noStrike"/>
                      </a:br>
                      <a:r>
                        <a:rPr lang="en-US" sz="2800" u="none" cap="none" strike="noStrike"/>
                        <a:t>Total Triggering Score between 0 and 50%</a:t>
                      </a:r>
                      <a:endParaRPr b="1" i="0" sz="2800" u="none" cap="none" strike="noStrike">
                        <a:solidFill>
                          <a:srgbClr val="000000"/>
                        </a:solidFill>
                        <a:latin typeface="Calibri"/>
                        <a:ea typeface="Calibri"/>
                        <a:cs typeface="Calibri"/>
                        <a:sym typeface="Calibri"/>
                      </a:endParaRPr>
                    </a:p>
                  </a:txBody>
                  <a:tcPr marT="0" marB="0" marR="0" marL="0" anchor="ctr">
                    <a:solidFill>
                      <a:srgbClr val="FFFF00"/>
                    </a:solidFill>
                  </a:tcPr>
                </a:tc>
                <a:tc>
                  <a:txBody>
                    <a:bodyPr/>
                    <a:lstStyle/>
                    <a:p>
                      <a:pPr indent="0" lvl="0" marL="0" marR="0" rtl="0" algn="l">
                        <a:spcBef>
                          <a:spcPts val="0"/>
                        </a:spcBef>
                        <a:spcAft>
                          <a:spcPts val="0"/>
                        </a:spcAft>
                        <a:buNone/>
                      </a:pPr>
                      <a:r>
                        <a:rPr lang="en-US" sz="2000" u="none" cap="none" strike="noStrike"/>
                        <a:t>1) Continue Monitoring; 2) Share update of monitoring with sector partners and discuss findings</a:t>
                      </a:r>
                      <a:endParaRPr b="0" i="0" sz="2000" u="none" cap="none" strike="noStrike">
                        <a:solidFill>
                          <a:srgbClr val="000000"/>
                        </a:solidFill>
                        <a:latin typeface="Calibri"/>
                        <a:ea typeface="Calibri"/>
                        <a:cs typeface="Calibri"/>
                        <a:sym typeface="Calibri"/>
                      </a:endParaRPr>
                    </a:p>
                  </a:txBody>
                  <a:tcPr marT="0" marB="0" marR="0" marL="0" anchor="ctr">
                    <a:solidFill>
                      <a:srgbClr val="FFFF00"/>
                    </a:solidFill>
                  </a:tcPr>
                </a:tc>
              </a:tr>
              <a:tr h="1893700">
                <a:tc>
                  <a:txBody>
                    <a:bodyPr/>
                    <a:lstStyle/>
                    <a:p>
                      <a:pPr indent="0" lvl="0" marL="0" marR="0" rtl="0" algn="l">
                        <a:spcBef>
                          <a:spcPts val="0"/>
                        </a:spcBef>
                        <a:spcAft>
                          <a:spcPts val="0"/>
                        </a:spcAft>
                        <a:buNone/>
                      </a:pPr>
                      <a:r>
                        <a:rPr lang="en-US" sz="2800" u="none" cap="none" strike="noStrike">
                          <a:solidFill>
                            <a:srgbClr val="0070C0"/>
                          </a:solidFill>
                        </a:rPr>
                        <a:t>Assessment Level: </a:t>
                      </a:r>
                      <a:r>
                        <a:rPr lang="en-US" sz="2800" u="none" cap="none" strike="noStrike"/>
                        <a:t>Total Triggering Score between 51 and 69% of triggering score</a:t>
                      </a:r>
                      <a:endParaRPr b="1" i="0" sz="2800" u="none" cap="none" strike="noStrike">
                        <a:solidFill>
                          <a:srgbClr val="000000"/>
                        </a:solidFill>
                        <a:latin typeface="Calibri"/>
                        <a:ea typeface="Calibri"/>
                        <a:cs typeface="Calibri"/>
                        <a:sym typeface="Calibri"/>
                      </a:endParaRPr>
                    </a:p>
                  </a:txBody>
                  <a:tcPr marT="0" marB="0" marR="0" marL="0" anchor="ctr">
                    <a:solidFill>
                      <a:srgbClr val="A2CDED"/>
                    </a:solidFill>
                  </a:tcPr>
                </a:tc>
                <a:tc>
                  <a:txBody>
                    <a:bodyPr/>
                    <a:lstStyle/>
                    <a:p>
                      <a:pPr indent="0" lvl="0" marL="0" marR="0" rtl="0" algn="l">
                        <a:spcBef>
                          <a:spcPts val="0"/>
                        </a:spcBef>
                        <a:spcAft>
                          <a:spcPts val="0"/>
                        </a:spcAft>
                        <a:buNone/>
                      </a:pPr>
                      <a:r>
                        <a:rPr lang="en-US" sz="2000" u="none" cap="none" strike="noStrike"/>
                        <a:t>1) Contact  the EWEA HQ Team for monitoring support and validate evidence; 2) Consider calling for partners meeting; 3) Review of qualitative references; 4) Consider sending field assessment - include a focus on food security and nutrition; 5) Based on outcome, consider developing an early action proposal for funding activation, or continuous monitoring</a:t>
                      </a:r>
                      <a:endParaRPr b="0" i="0" sz="2000" u="none" cap="none" strike="noStrike">
                        <a:solidFill>
                          <a:srgbClr val="000000"/>
                        </a:solidFill>
                        <a:latin typeface="Calibri"/>
                        <a:ea typeface="Calibri"/>
                        <a:cs typeface="Calibri"/>
                        <a:sym typeface="Calibri"/>
                      </a:endParaRPr>
                    </a:p>
                  </a:txBody>
                  <a:tcPr marT="0" marB="0" marR="0" marL="0" anchor="ctr">
                    <a:solidFill>
                      <a:srgbClr val="A2CDED"/>
                    </a:solidFill>
                  </a:tcPr>
                </a:tc>
              </a:tr>
              <a:tr h="1578075">
                <a:tc>
                  <a:txBody>
                    <a:bodyPr/>
                    <a:lstStyle/>
                    <a:p>
                      <a:pPr indent="0" lvl="0" marL="0" marR="0" rtl="0" algn="l">
                        <a:spcBef>
                          <a:spcPts val="0"/>
                        </a:spcBef>
                        <a:spcAft>
                          <a:spcPts val="0"/>
                        </a:spcAft>
                        <a:buNone/>
                      </a:pPr>
                      <a:r>
                        <a:rPr lang="en-US" sz="2800" u="none" cap="none" strike="noStrike">
                          <a:solidFill>
                            <a:srgbClr val="0070C0"/>
                          </a:solidFill>
                        </a:rPr>
                        <a:t>Action Level: </a:t>
                      </a:r>
                      <a:r>
                        <a:rPr lang="en-US" sz="2800" u="none" cap="none" strike="noStrike"/>
                        <a:t>More than 70% of the triggering score</a:t>
                      </a:r>
                      <a:endParaRPr b="1" i="0" sz="2800" u="none" cap="none" strike="noStrike">
                        <a:solidFill>
                          <a:srgbClr val="000000"/>
                        </a:solidFill>
                        <a:latin typeface="Calibri"/>
                        <a:ea typeface="Calibri"/>
                        <a:cs typeface="Calibri"/>
                        <a:sym typeface="Calibri"/>
                      </a:endParaRPr>
                    </a:p>
                  </a:txBody>
                  <a:tcPr marT="0" marB="0" marR="0" marL="0" anchor="ctr">
                    <a:solidFill>
                      <a:srgbClr val="FF0000"/>
                    </a:solidFill>
                  </a:tcPr>
                </a:tc>
                <a:tc>
                  <a:txBody>
                    <a:bodyPr/>
                    <a:lstStyle/>
                    <a:p>
                      <a:pPr indent="0" lvl="0" marL="0" marR="0" rtl="0" algn="l">
                        <a:spcBef>
                          <a:spcPts val="0"/>
                        </a:spcBef>
                        <a:spcAft>
                          <a:spcPts val="0"/>
                        </a:spcAft>
                        <a:buNone/>
                      </a:pPr>
                      <a:r>
                        <a:rPr lang="en-US" sz="2000" u="none" cap="none" strike="noStrike"/>
                        <a:t>1) Contact  the EWEA HQ Team for monitoring support and validate evidence; 2) In parallel, consider calling for partners meeting and sending field assessment - with a focus on food security and nutrition;  3) Decide if launching preparedness actions or developing an early action proposal for funding activation</a:t>
                      </a:r>
                      <a:endParaRPr b="0" i="0" sz="2000" u="none" cap="none" strike="noStrike">
                        <a:solidFill>
                          <a:srgbClr val="000000"/>
                        </a:solidFill>
                        <a:latin typeface="Calibri"/>
                        <a:ea typeface="Calibri"/>
                        <a:cs typeface="Calibri"/>
                        <a:sym typeface="Calibri"/>
                      </a:endParaRPr>
                    </a:p>
                  </a:txBody>
                  <a:tcPr marT="0" marB="0" marR="0" marL="0" anchor="ctr">
                    <a:solidFill>
                      <a:srgbClr val="FF0000"/>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28"/>
          <p:cNvSpPr txBox="1"/>
          <p:nvPr>
            <p:ph type="title"/>
          </p:nvPr>
        </p:nvSpPr>
        <p:spPr>
          <a:xfrm>
            <a:off x="422965" y="707473"/>
            <a:ext cx="10515600" cy="132556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SEASONAL CALENDAR </a:t>
            </a:r>
            <a:endParaRPr/>
          </a:p>
        </p:txBody>
      </p:sp>
      <p:pic>
        <p:nvPicPr>
          <p:cNvPr id="505" name="Google Shape;505;p28"/>
          <p:cNvPicPr preferRelativeResize="0"/>
          <p:nvPr/>
        </p:nvPicPr>
        <p:blipFill rotWithShape="1">
          <a:blip r:embed="rId3">
            <a:alphaModFix/>
          </a:blip>
          <a:srcRect b="52384" l="0" r="0" t="-1"/>
          <a:stretch/>
        </p:blipFill>
        <p:spPr>
          <a:xfrm>
            <a:off x="79887" y="2209490"/>
            <a:ext cx="12112113" cy="29798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29"/>
          <p:cNvPicPr preferRelativeResize="0"/>
          <p:nvPr/>
        </p:nvPicPr>
        <p:blipFill rotWithShape="1">
          <a:blip r:embed="rId3">
            <a:alphaModFix/>
          </a:blip>
          <a:srcRect b="0" l="0" r="0" t="0"/>
          <a:stretch/>
        </p:blipFill>
        <p:spPr>
          <a:xfrm>
            <a:off x="44475" y="1567069"/>
            <a:ext cx="12103049" cy="4724400"/>
          </a:xfrm>
          <a:prstGeom prst="rect">
            <a:avLst/>
          </a:prstGeom>
          <a:noFill/>
          <a:ln>
            <a:noFill/>
          </a:ln>
        </p:spPr>
      </p:pic>
      <p:sp>
        <p:nvSpPr>
          <p:cNvPr id="511" name="Google Shape;511;p29"/>
          <p:cNvSpPr txBox="1"/>
          <p:nvPr>
            <p:ph type="title"/>
          </p:nvPr>
        </p:nvSpPr>
        <p:spPr>
          <a:xfrm>
            <a:off x="159026" y="566531"/>
            <a:ext cx="10928074" cy="864704"/>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b="1" lang="en-US"/>
              <a:t>CRISES TIMELINE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0"/>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p>
            <a:pPr indent="0" lvl="0" marL="0" rtl="0" algn="just">
              <a:lnSpc>
                <a:spcPct val="100000"/>
              </a:lnSpc>
              <a:spcBef>
                <a:spcPts val="0"/>
              </a:spcBef>
              <a:spcAft>
                <a:spcPts val="0"/>
              </a:spcAft>
              <a:buClr>
                <a:srgbClr val="3F3F3F"/>
              </a:buClr>
              <a:buSzPts val="2800"/>
              <a:buFont typeface="Franklin Gothic"/>
              <a:buNone/>
            </a:pPr>
            <a:r>
              <a:rPr lang="en-US"/>
              <a:t>EARLY WARNING EARLY ACTION SYSTEM ESTABLISHMENT &amp; IMPLEMENTATION</a:t>
            </a:r>
            <a:endParaRPr/>
          </a:p>
        </p:txBody>
      </p:sp>
      <p:sp>
        <p:nvSpPr>
          <p:cNvPr id="517" name="Google Shape;517;p30"/>
          <p:cNvSpPr txBox="1"/>
          <p:nvPr>
            <p:ph idx="1" type="body"/>
          </p:nvPr>
        </p:nvSpPr>
        <p:spPr>
          <a:xfrm>
            <a:off x="581192" y="2340864"/>
            <a:ext cx="11029615" cy="3634486"/>
          </a:xfrm>
          <a:prstGeom prst="rect">
            <a:avLst/>
          </a:prstGeom>
          <a:noFill/>
          <a:ln>
            <a:noFill/>
          </a:ln>
        </p:spPr>
        <p:txBody>
          <a:bodyPr anchorCtr="0" anchor="ctr" bIns="45700" lIns="91425" spcFirstLastPara="1" rIns="91425" wrap="square" tIns="45700">
            <a:normAutofit/>
          </a:bodyPr>
          <a:lstStyle/>
          <a:p>
            <a:pPr indent="-306000" lvl="0" marL="306000" rtl="0" algn="l">
              <a:lnSpc>
                <a:spcPct val="110000"/>
              </a:lnSpc>
              <a:spcBef>
                <a:spcPts val="0"/>
              </a:spcBef>
              <a:spcAft>
                <a:spcPts val="0"/>
              </a:spcAft>
              <a:buSzPts val="1564"/>
              <a:buChar char="◼"/>
            </a:pPr>
            <a:r>
              <a:rPr b="1" lang="en-US"/>
              <a:t>EWEA System Development</a:t>
            </a:r>
            <a:endParaRPr/>
          </a:p>
          <a:p>
            <a:pPr indent="-306000" lvl="0" marL="306000" rtl="0" algn="l">
              <a:lnSpc>
                <a:spcPct val="110000"/>
              </a:lnSpc>
              <a:spcBef>
                <a:spcPts val="940"/>
              </a:spcBef>
              <a:spcAft>
                <a:spcPts val="0"/>
              </a:spcAft>
              <a:buSzPts val="1564"/>
              <a:buFont typeface="Arial"/>
              <a:buChar char="•"/>
            </a:pPr>
            <a:r>
              <a:rPr lang="en-US"/>
              <a:t>Drought situation in </a:t>
            </a:r>
            <a:r>
              <a:rPr b="1" lang="en-US"/>
              <a:t>2019</a:t>
            </a:r>
            <a:r>
              <a:rPr lang="en-US"/>
              <a:t> affecting Tharparkar.</a:t>
            </a:r>
            <a:endParaRPr/>
          </a:p>
          <a:p>
            <a:pPr indent="-306000" lvl="0" marL="306000" rtl="0" algn="l">
              <a:lnSpc>
                <a:spcPct val="110000"/>
              </a:lnSpc>
              <a:spcBef>
                <a:spcPts val="940"/>
              </a:spcBef>
              <a:spcAft>
                <a:spcPts val="0"/>
              </a:spcAft>
              <a:buSzPts val="1564"/>
              <a:buFont typeface="Arial"/>
              <a:buChar char="•"/>
            </a:pPr>
            <a:r>
              <a:rPr lang="en-US"/>
              <a:t>FAO Pakistan’s role as the lead agency for </a:t>
            </a:r>
            <a:r>
              <a:rPr b="1" lang="en-US"/>
              <a:t>food security and livelihoods</a:t>
            </a:r>
            <a:r>
              <a:rPr lang="en-US"/>
              <a:t>.</a:t>
            </a:r>
            <a:endParaRPr/>
          </a:p>
          <a:p>
            <a:pPr indent="-306000" lvl="0" marL="306000" rtl="0" algn="l">
              <a:lnSpc>
                <a:spcPct val="110000"/>
              </a:lnSpc>
              <a:spcBef>
                <a:spcPts val="940"/>
              </a:spcBef>
              <a:spcAft>
                <a:spcPts val="0"/>
              </a:spcAft>
              <a:buSzPts val="1564"/>
              <a:buFont typeface="Arial"/>
              <a:buChar char="•"/>
            </a:pPr>
            <a:r>
              <a:rPr lang="en-US"/>
              <a:t>Decision to pilot the </a:t>
            </a:r>
            <a:r>
              <a:rPr b="1" lang="en-US"/>
              <a:t>EWEA approach</a:t>
            </a:r>
            <a:r>
              <a:rPr lang="en-US"/>
              <a:t> in </a:t>
            </a:r>
            <a:r>
              <a:rPr b="1" lang="en-US"/>
              <a:t>Tharparkar</a:t>
            </a:r>
            <a:r>
              <a:rPr lang="en-US"/>
              <a:t>.</a:t>
            </a:r>
            <a:endParaRPr/>
          </a:p>
          <a:p>
            <a:pPr indent="-306000" lvl="0" marL="306000" rtl="0" algn="l">
              <a:lnSpc>
                <a:spcPct val="110000"/>
              </a:lnSpc>
              <a:spcBef>
                <a:spcPts val="940"/>
              </a:spcBef>
              <a:spcAft>
                <a:spcPts val="0"/>
              </a:spcAft>
              <a:buSzPts val="1564"/>
              <a:buFont typeface="Arial"/>
              <a:buChar char="•"/>
            </a:pPr>
            <a:r>
              <a:rPr lang="en-US"/>
              <a:t>Total funding for the pilot: </a:t>
            </a:r>
            <a:r>
              <a:rPr b="1" lang="en-US"/>
              <a:t>USD 243,600</a:t>
            </a:r>
            <a:r>
              <a:rPr lang="en-US"/>
              <a:t>.</a:t>
            </a:r>
            <a:endParaRPr/>
          </a:p>
          <a:p>
            <a:pPr indent="-206686" lvl="0" marL="306000" rtl="0" algn="l">
              <a:lnSpc>
                <a:spcPct val="110000"/>
              </a:lnSpc>
              <a:spcBef>
                <a:spcPts val="940"/>
              </a:spcBef>
              <a:spcAft>
                <a:spcPts val="0"/>
              </a:spcAft>
              <a:buSzPts val="1564"/>
              <a:buNone/>
            </a:pPr>
            <a:r>
              <a:t/>
            </a:r>
            <a:endParaRPr/>
          </a:p>
        </p:txBody>
      </p:sp>
      <p:pic>
        <p:nvPicPr>
          <p:cNvPr descr="A group of people in colorful clothes&#10;&#10;Description automatically generated" id="518" name="Google Shape;518;p30"/>
          <p:cNvPicPr preferRelativeResize="0"/>
          <p:nvPr/>
        </p:nvPicPr>
        <p:blipFill rotWithShape="1">
          <a:blip r:embed="rId3">
            <a:alphaModFix/>
          </a:blip>
          <a:srcRect b="0" l="0" r="0" t="0"/>
          <a:stretch/>
        </p:blipFill>
        <p:spPr>
          <a:xfrm>
            <a:off x="8190970" y="1633567"/>
            <a:ext cx="3313044" cy="2484783"/>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A group of people sitting under a tent&#10;&#10;Description automatically generated" id="519" name="Google Shape;519;p30"/>
          <p:cNvPicPr preferRelativeResize="0"/>
          <p:nvPr/>
        </p:nvPicPr>
        <p:blipFill rotWithShape="1">
          <a:blip r:embed="rId4">
            <a:alphaModFix/>
          </a:blip>
          <a:srcRect b="0" l="0" r="0" t="0"/>
          <a:stretch/>
        </p:blipFill>
        <p:spPr>
          <a:xfrm>
            <a:off x="8486163" y="4282120"/>
            <a:ext cx="3048530" cy="2032353"/>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1"/>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b="1" lang="en-US"/>
              <a:t>EWEA SYSTEM IMPLEMENTATION TIMELINE</a:t>
            </a:r>
            <a:br>
              <a:rPr b="1" lang="en-US"/>
            </a:br>
            <a:endParaRPr/>
          </a:p>
        </p:txBody>
      </p:sp>
      <p:sp>
        <p:nvSpPr>
          <p:cNvPr id="525" name="Google Shape;525;p31"/>
          <p:cNvSpPr txBox="1"/>
          <p:nvPr>
            <p:ph idx="1" type="body"/>
          </p:nvPr>
        </p:nvSpPr>
        <p:spPr>
          <a:xfrm>
            <a:off x="581192" y="1595428"/>
            <a:ext cx="11029615" cy="2360345"/>
          </a:xfrm>
          <a:prstGeom prst="rect">
            <a:avLst/>
          </a:prstGeom>
          <a:noFill/>
          <a:ln>
            <a:noFill/>
          </a:ln>
        </p:spPr>
        <p:txBody>
          <a:bodyPr anchorCtr="0" anchor="ctr" bIns="45700" lIns="91425" spcFirstLastPara="1" rIns="91425" wrap="square" tIns="45700">
            <a:normAutofit/>
          </a:bodyPr>
          <a:lstStyle/>
          <a:p>
            <a:pPr indent="-306000" lvl="0" marL="306000" rtl="0" algn="l">
              <a:lnSpc>
                <a:spcPct val="110000"/>
              </a:lnSpc>
              <a:spcBef>
                <a:spcPts val="0"/>
              </a:spcBef>
              <a:spcAft>
                <a:spcPts val="0"/>
              </a:spcAft>
              <a:buSzPts val="1564"/>
              <a:buFont typeface="Arial"/>
              <a:buChar char="•"/>
            </a:pPr>
            <a:r>
              <a:rPr b="1" lang="en-US"/>
              <a:t>March 2019:</a:t>
            </a:r>
            <a:r>
              <a:rPr lang="en-US"/>
              <a:t> Data collection started. </a:t>
            </a:r>
            <a:endParaRPr/>
          </a:p>
          <a:p>
            <a:pPr indent="-306000" lvl="0" marL="306000" rtl="0" algn="l">
              <a:lnSpc>
                <a:spcPct val="110000"/>
              </a:lnSpc>
              <a:spcBef>
                <a:spcPts val="940"/>
              </a:spcBef>
              <a:spcAft>
                <a:spcPts val="0"/>
              </a:spcAft>
              <a:buSzPts val="1564"/>
              <a:buFont typeface="Arial"/>
              <a:buChar char="•"/>
            </a:pPr>
            <a:r>
              <a:rPr b="1" lang="en-US"/>
              <a:t>June 2019:</a:t>
            </a:r>
            <a:r>
              <a:rPr lang="en-US"/>
              <a:t> First indicators flagged for action, followed by stakeholder meetings.</a:t>
            </a:r>
            <a:endParaRPr/>
          </a:p>
          <a:p>
            <a:pPr indent="-306000" lvl="0" marL="306000" rtl="0" algn="l">
              <a:lnSpc>
                <a:spcPct val="110000"/>
              </a:lnSpc>
              <a:spcBef>
                <a:spcPts val="940"/>
              </a:spcBef>
              <a:spcAft>
                <a:spcPts val="0"/>
              </a:spcAft>
              <a:buSzPts val="1564"/>
              <a:buFont typeface="Arial"/>
              <a:buChar char="•"/>
            </a:pPr>
            <a:r>
              <a:rPr b="1" lang="en-US"/>
              <a:t>July 2019:</a:t>
            </a:r>
            <a:r>
              <a:rPr lang="en-US"/>
              <a:t> Rapid needs assessment conducted; early actions launched based on </a:t>
            </a:r>
            <a:r>
              <a:rPr b="1" lang="en-US"/>
              <a:t>EWS</a:t>
            </a:r>
            <a:r>
              <a:rPr lang="en-US"/>
              <a:t> and needs assessment.</a:t>
            </a:r>
            <a:endParaRPr/>
          </a:p>
          <a:p>
            <a:pPr indent="-206686" lvl="0" marL="306000" rtl="0" algn="l">
              <a:lnSpc>
                <a:spcPct val="110000"/>
              </a:lnSpc>
              <a:spcBef>
                <a:spcPts val="940"/>
              </a:spcBef>
              <a:spcAft>
                <a:spcPts val="0"/>
              </a:spcAft>
              <a:buSzPts val="1564"/>
              <a:buNone/>
            </a:pPr>
            <a:r>
              <a:t/>
            </a:r>
            <a:endParaRPr/>
          </a:p>
        </p:txBody>
      </p:sp>
      <p:pic>
        <p:nvPicPr>
          <p:cNvPr descr="A person standing in front of a projector screen&#10;&#10;Description automatically generated" id="526" name="Google Shape;526;p31"/>
          <p:cNvPicPr preferRelativeResize="0"/>
          <p:nvPr/>
        </p:nvPicPr>
        <p:blipFill rotWithShape="1">
          <a:blip r:embed="rId3">
            <a:alphaModFix/>
          </a:blip>
          <a:srcRect b="0" l="0" r="0" t="0"/>
          <a:stretch/>
        </p:blipFill>
        <p:spPr>
          <a:xfrm>
            <a:off x="754120" y="3428999"/>
            <a:ext cx="4116408" cy="3160643"/>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A group of people sitting at tables&#10;&#10;Description automatically generated" id="527" name="Google Shape;527;p31"/>
          <p:cNvPicPr preferRelativeResize="0"/>
          <p:nvPr/>
        </p:nvPicPr>
        <p:blipFill rotWithShape="1">
          <a:blip r:embed="rId4">
            <a:alphaModFix/>
          </a:blip>
          <a:srcRect b="0" l="0" r="0" t="0"/>
          <a:stretch/>
        </p:blipFill>
        <p:spPr>
          <a:xfrm>
            <a:off x="5526157" y="3522171"/>
            <a:ext cx="5585790" cy="306747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2"/>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lang="en-US"/>
              <a:t>EARLY ACTIONS IMPLEMENTED</a:t>
            </a:r>
            <a:endParaRPr/>
          </a:p>
        </p:txBody>
      </p:sp>
      <p:sp>
        <p:nvSpPr>
          <p:cNvPr id="533" name="Google Shape;533;p32"/>
          <p:cNvSpPr txBox="1"/>
          <p:nvPr>
            <p:ph idx="1" type="body"/>
          </p:nvPr>
        </p:nvSpPr>
        <p:spPr>
          <a:xfrm>
            <a:off x="581192" y="1890876"/>
            <a:ext cx="11029615" cy="3634486"/>
          </a:xfrm>
          <a:prstGeom prst="rect">
            <a:avLst/>
          </a:prstGeom>
          <a:noFill/>
          <a:ln>
            <a:noFill/>
          </a:ln>
        </p:spPr>
        <p:txBody>
          <a:bodyPr anchorCtr="0" anchor="ctr" bIns="45700" lIns="91425" spcFirstLastPara="1" rIns="91425" wrap="square" tIns="45700">
            <a:normAutofit/>
          </a:bodyPr>
          <a:lstStyle/>
          <a:p>
            <a:pPr indent="-306000" lvl="0" marL="306000" rtl="0" algn="l">
              <a:lnSpc>
                <a:spcPct val="110000"/>
              </a:lnSpc>
              <a:spcBef>
                <a:spcPts val="0"/>
              </a:spcBef>
              <a:spcAft>
                <a:spcPts val="0"/>
              </a:spcAft>
              <a:buSzPts val="1564"/>
              <a:buChar char="◼"/>
            </a:pPr>
            <a:r>
              <a:rPr b="1" lang="en-US"/>
              <a:t>Animal Feed and Mineral Supplements:</a:t>
            </a:r>
            <a:endParaRPr/>
          </a:p>
          <a:p>
            <a:pPr indent="-306000" lvl="0" marL="306000" rtl="0" algn="l">
              <a:lnSpc>
                <a:spcPct val="110000"/>
              </a:lnSpc>
              <a:spcBef>
                <a:spcPts val="940"/>
              </a:spcBef>
              <a:spcAft>
                <a:spcPts val="0"/>
              </a:spcAft>
              <a:buSzPts val="1564"/>
              <a:buFont typeface="Arial"/>
              <a:buChar char="•"/>
            </a:pPr>
            <a:r>
              <a:rPr b="1" lang="en-US"/>
              <a:t>2,613 farmers</a:t>
            </a:r>
            <a:r>
              <a:rPr lang="en-US"/>
              <a:t> received animal feed.</a:t>
            </a:r>
            <a:endParaRPr/>
          </a:p>
          <a:p>
            <a:pPr indent="-306000" lvl="0" marL="306000" rtl="0" algn="l">
              <a:lnSpc>
                <a:spcPct val="110000"/>
              </a:lnSpc>
              <a:spcBef>
                <a:spcPts val="940"/>
              </a:spcBef>
              <a:spcAft>
                <a:spcPts val="0"/>
              </a:spcAft>
              <a:buSzPts val="1564"/>
              <a:buFont typeface="Arial"/>
              <a:buChar char="•"/>
            </a:pPr>
            <a:r>
              <a:rPr b="1" lang="en-US"/>
              <a:t>400 beneficiaries</a:t>
            </a:r>
            <a:r>
              <a:rPr lang="en-US"/>
              <a:t> received mineral supplements.</a:t>
            </a:r>
            <a:endParaRPr/>
          </a:p>
          <a:p>
            <a:pPr indent="-306000" lvl="0" marL="306000" rtl="0" algn="l">
              <a:lnSpc>
                <a:spcPct val="110000"/>
              </a:lnSpc>
              <a:spcBef>
                <a:spcPts val="940"/>
              </a:spcBef>
              <a:spcAft>
                <a:spcPts val="0"/>
              </a:spcAft>
              <a:buSzPts val="1564"/>
              <a:buChar char="◼"/>
            </a:pPr>
            <a:r>
              <a:rPr b="1" lang="en-US"/>
              <a:t>Animal Vaccination:</a:t>
            </a:r>
            <a:endParaRPr/>
          </a:p>
          <a:p>
            <a:pPr indent="-306000" lvl="0" marL="306000" rtl="0" algn="l">
              <a:lnSpc>
                <a:spcPct val="110000"/>
              </a:lnSpc>
              <a:spcBef>
                <a:spcPts val="940"/>
              </a:spcBef>
              <a:spcAft>
                <a:spcPts val="0"/>
              </a:spcAft>
              <a:buSzPts val="1564"/>
              <a:buFont typeface="Arial"/>
              <a:buChar char="•"/>
            </a:pPr>
            <a:r>
              <a:rPr b="1" lang="en-US"/>
              <a:t>PPR vaccination</a:t>
            </a:r>
            <a:r>
              <a:rPr lang="en-US"/>
              <a:t> in small ruminants; </a:t>
            </a:r>
            <a:r>
              <a:rPr b="1" lang="en-US"/>
              <a:t>3,995 households</a:t>
            </a:r>
            <a:r>
              <a:rPr lang="en-US"/>
              <a:t> benefited.</a:t>
            </a:r>
            <a:endParaRPr/>
          </a:p>
          <a:p>
            <a:pPr indent="-306000" lvl="0" marL="306000" rtl="0" algn="l">
              <a:lnSpc>
                <a:spcPct val="110000"/>
              </a:lnSpc>
              <a:spcBef>
                <a:spcPts val="940"/>
              </a:spcBef>
              <a:spcAft>
                <a:spcPts val="0"/>
              </a:spcAft>
              <a:buSzPts val="1564"/>
              <a:buChar char="◼"/>
            </a:pPr>
            <a:r>
              <a:rPr b="1" lang="en-US"/>
              <a:t>Agriculture Inputs and cash assistance:</a:t>
            </a:r>
            <a:endParaRPr/>
          </a:p>
          <a:p>
            <a:pPr indent="-306000" lvl="0" marL="306000" rtl="0" algn="l">
              <a:lnSpc>
                <a:spcPct val="110000"/>
              </a:lnSpc>
              <a:spcBef>
                <a:spcPts val="940"/>
              </a:spcBef>
              <a:spcAft>
                <a:spcPts val="0"/>
              </a:spcAft>
              <a:buSzPts val="1564"/>
              <a:buFont typeface="Arial"/>
              <a:buChar char="•"/>
            </a:pPr>
            <a:r>
              <a:rPr b="1" lang="en-US"/>
              <a:t>Mung bean, cluster bean, and millet</a:t>
            </a:r>
            <a:r>
              <a:rPr lang="en-US"/>
              <a:t> seeds provided to </a:t>
            </a:r>
            <a:r>
              <a:rPr b="1" lang="en-US"/>
              <a:t>2,437 farmers</a:t>
            </a:r>
            <a:r>
              <a:rPr lang="en-US"/>
              <a:t>.</a:t>
            </a:r>
            <a:endParaRPr/>
          </a:p>
          <a:p>
            <a:pPr indent="-306000" lvl="0" marL="306000" rtl="0" algn="l">
              <a:lnSpc>
                <a:spcPct val="110000"/>
              </a:lnSpc>
              <a:spcBef>
                <a:spcPts val="940"/>
              </a:spcBef>
              <a:spcAft>
                <a:spcPts val="0"/>
              </a:spcAft>
              <a:buSzPts val="1564"/>
              <a:buFont typeface="Arial"/>
              <a:buChar char="•"/>
            </a:pPr>
            <a:r>
              <a:rPr b="1" lang="en-US"/>
              <a:t>Cash disbursement </a:t>
            </a:r>
            <a:r>
              <a:rPr lang="en-US"/>
              <a:t>to 2000 farmers.</a:t>
            </a:r>
            <a:endParaRPr/>
          </a:p>
        </p:txBody>
      </p:sp>
      <p:pic>
        <p:nvPicPr>
          <p:cNvPr descr="A group of men standing outside a building with a goat and a person in a blue hat&#10;&#10;Description automatically generated" id="534" name="Google Shape;534;p32"/>
          <p:cNvPicPr preferRelativeResize="0"/>
          <p:nvPr/>
        </p:nvPicPr>
        <p:blipFill rotWithShape="1">
          <a:blip r:embed="rId3">
            <a:alphaModFix/>
          </a:blip>
          <a:srcRect b="0" l="0" r="0" t="0"/>
          <a:stretch/>
        </p:blipFill>
        <p:spPr>
          <a:xfrm>
            <a:off x="7076660" y="630811"/>
            <a:ext cx="3432313" cy="191183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35" name="Google Shape;535;p32"/>
          <p:cNvPicPr preferRelativeResize="0"/>
          <p:nvPr/>
        </p:nvPicPr>
        <p:blipFill rotWithShape="1">
          <a:blip r:embed="rId4">
            <a:alphaModFix/>
          </a:blip>
          <a:srcRect b="0" l="0" r="0" t="0"/>
          <a:stretch/>
        </p:blipFill>
        <p:spPr>
          <a:xfrm>
            <a:off x="8292508" y="2682454"/>
            <a:ext cx="3613065" cy="2215143"/>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36" name="Google Shape;536;p32"/>
          <p:cNvPicPr preferRelativeResize="0"/>
          <p:nvPr/>
        </p:nvPicPr>
        <p:blipFill rotWithShape="1">
          <a:blip r:embed="rId5">
            <a:alphaModFix/>
          </a:blip>
          <a:srcRect b="0" l="0" r="0" t="0"/>
          <a:stretch/>
        </p:blipFill>
        <p:spPr>
          <a:xfrm>
            <a:off x="7762107" y="5048899"/>
            <a:ext cx="2882701" cy="1665183"/>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3"/>
          <p:cNvSpPr txBox="1"/>
          <p:nvPr>
            <p:ph type="title"/>
          </p:nvPr>
        </p:nvSpPr>
        <p:spPr>
          <a:xfrm>
            <a:off x="581192" y="702156"/>
            <a:ext cx="11029616" cy="118872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800"/>
              <a:buFont typeface="Franklin Gothic"/>
              <a:buNone/>
            </a:pPr>
            <a:r>
              <a:rPr b="1" lang="en-US"/>
              <a:t>INSTITUTIONALIZATION OF EWEA</a:t>
            </a:r>
            <a:br>
              <a:rPr b="1" lang="en-US"/>
            </a:br>
            <a:endParaRPr/>
          </a:p>
        </p:txBody>
      </p:sp>
      <p:sp>
        <p:nvSpPr>
          <p:cNvPr id="542" name="Google Shape;542;p33"/>
          <p:cNvSpPr txBox="1"/>
          <p:nvPr>
            <p:ph idx="1" type="body"/>
          </p:nvPr>
        </p:nvSpPr>
        <p:spPr>
          <a:xfrm>
            <a:off x="581192" y="1509273"/>
            <a:ext cx="10258200" cy="17793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F3F3F"/>
              </a:buClr>
              <a:buSzPts val="1800"/>
              <a:buFont typeface="Libre Franklin"/>
              <a:buNone/>
            </a:pPr>
            <a:r>
              <a:t/>
            </a:r>
            <a:endParaRPr b="0" i="0" sz="1800" u="none" cap="none" strike="noStrike">
              <a:solidFill>
                <a:schemeClr val="dk1"/>
              </a:solidFill>
              <a:latin typeface="Arial"/>
              <a:ea typeface="Arial"/>
              <a:cs typeface="Arial"/>
              <a:sym typeface="Arial"/>
            </a:endParaRPr>
          </a:p>
          <a:p>
            <a:pPr indent="-306000" lvl="0" marL="306000" marR="0" rtl="0" algn="l">
              <a:lnSpc>
                <a:spcPct val="110000"/>
              </a:lnSpc>
              <a:spcBef>
                <a:spcPts val="340"/>
              </a:spcBef>
              <a:spcAft>
                <a:spcPts val="0"/>
              </a:spcAft>
              <a:buSzPts val="1564"/>
              <a:buFont typeface="Libre Franklin"/>
              <a:buChar char="•"/>
            </a:pPr>
            <a:r>
              <a:rPr b="1" lang="en-US"/>
              <a:t>Extensive coordination with government departments to ensure sustainability.</a:t>
            </a:r>
            <a:endParaRPr/>
          </a:p>
          <a:p>
            <a:pPr indent="-306000" lvl="0" marL="306000" marR="0" rtl="0" algn="l">
              <a:lnSpc>
                <a:spcPct val="110000"/>
              </a:lnSpc>
              <a:spcBef>
                <a:spcPts val="940"/>
              </a:spcBef>
              <a:spcAft>
                <a:spcPts val="0"/>
              </a:spcAft>
              <a:buSzPts val="1564"/>
              <a:buFont typeface="Libre Franklin"/>
              <a:buChar char="•"/>
            </a:pPr>
            <a:r>
              <a:rPr b="1" lang="en-US"/>
              <a:t>Provincial Disaster Management Authority (PDMA) played a key role in institutionalization.</a:t>
            </a:r>
            <a:endParaRPr/>
          </a:p>
          <a:p>
            <a:pPr indent="-306000" lvl="0" marL="306000" marR="0" rtl="0" algn="l">
              <a:lnSpc>
                <a:spcPct val="110000"/>
              </a:lnSpc>
              <a:spcBef>
                <a:spcPts val="940"/>
              </a:spcBef>
              <a:spcAft>
                <a:spcPts val="0"/>
              </a:spcAft>
              <a:buSzPts val="1564"/>
              <a:buFont typeface="Libre Franklin"/>
              <a:buChar char="•"/>
            </a:pPr>
            <a:r>
              <a:rPr b="1" lang="en-US"/>
              <a:t>Collaboration with National Disaster Risk Management Fund (NDRMF) and Sindh Resilience Project (SRP). </a:t>
            </a:r>
            <a:endParaRPr/>
          </a:p>
        </p:txBody>
      </p:sp>
      <p:pic>
        <p:nvPicPr>
          <p:cNvPr descr="A group of people sitting at a table&#10;&#10;Description automatically generated" id="543" name="Google Shape;543;p33"/>
          <p:cNvPicPr preferRelativeResize="0"/>
          <p:nvPr/>
        </p:nvPicPr>
        <p:blipFill rotWithShape="1">
          <a:blip r:embed="rId3">
            <a:alphaModFix/>
          </a:blip>
          <a:srcRect b="0" l="0" r="0" t="0"/>
          <a:stretch/>
        </p:blipFill>
        <p:spPr>
          <a:xfrm>
            <a:off x="811371" y="3429000"/>
            <a:ext cx="3959412" cy="2963373"/>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A group of people sitting in chairs in a room&#10;&#10;Description automatically generated" id="544" name="Google Shape;544;p33"/>
          <p:cNvPicPr preferRelativeResize="0"/>
          <p:nvPr/>
        </p:nvPicPr>
        <p:blipFill rotWithShape="1">
          <a:blip r:embed="rId4">
            <a:alphaModFix/>
          </a:blip>
          <a:srcRect b="0" l="0" r="0" t="0"/>
          <a:stretch/>
        </p:blipFill>
        <p:spPr>
          <a:xfrm>
            <a:off x="5446643" y="3429000"/>
            <a:ext cx="5198166" cy="296337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4"/>
          <p:cNvSpPr txBox="1"/>
          <p:nvPr>
            <p:ph type="title"/>
          </p:nvPr>
        </p:nvSpPr>
        <p:spPr>
          <a:xfrm>
            <a:off x="838200" y="1644968"/>
            <a:ext cx="10515600" cy="45719"/>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3F3F3F"/>
              </a:buClr>
              <a:buSzPct val="100000"/>
              <a:buFont typeface="Franklin Gothic"/>
              <a:buNone/>
            </a:pPr>
            <a:r>
              <a:rPr b="1" lang="en-US" sz="2700"/>
              <a:t>FOCUS GROUP DISCUSSION DURING NEED ASSESSMENT (EWEA)</a:t>
            </a:r>
            <a:br>
              <a:rPr lang="en-US"/>
            </a:br>
            <a:endParaRPr b="1" sz="4800"/>
          </a:p>
        </p:txBody>
      </p:sp>
      <p:pic>
        <p:nvPicPr>
          <p:cNvPr id="550" name="Google Shape;550;p34"/>
          <p:cNvPicPr preferRelativeResize="0"/>
          <p:nvPr/>
        </p:nvPicPr>
        <p:blipFill rotWithShape="1">
          <a:blip r:embed="rId3">
            <a:alphaModFix/>
          </a:blip>
          <a:srcRect b="0" l="0" r="0" t="0"/>
          <a:stretch/>
        </p:blipFill>
        <p:spPr>
          <a:xfrm>
            <a:off x="838200" y="1529861"/>
            <a:ext cx="3204797" cy="213653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51" name="Google Shape;551;p34"/>
          <p:cNvPicPr preferRelativeResize="0"/>
          <p:nvPr/>
        </p:nvPicPr>
        <p:blipFill rotWithShape="1">
          <a:blip r:embed="rId4">
            <a:alphaModFix/>
          </a:blip>
          <a:srcRect b="0" l="0" r="0" t="0"/>
          <a:stretch/>
        </p:blipFill>
        <p:spPr>
          <a:xfrm>
            <a:off x="838200" y="3679579"/>
            <a:ext cx="3204797" cy="244426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52" name="Google Shape;552;p34"/>
          <p:cNvPicPr preferRelativeResize="0"/>
          <p:nvPr/>
        </p:nvPicPr>
        <p:blipFill rotWithShape="1">
          <a:blip r:embed="rId5">
            <a:alphaModFix/>
          </a:blip>
          <a:srcRect b="0" l="0" r="0" t="0"/>
          <a:stretch/>
        </p:blipFill>
        <p:spPr>
          <a:xfrm>
            <a:off x="4042997" y="1529860"/>
            <a:ext cx="3307372" cy="2149719"/>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53" name="Google Shape;553;p34"/>
          <p:cNvPicPr preferRelativeResize="0"/>
          <p:nvPr/>
        </p:nvPicPr>
        <p:blipFill rotWithShape="1">
          <a:blip r:embed="rId6">
            <a:alphaModFix/>
          </a:blip>
          <a:srcRect b="0" l="0" r="0" t="0"/>
          <a:stretch/>
        </p:blipFill>
        <p:spPr>
          <a:xfrm>
            <a:off x="7350369" y="1529861"/>
            <a:ext cx="4003431" cy="213653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54" name="Google Shape;554;p34"/>
          <p:cNvPicPr preferRelativeResize="0"/>
          <p:nvPr/>
        </p:nvPicPr>
        <p:blipFill rotWithShape="1">
          <a:blip r:embed="rId7">
            <a:alphaModFix/>
          </a:blip>
          <a:srcRect b="0" l="0" r="0" t="0"/>
          <a:stretch/>
        </p:blipFill>
        <p:spPr>
          <a:xfrm>
            <a:off x="4042997" y="3679580"/>
            <a:ext cx="3307372" cy="244426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55" name="Google Shape;555;p34"/>
          <p:cNvPicPr preferRelativeResize="0"/>
          <p:nvPr/>
        </p:nvPicPr>
        <p:blipFill rotWithShape="1">
          <a:blip r:embed="rId8">
            <a:alphaModFix/>
          </a:blip>
          <a:srcRect b="0" l="0" r="0" t="0"/>
          <a:stretch/>
        </p:blipFill>
        <p:spPr>
          <a:xfrm>
            <a:off x="7350369" y="3666392"/>
            <a:ext cx="4003431" cy="245745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5"/>
          <p:cNvPicPr preferRelativeResize="0"/>
          <p:nvPr/>
        </p:nvPicPr>
        <p:blipFill rotWithShape="1">
          <a:blip r:embed="rId3">
            <a:alphaModFix/>
          </a:blip>
          <a:srcRect b="0" l="0" r="0" t="0"/>
          <a:stretch/>
        </p:blipFill>
        <p:spPr>
          <a:xfrm>
            <a:off x="581192" y="4055165"/>
            <a:ext cx="3037734" cy="1222512"/>
          </a:xfrm>
          <a:prstGeom prst="rect">
            <a:avLst/>
          </a:prstGeom>
          <a:noFill/>
          <a:ln>
            <a:noFill/>
          </a:ln>
        </p:spPr>
      </p:pic>
      <p:pic>
        <p:nvPicPr>
          <p:cNvPr id="131" name="Google Shape;131;p5"/>
          <p:cNvPicPr preferRelativeResize="0"/>
          <p:nvPr/>
        </p:nvPicPr>
        <p:blipFill rotWithShape="1">
          <a:blip r:embed="rId4">
            <a:alphaModFix/>
          </a:blip>
          <a:srcRect b="0" l="0" r="0" t="0"/>
          <a:stretch/>
        </p:blipFill>
        <p:spPr>
          <a:xfrm>
            <a:off x="3618926" y="4055165"/>
            <a:ext cx="2729948" cy="1222512"/>
          </a:xfrm>
          <a:prstGeom prst="rect">
            <a:avLst/>
          </a:prstGeom>
          <a:noFill/>
          <a:ln>
            <a:noFill/>
          </a:ln>
        </p:spPr>
      </p:pic>
      <p:pic>
        <p:nvPicPr>
          <p:cNvPr id="132" name="Google Shape;132;p5"/>
          <p:cNvPicPr preferRelativeResize="0"/>
          <p:nvPr/>
        </p:nvPicPr>
        <p:blipFill rotWithShape="1">
          <a:blip r:embed="rId5">
            <a:alphaModFix/>
          </a:blip>
          <a:srcRect b="0" l="0" r="0" t="0"/>
          <a:stretch/>
        </p:blipFill>
        <p:spPr>
          <a:xfrm>
            <a:off x="6363276" y="4055166"/>
            <a:ext cx="2209800" cy="1222512"/>
          </a:xfrm>
          <a:prstGeom prst="rect">
            <a:avLst/>
          </a:prstGeom>
          <a:noFill/>
          <a:ln>
            <a:noFill/>
          </a:ln>
        </p:spPr>
      </p:pic>
      <p:pic>
        <p:nvPicPr>
          <p:cNvPr id="133" name="Google Shape;133;p5"/>
          <p:cNvPicPr preferRelativeResize="0"/>
          <p:nvPr/>
        </p:nvPicPr>
        <p:blipFill rotWithShape="1">
          <a:blip r:embed="rId6">
            <a:alphaModFix/>
          </a:blip>
          <a:srcRect b="0" l="0" r="0" t="0"/>
          <a:stretch/>
        </p:blipFill>
        <p:spPr>
          <a:xfrm>
            <a:off x="8587478" y="4055166"/>
            <a:ext cx="1277230" cy="1222512"/>
          </a:xfrm>
          <a:prstGeom prst="rect">
            <a:avLst/>
          </a:prstGeom>
          <a:noFill/>
          <a:ln>
            <a:noFill/>
          </a:ln>
        </p:spPr>
      </p:pic>
      <p:pic>
        <p:nvPicPr>
          <p:cNvPr id="134" name="Google Shape;134;p5"/>
          <p:cNvPicPr preferRelativeResize="0"/>
          <p:nvPr/>
        </p:nvPicPr>
        <p:blipFill rotWithShape="1">
          <a:blip r:embed="rId7">
            <a:alphaModFix/>
          </a:blip>
          <a:srcRect b="0" l="0" r="0" t="0"/>
          <a:stretch/>
        </p:blipFill>
        <p:spPr>
          <a:xfrm>
            <a:off x="9879110" y="4055166"/>
            <a:ext cx="1891338" cy="1222512"/>
          </a:xfrm>
          <a:prstGeom prst="rect">
            <a:avLst/>
          </a:prstGeom>
          <a:noFill/>
          <a:ln>
            <a:noFill/>
          </a:ln>
        </p:spPr>
      </p:pic>
      <p:pic>
        <p:nvPicPr>
          <p:cNvPr id="135" name="Google Shape;135;p5"/>
          <p:cNvPicPr preferRelativeResize="0"/>
          <p:nvPr/>
        </p:nvPicPr>
        <p:blipFill rotWithShape="1">
          <a:blip r:embed="rId8">
            <a:alphaModFix/>
          </a:blip>
          <a:srcRect b="0" l="0" r="0" t="0"/>
          <a:stretch/>
        </p:blipFill>
        <p:spPr>
          <a:xfrm>
            <a:off x="581192" y="5277677"/>
            <a:ext cx="1722783" cy="1292087"/>
          </a:xfrm>
          <a:prstGeom prst="rect">
            <a:avLst/>
          </a:prstGeom>
          <a:noFill/>
          <a:ln>
            <a:noFill/>
          </a:ln>
        </p:spPr>
      </p:pic>
      <p:pic>
        <p:nvPicPr>
          <p:cNvPr id="136" name="Google Shape;136;p5"/>
          <p:cNvPicPr preferRelativeResize="0"/>
          <p:nvPr/>
        </p:nvPicPr>
        <p:blipFill rotWithShape="1">
          <a:blip r:embed="rId9">
            <a:alphaModFix/>
          </a:blip>
          <a:srcRect b="0" l="0" r="0" t="0"/>
          <a:stretch/>
        </p:blipFill>
        <p:spPr>
          <a:xfrm>
            <a:off x="2303975" y="5277677"/>
            <a:ext cx="1991139" cy="1292087"/>
          </a:xfrm>
          <a:prstGeom prst="rect">
            <a:avLst/>
          </a:prstGeom>
          <a:noFill/>
          <a:ln>
            <a:noFill/>
          </a:ln>
        </p:spPr>
      </p:pic>
      <p:pic>
        <p:nvPicPr>
          <p:cNvPr id="137" name="Google Shape;137;p5"/>
          <p:cNvPicPr preferRelativeResize="0"/>
          <p:nvPr/>
        </p:nvPicPr>
        <p:blipFill rotWithShape="1">
          <a:blip r:embed="rId10">
            <a:alphaModFix/>
          </a:blip>
          <a:srcRect b="0" l="0" r="0" t="0"/>
          <a:stretch/>
        </p:blipFill>
        <p:spPr>
          <a:xfrm>
            <a:off x="4289638" y="5277676"/>
            <a:ext cx="2059236" cy="1292087"/>
          </a:xfrm>
          <a:prstGeom prst="rect">
            <a:avLst/>
          </a:prstGeom>
          <a:noFill/>
          <a:ln>
            <a:noFill/>
          </a:ln>
        </p:spPr>
      </p:pic>
      <p:pic>
        <p:nvPicPr>
          <p:cNvPr id="138" name="Google Shape;138;p5"/>
          <p:cNvPicPr preferRelativeResize="0"/>
          <p:nvPr/>
        </p:nvPicPr>
        <p:blipFill rotWithShape="1">
          <a:blip r:embed="rId11">
            <a:alphaModFix/>
          </a:blip>
          <a:srcRect b="0" l="0" r="0" t="0"/>
          <a:stretch/>
        </p:blipFill>
        <p:spPr>
          <a:xfrm>
            <a:off x="6348874" y="5277676"/>
            <a:ext cx="1891339" cy="1292088"/>
          </a:xfrm>
          <a:prstGeom prst="rect">
            <a:avLst/>
          </a:prstGeom>
          <a:noFill/>
          <a:ln>
            <a:noFill/>
          </a:ln>
        </p:spPr>
      </p:pic>
      <p:pic>
        <p:nvPicPr>
          <p:cNvPr id="139" name="Google Shape;139;p5"/>
          <p:cNvPicPr preferRelativeResize="0"/>
          <p:nvPr/>
        </p:nvPicPr>
        <p:blipFill rotWithShape="1">
          <a:blip r:embed="rId12">
            <a:alphaModFix/>
          </a:blip>
          <a:srcRect b="0" l="0" r="0" t="0"/>
          <a:stretch/>
        </p:blipFill>
        <p:spPr>
          <a:xfrm>
            <a:off x="8240213" y="5286808"/>
            <a:ext cx="2094924" cy="1292088"/>
          </a:xfrm>
          <a:prstGeom prst="rect">
            <a:avLst/>
          </a:prstGeom>
          <a:noFill/>
          <a:ln>
            <a:noFill/>
          </a:ln>
        </p:spPr>
      </p:pic>
      <p:pic>
        <p:nvPicPr>
          <p:cNvPr id="140" name="Google Shape;140;p5"/>
          <p:cNvPicPr preferRelativeResize="0"/>
          <p:nvPr/>
        </p:nvPicPr>
        <p:blipFill rotWithShape="1">
          <a:blip r:embed="rId13">
            <a:alphaModFix/>
          </a:blip>
          <a:srcRect b="0" l="0" r="0" t="0"/>
          <a:stretch/>
        </p:blipFill>
        <p:spPr>
          <a:xfrm>
            <a:off x="10335137" y="5286807"/>
            <a:ext cx="1435311" cy="1282955"/>
          </a:xfrm>
          <a:prstGeom prst="rect">
            <a:avLst/>
          </a:prstGeom>
          <a:noFill/>
          <a:ln>
            <a:noFill/>
          </a:ln>
        </p:spPr>
      </p:pic>
      <p:pic>
        <p:nvPicPr>
          <p:cNvPr id="141" name="Google Shape;141;p5"/>
          <p:cNvPicPr preferRelativeResize="0"/>
          <p:nvPr/>
        </p:nvPicPr>
        <p:blipFill rotWithShape="1">
          <a:blip r:embed="rId14">
            <a:alphaModFix/>
          </a:blip>
          <a:srcRect b="32037" l="0" r="0" t="0"/>
          <a:stretch/>
        </p:blipFill>
        <p:spPr>
          <a:xfrm>
            <a:off x="0" y="0"/>
            <a:ext cx="12192000" cy="38736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5"/>
          <p:cNvSpPr txBox="1"/>
          <p:nvPr>
            <p:ph type="title"/>
          </p:nvPr>
        </p:nvSpPr>
        <p:spPr>
          <a:xfrm>
            <a:off x="803103" y="1311276"/>
            <a:ext cx="10515600" cy="35350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3F3F3F"/>
              </a:buClr>
              <a:buSzPts val="2400"/>
              <a:buFont typeface="Franklin Gothic"/>
              <a:buNone/>
            </a:pPr>
            <a:r>
              <a:rPr b="1" lang="en-US" sz="2400"/>
              <a:t>CAPACITY BUILDING TRAINING ON EWEA SYSTEM TO STAKEHOLDERS AND ACTION PRIORITIZATION </a:t>
            </a:r>
            <a:endParaRPr/>
          </a:p>
        </p:txBody>
      </p:sp>
      <p:pic>
        <p:nvPicPr>
          <p:cNvPr id="561" name="Google Shape;561;p35"/>
          <p:cNvPicPr preferRelativeResize="0"/>
          <p:nvPr/>
        </p:nvPicPr>
        <p:blipFill rotWithShape="1">
          <a:blip r:embed="rId3">
            <a:alphaModFix/>
          </a:blip>
          <a:srcRect b="0" l="0" r="0" t="0"/>
          <a:stretch/>
        </p:blipFill>
        <p:spPr>
          <a:xfrm>
            <a:off x="907878" y="1833269"/>
            <a:ext cx="2463165" cy="21075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62" name="Google Shape;562;p35"/>
          <p:cNvPicPr preferRelativeResize="0"/>
          <p:nvPr/>
        </p:nvPicPr>
        <p:blipFill rotWithShape="1">
          <a:blip r:embed="rId4">
            <a:alphaModFix/>
          </a:blip>
          <a:srcRect b="0" l="0" r="0" t="0"/>
          <a:stretch/>
        </p:blipFill>
        <p:spPr>
          <a:xfrm>
            <a:off x="3371043" y="1833269"/>
            <a:ext cx="2644775" cy="21075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63" name="Google Shape;563;p35"/>
          <p:cNvPicPr preferRelativeResize="0"/>
          <p:nvPr/>
        </p:nvPicPr>
        <p:blipFill rotWithShape="1">
          <a:blip r:embed="rId5">
            <a:alphaModFix/>
          </a:blip>
          <a:srcRect b="0" l="0" r="0" t="0"/>
          <a:stretch/>
        </p:blipFill>
        <p:spPr>
          <a:xfrm>
            <a:off x="6015818" y="1833269"/>
            <a:ext cx="2662555" cy="21075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64" name="Google Shape;564;p35"/>
          <p:cNvPicPr preferRelativeResize="0"/>
          <p:nvPr/>
        </p:nvPicPr>
        <p:blipFill rotWithShape="1">
          <a:blip r:embed="rId6">
            <a:alphaModFix/>
          </a:blip>
          <a:srcRect b="0" l="0" r="0" t="0"/>
          <a:stretch/>
        </p:blipFill>
        <p:spPr>
          <a:xfrm>
            <a:off x="8678373" y="1833268"/>
            <a:ext cx="2640330" cy="21075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65" name="Google Shape;565;p35"/>
          <p:cNvPicPr preferRelativeResize="0"/>
          <p:nvPr/>
        </p:nvPicPr>
        <p:blipFill rotWithShape="1">
          <a:blip r:embed="rId7">
            <a:alphaModFix/>
          </a:blip>
          <a:srcRect b="0" l="0" r="0" t="0"/>
          <a:stretch/>
        </p:blipFill>
        <p:spPr>
          <a:xfrm>
            <a:off x="907878" y="3940833"/>
            <a:ext cx="2463165" cy="189357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66" name="Google Shape;566;p35"/>
          <p:cNvPicPr preferRelativeResize="0"/>
          <p:nvPr/>
        </p:nvPicPr>
        <p:blipFill rotWithShape="1">
          <a:blip r:embed="rId8">
            <a:alphaModFix/>
          </a:blip>
          <a:srcRect b="0" l="0" r="-1" t="0"/>
          <a:stretch/>
        </p:blipFill>
        <p:spPr>
          <a:xfrm>
            <a:off x="3370726" y="3940832"/>
            <a:ext cx="2627630" cy="189357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67" name="Google Shape;567;p35"/>
          <p:cNvPicPr preferRelativeResize="0"/>
          <p:nvPr/>
        </p:nvPicPr>
        <p:blipFill rotWithShape="1">
          <a:blip r:embed="rId9">
            <a:alphaModFix/>
          </a:blip>
          <a:srcRect b="0" l="0" r="0" t="0"/>
          <a:stretch/>
        </p:blipFill>
        <p:spPr>
          <a:xfrm>
            <a:off x="5998356" y="3940831"/>
            <a:ext cx="2680017" cy="189357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68" name="Google Shape;568;p35"/>
          <p:cNvPicPr preferRelativeResize="0"/>
          <p:nvPr/>
        </p:nvPicPr>
        <p:blipFill rotWithShape="1">
          <a:blip r:embed="rId10">
            <a:alphaModFix/>
          </a:blip>
          <a:srcRect b="0" l="0" r="0" t="0"/>
          <a:stretch/>
        </p:blipFill>
        <p:spPr>
          <a:xfrm>
            <a:off x="8678373" y="3940831"/>
            <a:ext cx="2627313" cy="189357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E:\Crop seed Distribution Pics Tharparkar MYHP\39c3d50b-82f2-4663-92bd-365655e311b0.jfif" id="574" name="Google Shape;574;p36"/>
          <p:cNvPicPr preferRelativeResize="0"/>
          <p:nvPr/>
        </p:nvPicPr>
        <p:blipFill rotWithShape="1">
          <a:blip r:embed="rId3">
            <a:alphaModFix/>
          </a:blip>
          <a:srcRect b="0" l="0" r="0" t="0"/>
          <a:stretch/>
        </p:blipFill>
        <p:spPr>
          <a:xfrm>
            <a:off x="3113403" y="2603501"/>
            <a:ext cx="2830198" cy="1841494"/>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E:\Kichten Garden and Hydroponic fodder Pics Tharparkar 2019\Dsitribution of Seeds for Kitchen Garden Tharparkar Sindh.jpg" id="575" name="Google Shape;575;p36"/>
          <p:cNvPicPr preferRelativeResize="0"/>
          <p:nvPr/>
        </p:nvPicPr>
        <p:blipFill rotWithShape="1">
          <a:blip r:embed="rId4">
            <a:alphaModFix/>
          </a:blip>
          <a:srcRect b="0" l="0" r="0" t="0"/>
          <a:stretch/>
        </p:blipFill>
        <p:spPr>
          <a:xfrm>
            <a:off x="5943600" y="2603501"/>
            <a:ext cx="2717799" cy="1841494"/>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D9VLxgFXUAA-fXp.jpg" id="576" name="Google Shape;576;p36"/>
          <p:cNvPicPr preferRelativeResize="0"/>
          <p:nvPr/>
        </p:nvPicPr>
        <p:blipFill rotWithShape="1">
          <a:blip r:embed="rId5">
            <a:alphaModFix/>
          </a:blip>
          <a:srcRect b="0" l="0" r="0" t="0"/>
          <a:stretch/>
        </p:blipFill>
        <p:spPr>
          <a:xfrm>
            <a:off x="8647751" y="2603500"/>
            <a:ext cx="3197860" cy="187960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E:\One day awairness session Pics on livestock managment Tharparkar\One day awarness session on Livestock Managment 5.jfif" id="577" name="Google Shape;577;p36"/>
          <p:cNvPicPr preferRelativeResize="0"/>
          <p:nvPr/>
        </p:nvPicPr>
        <p:blipFill rotWithShape="1">
          <a:blip r:embed="rId6">
            <a:alphaModFix/>
          </a:blip>
          <a:srcRect b="0" l="0" r="0" t="0"/>
          <a:stretch/>
        </p:blipFill>
        <p:spPr>
          <a:xfrm>
            <a:off x="127633" y="2603500"/>
            <a:ext cx="2985770" cy="1841494"/>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E:\hydroponic Tharparkar\Hydroponic fodder demonstration in village Bewato Tharparkar Sindh 7.jpg" id="578" name="Google Shape;578;p36"/>
          <p:cNvPicPr preferRelativeResize="0"/>
          <p:nvPr/>
        </p:nvPicPr>
        <p:blipFill rotWithShape="1">
          <a:blip r:embed="rId7">
            <a:alphaModFix/>
          </a:blip>
          <a:srcRect b="0" l="0" r="0" t="0"/>
          <a:stretch/>
        </p:blipFill>
        <p:spPr>
          <a:xfrm>
            <a:off x="8647751" y="4495798"/>
            <a:ext cx="3197859" cy="2032002"/>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79" name="Google Shape;579;p36"/>
          <p:cNvPicPr preferRelativeResize="0"/>
          <p:nvPr/>
        </p:nvPicPr>
        <p:blipFill rotWithShape="1">
          <a:blip r:embed="rId8">
            <a:alphaModFix/>
          </a:blip>
          <a:srcRect b="0" l="0" r="0" t="0"/>
          <a:stretch/>
        </p:blipFill>
        <p:spPr>
          <a:xfrm>
            <a:off x="5907400" y="4483099"/>
            <a:ext cx="2754000" cy="20602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580" name="Google Shape;580;p36"/>
          <p:cNvPicPr preferRelativeResize="0"/>
          <p:nvPr/>
        </p:nvPicPr>
        <p:blipFill rotWithShape="1">
          <a:blip r:embed="rId9">
            <a:alphaModFix/>
          </a:blip>
          <a:srcRect b="0" l="0" r="0" t="0"/>
          <a:stretch/>
        </p:blipFill>
        <p:spPr>
          <a:xfrm>
            <a:off x="3113403" y="4483100"/>
            <a:ext cx="2780347" cy="20602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Animal Compound Feed Distribution Pics\DSC_0876.JPG" id="581" name="Google Shape;581;p36"/>
          <p:cNvPicPr preferRelativeResize="0"/>
          <p:nvPr/>
        </p:nvPicPr>
        <p:blipFill rotWithShape="1">
          <a:blip r:embed="rId10">
            <a:alphaModFix/>
          </a:blip>
          <a:srcRect b="0" l="0" r="0" t="0"/>
          <a:stretch/>
        </p:blipFill>
        <p:spPr>
          <a:xfrm>
            <a:off x="127633" y="4483100"/>
            <a:ext cx="2985771" cy="20602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
        <p:nvSpPr>
          <p:cNvPr id="582" name="Google Shape;582;p36"/>
          <p:cNvSpPr txBox="1"/>
          <p:nvPr>
            <p:ph type="title"/>
          </p:nvPr>
        </p:nvSpPr>
        <p:spPr>
          <a:xfrm>
            <a:off x="127633" y="1603886"/>
            <a:ext cx="10515600" cy="35350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3F3F3F"/>
              </a:buClr>
              <a:buSzPct val="100000"/>
              <a:buFont typeface="Franklin Gothic"/>
              <a:buNone/>
            </a:pPr>
            <a:r>
              <a:rPr b="1" lang="en-US" sz="4000"/>
              <a:t>ANTICIPATORY ACTIONS IN THARPARKAR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6" name="Shape 586"/>
        <p:cNvGrpSpPr/>
        <p:nvPr/>
      </p:nvGrpSpPr>
      <p:grpSpPr>
        <a:xfrm>
          <a:off x="0" y="0"/>
          <a:ext cx="0" cy="0"/>
          <a:chOff x="0" y="0"/>
          <a:chExt cx="0" cy="0"/>
        </a:xfrm>
      </p:grpSpPr>
      <p:sp>
        <p:nvSpPr>
          <p:cNvPr id="587" name="Google Shape;587;p37"/>
          <p:cNvSpPr txBox="1"/>
          <p:nvPr>
            <p:ph type="title"/>
          </p:nvPr>
        </p:nvSpPr>
        <p:spPr>
          <a:xfrm>
            <a:off x="838199" y="595687"/>
            <a:ext cx="10515600" cy="194678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000"/>
              <a:buFont typeface="Franklin Gothic"/>
              <a:buNone/>
            </a:pPr>
            <a:r>
              <a:rPr b="1" lang="en-US" sz="2000"/>
              <a:t>EWEA SYSTEM COMMUNITY MEETINGS PICTURES</a:t>
            </a:r>
            <a:endParaRPr/>
          </a:p>
        </p:txBody>
      </p:sp>
      <p:pic>
        <p:nvPicPr>
          <p:cNvPr descr="C:\Users\Imran\Desktop\IMG_20190326_112450.jpg" id="588" name="Google Shape;588;p37"/>
          <p:cNvPicPr preferRelativeResize="0"/>
          <p:nvPr/>
        </p:nvPicPr>
        <p:blipFill rotWithShape="1">
          <a:blip r:embed="rId3">
            <a:alphaModFix/>
          </a:blip>
          <a:srcRect b="0" l="0" r="0" t="0"/>
          <a:stretch/>
        </p:blipFill>
        <p:spPr>
          <a:xfrm>
            <a:off x="190500" y="1909128"/>
            <a:ext cx="2844800" cy="1991726"/>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IMG_20190326_124425.jpg" id="589" name="Google Shape;589;p37"/>
          <p:cNvPicPr preferRelativeResize="0"/>
          <p:nvPr/>
        </p:nvPicPr>
        <p:blipFill rotWithShape="1">
          <a:blip r:embed="rId4">
            <a:alphaModFix/>
          </a:blip>
          <a:srcRect b="0" l="0" r="0" t="0"/>
          <a:stretch/>
        </p:blipFill>
        <p:spPr>
          <a:xfrm>
            <a:off x="3140710" y="1909128"/>
            <a:ext cx="3462020" cy="1991726"/>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IMG_20190410_112332.jpg" id="590" name="Google Shape;590;p37"/>
          <p:cNvPicPr preferRelativeResize="0"/>
          <p:nvPr/>
        </p:nvPicPr>
        <p:blipFill rotWithShape="1">
          <a:blip r:embed="rId5">
            <a:alphaModFix/>
          </a:blip>
          <a:srcRect b="0" l="0" r="0" t="0"/>
          <a:stretch/>
        </p:blipFill>
        <p:spPr>
          <a:xfrm>
            <a:off x="6717030" y="1909128"/>
            <a:ext cx="2310764" cy="1991726"/>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IMG_20190405_100644.jpg" id="591" name="Google Shape;591;p37"/>
          <p:cNvPicPr preferRelativeResize="0"/>
          <p:nvPr/>
        </p:nvPicPr>
        <p:blipFill rotWithShape="1">
          <a:blip r:embed="rId6">
            <a:alphaModFix/>
          </a:blip>
          <a:srcRect b="0" l="0" r="0" t="0"/>
          <a:stretch/>
        </p:blipFill>
        <p:spPr>
          <a:xfrm>
            <a:off x="9027795" y="1909128"/>
            <a:ext cx="2534091" cy="1991726"/>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AppData\Local\Microsoft\Windows\INetCache\Content.Word\IMG_20190522_120049.jpg" id="592" name="Google Shape;592;p37"/>
          <p:cNvPicPr preferRelativeResize="0"/>
          <p:nvPr/>
        </p:nvPicPr>
        <p:blipFill rotWithShape="1">
          <a:blip r:embed="rId7">
            <a:alphaModFix/>
          </a:blip>
          <a:srcRect b="0" l="0" r="0" t="0"/>
          <a:stretch/>
        </p:blipFill>
        <p:spPr>
          <a:xfrm>
            <a:off x="177798" y="4002454"/>
            <a:ext cx="2857501" cy="2206869"/>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AppData\Local\Microsoft\Windows\INetCache\Content.Word\IMG_20190625_133152.jpg" id="593" name="Google Shape;593;p37"/>
          <p:cNvPicPr preferRelativeResize="0"/>
          <p:nvPr/>
        </p:nvPicPr>
        <p:blipFill rotWithShape="1">
          <a:blip r:embed="rId8">
            <a:alphaModFix/>
          </a:blip>
          <a:srcRect b="0" l="0" r="0" t="0"/>
          <a:stretch/>
        </p:blipFill>
        <p:spPr>
          <a:xfrm>
            <a:off x="9027796" y="3913554"/>
            <a:ext cx="2534090" cy="2308469"/>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Field Visit Pics\DSC_0565.JPG" id="594" name="Google Shape;594;p37"/>
          <p:cNvPicPr preferRelativeResize="0"/>
          <p:nvPr/>
        </p:nvPicPr>
        <p:blipFill rotWithShape="1">
          <a:blip r:embed="rId9">
            <a:alphaModFix/>
          </a:blip>
          <a:srcRect b="0" l="0" r="0" t="0"/>
          <a:stretch/>
        </p:blipFill>
        <p:spPr>
          <a:xfrm>
            <a:off x="6660197" y="3977054"/>
            <a:ext cx="2336166" cy="2206869"/>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Field Visit Pics\DSC_0710.JPG" id="595" name="Google Shape;595;p37"/>
          <p:cNvPicPr preferRelativeResize="0"/>
          <p:nvPr/>
        </p:nvPicPr>
        <p:blipFill rotWithShape="1">
          <a:blip r:embed="rId10">
            <a:alphaModFix/>
          </a:blip>
          <a:srcRect b="0" l="0" r="0" t="0"/>
          <a:stretch/>
        </p:blipFill>
        <p:spPr>
          <a:xfrm>
            <a:off x="3092926" y="3989754"/>
            <a:ext cx="3478371" cy="2206869"/>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9" name="Shape 599"/>
        <p:cNvGrpSpPr/>
        <p:nvPr/>
      </p:nvGrpSpPr>
      <p:grpSpPr>
        <a:xfrm>
          <a:off x="0" y="0"/>
          <a:ext cx="0" cy="0"/>
          <a:chOff x="0" y="0"/>
          <a:chExt cx="0" cy="0"/>
        </a:xfrm>
      </p:grpSpPr>
      <p:pic>
        <p:nvPicPr>
          <p:cNvPr descr="C:\Users\imran\Desktop\Field Visit Pics\DSC_0708.JPG" id="600" name="Google Shape;600;p38"/>
          <p:cNvPicPr preferRelativeResize="0"/>
          <p:nvPr/>
        </p:nvPicPr>
        <p:blipFill rotWithShape="1">
          <a:blip r:embed="rId3">
            <a:alphaModFix/>
          </a:blip>
          <a:srcRect b="0" l="0" r="0" t="0"/>
          <a:stretch/>
        </p:blipFill>
        <p:spPr>
          <a:xfrm>
            <a:off x="1415733" y="2003652"/>
            <a:ext cx="3131185" cy="180848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ownloads\wetransfer-35dce5 (1)\Local Wisdome EWEA System (20).jpg" id="601" name="Google Shape;601;p38"/>
          <p:cNvPicPr preferRelativeResize="0"/>
          <p:nvPr/>
        </p:nvPicPr>
        <p:blipFill rotWithShape="1">
          <a:blip r:embed="rId4">
            <a:alphaModFix/>
          </a:blip>
          <a:srcRect b="0" l="0" r="0" t="0"/>
          <a:stretch/>
        </p:blipFill>
        <p:spPr>
          <a:xfrm>
            <a:off x="4546918" y="2003652"/>
            <a:ext cx="2837815" cy="180848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ownloads\wetransfer-35dce5 (1)\Local Wisdome EWEA System (18).jpg" id="602" name="Google Shape;602;p38"/>
          <p:cNvPicPr preferRelativeResize="0"/>
          <p:nvPr/>
        </p:nvPicPr>
        <p:blipFill rotWithShape="1">
          <a:blip r:embed="rId5">
            <a:alphaModFix/>
          </a:blip>
          <a:srcRect b="0" l="0" r="0" t="0"/>
          <a:stretch/>
        </p:blipFill>
        <p:spPr>
          <a:xfrm>
            <a:off x="7359333" y="2003652"/>
            <a:ext cx="3472790" cy="180848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IMG20190709121107.jpg" id="603" name="Google Shape;603;p38"/>
          <p:cNvPicPr preferRelativeResize="0"/>
          <p:nvPr/>
        </p:nvPicPr>
        <p:blipFill rotWithShape="1">
          <a:blip r:embed="rId6">
            <a:alphaModFix/>
          </a:blip>
          <a:srcRect b="0" l="0" r="0" t="0"/>
          <a:stretch/>
        </p:blipFill>
        <p:spPr>
          <a:xfrm>
            <a:off x="1415733" y="3812132"/>
            <a:ext cx="3131185" cy="21202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IMG20190709121102.jpg" id="604" name="Google Shape;604;p38"/>
          <p:cNvPicPr preferRelativeResize="0"/>
          <p:nvPr/>
        </p:nvPicPr>
        <p:blipFill rotWithShape="1">
          <a:blip r:embed="rId7">
            <a:alphaModFix/>
          </a:blip>
          <a:srcRect b="0" l="0" r="0" t="0"/>
          <a:stretch/>
        </p:blipFill>
        <p:spPr>
          <a:xfrm>
            <a:off x="4546918" y="3812132"/>
            <a:ext cx="2812415" cy="21202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C:\Users\imran\Desktop\097bae3f-f116-44cd-be5a-fd10cee43914.jfif" id="605" name="Google Shape;605;p38"/>
          <p:cNvPicPr preferRelativeResize="0"/>
          <p:nvPr/>
        </p:nvPicPr>
        <p:blipFill rotWithShape="1">
          <a:blip r:embed="rId8">
            <a:alphaModFix/>
          </a:blip>
          <a:srcRect b="0" l="0" r="0" t="0"/>
          <a:stretch/>
        </p:blipFill>
        <p:spPr>
          <a:xfrm>
            <a:off x="7359333" y="3812132"/>
            <a:ext cx="3472790" cy="212026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
        <p:nvSpPr>
          <p:cNvPr id="606" name="Google Shape;606;p38"/>
          <p:cNvSpPr txBox="1"/>
          <p:nvPr>
            <p:ph type="title"/>
          </p:nvPr>
        </p:nvSpPr>
        <p:spPr>
          <a:xfrm>
            <a:off x="1288459" y="1317522"/>
            <a:ext cx="10515600" cy="6685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000"/>
              <a:buFont typeface="Franklin Gothic"/>
              <a:buNone/>
            </a:pPr>
            <a:r>
              <a:rPr b="1" lang="en-US" sz="2000"/>
              <a:t>EWEA MEETINGS WITH STAKEHOLDERS: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39"/>
          <p:cNvSpPr txBox="1"/>
          <p:nvPr>
            <p:ph type="title"/>
          </p:nvPr>
        </p:nvSpPr>
        <p:spPr>
          <a:xfrm>
            <a:off x="957969" y="1616689"/>
            <a:ext cx="10835006" cy="1325563"/>
          </a:xfrm>
          <a:prstGeom prst="rect">
            <a:avLst/>
          </a:prstGeom>
          <a:noFill/>
          <a:ln>
            <a:noFill/>
          </a:ln>
        </p:spPr>
        <p:txBody>
          <a:bodyPr anchorCtr="0" anchor="b" bIns="45700" lIns="91425" spcFirstLastPara="1" rIns="91425" wrap="square" tIns="45700">
            <a:noAutofit/>
          </a:bodyPr>
          <a:lstStyle/>
          <a:p>
            <a:pPr indent="0" lvl="0" marL="0" rtl="0" algn="just">
              <a:lnSpc>
                <a:spcPct val="100000"/>
              </a:lnSpc>
              <a:spcBef>
                <a:spcPts val="0"/>
              </a:spcBef>
              <a:spcAft>
                <a:spcPts val="0"/>
              </a:spcAft>
              <a:buClr>
                <a:srgbClr val="3F3F3F"/>
              </a:buClr>
              <a:buSzPts val="2000"/>
              <a:buFont typeface="Franklin Gothic"/>
              <a:buNone/>
            </a:pPr>
            <a:r>
              <a:rPr b="1" lang="en-US" sz="2000"/>
              <a:t>THE PROVINCIAL DISASTER MANAGEMENT AUTHORITY PLAYED A PIVOTAL ROLE IN INSTITUTIONALIZATION PROCESS. DDMA HAS DESIGNATED STAFF IN THE OFFICE OF DEPUTY COMMISSIONER WHO HAS BEEN CAPACITATED BY FAO TO CARRY OUT EWEA SYSTEM DATA COLLECTION, MONITORING AND REPORT GENERATION. IN THIS VEIN, PREVIOUS EWS REPORTS HAS BEEN COMPILED WITH JOINT EFFORTS WITH THE GOVERNMENT. </a:t>
            </a:r>
            <a:endParaRPr/>
          </a:p>
        </p:txBody>
      </p:sp>
      <p:pic>
        <p:nvPicPr>
          <p:cNvPr descr="C:\Users\imran\Downloads\IMG-6368.jpg" id="612" name="Google Shape;612;p39"/>
          <p:cNvPicPr preferRelativeResize="0"/>
          <p:nvPr/>
        </p:nvPicPr>
        <p:blipFill rotWithShape="1">
          <a:blip r:embed="rId3">
            <a:alphaModFix/>
          </a:blip>
          <a:srcRect b="0" l="0" r="0" t="0"/>
          <a:stretch/>
        </p:blipFill>
        <p:spPr>
          <a:xfrm>
            <a:off x="1638300" y="3129845"/>
            <a:ext cx="4241800" cy="30857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Users\imran\Desktop\EWEA Nov Pics\bdee98ba-30e2-4916-8e8c-d355c6ce7dd6.jpg" id="613" name="Google Shape;613;p39"/>
          <p:cNvPicPr preferRelativeResize="0"/>
          <p:nvPr/>
        </p:nvPicPr>
        <p:blipFill rotWithShape="1">
          <a:blip r:embed="rId4">
            <a:alphaModFix/>
          </a:blip>
          <a:srcRect b="0" l="0" r="0" t="0"/>
          <a:stretch/>
        </p:blipFill>
        <p:spPr>
          <a:xfrm>
            <a:off x="5979794" y="3129845"/>
            <a:ext cx="4345305" cy="30857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40"/>
          <p:cNvPicPr preferRelativeResize="0"/>
          <p:nvPr/>
        </p:nvPicPr>
        <p:blipFill rotWithShape="1">
          <a:blip r:embed="rId3">
            <a:alphaModFix/>
          </a:blip>
          <a:srcRect b="0" l="0" r="0" t="0"/>
          <a:stretch/>
        </p:blipFill>
        <p:spPr>
          <a:xfrm>
            <a:off x="1487363" y="2606475"/>
            <a:ext cx="4525109" cy="30167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19" name="Google Shape;619;p40"/>
          <p:cNvPicPr preferRelativeResize="0"/>
          <p:nvPr/>
        </p:nvPicPr>
        <p:blipFill rotWithShape="1">
          <a:blip r:embed="rId4">
            <a:alphaModFix/>
          </a:blip>
          <a:srcRect b="0" l="0" r="0" t="0"/>
          <a:stretch/>
        </p:blipFill>
        <p:spPr>
          <a:xfrm>
            <a:off x="6012472" y="2606475"/>
            <a:ext cx="4418135" cy="30167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0" name="Google Shape;620;p40"/>
          <p:cNvSpPr txBox="1"/>
          <p:nvPr>
            <p:ph type="title"/>
          </p:nvPr>
        </p:nvSpPr>
        <p:spPr>
          <a:xfrm>
            <a:off x="754672" y="1703139"/>
            <a:ext cx="10515600" cy="482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3F3F3F"/>
              </a:buClr>
              <a:buSzPts val="2000"/>
              <a:buFont typeface="Franklin Gothic"/>
              <a:buNone/>
            </a:pPr>
            <a:r>
              <a:rPr b="1" lang="en-US" sz="2000"/>
              <a:t>PRESENTED EWEA SYSTEM TO MUHAMMAD JUMAN DEPUTY DIRECTOR - PDMA &amp; BASHARAT AHMED WATER MANAGEMENT SPECIALIST – WORLD BANK</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grpSp>
        <p:nvGrpSpPr>
          <p:cNvPr id="625" name="Google Shape;625;p41"/>
          <p:cNvGrpSpPr/>
          <p:nvPr/>
        </p:nvGrpSpPr>
        <p:grpSpPr>
          <a:xfrm>
            <a:off x="344129" y="1132702"/>
            <a:ext cx="11523405" cy="4076402"/>
            <a:chOff x="0" y="1992"/>
            <a:chExt cx="11523405" cy="4076402"/>
          </a:xfrm>
        </p:grpSpPr>
        <p:sp>
          <p:nvSpPr>
            <p:cNvPr id="626" name="Google Shape;626;p41"/>
            <p:cNvSpPr/>
            <p:nvPr/>
          </p:nvSpPr>
          <p:spPr>
            <a:xfrm rot="5400000">
              <a:off x="7309928" y="-3028013"/>
              <a:ext cx="1051974" cy="7374979"/>
            </a:xfrm>
            <a:prstGeom prst="round2SameRect">
              <a:avLst>
                <a:gd fmla="val 16667" name="adj1"/>
                <a:gd fmla="val 0" name="adj2"/>
              </a:avLst>
            </a:prstGeom>
            <a:solidFill>
              <a:srgbClr val="CBE2F5">
                <a:alpha val="89803"/>
              </a:srgbClr>
            </a:solidFill>
            <a:ln cap="rnd" cmpd="sng" w="22225">
              <a:solidFill>
                <a:srgbClr val="CBE2F5">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1"/>
            <p:cNvSpPr txBox="1"/>
            <p:nvPr/>
          </p:nvSpPr>
          <p:spPr>
            <a:xfrm>
              <a:off x="4148426" y="184842"/>
              <a:ext cx="7323626" cy="949268"/>
            </a:xfrm>
            <a:prstGeom prst="rect">
              <a:avLst/>
            </a:prstGeom>
            <a:noFill/>
            <a:ln>
              <a:noFill/>
            </a:ln>
          </p:spPr>
          <p:txBody>
            <a:bodyPr anchorCtr="0" anchor="ctr" bIns="47625" lIns="95250" spcFirstLastPara="1" rIns="95250" wrap="square" tIns="47625">
              <a:noAutofit/>
            </a:bodyPr>
            <a:lstStyle/>
            <a:p>
              <a:pPr indent="-228600" lvl="1" marL="228600" marR="0" rtl="0" algn="l">
                <a:lnSpc>
                  <a:spcPct val="90000"/>
                </a:lnSpc>
                <a:spcBef>
                  <a:spcPts val="0"/>
                </a:spcBef>
                <a:spcAft>
                  <a:spcPts val="0"/>
                </a:spcAft>
                <a:buClr>
                  <a:schemeClr val="dk1"/>
                </a:buClr>
                <a:buSzPts val="2500"/>
                <a:buFont typeface="Libre Franklin"/>
                <a:buChar char="•"/>
              </a:pPr>
              <a:r>
                <a:rPr b="0" i="0" lang="en-US" sz="2500" u="none" cap="none" strike="noStrike">
                  <a:solidFill>
                    <a:schemeClr val="dk1"/>
                  </a:solidFill>
                  <a:latin typeface="Libre Franklin"/>
                  <a:ea typeface="Libre Franklin"/>
                  <a:cs typeface="Libre Franklin"/>
                  <a:sym typeface="Libre Franklin"/>
                </a:rPr>
                <a:t>Customized/contextual indicators </a:t>
              </a:r>
              <a:endParaRPr/>
            </a:p>
            <a:p>
              <a:pPr indent="-228600" lvl="1" marL="228600" marR="0" rtl="0" algn="l">
                <a:lnSpc>
                  <a:spcPct val="90000"/>
                </a:lnSpc>
                <a:spcBef>
                  <a:spcPts val="375"/>
                </a:spcBef>
                <a:spcAft>
                  <a:spcPts val="0"/>
                </a:spcAft>
                <a:buClr>
                  <a:schemeClr val="dk1"/>
                </a:buClr>
                <a:buSzPts val="2500"/>
                <a:buFont typeface="Libre Franklin"/>
                <a:buChar char="•"/>
              </a:pPr>
              <a:r>
                <a:rPr b="0" i="0" lang="en-US" sz="2500" u="none" cap="none" strike="noStrike">
                  <a:solidFill>
                    <a:schemeClr val="dk1"/>
                  </a:solidFill>
                  <a:latin typeface="Libre Franklin"/>
                  <a:ea typeface="Libre Franklin"/>
                  <a:cs typeface="Libre Franklin"/>
                  <a:sym typeface="Libre Franklin"/>
                </a:rPr>
                <a:t>(36 indicators were set)</a:t>
              </a:r>
              <a:endParaRPr/>
            </a:p>
          </p:txBody>
        </p:sp>
        <p:sp>
          <p:nvSpPr>
            <p:cNvPr id="628" name="Google Shape;628;p41"/>
            <p:cNvSpPr/>
            <p:nvPr/>
          </p:nvSpPr>
          <p:spPr>
            <a:xfrm>
              <a:off x="0" y="1992"/>
              <a:ext cx="4148426" cy="1314968"/>
            </a:xfrm>
            <a:prstGeom prst="roundRect">
              <a:avLst>
                <a:gd fmla="val 16667" name="adj"/>
              </a:avLst>
            </a:prstGeom>
            <a:solidFill>
              <a:srgbClr val="19ACE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1"/>
            <p:cNvSpPr txBox="1"/>
            <p:nvPr/>
          </p:nvSpPr>
          <p:spPr>
            <a:xfrm>
              <a:off x="64191" y="66183"/>
              <a:ext cx="4020044" cy="1186586"/>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Clr>
                  <a:schemeClr val="lt1"/>
                </a:buClr>
                <a:buSzPts val="3600"/>
                <a:buFont typeface="Libre Franklin"/>
                <a:buNone/>
              </a:pPr>
              <a:r>
                <a:rPr lang="en-US" sz="3600">
                  <a:solidFill>
                    <a:schemeClr val="lt1"/>
                  </a:solidFill>
                  <a:latin typeface="Libre Franklin"/>
                  <a:ea typeface="Libre Franklin"/>
                  <a:cs typeface="Libre Franklin"/>
                  <a:sym typeface="Libre Franklin"/>
                </a:rPr>
                <a:t>Setting triggers</a:t>
              </a:r>
              <a:endParaRPr/>
            </a:p>
          </p:txBody>
        </p:sp>
        <p:sp>
          <p:nvSpPr>
            <p:cNvPr id="630" name="Google Shape;630;p41"/>
            <p:cNvSpPr/>
            <p:nvPr/>
          </p:nvSpPr>
          <p:spPr>
            <a:xfrm rot="5400000">
              <a:off x="7309928" y="-1647296"/>
              <a:ext cx="1051974" cy="7374979"/>
            </a:xfrm>
            <a:prstGeom prst="round2SameRect">
              <a:avLst>
                <a:gd fmla="val 16667" name="adj1"/>
                <a:gd fmla="val 0" name="adj2"/>
              </a:avLst>
            </a:prstGeom>
            <a:solidFill>
              <a:srgbClr val="CBE2F5">
                <a:alpha val="89803"/>
              </a:srgbClr>
            </a:solidFill>
            <a:ln cap="rnd" cmpd="sng" w="22225">
              <a:solidFill>
                <a:srgbClr val="CBE2F5">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1"/>
            <p:cNvSpPr txBox="1"/>
            <p:nvPr/>
          </p:nvSpPr>
          <p:spPr>
            <a:xfrm>
              <a:off x="4148426" y="1565559"/>
              <a:ext cx="7323626" cy="949268"/>
            </a:xfrm>
            <a:prstGeom prst="rect">
              <a:avLst/>
            </a:prstGeom>
            <a:noFill/>
            <a:ln>
              <a:noFill/>
            </a:ln>
          </p:spPr>
          <p:txBody>
            <a:bodyPr anchorCtr="0" anchor="ctr" bIns="47625" lIns="95250" spcFirstLastPara="1" rIns="95250" wrap="square" tIns="47625">
              <a:noAutofit/>
            </a:bodyPr>
            <a:lstStyle/>
            <a:p>
              <a:pPr indent="-228600" lvl="1" marL="228600" marR="0" rtl="0" algn="l">
                <a:lnSpc>
                  <a:spcPct val="90000"/>
                </a:lnSpc>
                <a:spcBef>
                  <a:spcPts val="0"/>
                </a:spcBef>
                <a:spcAft>
                  <a:spcPts val="0"/>
                </a:spcAft>
                <a:buClr>
                  <a:schemeClr val="dk1"/>
                </a:buClr>
                <a:buSzPts val="2500"/>
                <a:buFont typeface="Libre Franklin"/>
                <a:buChar char="•"/>
              </a:pPr>
              <a:r>
                <a:rPr b="0" i="0" lang="en-US" sz="2500" u="none" cap="none" strike="noStrike">
                  <a:solidFill>
                    <a:schemeClr val="dk1"/>
                  </a:solidFill>
                  <a:latin typeface="Libre Franklin"/>
                  <a:ea typeface="Libre Franklin"/>
                  <a:cs typeface="Libre Franklin"/>
                  <a:sym typeface="Libre Franklin"/>
                </a:rPr>
                <a:t>Levels of actions as per triggering scoring. </a:t>
              </a:r>
              <a:endParaRPr/>
            </a:p>
          </p:txBody>
        </p:sp>
        <p:sp>
          <p:nvSpPr>
            <p:cNvPr id="632" name="Google Shape;632;p41"/>
            <p:cNvSpPr/>
            <p:nvPr/>
          </p:nvSpPr>
          <p:spPr>
            <a:xfrm>
              <a:off x="0" y="1382709"/>
              <a:ext cx="4148426" cy="1314968"/>
            </a:xfrm>
            <a:prstGeom prst="roundRect">
              <a:avLst>
                <a:gd fmla="val 16667" name="adj"/>
              </a:avLst>
            </a:prstGeom>
            <a:solidFill>
              <a:srgbClr val="19ACE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1"/>
            <p:cNvSpPr txBox="1"/>
            <p:nvPr/>
          </p:nvSpPr>
          <p:spPr>
            <a:xfrm>
              <a:off x="64191" y="1446900"/>
              <a:ext cx="4020044" cy="1186586"/>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Clr>
                  <a:schemeClr val="lt1"/>
                </a:buClr>
                <a:buSzPts val="3600"/>
                <a:buFont typeface="Libre Franklin"/>
                <a:buNone/>
              </a:pPr>
              <a:r>
                <a:rPr lang="en-US" sz="3600">
                  <a:solidFill>
                    <a:schemeClr val="lt1"/>
                  </a:solidFill>
                  <a:latin typeface="Libre Franklin"/>
                  <a:ea typeface="Libre Franklin"/>
                  <a:cs typeface="Libre Franklin"/>
                  <a:sym typeface="Libre Franklin"/>
                </a:rPr>
                <a:t>Setting Anticipatory Actions</a:t>
              </a:r>
              <a:endParaRPr/>
            </a:p>
          </p:txBody>
        </p:sp>
        <p:sp>
          <p:nvSpPr>
            <p:cNvPr id="634" name="Google Shape;634;p41"/>
            <p:cNvSpPr/>
            <p:nvPr/>
          </p:nvSpPr>
          <p:spPr>
            <a:xfrm rot="5400000">
              <a:off x="7309928" y="-266579"/>
              <a:ext cx="1051974" cy="7374979"/>
            </a:xfrm>
            <a:prstGeom prst="round2SameRect">
              <a:avLst>
                <a:gd fmla="val 16667" name="adj1"/>
                <a:gd fmla="val 0" name="adj2"/>
              </a:avLst>
            </a:prstGeom>
            <a:solidFill>
              <a:srgbClr val="CBE2F5">
                <a:alpha val="89803"/>
              </a:srgbClr>
            </a:solidFill>
            <a:ln cap="rnd" cmpd="sng" w="22225">
              <a:solidFill>
                <a:srgbClr val="CBE2F5">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1"/>
            <p:cNvSpPr txBox="1"/>
            <p:nvPr/>
          </p:nvSpPr>
          <p:spPr>
            <a:xfrm>
              <a:off x="4148426" y="2946276"/>
              <a:ext cx="7323626" cy="949268"/>
            </a:xfrm>
            <a:prstGeom prst="rect">
              <a:avLst/>
            </a:prstGeom>
            <a:noFill/>
            <a:ln>
              <a:noFill/>
            </a:ln>
          </p:spPr>
          <p:txBody>
            <a:bodyPr anchorCtr="0" anchor="ctr" bIns="47625" lIns="95250" spcFirstLastPara="1" rIns="95250" wrap="square" tIns="47625">
              <a:noAutofit/>
            </a:bodyPr>
            <a:lstStyle/>
            <a:p>
              <a:pPr indent="-228600" lvl="1" marL="228600" marR="0" rtl="0" algn="l">
                <a:lnSpc>
                  <a:spcPct val="90000"/>
                </a:lnSpc>
                <a:spcBef>
                  <a:spcPts val="0"/>
                </a:spcBef>
                <a:spcAft>
                  <a:spcPts val="0"/>
                </a:spcAft>
                <a:buClr>
                  <a:schemeClr val="dk1"/>
                </a:buClr>
                <a:buSzPts val="2500"/>
                <a:buFont typeface="Libre Franklin"/>
                <a:buChar char="•"/>
              </a:pPr>
              <a:r>
                <a:rPr b="0" i="0" lang="en-US" sz="2500" u="none" cap="none" strike="noStrike">
                  <a:solidFill>
                    <a:schemeClr val="dk1"/>
                  </a:solidFill>
                  <a:latin typeface="Libre Franklin"/>
                  <a:ea typeface="Libre Franklin"/>
                  <a:cs typeface="Libre Franklin"/>
                  <a:sym typeface="Libre Franklin"/>
                </a:rPr>
                <a:t>Data collection, reports generation and circulation</a:t>
              </a:r>
              <a:endParaRPr/>
            </a:p>
            <a:p>
              <a:pPr indent="-228600" lvl="1" marL="228600" marR="0" rtl="0" algn="l">
                <a:lnSpc>
                  <a:spcPct val="90000"/>
                </a:lnSpc>
                <a:spcBef>
                  <a:spcPts val="375"/>
                </a:spcBef>
                <a:spcAft>
                  <a:spcPts val="0"/>
                </a:spcAft>
                <a:buClr>
                  <a:schemeClr val="dk1"/>
                </a:buClr>
                <a:buSzPts val="2500"/>
                <a:buFont typeface="Libre Franklin"/>
                <a:buChar char="•"/>
              </a:pPr>
              <a:r>
                <a:rPr b="0" i="0" lang="en-US" sz="2500" u="none" cap="none" strike="noStrike">
                  <a:solidFill>
                    <a:schemeClr val="dk1"/>
                  </a:solidFill>
                  <a:latin typeface="Libre Franklin"/>
                  <a:ea typeface="Libre Franklin"/>
                  <a:cs typeface="Libre Franklin"/>
                  <a:sym typeface="Libre Franklin"/>
                </a:rPr>
                <a:t>Frequency is set for each indicator</a:t>
              </a:r>
              <a:endParaRPr/>
            </a:p>
          </p:txBody>
        </p:sp>
        <p:sp>
          <p:nvSpPr>
            <p:cNvPr id="636" name="Google Shape;636;p41"/>
            <p:cNvSpPr/>
            <p:nvPr/>
          </p:nvSpPr>
          <p:spPr>
            <a:xfrm>
              <a:off x="0" y="2763426"/>
              <a:ext cx="4148426" cy="1314968"/>
            </a:xfrm>
            <a:prstGeom prst="roundRect">
              <a:avLst>
                <a:gd fmla="val 16667" name="adj"/>
              </a:avLst>
            </a:prstGeom>
            <a:solidFill>
              <a:srgbClr val="19ACE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1"/>
            <p:cNvSpPr txBox="1"/>
            <p:nvPr/>
          </p:nvSpPr>
          <p:spPr>
            <a:xfrm>
              <a:off x="64191" y="2827617"/>
              <a:ext cx="4020044" cy="1186586"/>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Clr>
                  <a:schemeClr val="lt1"/>
                </a:buClr>
                <a:buSzPts val="3600"/>
                <a:buFont typeface="Libre Franklin"/>
                <a:buNone/>
              </a:pPr>
              <a:r>
                <a:rPr lang="en-US" sz="3600">
                  <a:solidFill>
                    <a:schemeClr val="lt1"/>
                  </a:solidFill>
                  <a:latin typeface="Libre Franklin"/>
                  <a:ea typeface="Libre Franklin"/>
                  <a:cs typeface="Libre Franklin"/>
                  <a:sym typeface="Libre Franklin"/>
                </a:rPr>
                <a:t>Monitoring</a:t>
              </a:r>
              <a:endParaRPr/>
            </a:p>
          </p:txBody>
        </p:sp>
      </p:grpSp>
      <p:grpSp>
        <p:nvGrpSpPr>
          <p:cNvPr id="638" name="Google Shape;638;p41"/>
          <p:cNvGrpSpPr/>
          <p:nvPr/>
        </p:nvGrpSpPr>
        <p:grpSpPr>
          <a:xfrm>
            <a:off x="344129" y="5291168"/>
            <a:ext cx="4148426" cy="1447433"/>
            <a:chOff x="0" y="3041804"/>
            <a:chExt cx="4148426" cy="1447433"/>
          </a:xfrm>
        </p:grpSpPr>
        <p:sp>
          <p:nvSpPr>
            <p:cNvPr id="639" name="Google Shape;639;p41"/>
            <p:cNvSpPr/>
            <p:nvPr/>
          </p:nvSpPr>
          <p:spPr>
            <a:xfrm>
              <a:off x="0" y="3041804"/>
              <a:ext cx="4148426" cy="1447433"/>
            </a:xfrm>
            <a:prstGeom prst="roundRect">
              <a:avLst>
                <a:gd fmla="val 16667" name="adj"/>
              </a:avLst>
            </a:prstGeom>
            <a:solidFill>
              <a:srgbClr val="19ACE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1"/>
            <p:cNvSpPr txBox="1"/>
            <p:nvPr/>
          </p:nvSpPr>
          <p:spPr>
            <a:xfrm>
              <a:off x="70658" y="3112462"/>
              <a:ext cx="4007110" cy="1306117"/>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None/>
              </a:pPr>
              <a:r>
                <a:rPr lang="en-US" sz="3600">
                  <a:solidFill>
                    <a:schemeClr val="lt1"/>
                  </a:solidFill>
                  <a:latin typeface="Libre Franklin"/>
                  <a:ea typeface="Libre Franklin"/>
                  <a:cs typeface="Libre Franklin"/>
                  <a:sym typeface="Libre Franklin"/>
                </a:rPr>
                <a:t>Anticipatory Actions</a:t>
              </a:r>
              <a:endParaRPr/>
            </a:p>
          </p:txBody>
        </p:sp>
      </p:grpSp>
      <p:grpSp>
        <p:nvGrpSpPr>
          <p:cNvPr id="641" name="Google Shape;641;p41"/>
          <p:cNvGrpSpPr/>
          <p:nvPr/>
        </p:nvGrpSpPr>
        <p:grpSpPr>
          <a:xfrm>
            <a:off x="4492556" y="5541881"/>
            <a:ext cx="7374979" cy="1051975"/>
            <a:chOff x="4148426" y="3186547"/>
            <a:chExt cx="7374979" cy="1157947"/>
          </a:xfrm>
        </p:grpSpPr>
        <p:sp>
          <p:nvSpPr>
            <p:cNvPr id="642" name="Google Shape;642;p41"/>
            <p:cNvSpPr/>
            <p:nvPr/>
          </p:nvSpPr>
          <p:spPr>
            <a:xfrm rot="5400000">
              <a:off x="7256942" y="78031"/>
              <a:ext cx="1157947" cy="7374979"/>
            </a:xfrm>
            <a:prstGeom prst="round2SameRect">
              <a:avLst>
                <a:gd fmla="val 16667" name="adj1"/>
                <a:gd fmla="val 0" name="adj2"/>
              </a:avLst>
            </a:prstGeom>
            <a:solidFill>
              <a:srgbClr val="CBE2F5">
                <a:alpha val="89803"/>
              </a:srgbClr>
            </a:solidFill>
            <a:ln cap="rnd" cmpd="sng" w="22225">
              <a:solidFill>
                <a:srgbClr val="CBE2F5">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1"/>
            <p:cNvSpPr txBox="1"/>
            <p:nvPr/>
          </p:nvSpPr>
          <p:spPr>
            <a:xfrm>
              <a:off x="4148426" y="3243073"/>
              <a:ext cx="7318453" cy="1044895"/>
            </a:xfrm>
            <a:prstGeom prst="rect">
              <a:avLst/>
            </a:prstGeom>
            <a:noFill/>
            <a:ln>
              <a:noFill/>
            </a:ln>
          </p:spPr>
          <p:txBody>
            <a:bodyPr anchorCtr="0" anchor="ctr" bIns="49525" lIns="99050" spcFirstLastPara="1" rIns="99050" wrap="square" tIns="49525">
              <a:noAutofit/>
            </a:bodyPr>
            <a:lstStyle/>
            <a:p>
              <a:pPr indent="-228600" lvl="1" marL="228600" marR="0" rtl="0" algn="l">
                <a:lnSpc>
                  <a:spcPct val="90000"/>
                </a:lnSpc>
                <a:spcBef>
                  <a:spcPts val="0"/>
                </a:spcBef>
                <a:spcAft>
                  <a:spcPts val="0"/>
                </a:spcAft>
                <a:buClr>
                  <a:schemeClr val="dk1"/>
                </a:buClr>
                <a:buSzPts val="2600"/>
                <a:buFont typeface="Libre Franklin"/>
                <a:buChar char="•"/>
              </a:pPr>
              <a:r>
                <a:rPr b="0" i="0" lang="en-US" sz="2600" u="none" cap="none" strike="noStrike">
                  <a:solidFill>
                    <a:schemeClr val="dk1"/>
                  </a:solidFill>
                  <a:latin typeface="Libre Franklin"/>
                  <a:ea typeface="Libre Franklin"/>
                  <a:cs typeface="Libre Franklin"/>
                  <a:sym typeface="Libre Franklin"/>
                </a:rPr>
                <a:t>Here comes humanitarian actors </a:t>
              </a:r>
              <a:endParaRPr/>
            </a:p>
            <a:p>
              <a:pPr indent="-63500" lvl="1" marL="228600" marR="0" rtl="0" algn="l">
                <a:lnSpc>
                  <a:spcPct val="90000"/>
                </a:lnSpc>
                <a:spcBef>
                  <a:spcPts val="390"/>
                </a:spcBef>
                <a:spcAft>
                  <a:spcPts val="0"/>
                </a:spcAft>
                <a:buClr>
                  <a:schemeClr val="dk1"/>
                </a:buClr>
                <a:buSzPts val="2600"/>
                <a:buFont typeface="Libre Franklin"/>
                <a:buNone/>
              </a:pPr>
              <a:r>
                <a:t/>
              </a:r>
              <a:endParaRPr b="0" i="0" sz="2600" u="none" cap="none" strike="noStrike">
                <a:solidFill>
                  <a:schemeClr val="dk1"/>
                </a:solidFill>
                <a:latin typeface="Libre Franklin"/>
                <a:ea typeface="Libre Franklin"/>
                <a:cs typeface="Libre Franklin"/>
                <a:sym typeface="Libre Franklin"/>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2"/>
          <p:cNvSpPr txBox="1"/>
          <p:nvPr>
            <p:ph type="ctrTitle"/>
          </p:nvPr>
        </p:nvSpPr>
        <p:spPr>
          <a:xfrm>
            <a:off x="360219" y="1093304"/>
            <a:ext cx="5931251" cy="2256183"/>
          </a:xfrm>
          <a:prstGeom prst="rect">
            <a:avLst/>
          </a:prstGeom>
          <a:noFill/>
          <a:ln>
            <a:noFill/>
          </a:ln>
        </p:spPr>
        <p:txBody>
          <a:bodyPr anchorCtr="0" anchor="t" bIns="45700" lIns="0" spcFirstLastPara="1" rIns="0" wrap="square" tIns="46800">
            <a:normAutofit fontScale="90000"/>
          </a:bodyPr>
          <a:lstStyle/>
          <a:p>
            <a:pPr indent="0" lvl="0" marL="0" rtl="0" algn="l">
              <a:lnSpc>
                <a:spcPct val="100000"/>
              </a:lnSpc>
              <a:spcBef>
                <a:spcPts val="0"/>
              </a:spcBef>
              <a:spcAft>
                <a:spcPts val="0"/>
              </a:spcAft>
              <a:buClr>
                <a:schemeClr val="dk2"/>
              </a:buClr>
              <a:buSzPct val="108196"/>
              <a:buFont typeface="Georgia"/>
              <a:buNone/>
            </a:pPr>
            <a:r>
              <a:rPr lang="en-US" sz="4066">
                <a:solidFill>
                  <a:schemeClr val="dk2"/>
                </a:solidFill>
              </a:rPr>
              <a:t>DROUGHT AA TRIGGER: EARLY WARNING SYSTEM AND MONITORING</a:t>
            </a:r>
            <a:br>
              <a:rPr lang="en-US" sz="4400">
                <a:solidFill>
                  <a:schemeClr val="dk2"/>
                </a:solidFill>
              </a:rPr>
            </a:br>
            <a:br>
              <a:rPr lang="en-US">
                <a:solidFill>
                  <a:schemeClr val="dk2"/>
                </a:solidFill>
              </a:rPr>
            </a:br>
            <a:r>
              <a:rPr lang="en-US" sz="4000">
                <a:solidFill>
                  <a:schemeClr val="dk2"/>
                </a:solidFill>
              </a:rPr>
              <a:t>JULY 2023 – JANUARY 2024</a:t>
            </a:r>
            <a:endParaRPr>
              <a:solidFill>
                <a:schemeClr val="dk2"/>
              </a:solidFill>
            </a:endParaRPr>
          </a:p>
        </p:txBody>
      </p:sp>
      <p:pic>
        <p:nvPicPr>
          <p:cNvPr id="650" name="Google Shape;650;p42"/>
          <p:cNvPicPr preferRelativeResize="0"/>
          <p:nvPr/>
        </p:nvPicPr>
        <p:blipFill rotWithShape="1">
          <a:blip r:embed="rId3">
            <a:alphaModFix/>
          </a:blip>
          <a:srcRect b="0" l="0" r="0" t="0"/>
          <a:stretch/>
        </p:blipFill>
        <p:spPr>
          <a:xfrm>
            <a:off x="6384947" y="799506"/>
            <a:ext cx="5482590" cy="365506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43"/>
          <p:cNvSpPr txBox="1"/>
          <p:nvPr/>
        </p:nvSpPr>
        <p:spPr>
          <a:xfrm>
            <a:off x="0" y="939704"/>
            <a:ext cx="12192000" cy="410400"/>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Arial"/>
              <a:buNone/>
            </a:pPr>
            <a:r>
              <a:rPr b="1" lang="en-US" sz="1800">
                <a:solidFill>
                  <a:srgbClr val="5792C9"/>
                </a:solidFill>
              </a:rPr>
              <a:t>Anticipatory Action Protocols </a:t>
            </a:r>
            <a:r>
              <a:rPr b="1" lang="en-US" sz="1800">
                <a:solidFill>
                  <a:srgbClr val="5792C9"/>
                </a:solidFill>
                <a:latin typeface="Arial"/>
                <a:ea typeface="Arial"/>
                <a:cs typeface="Arial"/>
                <a:sym typeface="Arial"/>
              </a:rPr>
              <a:t>Early Warning System and Trigger Points </a:t>
            </a:r>
            <a:endParaRPr/>
          </a:p>
        </p:txBody>
      </p:sp>
      <p:pic>
        <p:nvPicPr>
          <p:cNvPr id="657" name="Google Shape;657;p43"/>
          <p:cNvPicPr preferRelativeResize="0"/>
          <p:nvPr/>
        </p:nvPicPr>
        <p:blipFill rotWithShape="1">
          <a:blip r:embed="rId3">
            <a:alphaModFix/>
          </a:blip>
          <a:srcRect b="0" l="0" r="0" t="11920"/>
          <a:stretch/>
        </p:blipFill>
        <p:spPr>
          <a:xfrm>
            <a:off x="0" y="1350129"/>
            <a:ext cx="12192000" cy="502296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44"/>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Libre Franklin"/>
              <a:buNone/>
            </a:pPr>
            <a:r>
              <a:rPr b="1" lang="en-US" sz="1800">
                <a:solidFill>
                  <a:srgbClr val="5792C9"/>
                </a:solidFill>
                <a:latin typeface="Libre Franklin"/>
                <a:ea typeface="Libre Franklin"/>
                <a:cs typeface="Libre Franklin"/>
                <a:sym typeface="Libre Franklin"/>
              </a:rPr>
              <a:t>Drought Early Warning System Monthly Monitoring Tool</a:t>
            </a:r>
            <a:endParaRPr b="1" sz="1800">
              <a:solidFill>
                <a:srgbClr val="000000"/>
              </a:solidFill>
              <a:latin typeface="Calibri"/>
              <a:ea typeface="Calibri"/>
              <a:cs typeface="Calibri"/>
              <a:sym typeface="Calibri"/>
            </a:endParaRPr>
          </a:p>
        </p:txBody>
      </p:sp>
      <p:pic>
        <p:nvPicPr>
          <p:cNvPr id="664" name="Google Shape;664;p44"/>
          <p:cNvPicPr preferRelativeResize="0"/>
          <p:nvPr/>
        </p:nvPicPr>
        <p:blipFill rotWithShape="1">
          <a:blip r:embed="rId3">
            <a:alphaModFix/>
          </a:blip>
          <a:srcRect b="0" l="0" r="0" t="0"/>
          <a:stretch/>
        </p:blipFill>
        <p:spPr>
          <a:xfrm>
            <a:off x="0" y="1350129"/>
            <a:ext cx="12192000" cy="51032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4"/>
          <p:cNvPicPr preferRelativeResize="0"/>
          <p:nvPr/>
        </p:nvPicPr>
        <p:blipFill rotWithShape="1">
          <a:blip r:embed="rId3">
            <a:alphaModFix/>
          </a:blip>
          <a:srcRect b="33248" l="0" r="0" t="2911"/>
          <a:stretch/>
        </p:blipFill>
        <p:spPr>
          <a:xfrm>
            <a:off x="0" y="-29075"/>
            <a:ext cx="12155201" cy="4378175"/>
          </a:xfrm>
          <a:prstGeom prst="rect">
            <a:avLst/>
          </a:prstGeom>
          <a:noFill/>
          <a:ln>
            <a:noFill/>
          </a:ln>
        </p:spPr>
      </p:pic>
      <p:pic>
        <p:nvPicPr>
          <p:cNvPr id="147" name="Google Shape;147;p4"/>
          <p:cNvPicPr preferRelativeResize="0"/>
          <p:nvPr/>
        </p:nvPicPr>
        <p:blipFill>
          <a:blip r:embed="rId4">
            <a:alphaModFix/>
          </a:blip>
          <a:stretch>
            <a:fillRect/>
          </a:stretch>
        </p:blipFill>
        <p:spPr>
          <a:xfrm>
            <a:off x="443125" y="4349100"/>
            <a:ext cx="3307443" cy="2204101"/>
          </a:xfrm>
          <a:prstGeom prst="rect">
            <a:avLst/>
          </a:prstGeom>
          <a:noFill/>
          <a:ln>
            <a:noFill/>
          </a:ln>
        </p:spPr>
      </p:pic>
      <p:pic>
        <p:nvPicPr>
          <p:cNvPr id="148" name="Google Shape;148;p4"/>
          <p:cNvPicPr preferRelativeResize="0"/>
          <p:nvPr/>
        </p:nvPicPr>
        <p:blipFill>
          <a:blip r:embed="rId5">
            <a:alphaModFix/>
          </a:blip>
          <a:stretch>
            <a:fillRect/>
          </a:stretch>
        </p:blipFill>
        <p:spPr>
          <a:xfrm>
            <a:off x="4723574" y="4166025"/>
            <a:ext cx="3307450" cy="2691980"/>
          </a:xfrm>
          <a:prstGeom prst="rect">
            <a:avLst/>
          </a:prstGeom>
          <a:noFill/>
          <a:ln>
            <a:noFill/>
          </a:ln>
        </p:spPr>
      </p:pic>
      <p:pic>
        <p:nvPicPr>
          <p:cNvPr id="149" name="Google Shape;149;p4"/>
          <p:cNvPicPr preferRelativeResize="0"/>
          <p:nvPr/>
        </p:nvPicPr>
        <p:blipFill>
          <a:blip r:embed="rId6">
            <a:alphaModFix/>
          </a:blip>
          <a:stretch>
            <a:fillRect/>
          </a:stretch>
        </p:blipFill>
        <p:spPr>
          <a:xfrm>
            <a:off x="8679399" y="4349100"/>
            <a:ext cx="2938800" cy="220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45"/>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Arial"/>
              <a:buNone/>
            </a:pPr>
            <a:r>
              <a:rPr b="1" lang="en-US" sz="1800">
                <a:solidFill>
                  <a:srgbClr val="5792C9"/>
                </a:solidFill>
                <a:latin typeface="Arial"/>
                <a:ea typeface="Arial"/>
                <a:cs typeface="Arial"/>
                <a:sym typeface="Arial"/>
              </a:rPr>
              <a:t>July 2023</a:t>
            </a:r>
            <a:endParaRPr/>
          </a:p>
        </p:txBody>
      </p:sp>
      <p:graphicFrame>
        <p:nvGraphicFramePr>
          <p:cNvPr id="671" name="Google Shape;671;p45"/>
          <p:cNvGraphicFramePr/>
          <p:nvPr/>
        </p:nvGraphicFramePr>
        <p:xfrm>
          <a:off x="6136640" y="1525718"/>
          <a:ext cx="5547361" cy="4894586"/>
        </p:xfrm>
        <a:graphic>
          <a:graphicData uri="http://schemas.openxmlformats.org/drawingml/2006/chart">
            <c:chart r:id="rId3"/>
          </a:graphicData>
        </a:graphic>
      </p:graphicFrame>
      <p:grpSp>
        <p:nvGrpSpPr>
          <p:cNvPr id="672" name="Google Shape;672;p45"/>
          <p:cNvGrpSpPr/>
          <p:nvPr/>
        </p:nvGrpSpPr>
        <p:grpSpPr>
          <a:xfrm>
            <a:off x="122380" y="2403082"/>
            <a:ext cx="6011953" cy="2200166"/>
            <a:chOff x="2307" y="1738063"/>
            <a:chExt cx="6011953" cy="2200166"/>
          </a:xfrm>
        </p:grpSpPr>
        <p:sp>
          <p:nvSpPr>
            <p:cNvPr id="673" name="Google Shape;673;p45"/>
            <p:cNvSpPr/>
            <p:nvPr/>
          </p:nvSpPr>
          <p:spPr>
            <a:xfrm rot="5400000">
              <a:off x="223497" y="2729655"/>
              <a:ext cx="666255" cy="1108634"/>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5"/>
            <p:cNvSpPr/>
            <p:nvPr/>
          </p:nvSpPr>
          <p:spPr>
            <a:xfrm>
              <a:off x="112282" y="3060898"/>
              <a:ext cx="1000881" cy="87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5"/>
            <p:cNvSpPr txBox="1"/>
            <p:nvPr/>
          </p:nvSpPr>
          <p:spPr>
            <a:xfrm>
              <a:off x="112282" y="3060898"/>
              <a:ext cx="1000881" cy="877331"/>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DEWS score: 35% - moderate drought risk.</a:t>
              </a:r>
              <a:endParaRPr/>
            </a:p>
          </p:txBody>
        </p:sp>
        <p:sp>
          <p:nvSpPr>
            <p:cNvPr id="676" name="Google Shape;676;p45"/>
            <p:cNvSpPr/>
            <p:nvPr/>
          </p:nvSpPr>
          <p:spPr>
            <a:xfrm>
              <a:off x="924318" y="2648037"/>
              <a:ext cx="188845" cy="188845"/>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5"/>
            <p:cNvSpPr/>
            <p:nvPr/>
          </p:nvSpPr>
          <p:spPr>
            <a:xfrm rot="5400000">
              <a:off x="1448771" y="2426460"/>
              <a:ext cx="666255" cy="1108634"/>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5"/>
            <p:cNvSpPr/>
            <p:nvPr/>
          </p:nvSpPr>
          <p:spPr>
            <a:xfrm>
              <a:off x="1337556" y="2757703"/>
              <a:ext cx="1000881" cy="87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5"/>
            <p:cNvSpPr txBox="1"/>
            <p:nvPr/>
          </p:nvSpPr>
          <p:spPr>
            <a:xfrm>
              <a:off x="1337556" y="2757703"/>
              <a:ext cx="1000881" cy="877331"/>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El Niño conditions present.</a:t>
              </a:r>
              <a:endParaRPr/>
            </a:p>
          </p:txBody>
        </p:sp>
        <p:sp>
          <p:nvSpPr>
            <p:cNvPr id="680" name="Google Shape;680;p45"/>
            <p:cNvSpPr/>
            <p:nvPr/>
          </p:nvSpPr>
          <p:spPr>
            <a:xfrm>
              <a:off x="2149592" y="2344841"/>
              <a:ext cx="188845" cy="188845"/>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5"/>
            <p:cNvSpPr/>
            <p:nvPr/>
          </p:nvSpPr>
          <p:spPr>
            <a:xfrm rot="5400000">
              <a:off x="2674045" y="2123265"/>
              <a:ext cx="666255" cy="1108634"/>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5"/>
            <p:cNvSpPr/>
            <p:nvPr/>
          </p:nvSpPr>
          <p:spPr>
            <a:xfrm>
              <a:off x="2562830" y="2454508"/>
              <a:ext cx="1000881" cy="87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5"/>
            <p:cNvSpPr txBox="1"/>
            <p:nvPr/>
          </p:nvSpPr>
          <p:spPr>
            <a:xfrm>
              <a:off x="2562830" y="2454508"/>
              <a:ext cx="1000881" cy="877331"/>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Rainfall and temperature forecast SPEI3 (standardized precipitation evapotranspiration index) indicated below-normal conditions.</a:t>
              </a:r>
              <a:endParaRPr/>
            </a:p>
          </p:txBody>
        </p:sp>
        <p:sp>
          <p:nvSpPr>
            <p:cNvPr id="684" name="Google Shape;684;p45"/>
            <p:cNvSpPr/>
            <p:nvPr/>
          </p:nvSpPr>
          <p:spPr>
            <a:xfrm>
              <a:off x="3374866" y="2041646"/>
              <a:ext cx="188845" cy="188845"/>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5"/>
            <p:cNvSpPr/>
            <p:nvPr/>
          </p:nvSpPr>
          <p:spPr>
            <a:xfrm rot="5400000">
              <a:off x="3899319" y="1820070"/>
              <a:ext cx="666255" cy="1108634"/>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5"/>
            <p:cNvSpPr/>
            <p:nvPr/>
          </p:nvSpPr>
          <p:spPr>
            <a:xfrm>
              <a:off x="3788104" y="2151312"/>
              <a:ext cx="1000881" cy="87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5"/>
            <p:cNvSpPr txBox="1"/>
            <p:nvPr/>
          </p:nvSpPr>
          <p:spPr>
            <a:xfrm>
              <a:off x="3788104" y="2151312"/>
              <a:ext cx="1000881" cy="877331"/>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Other indicators remained normal or above-normal.</a:t>
              </a:r>
              <a:endParaRPr/>
            </a:p>
          </p:txBody>
        </p:sp>
        <p:sp>
          <p:nvSpPr>
            <p:cNvPr id="688" name="Google Shape;688;p45"/>
            <p:cNvSpPr/>
            <p:nvPr/>
          </p:nvSpPr>
          <p:spPr>
            <a:xfrm>
              <a:off x="4600140" y="1738451"/>
              <a:ext cx="188845" cy="188845"/>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5"/>
            <p:cNvSpPr/>
            <p:nvPr/>
          </p:nvSpPr>
          <p:spPr>
            <a:xfrm rot="5400000">
              <a:off x="5124593" y="1516874"/>
              <a:ext cx="666255" cy="1108634"/>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5"/>
            <p:cNvSpPr/>
            <p:nvPr/>
          </p:nvSpPr>
          <p:spPr>
            <a:xfrm>
              <a:off x="5013379" y="1848117"/>
              <a:ext cx="1000881" cy="8773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5"/>
            <p:cNvSpPr txBox="1"/>
            <p:nvPr/>
          </p:nvSpPr>
          <p:spPr>
            <a:xfrm>
              <a:off x="5013379" y="1848117"/>
              <a:ext cx="1000881" cy="877331"/>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Recommendation: Continued monitoring and potential implementation of mitigation measures.</a:t>
              </a: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46"/>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Arial"/>
              <a:buNone/>
            </a:pPr>
            <a:r>
              <a:rPr b="1" lang="en-US" sz="1800">
                <a:solidFill>
                  <a:srgbClr val="5792C9"/>
                </a:solidFill>
                <a:latin typeface="Arial"/>
                <a:ea typeface="Arial"/>
                <a:cs typeface="Arial"/>
                <a:sym typeface="Arial"/>
              </a:rPr>
              <a:t>August 2023</a:t>
            </a:r>
            <a:endParaRPr/>
          </a:p>
        </p:txBody>
      </p:sp>
      <p:graphicFrame>
        <p:nvGraphicFramePr>
          <p:cNvPr id="698" name="Google Shape;698;p46"/>
          <p:cNvGraphicFramePr/>
          <p:nvPr/>
        </p:nvGraphicFramePr>
        <p:xfrm>
          <a:off x="6031345" y="1468582"/>
          <a:ext cx="5683135" cy="4784411"/>
        </p:xfrm>
        <a:graphic>
          <a:graphicData uri="http://schemas.openxmlformats.org/drawingml/2006/chart">
            <c:chart r:id="rId3"/>
          </a:graphicData>
        </a:graphic>
      </p:graphicFrame>
      <p:grpSp>
        <p:nvGrpSpPr>
          <p:cNvPr id="699" name="Google Shape;699;p46"/>
          <p:cNvGrpSpPr/>
          <p:nvPr/>
        </p:nvGrpSpPr>
        <p:grpSpPr>
          <a:xfrm>
            <a:off x="183265" y="2608172"/>
            <a:ext cx="5845845" cy="2616091"/>
            <a:chOff x="2233" y="1139590"/>
            <a:chExt cx="5845845" cy="2616091"/>
          </a:xfrm>
        </p:grpSpPr>
        <p:sp>
          <p:nvSpPr>
            <p:cNvPr id="700" name="Google Shape;700;p46"/>
            <p:cNvSpPr/>
            <p:nvPr/>
          </p:nvSpPr>
          <p:spPr>
            <a:xfrm rot="5400000">
              <a:off x="365303" y="1771876"/>
              <a:ext cx="1093621" cy="1819761"/>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6"/>
            <p:cNvSpPr/>
            <p:nvPr/>
          </p:nvSpPr>
          <p:spPr>
            <a:xfrm>
              <a:off x="182750" y="2315592"/>
              <a:ext cx="1642890" cy="1440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6"/>
            <p:cNvSpPr txBox="1"/>
            <p:nvPr/>
          </p:nvSpPr>
          <p:spPr>
            <a:xfrm>
              <a:off x="182750" y="2315592"/>
              <a:ext cx="1642890" cy="1440089"/>
            </a:xfrm>
            <a:prstGeom prst="rect">
              <a:avLst/>
            </a:prstGeom>
            <a:noFill/>
            <a:ln>
              <a:noFill/>
            </a:ln>
          </p:spPr>
          <p:txBody>
            <a:bodyPr anchorCtr="0" anchor="t" bIns="53325" lIns="53325" spcFirstLastPara="1" rIns="53325" wrap="square" tIns="53325">
              <a:noAutofit/>
            </a:bodyPr>
            <a:lstStyle/>
            <a:p>
              <a:pPr indent="0" lvl="0" marL="0" marR="0" rtl="0" algn="just">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Similar to July</a:t>
              </a:r>
              <a:endParaRPr/>
            </a:p>
          </p:txBody>
        </p:sp>
        <p:sp>
          <p:nvSpPr>
            <p:cNvPr id="703" name="Google Shape;703;p46"/>
            <p:cNvSpPr/>
            <p:nvPr/>
          </p:nvSpPr>
          <p:spPr>
            <a:xfrm>
              <a:off x="1515662" y="1637903"/>
              <a:ext cx="309979" cy="309979"/>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6"/>
            <p:cNvSpPr/>
            <p:nvPr/>
          </p:nvSpPr>
          <p:spPr>
            <a:xfrm rot="5400000">
              <a:off x="2376522" y="1274198"/>
              <a:ext cx="1093621" cy="1819761"/>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6"/>
            <p:cNvSpPr/>
            <p:nvPr/>
          </p:nvSpPr>
          <p:spPr>
            <a:xfrm>
              <a:off x="2193969" y="1817914"/>
              <a:ext cx="1642890" cy="1440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6"/>
            <p:cNvSpPr txBox="1"/>
            <p:nvPr/>
          </p:nvSpPr>
          <p:spPr>
            <a:xfrm>
              <a:off x="2193969" y="1817914"/>
              <a:ext cx="1642890" cy="1440089"/>
            </a:xfrm>
            <a:prstGeom prst="rect">
              <a:avLst/>
            </a:prstGeom>
            <a:noFill/>
            <a:ln>
              <a:noFill/>
            </a:ln>
          </p:spPr>
          <p:txBody>
            <a:bodyPr anchorCtr="0" anchor="t" bIns="53325" lIns="53325" spcFirstLastPara="1" rIns="53325" wrap="square" tIns="53325">
              <a:noAutofit/>
            </a:bodyPr>
            <a:lstStyle/>
            <a:p>
              <a:pPr indent="0" lvl="0" marL="0" marR="0" rtl="0" algn="just">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DEWS score: 35% - moderate drought risk.</a:t>
              </a:r>
              <a:endParaRPr/>
            </a:p>
          </p:txBody>
        </p:sp>
        <p:sp>
          <p:nvSpPr>
            <p:cNvPr id="707" name="Google Shape;707;p46"/>
            <p:cNvSpPr/>
            <p:nvPr/>
          </p:nvSpPr>
          <p:spPr>
            <a:xfrm>
              <a:off x="3526881" y="1140225"/>
              <a:ext cx="309979" cy="309979"/>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6"/>
            <p:cNvSpPr/>
            <p:nvPr/>
          </p:nvSpPr>
          <p:spPr>
            <a:xfrm rot="5400000">
              <a:off x="4387741" y="776520"/>
              <a:ext cx="1093621" cy="1819761"/>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6"/>
            <p:cNvSpPr/>
            <p:nvPr/>
          </p:nvSpPr>
          <p:spPr>
            <a:xfrm>
              <a:off x="4205188" y="1320236"/>
              <a:ext cx="1642890" cy="1440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6"/>
            <p:cNvSpPr txBox="1"/>
            <p:nvPr/>
          </p:nvSpPr>
          <p:spPr>
            <a:xfrm>
              <a:off x="4205188" y="1320236"/>
              <a:ext cx="1642890" cy="1440089"/>
            </a:xfrm>
            <a:prstGeom prst="rect">
              <a:avLst/>
            </a:prstGeom>
            <a:noFill/>
            <a:ln>
              <a:noFill/>
            </a:ln>
          </p:spPr>
          <p:txBody>
            <a:bodyPr anchorCtr="0" anchor="t" bIns="53325" lIns="53325" spcFirstLastPara="1" rIns="53325" wrap="square" tIns="53325">
              <a:noAutofit/>
            </a:bodyPr>
            <a:lstStyle/>
            <a:p>
              <a:pPr indent="0" lvl="0" marL="0" marR="0" rtl="0" algn="just">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Recommendation: Continued monitoring and potential preparation for mitigation.</a:t>
              </a: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47"/>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Arial"/>
              <a:buNone/>
            </a:pPr>
            <a:r>
              <a:rPr b="1" lang="en-US" sz="1800">
                <a:solidFill>
                  <a:srgbClr val="5792C9"/>
                </a:solidFill>
                <a:latin typeface="Arial"/>
                <a:ea typeface="Arial"/>
                <a:cs typeface="Arial"/>
                <a:sym typeface="Arial"/>
              </a:rPr>
              <a:t>September 2023</a:t>
            </a:r>
            <a:endParaRPr/>
          </a:p>
        </p:txBody>
      </p:sp>
      <p:graphicFrame>
        <p:nvGraphicFramePr>
          <p:cNvPr id="717" name="Google Shape;717;p47"/>
          <p:cNvGraphicFramePr/>
          <p:nvPr/>
        </p:nvGraphicFramePr>
        <p:xfrm>
          <a:off x="6096000" y="1304724"/>
          <a:ext cx="5764414" cy="5031422"/>
        </p:xfrm>
        <a:graphic>
          <a:graphicData uri="http://schemas.openxmlformats.org/drawingml/2006/chart">
            <c:chart r:id="rId3"/>
          </a:graphicData>
        </a:graphic>
      </p:graphicFrame>
      <p:grpSp>
        <p:nvGrpSpPr>
          <p:cNvPr id="718" name="Google Shape;718;p47"/>
          <p:cNvGrpSpPr/>
          <p:nvPr/>
        </p:nvGrpSpPr>
        <p:grpSpPr>
          <a:xfrm>
            <a:off x="183813" y="2546163"/>
            <a:ext cx="5744998" cy="2276754"/>
            <a:chOff x="933" y="1513229"/>
            <a:chExt cx="5744998" cy="2276754"/>
          </a:xfrm>
        </p:grpSpPr>
        <p:sp>
          <p:nvSpPr>
            <p:cNvPr id="719" name="Google Shape;719;p47"/>
            <p:cNvSpPr/>
            <p:nvPr/>
          </p:nvSpPr>
          <p:spPr>
            <a:xfrm rot="5400000">
              <a:off x="266406" y="2339446"/>
              <a:ext cx="799643" cy="1330588"/>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7"/>
            <p:cNvSpPr/>
            <p:nvPr/>
          </p:nvSpPr>
          <p:spPr>
            <a:xfrm>
              <a:off x="132926" y="2737005"/>
              <a:ext cx="1201263" cy="10529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7"/>
            <p:cNvSpPr txBox="1"/>
            <p:nvPr/>
          </p:nvSpPr>
          <p:spPr>
            <a:xfrm>
              <a:off x="132926" y="2737005"/>
              <a:ext cx="1201263" cy="1052977"/>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DEWS score increased to 55% - moderate drought risk.</a:t>
              </a:r>
              <a:endParaRPr/>
            </a:p>
          </p:txBody>
        </p:sp>
        <p:sp>
          <p:nvSpPr>
            <p:cNvPr id="722" name="Google Shape;722;p47"/>
            <p:cNvSpPr/>
            <p:nvPr/>
          </p:nvSpPr>
          <p:spPr>
            <a:xfrm>
              <a:off x="1107536" y="2241486"/>
              <a:ext cx="226653" cy="226653"/>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7"/>
            <p:cNvSpPr/>
            <p:nvPr/>
          </p:nvSpPr>
          <p:spPr>
            <a:xfrm rot="5400000">
              <a:off x="1736987" y="1975549"/>
              <a:ext cx="799643" cy="1330588"/>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7"/>
            <p:cNvSpPr/>
            <p:nvPr/>
          </p:nvSpPr>
          <p:spPr>
            <a:xfrm>
              <a:off x="1603507" y="2373108"/>
              <a:ext cx="1201263" cy="10529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7"/>
            <p:cNvSpPr txBox="1"/>
            <p:nvPr/>
          </p:nvSpPr>
          <p:spPr>
            <a:xfrm>
              <a:off x="1603507" y="2373108"/>
              <a:ext cx="1201263" cy="1052977"/>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El Niño persisted.</a:t>
              </a:r>
              <a:endParaRPr/>
            </a:p>
          </p:txBody>
        </p:sp>
        <p:sp>
          <p:nvSpPr>
            <p:cNvPr id="726" name="Google Shape;726;p47"/>
            <p:cNvSpPr/>
            <p:nvPr/>
          </p:nvSpPr>
          <p:spPr>
            <a:xfrm>
              <a:off x="2578116" y="1877590"/>
              <a:ext cx="226653" cy="226653"/>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7"/>
            <p:cNvSpPr/>
            <p:nvPr/>
          </p:nvSpPr>
          <p:spPr>
            <a:xfrm rot="5400000">
              <a:off x="3207568" y="1611652"/>
              <a:ext cx="799643" cy="1330588"/>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7"/>
            <p:cNvSpPr/>
            <p:nvPr/>
          </p:nvSpPr>
          <p:spPr>
            <a:xfrm>
              <a:off x="3074087" y="2009212"/>
              <a:ext cx="1201263" cy="10529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7"/>
            <p:cNvSpPr txBox="1"/>
            <p:nvPr/>
          </p:nvSpPr>
          <p:spPr>
            <a:xfrm>
              <a:off x="3074087" y="2009212"/>
              <a:ext cx="1201263" cy="1052977"/>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Both rainfall observation and SPEI indicated potential drought.</a:t>
              </a:r>
              <a:endParaRPr/>
            </a:p>
          </p:txBody>
        </p:sp>
        <p:sp>
          <p:nvSpPr>
            <p:cNvPr id="730" name="Google Shape;730;p47"/>
            <p:cNvSpPr/>
            <p:nvPr/>
          </p:nvSpPr>
          <p:spPr>
            <a:xfrm>
              <a:off x="4048697" y="1513693"/>
              <a:ext cx="226653" cy="226653"/>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7"/>
            <p:cNvSpPr/>
            <p:nvPr/>
          </p:nvSpPr>
          <p:spPr>
            <a:xfrm rot="5400000">
              <a:off x="4678149" y="1247756"/>
              <a:ext cx="799643" cy="1330588"/>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7"/>
            <p:cNvSpPr/>
            <p:nvPr/>
          </p:nvSpPr>
          <p:spPr>
            <a:xfrm>
              <a:off x="4544668" y="1645315"/>
              <a:ext cx="1201263" cy="10529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7"/>
            <p:cNvSpPr txBox="1"/>
            <p:nvPr/>
          </p:nvSpPr>
          <p:spPr>
            <a:xfrm>
              <a:off x="4544668" y="1645315"/>
              <a:ext cx="1201263" cy="1052977"/>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b="1" lang="en-US" sz="1400">
                  <a:solidFill>
                    <a:schemeClr val="dk1"/>
                  </a:solidFill>
                  <a:latin typeface="Libre Franklin"/>
                  <a:ea typeface="Libre Franklin"/>
                  <a:cs typeface="Libre Franklin"/>
                  <a:sym typeface="Libre Franklin"/>
                </a:rPr>
                <a:t>Recommendation: Continued monitoring and vigilance, with potential initiation of mitigation measures.</a:t>
              </a:r>
              <a:endParaRPr/>
            </a:p>
          </p:txBody>
        </p:sp>
      </p:grpSp>
      <p:grpSp>
        <p:nvGrpSpPr>
          <p:cNvPr id="734" name="Google Shape;734;p47"/>
          <p:cNvGrpSpPr/>
          <p:nvPr/>
        </p:nvGrpSpPr>
        <p:grpSpPr>
          <a:xfrm>
            <a:off x="175334" y="1413460"/>
            <a:ext cx="1672095" cy="1672095"/>
            <a:chOff x="1274461" y="473756"/>
            <a:chExt cx="1672095" cy="1672095"/>
          </a:xfrm>
        </p:grpSpPr>
        <p:sp>
          <p:nvSpPr>
            <p:cNvPr id="735" name="Google Shape;735;p47"/>
            <p:cNvSpPr/>
            <p:nvPr/>
          </p:nvSpPr>
          <p:spPr>
            <a:xfrm>
              <a:off x="1274461" y="473756"/>
              <a:ext cx="1672095" cy="1672095"/>
            </a:xfrm>
            <a:prstGeom prst="ellipse">
              <a:avLst/>
            </a:prstGeom>
            <a:solidFill>
              <a:schemeClr val="accent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7"/>
            <p:cNvSpPr/>
            <p:nvPr/>
          </p:nvSpPr>
          <p:spPr>
            <a:xfrm>
              <a:off x="1330141" y="529553"/>
              <a:ext cx="1560566" cy="1560500"/>
            </a:xfrm>
            <a:prstGeom prst="ellipse">
              <a:avLst/>
            </a:prstGeom>
            <a:solidFill>
              <a:schemeClr val="lt1">
                <a:alpha val="89803"/>
              </a:schemeClr>
            </a:solidFill>
            <a:ln cap="rnd" cmpd="sng" w="222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7"/>
            <p:cNvSpPr txBox="1"/>
            <p:nvPr/>
          </p:nvSpPr>
          <p:spPr>
            <a:xfrm>
              <a:off x="1553199" y="752482"/>
              <a:ext cx="1114786" cy="111464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Libre Franklin"/>
                <a:buNone/>
              </a:pPr>
              <a:r>
                <a:rPr b="1" lang="en-US" sz="1800">
                  <a:solidFill>
                    <a:schemeClr val="dk1"/>
                  </a:solidFill>
                  <a:latin typeface="Libre Franklin"/>
                  <a:ea typeface="Libre Franklin"/>
                  <a:cs typeface="Libre Franklin"/>
                  <a:sym typeface="Libre Franklin"/>
                </a:rPr>
                <a:t>Increased risk:</a:t>
              </a: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48"/>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Arial"/>
              <a:buNone/>
            </a:pPr>
            <a:r>
              <a:rPr b="1" lang="en-US" sz="1800">
                <a:solidFill>
                  <a:srgbClr val="5792C9"/>
                </a:solidFill>
                <a:latin typeface="Arial"/>
                <a:ea typeface="Arial"/>
                <a:cs typeface="Arial"/>
                <a:sym typeface="Arial"/>
              </a:rPr>
              <a:t>October 2023</a:t>
            </a:r>
            <a:endParaRPr/>
          </a:p>
        </p:txBody>
      </p:sp>
      <p:graphicFrame>
        <p:nvGraphicFramePr>
          <p:cNvPr id="744" name="Google Shape;744;p48"/>
          <p:cNvGraphicFramePr/>
          <p:nvPr/>
        </p:nvGraphicFramePr>
        <p:xfrm>
          <a:off x="6391564" y="1310640"/>
          <a:ext cx="5708996" cy="4785474"/>
        </p:xfrm>
        <a:graphic>
          <a:graphicData uri="http://schemas.openxmlformats.org/drawingml/2006/chart">
            <c:chart r:id="rId3"/>
          </a:graphicData>
        </a:graphic>
      </p:graphicFrame>
      <p:grpSp>
        <p:nvGrpSpPr>
          <p:cNvPr id="745" name="Google Shape;745;p48"/>
          <p:cNvGrpSpPr/>
          <p:nvPr/>
        </p:nvGrpSpPr>
        <p:grpSpPr>
          <a:xfrm>
            <a:off x="358238" y="2637642"/>
            <a:ext cx="6030688" cy="2389974"/>
            <a:chOff x="2638" y="1327002"/>
            <a:chExt cx="6030688" cy="2389974"/>
          </a:xfrm>
        </p:grpSpPr>
        <p:sp>
          <p:nvSpPr>
            <p:cNvPr id="746" name="Google Shape;746;p48"/>
            <p:cNvSpPr/>
            <p:nvPr/>
          </p:nvSpPr>
          <p:spPr>
            <a:xfrm rot="5400000">
              <a:off x="281312" y="2194305"/>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8"/>
            <p:cNvSpPr/>
            <p:nvPr/>
          </p:nvSpPr>
          <p:spPr>
            <a:xfrm>
              <a:off x="141194" y="2611635"/>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8"/>
            <p:cNvSpPr txBox="1"/>
            <p:nvPr/>
          </p:nvSpPr>
          <p:spPr>
            <a:xfrm>
              <a:off x="141194" y="2611635"/>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DEWS score remained at 55% - moderate drought risk.</a:t>
              </a:r>
              <a:endParaRPr/>
            </a:p>
          </p:txBody>
        </p:sp>
        <p:sp>
          <p:nvSpPr>
            <p:cNvPr id="749" name="Google Shape;749;p48"/>
            <p:cNvSpPr/>
            <p:nvPr/>
          </p:nvSpPr>
          <p:spPr>
            <a:xfrm>
              <a:off x="1164269" y="2091475"/>
              <a:ext cx="237924" cy="237924"/>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8"/>
            <p:cNvSpPr/>
            <p:nvPr/>
          </p:nvSpPr>
          <p:spPr>
            <a:xfrm rot="5400000">
              <a:off x="1825022" y="1812313"/>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8"/>
            <p:cNvSpPr/>
            <p:nvPr/>
          </p:nvSpPr>
          <p:spPr>
            <a:xfrm>
              <a:off x="1684904" y="2229642"/>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8"/>
            <p:cNvSpPr txBox="1"/>
            <p:nvPr/>
          </p:nvSpPr>
          <p:spPr>
            <a:xfrm>
              <a:off x="1684904" y="2229642"/>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El Niño persisted.</a:t>
              </a:r>
              <a:endParaRPr/>
            </a:p>
          </p:txBody>
        </p:sp>
        <p:sp>
          <p:nvSpPr>
            <p:cNvPr id="753" name="Google Shape;753;p48"/>
            <p:cNvSpPr/>
            <p:nvPr/>
          </p:nvSpPr>
          <p:spPr>
            <a:xfrm>
              <a:off x="2707980" y="1709482"/>
              <a:ext cx="237924" cy="237924"/>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8"/>
            <p:cNvSpPr/>
            <p:nvPr/>
          </p:nvSpPr>
          <p:spPr>
            <a:xfrm rot="5400000">
              <a:off x="3368733" y="1430320"/>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8"/>
            <p:cNvSpPr/>
            <p:nvPr/>
          </p:nvSpPr>
          <p:spPr>
            <a:xfrm>
              <a:off x="3228615" y="1847650"/>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8"/>
            <p:cNvSpPr txBox="1"/>
            <p:nvPr/>
          </p:nvSpPr>
          <p:spPr>
            <a:xfrm>
              <a:off x="3228615" y="1847650"/>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Rainfall observation and SPEI indicated potential drought.</a:t>
              </a:r>
              <a:endParaRPr/>
            </a:p>
          </p:txBody>
        </p:sp>
        <p:sp>
          <p:nvSpPr>
            <p:cNvPr id="757" name="Google Shape;757;p48"/>
            <p:cNvSpPr/>
            <p:nvPr/>
          </p:nvSpPr>
          <p:spPr>
            <a:xfrm>
              <a:off x="4251690" y="1327489"/>
              <a:ext cx="237924" cy="237924"/>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8"/>
            <p:cNvSpPr/>
            <p:nvPr/>
          </p:nvSpPr>
          <p:spPr>
            <a:xfrm rot="5400000">
              <a:off x="4912443" y="1048327"/>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8"/>
            <p:cNvSpPr/>
            <p:nvPr/>
          </p:nvSpPr>
          <p:spPr>
            <a:xfrm>
              <a:off x="4772325" y="1465657"/>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8"/>
            <p:cNvSpPr txBox="1"/>
            <p:nvPr/>
          </p:nvSpPr>
          <p:spPr>
            <a:xfrm>
              <a:off x="4772325" y="1465657"/>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Recommendation: Continued monitoring and preparedness for potential drought impacts.</a:t>
              </a:r>
              <a:endParaRPr/>
            </a:p>
          </p:txBody>
        </p:sp>
      </p:grpSp>
      <p:grpSp>
        <p:nvGrpSpPr>
          <p:cNvPr id="761" name="Google Shape;761;p48"/>
          <p:cNvGrpSpPr/>
          <p:nvPr/>
        </p:nvGrpSpPr>
        <p:grpSpPr>
          <a:xfrm>
            <a:off x="311246" y="1459682"/>
            <a:ext cx="1763721" cy="1763721"/>
            <a:chOff x="1404832" y="499716"/>
            <a:chExt cx="1763721" cy="1763721"/>
          </a:xfrm>
        </p:grpSpPr>
        <p:sp>
          <p:nvSpPr>
            <p:cNvPr id="762" name="Google Shape;762;p48"/>
            <p:cNvSpPr/>
            <p:nvPr/>
          </p:nvSpPr>
          <p:spPr>
            <a:xfrm>
              <a:off x="1404832" y="499716"/>
              <a:ext cx="1763721" cy="1763721"/>
            </a:xfrm>
            <a:prstGeom prst="ellipse">
              <a:avLst/>
            </a:prstGeom>
            <a:solidFill>
              <a:schemeClr val="accent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8"/>
            <p:cNvSpPr/>
            <p:nvPr/>
          </p:nvSpPr>
          <p:spPr>
            <a:xfrm>
              <a:off x="1463564" y="558571"/>
              <a:ext cx="1646081" cy="1646011"/>
            </a:xfrm>
            <a:prstGeom prst="ellipse">
              <a:avLst/>
            </a:prstGeom>
            <a:solidFill>
              <a:schemeClr val="lt1">
                <a:alpha val="89803"/>
              </a:schemeClr>
            </a:solidFill>
            <a:ln cap="rnd" cmpd="sng" w="222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8"/>
            <p:cNvSpPr txBox="1"/>
            <p:nvPr/>
          </p:nvSpPr>
          <p:spPr>
            <a:xfrm>
              <a:off x="1698844" y="793716"/>
              <a:ext cx="1175873" cy="1175722"/>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Libre Franklin"/>
                <a:buNone/>
              </a:pPr>
              <a:r>
                <a:rPr b="1" lang="en-US" sz="1800">
                  <a:solidFill>
                    <a:schemeClr val="dk1"/>
                  </a:solidFill>
                  <a:latin typeface="Libre Franklin"/>
                  <a:ea typeface="Libre Franklin"/>
                  <a:cs typeface="Libre Franklin"/>
                  <a:sym typeface="Libre Franklin"/>
                </a:rPr>
                <a:t>Increased Risk</a:t>
              </a: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49"/>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500"/>
              <a:buFont typeface="Arial"/>
              <a:buNone/>
            </a:pPr>
            <a:r>
              <a:rPr b="1" lang="en-US" sz="1500">
                <a:solidFill>
                  <a:srgbClr val="5792C9"/>
                </a:solidFill>
                <a:latin typeface="Arial"/>
                <a:ea typeface="Arial"/>
                <a:cs typeface="Arial"/>
                <a:sym typeface="Arial"/>
              </a:rPr>
              <a:t>November 2023</a:t>
            </a:r>
            <a:endParaRPr/>
          </a:p>
        </p:txBody>
      </p:sp>
      <p:graphicFrame>
        <p:nvGraphicFramePr>
          <p:cNvPr id="771" name="Google Shape;771;p49"/>
          <p:cNvGraphicFramePr/>
          <p:nvPr/>
        </p:nvGraphicFramePr>
        <p:xfrm>
          <a:off x="6217920" y="1569720"/>
          <a:ext cx="5974080" cy="4757189"/>
        </p:xfrm>
        <a:graphic>
          <a:graphicData uri="http://schemas.openxmlformats.org/drawingml/2006/chart">
            <c:chart r:id="rId3"/>
          </a:graphicData>
        </a:graphic>
      </p:graphicFrame>
      <p:grpSp>
        <p:nvGrpSpPr>
          <p:cNvPr id="772" name="Google Shape;772;p49"/>
          <p:cNvGrpSpPr/>
          <p:nvPr/>
        </p:nvGrpSpPr>
        <p:grpSpPr>
          <a:xfrm>
            <a:off x="134390" y="2499315"/>
            <a:ext cx="6081219" cy="2410000"/>
            <a:chOff x="2310" y="1417593"/>
            <a:chExt cx="6081219" cy="2410000"/>
          </a:xfrm>
        </p:grpSpPr>
        <p:sp>
          <p:nvSpPr>
            <p:cNvPr id="773" name="Google Shape;773;p49"/>
            <p:cNvSpPr/>
            <p:nvPr/>
          </p:nvSpPr>
          <p:spPr>
            <a:xfrm rot="5400000">
              <a:off x="283319" y="2292164"/>
              <a:ext cx="846442" cy="14084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9"/>
            <p:cNvSpPr/>
            <p:nvPr/>
          </p:nvSpPr>
          <p:spPr>
            <a:xfrm>
              <a:off x="142027" y="2712991"/>
              <a:ext cx="1271566" cy="111460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9"/>
            <p:cNvSpPr txBox="1"/>
            <p:nvPr/>
          </p:nvSpPr>
          <p:spPr>
            <a:xfrm>
              <a:off x="142027" y="2712991"/>
              <a:ext cx="1271566" cy="1114602"/>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chemeClr val="dk1"/>
                </a:buClr>
                <a:buSzPts val="1200"/>
                <a:buFont typeface="Libre Franklin"/>
                <a:buNone/>
              </a:pPr>
              <a:r>
                <a:rPr lang="en-US" sz="1200">
                  <a:solidFill>
                    <a:schemeClr val="dk1"/>
                  </a:solidFill>
                  <a:latin typeface="Libre Franklin"/>
                  <a:ea typeface="Libre Franklin"/>
                  <a:cs typeface="Libre Franklin"/>
                  <a:sym typeface="Libre Franklin"/>
                </a:rPr>
                <a:t>DEWS score significantly decreased to 20% </a:t>
              </a:r>
              <a:endParaRPr/>
            </a:p>
          </p:txBody>
        </p:sp>
        <p:sp>
          <p:nvSpPr>
            <p:cNvPr id="776" name="Google Shape;776;p49"/>
            <p:cNvSpPr/>
            <p:nvPr/>
          </p:nvSpPr>
          <p:spPr>
            <a:xfrm>
              <a:off x="1173675" y="2188472"/>
              <a:ext cx="239918" cy="239918"/>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9"/>
            <p:cNvSpPr/>
            <p:nvPr/>
          </p:nvSpPr>
          <p:spPr>
            <a:xfrm rot="5400000">
              <a:off x="1839965" y="1906971"/>
              <a:ext cx="846442" cy="14084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9"/>
            <p:cNvSpPr/>
            <p:nvPr/>
          </p:nvSpPr>
          <p:spPr>
            <a:xfrm>
              <a:off x="1698672" y="2327797"/>
              <a:ext cx="1271566" cy="111460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9"/>
            <p:cNvSpPr txBox="1"/>
            <p:nvPr/>
          </p:nvSpPr>
          <p:spPr>
            <a:xfrm>
              <a:off x="1698672" y="2327797"/>
              <a:ext cx="1271566" cy="1114602"/>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chemeClr val="dk1"/>
                </a:buClr>
                <a:buSzPts val="1200"/>
                <a:buFont typeface="Libre Franklin"/>
                <a:buNone/>
              </a:pPr>
              <a:r>
                <a:rPr lang="en-US" sz="1200">
                  <a:solidFill>
                    <a:schemeClr val="dk1"/>
                  </a:solidFill>
                  <a:latin typeface="Libre Franklin"/>
                  <a:ea typeface="Libre Franklin"/>
                  <a:cs typeface="Libre Franklin"/>
                  <a:sym typeface="Libre Franklin"/>
                </a:rPr>
                <a:t>Improved situation</a:t>
              </a:r>
              <a:endParaRPr/>
            </a:p>
          </p:txBody>
        </p:sp>
        <p:sp>
          <p:nvSpPr>
            <p:cNvPr id="780" name="Google Shape;780;p49"/>
            <p:cNvSpPr/>
            <p:nvPr/>
          </p:nvSpPr>
          <p:spPr>
            <a:xfrm>
              <a:off x="2730320" y="1803278"/>
              <a:ext cx="239918" cy="239918"/>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9"/>
            <p:cNvSpPr/>
            <p:nvPr/>
          </p:nvSpPr>
          <p:spPr>
            <a:xfrm rot="5400000">
              <a:off x="3396610" y="1521777"/>
              <a:ext cx="846442" cy="14084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9"/>
            <p:cNvSpPr/>
            <p:nvPr/>
          </p:nvSpPr>
          <p:spPr>
            <a:xfrm>
              <a:off x="3255318" y="1942604"/>
              <a:ext cx="1271566" cy="111460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9"/>
            <p:cNvSpPr txBox="1"/>
            <p:nvPr/>
          </p:nvSpPr>
          <p:spPr>
            <a:xfrm>
              <a:off x="3255318" y="1942604"/>
              <a:ext cx="1271566" cy="1114602"/>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chemeClr val="dk1"/>
                </a:buClr>
                <a:buSzPts val="1200"/>
                <a:buFont typeface="Libre Franklin"/>
                <a:buNone/>
              </a:pPr>
              <a:r>
                <a:rPr lang="en-US" sz="1200">
                  <a:solidFill>
                    <a:schemeClr val="dk1"/>
                  </a:solidFill>
                  <a:latin typeface="Libre Franklin"/>
                  <a:ea typeface="Libre Franklin"/>
                  <a:cs typeface="Libre Franklin"/>
                  <a:sym typeface="Libre Franklin"/>
                </a:rPr>
                <a:t>El Niño persisted but other indicators mostly normal or above-normal.</a:t>
              </a:r>
              <a:endParaRPr/>
            </a:p>
          </p:txBody>
        </p:sp>
        <p:sp>
          <p:nvSpPr>
            <p:cNvPr id="784" name="Google Shape;784;p49"/>
            <p:cNvSpPr/>
            <p:nvPr/>
          </p:nvSpPr>
          <p:spPr>
            <a:xfrm>
              <a:off x="4286966" y="1418085"/>
              <a:ext cx="239918" cy="239918"/>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9"/>
            <p:cNvSpPr/>
            <p:nvPr/>
          </p:nvSpPr>
          <p:spPr>
            <a:xfrm rot="5400000">
              <a:off x="4953255" y="1136584"/>
              <a:ext cx="846442" cy="14084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9"/>
            <p:cNvSpPr/>
            <p:nvPr/>
          </p:nvSpPr>
          <p:spPr>
            <a:xfrm>
              <a:off x="4811963" y="1557410"/>
              <a:ext cx="1271566" cy="111460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9"/>
            <p:cNvSpPr txBox="1"/>
            <p:nvPr/>
          </p:nvSpPr>
          <p:spPr>
            <a:xfrm>
              <a:off x="4811963" y="1557410"/>
              <a:ext cx="1271566" cy="1114602"/>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chemeClr val="dk1"/>
                </a:buClr>
                <a:buSzPts val="1200"/>
                <a:buFont typeface="Libre Franklin"/>
                <a:buNone/>
              </a:pPr>
              <a:r>
                <a:rPr lang="en-US" sz="1200">
                  <a:solidFill>
                    <a:schemeClr val="dk1"/>
                  </a:solidFill>
                  <a:latin typeface="Libre Franklin"/>
                  <a:ea typeface="Libre Franklin"/>
                  <a:cs typeface="Libre Franklin"/>
                  <a:sym typeface="Libre Franklin"/>
                </a:rPr>
                <a:t>Recommendation: Continued monitoring and preparedness, but with less urgency.</a:t>
              </a:r>
              <a:endParaRPr sz="1200">
                <a:solidFill>
                  <a:schemeClr val="dk1"/>
                </a:solidFill>
                <a:latin typeface="Libre Franklin"/>
                <a:ea typeface="Libre Franklin"/>
                <a:cs typeface="Libre Franklin"/>
                <a:sym typeface="Libre Franklin"/>
              </a:endParaRPr>
            </a:p>
          </p:txBody>
        </p:sp>
      </p:grpSp>
      <p:grpSp>
        <p:nvGrpSpPr>
          <p:cNvPr id="788" name="Google Shape;788;p49"/>
          <p:cNvGrpSpPr/>
          <p:nvPr/>
        </p:nvGrpSpPr>
        <p:grpSpPr>
          <a:xfrm>
            <a:off x="217106" y="1404921"/>
            <a:ext cx="1894738" cy="1894738"/>
            <a:chOff x="1339323" y="536837"/>
            <a:chExt cx="1894738" cy="1894738"/>
          </a:xfrm>
        </p:grpSpPr>
        <p:sp>
          <p:nvSpPr>
            <p:cNvPr id="789" name="Google Shape;789;p49"/>
            <p:cNvSpPr/>
            <p:nvPr/>
          </p:nvSpPr>
          <p:spPr>
            <a:xfrm>
              <a:off x="1339323" y="536837"/>
              <a:ext cx="1894738" cy="1894738"/>
            </a:xfrm>
            <a:prstGeom prst="ellipse">
              <a:avLst/>
            </a:prstGeom>
            <a:solidFill>
              <a:srgbClr val="19ACE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9"/>
            <p:cNvSpPr/>
            <p:nvPr/>
          </p:nvSpPr>
          <p:spPr>
            <a:xfrm>
              <a:off x="1402418" y="600064"/>
              <a:ext cx="1768359" cy="1768284"/>
            </a:xfrm>
            <a:prstGeom prst="ellipse">
              <a:avLst/>
            </a:prstGeom>
            <a:solidFill>
              <a:schemeClr val="lt1">
                <a:alpha val="89803"/>
              </a:schemeClr>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9"/>
            <p:cNvSpPr txBox="1"/>
            <p:nvPr/>
          </p:nvSpPr>
          <p:spPr>
            <a:xfrm>
              <a:off x="1655176" y="852676"/>
              <a:ext cx="1263222" cy="126306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Libre Franklin"/>
                <a:buNone/>
              </a:pPr>
              <a:r>
                <a:rPr b="1" lang="en-US" sz="1800">
                  <a:solidFill>
                    <a:schemeClr val="dk1"/>
                  </a:solidFill>
                  <a:latin typeface="Libre Franklin"/>
                  <a:ea typeface="Libre Franklin"/>
                  <a:cs typeface="Libre Franklin"/>
                  <a:sym typeface="Libre Franklin"/>
                </a:rPr>
                <a:t>Reduced Drought Risk</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50"/>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500"/>
              <a:buFont typeface="Arial"/>
              <a:buNone/>
            </a:pPr>
            <a:r>
              <a:rPr b="1" lang="en-US" sz="1500">
                <a:solidFill>
                  <a:srgbClr val="5792C9"/>
                </a:solidFill>
                <a:latin typeface="Arial"/>
                <a:ea typeface="Arial"/>
                <a:cs typeface="Arial"/>
                <a:sym typeface="Arial"/>
              </a:rPr>
              <a:t>December 2023</a:t>
            </a:r>
            <a:endParaRPr/>
          </a:p>
        </p:txBody>
      </p:sp>
      <p:graphicFrame>
        <p:nvGraphicFramePr>
          <p:cNvPr id="798" name="Google Shape;798;p50"/>
          <p:cNvGraphicFramePr/>
          <p:nvPr/>
        </p:nvGraphicFramePr>
        <p:xfrm>
          <a:off x="5902960" y="1711960"/>
          <a:ext cx="5913120" cy="4601796"/>
        </p:xfrm>
        <a:graphic>
          <a:graphicData uri="http://schemas.openxmlformats.org/drawingml/2006/chart">
            <c:chart r:id="rId3"/>
          </a:graphicData>
        </a:graphic>
      </p:graphicFrame>
      <p:grpSp>
        <p:nvGrpSpPr>
          <p:cNvPr id="799" name="Google Shape;799;p50"/>
          <p:cNvGrpSpPr/>
          <p:nvPr/>
        </p:nvGrpSpPr>
        <p:grpSpPr>
          <a:xfrm>
            <a:off x="62676" y="2500896"/>
            <a:ext cx="5838566" cy="2136712"/>
            <a:chOff x="1716" y="1618669"/>
            <a:chExt cx="5838566" cy="2136712"/>
          </a:xfrm>
        </p:grpSpPr>
        <p:sp>
          <p:nvSpPr>
            <p:cNvPr id="800" name="Google Shape;800;p50"/>
            <p:cNvSpPr/>
            <p:nvPr/>
          </p:nvSpPr>
          <p:spPr>
            <a:xfrm rot="5400000">
              <a:off x="216526" y="2581663"/>
              <a:ext cx="647040" cy="10766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0"/>
            <p:cNvSpPr/>
            <p:nvPr/>
          </p:nvSpPr>
          <p:spPr>
            <a:xfrm>
              <a:off x="108519" y="2903353"/>
              <a:ext cx="972015" cy="8520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0"/>
            <p:cNvSpPr txBox="1"/>
            <p:nvPr/>
          </p:nvSpPr>
          <p:spPr>
            <a:xfrm>
              <a:off x="108519" y="2903353"/>
              <a:ext cx="972015" cy="852028"/>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lang="en-US" sz="1400">
                  <a:solidFill>
                    <a:schemeClr val="dk1"/>
                  </a:solidFill>
                  <a:latin typeface="Libre Franklin"/>
                  <a:ea typeface="Libre Franklin"/>
                  <a:cs typeface="Libre Franklin"/>
                  <a:sym typeface="Libre Franklin"/>
                </a:rPr>
                <a:t>DEWS score increased to 35% - moderate drought risk.</a:t>
              </a:r>
              <a:endParaRPr/>
            </a:p>
          </p:txBody>
        </p:sp>
        <p:sp>
          <p:nvSpPr>
            <p:cNvPr id="803" name="Google Shape;803;p50"/>
            <p:cNvSpPr/>
            <p:nvPr/>
          </p:nvSpPr>
          <p:spPr>
            <a:xfrm>
              <a:off x="897136" y="2502398"/>
              <a:ext cx="183399" cy="183399"/>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0"/>
            <p:cNvSpPr/>
            <p:nvPr/>
          </p:nvSpPr>
          <p:spPr>
            <a:xfrm rot="5400000">
              <a:off x="1406463" y="2287212"/>
              <a:ext cx="647040" cy="10766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0"/>
            <p:cNvSpPr/>
            <p:nvPr/>
          </p:nvSpPr>
          <p:spPr>
            <a:xfrm>
              <a:off x="1298456" y="2608902"/>
              <a:ext cx="972015" cy="8520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0"/>
            <p:cNvSpPr txBox="1"/>
            <p:nvPr/>
          </p:nvSpPr>
          <p:spPr>
            <a:xfrm>
              <a:off x="1298456" y="2608902"/>
              <a:ext cx="972015" cy="852028"/>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lang="en-US" sz="1400">
                  <a:solidFill>
                    <a:schemeClr val="dk1"/>
                  </a:solidFill>
                  <a:latin typeface="Libre Franklin"/>
                  <a:ea typeface="Libre Franklin"/>
                  <a:cs typeface="Libre Franklin"/>
                  <a:sym typeface="Libre Franklin"/>
                </a:rPr>
                <a:t>El Niño persisted.</a:t>
              </a:r>
              <a:endParaRPr/>
            </a:p>
          </p:txBody>
        </p:sp>
        <p:sp>
          <p:nvSpPr>
            <p:cNvPr id="807" name="Google Shape;807;p50"/>
            <p:cNvSpPr/>
            <p:nvPr/>
          </p:nvSpPr>
          <p:spPr>
            <a:xfrm>
              <a:off x="2087073" y="2207947"/>
              <a:ext cx="183399" cy="183399"/>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0"/>
            <p:cNvSpPr/>
            <p:nvPr/>
          </p:nvSpPr>
          <p:spPr>
            <a:xfrm rot="5400000">
              <a:off x="2596400" y="1992761"/>
              <a:ext cx="647040" cy="10766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0"/>
            <p:cNvSpPr/>
            <p:nvPr/>
          </p:nvSpPr>
          <p:spPr>
            <a:xfrm>
              <a:off x="2488393" y="2314451"/>
              <a:ext cx="972015" cy="8520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0"/>
            <p:cNvSpPr txBox="1"/>
            <p:nvPr/>
          </p:nvSpPr>
          <p:spPr>
            <a:xfrm>
              <a:off x="2488393" y="2314451"/>
              <a:ext cx="972015" cy="852028"/>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lang="en-US" sz="1400">
                  <a:solidFill>
                    <a:schemeClr val="dk1"/>
                  </a:solidFill>
                  <a:latin typeface="Libre Franklin"/>
                  <a:ea typeface="Libre Franklin"/>
                  <a:cs typeface="Libre Franklin"/>
                  <a:sym typeface="Libre Franklin"/>
                </a:rPr>
                <a:t>v  Rainfall observation and soil moisture remained normal.</a:t>
              </a:r>
              <a:endParaRPr/>
            </a:p>
          </p:txBody>
        </p:sp>
        <p:sp>
          <p:nvSpPr>
            <p:cNvPr id="811" name="Google Shape;811;p50"/>
            <p:cNvSpPr/>
            <p:nvPr/>
          </p:nvSpPr>
          <p:spPr>
            <a:xfrm>
              <a:off x="3277010" y="1913496"/>
              <a:ext cx="183399" cy="183399"/>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0"/>
            <p:cNvSpPr/>
            <p:nvPr/>
          </p:nvSpPr>
          <p:spPr>
            <a:xfrm rot="5400000">
              <a:off x="3786337" y="1698310"/>
              <a:ext cx="647040" cy="10766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0"/>
            <p:cNvSpPr/>
            <p:nvPr/>
          </p:nvSpPr>
          <p:spPr>
            <a:xfrm>
              <a:off x="3678330" y="2020000"/>
              <a:ext cx="972015" cy="8520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0"/>
            <p:cNvSpPr txBox="1"/>
            <p:nvPr/>
          </p:nvSpPr>
          <p:spPr>
            <a:xfrm>
              <a:off x="3678330" y="2020000"/>
              <a:ext cx="972015" cy="852028"/>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lang="en-US" sz="1400">
                  <a:solidFill>
                    <a:schemeClr val="dk1"/>
                  </a:solidFill>
                  <a:latin typeface="Libre Franklin"/>
                  <a:ea typeface="Libre Franklin"/>
                  <a:cs typeface="Libre Franklin"/>
                  <a:sym typeface="Libre Franklin"/>
                </a:rPr>
                <a:t>SPEI Observation indicated potential drought risk.</a:t>
              </a:r>
              <a:endParaRPr sz="1400">
                <a:solidFill>
                  <a:schemeClr val="dk1"/>
                </a:solidFill>
                <a:latin typeface="Libre Franklin"/>
                <a:ea typeface="Libre Franklin"/>
                <a:cs typeface="Libre Franklin"/>
                <a:sym typeface="Libre Franklin"/>
              </a:endParaRPr>
            </a:p>
          </p:txBody>
        </p:sp>
        <p:sp>
          <p:nvSpPr>
            <p:cNvPr id="815" name="Google Shape;815;p50"/>
            <p:cNvSpPr/>
            <p:nvPr/>
          </p:nvSpPr>
          <p:spPr>
            <a:xfrm>
              <a:off x="4466947" y="1619045"/>
              <a:ext cx="183399" cy="183399"/>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0"/>
            <p:cNvSpPr/>
            <p:nvPr/>
          </p:nvSpPr>
          <p:spPr>
            <a:xfrm rot="5400000">
              <a:off x="4976274" y="1403859"/>
              <a:ext cx="647040" cy="1076660"/>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0"/>
            <p:cNvSpPr/>
            <p:nvPr/>
          </p:nvSpPr>
          <p:spPr>
            <a:xfrm>
              <a:off x="4868267" y="1725549"/>
              <a:ext cx="972015" cy="85202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50"/>
            <p:cNvSpPr txBox="1"/>
            <p:nvPr/>
          </p:nvSpPr>
          <p:spPr>
            <a:xfrm>
              <a:off x="4868267" y="1725549"/>
              <a:ext cx="972015" cy="852028"/>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Libre Franklin"/>
                <a:buNone/>
              </a:pPr>
              <a:r>
                <a:rPr lang="en-US" sz="1400">
                  <a:solidFill>
                    <a:schemeClr val="dk1"/>
                  </a:solidFill>
                  <a:latin typeface="Libre Franklin"/>
                  <a:ea typeface="Libre Franklin"/>
                  <a:cs typeface="Libre Franklin"/>
                  <a:sym typeface="Libre Franklin"/>
                </a:rPr>
                <a:t>Recommendation: Continued monitoring and vigilance, with potential preparation for mitigation measures.</a:t>
              </a:r>
              <a:endParaRPr/>
            </a:p>
          </p:txBody>
        </p:sp>
      </p:grpSp>
      <p:grpSp>
        <p:nvGrpSpPr>
          <p:cNvPr id="819" name="Google Shape;819;p50"/>
          <p:cNvGrpSpPr/>
          <p:nvPr/>
        </p:nvGrpSpPr>
        <p:grpSpPr>
          <a:xfrm>
            <a:off x="173181" y="1414644"/>
            <a:ext cx="1879138" cy="1879138"/>
            <a:chOff x="1347123" y="532417"/>
            <a:chExt cx="1879138" cy="1879138"/>
          </a:xfrm>
        </p:grpSpPr>
        <p:sp>
          <p:nvSpPr>
            <p:cNvPr id="820" name="Google Shape;820;p50"/>
            <p:cNvSpPr/>
            <p:nvPr/>
          </p:nvSpPr>
          <p:spPr>
            <a:xfrm>
              <a:off x="1347123" y="532417"/>
              <a:ext cx="1879138" cy="1879138"/>
            </a:xfrm>
            <a:prstGeom prst="ellipse">
              <a:avLst/>
            </a:prstGeom>
            <a:solidFill>
              <a:schemeClr val="accent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0"/>
            <p:cNvSpPr/>
            <p:nvPr/>
          </p:nvSpPr>
          <p:spPr>
            <a:xfrm>
              <a:off x="1409699" y="595124"/>
              <a:ext cx="1753800" cy="1753725"/>
            </a:xfrm>
            <a:prstGeom prst="ellipse">
              <a:avLst/>
            </a:prstGeom>
            <a:solidFill>
              <a:schemeClr val="lt1">
                <a:alpha val="89803"/>
              </a:schemeClr>
            </a:solidFill>
            <a:ln cap="rnd" cmpd="sng" w="222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0"/>
            <p:cNvSpPr txBox="1"/>
            <p:nvPr/>
          </p:nvSpPr>
          <p:spPr>
            <a:xfrm>
              <a:off x="1660376" y="845656"/>
              <a:ext cx="1252821" cy="1252660"/>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Libre Franklin"/>
                <a:buNone/>
              </a:pPr>
              <a:r>
                <a:rPr b="1" lang="en-US" sz="1800">
                  <a:solidFill>
                    <a:schemeClr val="dk1"/>
                  </a:solidFill>
                  <a:latin typeface="Libre Franklin"/>
                  <a:ea typeface="Libre Franklin"/>
                  <a:cs typeface="Libre Franklin"/>
                  <a:sym typeface="Libre Franklin"/>
                </a:rPr>
                <a:t>Mixed Picture Again</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51"/>
          <p:cNvSpPr txBox="1"/>
          <p:nvPr/>
        </p:nvSpPr>
        <p:spPr>
          <a:xfrm>
            <a:off x="9236"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Arial"/>
              <a:buNone/>
            </a:pPr>
            <a:r>
              <a:rPr b="1" lang="en-US" sz="1800">
                <a:solidFill>
                  <a:srgbClr val="5792C9"/>
                </a:solidFill>
                <a:latin typeface="Arial"/>
                <a:ea typeface="Arial"/>
                <a:cs typeface="Arial"/>
                <a:sym typeface="Arial"/>
              </a:rPr>
              <a:t>January 2024</a:t>
            </a:r>
            <a:endParaRPr/>
          </a:p>
        </p:txBody>
      </p:sp>
      <p:graphicFrame>
        <p:nvGraphicFramePr>
          <p:cNvPr id="829" name="Google Shape;829;p51"/>
          <p:cNvGraphicFramePr/>
          <p:nvPr/>
        </p:nvGraphicFramePr>
        <p:xfrm>
          <a:off x="6391564" y="1310640"/>
          <a:ext cx="5708996" cy="4785474"/>
        </p:xfrm>
        <a:graphic>
          <a:graphicData uri="http://schemas.openxmlformats.org/drawingml/2006/chart">
            <c:chart r:id="rId3"/>
          </a:graphicData>
        </a:graphic>
      </p:graphicFrame>
      <p:grpSp>
        <p:nvGrpSpPr>
          <p:cNvPr id="830" name="Google Shape;830;p51"/>
          <p:cNvGrpSpPr/>
          <p:nvPr/>
        </p:nvGrpSpPr>
        <p:grpSpPr>
          <a:xfrm>
            <a:off x="358238" y="2637642"/>
            <a:ext cx="6030688" cy="2389974"/>
            <a:chOff x="2638" y="1327002"/>
            <a:chExt cx="6030688" cy="2389974"/>
          </a:xfrm>
        </p:grpSpPr>
        <p:sp>
          <p:nvSpPr>
            <p:cNvPr id="831" name="Google Shape;831;p51"/>
            <p:cNvSpPr/>
            <p:nvPr/>
          </p:nvSpPr>
          <p:spPr>
            <a:xfrm rot="5400000">
              <a:off x="281312" y="2194305"/>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1"/>
            <p:cNvSpPr/>
            <p:nvPr/>
          </p:nvSpPr>
          <p:spPr>
            <a:xfrm>
              <a:off x="141194" y="2611635"/>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1"/>
            <p:cNvSpPr txBox="1"/>
            <p:nvPr/>
          </p:nvSpPr>
          <p:spPr>
            <a:xfrm>
              <a:off x="141194" y="2611635"/>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DEWS score remained at 55% - moderate drought risk.</a:t>
              </a:r>
              <a:endParaRPr/>
            </a:p>
          </p:txBody>
        </p:sp>
        <p:sp>
          <p:nvSpPr>
            <p:cNvPr id="834" name="Google Shape;834;p51"/>
            <p:cNvSpPr/>
            <p:nvPr/>
          </p:nvSpPr>
          <p:spPr>
            <a:xfrm>
              <a:off x="1164269" y="2091475"/>
              <a:ext cx="237924" cy="237924"/>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1"/>
            <p:cNvSpPr/>
            <p:nvPr/>
          </p:nvSpPr>
          <p:spPr>
            <a:xfrm rot="5400000">
              <a:off x="1825022" y="1812313"/>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1"/>
            <p:cNvSpPr/>
            <p:nvPr/>
          </p:nvSpPr>
          <p:spPr>
            <a:xfrm>
              <a:off x="1684904" y="2229642"/>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1"/>
            <p:cNvSpPr txBox="1"/>
            <p:nvPr/>
          </p:nvSpPr>
          <p:spPr>
            <a:xfrm>
              <a:off x="1684904" y="2229642"/>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El Niño persisted.</a:t>
              </a:r>
              <a:endParaRPr/>
            </a:p>
          </p:txBody>
        </p:sp>
        <p:sp>
          <p:nvSpPr>
            <p:cNvPr id="838" name="Google Shape;838;p51"/>
            <p:cNvSpPr/>
            <p:nvPr/>
          </p:nvSpPr>
          <p:spPr>
            <a:xfrm>
              <a:off x="2707980" y="1709482"/>
              <a:ext cx="237924" cy="237924"/>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1"/>
            <p:cNvSpPr/>
            <p:nvPr/>
          </p:nvSpPr>
          <p:spPr>
            <a:xfrm rot="5400000">
              <a:off x="3368733" y="1430320"/>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1"/>
            <p:cNvSpPr/>
            <p:nvPr/>
          </p:nvSpPr>
          <p:spPr>
            <a:xfrm>
              <a:off x="3228615" y="1847650"/>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1"/>
            <p:cNvSpPr txBox="1"/>
            <p:nvPr/>
          </p:nvSpPr>
          <p:spPr>
            <a:xfrm>
              <a:off x="3228615" y="1847650"/>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Rainfall observation and SPEI indicated potential drought.</a:t>
              </a:r>
              <a:endParaRPr/>
            </a:p>
          </p:txBody>
        </p:sp>
        <p:sp>
          <p:nvSpPr>
            <p:cNvPr id="842" name="Google Shape;842;p51"/>
            <p:cNvSpPr/>
            <p:nvPr/>
          </p:nvSpPr>
          <p:spPr>
            <a:xfrm>
              <a:off x="4251690" y="1327489"/>
              <a:ext cx="237924" cy="237924"/>
            </a:xfrm>
            <a:prstGeom prst="triangle">
              <a:avLst>
                <a:gd fmla="val 100000" name="adj"/>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1"/>
            <p:cNvSpPr/>
            <p:nvPr/>
          </p:nvSpPr>
          <p:spPr>
            <a:xfrm rot="5400000">
              <a:off x="4912443" y="1048327"/>
              <a:ext cx="839408" cy="1396757"/>
            </a:xfrm>
            <a:prstGeom prst="corner">
              <a:avLst>
                <a:gd fmla="val 16120" name="adj1"/>
                <a:gd fmla="val 16110" name="adj2"/>
              </a:avLst>
            </a:prstGeom>
            <a:solidFill>
              <a:srgbClr val="19ACE4"/>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1"/>
            <p:cNvSpPr/>
            <p:nvPr/>
          </p:nvSpPr>
          <p:spPr>
            <a:xfrm>
              <a:off x="4772325" y="1465657"/>
              <a:ext cx="1261000" cy="1105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1"/>
            <p:cNvSpPr txBox="1"/>
            <p:nvPr/>
          </p:nvSpPr>
          <p:spPr>
            <a:xfrm>
              <a:off x="4772325" y="1465657"/>
              <a:ext cx="1261000" cy="110534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chemeClr val="dk1"/>
                </a:buClr>
                <a:buSzPts val="1100"/>
                <a:buFont typeface="Libre Franklin"/>
                <a:buNone/>
              </a:pPr>
              <a:r>
                <a:rPr lang="en-US" sz="1100">
                  <a:solidFill>
                    <a:schemeClr val="dk1"/>
                  </a:solidFill>
                  <a:latin typeface="Libre Franklin"/>
                  <a:ea typeface="Libre Franklin"/>
                  <a:cs typeface="Libre Franklin"/>
                  <a:sym typeface="Libre Franklin"/>
                </a:rPr>
                <a:t>Recommendation: Continued monitoring and preparedness for potential drought impacts.</a:t>
              </a:r>
              <a:endParaRPr/>
            </a:p>
          </p:txBody>
        </p:sp>
      </p:grpSp>
      <p:grpSp>
        <p:nvGrpSpPr>
          <p:cNvPr id="846" name="Google Shape;846;p51"/>
          <p:cNvGrpSpPr/>
          <p:nvPr/>
        </p:nvGrpSpPr>
        <p:grpSpPr>
          <a:xfrm>
            <a:off x="205028" y="1459682"/>
            <a:ext cx="1763721" cy="1763721"/>
            <a:chOff x="1404832" y="499716"/>
            <a:chExt cx="1763721" cy="1763721"/>
          </a:xfrm>
        </p:grpSpPr>
        <p:sp>
          <p:nvSpPr>
            <p:cNvPr id="847" name="Google Shape;847;p51"/>
            <p:cNvSpPr/>
            <p:nvPr/>
          </p:nvSpPr>
          <p:spPr>
            <a:xfrm>
              <a:off x="1404832" y="499716"/>
              <a:ext cx="1763721" cy="1763721"/>
            </a:xfrm>
            <a:prstGeom prst="ellipse">
              <a:avLst/>
            </a:prstGeom>
            <a:solidFill>
              <a:schemeClr val="accent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1"/>
            <p:cNvSpPr/>
            <p:nvPr/>
          </p:nvSpPr>
          <p:spPr>
            <a:xfrm>
              <a:off x="1463564" y="558571"/>
              <a:ext cx="1646081" cy="1646011"/>
            </a:xfrm>
            <a:prstGeom prst="ellipse">
              <a:avLst/>
            </a:prstGeom>
            <a:solidFill>
              <a:schemeClr val="lt1">
                <a:alpha val="89803"/>
              </a:schemeClr>
            </a:solidFill>
            <a:ln cap="rnd" cmpd="sng" w="222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1"/>
            <p:cNvSpPr txBox="1"/>
            <p:nvPr/>
          </p:nvSpPr>
          <p:spPr>
            <a:xfrm>
              <a:off x="1698844" y="793716"/>
              <a:ext cx="1175873" cy="1175722"/>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Libre Franklin"/>
                <a:buNone/>
              </a:pPr>
              <a:r>
                <a:rPr b="1" lang="en-US" sz="1800">
                  <a:solidFill>
                    <a:schemeClr val="dk1"/>
                  </a:solidFill>
                  <a:latin typeface="Libre Franklin"/>
                  <a:ea typeface="Libre Franklin"/>
                  <a:cs typeface="Libre Franklin"/>
                  <a:sym typeface="Libre Franklin"/>
                </a:rPr>
                <a:t>Increased Risk</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52"/>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r">
              <a:lnSpc>
                <a:spcPct val="90000"/>
              </a:lnSpc>
              <a:spcBef>
                <a:spcPts val="0"/>
              </a:spcBef>
              <a:spcAft>
                <a:spcPts val="0"/>
              </a:spcAft>
              <a:buClr>
                <a:srgbClr val="5792C9"/>
              </a:buClr>
              <a:buSzPts val="1500"/>
              <a:buFont typeface="Libre Franklin"/>
              <a:buNone/>
            </a:pPr>
            <a:r>
              <a:t/>
            </a:r>
            <a:endParaRPr b="1" sz="1500">
              <a:solidFill>
                <a:srgbClr val="5792C9"/>
              </a:solidFill>
              <a:latin typeface="Arial"/>
              <a:ea typeface="Arial"/>
              <a:cs typeface="Arial"/>
              <a:sym typeface="Arial"/>
            </a:endParaRPr>
          </a:p>
        </p:txBody>
      </p:sp>
      <p:pic>
        <p:nvPicPr>
          <p:cNvPr id="856" name="Google Shape;856;p52"/>
          <p:cNvPicPr preferRelativeResize="0"/>
          <p:nvPr/>
        </p:nvPicPr>
        <p:blipFill rotWithShape="1">
          <a:blip r:embed="rId3">
            <a:alphaModFix/>
          </a:blip>
          <a:srcRect b="0" l="0" r="0" t="0"/>
          <a:stretch/>
        </p:blipFill>
        <p:spPr>
          <a:xfrm>
            <a:off x="701963" y="1350129"/>
            <a:ext cx="10566400" cy="496754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53"/>
          <p:cNvSpPr txBox="1"/>
          <p:nvPr/>
        </p:nvSpPr>
        <p:spPr>
          <a:xfrm>
            <a:off x="0" y="939704"/>
            <a:ext cx="12192000" cy="410425"/>
          </a:xfrm>
          <a:prstGeom prst="rect">
            <a:avLst/>
          </a:prstGeom>
          <a:solidFill>
            <a:srgbClr val="5792C9">
              <a:alpha val="20784"/>
            </a:srgbClr>
          </a:solidFill>
          <a:ln>
            <a:noFill/>
          </a:ln>
        </p:spPr>
        <p:txBody>
          <a:bodyPr anchorCtr="0" anchor="ctr" bIns="45700" lIns="540000" spcFirstLastPara="1" rIns="540000" wrap="square" tIns="45700">
            <a:noAutofit/>
          </a:bodyPr>
          <a:lstStyle/>
          <a:p>
            <a:pPr indent="0" lvl="0" marL="0" marR="0" rtl="0" algn="l">
              <a:lnSpc>
                <a:spcPct val="90000"/>
              </a:lnSpc>
              <a:spcBef>
                <a:spcPts val="0"/>
              </a:spcBef>
              <a:spcAft>
                <a:spcPts val="0"/>
              </a:spcAft>
              <a:buClr>
                <a:srgbClr val="5792C9"/>
              </a:buClr>
              <a:buSzPts val="1800"/>
              <a:buFont typeface="Libre Franklin"/>
              <a:buNone/>
            </a:pPr>
            <a:r>
              <a:rPr b="1" lang="en-US" sz="1800">
                <a:solidFill>
                  <a:srgbClr val="5792C9"/>
                </a:solidFill>
                <a:latin typeface="Libre Franklin"/>
                <a:ea typeface="Libre Franklin"/>
                <a:cs typeface="Libre Franklin"/>
                <a:sym typeface="Libre Franklin"/>
              </a:rPr>
              <a:t>Information Dissemination Mechanisms for Mitigating Drought Risks</a:t>
            </a:r>
            <a:endParaRPr/>
          </a:p>
        </p:txBody>
      </p:sp>
      <p:grpSp>
        <p:nvGrpSpPr>
          <p:cNvPr id="863" name="Google Shape;863;p53"/>
          <p:cNvGrpSpPr/>
          <p:nvPr/>
        </p:nvGrpSpPr>
        <p:grpSpPr>
          <a:xfrm>
            <a:off x="51571" y="2230534"/>
            <a:ext cx="12088855" cy="2808778"/>
            <a:chOff x="2015" y="429818"/>
            <a:chExt cx="12088855" cy="2808778"/>
          </a:xfrm>
        </p:grpSpPr>
        <p:sp>
          <p:nvSpPr>
            <p:cNvPr id="864" name="Google Shape;864;p53"/>
            <p:cNvSpPr/>
            <p:nvPr/>
          </p:nvSpPr>
          <p:spPr>
            <a:xfrm>
              <a:off x="6562697" y="1166728"/>
              <a:ext cx="1031003" cy="232126"/>
            </a:xfrm>
            <a:custGeom>
              <a:rect b="b" l="l" r="r" t="t"/>
              <a:pathLst>
                <a:path extrusionOk="0" h="120000" w="120000">
                  <a:moveTo>
                    <a:pt x="0" y="0"/>
                  </a:moveTo>
                  <a:lnTo>
                    <a:pt x="0" y="60476"/>
                  </a:lnTo>
                  <a:lnTo>
                    <a:pt x="120000" y="60476"/>
                  </a:lnTo>
                  <a:lnTo>
                    <a:pt x="120000" y="120000"/>
                  </a:lnTo>
                </a:path>
              </a:pathLst>
            </a:custGeom>
            <a:noFill/>
            <a:ln cap="rnd" cmpd="sng" w="22225">
              <a:solidFill>
                <a:srgbClr val="1488B3"/>
              </a:solidFill>
              <a:prstDash val="solid"/>
              <a:round/>
              <a:headEnd len="sm" w="sm" type="none"/>
              <a:tailEnd len="sm" w="sm" type="none"/>
            </a:ln>
          </p:spPr>
        </p:sp>
        <p:sp>
          <p:nvSpPr>
            <p:cNvPr id="865" name="Google Shape;865;p53"/>
            <p:cNvSpPr/>
            <p:nvPr/>
          </p:nvSpPr>
          <p:spPr>
            <a:xfrm>
              <a:off x="5420323" y="2133923"/>
              <a:ext cx="5196727" cy="230284"/>
            </a:xfrm>
            <a:custGeom>
              <a:rect b="b" l="l" r="r" t="t"/>
              <a:pathLst>
                <a:path extrusionOk="0" h="120000" w="120000">
                  <a:moveTo>
                    <a:pt x="0" y="0"/>
                  </a:moveTo>
                  <a:lnTo>
                    <a:pt x="0" y="60000"/>
                  </a:lnTo>
                  <a:lnTo>
                    <a:pt x="120000" y="60000"/>
                  </a:lnTo>
                  <a:lnTo>
                    <a:pt x="120000" y="120000"/>
                  </a:lnTo>
                </a:path>
              </a:pathLst>
            </a:custGeom>
            <a:noFill/>
            <a:ln cap="rnd" cmpd="sng" w="22225">
              <a:solidFill>
                <a:srgbClr val="169BCE"/>
              </a:solidFill>
              <a:prstDash val="solid"/>
              <a:round/>
              <a:headEnd len="sm" w="sm" type="none"/>
              <a:tailEnd len="sm" w="sm" type="none"/>
            </a:ln>
          </p:spPr>
        </p:sp>
        <p:sp>
          <p:nvSpPr>
            <p:cNvPr id="866" name="Google Shape;866;p53"/>
            <p:cNvSpPr/>
            <p:nvPr/>
          </p:nvSpPr>
          <p:spPr>
            <a:xfrm>
              <a:off x="5420323" y="2133923"/>
              <a:ext cx="3170224" cy="230284"/>
            </a:xfrm>
            <a:custGeom>
              <a:rect b="b" l="l" r="r" t="t"/>
              <a:pathLst>
                <a:path extrusionOk="0" h="120000" w="120000">
                  <a:moveTo>
                    <a:pt x="0" y="0"/>
                  </a:moveTo>
                  <a:lnTo>
                    <a:pt x="0" y="60000"/>
                  </a:lnTo>
                  <a:lnTo>
                    <a:pt x="120000" y="60000"/>
                  </a:lnTo>
                  <a:lnTo>
                    <a:pt x="120000" y="120000"/>
                  </a:lnTo>
                </a:path>
              </a:pathLst>
            </a:custGeom>
            <a:noFill/>
            <a:ln cap="rnd" cmpd="sng" w="22225">
              <a:solidFill>
                <a:srgbClr val="169BCE"/>
              </a:solidFill>
              <a:prstDash val="solid"/>
              <a:round/>
              <a:headEnd len="sm" w="sm" type="none"/>
              <a:tailEnd len="sm" w="sm" type="none"/>
            </a:ln>
          </p:spPr>
        </p:sp>
        <p:sp>
          <p:nvSpPr>
            <p:cNvPr id="867" name="Google Shape;867;p53"/>
            <p:cNvSpPr/>
            <p:nvPr/>
          </p:nvSpPr>
          <p:spPr>
            <a:xfrm>
              <a:off x="5420323" y="2133923"/>
              <a:ext cx="1143720" cy="230284"/>
            </a:xfrm>
            <a:custGeom>
              <a:rect b="b" l="l" r="r" t="t"/>
              <a:pathLst>
                <a:path extrusionOk="0" h="120000" w="120000">
                  <a:moveTo>
                    <a:pt x="0" y="0"/>
                  </a:moveTo>
                  <a:lnTo>
                    <a:pt x="0" y="60000"/>
                  </a:lnTo>
                  <a:lnTo>
                    <a:pt x="120000" y="60000"/>
                  </a:lnTo>
                  <a:lnTo>
                    <a:pt x="120000" y="120000"/>
                  </a:lnTo>
                </a:path>
              </a:pathLst>
            </a:custGeom>
            <a:noFill/>
            <a:ln cap="rnd" cmpd="sng" w="22225">
              <a:solidFill>
                <a:srgbClr val="169BCE"/>
              </a:solidFill>
              <a:prstDash val="solid"/>
              <a:round/>
              <a:headEnd len="sm" w="sm" type="none"/>
              <a:tailEnd len="sm" w="sm" type="none"/>
            </a:ln>
          </p:spPr>
        </p:sp>
        <p:sp>
          <p:nvSpPr>
            <p:cNvPr id="868" name="Google Shape;868;p53"/>
            <p:cNvSpPr/>
            <p:nvPr/>
          </p:nvSpPr>
          <p:spPr>
            <a:xfrm>
              <a:off x="4496155" y="2133923"/>
              <a:ext cx="924167" cy="232126"/>
            </a:xfrm>
            <a:custGeom>
              <a:rect b="b" l="l" r="r" t="t"/>
              <a:pathLst>
                <a:path extrusionOk="0" h="120000" w="120000">
                  <a:moveTo>
                    <a:pt x="120000" y="0"/>
                  </a:moveTo>
                  <a:lnTo>
                    <a:pt x="120000" y="60476"/>
                  </a:lnTo>
                  <a:lnTo>
                    <a:pt x="0" y="60476"/>
                  </a:lnTo>
                  <a:lnTo>
                    <a:pt x="0" y="120000"/>
                  </a:lnTo>
                </a:path>
              </a:pathLst>
            </a:custGeom>
            <a:noFill/>
            <a:ln cap="rnd" cmpd="sng" w="22225">
              <a:solidFill>
                <a:srgbClr val="169BCE"/>
              </a:solidFill>
              <a:prstDash val="solid"/>
              <a:round/>
              <a:headEnd len="sm" w="sm" type="none"/>
              <a:tailEnd len="sm" w="sm" type="none"/>
            </a:ln>
          </p:spPr>
        </p:sp>
        <p:sp>
          <p:nvSpPr>
            <p:cNvPr id="869" name="Google Shape;869;p53"/>
            <p:cNvSpPr/>
            <p:nvPr/>
          </p:nvSpPr>
          <p:spPr>
            <a:xfrm>
              <a:off x="2469652" y="2133923"/>
              <a:ext cx="2950670" cy="230284"/>
            </a:xfrm>
            <a:custGeom>
              <a:rect b="b" l="l" r="r" t="t"/>
              <a:pathLst>
                <a:path extrusionOk="0" h="120000" w="120000">
                  <a:moveTo>
                    <a:pt x="120000" y="0"/>
                  </a:moveTo>
                  <a:lnTo>
                    <a:pt x="120000" y="60000"/>
                  </a:lnTo>
                  <a:lnTo>
                    <a:pt x="0" y="60000"/>
                  </a:lnTo>
                  <a:lnTo>
                    <a:pt x="0" y="120000"/>
                  </a:lnTo>
                </a:path>
              </a:pathLst>
            </a:custGeom>
            <a:noFill/>
            <a:ln cap="rnd" cmpd="sng" w="22225">
              <a:solidFill>
                <a:srgbClr val="169BCE"/>
              </a:solidFill>
              <a:prstDash val="solid"/>
              <a:round/>
              <a:headEnd len="sm" w="sm" type="none"/>
              <a:tailEnd len="sm" w="sm" type="none"/>
            </a:ln>
          </p:spPr>
        </p:sp>
        <p:sp>
          <p:nvSpPr>
            <p:cNvPr id="870" name="Google Shape;870;p53"/>
            <p:cNvSpPr/>
            <p:nvPr/>
          </p:nvSpPr>
          <p:spPr>
            <a:xfrm>
              <a:off x="370471" y="2133923"/>
              <a:ext cx="5049851" cy="230284"/>
            </a:xfrm>
            <a:custGeom>
              <a:rect b="b" l="l" r="r" t="t"/>
              <a:pathLst>
                <a:path extrusionOk="0" h="120000" w="120000">
                  <a:moveTo>
                    <a:pt x="120000" y="0"/>
                  </a:moveTo>
                  <a:lnTo>
                    <a:pt x="120000" y="60000"/>
                  </a:lnTo>
                  <a:lnTo>
                    <a:pt x="0" y="60000"/>
                  </a:lnTo>
                  <a:lnTo>
                    <a:pt x="0" y="120000"/>
                  </a:lnTo>
                </a:path>
              </a:pathLst>
            </a:custGeom>
            <a:noFill/>
            <a:ln cap="rnd" cmpd="sng" w="22225">
              <a:solidFill>
                <a:srgbClr val="169BCE"/>
              </a:solidFill>
              <a:prstDash val="solid"/>
              <a:round/>
              <a:headEnd len="sm" w="sm" type="none"/>
              <a:tailEnd len="sm" w="sm" type="none"/>
            </a:ln>
          </p:spPr>
        </p:sp>
        <p:sp>
          <p:nvSpPr>
            <p:cNvPr id="871" name="Google Shape;871;p53"/>
            <p:cNvSpPr/>
            <p:nvPr/>
          </p:nvSpPr>
          <p:spPr>
            <a:xfrm>
              <a:off x="5420323" y="1166728"/>
              <a:ext cx="1142374" cy="230284"/>
            </a:xfrm>
            <a:custGeom>
              <a:rect b="b" l="l" r="r" t="t"/>
              <a:pathLst>
                <a:path extrusionOk="0" h="120000" w="120000">
                  <a:moveTo>
                    <a:pt x="120000" y="0"/>
                  </a:moveTo>
                  <a:lnTo>
                    <a:pt x="120000" y="60000"/>
                  </a:lnTo>
                  <a:lnTo>
                    <a:pt x="0" y="60000"/>
                  </a:lnTo>
                  <a:lnTo>
                    <a:pt x="0" y="120000"/>
                  </a:lnTo>
                </a:path>
              </a:pathLst>
            </a:custGeom>
            <a:noFill/>
            <a:ln cap="rnd" cmpd="sng" w="22225">
              <a:solidFill>
                <a:srgbClr val="1488B3"/>
              </a:solidFill>
              <a:prstDash val="solid"/>
              <a:round/>
              <a:headEnd len="sm" w="sm" type="none"/>
              <a:tailEnd len="sm" w="sm" type="none"/>
            </a:ln>
          </p:spPr>
        </p:sp>
        <p:sp>
          <p:nvSpPr>
            <p:cNvPr id="872" name="Google Shape;872;p53"/>
            <p:cNvSpPr/>
            <p:nvPr/>
          </p:nvSpPr>
          <p:spPr>
            <a:xfrm>
              <a:off x="6194242" y="429818"/>
              <a:ext cx="736910" cy="736910"/>
            </a:xfrm>
            <a:prstGeom prst="ellipse">
              <a:avLst/>
            </a:prstGeom>
            <a:blipFill rotWithShape="1">
              <a:blip r:embed="rId3">
                <a:alphaModFix/>
              </a:blip>
              <a:stretch>
                <a:fillRect b="0" l="-50000" r="-50000" t="0"/>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3"/>
            <p:cNvSpPr/>
            <p:nvPr/>
          </p:nvSpPr>
          <p:spPr>
            <a:xfrm>
              <a:off x="6931153" y="572687"/>
              <a:ext cx="1105365" cy="447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3"/>
            <p:cNvSpPr txBox="1"/>
            <p:nvPr/>
          </p:nvSpPr>
          <p:spPr>
            <a:xfrm>
              <a:off x="6931153" y="572687"/>
              <a:ext cx="1105365" cy="447488"/>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lang="en-US" sz="1050">
                  <a:solidFill>
                    <a:schemeClr val="dk1"/>
                  </a:solidFill>
                  <a:latin typeface="Libre Franklin"/>
                  <a:ea typeface="Libre Franklin"/>
                  <a:cs typeface="Libre Franklin"/>
                  <a:sym typeface="Libre Franklin"/>
                </a:rPr>
                <a:t>District </a:t>
              </a:r>
              <a:r>
                <a:rPr b="1" i="0" lang="en-US" sz="1050">
                  <a:solidFill>
                    <a:schemeClr val="dk1"/>
                  </a:solidFill>
                  <a:latin typeface="Libre Franklin"/>
                  <a:ea typeface="Libre Franklin"/>
                  <a:cs typeface="Libre Franklin"/>
                  <a:sym typeface="Libre Franklin"/>
                </a:rPr>
                <a:t>Early Warning Center</a:t>
              </a:r>
              <a:endParaRPr b="1" sz="1050">
                <a:solidFill>
                  <a:schemeClr val="dk1"/>
                </a:solidFill>
                <a:latin typeface="Libre Franklin"/>
                <a:ea typeface="Libre Franklin"/>
                <a:cs typeface="Libre Franklin"/>
                <a:sym typeface="Libre Franklin"/>
              </a:endParaRPr>
            </a:p>
          </p:txBody>
        </p:sp>
        <p:sp>
          <p:nvSpPr>
            <p:cNvPr id="875" name="Google Shape;875;p53"/>
            <p:cNvSpPr/>
            <p:nvPr/>
          </p:nvSpPr>
          <p:spPr>
            <a:xfrm>
              <a:off x="5051867" y="1397013"/>
              <a:ext cx="736910" cy="736910"/>
            </a:xfrm>
            <a:prstGeom prst="ellipse">
              <a:avLst/>
            </a:prstGeom>
            <a:blipFill rotWithShape="1">
              <a:blip r:embed="rId4">
                <a:alphaModFix/>
              </a:blip>
              <a:stretch>
                <a:fillRect b="0" l="-52996" r="-52998" t="0"/>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3"/>
            <p:cNvSpPr/>
            <p:nvPr/>
          </p:nvSpPr>
          <p:spPr>
            <a:xfrm>
              <a:off x="5763824" y="1444890"/>
              <a:ext cx="1399116" cy="64685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3"/>
            <p:cNvSpPr txBox="1"/>
            <p:nvPr/>
          </p:nvSpPr>
          <p:spPr>
            <a:xfrm>
              <a:off x="5763824" y="1444890"/>
              <a:ext cx="1399116" cy="646859"/>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i="0" lang="en-US" sz="1050">
                  <a:solidFill>
                    <a:schemeClr val="dk1"/>
                  </a:solidFill>
                  <a:latin typeface="Libre Franklin"/>
                  <a:ea typeface="Libre Franklin"/>
                  <a:cs typeface="Libre Franklin"/>
                  <a:sym typeface="Libre Franklin"/>
                </a:rPr>
                <a:t>District Administration/ DDMA generates monthly monitoring reports</a:t>
              </a:r>
              <a:endParaRPr b="1" sz="1050">
                <a:solidFill>
                  <a:schemeClr val="dk1"/>
                </a:solidFill>
                <a:latin typeface="Libre Franklin"/>
                <a:ea typeface="Libre Franklin"/>
                <a:cs typeface="Libre Franklin"/>
                <a:sym typeface="Libre Franklin"/>
              </a:endParaRPr>
            </a:p>
          </p:txBody>
        </p:sp>
        <p:sp>
          <p:nvSpPr>
            <p:cNvPr id="878" name="Google Shape;878;p53"/>
            <p:cNvSpPr/>
            <p:nvPr/>
          </p:nvSpPr>
          <p:spPr>
            <a:xfrm>
              <a:off x="2015" y="2364208"/>
              <a:ext cx="736910" cy="736910"/>
            </a:xfrm>
            <a:prstGeom prst="ellipse">
              <a:avLst/>
            </a:prstGeom>
            <a:blipFill rotWithShape="1">
              <a:blip r:embed="rId5">
                <a:alphaModFix/>
              </a:blip>
              <a:stretch>
                <a:fillRect b="-14997" l="0" r="0" t="-14999"/>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3"/>
            <p:cNvSpPr/>
            <p:nvPr/>
          </p:nvSpPr>
          <p:spPr>
            <a:xfrm>
              <a:off x="777260" y="2491358"/>
              <a:ext cx="1250721" cy="58705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3"/>
            <p:cNvSpPr txBox="1"/>
            <p:nvPr/>
          </p:nvSpPr>
          <p:spPr>
            <a:xfrm>
              <a:off x="777260" y="2491358"/>
              <a:ext cx="1250721" cy="587059"/>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i="0" lang="en-US" sz="1050">
                  <a:solidFill>
                    <a:schemeClr val="dk1"/>
                  </a:solidFill>
                  <a:latin typeface="Libre Franklin"/>
                  <a:ea typeface="Libre Franklin"/>
                  <a:cs typeface="Libre Franklin"/>
                  <a:sym typeface="Libre Franklin"/>
                </a:rPr>
                <a:t>EW Center shares reports and information with &gt;</a:t>
              </a:r>
              <a:endParaRPr b="1" sz="1050">
                <a:solidFill>
                  <a:schemeClr val="dk1"/>
                </a:solidFill>
                <a:latin typeface="Libre Franklin"/>
                <a:ea typeface="Libre Franklin"/>
                <a:cs typeface="Libre Franklin"/>
                <a:sym typeface="Libre Franklin"/>
              </a:endParaRPr>
            </a:p>
          </p:txBody>
        </p:sp>
        <p:sp>
          <p:nvSpPr>
            <p:cNvPr id="881" name="Google Shape;881;p53"/>
            <p:cNvSpPr/>
            <p:nvPr/>
          </p:nvSpPr>
          <p:spPr>
            <a:xfrm>
              <a:off x="2101197" y="2364208"/>
              <a:ext cx="736910" cy="736910"/>
            </a:xfrm>
            <a:prstGeom prst="ellipse">
              <a:avLst/>
            </a:prstGeom>
            <a:blipFill rotWithShape="1">
              <a:blip r:embed="rId6">
                <a:alphaModFix/>
              </a:blip>
              <a:stretch>
                <a:fillRect b="0" l="-2999" r="-2999" t="0"/>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3"/>
            <p:cNvSpPr/>
            <p:nvPr/>
          </p:nvSpPr>
          <p:spPr>
            <a:xfrm>
              <a:off x="2855638" y="2496538"/>
              <a:ext cx="1105365" cy="56204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3"/>
            <p:cNvSpPr txBox="1"/>
            <p:nvPr/>
          </p:nvSpPr>
          <p:spPr>
            <a:xfrm>
              <a:off x="2855638" y="2496538"/>
              <a:ext cx="1105365" cy="562048"/>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i="0" lang="en-US" sz="1050">
                  <a:solidFill>
                    <a:schemeClr val="dk1"/>
                  </a:solidFill>
                  <a:latin typeface="Libre Franklin"/>
                  <a:ea typeface="Libre Franklin"/>
                  <a:cs typeface="Libre Franklin"/>
                  <a:sym typeface="Libre Franklin"/>
                </a:rPr>
                <a:t>Technical Working Group Members (TWG)</a:t>
              </a:r>
              <a:endParaRPr b="1" sz="1050">
                <a:solidFill>
                  <a:schemeClr val="dk1"/>
                </a:solidFill>
                <a:latin typeface="Libre Franklin"/>
                <a:ea typeface="Libre Franklin"/>
                <a:cs typeface="Libre Franklin"/>
                <a:sym typeface="Libre Franklin"/>
              </a:endParaRPr>
            </a:p>
          </p:txBody>
        </p:sp>
        <p:sp>
          <p:nvSpPr>
            <p:cNvPr id="884" name="Google Shape;884;p53"/>
            <p:cNvSpPr/>
            <p:nvPr/>
          </p:nvSpPr>
          <p:spPr>
            <a:xfrm>
              <a:off x="4127700" y="2366050"/>
              <a:ext cx="736910" cy="736910"/>
            </a:xfrm>
            <a:prstGeom prst="ellipse">
              <a:avLst/>
            </a:prstGeom>
            <a:blipFill rotWithShape="1">
              <a:blip r:embed="rId7">
                <a:alphaModFix/>
              </a:blip>
              <a:stretch>
                <a:fillRect b="0" l="-10999" r="-10999" t="0"/>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3"/>
            <p:cNvSpPr/>
            <p:nvPr/>
          </p:nvSpPr>
          <p:spPr>
            <a:xfrm>
              <a:off x="4882031" y="2412129"/>
              <a:ext cx="1188135" cy="7369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3"/>
            <p:cNvSpPr txBox="1"/>
            <p:nvPr/>
          </p:nvSpPr>
          <p:spPr>
            <a:xfrm>
              <a:off x="4882031" y="2412129"/>
              <a:ext cx="1188135" cy="73691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i="0" lang="en-US" sz="1050">
                  <a:solidFill>
                    <a:schemeClr val="dk1"/>
                  </a:solidFill>
                  <a:latin typeface="Libre Franklin"/>
                  <a:ea typeface="Libre Franklin"/>
                  <a:cs typeface="Libre Franklin"/>
                  <a:sym typeface="Libre Franklin"/>
                </a:rPr>
                <a:t>Line Departments (Agriculture, Livestock, Water Resources, etc.)</a:t>
              </a:r>
              <a:endParaRPr b="1" sz="1050">
                <a:solidFill>
                  <a:schemeClr val="dk1"/>
                </a:solidFill>
                <a:latin typeface="Libre Franklin"/>
                <a:ea typeface="Libre Franklin"/>
                <a:cs typeface="Libre Franklin"/>
                <a:sym typeface="Libre Franklin"/>
              </a:endParaRPr>
            </a:p>
          </p:txBody>
        </p:sp>
        <p:sp>
          <p:nvSpPr>
            <p:cNvPr id="887" name="Google Shape;887;p53"/>
            <p:cNvSpPr/>
            <p:nvPr/>
          </p:nvSpPr>
          <p:spPr>
            <a:xfrm>
              <a:off x="6195588" y="2364208"/>
              <a:ext cx="736910" cy="736910"/>
            </a:xfrm>
            <a:prstGeom prst="ellipse">
              <a:avLst/>
            </a:prstGeom>
            <a:blipFill rotWithShape="1">
              <a:blip r:embed="rId8">
                <a:alphaModFix/>
              </a:blip>
              <a:stretch>
                <a:fillRect b="-14997" l="0" r="0" t="-14999"/>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3"/>
            <p:cNvSpPr/>
            <p:nvPr/>
          </p:nvSpPr>
          <p:spPr>
            <a:xfrm>
              <a:off x="7002833" y="2508005"/>
              <a:ext cx="1105365" cy="52063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3"/>
            <p:cNvSpPr txBox="1"/>
            <p:nvPr/>
          </p:nvSpPr>
          <p:spPr>
            <a:xfrm>
              <a:off x="7002833" y="2508005"/>
              <a:ext cx="1105365" cy="520634"/>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i="0" lang="en-US" sz="1050">
                  <a:solidFill>
                    <a:schemeClr val="dk1"/>
                  </a:solidFill>
                  <a:latin typeface="Libre Franklin"/>
                  <a:ea typeface="Libre Franklin"/>
                  <a:cs typeface="Libre Franklin"/>
                  <a:sym typeface="Libre Franklin"/>
                </a:rPr>
                <a:t>Civil Societies, NGOs and INGOs</a:t>
              </a:r>
              <a:endParaRPr b="1" sz="1050">
                <a:solidFill>
                  <a:schemeClr val="dk1"/>
                </a:solidFill>
                <a:latin typeface="Libre Franklin"/>
                <a:ea typeface="Libre Franklin"/>
                <a:cs typeface="Libre Franklin"/>
                <a:sym typeface="Libre Franklin"/>
              </a:endParaRPr>
            </a:p>
          </p:txBody>
        </p:sp>
        <p:sp>
          <p:nvSpPr>
            <p:cNvPr id="890" name="Google Shape;890;p53"/>
            <p:cNvSpPr/>
            <p:nvPr/>
          </p:nvSpPr>
          <p:spPr>
            <a:xfrm>
              <a:off x="8222091" y="2364208"/>
              <a:ext cx="736910" cy="874388"/>
            </a:xfrm>
            <a:prstGeom prst="ellipse">
              <a:avLst/>
            </a:prstGeom>
            <a:blipFill rotWithShape="1">
              <a:blip r:embed="rId9">
                <a:alphaModFix/>
              </a:blip>
              <a:stretch>
                <a:fillRect b="-14997" l="0" r="0" t="-14999"/>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3"/>
            <p:cNvSpPr/>
            <p:nvPr/>
          </p:nvSpPr>
          <p:spPr>
            <a:xfrm>
              <a:off x="8959002" y="2552341"/>
              <a:ext cx="1105365" cy="49443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3"/>
            <p:cNvSpPr txBox="1"/>
            <p:nvPr/>
          </p:nvSpPr>
          <p:spPr>
            <a:xfrm>
              <a:off x="8959002" y="2552341"/>
              <a:ext cx="1105365" cy="494437"/>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i="0" lang="en-US" sz="1050">
                  <a:solidFill>
                    <a:schemeClr val="dk1"/>
                  </a:solidFill>
                  <a:latin typeface="Libre Franklin"/>
                  <a:ea typeface="Libre Franklin"/>
                  <a:cs typeface="Libre Franklin"/>
                  <a:sym typeface="Libre Franklin"/>
                </a:rPr>
                <a:t>Early Warning Committees </a:t>
              </a:r>
              <a:endParaRPr b="1" sz="1050">
                <a:solidFill>
                  <a:schemeClr val="dk1"/>
                </a:solidFill>
                <a:latin typeface="Libre Franklin"/>
                <a:ea typeface="Libre Franklin"/>
                <a:cs typeface="Libre Franklin"/>
                <a:sym typeface="Libre Franklin"/>
              </a:endParaRPr>
            </a:p>
          </p:txBody>
        </p:sp>
        <p:sp>
          <p:nvSpPr>
            <p:cNvPr id="893" name="Google Shape;893;p53"/>
            <p:cNvSpPr/>
            <p:nvPr/>
          </p:nvSpPr>
          <p:spPr>
            <a:xfrm>
              <a:off x="10248595" y="2364208"/>
              <a:ext cx="736910" cy="736910"/>
            </a:xfrm>
            <a:prstGeom prst="ellipse">
              <a:avLst/>
            </a:prstGeom>
            <a:blipFill rotWithShape="1">
              <a:blip r:embed="rId10">
                <a:alphaModFix/>
              </a:blip>
              <a:stretch>
                <a:fillRect b="0" l="-16997" r="-16998" t="0"/>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3"/>
            <p:cNvSpPr/>
            <p:nvPr/>
          </p:nvSpPr>
          <p:spPr>
            <a:xfrm>
              <a:off x="10985505" y="2411886"/>
              <a:ext cx="1105365" cy="6378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3"/>
            <p:cNvSpPr txBox="1"/>
            <p:nvPr/>
          </p:nvSpPr>
          <p:spPr>
            <a:xfrm>
              <a:off x="10985505" y="2411886"/>
              <a:ext cx="1105365" cy="637869"/>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lang="en-US" sz="1050">
                  <a:solidFill>
                    <a:schemeClr val="dk1"/>
                  </a:solidFill>
                  <a:latin typeface="Libre Franklin"/>
                  <a:ea typeface="Libre Franklin"/>
                  <a:cs typeface="Libre Franklin"/>
                  <a:sym typeface="Libre Franklin"/>
                </a:rPr>
                <a:t>EWCs share the information with villagers</a:t>
              </a:r>
              <a:endParaRPr/>
            </a:p>
          </p:txBody>
        </p:sp>
        <p:sp>
          <p:nvSpPr>
            <p:cNvPr id="896" name="Google Shape;896;p53"/>
            <p:cNvSpPr/>
            <p:nvPr/>
          </p:nvSpPr>
          <p:spPr>
            <a:xfrm>
              <a:off x="7225246" y="1398855"/>
              <a:ext cx="736910" cy="736910"/>
            </a:xfrm>
            <a:prstGeom prst="ellipse">
              <a:avLst/>
            </a:prstGeom>
            <a:blipFill rotWithShape="1">
              <a:blip r:embed="rId11">
                <a:alphaModFix/>
              </a:blip>
              <a:stretch>
                <a:fillRect b="0" l="-8999" r="-8998" t="0"/>
              </a:stretch>
            </a:blip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3"/>
            <p:cNvSpPr/>
            <p:nvPr/>
          </p:nvSpPr>
          <p:spPr>
            <a:xfrm>
              <a:off x="8001734" y="1354839"/>
              <a:ext cx="1328107" cy="7369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3"/>
            <p:cNvSpPr txBox="1"/>
            <p:nvPr/>
          </p:nvSpPr>
          <p:spPr>
            <a:xfrm>
              <a:off x="8001734" y="1354839"/>
              <a:ext cx="1328107" cy="736910"/>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050"/>
                <a:buFont typeface="Libre Franklin"/>
                <a:buNone/>
              </a:pPr>
              <a:r>
                <a:rPr b="1" i="0" lang="en-US" sz="1050">
                  <a:solidFill>
                    <a:schemeClr val="dk1"/>
                  </a:solidFill>
                  <a:latin typeface="Libre Franklin"/>
                  <a:ea typeface="Libre Franklin"/>
                  <a:cs typeface="Libre Franklin"/>
                  <a:sym typeface="Libre Franklin"/>
                </a:rPr>
                <a:t>FAO team provides technical support in data collection, analysis, and report preparation</a:t>
              </a:r>
              <a:endParaRPr b="1" sz="1050">
                <a:solidFill>
                  <a:schemeClr val="dk1"/>
                </a:solidFill>
                <a:latin typeface="Libre Franklin"/>
                <a:ea typeface="Libre Franklin"/>
                <a:cs typeface="Libre Franklin"/>
                <a:sym typeface="Libre Franklin"/>
              </a:endParaRPr>
            </a:p>
          </p:txBody>
        </p:sp>
      </p:grpSp>
      <p:pic>
        <p:nvPicPr>
          <p:cNvPr id="899" name="Google Shape;899;p53"/>
          <p:cNvPicPr preferRelativeResize="0"/>
          <p:nvPr/>
        </p:nvPicPr>
        <p:blipFill rotWithShape="1">
          <a:blip r:embed="rId12">
            <a:alphaModFix/>
          </a:blip>
          <a:srcRect b="0" l="0" r="0" t="0"/>
          <a:stretch/>
        </p:blipFill>
        <p:spPr>
          <a:xfrm>
            <a:off x="741219" y="1571801"/>
            <a:ext cx="2165927" cy="2165927"/>
          </a:xfrm>
          <a:prstGeom prst="rect">
            <a:avLst/>
          </a:prstGeom>
          <a:noFill/>
          <a:ln>
            <a:noFill/>
          </a:ln>
        </p:spPr>
      </p:pic>
      <p:grpSp>
        <p:nvGrpSpPr>
          <p:cNvPr id="900" name="Google Shape;900;p53"/>
          <p:cNvGrpSpPr/>
          <p:nvPr/>
        </p:nvGrpSpPr>
        <p:grpSpPr>
          <a:xfrm>
            <a:off x="2325990" y="2147498"/>
            <a:ext cx="1014529" cy="1014529"/>
            <a:chOff x="1016735" y="287447"/>
            <a:chExt cx="1014529" cy="1014529"/>
          </a:xfrm>
        </p:grpSpPr>
        <p:sp>
          <p:nvSpPr>
            <p:cNvPr id="901" name="Google Shape;901;p53"/>
            <p:cNvSpPr/>
            <p:nvPr/>
          </p:nvSpPr>
          <p:spPr>
            <a:xfrm>
              <a:off x="1016735" y="287447"/>
              <a:ext cx="1014529" cy="1014529"/>
            </a:xfrm>
            <a:prstGeom prst="ellipse">
              <a:avLst/>
            </a:prstGeom>
            <a:solidFill>
              <a:srgbClr val="19ACE4"/>
            </a:solidFill>
            <a:ln cap="rnd" cmpd="sng" w="222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3"/>
            <p:cNvSpPr/>
            <p:nvPr/>
          </p:nvSpPr>
          <p:spPr>
            <a:xfrm>
              <a:off x="1050518" y="321302"/>
              <a:ext cx="946860" cy="946820"/>
            </a:xfrm>
            <a:prstGeom prst="ellipse">
              <a:avLst/>
            </a:prstGeom>
            <a:solidFill>
              <a:schemeClr val="lt1">
                <a:alpha val="89803"/>
              </a:schemeClr>
            </a:solidFill>
            <a:ln cap="rnd" cmpd="sng" w="22225">
              <a:solidFill>
                <a:srgbClr val="19AC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3"/>
            <p:cNvSpPr txBox="1"/>
            <p:nvPr/>
          </p:nvSpPr>
          <p:spPr>
            <a:xfrm>
              <a:off x="1185857" y="456562"/>
              <a:ext cx="676387" cy="67630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1000"/>
                <a:buFont typeface="Libre Franklin"/>
                <a:buNone/>
              </a:pPr>
              <a:r>
                <a:rPr b="1" i="1" lang="en-US" sz="1000">
                  <a:solidFill>
                    <a:schemeClr val="dk1"/>
                  </a:solidFill>
                  <a:latin typeface="Libre Franklin"/>
                  <a:ea typeface="Libre Franklin"/>
                  <a:cs typeface="Libre Franklin"/>
                  <a:sym typeface="Libre Franklin"/>
                </a:rPr>
                <a:t>Drought EWS Monthly Monitoring Report </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id="909" name="Google Shape;909;g30fd72ba3aa_0_11"/>
          <p:cNvPicPr preferRelativeResize="0"/>
          <p:nvPr>
            <p:ph idx="3" type="pic"/>
          </p:nvPr>
        </p:nvPicPr>
        <p:blipFill rotWithShape="1">
          <a:blip r:embed="rId3">
            <a:alphaModFix/>
          </a:blip>
          <a:srcRect b="10913" l="0" r="0" t="10913"/>
          <a:stretch/>
        </p:blipFill>
        <p:spPr>
          <a:xfrm>
            <a:off x="8137800" y="3720025"/>
            <a:ext cx="3918899" cy="2533700"/>
          </a:xfrm>
          <a:prstGeom prst="rect">
            <a:avLst/>
          </a:prstGeom>
        </p:spPr>
      </p:pic>
      <p:sp>
        <p:nvSpPr>
          <p:cNvPr id="910" name="Google Shape;910;g30fd72ba3aa_0_11"/>
          <p:cNvSpPr txBox="1"/>
          <p:nvPr>
            <p:ph idx="5" type="subTitle"/>
          </p:nvPr>
        </p:nvSpPr>
        <p:spPr>
          <a:xfrm>
            <a:off x="0" y="1173525"/>
            <a:ext cx="7968300" cy="4983000"/>
          </a:xfrm>
          <a:prstGeom prst="rect">
            <a:avLst/>
          </a:prstGeom>
        </p:spPr>
        <p:txBody>
          <a:bodyPr anchorCtr="0" anchor="t" bIns="45700" lIns="540000" spcFirstLastPara="1" rIns="360000" wrap="square" tIns="0">
            <a:normAutofit/>
          </a:bodyPr>
          <a:lstStyle/>
          <a:p>
            <a:pPr indent="0" lvl="0" marL="0" rtl="0" algn="l">
              <a:lnSpc>
                <a:spcPct val="100000"/>
              </a:lnSpc>
              <a:spcBef>
                <a:spcPts val="0"/>
              </a:spcBef>
              <a:spcAft>
                <a:spcPts val="0"/>
              </a:spcAft>
              <a:buNone/>
            </a:pPr>
            <a:r>
              <a:rPr lang="en-US" sz="4066">
                <a:solidFill>
                  <a:schemeClr val="dk2"/>
                </a:solidFill>
                <a:latin typeface="Georgia"/>
                <a:ea typeface="Georgia"/>
                <a:cs typeface="Georgia"/>
                <a:sym typeface="Georgia"/>
              </a:rPr>
              <a:t>RIVERINE FLOOD</a:t>
            </a:r>
            <a:r>
              <a:rPr lang="en-US" sz="4066">
                <a:solidFill>
                  <a:schemeClr val="dk2"/>
                </a:solidFill>
                <a:latin typeface="Georgia"/>
                <a:ea typeface="Georgia"/>
                <a:cs typeface="Georgia"/>
                <a:sym typeface="Georgia"/>
              </a:rPr>
              <a:t> EARLY WARNING SYSTEM AND MONITORING</a:t>
            </a:r>
            <a:endParaRPr/>
          </a:p>
        </p:txBody>
      </p:sp>
      <p:pic>
        <p:nvPicPr>
          <p:cNvPr id="911" name="Google Shape;911;g30fd72ba3aa_0_11"/>
          <p:cNvPicPr preferRelativeResize="0"/>
          <p:nvPr/>
        </p:nvPicPr>
        <p:blipFill>
          <a:blip r:embed="rId4">
            <a:alphaModFix/>
          </a:blip>
          <a:stretch>
            <a:fillRect/>
          </a:stretch>
        </p:blipFill>
        <p:spPr>
          <a:xfrm>
            <a:off x="1630425" y="3101950"/>
            <a:ext cx="5471625" cy="3054575"/>
          </a:xfrm>
          <a:prstGeom prst="rect">
            <a:avLst/>
          </a:prstGeom>
          <a:noFill/>
          <a:ln>
            <a:noFill/>
          </a:ln>
        </p:spPr>
      </p:pic>
      <p:pic>
        <p:nvPicPr>
          <p:cNvPr id="912" name="Google Shape;912;g30fd72ba3aa_0_11"/>
          <p:cNvPicPr preferRelativeResize="0"/>
          <p:nvPr/>
        </p:nvPicPr>
        <p:blipFill>
          <a:blip r:embed="rId5">
            <a:alphaModFix/>
          </a:blip>
          <a:stretch>
            <a:fillRect/>
          </a:stretch>
        </p:blipFill>
        <p:spPr>
          <a:xfrm>
            <a:off x="8137800" y="665450"/>
            <a:ext cx="3918901" cy="2971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p:nvPr/>
        </p:nvSpPr>
        <p:spPr>
          <a:xfrm>
            <a:off x="1007764" y="1762900"/>
            <a:ext cx="10665600" cy="480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Libre Franklin"/>
                <a:ea typeface="Libre Franklin"/>
                <a:cs typeface="Libre Franklin"/>
                <a:sym typeface="Libre Franklin"/>
              </a:rPr>
              <a:t>IMPACT: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A total of 04 projects are implemented in the 3 districts.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Reached to </a:t>
            </a:r>
            <a:r>
              <a:rPr b="1" lang="en-US" sz="1800">
                <a:solidFill>
                  <a:schemeClr val="dk1"/>
                </a:solidFill>
                <a:latin typeface="Libre Franklin"/>
                <a:ea typeface="Libre Franklin"/>
                <a:cs typeface="Libre Franklin"/>
                <a:sym typeface="Libre Franklin"/>
              </a:rPr>
              <a:t>4</a:t>
            </a:r>
            <a:r>
              <a:rPr b="1" lang="en-US" sz="1800">
                <a:solidFill>
                  <a:schemeClr val="dk1"/>
                </a:solidFill>
                <a:latin typeface="Libre Franklin"/>
                <a:ea typeface="Libre Franklin"/>
                <a:cs typeface="Libre Franklin"/>
                <a:sym typeface="Libre Franklin"/>
              </a:rPr>
              <a:t>57156 families.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Carpet animal vaccination with livestock department (4,764,506)</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Distribution of animal compound feed (16096 families)</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Drinking water facilities for livestock (33 facilities).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Promotion of kitchen gardening and drought resilient seeds.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Total Cash Assistance 5736 HHs in shape of Anticipatory Action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Coordinated the distribution of agricultural aid to 8 000 household to 2022 flood affected farmers.</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Early Warning Early Action model in Tharparkar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Pilot Programme Partnership (PPP) on increasing capacities and scale for Anticipatory Action including through Social Protection systems in Sindh</a:t>
            </a:r>
            <a:endParaRPr/>
          </a:p>
          <a:p>
            <a:pPr indent="0" lvl="0" marL="0" marR="0" rtl="0" algn="l">
              <a:spcBef>
                <a:spcPts val="0"/>
              </a:spcBef>
              <a:spcAft>
                <a:spcPts val="0"/>
              </a:spcAft>
              <a:buNone/>
            </a:pPr>
            <a:r>
              <a:rPr b="1" lang="en-US" sz="1800">
                <a:solidFill>
                  <a:schemeClr val="dk1"/>
                </a:solidFill>
                <a:latin typeface="Libre Franklin"/>
                <a:ea typeface="Libre Franklin"/>
                <a:cs typeface="Libre Franklin"/>
                <a:sym typeface="Libre Franklin"/>
              </a:rPr>
              <a:t>LONGER TERM RESILIENCE BUILDING INTERVENTIONS.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ECHO PPP 2021-2024</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SUSTAINING EWEA MODEL IN THE DISTRICT THARPARKAR 2019-2021</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GRASP 2020-2024</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Libre Franklin"/>
                <a:ea typeface="Libre Franklin"/>
                <a:cs typeface="Libre Franklin"/>
                <a:sym typeface="Libre Franklin"/>
              </a:rPr>
              <a:t>SRAS 2021-2024</a:t>
            </a:r>
            <a:endParaRPr/>
          </a:p>
        </p:txBody>
      </p:sp>
      <p:sp>
        <p:nvSpPr>
          <p:cNvPr id="155" name="Google Shape;155;p6"/>
          <p:cNvSpPr txBox="1"/>
          <p:nvPr>
            <p:ph type="title"/>
          </p:nvPr>
        </p:nvSpPr>
        <p:spPr>
          <a:xfrm>
            <a:off x="626165" y="729658"/>
            <a:ext cx="11047243" cy="65188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3F3F3F"/>
              </a:buClr>
              <a:buSzPts val="2400"/>
              <a:buFont typeface="Franklin Gothic"/>
              <a:buNone/>
            </a:pPr>
            <a:r>
              <a:rPr b="1" lang="en-US" sz="2400"/>
              <a:t>PROJECT MANAGEMENT AND LEADERSHIP: UNITED NATIONS FAO PAKISTAN </a:t>
            </a:r>
            <a:endParaRPr sz="2400"/>
          </a:p>
        </p:txBody>
      </p:sp>
      <p:pic>
        <p:nvPicPr>
          <p:cNvPr descr="A group of people sitting in a tent&#10;&#10;Description automatically generated" id="156" name="Google Shape;156;p6"/>
          <p:cNvPicPr preferRelativeResize="0"/>
          <p:nvPr/>
        </p:nvPicPr>
        <p:blipFill rotWithShape="1">
          <a:blip r:embed="rId3">
            <a:alphaModFix/>
          </a:blip>
          <a:srcRect b="0" l="0" r="0" t="0"/>
          <a:stretch/>
        </p:blipFill>
        <p:spPr>
          <a:xfrm>
            <a:off x="8689827" y="1470998"/>
            <a:ext cx="2837900" cy="189192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7" name="Shape 917"/>
        <p:cNvGrpSpPr/>
        <p:nvPr/>
      </p:nvGrpSpPr>
      <p:grpSpPr>
        <a:xfrm>
          <a:off x="0" y="0"/>
          <a:ext cx="0" cy="0"/>
          <a:chOff x="0" y="0"/>
          <a:chExt cx="0" cy="0"/>
        </a:xfrm>
      </p:grpSpPr>
      <p:pic>
        <p:nvPicPr>
          <p:cNvPr id="918" name="Google Shape;918;g30fd72ba3aa_0_0"/>
          <p:cNvPicPr preferRelativeResize="0"/>
          <p:nvPr/>
        </p:nvPicPr>
        <p:blipFill>
          <a:blip r:embed="rId3">
            <a:alphaModFix/>
          </a:blip>
          <a:stretch>
            <a:fillRect/>
          </a:stretch>
        </p:blipFill>
        <p:spPr>
          <a:xfrm>
            <a:off x="1390600" y="603725"/>
            <a:ext cx="9645975" cy="57853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id="924" name="Google Shape;924;g30fd72ba3aa_0_37"/>
          <p:cNvPicPr preferRelativeResize="0"/>
          <p:nvPr/>
        </p:nvPicPr>
        <p:blipFill>
          <a:blip r:embed="rId3">
            <a:alphaModFix/>
          </a:blip>
          <a:stretch>
            <a:fillRect/>
          </a:stretch>
        </p:blipFill>
        <p:spPr>
          <a:xfrm>
            <a:off x="597050" y="712600"/>
            <a:ext cx="11055275" cy="53774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g30fd72ba3aa_0_48"/>
          <p:cNvSpPr txBox="1"/>
          <p:nvPr>
            <p:ph type="title"/>
          </p:nvPr>
        </p:nvSpPr>
        <p:spPr>
          <a:xfrm>
            <a:off x="2075075" y="610950"/>
            <a:ext cx="8380200" cy="296700"/>
          </a:xfrm>
          <a:prstGeom prst="rect">
            <a:avLst/>
          </a:prstGeom>
        </p:spPr>
        <p:txBody>
          <a:bodyPr anchorCtr="0" anchor="t" bIns="45700" lIns="540000" spcFirstLastPara="1" rIns="360000" wrap="square" tIns="0">
            <a:noAutofit/>
          </a:bodyPr>
          <a:lstStyle/>
          <a:p>
            <a:pPr indent="0" lvl="0" marL="0" rtl="0" algn="l">
              <a:spcBef>
                <a:spcPts val="0"/>
              </a:spcBef>
              <a:spcAft>
                <a:spcPts val="0"/>
              </a:spcAft>
              <a:buNone/>
            </a:pPr>
            <a:r>
              <a:rPr lang="en-US"/>
              <a:t>R</a:t>
            </a:r>
            <a:r>
              <a:rPr lang="en-US"/>
              <a:t>iverine Flood Early Warning Monitoring - Daily Basis </a:t>
            </a:r>
            <a:endParaRPr/>
          </a:p>
        </p:txBody>
      </p:sp>
      <p:pic>
        <p:nvPicPr>
          <p:cNvPr id="931" name="Google Shape;931;g30fd72ba3aa_0_48"/>
          <p:cNvPicPr preferRelativeResize="0"/>
          <p:nvPr/>
        </p:nvPicPr>
        <p:blipFill>
          <a:blip r:embed="rId3">
            <a:alphaModFix/>
          </a:blip>
          <a:stretch>
            <a:fillRect/>
          </a:stretch>
        </p:blipFill>
        <p:spPr>
          <a:xfrm>
            <a:off x="904900" y="1145550"/>
            <a:ext cx="10354076" cy="49651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id="937" name="Google Shape;937;g30fd72ba3aa_0_61"/>
          <p:cNvPicPr preferRelativeResize="0"/>
          <p:nvPr/>
        </p:nvPicPr>
        <p:blipFill>
          <a:blip r:embed="rId3">
            <a:alphaModFix/>
          </a:blip>
          <a:stretch>
            <a:fillRect/>
          </a:stretch>
        </p:blipFill>
        <p:spPr>
          <a:xfrm>
            <a:off x="877925" y="897550"/>
            <a:ext cx="10603374" cy="50628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g30fd72ba3aa_0_73"/>
          <p:cNvPicPr preferRelativeResize="0"/>
          <p:nvPr/>
        </p:nvPicPr>
        <p:blipFill>
          <a:blip r:embed="rId3">
            <a:alphaModFix/>
          </a:blip>
          <a:stretch>
            <a:fillRect/>
          </a:stretch>
        </p:blipFill>
        <p:spPr>
          <a:xfrm>
            <a:off x="980525" y="737000"/>
            <a:ext cx="10500776" cy="56352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id="949" name="Google Shape;949;g30fd72ba3aa_0_84"/>
          <p:cNvPicPr preferRelativeResize="0"/>
          <p:nvPr/>
        </p:nvPicPr>
        <p:blipFill>
          <a:blip r:embed="rId3">
            <a:alphaModFix/>
          </a:blip>
          <a:stretch>
            <a:fillRect/>
          </a:stretch>
        </p:blipFill>
        <p:spPr>
          <a:xfrm>
            <a:off x="1425175" y="706375"/>
            <a:ext cx="9406249" cy="5000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id="955" name="Google Shape;955;g30fd72ba3aa_0_95"/>
          <p:cNvPicPr preferRelativeResize="0"/>
          <p:nvPr>
            <p:ph idx="2" type="pic"/>
          </p:nvPr>
        </p:nvPicPr>
        <p:blipFill rotWithShape="1">
          <a:blip r:embed="rId3">
            <a:alphaModFix/>
          </a:blip>
          <a:srcRect b="28387" l="0" r="0" t="0"/>
          <a:stretch/>
        </p:blipFill>
        <p:spPr>
          <a:xfrm>
            <a:off x="8256250" y="1072750"/>
            <a:ext cx="3384299" cy="2376199"/>
          </a:xfrm>
          <a:prstGeom prst="rect">
            <a:avLst/>
          </a:prstGeom>
        </p:spPr>
      </p:pic>
      <p:pic>
        <p:nvPicPr>
          <p:cNvPr id="956" name="Google Shape;956;g30fd72ba3aa_0_95"/>
          <p:cNvPicPr preferRelativeResize="0"/>
          <p:nvPr>
            <p:ph idx="3" type="pic"/>
          </p:nvPr>
        </p:nvPicPr>
        <p:blipFill rotWithShape="1">
          <a:blip r:embed="rId4">
            <a:alphaModFix/>
          </a:blip>
          <a:srcRect b="33386" l="0" r="0" t="0"/>
          <a:stretch/>
        </p:blipFill>
        <p:spPr>
          <a:xfrm>
            <a:off x="8256250" y="3492350"/>
            <a:ext cx="3384300" cy="2664125"/>
          </a:xfrm>
          <a:prstGeom prst="rect">
            <a:avLst/>
          </a:prstGeom>
        </p:spPr>
      </p:pic>
      <p:sp>
        <p:nvSpPr>
          <p:cNvPr id="957" name="Google Shape;957;g30fd72ba3aa_0_95"/>
          <p:cNvSpPr txBox="1"/>
          <p:nvPr>
            <p:ph idx="5" type="subTitle"/>
          </p:nvPr>
        </p:nvSpPr>
        <p:spPr>
          <a:xfrm>
            <a:off x="0" y="1223575"/>
            <a:ext cx="7968300" cy="4932900"/>
          </a:xfrm>
          <a:prstGeom prst="rect">
            <a:avLst/>
          </a:prstGeom>
        </p:spPr>
        <p:txBody>
          <a:bodyPr anchorCtr="0" anchor="t" bIns="45700" lIns="540000" spcFirstLastPara="1" rIns="360000" wrap="square" tIns="0">
            <a:noAutofit/>
          </a:bodyPr>
          <a:lstStyle/>
          <a:p>
            <a:pPr indent="0" lvl="0" marL="0" rtl="0" algn="l">
              <a:lnSpc>
                <a:spcPct val="115000"/>
              </a:lnSpc>
              <a:spcBef>
                <a:spcPts val="1200"/>
              </a:spcBef>
              <a:spcAft>
                <a:spcPts val="0"/>
              </a:spcAft>
              <a:buClr>
                <a:schemeClr val="dk1"/>
              </a:buClr>
              <a:buSzPts val="1100"/>
              <a:buFont typeface="Arial"/>
              <a:buNone/>
            </a:pPr>
            <a:r>
              <a:rPr b="1" lang="en-US" sz="1700">
                <a:solidFill>
                  <a:schemeClr val="dk1"/>
                </a:solidFill>
                <a:latin typeface="Arial"/>
                <a:ea typeface="Arial"/>
                <a:cs typeface="Arial"/>
                <a:sym typeface="Arial"/>
              </a:rPr>
              <a:t>Phase -1</a:t>
            </a:r>
            <a:endParaRPr b="1" sz="1700">
              <a:solidFill>
                <a:schemeClr val="dk1"/>
              </a:solidFill>
              <a:latin typeface="Arial"/>
              <a:ea typeface="Arial"/>
              <a:cs typeface="Arial"/>
              <a:sym typeface="Arial"/>
            </a:endParaRPr>
          </a:p>
          <a:p>
            <a:pPr indent="-345440" lvl="0" marL="457200" rtl="0" algn="l">
              <a:lnSpc>
                <a:spcPct val="115000"/>
              </a:lnSpc>
              <a:spcBef>
                <a:spcPts val="1200"/>
              </a:spcBef>
              <a:spcAft>
                <a:spcPts val="0"/>
              </a:spcAft>
              <a:buClr>
                <a:schemeClr val="dk1"/>
              </a:buClr>
              <a:buSzPts val="1840"/>
              <a:buChar char="●"/>
            </a:pPr>
            <a:r>
              <a:rPr b="1" lang="en-US" sz="1700">
                <a:solidFill>
                  <a:schemeClr val="dk1"/>
                </a:solidFill>
                <a:latin typeface="Arial"/>
                <a:ea typeface="Arial"/>
                <a:cs typeface="Arial"/>
                <a:sym typeface="Arial"/>
              </a:rPr>
              <a:t>Coordination: District Disaster Management Authority conduct a meeting at the district to start the monitoring process and ensure early warning functionality</a:t>
            </a:r>
            <a:endParaRPr b="1" sz="17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700">
                <a:solidFill>
                  <a:schemeClr val="dk1"/>
                </a:solidFill>
                <a:latin typeface="Arial"/>
                <a:ea typeface="Arial"/>
                <a:cs typeface="Arial"/>
                <a:sym typeface="Arial"/>
              </a:rPr>
              <a:t>Phase – II</a:t>
            </a:r>
            <a:endParaRPr b="1" sz="1700">
              <a:solidFill>
                <a:schemeClr val="dk1"/>
              </a:solidFill>
              <a:latin typeface="Arial"/>
              <a:ea typeface="Arial"/>
              <a:cs typeface="Arial"/>
              <a:sym typeface="Arial"/>
            </a:endParaRPr>
          </a:p>
          <a:p>
            <a:pPr indent="-345440" lvl="0" marL="457200" rtl="0" algn="l">
              <a:lnSpc>
                <a:spcPct val="115000"/>
              </a:lnSpc>
              <a:spcBef>
                <a:spcPts val="1200"/>
              </a:spcBef>
              <a:spcAft>
                <a:spcPts val="0"/>
              </a:spcAft>
              <a:buClr>
                <a:schemeClr val="dk1"/>
              </a:buClr>
              <a:buSzPts val="1840"/>
              <a:buChar char="●"/>
            </a:pPr>
            <a:r>
              <a:rPr b="1" lang="en-US" sz="1700">
                <a:solidFill>
                  <a:schemeClr val="dk1"/>
                </a:solidFill>
                <a:latin typeface="Arial"/>
                <a:ea typeface="Arial"/>
                <a:cs typeface="Arial"/>
                <a:sym typeface="Arial"/>
              </a:rPr>
              <a:t>Safely evacuate humans and livestock to designated safe places using secure routes.</a:t>
            </a:r>
            <a:endParaRPr b="1" sz="1700">
              <a:solidFill>
                <a:schemeClr val="dk1"/>
              </a:solidFill>
              <a:latin typeface="Arial"/>
              <a:ea typeface="Arial"/>
              <a:cs typeface="Arial"/>
              <a:sym typeface="Arial"/>
            </a:endParaRPr>
          </a:p>
          <a:p>
            <a:pPr indent="-345440" lvl="0" marL="457200" rtl="0" algn="l">
              <a:lnSpc>
                <a:spcPct val="115000"/>
              </a:lnSpc>
              <a:spcBef>
                <a:spcPts val="0"/>
              </a:spcBef>
              <a:spcAft>
                <a:spcPts val="0"/>
              </a:spcAft>
              <a:buClr>
                <a:schemeClr val="dk1"/>
              </a:buClr>
              <a:buSzPts val="1840"/>
              <a:buChar char="●"/>
            </a:pPr>
            <a:r>
              <a:rPr b="1" lang="en-US" sz="1700">
                <a:solidFill>
                  <a:schemeClr val="dk1"/>
                </a:solidFill>
                <a:latin typeface="Arial"/>
                <a:ea typeface="Arial"/>
                <a:cs typeface="Arial"/>
                <a:sym typeface="Arial"/>
              </a:rPr>
              <a:t>Provide multipurpose cash assistance to address affected individuals and families immediate and diverse needs.</a:t>
            </a:r>
            <a:endParaRPr b="1" sz="1700">
              <a:solidFill>
                <a:schemeClr val="dk1"/>
              </a:solidFill>
              <a:latin typeface="Arial"/>
              <a:ea typeface="Arial"/>
              <a:cs typeface="Arial"/>
              <a:sym typeface="Arial"/>
            </a:endParaRPr>
          </a:p>
          <a:p>
            <a:pPr indent="-345440" lvl="0" marL="457200" rtl="0" algn="l">
              <a:lnSpc>
                <a:spcPct val="115000"/>
              </a:lnSpc>
              <a:spcBef>
                <a:spcPts val="0"/>
              </a:spcBef>
              <a:spcAft>
                <a:spcPts val="0"/>
              </a:spcAft>
              <a:buClr>
                <a:schemeClr val="dk1"/>
              </a:buClr>
              <a:buSzPts val="1840"/>
              <a:buChar char="●"/>
            </a:pPr>
            <a:r>
              <a:rPr b="1" lang="en-US" sz="1700">
                <a:solidFill>
                  <a:schemeClr val="dk1"/>
                </a:solidFill>
                <a:latin typeface="Arial"/>
                <a:ea typeface="Arial"/>
                <a:cs typeface="Arial"/>
                <a:sym typeface="Arial"/>
              </a:rPr>
              <a:t>Early Harvesting of Crops destocking of Livestock: Early Harvesting of Crops and destocking of Livestock, ensure compliance with market rates for crops and livestock in accordance with relevant policies.</a:t>
            </a:r>
            <a:endParaRPr b="1" sz="1700">
              <a:solidFill>
                <a:schemeClr val="dk1"/>
              </a:solidFill>
              <a:latin typeface="Arial"/>
              <a:ea typeface="Arial"/>
              <a:cs typeface="Arial"/>
              <a:sym typeface="Arial"/>
            </a:endParaRPr>
          </a:p>
          <a:p>
            <a:pPr indent="0" lvl="0" marL="0" rtl="0" algn="l">
              <a:spcBef>
                <a:spcPts val="1200"/>
              </a:spcBef>
              <a:spcAft>
                <a:spcPts val="600"/>
              </a:spcAft>
              <a:buNone/>
            </a:pPr>
            <a:r>
              <a:t/>
            </a:r>
            <a:endParaRPr b="1" sz="2600"/>
          </a:p>
        </p:txBody>
      </p:sp>
      <p:sp>
        <p:nvSpPr>
          <p:cNvPr id="958" name="Google Shape;958;g30fd72ba3aa_0_95"/>
          <p:cNvSpPr txBox="1"/>
          <p:nvPr>
            <p:ph type="title"/>
          </p:nvPr>
        </p:nvSpPr>
        <p:spPr>
          <a:xfrm>
            <a:off x="450975" y="662275"/>
            <a:ext cx="7986300" cy="296700"/>
          </a:xfrm>
          <a:prstGeom prst="rect">
            <a:avLst/>
          </a:prstGeom>
        </p:spPr>
        <p:txBody>
          <a:bodyPr anchorCtr="0" anchor="t" bIns="45700" lIns="540000" spcFirstLastPara="1" rIns="360000" wrap="square" tIns="0">
            <a:noAutofit/>
          </a:bodyPr>
          <a:lstStyle/>
          <a:p>
            <a:pPr indent="0" lvl="0" marL="0" rtl="0" algn="l">
              <a:spcBef>
                <a:spcPts val="0"/>
              </a:spcBef>
              <a:spcAft>
                <a:spcPts val="0"/>
              </a:spcAft>
              <a:buNone/>
            </a:pPr>
            <a:r>
              <a:rPr lang="en-US"/>
              <a:t>Anticipatory Action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54"/>
          <p:cNvPicPr preferRelativeResize="0"/>
          <p:nvPr>
            <p:ph idx="2" type="pic"/>
          </p:nvPr>
        </p:nvPicPr>
        <p:blipFill rotWithShape="1">
          <a:blip r:embed="rId3">
            <a:alphaModFix/>
          </a:blip>
          <a:srcRect b="10913" l="0" r="0" t="10913"/>
          <a:stretch/>
        </p:blipFill>
        <p:spPr>
          <a:xfrm>
            <a:off x="719053" y="3859757"/>
            <a:ext cx="3384376" cy="2213052"/>
          </a:xfrm>
          <a:prstGeom prst="rect">
            <a:avLst/>
          </a:prstGeom>
          <a:solidFill>
            <a:srgbClr val="F2F2F2"/>
          </a:solidFill>
          <a:ln>
            <a:noFill/>
          </a:ln>
        </p:spPr>
      </p:pic>
      <p:pic>
        <p:nvPicPr>
          <p:cNvPr descr="A group of people wearing face masks&#10;&#10;Description automatically generated" id="964" name="Google Shape;964;p54"/>
          <p:cNvPicPr preferRelativeResize="0"/>
          <p:nvPr>
            <p:ph idx="3" type="pic"/>
          </p:nvPr>
        </p:nvPicPr>
        <p:blipFill rotWithShape="1">
          <a:blip r:embed="rId4">
            <a:alphaModFix/>
          </a:blip>
          <a:srcRect b="10913" l="0" r="0" t="10913"/>
          <a:stretch/>
        </p:blipFill>
        <p:spPr>
          <a:xfrm>
            <a:off x="8256240" y="3884359"/>
            <a:ext cx="3384376" cy="2272098"/>
          </a:xfrm>
          <a:prstGeom prst="rect">
            <a:avLst/>
          </a:prstGeom>
          <a:solidFill>
            <a:srgbClr val="F2F2F2"/>
          </a:solidFill>
          <a:ln>
            <a:noFill/>
          </a:ln>
        </p:spPr>
      </p:pic>
      <p:sp>
        <p:nvSpPr>
          <p:cNvPr id="965" name="Google Shape;965;p54"/>
          <p:cNvSpPr txBox="1"/>
          <p:nvPr>
            <p:ph idx="4" type="body"/>
          </p:nvPr>
        </p:nvSpPr>
        <p:spPr>
          <a:xfrm>
            <a:off x="0" y="936000"/>
            <a:ext cx="12192000" cy="410425"/>
          </a:xfrm>
          <a:prstGeom prst="rect">
            <a:avLst/>
          </a:prstGeom>
          <a:solidFill>
            <a:srgbClr val="5792C9">
              <a:alpha val="20784"/>
            </a:srgbClr>
          </a:solidFill>
          <a:ln>
            <a:noFill/>
          </a:ln>
        </p:spPr>
        <p:txBody>
          <a:bodyPr anchorCtr="0" anchor="ctr" bIns="45700" lIns="540000" spcFirstLastPara="1" rIns="540000" wrap="square" tIns="45700">
            <a:normAutofit/>
          </a:bodyPr>
          <a:lstStyle/>
          <a:p>
            <a:pPr indent="0" lvl="0" marL="0" rtl="0" algn="r">
              <a:lnSpc>
                <a:spcPct val="110000"/>
              </a:lnSpc>
              <a:spcBef>
                <a:spcPts val="0"/>
              </a:spcBef>
              <a:spcAft>
                <a:spcPts val="0"/>
              </a:spcAft>
              <a:buSzPts val="1288"/>
              <a:buFont typeface="Libre Franklin"/>
              <a:buNone/>
            </a:pPr>
            <a:r>
              <a:rPr lang="en-US"/>
              <a:t>Imran Ahmed Jakhro</a:t>
            </a:r>
            <a:endParaRPr/>
          </a:p>
        </p:txBody>
      </p:sp>
      <p:sp>
        <p:nvSpPr>
          <p:cNvPr id="966" name="Google Shape;966;p54"/>
          <p:cNvSpPr txBox="1"/>
          <p:nvPr>
            <p:ph idx="5" type="subTitle"/>
          </p:nvPr>
        </p:nvSpPr>
        <p:spPr>
          <a:xfrm>
            <a:off x="0" y="2186610"/>
            <a:ext cx="7968208" cy="3969847"/>
          </a:xfrm>
          <a:prstGeom prst="rect">
            <a:avLst/>
          </a:prstGeom>
          <a:noFill/>
          <a:ln>
            <a:noFill/>
          </a:ln>
        </p:spPr>
        <p:txBody>
          <a:bodyPr anchorCtr="0" anchor="t" bIns="45700" lIns="540000" spcFirstLastPara="1" rIns="360000" wrap="square" tIns="0">
            <a:normAutofit/>
          </a:bodyPr>
          <a:lstStyle/>
          <a:p>
            <a:pPr indent="0" lvl="0" marL="0" rtl="0" algn="l">
              <a:lnSpc>
                <a:spcPct val="110000"/>
              </a:lnSpc>
              <a:spcBef>
                <a:spcPts val="0"/>
              </a:spcBef>
              <a:spcAft>
                <a:spcPts val="0"/>
              </a:spcAft>
              <a:buSzPts val="1840"/>
              <a:buNone/>
            </a:pPr>
            <a:r>
              <a:rPr lang="en-US"/>
              <a:t>For contact: </a:t>
            </a:r>
            <a:r>
              <a:rPr lang="en-US" u="sng">
                <a:solidFill>
                  <a:schemeClr val="hlink"/>
                </a:solidFill>
                <a:hlinkClick r:id="rId5"/>
              </a:rPr>
              <a:t>imranahmedjakhro1@gmail.com</a:t>
            </a:r>
            <a:endParaRPr/>
          </a:p>
          <a:p>
            <a:pPr indent="0" lvl="0" marL="0" rtl="0" algn="l">
              <a:lnSpc>
                <a:spcPct val="110000"/>
              </a:lnSpc>
              <a:spcBef>
                <a:spcPts val="1000"/>
              </a:spcBef>
              <a:spcAft>
                <a:spcPts val="0"/>
              </a:spcAft>
              <a:buSzPts val="1840"/>
              <a:buNone/>
            </a:pPr>
            <a:r>
              <a:rPr lang="en-US"/>
              <a:t>LinkedIn: </a:t>
            </a:r>
            <a:r>
              <a:rPr lang="en-US" u="sng">
                <a:solidFill>
                  <a:schemeClr val="hlink"/>
                </a:solidFill>
                <a:hlinkClick r:id="rId6"/>
              </a:rPr>
              <a:t>Imran Ahmed Jakhro </a:t>
            </a:r>
            <a:endParaRPr/>
          </a:p>
          <a:p>
            <a:pPr indent="0" lvl="0" marL="0" rtl="0" algn="l">
              <a:lnSpc>
                <a:spcPct val="110000"/>
              </a:lnSpc>
              <a:spcBef>
                <a:spcPts val="1000"/>
              </a:spcBef>
              <a:spcAft>
                <a:spcPts val="0"/>
              </a:spcAft>
              <a:buSzPts val="1840"/>
              <a:buNone/>
            </a:pPr>
            <a:r>
              <a:rPr lang="en-US"/>
              <a:t>Cell# +923454681144 </a:t>
            </a:r>
            <a:endParaRPr/>
          </a:p>
          <a:p>
            <a:pPr indent="0" lvl="0" marL="0" rtl="0" algn="l">
              <a:lnSpc>
                <a:spcPct val="110000"/>
              </a:lnSpc>
              <a:spcBef>
                <a:spcPts val="1000"/>
              </a:spcBef>
              <a:spcAft>
                <a:spcPts val="0"/>
              </a:spcAft>
              <a:buSzPts val="1840"/>
              <a:buNone/>
            </a:pPr>
            <a:r>
              <a:t/>
            </a:r>
            <a:endParaRPr/>
          </a:p>
        </p:txBody>
      </p:sp>
      <p:sp>
        <p:nvSpPr>
          <p:cNvPr id="967" name="Google Shape;967;p54"/>
          <p:cNvSpPr txBox="1"/>
          <p:nvPr>
            <p:ph type="title"/>
          </p:nvPr>
        </p:nvSpPr>
        <p:spPr>
          <a:xfrm>
            <a:off x="-10800" y="1620000"/>
            <a:ext cx="7986304" cy="566610"/>
          </a:xfrm>
          <a:prstGeom prst="rect">
            <a:avLst/>
          </a:prstGeom>
          <a:noFill/>
          <a:ln>
            <a:noFill/>
          </a:ln>
        </p:spPr>
        <p:txBody>
          <a:bodyPr anchorCtr="0" anchor="t" bIns="45700" lIns="540000" spcFirstLastPara="1" rIns="360000" wrap="square" tIns="0">
            <a:noAutofit/>
          </a:bodyPr>
          <a:lstStyle/>
          <a:p>
            <a:pPr indent="0" lvl="0" marL="0" rtl="0" algn="l">
              <a:lnSpc>
                <a:spcPct val="100000"/>
              </a:lnSpc>
              <a:spcBef>
                <a:spcPts val="0"/>
              </a:spcBef>
              <a:spcAft>
                <a:spcPts val="0"/>
              </a:spcAft>
              <a:buClr>
                <a:srgbClr val="5792C9"/>
              </a:buClr>
              <a:buSzPts val="3200"/>
              <a:buFont typeface="Libre Franklin"/>
              <a:buNone/>
            </a:pPr>
            <a:r>
              <a:rPr lang="en-US" sz="3200"/>
              <a:t>THANK YOU ☺</a:t>
            </a:r>
            <a:endParaRPr sz="3200"/>
          </a:p>
        </p:txBody>
      </p:sp>
      <p:pic>
        <p:nvPicPr>
          <p:cNvPr descr="Two men standing in a room with flags&#10;&#10;Description automatically generated" id="968" name="Google Shape;968;p54"/>
          <p:cNvPicPr preferRelativeResize="0"/>
          <p:nvPr/>
        </p:nvPicPr>
        <p:blipFill rotWithShape="1">
          <a:blip r:embed="rId7">
            <a:alphaModFix/>
          </a:blip>
          <a:srcRect b="0" l="0" r="0" t="0"/>
          <a:stretch/>
        </p:blipFill>
        <p:spPr>
          <a:xfrm>
            <a:off x="4384165" y="3827320"/>
            <a:ext cx="3384375" cy="2329137"/>
          </a:xfrm>
          <a:prstGeom prst="rect">
            <a:avLst/>
          </a:prstGeom>
          <a:noFill/>
          <a:ln>
            <a:noFill/>
          </a:ln>
        </p:spPr>
      </p:pic>
      <p:pic>
        <p:nvPicPr>
          <p:cNvPr descr="A person standing in front of a screen&#10;&#10;Description automatically generated" id="969" name="Google Shape;969;p54"/>
          <p:cNvPicPr preferRelativeResize="0"/>
          <p:nvPr/>
        </p:nvPicPr>
        <p:blipFill rotWithShape="1">
          <a:blip r:embed="rId8">
            <a:alphaModFix/>
          </a:blip>
          <a:srcRect b="0" l="0" r="0" t="0"/>
          <a:stretch/>
        </p:blipFill>
        <p:spPr>
          <a:xfrm>
            <a:off x="6423828" y="1346425"/>
            <a:ext cx="5326536" cy="24006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30fd72ba3aa_1_27"/>
          <p:cNvPicPr preferRelativeResize="0"/>
          <p:nvPr>
            <p:ph idx="2" type="pic"/>
          </p:nvPr>
        </p:nvPicPr>
        <p:blipFill rotWithShape="1">
          <a:blip r:embed="rId3">
            <a:alphaModFix/>
          </a:blip>
          <a:srcRect b="10913" l="0" r="0" t="10913"/>
          <a:stretch/>
        </p:blipFill>
        <p:spPr>
          <a:xfrm>
            <a:off x="8256240" y="1620000"/>
            <a:ext cx="3384300" cy="1984199"/>
          </a:xfrm>
          <a:prstGeom prst="rect">
            <a:avLst/>
          </a:prstGeom>
        </p:spPr>
      </p:pic>
      <p:pic>
        <p:nvPicPr>
          <p:cNvPr id="163" name="Google Shape;163;g30fd72ba3aa_1_27"/>
          <p:cNvPicPr preferRelativeResize="0"/>
          <p:nvPr>
            <p:ph idx="3" type="pic"/>
          </p:nvPr>
        </p:nvPicPr>
        <p:blipFill rotWithShape="1">
          <a:blip r:embed="rId4">
            <a:alphaModFix/>
          </a:blip>
          <a:srcRect b="0" l="0" r="0" t="3772"/>
          <a:stretch/>
        </p:blipFill>
        <p:spPr>
          <a:xfrm>
            <a:off x="8256250" y="3705475"/>
            <a:ext cx="3384301" cy="2437351"/>
          </a:xfrm>
          <a:prstGeom prst="rect">
            <a:avLst/>
          </a:prstGeom>
        </p:spPr>
      </p:pic>
      <p:sp>
        <p:nvSpPr>
          <p:cNvPr id="164" name="Google Shape;164;g30fd72ba3aa_1_27"/>
          <p:cNvSpPr txBox="1"/>
          <p:nvPr>
            <p:ph idx="1" type="body"/>
          </p:nvPr>
        </p:nvSpPr>
        <p:spPr>
          <a:xfrm>
            <a:off x="0" y="6453336"/>
            <a:ext cx="12192000" cy="251400"/>
          </a:xfrm>
          <a:prstGeom prst="rect">
            <a:avLst/>
          </a:prstGeom>
        </p:spPr>
        <p:txBody>
          <a:bodyPr anchorCtr="0" anchor="ctr" bIns="45700" lIns="540000" spcFirstLastPara="1" rIns="540000" wrap="square" tIns="45700">
            <a:normAutofit fontScale="77500" lnSpcReduction="20000"/>
          </a:bodyPr>
          <a:lstStyle/>
          <a:p>
            <a:pPr indent="0" lvl="0" marL="0" rtl="0" algn="l">
              <a:spcBef>
                <a:spcPts val="280"/>
              </a:spcBef>
              <a:spcAft>
                <a:spcPts val="600"/>
              </a:spcAft>
              <a:buNone/>
            </a:pPr>
            <a:r>
              <a:t/>
            </a:r>
            <a:endParaRPr/>
          </a:p>
        </p:txBody>
      </p:sp>
      <p:sp>
        <p:nvSpPr>
          <p:cNvPr id="165" name="Google Shape;165;g30fd72ba3aa_1_27"/>
          <p:cNvSpPr txBox="1"/>
          <p:nvPr>
            <p:ph idx="5" type="subTitle"/>
          </p:nvPr>
        </p:nvSpPr>
        <p:spPr>
          <a:xfrm>
            <a:off x="0" y="1417125"/>
            <a:ext cx="7968300" cy="4739400"/>
          </a:xfrm>
          <a:prstGeom prst="rect">
            <a:avLst/>
          </a:prstGeom>
        </p:spPr>
        <p:txBody>
          <a:bodyPr anchorCtr="0" anchor="t" bIns="45700" lIns="540000" spcFirstLastPara="1" rIns="360000" wrap="square" tIns="0">
            <a:normAutofit fontScale="77500" lnSpcReduction="20000"/>
          </a:bodyPr>
          <a:lstStyle/>
          <a:p>
            <a:pPr indent="0" lvl="0" marL="0" rtl="0" algn="l">
              <a:lnSpc>
                <a:spcPct val="100000"/>
              </a:lnSpc>
              <a:spcBef>
                <a:spcPts val="0"/>
              </a:spcBef>
              <a:spcAft>
                <a:spcPts val="0"/>
              </a:spcAft>
              <a:buNone/>
            </a:pPr>
            <a:r>
              <a:rPr b="1" lang="en-US" sz="2100">
                <a:solidFill>
                  <a:schemeClr val="dk1"/>
                </a:solidFill>
                <a:latin typeface="Arial"/>
                <a:ea typeface="Arial"/>
                <a:cs typeface="Arial"/>
                <a:sym typeface="Arial"/>
              </a:rPr>
              <a:t>EWS is a proactive approach to monitor and predict potential disasters, allowing timely actions to mitigate risks.</a:t>
            </a:r>
            <a:endParaRPr b="1" sz="2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b="1" sz="2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1" lang="en-US" sz="2100">
                <a:solidFill>
                  <a:schemeClr val="dk1"/>
                </a:solidFill>
                <a:latin typeface="Arial"/>
                <a:ea typeface="Arial"/>
                <a:cs typeface="Arial"/>
                <a:sym typeface="Arial"/>
              </a:rPr>
              <a:t>Key Components of EWS:</a:t>
            </a:r>
            <a:endParaRPr b="1" sz="2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b="1" sz="2100">
              <a:solidFill>
                <a:schemeClr val="dk1"/>
              </a:solidFill>
              <a:latin typeface="Arial"/>
              <a:ea typeface="Arial"/>
              <a:cs typeface="Arial"/>
              <a:sym typeface="Arial"/>
            </a:endParaRPr>
          </a:p>
          <a:p>
            <a:pPr indent="-331946" lvl="0" marL="457200" rtl="0" algn="l">
              <a:lnSpc>
                <a:spcPct val="100000"/>
              </a:lnSpc>
              <a:spcBef>
                <a:spcPts val="0"/>
              </a:spcBef>
              <a:spcAft>
                <a:spcPts val="0"/>
              </a:spcAft>
              <a:buClr>
                <a:schemeClr val="dk1"/>
              </a:buClr>
              <a:buSzPct val="100000"/>
              <a:buFont typeface="Arial"/>
              <a:buChar char="●"/>
            </a:pPr>
            <a:r>
              <a:rPr b="1" lang="en-US" sz="2100">
                <a:solidFill>
                  <a:schemeClr val="dk1"/>
                </a:solidFill>
                <a:latin typeface="Arial"/>
                <a:ea typeface="Arial"/>
                <a:cs typeface="Arial"/>
                <a:sym typeface="Arial"/>
              </a:rPr>
              <a:t>Risk Assessment: Identifying hazard-prone areas and vulnerable populations.</a:t>
            </a:r>
            <a:endParaRPr b="1" sz="2100">
              <a:solidFill>
                <a:schemeClr val="dk1"/>
              </a:solidFill>
              <a:latin typeface="Arial"/>
              <a:ea typeface="Arial"/>
              <a:cs typeface="Arial"/>
              <a:sym typeface="Arial"/>
            </a:endParaRPr>
          </a:p>
          <a:p>
            <a:pPr indent="-331946" lvl="0" marL="457200" rtl="0" algn="l">
              <a:lnSpc>
                <a:spcPct val="100000"/>
              </a:lnSpc>
              <a:spcBef>
                <a:spcPts val="0"/>
              </a:spcBef>
              <a:spcAft>
                <a:spcPts val="0"/>
              </a:spcAft>
              <a:buClr>
                <a:schemeClr val="dk1"/>
              </a:buClr>
              <a:buSzPct val="100000"/>
              <a:buFont typeface="Arial"/>
              <a:buChar char="●"/>
            </a:pPr>
            <a:r>
              <a:rPr b="1" lang="en-US" sz="2100">
                <a:solidFill>
                  <a:schemeClr val="dk1"/>
                </a:solidFill>
                <a:latin typeface="Arial"/>
                <a:ea typeface="Arial"/>
                <a:cs typeface="Arial"/>
                <a:sym typeface="Arial"/>
              </a:rPr>
              <a:t>Monitoring &amp; Prediction: Utilizing tools to forecast events like droughts, floods, or extreme weather.</a:t>
            </a:r>
            <a:endParaRPr b="1" sz="2100">
              <a:solidFill>
                <a:schemeClr val="dk1"/>
              </a:solidFill>
              <a:latin typeface="Arial"/>
              <a:ea typeface="Arial"/>
              <a:cs typeface="Arial"/>
              <a:sym typeface="Arial"/>
            </a:endParaRPr>
          </a:p>
          <a:p>
            <a:pPr indent="-331946" lvl="0" marL="457200" rtl="0" algn="l">
              <a:lnSpc>
                <a:spcPct val="100000"/>
              </a:lnSpc>
              <a:spcBef>
                <a:spcPts val="0"/>
              </a:spcBef>
              <a:spcAft>
                <a:spcPts val="0"/>
              </a:spcAft>
              <a:buClr>
                <a:schemeClr val="dk1"/>
              </a:buClr>
              <a:buSzPct val="100000"/>
              <a:buFont typeface="Arial"/>
              <a:buChar char="●"/>
            </a:pPr>
            <a:r>
              <a:rPr b="1" lang="en-US" sz="2100">
                <a:solidFill>
                  <a:schemeClr val="dk1"/>
                </a:solidFill>
                <a:latin typeface="Arial"/>
                <a:ea typeface="Arial"/>
                <a:cs typeface="Arial"/>
                <a:sym typeface="Arial"/>
              </a:rPr>
              <a:t>Communication: Establishing effective channels to inform communities and decision-makers.</a:t>
            </a:r>
            <a:endParaRPr b="1" sz="2100">
              <a:solidFill>
                <a:schemeClr val="dk1"/>
              </a:solidFill>
              <a:latin typeface="Arial"/>
              <a:ea typeface="Arial"/>
              <a:cs typeface="Arial"/>
              <a:sym typeface="Arial"/>
            </a:endParaRPr>
          </a:p>
          <a:p>
            <a:pPr indent="-331946" lvl="0" marL="457200" rtl="0" algn="l">
              <a:lnSpc>
                <a:spcPct val="100000"/>
              </a:lnSpc>
              <a:spcBef>
                <a:spcPts val="0"/>
              </a:spcBef>
              <a:spcAft>
                <a:spcPts val="0"/>
              </a:spcAft>
              <a:buClr>
                <a:schemeClr val="dk1"/>
              </a:buClr>
              <a:buSzPct val="100000"/>
              <a:buFont typeface="Arial"/>
              <a:buChar char="●"/>
            </a:pPr>
            <a:r>
              <a:rPr b="1" lang="en-US" sz="2100">
                <a:solidFill>
                  <a:schemeClr val="dk1"/>
                </a:solidFill>
                <a:latin typeface="Arial"/>
                <a:ea typeface="Arial"/>
                <a:cs typeface="Arial"/>
                <a:sym typeface="Arial"/>
              </a:rPr>
              <a:t>Preparedness: Training local communities and government officials to respond swiftly.</a:t>
            </a:r>
            <a:endParaRPr b="1" sz="2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1" lang="en-US" sz="2100">
                <a:solidFill>
                  <a:schemeClr val="dk1"/>
                </a:solidFill>
                <a:latin typeface="Arial"/>
                <a:ea typeface="Arial"/>
                <a:cs typeface="Arial"/>
                <a:sym typeface="Arial"/>
              </a:rPr>
              <a:t>Contributions at FAO:</a:t>
            </a:r>
            <a:endParaRPr b="1" sz="2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b="1" sz="2100">
              <a:solidFill>
                <a:schemeClr val="dk1"/>
              </a:solidFill>
              <a:latin typeface="Arial"/>
              <a:ea typeface="Arial"/>
              <a:cs typeface="Arial"/>
              <a:sym typeface="Arial"/>
            </a:endParaRPr>
          </a:p>
          <a:p>
            <a:pPr indent="-331946" lvl="0" marL="457200" rtl="0" algn="l">
              <a:lnSpc>
                <a:spcPct val="100000"/>
              </a:lnSpc>
              <a:spcBef>
                <a:spcPts val="0"/>
              </a:spcBef>
              <a:spcAft>
                <a:spcPts val="0"/>
              </a:spcAft>
              <a:buClr>
                <a:schemeClr val="dk1"/>
              </a:buClr>
              <a:buSzPct val="100000"/>
              <a:buFont typeface="Arial"/>
              <a:buChar char="●"/>
            </a:pPr>
            <a:r>
              <a:rPr b="1" lang="en-US" sz="2100">
                <a:solidFill>
                  <a:schemeClr val="dk1"/>
                </a:solidFill>
                <a:latin typeface="Arial"/>
                <a:ea typeface="Arial"/>
                <a:cs typeface="Arial"/>
                <a:sym typeface="Arial"/>
              </a:rPr>
              <a:t>Developed early warning tools specific to drought and flood conditions.</a:t>
            </a:r>
            <a:endParaRPr b="1" sz="2100">
              <a:solidFill>
                <a:schemeClr val="dk1"/>
              </a:solidFill>
              <a:latin typeface="Arial"/>
              <a:ea typeface="Arial"/>
              <a:cs typeface="Arial"/>
              <a:sym typeface="Arial"/>
            </a:endParaRPr>
          </a:p>
          <a:p>
            <a:pPr indent="-331946" lvl="0" marL="457200" rtl="0" algn="l">
              <a:lnSpc>
                <a:spcPct val="100000"/>
              </a:lnSpc>
              <a:spcBef>
                <a:spcPts val="0"/>
              </a:spcBef>
              <a:spcAft>
                <a:spcPts val="0"/>
              </a:spcAft>
              <a:buClr>
                <a:schemeClr val="dk1"/>
              </a:buClr>
              <a:buSzPct val="100000"/>
              <a:buFont typeface="Arial"/>
              <a:buChar char="●"/>
            </a:pPr>
            <a:r>
              <a:rPr b="1" lang="en-US" sz="2100">
                <a:solidFill>
                  <a:schemeClr val="dk1"/>
                </a:solidFill>
                <a:latin typeface="Arial"/>
                <a:ea typeface="Arial"/>
                <a:cs typeface="Arial"/>
                <a:sym typeface="Arial"/>
              </a:rPr>
              <a:t>Formed 65 district-level technical working groups and Early Warning Committees across Sindh.</a:t>
            </a:r>
            <a:endParaRPr b="1" sz="2100">
              <a:solidFill>
                <a:schemeClr val="dk1"/>
              </a:solidFill>
              <a:latin typeface="Arial"/>
              <a:ea typeface="Arial"/>
              <a:cs typeface="Arial"/>
              <a:sym typeface="Arial"/>
            </a:endParaRPr>
          </a:p>
          <a:p>
            <a:pPr indent="-331946" lvl="0" marL="457200" rtl="0" algn="l">
              <a:lnSpc>
                <a:spcPct val="100000"/>
              </a:lnSpc>
              <a:spcBef>
                <a:spcPts val="0"/>
              </a:spcBef>
              <a:spcAft>
                <a:spcPts val="0"/>
              </a:spcAft>
              <a:buClr>
                <a:schemeClr val="dk1"/>
              </a:buClr>
              <a:buSzPct val="100000"/>
              <a:buFont typeface="Arial"/>
              <a:buChar char="●"/>
            </a:pPr>
            <a:r>
              <a:rPr b="1" lang="en-US" sz="2100">
                <a:solidFill>
                  <a:schemeClr val="dk1"/>
                </a:solidFill>
                <a:latin typeface="Arial"/>
                <a:ea typeface="Arial"/>
                <a:cs typeface="Arial"/>
                <a:sym typeface="Arial"/>
              </a:rPr>
              <a:t>Trained 2200+ government staff and farmers on EWS techniques in Sindh.</a:t>
            </a:r>
            <a:endParaRPr b="1" sz="2100">
              <a:solidFill>
                <a:schemeClr val="dk1"/>
              </a:solidFill>
              <a:latin typeface="Arial"/>
              <a:ea typeface="Arial"/>
              <a:cs typeface="Arial"/>
              <a:sym typeface="Arial"/>
            </a:endParaRPr>
          </a:p>
          <a:p>
            <a:pPr indent="0" lvl="0" marL="0" rtl="0" algn="l">
              <a:spcBef>
                <a:spcPts val="400"/>
              </a:spcBef>
              <a:spcAft>
                <a:spcPts val="600"/>
              </a:spcAft>
              <a:buNone/>
            </a:pPr>
            <a:r>
              <a:t/>
            </a:r>
            <a:endParaRPr/>
          </a:p>
        </p:txBody>
      </p:sp>
      <p:sp>
        <p:nvSpPr>
          <p:cNvPr id="166" name="Google Shape;166;g30fd72ba3aa_1_27"/>
          <p:cNvSpPr txBox="1"/>
          <p:nvPr>
            <p:ph type="title"/>
          </p:nvPr>
        </p:nvSpPr>
        <p:spPr>
          <a:xfrm>
            <a:off x="7175" y="872525"/>
            <a:ext cx="7968300" cy="615000"/>
          </a:xfrm>
          <a:prstGeom prst="rect">
            <a:avLst/>
          </a:prstGeom>
        </p:spPr>
        <p:txBody>
          <a:bodyPr anchorCtr="0" anchor="t" bIns="45700" lIns="540000" spcFirstLastPara="1" rIns="360000" wrap="square" tIns="0">
            <a:noAutofit/>
          </a:bodyPr>
          <a:lstStyle/>
          <a:p>
            <a:pPr indent="0" lvl="0" marL="0" rtl="0" algn="l">
              <a:spcBef>
                <a:spcPts val="0"/>
              </a:spcBef>
              <a:spcAft>
                <a:spcPts val="0"/>
              </a:spcAft>
              <a:buNone/>
            </a:pPr>
            <a:r>
              <a:rPr lang="en-US"/>
              <a:t>Early Warning System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g30fd72ba3aa_1_37"/>
          <p:cNvPicPr preferRelativeResize="0"/>
          <p:nvPr>
            <p:ph idx="2" type="pic"/>
          </p:nvPr>
        </p:nvPicPr>
        <p:blipFill rotWithShape="1">
          <a:blip r:embed="rId3">
            <a:alphaModFix/>
          </a:blip>
          <a:srcRect b="10913" l="0" r="0" t="10913"/>
          <a:stretch/>
        </p:blipFill>
        <p:spPr>
          <a:xfrm>
            <a:off x="8256240" y="1620000"/>
            <a:ext cx="3384300" cy="1984201"/>
          </a:xfrm>
          <a:prstGeom prst="rect">
            <a:avLst/>
          </a:prstGeom>
        </p:spPr>
      </p:pic>
      <p:pic>
        <p:nvPicPr>
          <p:cNvPr id="173" name="Google Shape;173;g30fd72ba3aa_1_37"/>
          <p:cNvPicPr preferRelativeResize="0"/>
          <p:nvPr>
            <p:ph idx="3" type="pic"/>
          </p:nvPr>
        </p:nvPicPr>
        <p:blipFill rotWithShape="1">
          <a:blip r:embed="rId4">
            <a:alphaModFix/>
          </a:blip>
          <a:srcRect b="0" l="0" r="0" t="10913"/>
          <a:stretch/>
        </p:blipFill>
        <p:spPr>
          <a:xfrm>
            <a:off x="8256250" y="3884348"/>
            <a:ext cx="3384300" cy="2261199"/>
          </a:xfrm>
          <a:prstGeom prst="rect">
            <a:avLst/>
          </a:prstGeom>
        </p:spPr>
      </p:pic>
      <p:sp>
        <p:nvSpPr>
          <p:cNvPr id="174" name="Google Shape;174;g30fd72ba3aa_1_37"/>
          <p:cNvSpPr txBox="1"/>
          <p:nvPr>
            <p:ph idx="5" type="subTitle"/>
          </p:nvPr>
        </p:nvSpPr>
        <p:spPr>
          <a:xfrm>
            <a:off x="68425" y="1191475"/>
            <a:ext cx="7968300" cy="4325700"/>
          </a:xfrm>
          <a:prstGeom prst="rect">
            <a:avLst/>
          </a:prstGeom>
        </p:spPr>
        <p:txBody>
          <a:bodyPr anchorCtr="0" anchor="t" bIns="45700" lIns="540000" spcFirstLastPara="1" rIns="360000" wrap="square" tIns="0">
            <a:noAutofit/>
          </a:bodyPr>
          <a:lstStyle/>
          <a:p>
            <a:pPr indent="0" lvl="0" marL="0" rtl="0" algn="l">
              <a:lnSpc>
                <a:spcPct val="90000"/>
              </a:lnSpc>
              <a:spcBef>
                <a:spcPts val="400"/>
              </a:spcBef>
              <a:spcAft>
                <a:spcPts val="0"/>
              </a:spcAft>
              <a:buClr>
                <a:schemeClr val="dk1"/>
              </a:buClr>
              <a:buSzPts val="688"/>
              <a:buFont typeface="Arial"/>
              <a:buNone/>
            </a:pPr>
            <a:r>
              <a:rPr b="1" lang="en-US" sz="1700"/>
              <a:t>Purpose:</a:t>
            </a:r>
            <a:endParaRPr b="1" sz="1700"/>
          </a:p>
          <a:p>
            <a:pPr indent="-336550" lvl="0" marL="457200" rtl="0" algn="l">
              <a:lnSpc>
                <a:spcPct val="90000"/>
              </a:lnSpc>
              <a:spcBef>
                <a:spcPts val="600"/>
              </a:spcBef>
              <a:spcAft>
                <a:spcPts val="0"/>
              </a:spcAft>
              <a:buSzPts val="1700"/>
              <a:buChar char="●"/>
            </a:pPr>
            <a:r>
              <a:rPr b="1" lang="en-US" sz="1700"/>
              <a:t>Preparing for disasters before they occur to lessen the impact on vulnerable communities.</a:t>
            </a:r>
            <a:endParaRPr b="1" sz="1700"/>
          </a:p>
          <a:p>
            <a:pPr indent="0" lvl="0" marL="0" rtl="0" algn="l">
              <a:lnSpc>
                <a:spcPct val="90000"/>
              </a:lnSpc>
              <a:spcBef>
                <a:spcPts val="600"/>
              </a:spcBef>
              <a:spcAft>
                <a:spcPts val="0"/>
              </a:spcAft>
              <a:buClr>
                <a:schemeClr val="dk1"/>
              </a:buClr>
              <a:buSzPts val="688"/>
              <a:buFont typeface="Arial"/>
              <a:buNone/>
            </a:pPr>
            <a:r>
              <a:rPr b="1" lang="en-US" sz="1700"/>
              <a:t>Core Elements of Anticipatory Action:</a:t>
            </a:r>
            <a:endParaRPr b="1" sz="1700"/>
          </a:p>
          <a:p>
            <a:pPr indent="-336550" lvl="0" marL="457200" rtl="0" algn="l">
              <a:lnSpc>
                <a:spcPct val="90000"/>
              </a:lnSpc>
              <a:spcBef>
                <a:spcPts val="600"/>
              </a:spcBef>
              <a:spcAft>
                <a:spcPts val="0"/>
              </a:spcAft>
              <a:buSzPts val="1700"/>
              <a:buChar char="●"/>
            </a:pPr>
            <a:r>
              <a:rPr b="1" lang="en-US" sz="1700"/>
              <a:t>Trigger Mechanisms: Setting thresholds for action, such as drought or flood warnings.</a:t>
            </a:r>
            <a:endParaRPr b="1" sz="1700"/>
          </a:p>
          <a:p>
            <a:pPr indent="-336550" lvl="0" marL="457200" rtl="0" algn="l">
              <a:lnSpc>
                <a:spcPct val="90000"/>
              </a:lnSpc>
              <a:spcBef>
                <a:spcPts val="0"/>
              </a:spcBef>
              <a:spcAft>
                <a:spcPts val="0"/>
              </a:spcAft>
              <a:buSzPts val="1700"/>
              <a:buChar char="●"/>
            </a:pPr>
            <a:r>
              <a:rPr b="1" lang="en-US" sz="1700"/>
              <a:t>Pre-Positioning Resources: Ensuring timely access to food, water, and essential supplies.</a:t>
            </a:r>
            <a:endParaRPr b="1" sz="1700"/>
          </a:p>
          <a:p>
            <a:pPr indent="-336550" lvl="0" marL="457200" rtl="0" algn="l">
              <a:lnSpc>
                <a:spcPct val="90000"/>
              </a:lnSpc>
              <a:spcBef>
                <a:spcPts val="0"/>
              </a:spcBef>
              <a:spcAft>
                <a:spcPts val="0"/>
              </a:spcAft>
              <a:buSzPts val="1700"/>
              <a:buChar char="●"/>
            </a:pPr>
            <a:r>
              <a:rPr b="1" lang="en-US" sz="1700"/>
              <a:t>Community Engagement: Working with local leaders and members to understand and plan for risks.</a:t>
            </a:r>
            <a:endParaRPr b="1" sz="1700"/>
          </a:p>
          <a:p>
            <a:pPr indent="-336550" lvl="0" marL="457200" rtl="0" algn="l">
              <a:lnSpc>
                <a:spcPct val="90000"/>
              </a:lnSpc>
              <a:spcBef>
                <a:spcPts val="0"/>
              </a:spcBef>
              <a:spcAft>
                <a:spcPts val="0"/>
              </a:spcAft>
              <a:buSzPts val="1700"/>
              <a:buChar char="●"/>
            </a:pPr>
            <a:r>
              <a:rPr b="1" lang="en-US" sz="1700"/>
              <a:t>Simulation Drills: Conducting preparedness exercises to ensure response readiness.</a:t>
            </a:r>
            <a:endParaRPr b="1" sz="1700"/>
          </a:p>
          <a:p>
            <a:pPr indent="0" lvl="0" marL="0" rtl="0" algn="l">
              <a:lnSpc>
                <a:spcPct val="90000"/>
              </a:lnSpc>
              <a:spcBef>
                <a:spcPts val="600"/>
              </a:spcBef>
              <a:spcAft>
                <a:spcPts val="0"/>
              </a:spcAft>
              <a:buClr>
                <a:schemeClr val="dk1"/>
              </a:buClr>
              <a:buSzPts val="688"/>
              <a:buFont typeface="Arial"/>
              <a:buNone/>
            </a:pPr>
            <a:r>
              <a:rPr b="1" lang="en-US" sz="1700"/>
              <a:t>Key Achievements in Anticipatory Action:</a:t>
            </a:r>
            <a:endParaRPr b="1" sz="1700"/>
          </a:p>
          <a:p>
            <a:pPr indent="-336550" lvl="0" marL="457200" rtl="0" algn="l">
              <a:lnSpc>
                <a:spcPct val="90000"/>
              </a:lnSpc>
              <a:spcBef>
                <a:spcPts val="600"/>
              </a:spcBef>
              <a:spcAft>
                <a:spcPts val="0"/>
              </a:spcAft>
              <a:buSzPts val="1700"/>
              <a:buChar char="●"/>
            </a:pPr>
            <a:r>
              <a:rPr b="1" lang="en-US" sz="1700"/>
              <a:t>Spearheaded drought and flood simulation exercises, involving 2200 plus stakeholders and 1700 households.</a:t>
            </a:r>
            <a:endParaRPr b="1" sz="1700"/>
          </a:p>
          <a:p>
            <a:pPr indent="-336550" lvl="0" marL="457200" rtl="0" algn="l">
              <a:lnSpc>
                <a:spcPct val="90000"/>
              </a:lnSpc>
              <a:spcBef>
                <a:spcPts val="0"/>
              </a:spcBef>
              <a:spcAft>
                <a:spcPts val="0"/>
              </a:spcAft>
              <a:buSzPts val="1700"/>
              <a:buChar char="●"/>
            </a:pPr>
            <a:r>
              <a:rPr b="1" lang="en-US" sz="1700"/>
              <a:t>Activated drought Early Actions / Anticipatory Action in 2020 and 2024 providing cash assistance and livestock support  to 10000 plus vulnerable households.</a:t>
            </a:r>
            <a:endParaRPr b="1" sz="1700"/>
          </a:p>
        </p:txBody>
      </p:sp>
      <p:sp>
        <p:nvSpPr>
          <p:cNvPr id="175" name="Google Shape;175;g30fd72ba3aa_1_37"/>
          <p:cNvSpPr txBox="1"/>
          <p:nvPr>
            <p:ph type="title"/>
          </p:nvPr>
        </p:nvSpPr>
        <p:spPr>
          <a:xfrm>
            <a:off x="433850" y="713575"/>
            <a:ext cx="7986300" cy="477900"/>
          </a:xfrm>
          <a:prstGeom prst="rect">
            <a:avLst/>
          </a:prstGeom>
        </p:spPr>
        <p:txBody>
          <a:bodyPr anchorCtr="0" anchor="t" bIns="45700" lIns="540000" spcFirstLastPara="1" rIns="360000" wrap="square" tIns="0">
            <a:noAutofit/>
          </a:bodyPr>
          <a:lstStyle/>
          <a:p>
            <a:pPr indent="0" lvl="0" marL="0" rtl="0" algn="l">
              <a:spcBef>
                <a:spcPts val="0"/>
              </a:spcBef>
              <a:spcAft>
                <a:spcPts val="0"/>
              </a:spcAft>
              <a:buNone/>
            </a:pPr>
            <a:r>
              <a:rPr lang="en-US"/>
              <a:t>Anticipatory Action – Building Community Resilience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311c8d0a1bd_0_4"/>
          <p:cNvPicPr preferRelativeResize="0"/>
          <p:nvPr/>
        </p:nvPicPr>
        <p:blipFill>
          <a:blip r:embed="rId3">
            <a:alphaModFix/>
          </a:blip>
          <a:stretch>
            <a:fillRect/>
          </a:stretch>
        </p:blipFill>
        <p:spPr>
          <a:xfrm>
            <a:off x="0" y="0"/>
            <a:ext cx="12191990" cy="6858000"/>
          </a:xfrm>
          <a:prstGeom prst="rect">
            <a:avLst/>
          </a:prstGeom>
          <a:noFill/>
          <a:ln>
            <a:noFill/>
          </a:ln>
        </p:spPr>
      </p:pic>
      <p:pic>
        <p:nvPicPr>
          <p:cNvPr id="182" name="Google Shape;182;g311c8d0a1bd_0_4"/>
          <p:cNvPicPr preferRelativeResize="0"/>
          <p:nvPr/>
        </p:nvPicPr>
        <p:blipFill>
          <a:blip r:embed="rId4">
            <a:alphaModFix/>
          </a:blip>
          <a:stretch>
            <a:fillRect/>
          </a:stretch>
        </p:blipFill>
        <p:spPr>
          <a:xfrm>
            <a:off x="6265125" y="1994875"/>
            <a:ext cx="5677949" cy="3801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videndVTI">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2024-10-24T08:16:55Z</dcterms:created>
  <dc:creator>Imran Ahmed</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