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3"/>
  </p:notesMasterIdLst>
  <p:sldIdLst>
    <p:sldId id="256" r:id="rId2"/>
    <p:sldId id="257" r:id="rId3"/>
    <p:sldId id="263" r:id="rId4"/>
    <p:sldId id="264" r:id="rId5"/>
    <p:sldId id="493" r:id="rId6"/>
    <p:sldId id="412" r:id="rId7"/>
    <p:sldId id="413" r:id="rId8"/>
    <p:sldId id="260" r:id="rId9"/>
    <p:sldId id="517" r:id="rId10"/>
    <p:sldId id="406" r:id="rId11"/>
    <p:sldId id="492" r:id="rId12"/>
    <p:sldId id="261" r:id="rId13"/>
    <p:sldId id="276" r:id="rId14"/>
    <p:sldId id="277" r:id="rId15"/>
    <p:sldId id="402" r:id="rId16"/>
    <p:sldId id="265" r:id="rId17"/>
    <p:sldId id="266" r:id="rId18"/>
    <p:sldId id="267" r:id="rId19"/>
    <p:sldId id="268" r:id="rId20"/>
    <p:sldId id="504" r:id="rId21"/>
    <p:sldId id="520" r:id="rId22"/>
    <p:sldId id="505" r:id="rId23"/>
    <p:sldId id="507" r:id="rId24"/>
    <p:sldId id="518" r:id="rId25"/>
    <p:sldId id="519" r:id="rId26"/>
    <p:sldId id="510" r:id="rId27"/>
    <p:sldId id="269" r:id="rId28"/>
    <p:sldId id="521" r:id="rId29"/>
    <p:sldId id="522" r:id="rId30"/>
    <p:sldId id="270" r:id="rId31"/>
    <p:sldId id="291" r:id="rId32"/>
    <p:sldId id="405" r:id="rId33"/>
    <p:sldId id="319" r:id="rId34"/>
    <p:sldId id="511" r:id="rId35"/>
    <p:sldId id="512" r:id="rId36"/>
    <p:sldId id="513" r:id="rId37"/>
    <p:sldId id="514" r:id="rId38"/>
    <p:sldId id="515" r:id="rId39"/>
    <p:sldId id="516" r:id="rId40"/>
    <p:sldId id="523" r:id="rId41"/>
    <p:sldId id="411" r:id="rId42"/>
  </p:sldIdLst>
  <p:sldSz cx="9144000" cy="6858000" type="screen4x3"/>
  <p:notesSz cx="6858000" cy="9313863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9645" autoAdjust="0"/>
  </p:normalViewPr>
  <p:slideViewPr>
    <p:cSldViewPr>
      <p:cViewPr varScale="1">
        <p:scale>
          <a:sx n="113" d="100"/>
          <a:sy n="113" d="100"/>
        </p:scale>
        <p:origin x="159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71800" cy="465693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5" y="2"/>
            <a:ext cx="2971800" cy="465693"/>
          </a:xfrm>
          <a:prstGeom prst="rect">
            <a:avLst/>
          </a:prstGeom>
        </p:spPr>
        <p:txBody>
          <a:bodyPr vert="horz" lIns="94814" tIns="47407" rIns="94814" bIns="47407" rtlCol="0"/>
          <a:lstStyle>
            <a:lvl1pPr algn="r">
              <a:defRPr sz="1200"/>
            </a:lvl1pPr>
          </a:lstStyle>
          <a:p>
            <a:fld id="{498BFA0E-3615-45F1-AB23-54A3D714E8C4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6138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14" tIns="47407" rIns="94814" bIns="47407" rtlCol="0" anchor="ctr"/>
          <a:lstStyle/>
          <a:p>
            <a:endParaRPr lang="es-ES_tradn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1" y="4424086"/>
            <a:ext cx="5486400" cy="4191238"/>
          </a:xfrm>
          <a:prstGeom prst="rect">
            <a:avLst/>
          </a:prstGeom>
        </p:spPr>
        <p:txBody>
          <a:bodyPr vert="horz" lIns="94814" tIns="47407" rIns="94814" bIns="47407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8846555"/>
            <a:ext cx="2971800" cy="465693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5" y="8846555"/>
            <a:ext cx="2971800" cy="465693"/>
          </a:xfrm>
          <a:prstGeom prst="rect">
            <a:avLst/>
          </a:prstGeom>
        </p:spPr>
        <p:txBody>
          <a:bodyPr vert="horz" lIns="94814" tIns="47407" rIns="94814" bIns="47407" rtlCol="0" anchor="b"/>
          <a:lstStyle>
            <a:lvl1pPr algn="r">
              <a:defRPr sz="1200"/>
            </a:lvl1pPr>
          </a:lstStyle>
          <a:p>
            <a:fld id="{DC055638-0E08-47E0-BA99-CFE38FC20648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72279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ortar y redondear rectángulo de esquina sencilla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Triángulo rectángulo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10" name="9 Forma libre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Forma libre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2B9A727-6476-4FE0-8C16-0079918E4BE9}" type="datetimeFigureOut">
              <a:rPr lang="es-ES_tradnl" smtClean="0"/>
              <a:pPr/>
              <a:t>22/05/2025</a:t>
            </a:fld>
            <a:endParaRPr lang="es-ES_tradnl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451EB5B-C1A1-49EA-805A-BB18A7775986}" type="slidenum">
              <a:rPr lang="es-ES_tradnl" smtClean="0"/>
              <a:pPr/>
              <a:t>‹Nº›</a:t>
            </a:fld>
            <a:endParaRPr lang="es-ES_tradnl"/>
          </a:p>
        </p:txBody>
      </p:sp>
      <p:grpSp>
        <p:nvGrpSpPr>
          <p:cNvPr id="2" name="1 Grupo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Forma libre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Forma libre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557909" y="3357538"/>
            <a:ext cx="6172200" cy="3500462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6000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Cuenta Pública</a:t>
            </a:r>
            <a:br>
              <a:rPr lang="es-ES_tradnl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br>
              <a:rPr lang="es-ES_tradnl" dirty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  <a:t>Escuela Primer Agua</a:t>
            </a:r>
            <a:b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</a:br>
            <a:b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</a:br>
            <a: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  <a:t>2024</a:t>
            </a:r>
            <a:br>
              <a:rPr lang="es-ES_tradnl" sz="3200" dirty="0">
                <a:solidFill>
                  <a:schemeClr val="tx1"/>
                </a:solidFill>
                <a:latin typeface="Arial Black" pitchFamily="34" charset="0"/>
              </a:rPr>
            </a:br>
            <a:endParaRPr lang="es-ES_tradnl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E42934D-7C64-4801-9FC6-0F59434892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9" y="764704"/>
            <a:ext cx="1800199" cy="2311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Número de docentes y Profesionales 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9793" y="2007532"/>
            <a:ext cx="8229600" cy="4389120"/>
          </a:xfrm>
        </p:spPr>
        <p:txBody>
          <a:bodyPr>
            <a:normAutofit lnSpcReduction="10000"/>
          </a:bodyPr>
          <a:lstStyle/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Directora.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UTP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Coordinadora de convivencia escolar.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Coordinadora PIE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7 Docentes.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Educadora de Párvulos.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Educadoras Diferencial.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Fonoaudióloga </a:t>
            </a:r>
          </a:p>
          <a:p>
            <a:r>
              <a:rPr lang="es-ES_tradnl" sz="2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psicólogo PIE</a:t>
            </a:r>
          </a:p>
          <a:p>
            <a:pPr>
              <a:buNone/>
            </a:pPr>
            <a:endParaRPr lang="es-CL" dirty="0"/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ES" b="1" dirty="0"/>
              <a:t>Tramos de carrera </a:t>
            </a:r>
            <a:br>
              <a:rPr lang="es-ES" b="1" dirty="0"/>
            </a:br>
            <a:r>
              <a:rPr lang="es-ES" b="1" dirty="0"/>
              <a:t>profesional docente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75656" y="2468880"/>
            <a:ext cx="5544616" cy="3408392"/>
          </a:xfrm>
        </p:spPr>
        <p:txBody>
          <a:bodyPr/>
          <a:lstStyle/>
          <a:p>
            <a:pPr algn="ctr"/>
            <a:r>
              <a:rPr lang="es-ES" dirty="0"/>
              <a:t>Experto II	: 	0</a:t>
            </a:r>
          </a:p>
          <a:p>
            <a:pPr algn="ctr"/>
            <a:r>
              <a:rPr lang="es-ES" dirty="0"/>
              <a:t>Experto I	:	4</a:t>
            </a:r>
          </a:p>
          <a:p>
            <a:pPr algn="ctr"/>
            <a:r>
              <a:rPr lang="es-ES" dirty="0"/>
              <a:t>Avanzado	:</a:t>
            </a:r>
            <a:r>
              <a:rPr lang="es-ES"/>
              <a:t>	2</a:t>
            </a:r>
            <a:endParaRPr lang="es-ES" dirty="0"/>
          </a:p>
          <a:p>
            <a:pPr algn="ctr"/>
            <a:r>
              <a:rPr lang="es-ES" dirty="0"/>
              <a:t>Temprano 	:	2</a:t>
            </a:r>
          </a:p>
          <a:p>
            <a:pPr algn="ctr"/>
            <a:r>
              <a:rPr lang="es-ES" dirty="0"/>
              <a:t>Inicial	:	0</a:t>
            </a:r>
          </a:p>
          <a:p>
            <a:pPr algn="ctr"/>
            <a:r>
              <a:rPr lang="es-ES" dirty="0"/>
              <a:t>Acceso	:	1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9338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29642" cy="725470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Asistentes de la Educación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85860"/>
            <a:ext cx="7467600" cy="5188092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endParaRPr lang="es-ES_tradnl" sz="28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algn="just"/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asistentes de la educación, como auxiliar de servicios menores.</a:t>
            </a:r>
          </a:p>
          <a:p>
            <a:pPr algn="just"/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asistentes de la educación con labor de inspectoría.</a:t>
            </a:r>
          </a:p>
          <a:p>
            <a:pPr algn="just"/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asistente de sala para apoyo a los estudiantes.</a:t>
            </a:r>
          </a:p>
          <a:p>
            <a:pPr algn="just"/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asistente de la educación como monitora de huerto escolar</a:t>
            </a:r>
          </a:p>
          <a:p>
            <a:pPr algn="just"/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3 educadores tradicionales.</a:t>
            </a:r>
          </a:p>
          <a:p>
            <a:pPr algn="just"/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asistente de la educación como técnico especialista en educación diferencial para trabajar niños TEA</a:t>
            </a:r>
          </a:p>
          <a:p>
            <a:pPr algn="just">
              <a:buNone/>
            </a:pPr>
            <a:endParaRPr lang="es-ES_tradnl" sz="30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1865" y="620688"/>
            <a:ext cx="5329246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Infraestructura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19924" y="1008275"/>
            <a:ext cx="5500726" cy="371477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s-ES_tradnl" sz="36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La escuela cuenta con: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8 salas de clases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sala para  Pre Kínder y Kínder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salas para integración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biblioteca CRA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sala de Enlaces</a:t>
            </a:r>
          </a:p>
          <a:p>
            <a:pPr>
              <a:buFont typeface="Arial" charset="0"/>
              <a:buChar char="•"/>
            </a:pP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comedor y cocina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511587"/>
            <a:ext cx="2142532" cy="2142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/>
        </p:blipFill>
        <p:spPr>
          <a:xfrm>
            <a:off x="3635896" y="4149080"/>
            <a:ext cx="2780928" cy="2632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708920"/>
            <a:ext cx="2389025" cy="2389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7" b="25120"/>
          <a:stretch/>
        </p:blipFill>
        <p:spPr>
          <a:xfrm>
            <a:off x="5621111" y="620688"/>
            <a:ext cx="3015099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95536" y="1073758"/>
            <a:ext cx="5857916" cy="4214842"/>
          </a:xfrm>
        </p:spPr>
        <p:txBody>
          <a:bodyPr>
            <a:normAutofit fontScale="70000" lnSpcReduction="20000"/>
          </a:bodyPr>
          <a:lstStyle/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sala de profesores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oficina UTP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oficina Directora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Servicios higiénicos para niños, niñas reacondicionados.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3 baño para la inclusión.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3 baños para funcionarios.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comedor para profesores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2 cuartos para implementos deportivos.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Dos Huerto Escolar.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Gimnasio 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sala de ciencias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sala mapudungun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Auditórium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1 bodega material de aseo</a:t>
            </a:r>
          </a:p>
          <a:p>
            <a:endParaRPr lang="es-ES_tradnl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405"/>
          <a:stretch/>
        </p:blipFill>
        <p:spPr>
          <a:xfrm>
            <a:off x="6012160" y="299477"/>
            <a:ext cx="2649330" cy="17908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30"/>
          <a:stretch/>
        </p:blipFill>
        <p:spPr>
          <a:xfrm rot="689950">
            <a:off x="3614465" y="4172476"/>
            <a:ext cx="2780928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88481">
            <a:off x="5626901" y="2440922"/>
            <a:ext cx="3038512" cy="22788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Plan de Mejoramiento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  <a:p>
            <a:pPr>
              <a:buNone/>
            </a:pPr>
            <a:endParaRPr lang="es-CL" dirty="0"/>
          </a:p>
          <a:p>
            <a:pPr>
              <a:buNone/>
            </a:pPr>
            <a:endParaRPr lang="es-CL" dirty="0"/>
          </a:p>
          <a:p>
            <a:endParaRPr lang="es-CL" dirty="0"/>
          </a:p>
          <a:p>
            <a:pPr algn="ctr"/>
            <a:r>
              <a:rPr lang="es-CL" sz="3200" b="1" dirty="0"/>
              <a:t>Detalle de Programación Anual 2024</a:t>
            </a:r>
          </a:p>
        </p:txBody>
      </p:sp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6959" y="980728"/>
            <a:ext cx="7467600" cy="439718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Área de Gestión Curricular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987648"/>
              </p:ext>
            </p:extLst>
          </p:nvPr>
        </p:nvGraphicFramePr>
        <p:xfrm>
          <a:off x="899592" y="1700808"/>
          <a:ext cx="74676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Objetivo</a:t>
                      </a:r>
                      <a:endParaRPr lang="es-CL" sz="24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Acciones</a:t>
                      </a:r>
                      <a:endParaRPr lang="es-CL" sz="2400" dirty="0"/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/>
                        <a:t>Evaluación</a:t>
                      </a:r>
                      <a:endParaRPr lang="es-CL" sz="2400" dirty="0"/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1148">
                <a:tc>
                  <a:txBody>
                    <a:bodyPr/>
                    <a:lstStyle/>
                    <a:p>
                      <a:pPr algn="just"/>
                      <a:r>
                        <a:rPr lang="es-MX" sz="1200" dirty="0">
                          <a:latin typeface="Arial" pitchFamily="34" charset="0"/>
                          <a:cs typeface="Arial" pitchFamily="34" charset="0"/>
                        </a:rPr>
                        <a:t> Fortalecer las prácticas pedagógicas a través del acompañamiento al aula de docentes de los distintos Niveles educativos para que impacten positivamente en los AA de los estudiantes.</a:t>
                      </a:r>
                    </a:p>
                    <a:p>
                      <a:pPr algn="just"/>
                      <a:r>
                        <a:rPr lang="es-MX" sz="1200" dirty="0">
                          <a:latin typeface="Arial" pitchFamily="34" charset="0"/>
                          <a:cs typeface="Arial" pitchFamily="34" charset="0"/>
                        </a:rPr>
                        <a:t>Potenciar los aprendizajes de todos/as los/as estudiantes para atender de manera efectiva y oportuna a los alumnos(as) con diferentes ritmos y estilos de aprendizajes fortaleciendo el trabajo colaborativo entre equipo PIE y docentes de aula</a:t>
                      </a:r>
                    </a:p>
                    <a:p>
                      <a:pPr algn="just"/>
                      <a:endParaRPr lang="es-MX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>
                        <a:buFont typeface="Arial" charset="0"/>
                        <a:buChar char="•"/>
                      </a:pPr>
                      <a:r>
                        <a:rPr kumimoji="0" lang="es-MX" sz="2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Acompañamiento al aula</a:t>
                      </a:r>
                    </a:p>
                    <a:p>
                      <a:pPr algn="just">
                        <a:buFont typeface="Arial" charset="0"/>
                        <a:buChar char="•"/>
                      </a:pPr>
                      <a:r>
                        <a:rPr kumimoji="0" lang="es-MX" sz="2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Potenciar Aprendizajes</a:t>
                      </a:r>
                    </a:p>
                    <a:p>
                      <a:pPr algn="just">
                        <a:buFont typeface="Arial" charset="0"/>
                        <a:buChar char="•"/>
                      </a:pPr>
                      <a:r>
                        <a:rPr kumimoji="0" lang="es-MX" sz="2400" kern="1200" baseline="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Diferentes tipos de evaluaciones</a:t>
                      </a: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MX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MX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MX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MX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Char char="•"/>
                      </a:pPr>
                      <a:endParaRPr kumimoji="0" lang="es-CL" sz="1200" kern="1200" baseline="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just">
                        <a:buFont typeface="Arial" charset="0"/>
                        <a:buNone/>
                      </a:pPr>
                      <a:endParaRPr kumimoji="0" lang="es-CL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>
                        <a:buFont typeface="Arial" charset="0"/>
                        <a:buNone/>
                      </a:pPr>
                      <a:endParaRPr kumimoji="0" lang="es-CL" sz="18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just"/>
                      <a:endParaRPr lang="es-CL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/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endParaRPr lang="es-MX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/>
                      <a:r>
                        <a:rPr lang="es-MX" sz="2400" baseline="0" dirty="0">
                          <a:latin typeface="Arial" pitchFamily="34" charset="0"/>
                          <a:cs typeface="Arial" pitchFamily="34" charset="0"/>
                        </a:rPr>
                        <a:t>   </a:t>
                      </a:r>
                      <a:r>
                        <a:rPr lang="es-MX" sz="2400" b="0" baseline="0" dirty="0">
                          <a:latin typeface="Arial" pitchFamily="34" charset="0"/>
                          <a:cs typeface="Arial" pitchFamily="34" charset="0"/>
                        </a:rPr>
                        <a:t>Nivel OPTIMO  </a:t>
                      </a:r>
                      <a:endParaRPr lang="es-CL" sz="2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11156"/>
          </a:xfrm>
        </p:spPr>
        <p:txBody>
          <a:bodyPr>
            <a:noAutofit/>
          </a:bodyPr>
          <a:lstStyle/>
          <a:p>
            <a:pPr algn="ctr" eaLnBrk="0" hangingPunct="0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Área de Liderazgo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endParaRPr lang="es-ES_tradnl" dirty="0"/>
          </a:p>
          <a:p>
            <a:endParaRPr lang="es-ES_tradnl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276917"/>
              </p:ext>
            </p:extLst>
          </p:nvPr>
        </p:nvGraphicFramePr>
        <p:xfrm>
          <a:off x="934922" y="1268760"/>
          <a:ext cx="721694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7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83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4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588"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latin typeface="Calibri" pitchFamily="34" charset="0"/>
                        </a:rPr>
                        <a:t>Objetivo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latin typeface="Calibri" pitchFamily="34" charset="0"/>
                        </a:rPr>
                        <a:t>Acciones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000" dirty="0">
                          <a:latin typeface="Calibri" pitchFamily="34" charset="0"/>
                        </a:rPr>
                        <a:t>Evaluación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99708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Promover el perfeccionamiento docente centrado en el aprendizaje del estudiante para fortalecer el desarrollo de habilidades y aprendizajes significativos de cada uno de los/as estudiantes.</a:t>
                      </a:r>
                    </a:p>
                    <a:p>
                      <a:pPr algn="just"/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Afianzar cumplimiento de roles y funciones del personal docente y no docente, para implementar de manera efectiva, el reglamento de roles y funciones de cada uno de los miembros de la comunidad educativa.</a:t>
                      </a:r>
                    </a:p>
                    <a:p>
                      <a:pPr algn="just"/>
                      <a:endParaRPr lang="es-ES_tradnl" sz="180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Roles y funciones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Evaluación de desempeño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ES_tradnl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Perfeccionamiento docente</a:t>
                      </a: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</a:pPr>
                      <a:r>
                        <a:rPr lang="es-MX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talleres para desarrollo de habilidades</a:t>
                      </a:r>
                      <a:endParaRPr lang="es-ES_tradnl" sz="18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buFont typeface="Arial" charset="0"/>
                        <a:buNone/>
                      </a:pPr>
                      <a:endParaRPr lang="es-ES_tradnl" sz="1400" baseline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dirty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s-ES_tradn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OPTIMO </a:t>
                      </a:r>
                    </a:p>
                    <a:p>
                      <a:pPr algn="ctr"/>
                      <a:r>
                        <a:rPr lang="es-ES_tradnl" sz="1200" dirty="0">
                          <a:latin typeface="Calibri" pitchFamily="34" charset="0"/>
                        </a:rPr>
                        <a:t>           </a:t>
                      </a:r>
                      <a:r>
                        <a:rPr lang="es-ES_tradnl" sz="1100" dirty="0">
                          <a:latin typeface="Calibri" pitchFamily="34" charset="0"/>
                        </a:rPr>
                        <a:t> </a:t>
                      </a:r>
                      <a:endParaRPr lang="es-ES_tradnl" sz="32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115328" cy="946928"/>
          </a:xfrm>
        </p:spPr>
        <p:txBody>
          <a:bodyPr/>
          <a:lstStyle/>
          <a:p>
            <a:pPr algn="ctr"/>
            <a:r>
              <a:rPr lang="es-CL" dirty="0"/>
              <a:t>Convivencia Escolar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2785718"/>
              </p:ext>
            </p:extLst>
          </p:nvPr>
        </p:nvGraphicFramePr>
        <p:xfrm>
          <a:off x="899592" y="1340768"/>
          <a:ext cx="74676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8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0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038">
                <a:tc>
                  <a:txBody>
                    <a:bodyPr/>
                    <a:lstStyle/>
                    <a:p>
                      <a:pPr algn="ctr"/>
                      <a:r>
                        <a:rPr lang="es-ES_tradnl" sz="3200" dirty="0">
                          <a:latin typeface="Calibri" pitchFamily="34" charset="0"/>
                        </a:rPr>
                        <a:t>Objetivos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Acciones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Evaluación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Incorporar actividades deportivas, recreativas y medio ambientales para fortalecer el desarrollo físico y mejoramiento de la autoestima, estableciendo el grado de satisfacción de los padres y apoderados, alumnos y profesores con la educación y actividades realizadas en el establecimiento</a:t>
                      </a:r>
                    </a:p>
                    <a:p>
                      <a:pPr algn="just"/>
                      <a:r>
                        <a:rPr lang="es-MX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Garantizar la participación de la comunidad educativa en la formulación/actualización/implementación/evaluación del Proyecto Educativo Institucional, para generar mayor identidad institucional en todos los miembros de la comunidad educativa.</a:t>
                      </a:r>
                    </a:p>
                    <a:p>
                      <a:pPr algn="just"/>
                      <a:endParaRPr lang="es-ES_tradnl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kumimoji="0" lang="es-MX" sz="2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Participación de la Comunidad Educativa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kumimoji="0" lang="es-CL" sz="2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Desarrollo integral.</a:t>
                      </a:r>
                    </a:p>
                    <a:p>
                      <a:pPr marL="342900" indent="-342900" algn="just">
                        <a:buFont typeface="Arial" panose="020B0604020202020204" pitchFamily="34" charset="0"/>
                        <a:buChar char="•"/>
                      </a:pPr>
                      <a:r>
                        <a:rPr kumimoji="0" lang="es-CL" sz="2800" kern="1200" baseline="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Actividades </a:t>
                      </a:r>
                      <a:r>
                        <a:rPr kumimoji="0" lang="es-CL" sz="2800" kern="1200" baseline="0" dirty="0" err="1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interescolares</a:t>
                      </a:r>
                      <a:endParaRPr kumimoji="0" lang="es-CL" sz="2800" kern="1200" baseline="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ctr"/>
                      <a:r>
                        <a:rPr lang="es-ES_tradnl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OPTIMO </a:t>
                      </a: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200" baseline="0" dirty="0">
                        <a:latin typeface="Calibri" pitchFamily="34" charset="0"/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928670"/>
            <a:ext cx="7467600" cy="582594"/>
          </a:xfrm>
        </p:spPr>
        <p:txBody>
          <a:bodyPr>
            <a:normAutofit/>
          </a:bodyPr>
          <a:lstStyle/>
          <a:p>
            <a:pPr algn="ctr" eaLnBrk="0" hangingPunct="0"/>
            <a:r>
              <a:rPr lang="es-ES_tradnl" sz="3300" b="1" dirty="0">
                <a:solidFill>
                  <a:schemeClr val="tx1"/>
                </a:solidFill>
                <a:latin typeface="Calibri" pitchFamily="34" charset="0"/>
              </a:rPr>
              <a:t>Gestión de Recursos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7701443"/>
              </p:ext>
            </p:extLst>
          </p:nvPr>
        </p:nvGraphicFramePr>
        <p:xfrm>
          <a:off x="755576" y="1724525"/>
          <a:ext cx="7611048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70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7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7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529"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Objetivo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Acciones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800" dirty="0">
                          <a:latin typeface="Calibri" pitchFamily="34" charset="0"/>
                        </a:rPr>
                        <a:t>Evaluación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5044">
                <a:tc>
                  <a:txBody>
                    <a:bodyPr/>
                    <a:lstStyle/>
                    <a:p>
                      <a:pPr algn="just"/>
                      <a:r>
                        <a:rPr lang="es-MX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Asegurar el buen uso de los recursos financieros y humanos en coherencia con los requerimientos y necesidades del establecimiento educacional para el apoyo a la docencia del establecimiento y buen funcionamiento del mismo, asegurando el desarrollo de habilidades y aprendizajes en los procesos educativos de los/as estudiantes</a:t>
                      </a:r>
                      <a:r>
                        <a:rPr lang="es-MX" sz="2000" dirty="0">
                          <a:latin typeface="Calibri" pitchFamily="34" charset="0"/>
                        </a:rPr>
                        <a:t>.</a:t>
                      </a:r>
                      <a:endParaRPr lang="es-ES_tradnl" sz="2000" dirty="0">
                        <a:latin typeface="Calibri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>
                        <a:buFont typeface="Arial" charset="0"/>
                        <a:buChar char="•"/>
                      </a:pPr>
                      <a:r>
                        <a:rPr lang="es-ES_tradnl" sz="2400" baseline="0" dirty="0">
                          <a:latin typeface="Calibri" pitchFamily="34" charset="0"/>
                        </a:rPr>
                        <a:t>Gastos Varios </a:t>
                      </a:r>
                    </a:p>
                    <a:p>
                      <a:pPr algn="just">
                        <a:buFont typeface="Arial" charset="0"/>
                        <a:buChar char="•"/>
                      </a:pPr>
                      <a:r>
                        <a:rPr lang="es-ES_tradnl" sz="2400" baseline="0" dirty="0">
                          <a:latin typeface="Calibri" pitchFamily="34" charset="0"/>
                        </a:rPr>
                        <a:t>Contratación personal 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/>
                      <a:endParaRPr lang="es-ES_tradnl" sz="14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400" baseline="0" dirty="0">
                        <a:latin typeface="Calibri" pitchFamily="34" charset="0"/>
                      </a:endParaRPr>
                    </a:p>
                    <a:p>
                      <a:pPr algn="just"/>
                      <a:endParaRPr lang="es-ES_tradnl" sz="1400" baseline="0" dirty="0">
                        <a:latin typeface="Calibri" pitchFamily="34" charset="0"/>
                      </a:endParaRPr>
                    </a:p>
                    <a:p>
                      <a:pPr algn="just"/>
                      <a:r>
                        <a:rPr lang="es-ES_tradnl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Nivel OPTIMO </a:t>
                      </a:r>
                    </a:p>
                    <a:p>
                      <a:pPr algn="just"/>
                      <a:endParaRPr lang="es-ES_tradnl" sz="1400" baseline="0" dirty="0">
                        <a:latin typeface="Calibri" pitchFamily="34" charset="0"/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0186" y="631729"/>
            <a:ext cx="7467600" cy="654032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Ubicación de la escuela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188823" y="587727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_tradnl" sz="1600" dirty="0">
                <a:latin typeface="Calibri" pitchFamily="34" charset="0"/>
                <a:cs typeface="Arial" pitchFamily="34" charset="0"/>
              </a:rPr>
              <a:t>La escuela G-439, Primer Agua se encuentra ubicada camino Tirúa- </a:t>
            </a:r>
            <a:r>
              <a:rPr lang="es-ES_tradnl" sz="1600" dirty="0" err="1">
                <a:latin typeface="Calibri" pitchFamily="34" charset="0"/>
                <a:cs typeface="Arial" pitchFamily="34" charset="0"/>
              </a:rPr>
              <a:t>Trovolhue</a:t>
            </a:r>
            <a:r>
              <a:rPr lang="es-ES_tradnl" sz="1600" dirty="0">
                <a:latin typeface="Calibri" pitchFamily="34" charset="0"/>
                <a:cs typeface="Arial" pitchFamily="34" charset="0"/>
              </a:rPr>
              <a:t> s/n, de la comuna de Tirúa, Provincia Arauco.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17450"/>
          <a:stretch/>
        </p:blipFill>
        <p:spPr>
          <a:xfrm>
            <a:off x="3214115" y="3096257"/>
            <a:ext cx="2499742" cy="2484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57024"/>
            <a:ext cx="2983342" cy="2237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2D05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748">
            <a:off x="5560733" y="1575532"/>
            <a:ext cx="2974942" cy="2231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70C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Otras Actividades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9257" y="2348880"/>
            <a:ext cx="8229600" cy="4389120"/>
          </a:xfrm>
        </p:spPr>
        <p:txBody>
          <a:bodyPr>
            <a:normAutofit/>
          </a:bodyPr>
          <a:lstStyle/>
          <a:p>
            <a:pPr algn="just"/>
            <a:r>
              <a:rPr lang="es-CL" sz="3600" dirty="0"/>
              <a:t>Además de las actividades pedagógicas nuestros estudiantes participaron de diversas actividades de índole deportivo, artístico y pedagógico que se detallan a continuación:</a:t>
            </a:r>
            <a:endParaRPr lang="es-CL" sz="3600" b="1" dirty="0"/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7749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E14F5C-2FC5-36C5-9D29-B2E01AE11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735360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/>
              <a:t>ACTIVIDADES GRUPALES</a:t>
            </a:r>
            <a:endParaRPr lang="es-CL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67AAF1-8B95-22DD-B07B-E9D8CA2AE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/>
          <a:lstStyle/>
          <a:p>
            <a:r>
              <a:rPr lang="es-MX" dirty="0"/>
              <a:t>Dia de la actividad física</a:t>
            </a:r>
          </a:p>
          <a:p>
            <a:r>
              <a:rPr lang="es-MX" dirty="0"/>
              <a:t>Día del deporte</a:t>
            </a:r>
          </a:p>
          <a:p>
            <a:r>
              <a:rPr lang="es-MX" dirty="0"/>
              <a:t>Semana del Párvulo  </a:t>
            </a:r>
          </a:p>
          <a:p>
            <a:r>
              <a:rPr lang="es-MX" dirty="0"/>
              <a:t>Día de la Convivencia Escolar</a:t>
            </a:r>
          </a:p>
          <a:p>
            <a:r>
              <a:rPr lang="es-MX" dirty="0"/>
              <a:t>Corrida Familiar</a:t>
            </a:r>
          </a:p>
          <a:p>
            <a:r>
              <a:rPr lang="es-MX" dirty="0"/>
              <a:t>Aniversario Escuela</a:t>
            </a:r>
          </a:p>
          <a:p>
            <a:r>
              <a:rPr lang="es-MX" dirty="0"/>
              <a:t>Dia del funcionario de la educación</a:t>
            </a:r>
          </a:p>
          <a:p>
            <a:r>
              <a:rPr lang="es-MX" dirty="0"/>
              <a:t>Día del apoderado</a:t>
            </a:r>
          </a:p>
          <a:p>
            <a:r>
              <a:rPr lang="es-MX" dirty="0"/>
              <a:t>Día del estudiante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3469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Actividades </a:t>
            </a:r>
            <a:r>
              <a:rPr lang="en-US" b="1" dirty="0" err="1"/>
              <a:t>Artísticas</a:t>
            </a:r>
            <a:endParaRPr lang="en-US" b="1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5FDBF924-958F-4517-B504-99D60904A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Acto día del libro</a:t>
            </a:r>
          </a:p>
          <a:p>
            <a:r>
              <a:rPr lang="es-CL" dirty="0"/>
              <a:t>Acto gala artística</a:t>
            </a:r>
          </a:p>
          <a:p>
            <a:r>
              <a:rPr lang="es-CL" dirty="0"/>
              <a:t>Acto día del apoderado</a:t>
            </a:r>
          </a:p>
          <a:p>
            <a:r>
              <a:rPr lang="es-CL" dirty="0"/>
              <a:t>Acto día del estudiante</a:t>
            </a:r>
          </a:p>
          <a:p>
            <a:r>
              <a:rPr lang="es-CL" dirty="0"/>
              <a:t>Creación pancarta sobre derechos de niños, niñas y adolescentes. </a:t>
            </a:r>
          </a:p>
          <a:p>
            <a:r>
              <a:rPr lang="es-CL" dirty="0"/>
              <a:t>Semana de la educación parvularia</a:t>
            </a:r>
          </a:p>
          <a:p>
            <a:r>
              <a:rPr lang="es-CL" dirty="0"/>
              <a:t>Acto ya se leer</a:t>
            </a:r>
          </a:p>
        </p:txBody>
      </p:sp>
    </p:spTree>
    <p:extLst>
      <p:ext uri="{BB962C8B-B14F-4D97-AF65-F5344CB8AC3E}">
        <p14:creationId xmlns:p14="http://schemas.microsoft.com/office/powerpoint/2010/main" val="44709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/>
              <a:t>ACTIVIDADES CULTURALES</a:t>
            </a:r>
            <a:endParaRPr lang="en-US" sz="36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5400" dirty="0"/>
              <a:t>Llellipun</a:t>
            </a:r>
          </a:p>
          <a:p>
            <a:r>
              <a:rPr lang="en-US" sz="5400" dirty="0"/>
              <a:t>We tripantu</a:t>
            </a:r>
          </a:p>
          <a:p>
            <a:r>
              <a:rPr lang="en-US" sz="5400" dirty="0"/>
              <a:t>Ceremonia del grupo de mujeres </a:t>
            </a:r>
            <a:r>
              <a:rPr lang="en-US" sz="5400" dirty="0" err="1"/>
              <a:t>Rayen</a:t>
            </a:r>
            <a:r>
              <a:rPr lang="en-US" sz="5400" dirty="0"/>
              <a:t> </a:t>
            </a:r>
            <a:r>
              <a:rPr lang="en-US" sz="5400" dirty="0" err="1"/>
              <a:t>Lafken</a:t>
            </a:r>
            <a:endParaRPr lang="en-US" sz="5400" dirty="0"/>
          </a:p>
          <a:p>
            <a:r>
              <a:rPr lang="en-US" sz="5400" dirty="0"/>
              <a:t>Visita a casa de un </a:t>
            </a:r>
            <a:r>
              <a:rPr lang="en-US" sz="5400" dirty="0" err="1"/>
              <a:t>artesano</a:t>
            </a:r>
            <a:r>
              <a:rPr lang="en-US" sz="5400" dirty="0"/>
              <a:t> local</a:t>
            </a:r>
          </a:p>
        </p:txBody>
      </p:sp>
    </p:spTree>
    <p:extLst>
      <p:ext uri="{BB962C8B-B14F-4D97-AF65-F5344CB8AC3E}">
        <p14:creationId xmlns:p14="http://schemas.microsoft.com/office/powerpoint/2010/main" val="1473630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4CE8E-AABE-822E-3B26-3415E2B3C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/>
              <a:t>ACTIVIDADES MEDIO AMBIENTALES Y VIDA SALUDABLE</a:t>
            </a:r>
            <a:endParaRPr lang="es-CL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DD8B84-495B-DE40-6A72-B05632D81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83832"/>
          </a:xfrm>
        </p:spPr>
        <p:txBody>
          <a:bodyPr>
            <a:normAutofit/>
          </a:bodyPr>
          <a:lstStyle/>
          <a:p>
            <a:r>
              <a:rPr lang="es-MX" dirty="0"/>
              <a:t>Participación del grupo medio ambiental en Explora </a:t>
            </a:r>
            <a:r>
              <a:rPr lang="es-MX" dirty="0" err="1"/>
              <a:t>Conicyt</a:t>
            </a:r>
            <a:r>
              <a:rPr lang="es-MX" dirty="0"/>
              <a:t>, liderado por la docente Sonia Chandia.</a:t>
            </a:r>
          </a:p>
          <a:p>
            <a:r>
              <a:rPr lang="es-MX" dirty="0"/>
              <a:t>Construcción de un INVERNADERO nuevo a través del programa municipal…. Liderado por el asistente de la educación Leonardo </a:t>
            </a:r>
            <a:r>
              <a:rPr lang="es-MX" dirty="0" err="1"/>
              <a:t>Marihuen</a:t>
            </a:r>
            <a:r>
              <a:rPr lang="es-MX" dirty="0"/>
              <a:t>.</a:t>
            </a:r>
          </a:p>
          <a:p>
            <a:pPr algn="just"/>
            <a:r>
              <a:rPr lang="es-MX" dirty="0"/>
              <a:t>Visitas al CICAT de estudiantes del grupo medio ambiental.</a:t>
            </a:r>
          </a:p>
          <a:p>
            <a:pPr algn="just"/>
            <a:r>
              <a:rPr lang="es-MX" dirty="0"/>
              <a:t>Salidas a TERRENO para recibir clases magistrales de:</a:t>
            </a:r>
          </a:p>
          <a:p>
            <a:pPr algn="just"/>
            <a:r>
              <a:rPr lang="es-MX" dirty="0"/>
              <a:t>* Cocina saludable para pre básica y 8° año básico</a:t>
            </a:r>
          </a:p>
          <a:p>
            <a:pPr algn="just"/>
            <a:r>
              <a:rPr lang="es-MX" dirty="0"/>
              <a:t> * FERTI RIEGO de eses de lombrices  para 7° básico</a:t>
            </a:r>
          </a:p>
          <a:p>
            <a:pPr algn="just"/>
            <a:r>
              <a:rPr lang="es-MX" dirty="0"/>
              <a:t>Capacitación en LOMBRICULTURA para 7° básico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46825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64075D-4D52-2088-5779-9C9407B76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Autofit/>
          </a:bodyPr>
          <a:lstStyle/>
          <a:p>
            <a:pPr algn="ctr"/>
            <a:r>
              <a:rPr lang="es-MX" sz="3200" b="1" dirty="0"/>
              <a:t>TALLERES Y CAPACITACIÓN PROFESIONAL</a:t>
            </a:r>
            <a:endParaRPr lang="es-CL" sz="32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1C1651-F86D-7937-97C3-DEEFE29CB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 lnSpcReduction="10000"/>
          </a:bodyPr>
          <a:lstStyle/>
          <a:p>
            <a:pPr algn="just"/>
            <a:r>
              <a:rPr lang="es-MX" dirty="0"/>
              <a:t>Cuidado de la VOZ dictado por la ACHS</a:t>
            </a:r>
          </a:p>
          <a:p>
            <a:pPr algn="just"/>
            <a:r>
              <a:rPr lang="es-MX" dirty="0"/>
              <a:t>Manejo de agresiones en situación escolar dictado por la ACHS</a:t>
            </a:r>
          </a:p>
          <a:p>
            <a:pPr algn="just"/>
            <a:r>
              <a:rPr lang="es-MX" dirty="0"/>
              <a:t>Taller Violencia escolar entre funcionarios y promoción del buen trato TEA dictado por psicóloga Carolina González DAEM</a:t>
            </a:r>
          </a:p>
          <a:p>
            <a:pPr algn="just"/>
            <a:r>
              <a:rPr lang="es-MX" dirty="0"/>
              <a:t>Rol del profesor Jefe dictado por el psicólogo Hans Luengo de la universidad de Concepción.</a:t>
            </a:r>
          </a:p>
          <a:p>
            <a:pPr algn="just"/>
            <a:r>
              <a:rPr lang="es-MX" dirty="0"/>
              <a:t>Resolución pacifica de conflictos dictado por el psicólogo Hans Luengo de la universidad de Concepción.</a:t>
            </a:r>
          </a:p>
          <a:p>
            <a:pPr algn="just"/>
            <a:r>
              <a:rPr lang="es-MX" dirty="0"/>
              <a:t>Capacitación Ley Karin dictado por la coordinadora DAEM Gloria Rivas</a:t>
            </a:r>
          </a:p>
          <a:p>
            <a:endParaRPr lang="es-MX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977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1124744"/>
            <a:ext cx="88569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dirty="0"/>
              <a:t> </a:t>
            </a:r>
            <a:r>
              <a:rPr lang="es-MX" sz="2400" dirty="0"/>
              <a:t>- </a:t>
            </a:r>
            <a:r>
              <a:rPr lang="es-MX" sz="4000" dirty="0"/>
              <a:t>Diariamente  se publica en </a:t>
            </a:r>
            <a:r>
              <a:rPr lang="es-MX" sz="4000"/>
              <a:t>la página </a:t>
            </a:r>
            <a:r>
              <a:rPr lang="es-MX" sz="4000" dirty="0"/>
              <a:t>de Facebook de la escuela y  los diarios murales  las  diversas actividades pedagógicas, recreativas, culturales y medio ambientales de las cuales participa nuestra escuela.</a:t>
            </a:r>
          </a:p>
          <a:p>
            <a:endParaRPr lang="es-MX" sz="2400" dirty="0"/>
          </a:p>
          <a:p>
            <a:endParaRPr lang="es-MX" sz="2400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749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0" hangingPunct="0"/>
            <a:r>
              <a:rPr lang="es-ES_tradnl" b="1" dirty="0">
                <a:latin typeface="Calibri" pitchFamily="34" charset="0"/>
              </a:rPr>
              <a:t>Área Recursos  </a:t>
            </a: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2757700"/>
              </p:ext>
            </p:extLst>
          </p:nvPr>
        </p:nvGraphicFramePr>
        <p:xfrm>
          <a:off x="457200" y="1935162"/>
          <a:ext cx="8229600" cy="3397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9321">
                <a:tc>
                  <a:txBody>
                    <a:bodyPr/>
                    <a:lstStyle/>
                    <a:p>
                      <a:pPr algn="ctr"/>
                      <a:r>
                        <a:rPr lang="es-CL" sz="3600" dirty="0"/>
                        <a:t>RECURSOS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L" sz="4800" dirty="0"/>
                        <a:t>$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2705">
                <a:tc>
                  <a:txBody>
                    <a:bodyPr/>
                    <a:lstStyle/>
                    <a:p>
                      <a:r>
                        <a:rPr lang="es-CL" sz="3200" b="1" dirty="0"/>
                        <a:t>PIE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4400" b="1" dirty="0">
                          <a:latin typeface="+mj-lt"/>
                        </a:rPr>
                        <a:t>-$7.000.000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2705">
                <a:tc>
                  <a:txBody>
                    <a:bodyPr/>
                    <a:lstStyle/>
                    <a:p>
                      <a:r>
                        <a:rPr lang="es-CL" sz="3200" b="1" dirty="0"/>
                        <a:t>SEP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4400" b="1" dirty="0">
                          <a:latin typeface="+mj-lt"/>
                        </a:rPr>
                        <a:t>-$ 10.000.000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2705">
                <a:tc>
                  <a:txBody>
                    <a:bodyPr/>
                    <a:lstStyle/>
                    <a:p>
                      <a:r>
                        <a:rPr lang="es-CL" sz="3200" b="1" dirty="0"/>
                        <a:t>TOTAL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CL" sz="4400" b="1" dirty="0">
                          <a:solidFill>
                            <a:srgbClr val="FF0000"/>
                          </a:solidFill>
                          <a:latin typeface="+mj-lt"/>
                        </a:rPr>
                        <a:t>-$ 17.000.000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257AB3-4453-28EE-F0E1-19B3D38AFE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Área Resultados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7E782AA-D587-9EC4-1283-1EA1E2D13E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graphicFrame>
        <p:nvGraphicFramePr>
          <p:cNvPr id="8" name="Marcador de contenido 7">
            <a:extLst>
              <a:ext uri="{FF2B5EF4-FFF2-40B4-BE49-F238E27FC236}">
                <a16:creationId xmlns:a16="http://schemas.microsoft.com/office/drawing/2014/main" id="{04E3BB71-9458-17D4-79C4-212D4FD132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4909625"/>
              </p:ext>
            </p:extLst>
          </p:nvPr>
        </p:nvGraphicFramePr>
        <p:xfrm>
          <a:off x="457200" y="2093976"/>
          <a:ext cx="8229601" cy="28471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45481">
                  <a:extLst>
                    <a:ext uri="{9D8B030D-6E8A-4147-A177-3AD203B41FA5}">
                      <a16:colId xmlns:a16="http://schemas.microsoft.com/office/drawing/2014/main" val="2244714042"/>
                    </a:ext>
                  </a:extLst>
                </a:gridCol>
                <a:gridCol w="1646030">
                  <a:extLst>
                    <a:ext uri="{9D8B030D-6E8A-4147-A177-3AD203B41FA5}">
                      <a16:colId xmlns:a16="http://schemas.microsoft.com/office/drawing/2014/main" val="3387864167"/>
                    </a:ext>
                  </a:extLst>
                </a:gridCol>
                <a:gridCol w="1646030">
                  <a:extLst>
                    <a:ext uri="{9D8B030D-6E8A-4147-A177-3AD203B41FA5}">
                      <a16:colId xmlns:a16="http://schemas.microsoft.com/office/drawing/2014/main" val="332181638"/>
                    </a:ext>
                  </a:extLst>
                </a:gridCol>
                <a:gridCol w="1646030">
                  <a:extLst>
                    <a:ext uri="{9D8B030D-6E8A-4147-A177-3AD203B41FA5}">
                      <a16:colId xmlns:a16="http://schemas.microsoft.com/office/drawing/2014/main" val="2111103637"/>
                    </a:ext>
                  </a:extLst>
                </a:gridCol>
                <a:gridCol w="1646030">
                  <a:extLst>
                    <a:ext uri="{9D8B030D-6E8A-4147-A177-3AD203B41FA5}">
                      <a16:colId xmlns:a16="http://schemas.microsoft.com/office/drawing/2014/main" val="2752185659"/>
                    </a:ext>
                  </a:extLst>
                </a:gridCol>
              </a:tblGrid>
              <a:tr h="711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AÑO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REPITENCIA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DESERCIÓN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PROMOCIÓN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TOTAL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extLst>
                  <a:ext uri="{0D108BD9-81ED-4DB2-BD59-A6C34878D82A}">
                    <a16:rowId xmlns:a16="http://schemas.microsoft.com/office/drawing/2014/main" val="2487300330"/>
                  </a:ext>
                </a:extLst>
              </a:tr>
              <a:tr h="711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2022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2%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1%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97%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100/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extLst>
                  <a:ext uri="{0D108BD9-81ED-4DB2-BD59-A6C34878D82A}">
                    <a16:rowId xmlns:a16="http://schemas.microsoft.com/office/drawing/2014/main" val="770339727"/>
                  </a:ext>
                </a:extLst>
              </a:tr>
              <a:tr h="711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2023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0%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0%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100%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100%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extLst>
                  <a:ext uri="{0D108BD9-81ED-4DB2-BD59-A6C34878D82A}">
                    <a16:rowId xmlns:a16="http://schemas.microsoft.com/office/drawing/2014/main" val="2400641183"/>
                  </a:ext>
                </a:extLst>
              </a:tr>
              <a:tr h="7117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2024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0%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0%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100%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dirty="0">
                          <a:effectLst/>
                        </a:rPr>
                        <a:t>100%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extLst>
                  <a:ext uri="{0D108BD9-81ED-4DB2-BD59-A6C34878D82A}">
                    <a16:rowId xmlns:a16="http://schemas.microsoft.com/office/drawing/2014/main" val="658240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9082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50656-9A0E-90A7-4994-449D8C89B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RESUMEN SIMCE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FFE0848-4A4E-8537-00F4-8D5474A4AC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4212200"/>
              </p:ext>
            </p:extLst>
          </p:nvPr>
        </p:nvGraphicFramePr>
        <p:xfrm>
          <a:off x="457200" y="1916832"/>
          <a:ext cx="8229601" cy="28083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2835">
                  <a:extLst>
                    <a:ext uri="{9D8B030D-6E8A-4147-A177-3AD203B41FA5}">
                      <a16:colId xmlns:a16="http://schemas.microsoft.com/office/drawing/2014/main" val="4143328487"/>
                    </a:ext>
                  </a:extLst>
                </a:gridCol>
                <a:gridCol w="2743383">
                  <a:extLst>
                    <a:ext uri="{9D8B030D-6E8A-4147-A177-3AD203B41FA5}">
                      <a16:colId xmlns:a16="http://schemas.microsoft.com/office/drawing/2014/main" val="3329391675"/>
                    </a:ext>
                  </a:extLst>
                </a:gridCol>
                <a:gridCol w="2743383">
                  <a:extLst>
                    <a:ext uri="{9D8B030D-6E8A-4147-A177-3AD203B41FA5}">
                      <a16:colId xmlns:a16="http://schemas.microsoft.com/office/drawing/2014/main" val="1475919169"/>
                    </a:ext>
                  </a:extLst>
                </a:gridCol>
              </a:tblGrid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SIMCE  4 °  2018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SIMCE  4 ° 2022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SIMCE  4 ° 2023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extLst>
                  <a:ext uri="{0D108BD9-81ED-4DB2-BD59-A6C34878D82A}">
                    <a16:rowId xmlns:a16="http://schemas.microsoft.com/office/drawing/2014/main" val="1872152228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Lenguaje    252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Lenguaje    179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Lenguaje    204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extLst>
                  <a:ext uri="{0D108BD9-81ED-4DB2-BD59-A6C34878D82A}">
                    <a16:rowId xmlns:a16="http://schemas.microsoft.com/office/drawing/2014/main" val="2483288495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Matemáticas   224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Matemáticas   194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dirty="0">
                          <a:effectLst/>
                        </a:rPr>
                        <a:t>Matemáticas   194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8" marR="59198" marT="0" marB="0"/>
                </a:tc>
                <a:extLst>
                  <a:ext uri="{0D108BD9-81ED-4DB2-BD59-A6C34878D82A}">
                    <a16:rowId xmlns:a16="http://schemas.microsoft.com/office/drawing/2014/main" val="2231709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77139A83-5394-C13E-56CF-D7410EB48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86206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980728"/>
            <a:ext cx="7467600" cy="511156"/>
          </a:xfrm>
        </p:spPr>
        <p:txBody>
          <a:bodyPr>
            <a:noAutofit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MISIÓN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7584" y="1772816"/>
            <a:ext cx="7467600" cy="5545282"/>
          </a:xfrm>
        </p:spPr>
        <p:txBody>
          <a:bodyPr>
            <a:normAutofit/>
          </a:bodyPr>
          <a:lstStyle/>
          <a:p>
            <a:pPr algn="just"/>
            <a:r>
              <a:rPr lang="es-ES" sz="3600" dirty="0"/>
              <a:t>Fortalecer una formación académica y valórica comprometiéndose con la cultura el deporte y el medio ambiente, logrando formar estudiantes comprometidos/as destacados/as en su proceso de aprendizaje.</a:t>
            </a:r>
            <a:endParaRPr lang="es-CL" sz="36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Arial" pitchFamily="34" charset="0"/>
            </a:endParaRPr>
          </a:p>
          <a:p>
            <a:pPr algn="just"/>
            <a:endParaRPr lang="es-ES_tradnl" sz="36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5222" y="699290"/>
            <a:ext cx="7067576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Alianzas Estratégicas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14546" y="2071678"/>
            <a:ext cx="4357718" cy="2643206"/>
          </a:xfrm>
        </p:spPr>
        <p:txBody>
          <a:bodyPr>
            <a:normAutofit fontScale="92500" lnSpcReduction="10000"/>
          </a:bodyPr>
          <a:lstStyle/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Junaeb.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Salud desde la posta y el CESFAM.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Bomberos.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DAEM.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Programa Pro retención.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Programa </a:t>
            </a:r>
            <a:r>
              <a:rPr lang="es-ES_tradnl" sz="2000">
                <a:latin typeface="Calibri" pitchFamily="34" charset="0"/>
              </a:rPr>
              <a:t>de Re vinculación </a:t>
            </a:r>
            <a:r>
              <a:rPr lang="es-ES_tradnl" sz="2000" dirty="0">
                <a:latin typeface="Calibri" pitchFamily="34" charset="0"/>
              </a:rPr>
              <a:t>escolar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Ilustre Municipalidad</a:t>
            </a:r>
          </a:p>
          <a:p>
            <a:pPr algn="ctr">
              <a:buFont typeface="Arial" charset="0"/>
              <a:buChar char="•"/>
              <a:defRPr/>
            </a:pPr>
            <a:r>
              <a:rPr lang="es-ES_tradnl" sz="2000" dirty="0">
                <a:latin typeface="Calibri" pitchFamily="34" charset="0"/>
              </a:rPr>
              <a:t>SENDA</a:t>
            </a:r>
          </a:p>
          <a:p>
            <a:pPr algn="ctr">
              <a:buFont typeface="Arial" charset="0"/>
              <a:buChar char="•"/>
              <a:defRPr/>
            </a:pPr>
            <a:endParaRPr lang="es-ES_tradnl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000504"/>
            <a:ext cx="2190765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14422"/>
            <a:ext cx="1800000" cy="207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5650" y="1506735"/>
            <a:ext cx="1800000" cy="171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4365104"/>
            <a:ext cx="3147061" cy="140187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0432" y="332656"/>
            <a:ext cx="8229600" cy="1143000"/>
          </a:xfrm>
        </p:spPr>
        <p:txBody>
          <a:bodyPr>
            <a:normAutofit/>
          </a:bodyPr>
          <a:lstStyle/>
          <a:p>
            <a:pPr algn="ctr" eaLnBrk="0" hangingPunct="0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Coordinación de área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34359" y="1623539"/>
            <a:ext cx="8521453" cy="5045821"/>
          </a:xfrm>
        </p:spPr>
        <p:txBody>
          <a:bodyPr>
            <a:normAutofit fontScale="92500" lnSpcReduction="20000"/>
          </a:bodyPr>
          <a:lstStyle/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Daem                                          	Mario Tapia Mesa 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Junaeb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		Elsa Díaz Leuman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de Salud 		Elsa Díaz Leuman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PIE			Ana María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Martinez</a:t>
            </a:r>
            <a:endParaRPr lang="es-ES_tradnl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CRA			Mariana Catalán Aguayo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Convivencia 	Stephanie Soto Chico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Coordinadora Seguridad 		Mónica Césped Acevedo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Representante Consejo Escolar	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Bedora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Chañafil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Representante consejo escolar	Leonardo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Marihuen</a:t>
            </a:r>
            <a:endParaRPr lang="es-ES_tradnl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Taller Polideportivo 			Roberto Catalán Aguayo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Taller Huerto			Marcela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Marihuen</a:t>
            </a:r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  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Medio Ambiente			Sonia Chandía</a:t>
            </a:r>
          </a:p>
          <a:p>
            <a:r>
              <a:rPr lang="es-ES_tradnl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Inventario y furgones escolares	Leonardo </a:t>
            </a:r>
            <a:r>
              <a:rPr lang="es-ES_tradnl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</a:rPr>
              <a:t>Marihuen</a:t>
            </a:r>
            <a:endParaRPr lang="es-ES_tradnl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endParaRPr lang="es-ES_tradnl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Programas  y Becas Ministeriales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389120"/>
          </a:xfrm>
        </p:spPr>
        <p:txBody>
          <a:bodyPr>
            <a:normAutofit fontScale="92500" lnSpcReduction="20000"/>
          </a:bodyPr>
          <a:lstStyle/>
          <a:p>
            <a:r>
              <a:rPr lang="es-CL" dirty="0"/>
              <a:t>Beca alimenticia </a:t>
            </a:r>
            <a:r>
              <a:rPr lang="es-CL" dirty="0" err="1"/>
              <a:t>Junaeb</a:t>
            </a:r>
            <a:r>
              <a:rPr lang="es-CL" dirty="0"/>
              <a:t>.</a:t>
            </a:r>
          </a:p>
          <a:p>
            <a:r>
              <a:rPr lang="es-CL" dirty="0"/>
              <a:t>Beca de salud escolar </a:t>
            </a:r>
            <a:r>
              <a:rPr lang="es-CL" dirty="0" err="1"/>
              <a:t>Junaeb</a:t>
            </a:r>
            <a:r>
              <a:rPr lang="es-CL" dirty="0"/>
              <a:t>.</a:t>
            </a:r>
          </a:p>
          <a:p>
            <a:r>
              <a:rPr lang="es-CL" dirty="0"/>
              <a:t>Beca Pro- Retención.</a:t>
            </a:r>
          </a:p>
          <a:p>
            <a:r>
              <a:rPr lang="es-MX" dirty="0"/>
              <a:t>Beca Indígena.</a:t>
            </a:r>
            <a:endParaRPr lang="es-CL" dirty="0"/>
          </a:p>
          <a:p>
            <a:r>
              <a:rPr lang="es-CL" dirty="0"/>
              <a:t>Me conecto para aprender ( un computador para cada alumno de 7° año básico)</a:t>
            </a:r>
          </a:p>
          <a:p>
            <a:r>
              <a:rPr lang="es-CL" dirty="0"/>
              <a:t>Proyecto TABLET para educación inicial.</a:t>
            </a:r>
          </a:p>
          <a:p>
            <a:r>
              <a:rPr lang="es-CL" dirty="0"/>
              <a:t>Programa dental.</a:t>
            </a:r>
          </a:p>
          <a:p>
            <a:r>
              <a:rPr lang="es-CL" dirty="0"/>
              <a:t>PIE</a:t>
            </a:r>
          </a:p>
          <a:p>
            <a:r>
              <a:rPr lang="es-CL" dirty="0"/>
              <a:t>Enlaces</a:t>
            </a:r>
          </a:p>
          <a:p>
            <a:r>
              <a:rPr lang="es-CL" dirty="0"/>
              <a:t>CRA</a:t>
            </a:r>
          </a:p>
          <a:p>
            <a:r>
              <a:rPr lang="es-CL" dirty="0"/>
              <a:t>SENDA</a:t>
            </a:r>
          </a:p>
        </p:txBody>
      </p:sp>
    </p:spTree>
  </p:cSld>
  <p:clrMapOvr>
    <a:masterClrMapping/>
  </p:clrMapOvr>
  <p:transition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1472" y="2214554"/>
            <a:ext cx="7643866" cy="1571628"/>
          </a:xfrm>
        </p:spPr>
        <p:txBody>
          <a:bodyPr>
            <a:normAutofit/>
          </a:bodyPr>
          <a:lstStyle/>
          <a:p>
            <a:pPr algn="ctr"/>
            <a:r>
              <a:rPr lang="es-ES_tradnl" sz="8000" b="1" dirty="0">
                <a:latin typeface="Calibri" pitchFamily="34" charset="0"/>
              </a:rPr>
              <a:t>Actividades </a:t>
            </a:r>
          </a:p>
        </p:txBody>
      </p:sp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5942"/>
            <a:ext cx="4307822" cy="2427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/>
          <p:cNvSpPr txBox="1"/>
          <p:nvPr/>
        </p:nvSpPr>
        <p:spPr>
          <a:xfrm>
            <a:off x="899592" y="302052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 LA ACTIVIDAD FÍSICA</a:t>
            </a:r>
            <a:endParaRPr lang="es-CL" sz="1400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18057" b="25510"/>
          <a:stretch/>
        </p:blipFill>
        <p:spPr>
          <a:xfrm>
            <a:off x="1259632" y="3284984"/>
            <a:ext cx="2651956" cy="33205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1627617" y="3131095"/>
            <a:ext cx="1915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SEMANA DEL LIBRO</a:t>
            </a:r>
            <a:endParaRPr lang="es-CL" sz="1400" b="1" dirty="0"/>
          </a:p>
        </p:txBody>
      </p:sp>
      <p:pic>
        <p:nvPicPr>
          <p:cNvPr id="8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28" y="3903383"/>
            <a:ext cx="3431431" cy="2573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CuadroTexto 13"/>
          <p:cNvSpPr txBox="1"/>
          <p:nvPr/>
        </p:nvSpPr>
        <p:spPr>
          <a:xfrm>
            <a:off x="5868144" y="3749494"/>
            <a:ext cx="1915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SEMANA DEL LIBRO</a:t>
            </a:r>
            <a:endParaRPr lang="es-CL" sz="1400" b="1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728" y="455942"/>
            <a:ext cx="3977240" cy="29829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5404879" y="302053"/>
            <a:ext cx="3303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 LA CONVIVENCIA ESCOLAR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28519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/>
          <a:stretch/>
        </p:blipFill>
        <p:spPr bwMode="auto">
          <a:xfrm>
            <a:off x="294511" y="522273"/>
            <a:ext cx="4897515" cy="2901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1296656" y="34252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FUNDACIÓN DISEÑO ORIGINAL</a:t>
            </a:r>
            <a:endParaRPr lang="es-CL" sz="1400" b="1" dirty="0"/>
          </a:p>
        </p:txBody>
      </p:sp>
      <p:pic>
        <p:nvPicPr>
          <p:cNvPr id="2054" name="Picture 6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8"/>
          <a:stretch/>
        </p:blipFill>
        <p:spPr bwMode="auto">
          <a:xfrm>
            <a:off x="5019619" y="4260512"/>
            <a:ext cx="3647455" cy="2276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5019619" y="4106623"/>
            <a:ext cx="348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 DÍA DEL NIÑO, NIÑA Y ADOLESCENTE </a:t>
            </a:r>
            <a:endParaRPr lang="es-CL" sz="1400" b="1" dirty="0"/>
          </a:p>
        </p:txBody>
      </p:sp>
      <p:pic>
        <p:nvPicPr>
          <p:cNvPr id="2056" name="Picture 8" descr="No hay ninguna descripción de la foto disponi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13387"/>
            <a:ext cx="3168352" cy="23762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6197360" y="95949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FESTIVAL DE LA VOZ</a:t>
            </a:r>
            <a:endParaRPr lang="es-CL"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t="16497"/>
          <a:stretch/>
        </p:blipFill>
        <p:spPr>
          <a:xfrm>
            <a:off x="539552" y="4033476"/>
            <a:ext cx="3951796" cy="24748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1477286" y="3879587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VELADA ARTÍSTICA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350354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49" y="483919"/>
            <a:ext cx="2989502" cy="2242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100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1062" y="480355"/>
            <a:ext cx="3204190" cy="24031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uadroTexto 5"/>
          <p:cNvSpPr txBox="1"/>
          <p:nvPr/>
        </p:nvSpPr>
        <p:spPr>
          <a:xfrm>
            <a:off x="611560" y="33003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ANIVERSARIO ESCOLAR</a:t>
            </a:r>
            <a:endParaRPr lang="es-CL" sz="1400" b="1" dirty="0"/>
          </a:p>
        </p:txBody>
      </p:sp>
      <p:pic>
        <p:nvPicPr>
          <p:cNvPr id="4102" name="Picture 6" descr="Puede ser una imagen de 9 personas, personas estudiando y tex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3"/>
          <a:stretch/>
        </p:blipFill>
        <p:spPr bwMode="auto">
          <a:xfrm>
            <a:off x="467544" y="3714879"/>
            <a:ext cx="4525197" cy="2782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1403648" y="3569079"/>
            <a:ext cx="3492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DEL FUNCIONARIO/A</a:t>
            </a:r>
            <a:endParaRPr lang="es-CL"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6080" y="3341600"/>
            <a:ext cx="3563888" cy="26729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CuadroTexto 7"/>
          <p:cNvSpPr txBox="1"/>
          <p:nvPr/>
        </p:nvSpPr>
        <p:spPr>
          <a:xfrm>
            <a:off x="5724128" y="3187711"/>
            <a:ext cx="3492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INAUGURACIÓN INVERNADERO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212142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/>
          <a:srcRect t="22437" b="31888"/>
          <a:stretch/>
        </p:blipFill>
        <p:spPr>
          <a:xfrm>
            <a:off x="291228" y="417532"/>
            <a:ext cx="3149310" cy="2557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/>
          <p:cNvSpPr txBox="1"/>
          <p:nvPr/>
        </p:nvSpPr>
        <p:spPr>
          <a:xfrm>
            <a:off x="518925" y="245493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FESTIVAL DE LA VOZ COMUNAL</a:t>
            </a:r>
            <a:endParaRPr lang="es-CL" sz="1400" b="1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363" y="3906092"/>
            <a:ext cx="5807968" cy="26090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2318166" y="3734053"/>
            <a:ext cx="10081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TELETÓN</a:t>
            </a:r>
            <a:endParaRPr lang="es-CL" sz="1400" b="1" dirty="0"/>
          </a:p>
        </p:txBody>
      </p:sp>
      <p:pic>
        <p:nvPicPr>
          <p:cNvPr id="5124" name="Picture 4" descr="Puede ser una imagen de 13 person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53270"/>
            <a:ext cx="3647455" cy="2735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5724128" y="392703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SIMULACRO BALACERA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351724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4576" y="3857154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CuadroTexto 10"/>
          <p:cNvSpPr txBox="1"/>
          <p:nvPr/>
        </p:nvSpPr>
        <p:spPr>
          <a:xfrm>
            <a:off x="5322803" y="3721549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CONMEMORACIÓN DÍA MUNDIAL</a:t>
            </a:r>
            <a:endParaRPr lang="es-CL" sz="1400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652120" y="6268169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PREVENCIÓN DEL SUICIDIO</a:t>
            </a:r>
            <a:endParaRPr lang="es-CL" sz="1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7488" y="591895"/>
            <a:ext cx="3821197" cy="2865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4655858" y="466799"/>
            <a:ext cx="4104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/>
              <a:t>VISITA SALA DE DESHIDRATACIÓN DE LA AGRUPACIÓN DE MUJERES RAYEN LAFKEN DEL SECTOR COMILLAHUE</a:t>
            </a:r>
            <a:endParaRPr lang="es-CL" sz="1400" b="1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23" y="3958160"/>
            <a:ext cx="4523665" cy="2544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827584" y="3775478"/>
            <a:ext cx="36842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VISITA TALLER ELCI MARIO HUENUPIL</a:t>
            </a:r>
            <a:endParaRPr lang="es-CL" sz="1400" b="1" dirty="0"/>
          </a:p>
        </p:txBody>
      </p:sp>
      <p:pic>
        <p:nvPicPr>
          <p:cNvPr id="6146" name="Picture 2" descr="Puede ser una imagen de 4 personas, personas estudiando y tex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6" y="673480"/>
            <a:ext cx="3755073" cy="28163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827584" y="511576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CEREMONIA CAMINO A LA LECTURA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35907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7" grpId="0"/>
      <p:bldP spid="9" grpId="0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29" y="360902"/>
            <a:ext cx="3725479" cy="2794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695404" y="215806"/>
            <a:ext cx="2962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DÍA FORMACIÓN CIUDADANA</a:t>
            </a:r>
            <a:endParaRPr lang="es-CL" sz="1400" b="1" dirty="0"/>
          </a:p>
        </p:txBody>
      </p:sp>
      <p:pic>
        <p:nvPicPr>
          <p:cNvPr id="3076" name="Picture 4" descr="No hay ninguna descripción de la foto disponibl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77911"/>
            <a:ext cx="4752528" cy="21386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uadroTexto 9"/>
          <p:cNvSpPr txBox="1"/>
          <p:nvPr/>
        </p:nvSpPr>
        <p:spPr>
          <a:xfrm>
            <a:off x="1259632" y="3413224"/>
            <a:ext cx="26524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PROYECTO ARBORIZACIÓN</a:t>
            </a:r>
            <a:endParaRPr lang="es-CL" sz="1400" b="1" dirty="0"/>
          </a:p>
        </p:txBody>
      </p:sp>
      <p:pic>
        <p:nvPicPr>
          <p:cNvPr id="3078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611" y="379484"/>
            <a:ext cx="3765975" cy="2824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CuadroTexto 6"/>
          <p:cNvSpPr txBox="1"/>
          <p:nvPr/>
        </p:nvSpPr>
        <p:spPr>
          <a:xfrm>
            <a:off x="4718374" y="225595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CASA ABIERTA LICEO C-90 TRAPAQUEANTE</a:t>
            </a:r>
            <a:endParaRPr lang="es-CL" sz="1400" b="1" dirty="0"/>
          </a:p>
        </p:txBody>
      </p:sp>
      <p:pic>
        <p:nvPicPr>
          <p:cNvPr id="3080" name="Picture 8" descr="Puede ser una imagen de 8 personas y tex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789040"/>
            <a:ext cx="3563888" cy="26729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CuadroTexto 14"/>
          <p:cNvSpPr txBox="1"/>
          <p:nvPr/>
        </p:nvSpPr>
        <p:spPr>
          <a:xfrm>
            <a:off x="5652120" y="3635151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CARNAVAL DE LA INFANCIA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348349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7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467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Visión 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2204864"/>
            <a:ext cx="8358246" cy="4286280"/>
          </a:xfrm>
        </p:spPr>
        <p:txBody>
          <a:bodyPr>
            <a:normAutofit/>
          </a:bodyPr>
          <a:lstStyle/>
          <a:p>
            <a:pPr algn="just" fontAlgn="base"/>
            <a:r>
              <a:rPr lang="es-ES" sz="3600" dirty="0"/>
              <a:t>Consolidarse en una escuela destacada en la formación de personas cimentando en el trabajo desde la interculturalidad, fortaleciendo valores y fomentando el deporte y cuidado del medio ambiente.</a:t>
            </a:r>
            <a:endParaRPr lang="es-ES_tradnl" sz="3600" dirty="0">
              <a:latin typeface="Calibri" pitchFamily="34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uede ser una imagen de 6 personas y tex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7462"/>
            <a:ext cx="3887487" cy="29156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CuadroTexto 4"/>
          <p:cNvSpPr txBox="1"/>
          <p:nvPr/>
        </p:nvSpPr>
        <p:spPr>
          <a:xfrm>
            <a:off x="467544" y="213573"/>
            <a:ext cx="4022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CEREMONIA MEJOR ASISTENCIA COMUNAL</a:t>
            </a:r>
            <a:endParaRPr lang="es-CL" sz="1400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410997"/>
            <a:ext cx="4211960" cy="31589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CuadroTexto 14"/>
          <p:cNvSpPr txBox="1"/>
          <p:nvPr/>
        </p:nvSpPr>
        <p:spPr>
          <a:xfrm>
            <a:off x="4801825" y="3257108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/>
              <a:t>VISITA INVERNADERO SECTOR COMILLAHUE</a:t>
            </a:r>
            <a:endParaRPr lang="es-CL" sz="1400" b="1" dirty="0"/>
          </a:p>
        </p:txBody>
      </p:sp>
    </p:spTree>
    <p:extLst>
      <p:ext uri="{BB962C8B-B14F-4D97-AF65-F5344CB8AC3E}">
        <p14:creationId xmlns:p14="http://schemas.microsoft.com/office/powerpoint/2010/main" val="227279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4010796"/>
          </a:xfrm>
        </p:spPr>
        <p:txBody>
          <a:bodyPr>
            <a:noAutofit/>
          </a:bodyPr>
          <a:lstStyle/>
          <a:p>
            <a:pPr algn="ctr"/>
            <a:r>
              <a:rPr lang="es-CL" sz="9600" dirty="0"/>
              <a:t>GRACIAS</a:t>
            </a:r>
          </a:p>
        </p:txBody>
      </p:sp>
    </p:spTree>
  </p:cSld>
  <p:clrMapOvr>
    <a:masterClrMapping/>
  </p:clrMapOvr>
  <p:transition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467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SELLOS Y VALORES 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988840"/>
            <a:ext cx="8358246" cy="4286280"/>
          </a:xfrm>
        </p:spPr>
        <p:txBody>
          <a:bodyPr>
            <a:normAutofit/>
          </a:bodyPr>
          <a:lstStyle/>
          <a:p>
            <a:pPr fontAlgn="base"/>
            <a:r>
              <a:rPr lang="es-ES" sz="3600" b="1" u="sng" dirty="0"/>
              <a:t>SELLOS:</a:t>
            </a:r>
          </a:p>
          <a:p>
            <a:pPr fontAlgn="base"/>
            <a:r>
              <a:rPr lang="es-ES" sz="3600" dirty="0"/>
              <a:t>Valórico.</a:t>
            </a:r>
          </a:p>
          <a:p>
            <a:pPr fontAlgn="base"/>
            <a:r>
              <a:rPr lang="es-ES" sz="3600" dirty="0">
                <a:latin typeface="Calibri" pitchFamily="34" charset="0"/>
              </a:rPr>
              <a:t>Intercultural.</a:t>
            </a:r>
          </a:p>
          <a:p>
            <a:pPr fontAlgn="base"/>
            <a:r>
              <a:rPr lang="es-ES" sz="3600" dirty="0">
                <a:latin typeface="Calibri" pitchFamily="34" charset="0"/>
              </a:rPr>
              <a:t>Deportivo y medio ambiental.</a:t>
            </a:r>
          </a:p>
          <a:p>
            <a:pPr fontAlgn="base"/>
            <a:r>
              <a:rPr lang="es-ES" sz="3600" b="1" u="sng" dirty="0">
                <a:latin typeface="Calibri" pitchFamily="34" charset="0"/>
              </a:rPr>
              <a:t>VALORES: </a:t>
            </a:r>
            <a:r>
              <a:rPr lang="es-ES" sz="3600" dirty="0">
                <a:latin typeface="Calibri" pitchFamily="34" charset="0"/>
              </a:rPr>
              <a:t>Respeto, Solidaridad y Perseverancia.</a:t>
            </a:r>
            <a:endParaRPr lang="es-ES_tradnl" sz="3600" b="1" u="sng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19659"/>
      </p:ext>
    </p:extLst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994" y="1196752"/>
            <a:ext cx="8229600" cy="581772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/>
              <a:t>PRESENTACIÓN DE LA ESCUELA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038740"/>
          </a:xfrm>
        </p:spPr>
        <p:txBody>
          <a:bodyPr>
            <a:normAutofit/>
          </a:bodyPr>
          <a:lstStyle/>
          <a:p>
            <a:endParaRPr lang="es-CL" dirty="0"/>
          </a:p>
          <a:p>
            <a:pPr>
              <a:buNone/>
            </a:pPr>
            <a:endParaRPr lang="es-CL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6F4414E4-AFA4-FDE1-7C71-C3779876A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541796"/>
              </p:ext>
            </p:extLst>
          </p:nvPr>
        </p:nvGraphicFramePr>
        <p:xfrm>
          <a:off x="691364" y="2276872"/>
          <a:ext cx="8003230" cy="31892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646">
                  <a:extLst>
                    <a:ext uri="{9D8B030D-6E8A-4147-A177-3AD203B41FA5}">
                      <a16:colId xmlns:a16="http://schemas.microsoft.com/office/drawing/2014/main" val="56076794"/>
                    </a:ext>
                  </a:extLst>
                </a:gridCol>
                <a:gridCol w="1600646">
                  <a:extLst>
                    <a:ext uri="{9D8B030D-6E8A-4147-A177-3AD203B41FA5}">
                      <a16:colId xmlns:a16="http://schemas.microsoft.com/office/drawing/2014/main" val="91383808"/>
                    </a:ext>
                  </a:extLst>
                </a:gridCol>
                <a:gridCol w="1600646">
                  <a:extLst>
                    <a:ext uri="{9D8B030D-6E8A-4147-A177-3AD203B41FA5}">
                      <a16:colId xmlns:a16="http://schemas.microsoft.com/office/drawing/2014/main" val="2950731038"/>
                    </a:ext>
                  </a:extLst>
                </a:gridCol>
                <a:gridCol w="1600646">
                  <a:extLst>
                    <a:ext uri="{9D8B030D-6E8A-4147-A177-3AD203B41FA5}">
                      <a16:colId xmlns:a16="http://schemas.microsoft.com/office/drawing/2014/main" val="3429927074"/>
                    </a:ext>
                  </a:extLst>
                </a:gridCol>
                <a:gridCol w="1600646">
                  <a:extLst>
                    <a:ext uri="{9D8B030D-6E8A-4147-A177-3AD203B41FA5}">
                      <a16:colId xmlns:a16="http://schemas.microsoft.com/office/drawing/2014/main" val="3355375579"/>
                    </a:ext>
                  </a:extLst>
                </a:gridCol>
              </a:tblGrid>
              <a:tr h="1873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AÑO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MODALIDAD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HOMBRES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MUJERES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TOTAL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extLst>
                  <a:ext uri="{0D108BD9-81ED-4DB2-BD59-A6C34878D82A}">
                    <a16:rowId xmlns:a16="http://schemas.microsoft.com/office/drawing/2014/main" val="1803288891"/>
                  </a:ext>
                </a:extLst>
              </a:tr>
              <a:tr h="104153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MATRICULA 2023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Pre- Básica</a:t>
                      </a:r>
                      <a:endParaRPr lang="es-CL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13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11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24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extLst>
                  <a:ext uri="{0D108BD9-81ED-4DB2-BD59-A6C34878D82A}">
                    <a16:rowId xmlns:a16="http://schemas.microsoft.com/office/drawing/2014/main" val="3830764205"/>
                  </a:ext>
                </a:extLst>
              </a:tr>
              <a:tr h="525566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Básica</a:t>
                      </a:r>
                      <a:endParaRPr lang="es-CL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49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43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92</a:t>
                      </a:r>
                      <a:endParaRPr lang="es-CL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>
                          <a:effectLst/>
                        </a:rPr>
                        <a:t>116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extLst>
                  <a:ext uri="{0D108BD9-81ED-4DB2-BD59-A6C34878D82A}">
                    <a16:rowId xmlns:a16="http://schemas.microsoft.com/office/drawing/2014/main" val="3544660183"/>
                  </a:ext>
                </a:extLst>
              </a:tr>
              <a:tr h="3617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MATRICULA 2024</a:t>
                      </a:r>
                      <a:endParaRPr lang="es-CL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9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 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Pre- Básica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10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6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16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extLst>
                  <a:ext uri="{0D108BD9-81ED-4DB2-BD59-A6C34878D82A}">
                    <a16:rowId xmlns:a16="http://schemas.microsoft.com/office/drawing/2014/main" val="1960015695"/>
                  </a:ext>
                </a:extLst>
              </a:tr>
              <a:tr h="964532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Básica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44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>
                          <a:effectLst/>
                        </a:rPr>
                        <a:t>45</a:t>
                      </a:r>
                      <a:endParaRPr lang="es-CL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200" dirty="0">
                          <a:effectLst/>
                        </a:rPr>
                        <a:t>89</a:t>
                      </a:r>
                      <a:endParaRPr lang="es-CL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L" sz="1600" dirty="0">
                          <a:effectLst/>
                        </a:rPr>
                        <a:t>105</a:t>
                      </a:r>
                      <a:endParaRPr lang="es-CL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194" marR="59194" marT="0" marB="0"/>
                </a:tc>
                <a:extLst>
                  <a:ext uri="{0D108BD9-81ED-4DB2-BD59-A6C34878D82A}">
                    <a16:rowId xmlns:a16="http://schemas.microsoft.com/office/drawing/2014/main" val="378323316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44498A71-3652-EB55-88B3-8F7C7E437A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364" y="2276847"/>
            <a:ext cx="889247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dirty="0"/>
              <a:t>RESUMEN MATRICULA PIE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79712" y="1935480"/>
            <a:ext cx="5544616" cy="3437736"/>
          </a:xfrm>
        </p:spPr>
        <p:txBody>
          <a:bodyPr>
            <a:normAutofit/>
          </a:bodyPr>
          <a:lstStyle/>
          <a:p>
            <a:pPr algn="ctr"/>
            <a:endParaRPr lang="es-ES_tradnl" sz="360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Alumnos con Necesidades Educativas Especiales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Transitorios: 30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Permanentes: 14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C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TOTAL: 44 Alumnos </a:t>
            </a:r>
          </a:p>
          <a:p>
            <a:pPr algn="ctr"/>
            <a:r>
              <a:rPr lang="es-CL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Porcentaje: 42%</a:t>
            </a:r>
            <a:endParaRPr lang="es-ES_tradnl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L" sz="3600" dirty="0"/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1052736"/>
            <a:ext cx="7467600" cy="5825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Jornada de Trabajo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8371747"/>
              </p:ext>
            </p:extLst>
          </p:nvPr>
        </p:nvGraphicFramePr>
        <p:xfrm>
          <a:off x="971600" y="2132856"/>
          <a:ext cx="7467600" cy="3352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4400" b="0" dirty="0">
                          <a:latin typeface="Calibri" pitchFamily="34" charset="0"/>
                        </a:rPr>
                        <a:t>Profesores</a:t>
                      </a: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4000" b="0" dirty="0">
                          <a:latin typeface="Calibri" pitchFamily="34" charset="0"/>
                        </a:rPr>
                        <a:t>Alumnos (as)</a:t>
                      </a: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s-ES_tradnl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Lunes a jueves: 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08:00 a 17:30 horas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Viernes: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08:00 a 14:00 horas</a:t>
                      </a:r>
                      <a:endParaRPr lang="es-ES_tradnl" sz="3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  <a:p>
                      <a:pPr algn="just"/>
                      <a:endParaRPr lang="es-ES_tradnl" sz="3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2973" marR="82973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_tradnl" sz="3200" b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Lunes </a:t>
                      </a:r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 a jueves :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08:45 a 15:30 horas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Viernes:</a:t>
                      </a:r>
                    </a:p>
                    <a:p>
                      <a:pPr algn="just"/>
                      <a:r>
                        <a:rPr lang="es-ES_tradnl" sz="3200" b="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libri" pitchFamily="34" charset="0"/>
                        </a:rPr>
                        <a:t>08:45 a 14:00 horas</a:t>
                      </a:r>
                      <a:endParaRPr lang="es-ES_tradnl" sz="3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  <a:p>
                      <a:pPr algn="just"/>
                      <a:endParaRPr lang="es-ES_tradnl" sz="36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Calibri" pitchFamily="34" charset="0"/>
                      </a:endParaRPr>
                    </a:p>
                  </a:txBody>
                  <a:tcPr marL="82973" marR="8297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6E4292-6321-1852-79DA-38448739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7931224" cy="57313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>
                <a:solidFill>
                  <a:schemeClr val="tx1"/>
                </a:solidFill>
                <a:latin typeface="Calibri" pitchFamily="34" charset="0"/>
              </a:rPr>
              <a:t>Organigrama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076710-42D3-7AC9-62AD-8BEBEE24D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89104"/>
            <a:ext cx="8229600" cy="5035496"/>
          </a:xfrm>
        </p:spPr>
        <p:txBody>
          <a:bodyPr/>
          <a:lstStyle/>
          <a:p>
            <a:endParaRPr lang="es-CL" dirty="0"/>
          </a:p>
        </p:txBody>
      </p:sp>
      <p:grpSp>
        <p:nvGrpSpPr>
          <p:cNvPr id="4" name="23 Grupo">
            <a:extLst>
              <a:ext uri="{FF2B5EF4-FFF2-40B4-BE49-F238E27FC236}">
                <a16:creationId xmlns:a16="http://schemas.microsoft.com/office/drawing/2014/main" id="{6E030DE0-9C6A-4E36-4AFB-0E7DD9AEAD0B}"/>
              </a:ext>
            </a:extLst>
          </p:cNvPr>
          <p:cNvGrpSpPr/>
          <p:nvPr/>
        </p:nvGrpSpPr>
        <p:grpSpPr>
          <a:xfrm>
            <a:off x="500721" y="1289104"/>
            <a:ext cx="7786742" cy="5345313"/>
            <a:chOff x="785786" y="1785926"/>
            <a:chExt cx="7786742" cy="4214842"/>
          </a:xfrm>
        </p:grpSpPr>
        <p:sp>
          <p:nvSpPr>
            <p:cNvPr id="5" name="3 Rectángulo">
              <a:extLst>
                <a:ext uri="{FF2B5EF4-FFF2-40B4-BE49-F238E27FC236}">
                  <a16:creationId xmlns:a16="http://schemas.microsoft.com/office/drawing/2014/main" id="{5BA19EAF-F2F3-C6C0-6FF8-219272B224AF}"/>
                </a:ext>
              </a:extLst>
            </p:cNvPr>
            <p:cNvSpPr/>
            <p:nvPr/>
          </p:nvSpPr>
          <p:spPr>
            <a:xfrm>
              <a:off x="3786182" y="1785926"/>
              <a:ext cx="1928826" cy="785818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Jefe Daem</a:t>
              </a:r>
            </a:p>
          </p:txBody>
        </p:sp>
        <p:sp>
          <p:nvSpPr>
            <p:cNvPr id="6" name="4 Rectángulo">
              <a:extLst>
                <a:ext uri="{FF2B5EF4-FFF2-40B4-BE49-F238E27FC236}">
                  <a16:creationId xmlns:a16="http://schemas.microsoft.com/office/drawing/2014/main" id="{BC901931-F717-B7B8-847F-58C1F62D5F74}"/>
                </a:ext>
              </a:extLst>
            </p:cNvPr>
            <p:cNvSpPr/>
            <p:nvPr/>
          </p:nvSpPr>
          <p:spPr>
            <a:xfrm>
              <a:off x="3714744" y="3071810"/>
              <a:ext cx="2000264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Directora</a:t>
              </a:r>
            </a:p>
          </p:txBody>
        </p:sp>
        <p:sp>
          <p:nvSpPr>
            <p:cNvPr id="7" name="5 Rectángulo">
              <a:extLst>
                <a:ext uri="{FF2B5EF4-FFF2-40B4-BE49-F238E27FC236}">
                  <a16:creationId xmlns:a16="http://schemas.microsoft.com/office/drawing/2014/main" id="{9F9D2EC7-7219-625A-4512-11B9661521CB}"/>
                </a:ext>
              </a:extLst>
            </p:cNvPr>
            <p:cNvSpPr/>
            <p:nvPr/>
          </p:nvSpPr>
          <p:spPr>
            <a:xfrm>
              <a:off x="3714744" y="4192750"/>
              <a:ext cx="2071702" cy="48771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Unidad Técnica Pedagógica</a:t>
              </a:r>
            </a:p>
          </p:txBody>
        </p:sp>
        <p:sp>
          <p:nvSpPr>
            <p:cNvPr id="8" name="6 Rectángulo">
              <a:extLst>
                <a:ext uri="{FF2B5EF4-FFF2-40B4-BE49-F238E27FC236}">
                  <a16:creationId xmlns:a16="http://schemas.microsoft.com/office/drawing/2014/main" id="{BFC53E1A-8D1F-9A46-240B-269A25D8BD83}"/>
                </a:ext>
              </a:extLst>
            </p:cNvPr>
            <p:cNvSpPr/>
            <p:nvPr/>
          </p:nvSpPr>
          <p:spPr>
            <a:xfrm>
              <a:off x="785786" y="2786058"/>
              <a:ext cx="1785950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Consejo Técnico</a:t>
              </a:r>
            </a:p>
          </p:txBody>
        </p:sp>
        <p:sp>
          <p:nvSpPr>
            <p:cNvPr id="9" name="7 Rectángulo">
              <a:extLst>
                <a:ext uri="{FF2B5EF4-FFF2-40B4-BE49-F238E27FC236}">
                  <a16:creationId xmlns:a16="http://schemas.microsoft.com/office/drawing/2014/main" id="{4E422310-3CBF-DCAF-13C2-A9E5E1B18E12}"/>
                </a:ext>
              </a:extLst>
            </p:cNvPr>
            <p:cNvSpPr/>
            <p:nvPr/>
          </p:nvSpPr>
          <p:spPr>
            <a:xfrm>
              <a:off x="3714744" y="4982213"/>
              <a:ext cx="2143140" cy="353545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Jefatura cursos</a:t>
              </a:r>
            </a:p>
          </p:txBody>
        </p:sp>
        <p:sp>
          <p:nvSpPr>
            <p:cNvPr id="10" name="8 Rectángulo">
              <a:extLst>
                <a:ext uri="{FF2B5EF4-FFF2-40B4-BE49-F238E27FC236}">
                  <a16:creationId xmlns:a16="http://schemas.microsoft.com/office/drawing/2014/main" id="{BA72A709-93CA-6C43-E38D-6AEB33FC6380}"/>
                </a:ext>
              </a:extLst>
            </p:cNvPr>
            <p:cNvSpPr/>
            <p:nvPr/>
          </p:nvSpPr>
          <p:spPr>
            <a:xfrm>
              <a:off x="785786" y="4214818"/>
              <a:ext cx="2071702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Consejo Escolar</a:t>
              </a:r>
            </a:p>
          </p:txBody>
        </p:sp>
        <p:sp>
          <p:nvSpPr>
            <p:cNvPr id="11" name="9 Rectángulo">
              <a:extLst>
                <a:ext uri="{FF2B5EF4-FFF2-40B4-BE49-F238E27FC236}">
                  <a16:creationId xmlns:a16="http://schemas.microsoft.com/office/drawing/2014/main" id="{612E4418-29E9-83C8-3406-A50C740441CE}"/>
                </a:ext>
              </a:extLst>
            </p:cNvPr>
            <p:cNvSpPr/>
            <p:nvPr/>
          </p:nvSpPr>
          <p:spPr>
            <a:xfrm>
              <a:off x="6429388" y="1857364"/>
              <a:ext cx="2000264" cy="7143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Centro general de Padres y Apoderados</a:t>
              </a:r>
            </a:p>
          </p:txBody>
        </p:sp>
        <p:sp>
          <p:nvSpPr>
            <p:cNvPr id="12" name="10 Rectángulo">
              <a:extLst>
                <a:ext uri="{FF2B5EF4-FFF2-40B4-BE49-F238E27FC236}">
                  <a16:creationId xmlns:a16="http://schemas.microsoft.com/office/drawing/2014/main" id="{5DB31464-222E-2725-9F8A-6469415293FB}"/>
                </a:ext>
              </a:extLst>
            </p:cNvPr>
            <p:cNvSpPr/>
            <p:nvPr/>
          </p:nvSpPr>
          <p:spPr>
            <a:xfrm>
              <a:off x="6429388" y="2643183"/>
              <a:ext cx="2000264" cy="60592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Subcentro de Padres y Apoderados</a:t>
              </a:r>
            </a:p>
          </p:txBody>
        </p:sp>
        <p:sp>
          <p:nvSpPr>
            <p:cNvPr id="13" name="11 Rectángulo">
              <a:extLst>
                <a:ext uri="{FF2B5EF4-FFF2-40B4-BE49-F238E27FC236}">
                  <a16:creationId xmlns:a16="http://schemas.microsoft.com/office/drawing/2014/main" id="{005CDDFF-EACC-F7DA-721D-943584D6D725}"/>
                </a:ext>
              </a:extLst>
            </p:cNvPr>
            <p:cNvSpPr/>
            <p:nvPr/>
          </p:nvSpPr>
          <p:spPr>
            <a:xfrm>
              <a:off x="6572264" y="4214818"/>
              <a:ext cx="2000264" cy="71438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Asistentes de la educación</a:t>
              </a:r>
            </a:p>
          </p:txBody>
        </p:sp>
        <p:sp>
          <p:nvSpPr>
            <p:cNvPr id="14" name="12 Rectángulo">
              <a:extLst>
                <a:ext uri="{FF2B5EF4-FFF2-40B4-BE49-F238E27FC236}">
                  <a16:creationId xmlns:a16="http://schemas.microsoft.com/office/drawing/2014/main" id="{3DE597A0-C9FB-BA3E-F793-B0400D4A4642}"/>
                </a:ext>
              </a:extLst>
            </p:cNvPr>
            <p:cNvSpPr/>
            <p:nvPr/>
          </p:nvSpPr>
          <p:spPr>
            <a:xfrm>
              <a:off x="6643702" y="5429264"/>
              <a:ext cx="1928826" cy="571504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s-ES_tradnl" dirty="0"/>
                <a:t>Servicios menores</a:t>
              </a:r>
            </a:p>
          </p:txBody>
        </p:sp>
        <p:cxnSp>
          <p:nvCxnSpPr>
            <p:cNvPr id="15" name="16 Conector recto de flecha">
              <a:extLst>
                <a:ext uri="{FF2B5EF4-FFF2-40B4-BE49-F238E27FC236}">
                  <a16:creationId xmlns:a16="http://schemas.microsoft.com/office/drawing/2014/main" id="{BE5D7994-031B-95BC-4C0B-08DC7845B694}"/>
                </a:ext>
              </a:extLst>
            </p:cNvPr>
            <p:cNvCxnSpPr/>
            <p:nvPr/>
          </p:nvCxnSpPr>
          <p:spPr>
            <a:xfrm rot="5400000">
              <a:off x="4321967" y="2821777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18 Conector recto de flecha">
              <a:extLst>
                <a:ext uri="{FF2B5EF4-FFF2-40B4-BE49-F238E27FC236}">
                  <a16:creationId xmlns:a16="http://schemas.microsoft.com/office/drawing/2014/main" id="{EE6D83E2-B309-B3DD-EB4E-1EBFD7E9B2BB}"/>
                </a:ext>
              </a:extLst>
            </p:cNvPr>
            <p:cNvCxnSpPr/>
            <p:nvPr/>
          </p:nvCxnSpPr>
          <p:spPr>
            <a:xfrm rot="5400000">
              <a:off x="4427536" y="3927318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20 Conector recto de flecha">
              <a:extLst>
                <a:ext uri="{FF2B5EF4-FFF2-40B4-BE49-F238E27FC236}">
                  <a16:creationId xmlns:a16="http://schemas.microsoft.com/office/drawing/2014/main" id="{8F8603FC-9B26-4BB1-338C-0270875806DD}"/>
                </a:ext>
              </a:extLst>
            </p:cNvPr>
            <p:cNvCxnSpPr/>
            <p:nvPr/>
          </p:nvCxnSpPr>
          <p:spPr>
            <a:xfrm flipH="1">
              <a:off x="4675187" y="4680465"/>
              <a:ext cx="1588" cy="3214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22 Conector recto de flecha">
              <a:extLst>
                <a:ext uri="{FF2B5EF4-FFF2-40B4-BE49-F238E27FC236}">
                  <a16:creationId xmlns:a16="http://schemas.microsoft.com/office/drawing/2014/main" id="{6536BEE4-8A54-B9BC-D96D-86DFE839370B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5715008" y="3357562"/>
              <a:ext cx="785818" cy="121444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24 Conector recto de flecha">
              <a:extLst>
                <a:ext uri="{FF2B5EF4-FFF2-40B4-BE49-F238E27FC236}">
                  <a16:creationId xmlns:a16="http://schemas.microsoft.com/office/drawing/2014/main" id="{2969DAA4-FC31-56AC-BDB7-BCA89AB7BB7A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 flipV="1">
              <a:off x="5715008" y="2357430"/>
              <a:ext cx="714380" cy="10001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26 Conector recto de flecha">
              <a:extLst>
                <a:ext uri="{FF2B5EF4-FFF2-40B4-BE49-F238E27FC236}">
                  <a16:creationId xmlns:a16="http://schemas.microsoft.com/office/drawing/2014/main" id="{7EDB78C9-9DDF-90E3-9AFA-66B01110CC94}"/>
                </a:ext>
              </a:extLst>
            </p:cNvPr>
            <p:cNvCxnSpPr>
              <a:cxnSpLocks/>
              <a:stCxn id="11" idx="2"/>
              <a:endCxn id="12" idx="0"/>
            </p:cNvCxnSpPr>
            <p:nvPr/>
          </p:nvCxnSpPr>
          <p:spPr>
            <a:xfrm>
              <a:off x="7429520" y="2571744"/>
              <a:ext cx="0" cy="71439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28 Conector recto de flecha">
              <a:extLst>
                <a:ext uri="{FF2B5EF4-FFF2-40B4-BE49-F238E27FC236}">
                  <a16:creationId xmlns:a16="http://schemas.microsoft.com/office/drawing/2014/main" id="{04C91FFF-1A94-A6D5-735C-73C1B4718A88}"/>
                </a:ext>
              </a:extLst>
            </p:cNvPr>
            <p:cNvCxnSpPr/>
            <p:nvPr/>
          </p:nvCxnSpPr>
          <p:spPr>
            <a:xfrm rot="5400000">
              <a:off x="7179487" y="5179231"/>
              <a:ext cx="500066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30 Conector recto de flecha">
              <a:extLst>
                <a:ext uri="{FF2B5EF4-FFF2-40B4-BE49-F238E27FC236}">
                  <a16:creationId xmlns:a16="http://schemas.microsoft.com/office/drawing/2014/main" id="{52703ACB-FDD4-90F5-E231-D6E998DB0028}"/>
                </a:ext>
              </a:extLst>
            </p:cNvPr>
            <p:cNvCxnSpPr>
              <a:cxnSpLocks/>
              <a:stCxn id="6" idx="1"/>
              <a:endCxn id="8" idx="3"/>
            </p:cNvCxnSpPr>
            <p:nvPr/>
          </p:nvCxnSpPr>
          <p:spPr>
            <a:xfrm flipH="1" flipV="1">
              <a:off x="2571736" y="3071810"/>
              <a:ext cx="1143008" cy="28575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32 Conector recto de flecha">
              <a:extLst>
                <a:ext uri="{FF2B5EF4-FFF2-40B4-BE49-F238E27FC236}">
                  <a16:creationId xmlns:a16="http://schemas.microsoft.com/office/drawing/2014/main" id="{1F5D9A97-9E78-B836-94C8-390230665A80}"/>
                </a:ext>
              </a:extLst>
            </p:cNvPr>
            <p:cNvCxnSpPr>
              <a:cxnSpLocks/>
              <a:stCxn id="6" idx="1"/>
              <a:endCxn id="10" idx="3"/>
            </p:cNvCxnSpPr>
            <p:nvPr/>
          </p:nvCxnSpPr>
          <p:spPr>
            <a:xfrm flipH="1">
              <a:off x="2857488" y="3357562"/>
              <a:ext cx="857256" cy="1143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7 Rectángulo">
            <a:extLst>
              <a:ext uri="{FF2B5EF4-FFF2-40B4-BE49-F238E27FC236}">
                <a16:creationId xmlns:a16="http://schemas.microsoft.com/office/drawing/2014/main" id="{EFE021DD-9633-6C5C-40E5-E58369F6BF6D}"/>
              </a:ext>
            </a:extLst>
          </p:cNvPr>
          <p:cNvSpPr/>
          <p:nvPr/>
        </p:nvSpPr>
        <p:spPr>
          <a:xfrm>
            <a:off x="3322522" y="6152430"/>
            <a:ext cx="2143140" cy="5858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dirty="0"/>
              <a:t>Profesores</a:t>
            </a:r>
          </a:p>
        </p:txBody>
      </p:sp>
      <p:cxnSp>
        <p:nvCxnSpPr>
          <p:cNvPr id="25" name="20 Conector recto de flecha">
            <a:extLst>
              <a:ext uri="{FF2B5EF4-FFF2-40B4-BE49-F238E27FC236}">
                <a16:creationId xmlns:a16="http://schemas.microsoft.com/office/drawing/2014/main" id="{9C6D24FD-DEB9-E71E-93D8-2C76D12DB97C}"/>
              </a:ext>
            </a:extLst>
          </p:cNvPr>
          <p:cNvCxnSpPr>
            <a:cxnSpLocks/>
          </p:cNvCxnSpPr>
          <p:nvPr/>
        </p:nvCxnSpPr>
        <p:spPr>
          <a:xfrm flipH="1">
            <a:off x="4387735" y="5833108"/>
            <a:ext cx="2387" cy="3295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uadroTexto 34">
            <a:extLst>
              <a:ext uri="{FF2B5EF4-FFF2-40B4-BE49-F238E27FC236}">
                <a16:creationId xmlns:a16="http://schemas.microsoft.com/office/drawing/2014/main" id="{0A69BF0B-28D7-E8A3-FCDB-7144A1BF2CD4}"/>
              </a:ext>
            </a:extLst>
          </p:cNvPr>
          <p:cNvSpPr txBox="1"/>
          <p:nvPr/>
        </p:nvSpPr>
        <p:spPr>
          <a:xfrm>
            <a:off x="6082837" y="3429000"/>
            <a:ext cx="200026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dirty="0"/>
              <a:t>Centro general de Estudiantes</a:t>
            </a:r>
            <a:endParaRPr lang="es-CL" dirty="0"/>
          </a:p>
        </p:txBody>
      </p:sp>
      <p:cxnSp>
        <p:nvCxnSpPr>
          <p:cNvPr id="41" name="Conector recto de flecha 40">
            <a:extLst>
              <a:ext uri="{FF2B5EF4-FFF2-40B4-BE49-F238E27FC236}">
                <a16:creationId xmlns:a16="http://schemas.microsoft.com/office/drawing/2014/main" id="{91708C39-C5B6-37A0-CA04-BB0F7838E738}"/>
              </a:ext>
            </a:extLst>
          </p:cNvPr>
          <p:cNvCxnSpPr>
            <a:stCxn id="6" idx="3"/>
          </p:cNvCxnSpPr>
          <p:nvPr/>
        </p:nvCxnSpPr>
        <p:spPr>
          <a:xfrm>
            <a:off x="5429943" y="3282271"/>
            <a:ext cx="652894" cy="469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13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16036</TotalTime>
  <Words>1506</Words>
  <Application>Microsoft Office PowerPoint</Application>
  <PresentationFormat>Presentación en pantalla (4:3)</PresentationFormat>
  <Paragraphs>345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48" baseType="lpstr">
      <vt:lpstr>Arial</vt:lpstr>
      <vt:lpstr>Arial Black</vt:lpstr>
      <vt:lpstr>Calibri</vt:lpstr>
      <vt:lpstr>Constantia</vt:lpstr>
      <vt:lpstr>Times New Roman</vt:lpstr>
      <vt:lpstr>Wingdings 2</vt:lpstr>
      <vt:lpstr>Flujo</vt:lpstr>
      <vt:lpstr>Cuenta Pública  Escuela Primer Agua  2024 </vt:lpstr>
      <vt:lpstr>Ubicación de la escuela </vt:lpstr>
      <vt:lpstr>MISIÓN</vt:lpstr>
      <vt:lpstr>Visión  </vt:lpstr>
      <vt:lpstr>SELLOS Y VALORES </vt:lpstr>
      <vt:lpstr>PRESENTACIÓN DE LA ESCUELA</vt:lpstr>
      <vt:lpstr>RESUMEN MATRICULA PIE</vt:lpstr>
      <vt:lpstr>Jornada de Trabajo</vt:lpstr>
      <vt:lpstr>Organigrama</vt:lpstr>
      <vt:lpstr>Número de docentes y Profesionales </vt:lpstr>
      <vt:lpstr>Tramos de carrera  profesional docente</vt:lpstr>
      <vt:lpstr>Asistentes de la Educación</vt:lpstr>
      <vt:lpstr>Infraestructura</vt:lpstr>
      <vt:lpstr>Presentación de PowerPoint</vt:lpstr>
      <vt:lpstr>Plan de Mejoramiento</vt:lpstr>
      <vt:lpstr>Área de Gestión Curricular</vt:lpstr>
      <vt:lpstr>Área de Liderazgo</vt:lpstr>
      <vt:lpstr>Convivencia Escolar</vt:lpstr>
      <vt:lpstr>Gestión de Recursos</vt:lpstr>
      <vt:lpstr>Otras Actividades</vt:lpstr>
      <vt:lpstr>ACTIVIDADES GRUPALES</vt:lpstr>
      <vt:lpstr>Actividades Artísticas</vt:lpstr>
      <vt:lpstr>ACTIVIDADES CULTURALES</vt:lpstr>
      <vt:lpstr>ACTIVIDADES MEDIO AMBIENTALES Y VIDA SALUDABLE</vt:lpstr>
      <vt:lpstr>TALLERES Y CAPACITACIÓN PROFESIONAL</vt:lpstr>
      <vt:lpstr>Presentación de PowerPoint</vt:lpstr>
      <vt:lpstr>Área Recursos  </vt:lpstr>
      <vt:lpstr>Área Resultados</vt:lpstr>
      <vt:lpstr>RESUMEN SIMCE </vt:lpstr>
      <vt:lpstr>Alianzas Estratégicas</vt:lpstr>
      <vt:lpstr>Coordinación de área</vt:lpstr>
      <vt:lpstr>Programas  y Becas Ministeriales </vt:lpstr>
      <vt:lpstr>Actividades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>Windows uE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CUENTA PÚBLICA</dc:title>
  <dc:creator>WinuE</dc:creator>
  <cp:lastModifiedBy>Direccion</cp:lastModifiedBy>
  <cp:revision>866</cp:revision>
  <cp:lastPrinted>2024-12-11T13:40:14Z</cp:lastPrinted>
  <dcterms:created xsi:type="dcterms:W3CDTF">2009-12-14T19:21:54Z</dcterms:created>
  <dcterms:modified xsi:type="dcterms:W3CDTF">2025-05-22T18:54:02Z</dcterms:modified>
</cp:coreProperties>
</file>