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0"/>
  </p:notesMasterIdLst>
  <p:sldIdLst>
    <p:sldId id="256" r:id="rId2"/>
    <p:sldId id="257" r:id="rId3"/>
    <p:sldId id="263" r:id="rId4"/>
    <p:sldId id="264" r:id="rId5"/>
    <p:sldId id="493" r:id="rId6"/>
    <p:sldId id="412" r:id="rId7"/>
    <p:sldId id="413" r:id="rId8"/>
    <p:sldId id="260" r:id="rId9"/>
    <p:sldId id="406" r:id="rId10"/>
    <p:sldId id="492" r:id="rId11"/>
    <p:sldId id="261" r:id="rId12"/>
    <p:sldId id="262" r:id="rId13"/>
    <p:sldId id="276" r:id="rId14"/>
    <p:sldId id="277" r:id="rId15"/>
    <p:sldId id="402" r:id="rId16"/>
    <p:sldId id="265" r:id="rId17"/>
    <p:sldId id="266" r:id="rId18"/>
    <p:sldId id="267" r:id="rId19"/>
    <p:sldId id="268" r:id="rId20"/>
    <p:sldId id="504" r:id="rId21"/>
    <p:sldId id="505" r:id="rId22"/>
    <p:sldId id="506" r:id="rId23"/>
    <p:sldId id="507" r:id="rId24"/>
    <p:sldId id="510" r:id="rId25"/>
    <p:sldId id="269" r:id="rId26"/>
    <p:sldId id="270" r:id="rId27"/>
    <p:sldId id="271" r:id="rId28"/>
    <p:sldId id="296" r:id="rId29"/>
    <p:sldId id="291" r:id="rId30"/>
    <p:sldId id="405" r:id="rId31"/>
    <p:sldId id="319" r:id="rId32"/>
    <p:sldId id="511" r:id="rId33"/>
    <p:sldId id="512" r:id="rId34"/>
    <p:sldId id="513" r:id="rId35"/>
    <p:sldId id="514" r:id="rId36"/>
    <p:sldId id="515" r:id="rId37"/>
    <p:sldId id="516" r:id="rId38"/>
    <p:sldId id="411" r:id="rId39"/>
  </p:sldIdLst>
  <p:sldSz cx="9144000" cy="6858000" type="screen4x3"/>
  <p:notesSz cx="6858000" cy="9313863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645" autoAdjust="0"/>
  </p:normalViewPr>
  <p:slideViewPr>
    <p:cSldViewPr>
      <p:cViewPr varScale="1">
        <p:scale>
          <a:sx n="113" d="100"/>
          <a:sy n="113" d="100"/>
        </p:scale>
        <p:origin x="159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r">
              <a:defRPr sz="1200"/>
            </a:lvl1pPr>
          </a:lstStyle>
          <a:p>
            <a:fld id="{498BFA0E-3615-45F1-AB23-54A3D714E8C4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4" tIns="47407" rIns="94814" bIns="47407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1" y="4424086"/>
            <a:ext cx="5486400" cy="4191238"/>
          </a:xfrm>
          <a:prstGeom prst="rect">
            <a:avLst/>
          </a:prstGeom>
        </p:spPr>
        <p:txBody>
          <a:bodyPr vert="horz" lIns="94814" tIns="47407" rIns="94814" bIns="4740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46555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5" y="8846555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r">
              <a:defRPr sz="1200"/>
            </a:lvl1pPr>
          </a:lstStyle>
          <a:p>
            <a:fld id="{DC055638-0E08-47E0-BA99-CFE38FC2064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227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57909" y="3357538"/>
            <a:ext cx="6172200" cy="350046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6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Cuenta Pública</a:t>
            </a:r>
            <a:br>
              <a:rPr lang="es-ES_tradnl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br>
              <a:rPr lang="es-ES_tradnl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  <a:t>Escuela Primer Agua</a:t>
            </a:r>
            <a:b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</a:br>
            <a:b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  <a:t>2023</a:t>
            </a:r>
            <a:b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</a:br>
            <a:endParaRPr lang="es-ES_tradnl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42934D-7C64-4801-9FC6-0F59434892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9" y="764704"/>
            <a:ext cx="1800199" cy="231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Tramos de carrera </a:t>
            </a:r>
            <a:br>
              <a:rPr lang="es-ES" b="1" dirty="0"/>
            </a:br>
            <a:r>
              <a:rPr lang="es-ES" b="1" dirty="0"/>
              <a:t>profesional docente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/>
          <a:lstStyle/>
          <a:p>
            <a:r>
              <a:rPr lang="es-ES" dirty="0"/>
              <a:t>Experto II	: 	0</a:t>
            </a:r>
          </a:p>
          <a:p>
            <a:r>
              <a:rPr lang="es-ES" dirty="0"/>
              <a:t>Experto I	:	3</a:t>
            </a:r>
          </a:p>
          <a:p>
            <a:r>
              <a:rPr lang="es-ES" dirty="0"/>
              <a:t>Avanzado	:	1</a:t>
            </a:r>
          </a:p>
          <a:p>
            <a:r>
              <a:rPr lang="es-ES" dirty="0"/>
              <a:t>Temprano 	:	4</a:t>
            </a:r>
          </a:p>
          <a:p>
            <a:r>
              <a:rPr lang="es-ES" dirty="0"/>
              <a:t>Inicial	:	0</a:t>
            </a:r>
          </a:p>
          <a:p>
            <a:r>
              <a:rPr lang="es-ES" dirty="0"/>
              <a:t>Acceso	:	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933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29642" cy="725470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Asistentes de la Educación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7467600" cy="518809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s-ES_tradnl" sz="28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asistentes de la educación, como auxiliar de servicios menores.</a:t>
            </a:r>
          </a:p>
          <a:p>
            <a:pPr algn="just"/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asistentes de la educación con labor de inspectoría.</a:t>
            </a:r>
          </a:p>
          <a:p>
            <a:pPr algn="just"/>
            <a:r>
              <a:rPr lang="es-ES_tradnl" sz="3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asistente de sala para apoyo a los estudiantes.</a:t>
            </a:r>
          </a:p>
          <a:p>
            <a:pPr algn="just"/>
            <a:r>
              <a:rPr lang="es-ES_tradnl" sz="3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asistente de la educación como monitora de huerto escolar</a:t>
            </a:r>
          </a:p>
          <a:p>
            <a:pPr algn="just"/>
            <a:r>
              <a:rPr lang="es-ES_tradnl" sz="3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3 educadores tradicionales.</a:t>
            </a:r>
          </a:p>
          <a:p>
            <a:pPr algn="just">
              <a:buNone/>
            </a:pPr>
            <a:endParaRPr lang="es-ES_tradnl" sz="3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Organigrama</a:t>
            </a:r>
          </a:p>
        </p:txBody>
      </p:sp>
      <p:grpSp>
        <p:nvGrpSpPr>
          <p:cNvPr id="24" name="23 Grupo"/>
          <p:cNvGrpSpPr/>
          <p:nvPr/>
        </p:nvGrpSpPr>
        <p:grpSpPr>
          <a:xfrm>
            <a:off x="297629" y="1556792"/>
            <a:ext cx="7786742" cy="4214842"/>
            <a:chOff x="785786" y="1785926"/>
            <a:chExt cx="7786742" cy="4214842"/>
          </a:xfrm>
        </p:grpSpPr>
        <p:sp>
          <p:nvSpPr>
            <p:cNvPr id="4" name="3 Rectángulo"/>
            <p:cNvSpPr/>
            <p:nvPr/>
          </p:nvSpPr>
          <p:spPr>
            <a:xfrm>
              <a:off x="3786182" y="1785926"/>
              <a:ext cx="1928826" cy="7858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Jefe Daem</a:t>
              </a:r>
            </a:p>
          </p:txBody>
        </p:sp>
        <p:sp>
          <p:nvSpPr>
            <p:cNvPr id="5" name="4 Rectángulo"/>
            <p:cNvSpPr/>
            <p:nvPr/>
          </p:nvSpPr>
          <p:spPr>
            <a:xfrm>
              <a:off x="3714744" y="3071810"/>
              <a:ext cx="2000264" cy="7858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Directora</a:t>
              </a: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3714744" y="4357694"/>
              <a:ext cx="2071702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Unidad Técnica Pedagógica</a:t>
              </a: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785786" y="2786058"/>
              <a:ext cx="1785950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Consejo Técnico</a:t>
              </a: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3714744" y="5261617"/>
              <a:ext cx="2143140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Jefatura ciclos</a:t>
              </a: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785786" y="4214818"/>
              <a:ext cx="2071702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Consejo Escolar</a:t>
              </a: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6429388" y="1857364"/>
              <a:ext cx="2000264" cy="7143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Centro general de Padres y Apoderados</a:t>
              </a: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6429388" y="2928934"/>
              <a:ext cx="2000264" cy="85725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Subcentro de Padres y Apoderados</a:t>
              </a: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6572264" y="4214818"/>
              <a:ext cx="2000264" cy="7143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Asistentes de la educación</a:t>
              </a: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6643702" y="5429264"/>
              <a:ext cx="1928826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Servicios menores</a:t>
              </a:r>
            </a:p>
          </p:txBody>
        </p:sp>
        <p:cxnSp>
          <p:nvCxnSpPr>
            <p:cNvPr id="17" name="16 Conector recto de flecha"/>
            <p:cNvCxnSpPr/>
            <p:nvPr/>
          </p:nvCxnSpPr>
          <p:spPr>
            <a:xfrm rot="5400000">
              <a:off x="4321967" y="2821777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 de flecha"/>
            <p:cNvCxnSpPr/>
            <p:nvPr/>
          </p:nvCxnSpPr>
          <p:spPr>
            <a:xfrm rot="5400000">
              <a:off x="4321967" y="4107661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 flipH="1">
              <a:off x="4571206" y="4929992"/>
              <a:ext cx="1588" cy="3214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 de flecha"/>
            <p:cNvCxnSpPr>
              <a:stCxn id="5" idx="3"/>
            </p:cNvCxnSpPr>
            <p:nvPr/>
          </p:nvCxnSpPr>
          <p:spPr>
            <a:xfrm>
              <a:off x="5715008" y="3464719"/>
              <a:ext cx="785818" cy="11072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>
              <a:stCxn id="5" idx="3"/>
            </p:cNvCxnSpPr>
            <p:nvPr/>
          </p:nvCxnSpPr>
          <p:spPr>
            <a:xfrm flipV="1">
              <a:off x="5715008" y="2357430"/>
              <a:ext cx="714380" cy="11072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 de flecha"/>
            <p:cNvCxnSpPr>
              <a:stCxn id="10" idx="2"/>
              <a:endCxn id="11" idx="0"/>
            </p:cNvCxnSpPr>
            <p:nvPr/>
          </p:nvCxnSpPr>
          <p:spPr>
            <a:xfrm rot="5400000">
              <a:off x="7250925" y="2750339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 rot="5400000">
              <a:off x="7179487" y="5179231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>
              <a:stCxn id="5" idx="1"/>
              <a:endCxn id="7" idx="3"/>
            </p:cNvCxnSpPr>
            <p:nvPr/>
          </p:nvCxnSpPr>
          <p:spPr>
            <a:xfrm rot="10800000">
              <a:off x="2571736" y="3071811"/>
              <a:ext cx="1143008" cy="3929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>
              <a:stCxn id="5" idx="1"/>
              <a:endCxn id="9" idx="3"/>
            </p:cNvCxnSpPr>
            <p:nvPr/>
          </p:nvCxnSpPr>
          <p:spPr>
            <a:xfrm rot="10800000" flipV="1">
              <a:off x="2857488" y="3464718"/>
              <a:ext cx="857256" cy="10358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7 Rectángulo"/>
          <p:cNvSpPr/>
          <p:nvPr/>
        </p:nvSpPr>
        <p:spPr>
          <a:xfrm>
            <a:off x="3224615" y="5936406"/>
            <a:ext cx="2143140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Profesores</a:t>
            </a:r>
          </a:p>
        </p:txBody>
      </p:sp>
      <p:cxnSp>
        <p:nvCxnSpPr>
          <p:cNvPr id="32" name="20 Conector recto de flecha"/>
          <p:cNvCxnSpPr/>
          <p:nvPr/>
        </p:nvCxnSpPr>
        <p:spPr>
          <a:xfrm flipH="1">
            <a:off x="4083049" y="5626588"/>
            <a:ext cx="1588" cy="321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865" y="620688"/>
            <a:ext cx="5329246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Infraestructura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9924" y="1008275"/>
            <a:ext cx="5500726" cy="371477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s-ES_tradnl" sz="36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escuela cuenta con: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8 salas de clases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para  Pre Kínder y Kínder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 salas para integración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biblioteca CRA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de Enlaces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comedor y cocina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11587"/>
            <a:ext cx="2142532" cy="214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3635896" y="4149080"/>
            <a:ext cx="2780928" cy="263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08920"/>
            <a:ext cx="2389025" cy="238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b="25120"/>
          <a:stretch/>
        </p:blipFill>
        <p:spPr>
          <a:xfrm>
            <a:off x="5621111" y="620688"/>
            <a:ext cx="301509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73758"/>
            <a:ext cx="5857916" cy="4214842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de profesores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oficina UTP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oficina Directora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Servicios higiénicos para niños, niñas y profesores reacondicionados.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baño para la inclusión.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baño para funcionarios.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comedor para profesores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cuartos para implementos deportivos.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Un Huerto Escolar.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Gimnasio </a:t>
            </a:r>
          </a:p>
          <a:p>
            <a:endParaRPr lang="es-ES_tradn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5"/>
          <a:stretch/>
        </p:blipFill>
        <p:spPr>
          <a:xfrm>
            <a:off x="5907552" y="1196752"/>
            <a:ext cx="2935774" cy="1984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0"/>
          <a:stretch/>
        </p:blipFill>
        <p:spPr>
          <a:xfrm rot="689950">
            <a:off x="5882603" y="4172476"/>
            <a:ext cx="278092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Plan de Mejoramiento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/>
          </a:p>
          <a:p>
            <a:endParaRPr lang="es-CL" dirty="0"/>
          </a:p>
          <a:p>
            <a:pPr algn="ctr"/>
            <a:r>
              <a:rPr lang="es-CL" sz="3200" b="1" dirty="0"/>
              <a:t>Detalle de Programación Anual 2023</a:t>
            </a:r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6959" y="980728"/>
            <a:ext cx="7467600" cy="439718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Área de Gestión Curricular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987648"/>
              </p:ext>
            </p:extLst>
          </p:nvPr>
        </p:nvGraphicFramePr>
        <p:xfrm>
          <a:off x="899592" y="1700808"/>
          <a:ext cx="7467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Objetivo</a:t>
                      </a:r>
                      <a:endParaRPr lang="es-CL" sz="24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Acciones</a:t>
                      </a:r>
                      <a:endParaRPr lang="es-CL" sz="24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Evaluación</a:t>
                      </a:r>
                      <a:endParaRPr lang="es-CL" sz="2400" dirty="0"/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1148"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>
                          <a:latin typeface="Arial" pitchFamily="34" charset="0"/>
                          <a:cs typeface="Arial" pitchFamily="34" charset="0"/>
                        </a:rPr>
                        <a:t> Fortalecer las prácticas pedagógicas a través del acompañamiento al aula de docentes de los distintos Niveles educativos para que impacten positivamente en los AA de los estudiantes.</a:t>
                      </a:r>
                    </a:p>
                    <a:p>
                      <a:pPr algn="just"/>
                      <a:r>
                        <a:rPr lang="es-MX" sz="1200" dirty="0">
                          <a:latin typeface="Arial" pitchFamily="34" charset="0"/>
                          <a:cs typeface="Arial" pitchFamily="34" charset="0"/>
                        </a:rPr>
                        <a:t>Potenciar los aprendizajes de todos/as los/as estudiantes para atender de manera efectiva y oportuna a los alumnos(as) con diferentes ritmos y estilos de aprendizajes fortaleciendo el trabajo colaborativo entre equipo PIE y docentes de aula</a:t>
                      </a:r>
                    </a:p>
                    <a:p>
                      <a:pPr algn="just"/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>
                        <a:buFont typeface="Arial" charset="0"/>
                        <a:buChar char="•"/>
                      </a:pPr>
                      <a:r>
                        <a:rPr kumimoji="0" lang="es-MX" sz="2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Acompañamiento al aula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r>
                        <a:rPr kumimoji="0" lang="es-MX" sz="2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Potenciar Aprendizajes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r>
                        <a:rPr kumimoji="0" lang="es-MX" sz="2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Diferentes tipos de evaluaciones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CL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None/>
                      </a:pPr>
                      <a:endParaRPr kumimoji="0" lang="es-CL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buFont typeface="Arial" charset="0"/>
                        <a:buNone/>
                      </a:pPr>
                      <a:endParaRPr kumimoji="0" lang="es-CL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s-MX" sz="2400" baseline="0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s-MX" sz="2400" b="0" baseline="0" dirty="0">
                          <a:latin typeface="Arial" pitchFamily="34" charset="0"/>
                          <a:cs typeface="Arial" pitchFamily="34" charset="0"/>
                        </a:rPr>
                        <a:t>Nivel OPTIMO  </a:t>
                      </a:r>
                      <a:endParaRPr lang="es-CL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pPr algn="ctr" eaLnBrk="0" hangingPunct="0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Área de Liderazgo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es-ES_tradnl" dirty="0"/>
          </a:p>
          <a:p>
            <a:endParaRPr lang="es-ES_tradnl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76917"/>
              </p:ext>
            </p:extLst>
          </p:nvPr>
        </p:nvGraphicFramePr>
        <p:xfrm>
          <a:off x="934922" y="1268760"/>
          <a:ext cx="721694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4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588"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latin typeface="Calibri" pitchFamily="34" charset="0"/>
                        </a:rPr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latin typeface="Calibri" pitchFamily="34" charset="0"/>
                        </a:rPr>
                        <a:t>Acciones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latin typeface="Calibri" pitchFamily="34" charset="0"/>
                        </a:rPr>
                        <a:t>Evaluación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708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Promover el perfeccionamiento docente centrado en el aprendizaje del estudiante para fortalecer el desarrollo de habilidades y aprendizajes significativos de cada uno de los/as estudiantes.</a:t>
                      </a:r>
                    </a:p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Afianzar cumplimiento de roles y funciones del personal docente y no docente, para implementar de manera efectiva, el reglamento de roles y funciones de cada uno de los miembros de la comunidad educativa.</a:t>
                      </a:r>
                    </a:p>
                    <a:p>
                      <a:pPr algn="just"/>
                      <a:endParaRPr lang="es-ES_tradnl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y funciones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Evaluación de desempeño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Perfeccionamiento docente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talleres para desarrollo de habilidades</a:t>
                      </a:r>
                      <a:endParaRPr lang="es-ES_tradnl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Font typeface="Arial" charset="0"/>
                        <a:buNone/>
                      </a:pPr>
                      <a:endParaRPr lang="es-ES_tradnl" sz="14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s-ES_tradn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OPTIMO </a:t>
                      </a:r>
                    </a:p>
                    <a:p>
                      <a:pPr algn="ctr"/>
                      <a:r>
                        <a:rPr lang="es-ES_tradnl" sz="1200" dirty="0">
                          <a:latin typeface="Calibri" pitchFamily="34" charset="0"/>
                        </a:rPr>
                        <a:t>           </a:t>
                      </a:r>
                      <a:r>
                        <a:rPr lang="es-ES_tradnl" sz="1100" dirty="0">
                          <a:latin typeface="Calibri" pitchFamily="34" charset="0"/>
                        </a:rPr>
                        <a:t> </a:t>
                      </a:r>
                      <a:endParaRPr lang="es-ES_tradnl" sz="32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115328" cy="946928"/>
          </a:xfrm>
        </p:spPr>
        <p:txBody>
          <a:bodyPr/>
          <a:lstStyle/>
          <a:p>
            <a:pPr algn="ctr"/>
            <a:r>
              <a:rPr lang="es-CL" dirty="0"/>
              <a:t>Convivencia Escolar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785718"/>
              </p:ext>
            </p:extLst>
          </p:nvPr>
        </p:nvGraphicFramePr>
        <p:xfrm>
          <a:off x="899592" y="1340768"/>
          <a:ext cx="74676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038">
                <a:tc>
                  <a:txBody>
                    <a:bodyPr/>
                    <a:lstStyle/>
                    <a:p>
                      <a:pPr algn="ctr"/>
                      <a:r>
                        <a:rPr lang="es-ES_tradnl" sz="3200" dirty="0">
                          <a:latin typeface="Calibri" pitchFamily="34" charset="0"/>
                        </a:rPr>
                        <a:t>Objetivos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Acciones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Evaluación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Incorporar actividades deportivas, recreativas y medio ambientales para fortalecer el desarrollo físico y mejoramiento de la autoestima, estableciendo el grado de satisfacción de los padres y apoderados, alumnos y profesores con la educación y actividades realizadas en el establecimiento</a:t>
                      </a:r>
                    </a:p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Garantizar la participación de la comunidad educativa en la formulación/actualización/implementación/evaluación del Proyecto Educativo Institucional, para generar mayor identidad institucional en todos los miembros de la comunidad educativa.</a:t>
                      </a:r>
                    </a:p>
                    <a:p>
                      <a:pPr algn="just"/>
                      <a:endParaRPr lang="es-ES_tradn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MX" sz="2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Participación de la Comunidad Educativa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CL" sz="2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Desarrollo integral.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CL" sz="2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Actividades </a:t>
                      </a:r>
                      <a:r>
                        <a:rPr kumimoji="0" lang="es-CL" sz="2800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interescolares</a:t>
                      </a:r>
                      <a:endParaRPr kumimoji="0" lang="es-CL" sz="28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s-ES_tradnl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OPTIMO </a:t>
                      </a: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928670"/>
            <a:ext cx="7467600" cy="582594"/>
          </a:xfrm>
        </p:spPr>
        <p:txBody>
          <a:bodyPr>
            <a:normAutofit/>
          </a:bodyPr>
          <a:lstStyle/>
          <a:p>
            <a:pPr algn="ctr" eaLnBrk="0" hangingPunct="0"/>
            <a:r>
              <a:rPr lang="es-ES_tradnl" sz="3300" b="1" dirty="0">
                <a:solidFill>
                  <a:schemeClr val="tx1"/>
                </a:solidFill>
                <a:latin typeface="Calibri" pitchFamily="34" charset="0"/>
              </a:rPr>
              <a:t>Gestión de Recursos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701443"/>
              </p:ext>
            </p:extLst>
          </p:nvPr>
        </p:nvGraphicFramePr>
        <p:xfrm>
          <a:off x="755576" y="1724525"/>
          <a:ext cx="7611048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529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Objetivo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Acciones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Evaluación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044">
                <a:tc>
                  <a:txBody>
                    <a:bodyPr/>
                    <a:lstStyle/>
                    <a:p>
                      <a:pPr algn="just"/>
                      <a:r>
                        <a:rPr lang="es-MX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Asegurar el buen uso de los recursos financieros y humanos en coherencia con los requerimientos y necesidades del establecimiento educacional para el apoyo a la docencia del establecimiento y buen funcionamiento del mismo, asegurando el desarrollo de habilidades y aprendizajes en los procesos educativos de los/as estudiantes</a:t>
                      </a:r>
                      <a:r>
                        <a:rPr lang="es-MX" sz="2000" dirty="0">
                          <a:latin typeface="Calibri" pitchFamily="34" charset="0"/>
                        </a:rPr>
                        <a:t>.</a:t>
                      </a:r>
                      <a:endParaRPr lang="es-ES_tradnl" sz="2000" dirty="0">
                        <a:latin typeface="Calibri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>
                        <a:buFont typeface="Arial" charset="0"/>
                        <a:buChar char="•"/>
                      </a:pPr>
                      <a:r>
                        <a:rPr lang="es-ES_tradnl" sz="2400" baseline="0" dirty="0">
                          <a:latin typeface="Calibri" pitchFamily="34" charset="0"/>
                        </a:rPr>
                        <a:t>Gastos Varios 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r>
                        <a:rPr lang="es-ES_tradnl" sz="2400" baseline="0" dirty="0">
                          <a:latin typeface="Calibri" pitchFamily="34" charset="0"/>
                        </a:rPr>
                        <a:t>Contratación personal 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  <a:p>
                      <a:pPr algn="just"/>
                      <a:r>
                        <a:rPr lang="es-ES_tradnl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OPTIMO </a:t>
                      </a:r>
                    </a:p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0186" y="631729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Ubicación de la escuela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88823" y="587727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>
                <a:latin typeface="Calibri" pitchFamily="34" charset="0"/>
                <a:cs typeface="Arial" pitchFamily="34" charset="0"/>
              </a:rPr>
              <a:t>La escuela G-439, Primer Agua se encuentra ubicada camino Tirúa- </a:t>
            </a:r>
            <a:r>
              <a:rPr lang="es-ES_tradnl" sz="1600" dirty="0" err="1">
                <a:latin typeface="Calibri" pitchFamily="34" charset="0"/>
                <a:cs typeface="Arial" pitchFamily="34" charset="0"/>
              </a:rPr>
              <a:t>Trovolhue</a:t>
            </a:r>
            <a:r>
              <a:rPr lang="es-ES_tradnl" sz="1600" dirty="0">
                <a:latin typeface="Calibri" pitchFamily="34" charset="0"/>
                <a:cs typeface="Arial" pitchFamily="34" charset="0"/>
              </a:rPr>
              <a:t> s/n, de la comuna de Tirúa, Provincia Arauco.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7450"/>
          <a:stretch/>
        </p:blipFill>
        <p:spPr>
          <a:xfrm>
            <a:off x="3214115" y="3096257"/>
            <a:ext cx="2499742" cy="2484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7024"/>
            <a:ext cx="2983342" cy="2237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748">
            <a:off x="5560733" y="1575532"/>
            <a:ext cx="2974942" cy="22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Otras Actividades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9257" y="2348880"/>
            <a:ext cx="8229600" cy="4389120"/>
          </a:xfrm>
        </p:spPr>
        <p:txBody>
          <a:bodyPr>
            <a:normAutofit/>
          </a:bodyPr>
          <a:lstStyle/>
          <a:p>
            <a:pPr algn="just"/>
            <a:r>
              <a:rPr lang="es-CL" sz="3600" dirty="0"/>
              <a:t>Además de las actividades pedagógicas nuestros estudiantes participaron de diversas actividades de índole deportivo, artístico y pedagógico que se detallan a continuación:</a:t>
            </a:r>
            <a:endParaRPr lang="es-CL" sz="3600" b="1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749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Actividades</a:t>
            </a:r>
            <a:r>
              <a:rPr lang="en-US" b="1" dirty="0"/>
              <a:t> </a:t>
            </a:r>
            <a:r>
              <a:rPr lang="en-US" b="1" dirty="0" err="1"/>
              <a:t>Artísticas</a:t>
            </a:r>
            <a:endParaRPr lang="en-US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FDBF924-958F-4517-B504-99D60904A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Acto día del libro</a:t>
            </a:r>
          </a:p>
          <a:p>
            <a:r>
              <a:rPr lang="es-CL" dirty="0"/>
              <a:t>Acto día de la familia</a:t>
            </a:r>
          </a:p>
          <a:p>
            <a:r>
              <a:rPr lang="es-CL" dirty="0"/>
              <a:t>Acto apertura aniversario escuela</a:t>
            </a:r>
          </a:p>
          <a:p>
            <a:r>
              <a:rPr lang="es-CL" dirty="0"/>
              <a:t>Acto día del apoderado</a:t>
            </a:r>
          </a:p>
          <a:p>
            <a:r>
              <a:rPr lang="es-CL" dirty="0"/>
              <a:t>Acto día del estudiante</a:t>
            </a:r>
          </a:p>
          <a:p>
            <a:r>
              <a:rPr lang="es-CL" dirty="0"/>
              <a:t>Participación de afiche para la No violencia contra la mujer</a:t>
            </a:r>
          </a:p>
          <a:p>
            <a:r>
              <a:rPr lang="es-CL" dirty="0"/>
              <a:t>Creación pancarta sobre derechos de niños y niñas y adolescentes. </a:t>
            </a:r>
          </a:p>
          <a:p>
            <a:r>
              <a:rPr lang="es-CL" dirty="0"/>
              <a:t>Semana de la educación parvularia</a:t>
            </a:r>
          </a:p>
          <a:p>
            <a:r>
              <a:rPr lang="es-CL" dirty="0"/>
              <a:t>Acto ya se leer</a:t>
            </a:r>
          </a:p>
        </p:txBody>
      </p:sp>
    </p:spTree>
    <p:extLst>
      <p:ext uri="{BB962C8B-B14F-4D97-AF65-F5344CB8AC3E}">
        <p14:creationId xmlns:p14="http://schemas.microsoft.com/office/powerpoint/2010/main" val="447090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ACTIVIDADES DEPORTIVAS</a:t>
            </a:r>
            <a:endParaRPr lang="en-US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02F574F-3D63-4328-88BA-7FE20D0B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Participación de comunal de tenis de mesa varones y damas</a:t>
            </a:r>
          </a:p>
          <a:p>
            <a:r>
              <a:rPr lang="es-CL" dirty="0"/>
              <a:t>Participación de campeonato futsal varones y damas</a:t>
            </a:r>
          </a:p>
          <a:p>
            <a:r>
              <a:rPr lang="es-CL" dirty="0"/>
              <a:t>Participación campeonato de futbol varones y damas</a:t>
            </a:r>
          </a:p>
          <a:p>
            <a:r>
              <a:rPr lang="es-CL" dirty="0"/>
              <a:t>Participación corrida familiar sur</a:t>
            </a:r>
          </a:p>
          <a:p>
            <a:r>
              <a:rPr lang="es-CL" dirty="0"/>
              <a:t>Participación copa lafquenche</a:t>
            </a:r>
          </a:p>
          <a:p>
            <a:r>
              <a:rPr lang="es-CL" dirty="0"/>
              <a:t>Participación en campeonato de Basquetbol</a:t>
            </a:r>
          </a:p>
        </p:txBody>
      </p:sp>
    </p:spTree>
    <p:extLst>
      <p:ext uri="{BB962C8B-B14F-4D97-AF65-F5344CB8AC3E}">
        <p14:creationId xmlns:p14="http://schemas.microsoft.com/office/powerpoint/2010/main" val="1561295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/>
              <a:t>ACTIVIDADES CULTURALES</a:t>
            </a:r>
            <a:endParaRPr lang="en-U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Llellipun</a:t>
            </a:r>
            <a:endParaRPr lang="en-US" sz="5400" dirty="0"/>
          </a:p>
          <a:p>
            <a:r>
              <a:rPr lang="en-US" sz="5400" dirty="0"/>
              <a:t>We </a:t>
            </a:r>
            <a:r>
              <a:rPr lang="en-US" sz="5400" dirty="0" err="1"/>
              <a:t>tripantu</a:t>
            </a:r>
            <a:endParaRPr lang="en-US" sz="5400" dirty="0"/>
          </a:p>
          <a:p>
            <a:r>
              <a:rPr lang="en-US" sz="5400" dirty="0" err="1"/>
              <a:t>Travtrintu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73630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1124744"/>
            <a:ext cx="88569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 </a:t>
            </a:r>
            <a:r>
              <a:rPr lang="es-MX" sz="2400" dirty="0"/>
              <a:t>- </a:t>
            </a:r>
            <a:r>
              <a:rPr lang="es-MX" sz="4000" dirty="0"/>
              <a:t>Diariamente  se publica en </a:t>
            </a:r>
            <a:r>
              <a:rPr lang="es-MX" sz="4000"/>
              <a:t>la página </a:t>
            </a:r>
            <a:r>
              <a:rPr lang="es-MX" sz="4000" dirty="0"/>
              <a:t>de Facebook de la escuela y  los diarios murales  las  diversas actividades pedagógicas, recreativas, culturales y medio ambientales de las cuales participa nuestra escuela.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49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0" hangingPunct="0"/>
            <a:r>
              <a:rPr lang="es-ES_tradnl" b="1" dirty="0">
                <a:latin typeface="Calibri" pitchFamily="34" charset="0"/>
              </a:rPr>
              <a:t>Área Recursos utilizados en PME 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675007"/>
              </p:ext>
            </p:extLst>
          </p:nvPr>
        </p:nvGraphicFramePr>
        <p:xfrm>
          <a:off x="457200" y="1935162"/>
          <a:ext cx="8229600" cy="3631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9321">
                <a:tc>
                  <a:txBody>
                    <a:bodyPr/>
                    <a:lstStyle/>
                    <a:p>
                      <a:pPr algn="ctr"/>
                      <a:r>
                        <a:rPr lang="es-CL" sz="3600" dirty="0"/>
                        <a:t>RECURSOS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480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05">
                <a:tc>
                  <a:txBody>
                    <a:bodyPr/>
                    <a:lstStyle/>
                    <a:p>
                      <a:r>
                        <a:rPr lang="es-CL" sz="3200" b="1" dirty="0"/>
                        <a:t>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4400" b="1" dirty="0">
                          <a:latin typeface="+mj-lt"/>
                        </a:rPr>
                        <a:t>$17.000.000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705">
                <a:tc>
                  <a:txBody>
                    <a:bodyPr/>
                    <a:lstStyle/>
                    <a:p>
                      <a:r>
                        <a:rPr lang="es-CL" sz="3200" b="1" dirty="0"/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4400" b="1" dirty="0">
                          <a:latin typeface="+mj-lt"/>
                        </a:rPr>
                        <a:t>$ 31.010.000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705">
                <a:tc>
                  <a:txBody>
                    <a:bodyPr/>
                    <a:lstStyle/>
                    <a:p>
                      <a:r>
                        <a:rPr lang="es-CL" sz="3200" b="1" dirty="0"/>
                        <a:t>TOTAL utilizado en PME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4400" b="1" dirty="0">
                          <a:latin typeface="+mj-lt"/>
                        </a:rPr>
                        <a:t>$  48.010.000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5222" y="699290"/>
            <a:ext cx="7067576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Alianzas Estratégicas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4546" y="2071678"/>
            <a:ext cx="4357718" cy="2643206"/>
          </a:xfrm>
        </p:spPr>
        <p:txBody>
          <a:bodyPr>
            <a:normAutofit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Junaeb.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Salud desde la posta y el CESFAM.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Bomberos.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DAEM.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Programa Pro retención.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Ilustre Municipalidad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SENDA</a:t>
            </a:r>
          </a:p>
          <a:p>
            <a:pPr algn="ctr">
              <a:buFont typeface="Arial" charset="0"/>
              <a:buChar char="•"/>
              <a:defRPr/>
            </a:pPr>
            <a:endParaRPr lang="es-ES_tradnl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000504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1800000" cy="207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650" y="1506735"/>
            <a:ext cx="1800000" cy="171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365104"/>
            <a:ext cx="3147061" cy="14018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467600" cy="511156"/>
          </a:xfrm>
        </p:spPr>
        <p:txBody>
          <a:bodyPr>
            <a:noAutofit/>
          </a:bodyPr>
          <a:lstStyle/>
          <a:p>
            <a:pPr algn="ctr" eaLnBrk="0" hangingPunct="0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RESUMEN SIMCE </a:t>
            </a: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4156458B-69F1-4307-A69E-30E57E7F5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9605019"/>
              </p:ext>
            </p:extLst>
          </p:nvPr>
        </p:nvGraphicFramePr>
        <p:xfrm>
          <a:off x="539552" y="2132856"/>
          <a:ext cx="8219256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308250561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131203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2800" dirty="0"/>
                        <a:t>SIMCE  4 ° 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800" dirty="0"/>
                        <a:t>SIMCE  4 ° 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13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Lenguaje    252</a:t>
                      </a:r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Lenguaje    179</a:t>
                      </a:r>
                    </a:p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853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Matemáticas   224</a:t>
                      </a:r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Matemáticas   194</a:t>
                      </a:r>
                    </a:p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64712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9188" y="802881"/>
            <a:ext cx="7467600" cy="868346"/>
          </a:xfrm>
        </p:spPr>
        <p:txBody>
          <a:bodyPr>
            <a:normAutofit/>
          </a:bodyPr>
          <a:lstStyle/>
          <a:p>
            <a:pPr algn="ctr" eaLnBrk="0" hangingPunct="0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Área Resultados</a:t>
            </a: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522520"/>
              </p:ext>
            </p:extLst>
          </p:nvPr>
        </p:nvGraphicFramePr>
        <p:xfrm>
          <a:off x="462237" y="2016908"/>
          <a:ext cx="8219255" cy="87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275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REPITENCIA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DESERCIÓN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PROMOCIÓN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275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2,0%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1,0%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200086"/>
              </p:ext>
            </p:extLst>
          </p:nvPr>
        </p:nvGraphicFramePr>
        <p:xfrm>
          <a:off x="467409" y="2927929"/>
          <a:ext cx="8208910" cy="606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011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0432" y="332656"/>
            <a:ext cx="8229600" cy="1143000"/>
          </a:xfrm>
        </p:spPr>
        <p:txBody>
          <a:bodyPr>
            <a:normAutofit/>
          </a:bodyPr>
          <a:lstStyle/>
          <a:p>
            <a:pPr algn="ctr" eaLnBrk="0" hangingPunct="0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Coordinación de área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4359" y="1623539"/>
            <a:ext cx="8521453" cy="5234461"/>
          </a:xfrm>
        </p:spPr>
        <p:txBody>
          <a:bodyPr>
            <a:normAutofit lnSpcReduction="10000"/>
          </a:bodyPr>
          <a:lstStyle/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Daem                                          	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Nataly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Madriaga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Huenul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Junaeb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		Elsa Díaz Leuman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de Salud 		Elsa Díaz Leuman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CRA			Mariana Catalán Aguayo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Convivencia 	Stephanie Soto Chico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Seguridad 		Anyela Chamblas Jara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Representante Consejo Escolar	Américo Díaz Leuman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Taller Polideportivo 		Roberto catalán Aguayo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Taller Huerto			Sonia Chandía 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Taller Medio Ambiente		Anyela Chamblas Jara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Taller Tenis de Mesa		Américo Díaz Leuman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980728"/>
            <a:ext cx="7467600" cy="511156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MISIÓN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772816"/>
            <a:ext cx="7467600" cy="5545282"/>
          </a:xfrm>
        </p:spPr>
        <p:txBody>
          <a:bodyPr>
            <a:normAutofit/>
          </a:bodyPr>
          <a:lstStyle/>
          <a:p>
            <a:pPr algn="just"/>
            <a:r>
              <a:rPr lang="es-ES" sz="3600" dirty="0"/>
              <a:t>Fortalecer una formación académica y valórica comprometiéndose con la cultura el deporte y el medio ambiente, logrando formar estudiantes comprometidos/as destacados/as en su proceso de aprendizaje.</a:t>
            </a:r>
            <a:endParaRPr lang="es-CL" sz="36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algn="just"/>
            <a:endParaRPr lang="es-ES_tradnl" sz="36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Programas  y Becas Ministeriales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es-CL" dirty="0"/>
              <a:t>Beca alimenticia </a:t>
            </a:r>
            <a:r>
              <a:rPr lang="es-CL" dirty="0" err="1"/>
              <a:t>Junaeb</a:t>
            </a:r>
            <a:r>
              <a:rPr lang="es-CL" dirty="0"/>
              <a:t>.</a:t>
            </a:r>
          </a:p>
          <a:p>
            <a:r>
              <a:rPr lang="es-CL" dirty="0"/>
              <a:t>Beca de salud escolar </a:t>
            </a:r>
            <a:r>
              <a:rPr lang="es-CL" dirty="0" err="1"/>
              <a:t>Junaeb</a:t>
            </a:r>
            <a:r>
              <a:rPr lang="es-CL" dirty="0"/>
              <a:t>.</a:t>
            </a:r>
          </a:p>
          <a:p>
            <a:r>
              <a:rPr lang="es-CL" dirty="0"/>
              <a:t>Beca Pro- Retención.</a:t>
            </a:r>
          </a:p>
          <a:p>
            <a:r>
              <a:rPr lang="es-MX" dirty="0"/>
              <a:t>Beca Indígena.</a:t>
            </a:r>
            <a:endParaRPr lang="es-CL" dirty="0"/>
          </a:p>
          <a:p>
            <a:r>
              <a:rPr lang="es-CL" dirty="0"/>
              <a:t>Me conecto para aprender ( un computador para cada alumno de 7° año básico)</a:t>
            </a:r>
          </a:p>
          <a:p>
            <a:r>
              <a:rPr lang="es-CL" dirty="0"/>
              <a:t>Proyecto TABLET para educación inicial.</a:t>
            </a:r>
          </a:p>
          <a:p>
            <a:r>
              <a:rPr lang="es-CL" dirty="0"/>
              <a:t>Programa dental.</a:t>
            </a:r>
          </a:p>
          <a:p>
            <a:r>
              <a:rPr lang="es-CL" dirty="0"/>
              <a:t>PIE</a:t>
            </a:r>
          </a:p>
          <a:p>
            <a:r>
              <a:rPr lang="es-CL" dirty="0"/>
              <a:t>Enlaces</a:t>
            </a:r>
          </a:p>
          <a:p>
            <a:r>
              <a:rPr lang="es-CL" dirty="0"/>
              <a:t>CRA</a:t>
            </a:r>
          </a:p>
          <a:p>
            <a:r>
              <a:rPr lang="es-CL" dirty="0"/>
              <a:t>SENDA</a:t>
            </a: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214554"/>
            <a:ext cx="7643866" cy="1571628"/>
          </a:xfrm>
        </p:spPr>
        <p:txBody>
          <a:bodyPr>
            <a:normAutofit/>
          </a:bodyPr>
          <a:lstStyle/>
          <a:p>
            <a:pPr algn="ctr"/>
            <a:r>
              <a:rPr lang="es-ES_tradnl" sz="8000" b="1" dirty="0">
                <a:latin typeface="Calibri" pitchFamily="34" charset="0"/>
              </a:rPr>
              <a:t>Actividades </a:t>
            </a:r>
          </a:p>
        </p:txBody>
      </p:sp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2" y="268265"/>
            <a:ext cx="3731046" cy="2798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823697" y="11437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 LA ACTIVIDAD FÍSICA</a:t>
            </a:r>
            <a:endParaRPr lang="es-CL" sz="1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33463"/>
          <a:stretch/>
        </p:blipFill>
        <p:spPr>
          <a:xfrm>
            <a:off x="4945728" y="455942"/>
            <a:ext cx="3977000" cy="2685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5404879" y="302053"/>
            <a:ext cx="330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 LA CONVIVENCIA ESCOLAR</a:t>
            </a:r>
            <a:endParaRPr lang="es-CL" sz="1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12" y="3607659"/>
            <a:ext cx="3834752" cy="2876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495775" y="3453770"/>
            <a:ext cx="3752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ENCUENTRO COMUNAL TENIS DE MESA </a:t>
            </a:r>
            <a:endParaRPr lang="es-CL" sz="14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478" y="3918534"/>
            <a:ext cx="3358455" cy="2518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CuadroTexto 15"/>
          <p:cNvSpPr txBox="1"/>
          <p:nvPr/>
        </p:nvSpPr>
        <p:spPr>
          <a:xfrm>
            <a:off x="6221208" y="377665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ENCUENTRO FUTSAL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28519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5012354" cy="2255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353541" y="46679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JORNADA SOCIOEMOCIONAL</a:t>
            </a:r>
            <a:endParaRPr lang="es-CL" sz="1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88640"/>
            <a:ext cx="2726922" cy="3635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6228184" y="3475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FESTIVAL DE LA VOZ</a:t>
            </a:r>
            <a:endParaRPr lang="es-CL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83" y="3501008"/>
            <a:ext cx="3624403" cy="2718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1353541" y="334711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VELADA ARTÍSTICA</a:t>
            </a:r>
            <a:endParaRPr lang="es-CL" sz="1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4103893"/>
            <a:ext cx="4392488" cy="2470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4473485" y="3952735"/>
            <a:ext cx="4403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CONMEMORACIÓN DÍA DEL NIÑO Y NIÑA 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5035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085" t="13447" r="4190" b="17078"/>
          <a:stretch/>
        </p:blipFill>
        <p:spPr>
          <a:xfrm>
            <a:off x="251520" y="1343436"/>
            <a:ext cx="296161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679" t="12620" b="14185"/>
          <a:stretch/>
        </p:blipFill>
        <p:spPr>
          <a:xfrm>
            <a:off x="2654717" y="144780"/>
            <a:ext cx="3083835" cy="1794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323528" y="91203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ANIVERSARIO ESCOLAR</a:t>
            </a:r>
            <a:endParaRPr lang="es-CL" sz="1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487" y="1700808"/>
            <a:ext cx="3374120" cy="1897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5580277" y="1546919"/>
            <a:ext cx="349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ASISTENTES DE LA EDUCACIÓN</a:t>
            </a:r>
            <a:endParaRPr lang="es-CL" sz="14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42" y="3598751"/>
            <a:ext cx="5018884" cy="2348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867917" y="3444862"/>
            <a:ext cx="349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 PROFESORES Y PROFESORAS</a:t>
            </a:r>
            <a:endParaRPr lang="es-CL" sz="1400" b="1" dirty="0"/>
          </a:p>
        </p:txBody>
      </p:sp>
      <p:pic>
        <p:nvPicPr>
          <p:cNvPr id="11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9"/>
          <a:stretch/>
        </p:blipFill>
        <p:spPr bwMode="auto">
          <a:xfrm>
            <a:off x="5764014" y="3933056"/>
            <a:ext cx="2863065" cy="2735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CuadroTexto 11"/>
          <p:cNvSpPr txBox="1"/>
          <p:nvPr/>
        </p:nvSpPr>
        <p:spPr>
          <a:xfrm>
            <a:off x="6570641" y="3779167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DEL LIBRO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212142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57" y="317279"/>
            <a:ext cx="4251995" cy="191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1259632" y="163391"/>
            <a:ext cx="1996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CORRIDA FAMILIAR</a:t>
            </a:r>
            <a:endParaRPr lang="es-CL" sz="1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29736"/>
          <a:stretch/>
        </p:blipFill>
        <p:spPr>
          <a:xfrm>
            <a:off x="5292080" y="3292049"/>
            <a:ext cx="3486894" cy="2236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5811391" y="313816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SIMULACRO TERREMOTO</a:t>
            </a:r>
            <a:endParaRPr lang="es-CL" sz="1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692695"/>
            <a:ext cx="3677556" cy="2072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5106810" y="53880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DEL APODERADO Y APODERADA</a:t>
            </a:r>
            <a:endParaRPr lang="es-CL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15536" b="14552"/>
          <a:stretch/>
        </p:blipFill>
        <p:spPr>
          <a:xfrm>
            <a:off x="1865883" y="2583370"/>
            <a:ext cx="278092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2752291" y="242948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TELETÓN</a:t>
            </a:r>
            <a:endParaRPr lang="es-CL" sz="1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t="28996"/>
          <a:stretch/>
        </p:blipFill>
        <p:spPr>
          <a:xfrm>
            <a:off x="229925" y="4359903"/>
            <a:ext cx="2467774" cy="2336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957088" y="4189290"/>
            <a:ext cx="131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PULGATÓN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5172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647564" y="46679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PANCARTA SEMANA DE LA INFANCIA</a:t>
            </a:r>
            <a:endParaRPr lang="es-CL" sz="1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84076"/>
            <a:ext cx="3659899" cy="274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4788024" y="530187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ENCUENTRO AMISTOSO BASQUETBOL</a:t>
            </a:r>
            <a:endParaRPr lang="es-CL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6883" t="12904" b="40640"/>
          <a:stretch/>
        </p:blipFill>
        <p:spPr>
          <a:xfrm>
            <a:off x="503158" y="3861048"/>
            <a:ext cx="389705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971600" y="3707159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CAMPEONATO COPA LAFKENCHE</a:t>
            </a:r>
            <a:endParaRPr lang="es-CL" sz="1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576" y="3857154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5322803" y="3721549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CONMEMORACIÓN DÍA MUNDIAL</a:t>
            </a:r>
            <a:endParaRPr lang="es-CL" sz="1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52120" y="6268169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PREVENCIÓN DEL SUICIDIO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590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7325" b="48025"/>
          <a:stretch/>
        </p:blipFill>
        <p:spPr>
          <a:xfrm>
            <a:off x="281542" y="369695"/>
            <a:ext cx="4000956" cy="1848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313729" y="207014"/>
            <a:ext cx="389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CHARLA SOBRE CUIDADO DE MASCOTAS</a:t>
            </a:r>
            <a:endParaRPr lang="es-CL" sz="1400" b="1" dirty="0"/>
          </a:p>
        </p:txBody>
      </p:sp>
      <p:pic>
        <p:nvPicPr>
          <p:cNvPr id="1026" name="Picture 2" descr="Puede ser una imagen de 2 personas, berzas y plántul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17839"/>
          <a:stretch/>
        </p:blipFill>
        <p:spPr bwMode="auto">
          <a:xfrm>
            <a:off x="4501226" y="523584"/>
            <a:ext cx="3744416" cy="3110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4572000" y="369695"/>
            <a:ext cx="389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TXABKINTU EDUCACIÓN PARVULARIA</a:t>
            </a:r>
            <a:endParaRPr lang="es-CL" sz="1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33" y="3284984"/>
            <a:ext cx="3247401" cy="2435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6341386" y="313109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TXABKINTU COMUNAL</a:t>
            </a:r>
            <a:endParaRPr lang="es-CL" sz="14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6320" t="20817"/>
          <a:stretch/>
        </p:blipFill>
        <p:spPr>
          <a:xfrm>
            <a:off x="289802" y="2554100"/>
            <a:ext cx="3888432" cy="2465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1240602" y="2400211"/>
            <a:ext cx="208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 LA FAMILIA</a:t>
            </a:r>
            <a:endParaRPr lang="es-CL" sz="1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1954996" y="4437112"/>
            <a:ext cx="2994737" cy="2246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34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010796"/>
          </a:xfrm>
        </p:spPr>
        <p:txBody>
          <a:bodyPr>
            <a:noAutofit/>
          </a:bodyPr>
          <a:lstStyle/>
          <a:p>
            <a:pPr algn="ctr"/>
            <a:r>
              <a:rPr lang="es-CL" sz="9600" dirty="0"/>
              <a:t>GRACIAS</a:t>
            </a: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Visión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4"/>
            <a:ext cx="8358246" cy="4286280"/>
          </a:xfrm>
        </p:spPr>
        <p:txBody>
          <a:bodyPr>
            <a:normAutofit/>
          </a:bodyPr>
          <a:lstStyle/>
          <a:p>
            <a:pPr algn="just" fontAlgn="base"/>
            <a:r>
              <a:rPr lang="es-ES" sz="3600" dirty="0"/>
              <a:t>Consolidarse en una escuela destacada en la formación de personas cimentando en el trabajo desde la interculturalidad, fortaleciendo valores y fomentando el deporte y cuidado del medio ambiente.</a:t>
            </a:r>
            <a:endParaRPr lang="es-ES_tradnl" sz="36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SELLOS Y VALORES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988840"/>
            <a:ext cx="8358246" cy="4286280"/>
          </a:xfrm>
        </p:spPr>
        <p:txBody>
          <a:bodyPr>
            <a:normAutofit/>
          </a:bodyPr>
          <a:lstStyle/>
          <a:p>
            <a:pPr fontAlgn="base"/>
            <a:r>
              <a:rPr lang="es-ES" sz="3600" b="1" u="sng" dirty="0"/>
              <a:t>SELLOS:</a:t>
            </a:r>
          </a:p>
          <a:p>
            <a:pPr fontAlgn="base"/>
            <a:r>
              <a:rPr lang="es-ES" sz="3600" dirty="0"/>
              <a:t>Valórico.</a:t>
            </a:r>
          </a:p>
          <a:p>
            <a:pPr fontAlgn="base"/>
            <a:r>
              <a:rPr lang="es-ES" sz="3600" dirty="0">
                <a:latin typeface="Calibri" pitchFamily="34" charset="0"/>
              </a:rPr>
              <a:t>Intercultural.</a:t>
            </a:r>
          </a:p>
          <a:p>
            <a:pPr fontAlgn="base"/>
            <a:r>
              <a:rPr lang="es-ES" sz="3600" dirty="0">
                <a:latin typeface="Calibri" pitchFamily="34" charset="0"/>
              </a:rPr>
              <a:t>Deportivo y medio ambiental.</a:t>
            </a:r>
          </a:p>
          <a:p>
            <a:pPr fontAlgn="base"/>
            <a:r>
              <a:rPr lang="es-ES" sz="3600" b="1" u="sng" dirty="0">
                <a:latin typeface="Calibri" pitchFamily="34" charset="0"/>
              </a:rPr>
              <a:t>VALORES: </a:t>
            </a:r>
            <a:r>
              <a:rPr lang="es-ES" sz="3600" dirty="0">
                <a:latin typeface="Calibri" pitchFamily="34" charset="0"/>
              </a:rPr>
              <a:t>Respeto, Solidaridad y Perseverancia.</a:t>
            </a:r>
            <a:endParaRPr lang="es-ES_tradnl" sz="3600" b="1" u="sng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1965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994" y="1196752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PRESENTACIÓN DE LA ESCUELA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/>
          </a:bodyPr>
          <a:lstStyle/>
          <a:p>
            <a:endParaRPr lang="es-CL" dirty="0"/>
          </a:p>
          <a:p>
            <a:pPr>
              <a:buNone/>
            </a:pPr>
            <a:endParaRPr lang="es-CL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594066"/>
              </p:ext>
            </p:extLst>
          </p:nvPr>
        </p:nvGraphicFramePr>
        <p:xfrm>
          <a:off x="570385" y="2132856"/>
          <a:ext cx="8003230" cy="2941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573">
                <a:tc gridSpan="5">
                  <a:txBody>
                    <a:bodyPr/>
                    <a:lstStyle/>
                    <a:p>
                      <a:pPr algn="ctr"/>
                      <a:r>
                        <a:rPr lang="es-CL" dirty="0"/>
                        <a:t>RESUMEN DE MATRICULA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573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AÑO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/>
                        <a:t>MODALIDAD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b="1" dirty="0"/>
                        <a:t>HOMBRES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MUJERES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466">
                <a:tc rowSpan="2">
                  <a:txBody>
                    <a:bodyPr/>
                    <a:lstStyle/>
                    <a:p>
                      <a:pPr algn="ctr"/>
                      <a:r>
                        <a:rPr lang="es-CL" sz="1600" b="1" dirty="0"/>
                        <a:t>MATRICULA 2023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Pre- Básica</a:t>
                      </a:r>
                      <a:endParaRPr lang="es-CL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446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CL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Básica</a:t>
                      </a:r>
                      <a:endParaRPr lang="es-CL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/>
                        <a:t>92</a:t>
                      </a:r>
                    </a:p>
                    <a:p>
                      <a:pPr algn="ctr"/>
                      <a:r>
                        <a:rPr lang="es-CL" sz="3600" b="1" dirty="0"/>
                        <a:t>116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RESUMEN MATRICULA PIE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s-ES_tradnl" sz="36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Alumnos con Necesidades Educativas Especiales</a:t>
            </a:r>
          </a:p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Transitorios  : 35</a:t>
            </a:r>
          </a:p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Permanentes  : 14</a:t>
            </a:r>
          </a:p>
          <a:p>
            <a:pPr algn="ctr"/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TOTAL : 49 Alumnos 43%</a:t>
            </a:r>
          </a:p>
          <a:p>
            <a:pPr algn="ctr"/>
            <a:endParaRPr lang="es-ES_tradnl" sz="36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endParaRPr lang="es-CL" sz="3600" dirty="0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Jornada de Trabajo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371747"/>
              </p:ext>
            </p:extLst>
          </p:nvPr>
        </p:nvGraphicFramePr>
        <p:xfrm>
          <a:off x="971600" y="2132856"/>
          <a:ext cx="7467600" cy="3352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4400" b="0" dirty="0">
                          <a:latin typeface="Calibri" pitchFamily="34" charset="0"/>
                        </a:rPr>
                        <a:t>Profesores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4000" b="0" dirty="0">
                          <a:latin typeface="Calibri" pitchFamily="34" charset="0"/>
                        </a:rPr>
                        <a:t>Alumnos (as)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_tradnl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Lunes a jueves: 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08:00 a 17:30 horas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Viernes: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08:00 a 14:00 horas</a:t>
                      </a:r>
                      <a:endParaRPr lang="es-ES_tradnl" sz="3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  <a:p>
                      <a:pPr algn="just"/>
                      <a:endParaRPr lang="es-ES_tradnl" sz="3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Lunes </a:t>
                      </a:r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a jueves :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08:45 a 15:30 horas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Viernes: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08:45 a 14:00 horas</a:t>
                      </a:r>
                      <a:endParaRPr lang="es-ES_tradnl" sz="3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  <a:p>
                      <a:pPr algn="just"/>
                      <a:endParaRPr lang="es-ES_tradnl" sz="3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Número de docentes y Profesionales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793" y="2007532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Directora.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equipo liderazgo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Coordinadora de convivencia escolar.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Coordinadora PIE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9 Docentes.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Educadora de Párvulos.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5 Educadores Diferencial.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Fonoaudióloga 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psicólogo PIE</a:t>
            </a:r>
          </a:p>
          <a:p>
            <a:pPr>
              <a:buNone/>
            </a:pPr>
            <a:endParaRPr lang="es-CL" dirty="0"/>
          </a:p>
        </p:txBody>
      </p:sp>
    </p:spTree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15755</TotalTime>
  <Words>1250</Words>
  <Application>Microsoft Office PowerPoint</Application>
  <PresentationFormat>Presentación en pantalla (4:3)</PresentationFormat>
  <Paragraphs>294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Constantia</vt:lpstr>
      <vt:lpstr>Times New Roman</vt:lpstr>
      <vt:lpstr>Wingdings 2</vt:lpstr>
      <vt:lpstr>Flujo</vt:lpstr>
      <vt:lpstr>Cuenta Pública  Escuela Primer Agua  2023 </vt:lpstr>
      <vt:lpstr>Ubicación de la escuela </vt:lpstr>
      <vt:lpstr>MISIÓN</vt:lpstr>
      <vt:lpstr>Visión  </vt:lpstr>
      <vt:lpstr>SELLOS Y VALORES </vt:lpstr>
      <vt:lpstr>PRESENTACIÓN DE LA ESCUELA</vt:lpstr>
      <vt:lpstr>RESUMEN MATRICULA PIE</vt:lpstr>
      <vt:lpstr>Jornada de Trabajo</vt:lpstr>
      <vt:lpstr>Número de docentes y Profesionales </vt:lpstr>
      <vt:lpstr>Tramos de carrera  profesional docente</vt:lpstr>
      <vt:lpstr>Asistentes de la Educación</vt:lpstr>
      <vt:lpstr>Organigrama</vt:lpstr>
      <vt:lpstr>Infraestructura</vt:lpstr>
      <vt:lpstr>Presentación de PowerPoint</vt:lpstr>
      <vt:lpstr>Plan de Mejoramiento</vt:lpstr>
      <vt:lpstr>Área de Gestión Curricular</vt:lpstr>
      <vt:lpstr>Área de Liderazgo</vt:lpstr>
      <vt:lpstr>Convivencia Escolar</vt:lpstr>
      <vt:lpstr>Gestión de Recursos</vt:lpstr>
      <vt:lpstr>Otras Actividades</vt:lpstr>
      <vt:lpstr>Actividades Artísticas</vt:lpstr>
      <vt:lpstr>ACTIVIDADES DEPORTIVAS</vt:lpstr>
      <vt:lpstr>ACTIVIDADES CULTURALES</vt:lpstr>
      <vt:lpstr>Presentación de PowerPoint</vt:lpstr>
      <vt:lpstr>Área Recursos utilizados en PME </vt:lpstr>
      <vt:lpstr>Alianzas Estratégicas</vt:lpstr>
      <vt:lpstr>RESUMEN SIMCE </vt:lpstr>
      <vt:lpstr>Área Resultados</vt:lpstr>
      <vt:lpstr>Coordinación de área</vt:lpstr>
      <vt:lpstr>Programas  y Becas Ministeriales </vt:lpstr>
      <vt:lpstr>Actividades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>Windows 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CUENTA PÚBLICA</dc:title>
  <dc:creator>WinuE</dc:creator>
  <cp:lastModifiedBy>Direccion</cp:lastModifiedBy>
  <cp:revision>836</cp:revision>
  <cp:lastPrinted>2020-03-11T17:11:21Z</cp:lastPrinted>
  <dcterms:created xsi:type="dcterms:W3CDTF">2009-12-14T19:21:54Z</dcterms:created>
  <dcterms:modified xsi:type="dcterms:W3CDTF">2025-05-22T18:54:38Z</dcterms:modified>
</cp:coreProperties>
</file>