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embeddedFontLst>
    <p:embeddedFont>
      <p:font typeface="Quattrocento Sans" charset="-122" pitchFamily="34"/>
      <p:regular r:id="rId22"/>
    </p:embeddedFont>
    <p:embeddedFont>
      <p:font typeface="Oranienbaum" charset="-122" pitchFamily="34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openxmlformats.org/officeDocument/2006/relationships/font" Target="fonts/font1.fntdata"/><Relationship Id="rId23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image" Target="../media/image-5-2.jp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edia.istockphoto.com/a3e7a642968d3972219c091878ac45fc99d7e52f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3A4D39">
                  <a:alpha val="95000"/>
                </a:srgbClr>
              </a:gs>
              <a:gs pos="50000">
                <a:srgbClr val="3A4D39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273969"/>
            <a:ext cx="2524125" cy="381000"/>
          </a:xfrm>
          <a:custGeom>
            <a:avLst/>
            <a:gdLst/>
            <a:ahLst/>
            <a:cxnLst/>
            <a:rect l="l" t="t" r="r" b="b"/>
            <a:pathLst>
              <a:path w="2524125" h="381000">
                <a:moveTo>
                  <a:pt x="0" y="0"/>
                </a:moveTo>
                <a:lnTo>
                  <a:pt x="2524125" y="0"/>
                </a:lnTo>
                <a:lnTo>
                  <a:pt x="252412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1350169"/>
            <a:ext cx="2219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Strategia Digitale 2026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1959769"/>
            <a:ext cx="6096000" cy="21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Guida Strategica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per Professionisti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del Verde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436269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779169"/>
            <a:ext cx="5838825" cy="809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95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Trasforma il tuo saper fare in un asset digitale attraverso la comunicazione empatica e tecnica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6181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7A8B6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Capitolo 03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628650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La Tecnica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Professionale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61925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1809750"/>
            <a:ext cx="6115050" cy="1638300"/>
          </a:xfrm>
          <a:custGeom>
            <a:avLst/>
            <a:gdLst/>
            <a:ahLst/>
            <a:cxnLst/>
            <a:rect l="l" t="t" r="r" b="b"/>
            <a:pathLst>
              <a:path w="6115050" h="1638300">
                <a:moveTo>
                  <a:pt x="0" y="0"/>
                </a:moveTo>
                <a:lnTo>
                  <a:pt x="6115050" y="0"/>
                </a:lnTo>
                <a:lnTo>
                  <a:pt x="6115050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6" name="Shape 4"/>
          <p:cNvSpPr/>
          <p:nvPr/>
        </p:nvSpPr>
        <p:spPr>
          <a:xfrm>
            <a:off x="585788" y="20383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38187" y="-8439"/>
                </a:moveTo>
                <a:cubicBezTo>
                  <a:pt x="136356" y="-12010"/>
                  <a:pt x="132651" y="-14287"/>
                  <a:pt x="128632" y="-14287"/>
                </a:cubicBezTo>
                <a:cubicBezTo>
                  <a:pt x="124614" y="-14287"/>
                  <a:pt x="120908" y="-12010"/>
                  <a:pt x="119077" y="-8439"/>
                </a:cubicBezTo>
                <a:lnTo>
                  <a:pt x="86216" y="55944"/>
                </a:lnTo>
                <a:lnTo>
                  <a:pt x="14823" y="67285"/>
                </a:lnTo>
                <a:cubicBezTo>
                  <a:pt x="10850" y="67910"/>
                  <a:pt x="7546" y="70723"/>
                  <a:pt x="6295" y="74563"/>
                </a:cubicBezTo>
                <a:cubicBezTo>
                  <a:pt x="5045" y="78403"/>
                  <a:pt x="6072" y="82600"/>
                  <a:pt x="8885" y="85457"/>
                </a:cubicBezTo>
                <a:lnTo>
                  <a:pt x="59963" y="136580"/>
                </a:lnTo>
                <a:lnTo>
                  <a:pt x="48711" y="207972"/>
                </a:lnTo>
                <a:cubicBezTo>
                  <a:pt x="48086" y="211946"/>
                  <a:pt x="49738" y="215964"/>
                  <a:pt x="52998" y="218331"/>
                </a:cubicBezTo>
                <a:cubicBezTo>
                  <a:pt x="56257" y="220697"/>
                  <a:pt x="60543" y="221054"/>
                  <a:pt x="64160" y="219224"/>
                </a:cubicBezTo>
                <a:lnTo>
                  <a:pt x="128632" y="186452"/>
                </a:lnTo>
                <a:lnTo>
                  <a:pt x="193060" y="219224"/>
                </a:lnTo>
                <a:cubicBezTo>
                  <a:pt x="196632" y="221054"/>
                  <a:pt x="200963" y="220697"/>
                  <a:pt x="204222" y="218331"/>
                </a:cubicBezTo>
                <a:cubicBezTo>
                  <a:pt x="207481" y="215964"/>
                  <a:pt x="209133" y="211991"/>
                  <a:pt x="208508" y="207972"/>
                </a:cubicBezTo>
                <a:lnTo>
                  <a:pt x="197212" y="136580"/>
                </a:lnTo>
                <a:lnTo>
                  <a:pt x="248290" y="85457"/>
                </a:lnTo>
                <a:cubicBezTo>
                  <a:pt x="251147" y="82600"/>
                  <a:pt x="252130" y="78403"/>
                  <a:pt x="250880" y="74563"/>
                </a:cubicBezTo>
                <a:cubicBezTo>
                  <a:pt x="249629" y="70723"/>
                  <a:pt x="246370" y="67910"/>
                  <a:pt x="242352" y="67285"/>
                </a:cubicBezTo>
                <a:lnTo>
                  <a:pt x="171004" y="55944"/>
                </a:lnTo>
                <a:lnTo>
                  <a:pt x="138187" y="-8439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7" name="Text 5"/>
          <p:cNvSpPr/>
          <p:nvPr/>
        </p:nvSpPr>
        <p:spPr>
          <a:xfrm>
            <a:off x="857250" y="2000250"/>
            <a:ext cx="5562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La Trasparenza del Saper Fare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2419350"/>
            <a:ext cx="581977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Non serve la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perfezione estetica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serve la trasparenza del saper fare. I clienti non cercano montaggi cinematografici, cercano autenticità e competenza dimostrata.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81000" y="3598069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10" name="Shape 8"/>
          <p:cNvSpPr/>
          <p:nvPr/>
        </p:nvSpPr>
        <p:spPr>
          <a:xfrm>
            <a:off x="552450" y="376951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59531"/>
                </a:moveTo>
                <a:lnTo>
                  <a:pt x="190463" y="86544"/>
                </a:lnTo>
                <a:cubicBezTo>
                  <a:pt x="190463" y="103212"/>
                  <a:pt x="183914" y="118951"/>
                  <a:pt x="172641" y="130597"/>
                </a:cubicBezTo>
                <a:cubicBezTo>
                  <a:pt x="172529" y="101947"/>
                  <a:pt x="157721" y="75381"/>
                  <a:pt x="133424" y="60164"/>
                </a:cubicBezTo>
                <a:lnTo>
                  <a:pt x="132717" y="59717"/>
                </a:lnTo>
                <a:cubicBezTo>
                  <a:pt x="133648" y="58341"/>
                  <a:pt x="133759" y="56517"/>
                  <a:pt x="132866" y="54992"/>
                </a:cubicBezTo>
                <a:lnTo>
                  <a:pt x="109798" y="15032"/>
                </a:lnTo>
                <a:cubicBezTo>
                  <a:pt x="107342" y="10753"/>
                  <a:pt x="108793" y="5283"/>
                  <a:pt x="113072" y="2828"/>
                </a:cubicBezTo>
                <a:cubicBezTo>
                  <a:pt x="117351" y="372"/>
                  <a:pt x="122783" y="1860"/>
                  <a:pt x="125239" y="6139"/>
                </a:cubicBezTo>
                <a:lnTo>
                  <a:pt x="150540" y="49969"/>
                </a:lnTo>
                <a:lnTo>
                  <a:pt x="150540" y="49969"/>
                </a:lnTo>
                <a:lnTo>
                  <a:pt x="150540" y="49969"/>
                </a:lnTo>
                <a:lnTo>
                  <a:pt x="166650" y="77874"/>
                </a:lnTo>
                <a:lnTo>
                  <a:pt x="166688" y="59531"/>
                </a:lnTo>
                <a:cubicBezTo>
                  <a:pt x="166688" y="52946"/>
                  <a:pt x="172045" y="47625"/>
                  <a:pt x="178594" y="47625"/>
                </a:cubicBezTo>
                <a:cubicBezTo>
                  <a:pt x="185142" y="47625"/>
                  <a:pt x="190500" y="52983"/>
                  <a:pt x="190500" y="59531"/>
                </a:cubicBezTo>
                <a:close/>
                <a:moveTo>
                  <a:pt x="111026" y="46211"/>
                </a:moveTo>
                <a:cubicBezTo>
                  <a:pt x="105780" y="42937"/>
                  <a:pt x="99938" y="41486"/>
                  <a:pt x="94208" y="41709"/>
                </a:cubicBezTo>
                <a:lnTo>
                  <a:pt x="80628" y="18157"/>
                </a:lnTo>
                <a:cubicBezTo>
                  <a:pt x="78172" y="13878"/>
                  <a:pt x="79623" y="8409"/>
                  <a:pt x="83902" y="5953"/>
                </a:cubicBezTo>
                <a:cubicBezTo>
                  <a:pt x="88181" y="3497"/>
                  <a:pt x="93650" y="4949"/>
                  <a:pt x="96106" y="9227"/>
                </a:cubicBezTo>
                <a:lnTo>
                  <a:pt x="121072" y="52462"/>
                </a:lnTo>
                <a:lnTo>
                  <a:pt x="111026" y="46174"/>
                </a:lnTo>
                <a:close/>
                <a:moveTo>
                  <a:pt x="78842" y="32928"/>
                </a:moveTo>
                <a:lnTo>
                  <a:pt x="84944" y="43495"/>
                </a:lnTo>
                <a:cubicBezTo>
                  <a:pt x="79325" y="45541"/>
                  <a:pt x="74302" y="49299"/>
                  <a:pt x="70693" y="54546"/>
                </a:cubicBezTo>
                <a:lnTo>
                  <a:pt x="63364" y="41821"/>
                </a:lnTo>
                <a:cubicBezTo>
                  <a:pt x="60908" y="37542"/>
                  <a:pt x="62359" y="32072"/>
                  <a:pt x="66638" y="29617"/>
                </a:cubicBezTo>
                <a:cubicBezTo>
                  <a:pt x="70917" y="27161"/>
                  <a:pt x="76386" y="28612"/>
                  <a:pt x="78842" y="32891"/>
                </a:cubicBezTo>
                <a:close/>
                <a:moveTo>
                  <a:pt x="61578" y="56629"/>
                </a:moveTo>
                <a:lnTo>
                  <a:pt x="66229" y="64703"/>
                </a:lnTo>
                <a:cubicBezTo>
                  <a:pt x="65484" y="67903"/>
                  <a:pt x="65298" y="71214"/>
                  <a:pt x="65596" y="74414"/>
                </a:cubicBezTo>
                <a:lnTo>
                  <a:pt x="63996" y="74414"/>
                </a:lnTo>
                <a:lnTo>
                  <a:pt x="63996" y="74414"/>
                </a:lnTo>
                <a:lnTo>
                  <a:pt x="51197" y="74414"/>
                </a:lnTo>
                <a:lnTo>
                  <a:pt x="46100" y="65559"/>
                </a:lnTo>
                <a:cubicBezTo>
                  <a:pt x="43644" y="61280"/>
                  <a:pt x="45095" y="55811"/>
                  <a:pt x="49374" y="53355"/>
                </a:cubicBezTo>
                <a:cubicBezTo>
                  <a:pt x="53653" y="50899"/>
                  <a:pt x="59122" y="52350"/>
                  <a:pt x="61578" y="56629"/>
                </a:cubicBezTo>
                <a:close/>
                <a:moveTo>
                  <a:pt x="85167" y="65112"/>
                </a:moveTo>
                <a:cubicBezTo>
                  <a:pt x="88664" y="59531"/>
                  <a:pt x="95994" y="57857"/>
                  <a:pt x="101575" y="61317"/>
                </a:cubicBezTo>
                <a:lnTo>
                  <a:pt x="123974" y="75307"/>
                </a:lnTo>
                <a:cubicBezTo>
                  <a:pt x="143135" y="87325"/>
                  <a:pt x="154781" y="108347"/>
                  <a:pt x="154781" y="130969"/>
                </a:cubicBezTo>
                <a:lnTo>
                  <a:pt x="154781" y="133945"/>
                </a:lnTo>
                <a:cubicBezTo>
                  <a:pt x="154781" y="165162"/>
                  <a:pt x="129443" y="190500"/>
                  <a:pt x="98227" y="190500"/>
                </a:cubicBezTo>
                <a:lnTo>
                  <a:pt x="32742" y="190500"/>
                </a:lnTo>
                <a:cubicBezTo>
                  <a:pt x="27794" y="190500"/>
                  <a:pt x="23812" y="186519"/>
                  <a:pt x="23812" y="181570"/>
                </a:cubicBezTo>
                <a:cubicBezTo>
                  <a:pt x="23812" y="176622"/>
                  <a:pt x="27794" y="172641"/>
                  <a:pt x="32742" y="172641"/>
                </a:cubicBezTo>
                <a:lnTo>
                  <a:pt x="66973" y="172641"/>
                </a:lnTo>
                <a:cubicBezTo>
                  <a:pt x="69428" y="172641"/>
                  <a:pt x="71438" y="170631"/>
                  <a:pt x="71438" y="168176"/>
                </a:cubicBezTo>
                <a:cubicBezTo>
                  <a:pt x="71438" y="165720"/>
                  <a:pt x="69428" y="163711"/>
                  <a:pt x="66973" y="163711"/>
                </a:cubicBezTo>
                <a:lnTo>
                  <a:pt x="20836" y="163711"/>
                </a:lnTo>
                <a:cubicBezTo>
                  <a:pt x="15887" y="163711"/>
                  <a:pt x="11906" y="159730"/>
                  <a:pt x="11906" y="154781"/>
                </a:cubicBezTo>
                <a:cubicBezTo>
                  <a:pt x="11906" y="149833"/>
                  <a:pt x="15887" y="145852"/>
                  <a:pt x="20836" y="145852"/>
                </a:cubicBezTo>
                <a:lnTo>
                  <a:pt x="66973" y="145852"/>
                </a:lnTo>
                <a:cubicBezTo>
                  <a:pt x="69428" y="145852"/>
                  <a:pt x="71438" y="143842"/>
                  <a:pt x="71438" y="141387"/>
                </a:cubicBezTo>
                <a:cubicBezTo>
                  <a:pt x="71438" y="138931"/>
                  <a:pt x="69428" y="136922"/>
                  <a:pt x="66973" y="136922"/>
                </a:cubicBezTo>
                <a:lnTo>
                  <a:pt x="8930" y="136922"/>
                </a:lnTo>
                <a:cubicBezTo>
                  <a:pt x="3981" y="136922"/>
                  <a:pt x="0" y="132941"/>
                  <a:pt x="0" y="127992"/>
                </a:cubicBezTo>
                <a:cubicBezTo>
                  <a:pt x="0" y="123044"/>
                  <a:pt x="3981" y="119063"/>
                  <a:pt x="8930" y="119063"/>
                </a:cubicBezTo>
                <a:lnTo>
                  <a:pt x="66973" y="119063"/>
                </a:lnTo>
                <a:cubicBezTo>
                  <a:pt x="69428" y="119063"/>
                  <a:pt x="71438" y="117053"/>
                  <a:pt x="71438" y="114598"/>
                </a:cubicBezTo>
                <a:cubicBezTo>
                  <a:pt x="71438" y="112142"/>
                  <a:pt x="69428" y="110133"/>
                  <a:pt x="66973" y="110133"/>
                </a:cubicBezTo>
                <a:lnTo>
                  <a:pt x="20836" y="110133"/>
                </a:lnTo>
                <a:cubicBezTo>
                  <a:pt x="15887" y="110133"/>
                  <a:pt x="11906" y="106152"/>
                  <a:pt x="11906" y="101203"/>
                </a:cubicBezTo>
                <a:cubicBezTo>
                  <a:pt x="11906" y="96255"/>
                  <a:pt x="15887" y="92273"/>
                  <a:pt x="20836" y="92273"/>
                </a:cubicBezTo>
                <a:lnTo>
                  <a:pt x="71438" y="92273"/>
                </a:lnTo>
                <a:lnTo>
                  <a:pt x="71438" y="92273"/>
                </a:lnTo>
                <a:lnTo>
                  <a:pt x="71438" y="92273"/>
                </a:lnTo>
                <a:lnTo>
                  <a:pt x="106114" y="92273"/>
                </a:lnTo>
                <a:lnTo>
                  <a:pt x="88925" y="81521"/>
                </a:lnTo>
                <a:cubicBezTo>
                  <a:pt x="83344" y="78023"/>
                  <a:pt x="81669" y="70693"/>
                  <a:pt x="85130" y="65112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11" name="Text 9"/>
          <p:cNvSpPr/>
          <p:nvPr/>
        </p:nvSpPr>
        <p:spPr>
          <a:xfrm>
            <a:off x="1066800" y="3598069"/>
            <a:ext cx="5524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Fatti Vedere al Lavoro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66800" y="3940969"/>
            <a:ext cx="55054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tue mani che puliscono gli steli, che preparano il substrato o che potano con decisione comunicano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competenza artigiana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meglio di mille parole. Mostra il tuo lavoro reale, non ricostruzioni.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81000" y="4836319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4" name="Shape 12"/>
          <p:cNvSpPr/>
          <p:nvPr/>
        </p:nvSpPr>
        <p:spPr>
          <a:xfrm>
            <a:off x="552450" y="500776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54781" y="77391"/>
                </a:moveTo>
                <a:cubicBezTo>
                  <a:pt x="154781" y="94469"/>
                  <a:pt x="149237" y="110244"/>
                  <a:pt x="139898" y="123044"/>
                </a:cubicBezTo>
                <a:lnTo>
                  <a:pt x="187003" y="170185"/>
                </a:lnTo>
                <a:cubicBezTo>
                  <a:pt x="191653" y="174836"/>
                  <a:pt x="191653" y="182389"/>
                  <a:pt x="187003" y="187040"/>
                </a:cubicBezTo>
                <a:cubicBezTo>
                  <a:pt x="182352" y="191691"/>
                  <a:pt x="174799" y="191691"/>
                  <a:pt x="170148" y="187040"/>
                </a:cubicBezTo>
                <a:lnTo>
                  <a:pt x="123044" y="139898"/>
                </a:lnTo>
                <a:cubicBezTo>
                  <a:pt x="110244" y="149237"/>
                  <a:pt x="94469" y="154781"/>
                  <a:pt x="77391" y="154781"/>
                </a:cubicBezTo>
                <a:cubicBezTo>
                  <a:pt x="34640" y="154781"/>
                  <a:pt x="0" y="120142"/>
                  <a:pt x="0" y="77391"/>
                </a:cubicBezTo>
                <a:cubicBezTo>
                  <a:pt x="0" y="34640"/>
                  <a:pt x="34640" y="0"/>
                  <a:pt x="77391" y="0"/>
                </a:cubicBezTo>
                <a:cubicBezTo>
                  <a:pt x="120142" y="0"/>
                  <a:pt x="154781" y="34640"/>
                  <a:pt x="154781" y="77391"/>
                </a:cubicBezTo>
                <a:close/>
                <a:moveTo>
                  <a:pt x="77391" y="130969"/>
                </a:moveTo>
                <a:cubicBezTo>
                  <a:pt x="106961" y="130969"/>
                  <a:pt x="130969" y="106961"/>
                  <a:pt x="130969" y="77391"/>
                </a:cubicBezTo>
                <a:cubicBezTo>
                  <a:pt x="130969" y="47820"/>
                  <a:pt x="106961" y="23812"/>
                  <a:pt x="77391" y="23812"/>
                </a:cubicBezTo>
                <a:cubicBezTo>
                  <a:pt x="47820" y="23812"/>
                  <a:pt x="23813" y="47820"/>
                  <a:pt x="23812" y="77391"/>
                </a:cubicBezTo>
                <a:cubicBezTo>
                  <a:pt x="23812" y="106961"/>
                  <a:pt x="47820" y="130969"/>
                  <a:pt x="77391" y="130969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15" name="Text 13"/>
          <p:cNvSpPr/>
          <p:nvPr/>
        </p:nvSpPr>
        <p:spPr>
          <a:xfrm>
            <a:off x="1066800" y="4836319"/>
            <a:ext cx="5524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Dettagli che Fanno la Differenza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66800" y="5179219"/>
            <a:ext cx="55054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Usa i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testi a comparsa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per spiegare gesti che per te sono scontati, ma per il cliente sono preziosi. Ogni dettaglio tecnico racconta la tua esperienza.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00050" y="5826919"/>
            <a:ext cx="6096000" cy="800100"/>
          </a:xfrm>
          <a:custGeom>
            <a:avLst/>
            <a:gdLst/>
            <a:ahLst/>
            <a:cxnLst/>
            <a:rect l="l" t="t" r="r" b="b"/>
            <a:pathLst>
              <a:path w="6096000" h="800100">
                <a:moveTo>
                  <a:pt x="0" y="0"/>
                </a:moveTo>
                <a:lnTo>
                  <a:pt x="6096000" y="0"/>
                </a:lnTo>
                <a:lnTo>
                  <a:pt x="609600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>
              <a:alpha val="20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400050" y="5826919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9" name="Shape 17"/>
          <p:cNvSpPr/>
          <p:nvPr/>
        </p:nvSpPr>
        <p:spPr>
          <a:xfrm>
            <a:off x="590550" y="602218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0" name="Text 18"/>
          <p:cNvSpPr/>
          <p:nvPr/>
        </p:nvSpPr>
        <p:spPr>
          <a:xfrm>
            <a:off x="819150" y="5979319"/>
            <a:ext cx="5600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2C33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Ricorda: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C332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Non stai insegnando a fare il tuo lavoro, stai dimostrando che lo sai fare bene. La differenza è sottile ma fondamentale.</a:t>
            </a:r>
            <a:endParaRPr lang="en-US" sz="1600" dirty="0"/>
          </a:p>
        </p:txBody>
      </p:sp>
      <p:pic>
        <p:nvPicPr>
          <p:cNvPr id="21" name="Image 0" descr="https://kimi-web-img.moonshot.cn/img/www.shutterstock.com/28cf567d1109daa3f55618cb92679c66128efd4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645" y="381000"/>
            <a:ext cx="5010150" cy="2667000"/>
          </a:xfrm>
          <a:prstGeom prst="roundRect">
            <a:avLst>
              <a:gd name="adj" fmla="val 0"/>
            </a:avLst>
          </a:prstGeom>
        </p:spPr>
      </p:pic>
      <p:sp>
        <p:nvSpPr>
          <p:cNvPr id="22" name="Shape 19"/>
          <p:cNvSpPr/>
          <p:nvPr/>
        </p:nvSpPr>
        <p:spPr>
          <a:xfrm>
            <a:off x="6804645" y="3200400"/>
            <a:ext cx="5010150" cy="3276600"/>
          </a:xfrm>
          <a:custGeom>
            <a:avLst/>
            <a:gdLst/>
            <a:ahLst/>
            <a:cxnLst/>
            <a:rect l="l" t="t" r="r" b="b"/>
            <a:pathLst>
              <a:path w="5010150" h="3276600">
                <a:moveTo>
                  <a:pt x="0" y="0"/>
                </a:moveTo>
                <a:lnTo>
                  <a:pt x="5010150" y="0"/>
                </a:lnTo>
                <a:lnTo>
                  <a:pt x="501015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23" name="Text 20"/>
          <p:cNvSpPr/>
          <p:nvPr/>
        </p:nvSpPr>
        <p:spPr>
          <a:xfrm>
            <a:off x="6995145" y="3752850"/>
            <a:ext cx="47434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Cosa Inquadrare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7018958" y="42481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5" name="Text 22"/>
          <p:cNvSpPr/>
          <p:nvPr/>
        </p:nvSpPr>
        <p:spPr>
          <a:xfrm>
            <a:off x="7323758" y="4210050"/>
            <a:ext cx="43719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pulizia degli steli: togliere le foglie basali serve a mantenere l'acqua pulita e far respirare il fiore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7018958" y="48577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7" name="Text 24"/>
          <p:cNvSpPr/>
          <p:nvPr/>
        </p:nvSpPr>
        <p:spPr>
          <a:xfrm>
            <a:off x="7323758" y="4819650"/>
            <a:ext cx="43719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 rinvaso: districare le radici, scegliere il terriccio specifico, spiegare il perché di ogni scelta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7018958" y="54673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9" name="Text 26"/>
          <p:cNvSpPr/>
          <p:nvPr/>
        </p:nvSpPr>
        <p:spPr>
          <a:xfrm>
            <a:off x="7323758" y="5429250"/>
            <a:ext cx="43719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potatura: l'angolo di taglio, la scelta del punto, la decisione su quali rami eliminare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7A8B6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Capitolo 03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Audio Originale e Dettagli Tecnici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1430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1333500"/>
            <a:ext cx="5600700" cy="3086100"/>
          </a:xfrm>
          <a:custGeom>
            <a:avLst/>
            <a:gdLst/>
            <a:ahLst/>
            <a:cxnLst/>
            <a:rect l="l" t="t" r="r" b="b"/>
            <a:pathLst>
              <a:path w="5600700" h="3086100">
                <a:moveTo>
                  <a:pt x="0" y="0"/>
                </a:moveTo>
                <a:lnTo>
                  <a:pt x="5600700" y="0"/>
                </a:lnTo>
                <a:lnTo>
                  <a:pt x="56007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6" name="Shape 4"/>
          <p:cNvSpPr/>
          <p:nvPr/>
        </p:nvSpPr>
        <p:spPr>
          <a:xfrm>
            <a:off x="571500" y="160139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7" name="Shape 5"/>
          <p:cNvSpPr/>
          <p:nvPr/>
        </p:nvSpPr>
        <p:spPr>
          <a:xfrm>
            <a:off x="733425" y="1791891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238244" y="14511"/>
                </a:moveTo>
                <a:cubicBezTo>
                  <a:pt x="233645" y="10760"/>
                  <a:pt x="226903" y="11475"/>
                  <a:pt x="223153" y="16073"/>
                </a:cubicBezTo>
                <a:cubicBezTo>
                  <a:pt x="219402" y="20672"/>
                  <a:pt x="220117" y="27414"/>
                  <a:pt x="224716" y="31165"/>
                </a:cubicBezTo>
                <a:cubicBezTo>
                  <a:pt x="248915" y="50810"/>
                  <a:pt x="264319" y="80724"/>
                  <a:pt x="264319" y="114300"/>
                </a:cubicBezTo>
                <a:cubicBezTo>
                  <a:pt x="264319" y="147876"/>
                  <a:pt x="248915" y="177790"/>
                  <a:pt x="224716" y="197480"/>
                </a:cubicBezTo>
                <a:cubicBezTo>
                  <a:pt x="220117" y="201231"/>
                  <a:pt x="219447" y="207972"/>
                  <a:pt x="223153" y="212571"/>
                </a:cubicBezTo>
                <a:cubicBezTo>
                  <a:pt x="226859" y="217170"/>
                  <a:pt x="233645" y="217840"/>
                  <a:pt x="238244" y="214134"/>
                </a:cubicBezTo>
                <a:cubicBezTo>
                  <a:pt x="267221" y="190515"/>
                  <a:pt x="285750" y="154573"/>
                  <a:pt x="285750" y="114300"/>
                </a:cubicBezTo>
                <a:cubicBezTo>
                  <a:pt x="285750" y="74027"/>
                  <a:pt x="267221" y="38040"/>
                  <a:pt x="238244" y="14511"/>
                </a:cubicBezTo>
                <a:close/>
                <a:moveTo>
                  <a:pt x="211232" y="47774"/>
                </a:moveTo>
                <a:cubicBezTo>
                  <a:pt x="206633" y="44023"/>
                  <a:pt x="199891" y="44738"/>
                  <a:pt x="196141" y="49337"/>
                </a:cubicBezTo>
                <a:cubicBezTo>
                  <a:pt x="192390" y="53935"/>
                  <a:pt x="193104" y="60677"/>
                  <a:pt x="197703" y="64428"/>
                </a:cubicBezTo>
                <a:cubicBezTo>
                  <a:pt x="212214" y="76215"/>
                  <a:pt x="221456" y="94164"/>
                  <a:pt x="221456" y="114300"/>
                </a:cubicBezTo>
                <a:cubicBezTo>
                  <a:pt x="221456" y="134436"/>
                  <a:pt x="212214" y="152385"/>
                  <a:pt x="197703" y="164217"/>
                </a:cubicBezTo>
                <a:cubicBezTo>
                  <a:pt x="193104" y="167967"/>
                  <a:pt x="192435" y="174709"/>
                  <a:pt x="196141" y="179308"/>
                </a:cubicBezTo>
                <a:cubicBezTo>
                  <a:pt x="199846" y="183907"/>
                  <a:pt x="206633" y="184577"/>
                  <a:pt x="211232" y="180871"/>
                </a:cubicBezTo>
                <a:cubicBezTo>
                  <a:pt x="230520" y="165155"/>
                  <a:pt x="242888" y="141178"/>
                  <a:pt x="242888" y="114345"/>
                </a:cubicBezTo>
                <a:cubicBezTo>
                  <a:pt x="242888" y="87511"/>
                  <a:pt x="230520" y="63535"/>
                  <a:pt x="211232" y="47818"/>
                </a:cubicBezTo>
                <a:close/>
                <a:moveTo>
                  <a:pt x="184219" y="81037"/>
                </a:moveTo>
                <a:cubicBezTo>
                  <a:pt x="179621" y="77286"/>
                  <a:pt x="172879" y="78001"/>
                  <a:pt x="169128" y="82600"/>
                </a:cubicBezTo>
                <a:cubicBezTo>
                  <a:pt x="165378" y="87198"/>
                  <a:pt x="166092" y="93940"/>
                  <a:pt x="170691" y="97691"/>
                </a:cubicBezTo>
                <a:cubicBezTo>
                  <a:pt x="175513" y="101620"/>
                  <a:pt x="178594" y="107603"/>
                  <a:pt x="178594" y="114300"/>
                </a:cubicBezTo>
                <a:cubicBezTo>
                  <a:pt x="178594" y="120997"/>
                  <a:pt x="175513" y="126980"/>
                  <a:pt x="170691" y="130954"/>
                </a:cubicBezTo>
                <a:cubicBezTo>
                  <a:pt x="166092" y="134704"/>
                  <a:pt x="165422" y="141446"/>
                  <a:pt x="169128" y="146045"/>
                </a:cubicBezTo>
                <a:cubicBezTo>
                  <a:pt x="172834" y="150644"/>
                  <a:pt x="179621" y="151314"/>
                  <a:pt x="184219" y="147608"/>
                </a:cubicBezTo>
                <a:cubicBezTo>
                  <a:pt x="193819" y="139705"/>
                  <a:pt x="200025" y="127739"/>
                  <a:pt x="200025" y="114300"/>
                </a:cubicBezTo>
                <a:cubicBezTo>
                  <a:pt x="200025" y="100861"/>
                  <a:pt x="193819" y="88895"/>
                  <a:pt x="184219" y="81037"/>
                </a:cubicBezTo>
                <a:close/>
                <a:moveTo>
                  <a:pt x="35719" y="157163"/>
                </a:moveTo>
                <a:lnTo>
                  <a:pt x="57150" y="157163"/>
                </a:lnTo>
                <a:lnTo>
                  <a:pt x="117024" y="210383"/>
                </a:lnTo>
                <a:cubicBezTo>
                  <a:pt x="119881" y="212928"/>
                  <a:pt x="123542" y="214313"/>
                  <a:pt x="127337" y="214313"/>
                </a:cubicBezTo>
                <a:cubicBezTo>
                  <a:pt x="135910" y="214313"/>
                  <a:pt x="142875" y="207347"/>
                  <a:pt x="142875" y="198775"/>
                </a:cubicBezTo>
                <a:lnTo>
                  <a:pt x="142875" y="29825"/>
                </a:lnTo>
                <a:cubicBezTo>
                  <a:pt x="142875" y="21253"/>
                  <a:pt x="135910" y="14288"/>
                  <a:pt x="127337" y="14288"/>
                </a:cubicBezTo>
                <a:cubicBezTo>
                  <a:pt x="123542" y="14288"/>
                  <a:pt x="119881" y="15672"/>
                  <a:pt x="117024" y="18217"/>
                </a:cubicBezTo>
                <a:lnTo>
                  <a:pt x="57150" y="71438"/>
                </a:lnTo>
                <a:lnTo>
                  <a:pt x="35719" y="71438"/>
                </a:lnTo>
                <a:cubicBezTo>
                  <a:pt x="23887" y="71438"/>
                  <a:pt x="14288" y="81037"/>
                  <a:pt x="14288" y="92869"/>
                </a:cubicBezTo>
                <a:lnTo>
                  <a:pt x="14288" y="135731"/>
                </a:lnTo>
                <a:cubicBezTo>
                  <a:pt x="14288" y="147563"/>
                  <a:pt x="23887" y="157163"/>
                  <a:pt x="35719" y="157163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8" name="Text 6"/>
          <p:cNvSpPr/>
          <p:nvPr/>
        </p:nvSpPr>
        <p:spPr>
          <a:xfrm>
            <a:off x="1333500" y="1753791"/>
            <a:ext cx="2686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Potere dell'ASMR Naturale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1500" y="2363391"/>
            <a:ext cx="530542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Non coprire tutto con la musica. Il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suono della terra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lo scatto delle cesoie, il fruscio delle foglie: questi suoni naturali creano una connessione immediata.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1500" y="3351609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0" y="0"/>
                </a:moveTo>
                <a:lnTo>
                  <a:pt x="5219700" y="0"/>
                </a:lnTo>
                <a:lnTo>
                  <a:pt x="521970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F8F6F2">
              <a:alpha val="1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723900" y="3504009"/>
            <a:ext cx="4991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"I suoni naturali mostrano che sei davvero lì, nel tuo elemento. Non sei un creatore di contenuti, sei un professionista del verde che sta lavorando."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90525" y="4581525"/>
            <a:ext cx="2705100" cy="1181100"/>
          </a:xfrm>
          <a:custGeom>
            <a:avLst/>
            <a:gdLst/>
            <a:ahLst/>
            <a:cxnLst/>
            <a:rect l="l" t="t" r="r" b="b"/>
            <a:pathLst>
              <a:path w="2705100" h="1181100">
                <a:moveTo>
                  <a:pt x="0" y="0"/>
                </a:moveTo>
                <a:lnTo>
                  <a:pt x="2705100" y="0"/>
                </a:lnTo>
                <a:lnTo>
                  <a:pt x="2705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A4D39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602581" y="47434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61193" y="3907"/>
                </a:moveTo>
                <a:cubicBezTo>
                  <a:pt x="265435" y="7311"/>
                  <a:pt x="267891" y="12446"/>
                  <a:pt x="267891" y="17859"/>
                </a:cubicBezTo>
                <a:lnTo>
                  <a:pt x="267891" y="187523"/>
                </a:lnTo>
                <a:cubicBezTo>
                  <a:pt x="267891" y="212192"/>
                  <a:pt x="243892" y="232172"/>
                  <a:pt x="214313" y="232172"/>
                </a:cubicBezTo>
                <a:cubicBezTo>
                  <a:pt x="184733" y="232172"/>
                  <a:pt x="160734" y="212192"/>
                  <a:pt x="160734" y="187523"/>
                </a:cubicBezTo>
                <a:cubicBezTo>
                  <a:pt x="160734" y="162855"/>
                  <a:pt x="184733" y="142875"/>
                  <a:pt x="214313" y="142875"/>
                </a:cubicBezTo>
                <a:cubicBezTo>
                  <a:pt x="220563" y="142875"/>
                  <a:pt x="226591" y="143768"/>
                  <a:pt x="232172" y="145442"/>
                </a:cubicBezTo>
                <a:lnTo>
                  <a:pt x="232172" y="80311"/>
                </a:lnTo>
                <a:lnTo>
                  <a:pt x="107156" y="108105"/>
                </a:lnTo>
                <a:lnTo>
                  <a:pt x="107156" y="223242"/>
                </a:lnTo>
                <a:cubicBezTo>
                  <a:pt x="107156" y="247910"/>
                  <a:pt x="83158" y="267891"/>
                  <a:pt x="53578" y="267891"/>
                </a:cubicBezTo>
                <a:cubicBezTo>
                  <a:pt x="23999" y="267891"/>
                  <a:pt x="0" y="247910"/>
                  <a:pt x="0" y="223242"/>
                </a:cubicBezTo>
                <a:cubicBezTo>
                  <a:pt x="0" y="198574"/>
                  <a:pt x="23999" y="178594"/>
                  <a:pt x="53578" y="178594"/>
                </a:cubicBezTo>
                <a:cubicBezTo>
                  <a:pt x="59829" y="178594"/>
                  <a:pt x="65856" y="179487"/>
                  <a:pt x="71438" y="181161"/>
                </a:cubicBezTo>
                <a:lnTo>
                  <a:pt x="71438" y="53578"/>
                </a:lnTo>
                <a:cubicBezTo>
                  <a:pt x="71438" y="45207"/>
                  <a:pt x="77242" y="37951"/>
                  <a:pt x="85446" y="36165"/>
                </a:cubicBezTo>
                <a:lnTo>
                  <a:pt x="246180" y="446"/>
                </a:lnTo>
                <a:cubicBezTo>
                  <a:pt x="251482" y="-726"/>
                  <a:pt x="257008" y="558"/>
                  <a:pt x="261249" y="3963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4" name="Text 12"/>
          <p:cNvSpPr/>
          <p:nvPr/>
        </p:nvSpPr>
        <p:spPr>
          <a:xfrm>
            <a:off x="514350" y="5105400"/>
            <a:ext cx="2457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Musica di sottofondo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04825" y="5334000"/>
            <a:ext cx="2476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Bassa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267075" y="4581525"/>
            <a:ext cx="2705100" cy="1181100"/>
          </a:xfrm>
          <a:custGeom>
            <a:avLst/>
            <a:gdLst/>
            <a:ahLst/>
            <a:cxnLst/>
            <a:rect l="l" t="t" r="r" b="b"/>
            <a:pathLst>
              <a:path w="2705100" h="1181100">
                <a:moveTo>
                  <a:pt x="0" y="0"/>
                </a:moveTo>
                <a:lnTo>
                  <a:pt x="2705100" y="0"/>
                </a:lnTo>
                <a:lnTo>
                  <a:pt x="2705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A8B69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14850" y="4743450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107156" y="0"/>
                </a:moveTo>
                <a:cubicBezTo>
                  <a:pt x="77577" y="0"/>
                  <a:pt x="53578" y="23999"/>
                  <a:pt x="53578" y="53578"/>
                </a:cubicBezTo>
                <a:lnTo>
                  <a:pt x="53578" y="125016"/>
                </a:lnTo>
                <a:cubicBezTo>
                  <a:pt x="53578" y="154595"/>
                  <a:pt x="77577" y="178594"/>
                  <a:pt x="107156" y="178594"/>
                </a:cubicBezTo>
                <a:cubicBezTo>
                  <a:pt x="136736" y="178594"/>
                  <a:pt x="160734" y="154595"/>
                  <a:pt x="160734" y="125016"/>
                </a:cubicBezTo>
                <a:lnTo>
                  <a:pt x="160734" y="53578"/>
                </a:lnTo>
                <a:cubicBezTo>
                  <a:pt x="160734" y="23999"/>
                  <a:pt x="136736" y="0"/>
                  <a:pt x="107156" y="0"/>
                </a:cubicBezTo>
                <a:close/>
                <a:moveTo>
                  <a:pt x="26789" y="102691"/>
                </a:moveTo>
                <a:cubicBezTo>
                  <a:pt x="26789" y="95269"/>
                  <a:pt x="20817" y="89297"/>
                  <a:pt x="13395" y="89297"/>
                </a:cubicBezTo>
                <a:cubicBezTo>
                  <a:pt x="5972" y="89297"/>
                  <a:pt x="0" y="95269"/>
                  <a:pt x="0" y="102691"/>
                </a:cubicBezTo>
                <a:lnTo>
                  <a:pt x="0" y="125016"/>
                </a:lnTo>
                <a:cubicBezTo>
                  <a:pt x="0" y="179654"/>
                  <a:pt x="40909" y="224749"/>
                  <a:pt x="93762" y="231335"/>
                </a:cubicBezTo>
                <a:lnTo>
                  <a:pt x="93762" y="258961"/>
                </a:lnTo>
                <a:lnTo>
                  <a:pt x="66973" y="258961"/>
                </a:lnTo>
                <a:cubicBezTo>
                  <a:pt x="59550" y="258961"/>
                  <a:pt x="53578" y="264933"/>
                  <a:pt x="53578" y="272355"/>
                </a:cubicBezTo>
                <a:cubicBezTo>
                  <a:pt x="53578" y="279778"/>
                  <a:pt x="59550" y="285750"/>
                  <a:pt x="66973" y="285750"/>
                </a:cubicBezTo>
                <a:lnTo>
                  <a:pt x="147340" y="285750"/>
                </a:lnTo>
                <a:cubicBezTo>
                  <a:pt x="154763" y="285750"/>
                  <a:pt x="160734" y="279778"/>
                  <a:pt x="160734" y="272355"/>
                </a:cubicBezTo>
                <a:cubicBezTo>
                  <a:pt x="160734" y="264933"/>
                  <a:pt x="154763" y="258961"/>
                  <a:pt x="147340" y="258961"/>
                </a:cubicBezTo>
                <a:lnTo>
                  <a:pt x="120551" y="258961"/>
                </a:lnTo>
                <a:lnTo>
                  <a:pt x="120551" y="231335"/>
                </a:lnTo>
                <a:cubicBezTo>
                  <a:pt x="173403" y="224749"/>
                  <a:pt x="214313" y="179654"/>
                  <a:pt x="214313" y="125016"/>
                </a:cubicBezTo>
                <a:lnTo>
                  <a:pt x="214313" y="102691"/>
                </a:lnTo>
                <a:cubicBezTo>
                  <a:pt x="214313" y="95269"/>
                  <a:pt x="208341" y="89297"/>
                  <a:pt x="200918" y="89297"/>
                </a:cubicBezTo>
                <a:cubicBezTo>
                  <a:pt x="193495" y="89297"/>
                  <a:pt x="187523" y="95269"/>
                  <a:pt x="187523" y="102691"/>
                </a:cubicBezTo>
                <a:lnTo>
                  <a:pt x="187523" y="125016"/>
                </a:lnTo>
                <a:cubicBezTo>
                  <a:pt x="187523" y="169385"/>
                  <a:pt x="151526" y="205383"/>
                  <a:pt x="107156" y="205383"/>
                </a:cubicBezTo>
                <a:cubicBezTo>
                  <a:pt x="62787" y="205383"/>
                  <a:pt x="26789" y="169385"/>
                  <a:pt x="26789" y="125016"/>
                </a:cubicBezTo>
                <a:lnTo>
                  <a:pt x="26789" y="102691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8" name="Text 16"/>
          <p:cNvSpPr/>
          <p:nvPr/>
        </p:nvSpPr>
        <p:spPr>
          <a:xfrm>
            <a:off x="3390900" y="5105400"/>
            <a:ext cx="2457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Audio originale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381375" y="5334000"/>
            <a:ext cx="2476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Alto</a:t>
            </a:r>
            <a:endParaRPr lang="en-US" sz="1600" dirty="0"/>
          </a:p>
        </p:txBody>
      </p:sp>
      <p:pic>
        <p:nvPicPr>
          <p:cNvPr id="20" name="Image 0" descr="https://kimi-web-img.moonshot.cn/img/static.vecteezy.com/dc9d25bf6743d05d66eafb81999984f0adccd0c9.jpg">    </p:cNvPr>
          <p:cNvPicPr>
            <a:picLocks noChangeAspect="1"/>
          </p:cNvPicPr>
          <p:nvPr/>
        </p:nvPicPr>
        <p:blipFill>
          <a:blip r:embed="rId1"/>
          <a:srcRect l="0" r="0" t="16746" b="16746"/>
          <a:stretch/>
        </p:blipFill>
        <p:spPr>
          <a:xfrm>
            <a:off x="6210300" y="1333500"/>
            <a:ext cx="5600700" cy="2095500"/>
          </a:xfrm>
          <a:prstGeom prst="roundRect">
            <a:avLst>
              <a:gd name="adj" fmla="val 0"/>
            </a:avLst>
          </a:prstGeom>
        </p:spPr>
      </p:pic>
      <p:sp>
        <p:nvSpPr>
          <p:cNvPr id="21" name="Shape 18"/>
          <p:cNvSpPr/>
          <p:nvPr/>
        </p:nvSpPr>
        <p:spPr>
          <a:xfrm>
            <a:off x="6210300" y="3581400"/>
            <a:ext cx="5600700" cy="2190750"/>
          </a:xfrm>
          <a:custGeom>
            <a:avLst/>
            <a:gdLst/>
            <a:ahLst/>
            <a:cxnLst/>
            <a:rect l="l" t="t" r="r" b="b"/>
            <a:pathLst>
              <a:path w="5600700" h="2190750">
                <a:moveTo>
                  <a:pt x="0" y="0"/>
                </a:moveTo>
                <a:lnTo>
                  <a:pt x="5600700" y="0"/>
                </a:lnTo>
                <a:lnTo>
                  <a:pt x="5600700" y="2190750"/>
                </a:lnTo>
                <a:lnTo>
                  <a:pt x="0" y="2190750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22" name="Text 19"/>
          <p:cNvSpPr/>
          <p:nvPr/>
        </p:nvSpPr>
        <p:spPr>
          <a:xfrm>
            <a:off x="6400800" y="3819525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Suoni che Creano Connessione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424613" y="42957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5357" y="2493"/>
                </a:moveTo>
                <a:cubicBezTo>
                  <a:pt x="177738" y="223"/>
                  <a:pt x="181198" y="-595"/>
                  <a:pt x="184398" y="446"/>
                </a:cubicBezTo>
                <a:cubicBezTo>
                  <a:pt x="188044" y="1674"/>
                  <a:pt x="190500" y="5097"/>
                  <a:pt x="190500" y="8930"/>
                </a:cubicBezTo>
                <a:lnTo>
                  <a:pt x="190500" y="78470"/>
                </a:lnTo>
                <a:cubicBezTo>
                  <a:pt x="190500" y="127285"/>
                  <a:pt x="150279" y="166688"/>
                  <a:pt x="101650" y="166688"/>
                </a:cubicBezTo>
                <a:cubicBezTo>
                  <a:pt x="73000" y="166688"/>
                  <a:pt x="48295" y="148270"/>
                  <a:pt x="39328" y="122523"/>
                </a:cubicBezTo>
                <a:cubicBezTo>
                  <a:pt x="26157" y="133983"/>
                  <a:pt x="17859" y="150837"/>
                  <a:pt x="17859" y="169664"/>
                </a:cubicBezTo>
                <a:cubicBezTo>
                  <a:pt x="17859" y="174613"/>
                  <a:pt x="13878" y="178594"/>
                  <a:pt x="8930" y="178594"/>
                </a:cubicBezTo>
                <a:cubicBezTo>
                  <a:pt x="3981" y="178594"/>
                  <a:pt x="0" y="174613"/>
                  <a:pt x="0" y="169664"/>
                </a:cubicBezTo>
                <a:cubicBezTo>
                  <a:pt x="0" y="141796"/>
                  <a:pt x="14213" y="117239"/>
                  <a:pt x="35756" y="102803"/>
                </a:cubicBezTo>
                <a:cubicBezTo>
                  <a:pt x="48890" y="94022"/>
                  <a:pt x="64554" y="89297"/>
                  <a:pt x="80367" y="89297"/>
                </a:cubicBezTo>
                <a:lnTo>
                  <a:pt x="110133" y="89297"/>
                </a:lnTo>
                <a:cubicBezTo>
                  <a:pt x="115081" y="89297"/>
                  <a:pt x="119063" y="85316"/>
                  <a:pt x="119063" y="80367"/>
                </a:cubicBezTo>
                <a:cubicBezTo>
                  <a:pt x="119063" y="75419"/>
                  <a:pt x="115081" y="71438"/>
                  <a:pt x="110133" y="71438"/>
                </a:cubicBezTo>
                <a:lnTo>
                  <a:pt x="80367" y="71438"/>
                </a:lnTo>
                <a:cubicBezTo>
                  <a:pt x="65596" y="71438"/>
                  <a:pt x="51606" y="74712"/>
                  <a:pt x="39067" y="80553"/>
                </a:cubicBezTo>
                <a:cubicBezTo>
                  <a:pt x="47737" y="54508"/>
                  <a:pt x="72256" y="35719"/>
                  <a:pt x="101203" y="35719"/>
                </a:cubicBezTo>
                <a:cubicBezTo>
                  <a:pt x="125909" y="35719"/>
                  <a:pt x="144289" y="27496"/>
                  <a:pt x="156530" y="19348"/>
                </a:cubicBezTo>
                <a:cubicBezTo>
                  <a:pt x="163674" y="14585"/>
                  <a:pt x="169738" y="8892"/>
                  <a:pt x="175394" y="2493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4" name="Text 21"/>
          <p:cNvSpPr/>
          <p:nvPr/>
        </p:nvSpPr>
        <p:spPr>
          <a:xfrm>
            <a:off x="6753225" y="4276725"/>
            <a:ext cx="1390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 fruscio delle foglie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6424613" y="46386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71438" y="95250"/>
                </a:moveTo>
                <a:lnTo>
                  <a:pt x="56741" y="109947"/>
                </a:lnTo>
                <a:cubicBezTo>
                  <a:pt x="52053" y="108124"/>
                  <a:pt x="46992" y="107156"/>
                  <a:pt x="41672" y="107156"/>
                </a:cubicBezTo>
                <a:cubicBezTo>
                  <a:pt x="18641" y="107156"/>
                  <a:pt x="0" y="125797"/>
                  <a:pt x="0" y="148828"/>
                </a:cubicBezTo>
                <a:cubicBezTo>
                  <a:pt x="0" y="171859"/>
                  <a:pt x="18641" y="190500"/>
                  <a:pt x="41672" y="190500"/>
                </a:cubicBezTo>
                <a:cubicBezTo>
                  <a:pt x="64703" y="190500"/>
                  <a:pt x="83344" y="171859"/>
                  <a:pt x="83344" y="148828"/>
                </a:cubicBezTo>
                <a:cubicBezTo>
                  <a:pt x="83344" y="143508"/>
                  <a:pt x="82339" y="138447"/>
                  <a:pt x="80553" y="133759"/>
                </a:cubicBezTo>
                <a:lnTo>
                  <a:pt x="185738" y="28575"/>
                </a:lnTo>
                <a:cubicBezTo>
                  <a:pt x="188379" y="25933"/>
                  <a:pt x="188379" y="21692"/>
                  <a:pt x="185738" y="19050"/>
                </a:cubicBezTo>
                <a:cubicBezTo>
                  <a:pt x="175208" y="8520"/>
                  <a:pt x="158167" y="8520"/>
                  <a:pt x="147637" y="19050"/>
                </a:cubicBezTo>
                <a:lnTo>
                  <a:pt x="95250" y="71438"/>
                </a:lnTo>
                <a:lnTo>
                  <a:pt x="80553" y="56741"/>
                </a:lnTo>
                <a:cubicBezTo>
                  <a:pt x="82376" y="52053"/>
                  <a:pt x="83344" y="46992"/>
                  <a:pt x="83344" y="41672"/>
                </a:cubicBezTo>
                <a:cubicBezTo>
                  <a:pt x="83344" y="18641"/>
                  <a:pt x="64703" y="0"/>
                  <a:pt x="41672" y="0"/>
                </a:cubicBezTo>
                <a:cubicBezTo>
                  <a:pt x="18641" y="0"/>
                  <a:pt x="0" y="18641"/>
                  <a:pt x="0" y="41672"/>
                </a:cubicBezTo>
                <a:cubicBezTo>
                  <a:pt x="0" y="64703"/>
                  <a:pt x="18641" y="83344"/>
                  <a:pt x="41672" y="83344"/>
                </a:cubicBezTo>
                <a:cubicBezTo>
                  <a:pt x="46992" y="83344"/>
                  <a:pt x="52053" y="82339"/>
                  <a:pt x="56741" y="80553"/>
                </a:cubicBezTo>
                <a:lnTo>
                  <a:pt x="71438" y="95250"/>
                </a:lnTo>
                <a:close/>
                <a:moveTo>
                  <a:pt x="107863" y="131676"/>
                </a:moveTo>
                <a:lnTo>
                  <a:pt x="147638" y="171450"/>
                </a:lnTo>
                <a:cubicBezTo>
                  <a:pt x="158167" y="181980"/>
                  <a:pt x="175208" y="181980"/>
                  <a:pt x="185738" y="171450"/>
                </a:cubicBezTo>
                <a:cubicBezTo>
                  <a:pt x="188379" y="168808"/>
                  <a:pt x="188379" y="164567"/>
                  <a:pt x="185738" y="161925"/>
                </a:cubicBezTo>
                <a:lnTo>
                  <a:pt x="131676" y="107863"/>
                </a:lnTo>
                <a:lnTo>
                  <a:pt x="107863" y="131676"/>
                </a:lnTo>
                <a:close/>
                <a:moveTo>
                  <a:pt x="23812" y="41672"/>
                </a:moveTo>
                <a:cubicBezTo>
                  <a:pt x="23812" y="31815"/>
                  <a:pt x="31815" y="23812"/>
                  <a:pt x="41672" y="23812"/>
                </a:cubicBezTo>
                <a:cubicBezTo>
                  <a:pt x="51529" y="23812"/>
                  <a:pt x="59531" y="31815"/>
                  <a:pt x="59531" y="41672"/>
                </a:cubicBezTo>
                <a:cubicBezTo>
                  <a:pt x="59531" y="51529"/>
                  <a:pt x="51529" y="59531"/>
                  <a:pt x="41672" y="59531"/>
                </a:cubicBezTo>
                <a:cubicBezTo>
                  <a:pt x="31815" y="59531"/>
                  <a:pt x="23812" y="51529"/>
                  <a:pt x="23812" y="41672"/>
                </a:cubicBezTo>
                <a:close/>
                <a:moveTo>
                  <a:pt x="41672" y="130969"/>
                </a:moveTo>
                <a:cubicBezTo>
                  <a:pt x="51529" y="130969"/>
                  <a:pt x="59531" y="138971"/>
                  <a:pt x="59531" y="148828"/>
                </a:cubicBezTo>
                <a:cubicBezTo>
                  <a:pt x="59531" y="158685"/>
                  <a:pt x="51529" y="166688"/>
                  <a:pt x="41672" y="166688"/>
                </a:cubicBezTo>
                <a:cubicBezTo>
                  <a:pt x="31815" y="166688"/>
                  <a:pt x="23812" y="158685"/>
                  <a:pt x="23812" y="148828"/>
                </a:cubicBezTo>
                <a:cubicBezTo>
                  <a:pt x="23812" y="138971"/>
                  <a:pt x="31815" y="130969"/>
                  <a:pt x="41672" y="13096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6" name="Text 23"/>
          <p:cNvSpPr/>
          <p:nvPr/>
        </p:nvSpPr>
        <p:spPr>
          <a:xfrm>
            <a:off x="6753225" y="4619625"/>
            <a:ext cx="148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 scatto delle cesoie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6412706" y="498157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2505" y="2456"/>
                </a:moveTo>
                <a:lnTo>
                  <a:pt x="77837" y="38323"/>
                </a:lnTo>
                <a:cubicBezTo>
                  <a:pt x="73670" y="44388"/>
                  <a:pt x="71438" y="51569"/>
                  <a:pt x="71438" y="58899"/>
                </a:cubicBezTo>
                <a:lnTo>
                  <a:pt x="71438" y="59531"/>
                </a:lnTo>
                <a:cubicBezTo>
                  <a:pt x="71438" y="79251"/>
                  <a:pt x="87437" y="95250"/>
                  <a:pt x="107156" y="95250"/>
                </a:cubicBezTo>
                <a:cubicBezTo>
                  <a:pt x="126876" y="95250"/>
                  <a:pt x="142875" y="79251"/>
                  <a:pt x="142875" y="59531"/>
                </a:cubicBezTo>
                <a:lnTo>
                  <a:pt x="142875" y="58899"/>
                </a:lnTo>
                <a:cubicBezTo>
                  <a:pt x="142875" y="51532"/>
                  <a:pt x="140643" y="44388"/>
                  <a:pt x="136475" y="38323"/>
                </a:cubicBezTo>
                <a:lnTo>
                  <a:pt x="111807" y="2456"/>
                </a:lnTo>
                <a:cubicBezTo>
                  <a:pt x="110765" y="930"/>
                  <a:pt x="109017" y="0"/>
                  <a:pt x="107156" y="0"/>
                </a:cubicBezTo>
                <a:cubicBezTo>
                  <a:pt x="105296" y="0"/>
                  <a:pt x="103547" y="930"/>
                  <a:pt x="102505" y="2456"/>
                </a:cubicBezTo>
                <a:close/>
                <a:moveTo>
                  <a:pt x="40667" y="127062"/>
                </a:moveTo>
                <a:lnTo>
                  <a:pt x="24817" y="142875"/>
                </a:lnTo>
                <a:lnTo>
                  <a:pt x="11906" y="142875"/>
                </a:lnTo>
                <a:cubicBezTo>
                  <a:pt x="5321" y="142875"/>
                  <a:pt x="0" y="148196"/>
                  <a:pt x="0" y="154781"/>
                </a:cubicBezTo>
                <a:lnTo>
                  <a:pt x="0" y="178594"/>
                </a:lnTo>
                <a:cubicBezTo>
                  <a:pt x="0" y="185179"/>
                  <a:pt x="5321" y="190500"/>
                  <a:pt x="11906" y="190500"/>
                </a:cubicBezTo>
                <a:lnTo>
                  <a:pt x="131155" y="190500"/>
                </a:lnTo>
                <a:cubicBezTo>
                  <a:pt x="141945" y="190500"/>
                  <a:pt x="152474" y="187040"/>
                  <a:pt x="161181" y="180640"/>
                </a:cubicBezTo>
                <a:lnTo>
                  <a:pt x="208285" y="145926"/>
                </a:lnTo>
                <a:cubicBezTo>
                  <a:pt x="214908" y="141052"/>
                  <a:pt x="216322" y="131750"/>
                  <a:pt x="211448" y="125127"/>
                </a:cubicBezTo>
                <a:cubicBezTo>
                  <a:pt x="206573" y="118504"/>
                  <a:pt x="197272" y="117091"/>
                  <a:pt x="190649" y="121965"/>
                </a:cubicBezTo>
                <a:lnTo>
                  <a:pt x="146075" y="154781"/>
                </a:lnTo>
                <a:lnTo>
                  <a:pt x="104180" y="154781"/>
                </a:lnTo>
                <a:cubicBezTo>
                  <a:pt x="99231" y="154781"/>
                  <a:pt x="95250" y="150800"/>
                  <a:pt x="95250" y="145852"/>
                </a:cubicBezTo>
                <a:cubicBezTo>
                  <a:pt x="95250" y="140903"/>
                  <a:pt x="99231" y="136922"/>
                  <a:pt x="104180" y="136922"/>
                </a:cubicBezTo>
                <a:lnTo>
                  <a:pt x="130969" y="136922"/>
                </a:lnTo>
                <a:cubicBezTo>
                  <a:pt x="137554" y="136922"/>
                  <a:pt x="142875" y="131601"/>
                  <a:pt x="142875" y="125016"/>
                </a:cubicBezTo>
                <a:cubicBezTo>
                  <a:pt x="142875" y="118430"/>
                  <a:pt x="137554" y="113109"/>
                  <a:pt x="130969" y="113109"/>
                </a:cubicBezTo>
                <a:lnTo>
                  <a:pt x="74340" y="113109"/>
                </a:lnTo>
                <a:cubicBezTo>
                  <a:pt x="61726" y="113109"/>
                  <a:pt x="49597" y="118132"/>
                  <a:pt x="40667" y="127062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8" name="Text 25"/>
          <p:cNvSpPr/>
          <p:nvPr/>
        </p:nvSpPr>
        <p:spPr>
          <a:xfrm>
            <a:off x="6753225" y="4962525"/>
            <a:ext cx="1304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L'acqua che scorre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6424613" y="53244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1906"/>
                </a:moveTo>
                <a:cubicBezTo>
                  <a:pt x="190500" y="52127"/>
                  <a:pt x="161999" y="85688"/>
                  <a:pt x="124123" y="93538"/>
                </a:cubicBezTo>
                <a:cubicBezTo>
                  <a:pt x="121183" y="71921"/>
                  <a:pt x="111472" y="52462"/>
                  <a:pt x="97148" y="37393"/>
                </a:cubicBezTo>
                <a:cubicBezTo>
                  <a:pt x="112068" y="14883"/>
                  <a:pt x="137629" y="0"/>
                  <a:pt x="166688" y="0"/>
                </a:cubicBezTo>
                <a:lnTo>
                  <a:pt x="178594" y="0"/>
                </a:lnTo>
                <a:cubicBezTo>
                  <a:pt x="185179" y="0"/>
                  <a:pt x="190500" y="5321"/>
                  <a:pt x="190500" y="11906"/>
                </a:cubicBezTo>
                <a:close/>
                <a:moveTo>
                  <a:pt x="0" y="35719"/>
                </a:moveTo>
                <a:cubicBezTo>
                  <a:pt x="0" y="29133"/>
                  <a:pt x="5321" y="23812"/>
                  <a:pt x="11906" y="23812"/>
                </a:cubicBezTo>
                <a:lnTo>
                  <a:pt x="23812" y="23812"/>
                </a:lnTo>
                <a:cubicBezTo>
                  <a:pt x="69838" y="23812"/>
                  <a:pt x="107156" y="61131"/>
                  <a:pt x="107156" y="107156"/>
                </a:cubicBezTo>
                <a:lnTo>
                  <a:pt x="107156" y="178594"/>
                </a:lnTo>
                <a:cubicBezTo>
                  <a:pt x="107156" y="185179"/>
                  <a:pt x="101836" y="190500"/>
                  <a:pt x="95250" y="190500"/>
                </a:cubicBezTo>
                <a:cubicBezTo>
                  <a:pt x="88664" y="190500"/>
                  <a:pt x="83344" y="185179"/>
                  <a:pt x="83344" y="178594"/>
                </a:cubicBezTo>
                <a:lnTo>
                  <a:pt x="83344" y="119063"/>
                </a:lnTo>
                <a:cubicBezTo>
                  <a:pt x="37319" y="119063"/>
                  <a:pt x="0" y="81744"/>
                  <a:pt x="0" y="3571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0" name="Text 27"/>
          <p:cNvSpPr/>
          <p:nvPr/>
        </p:nvSpPr>
        <p:spPr>
          <a:xfrm>
            <a:off x="6753225" y="5305425"/>
            <a:ext cx="148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terra che si muove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381000" y="5924550"/>
            <a:ext cx="11430000" cy="552450"/>
          </a:xfrm>
          <a:custGeom>
            <a:avLst/>
            <a:gdLst/>
            <a:ahLst/>
            <a:cxnLst/>
            <a:rect l="l" t="t" r="r" b="b"/>
            <a:pathLst>
              <a:path w="11430000" h="552450">
                <a:moveTo>
                  <a:pt x="0" y="0"/>
                </a:moveTo>
                <a:lnTo>
                  <a:pt x="11430000" y="0"/>
                </a:lnTo>
                <a:lnTo>
                  <a:pt x="11430000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32" name="Shape 29"/>
          <p:cNvSpPr/>
          <p:nvPr/>
        </p:nvSpPr>
        <p:spPr>
          <a:xfrm>
            <a:off x="590550" y="6086475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33" name="Text 30"/>
          <p:cNvSpPr/>
          <p:nvPr/>
        </p:nvSpPr>
        <p:spPr>
          <a:xfrm>
            <a:off x="971550" y="6076950"/>
            <a:ext cx="104394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Consiglio pratico: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Registra sempre l'audio originale durante le riprese. Puoi sempre abbassarlo in post-produzione, ma non puoi ricrearlo se non l'hai catturato.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hips.hearstapps.com/84b6c08dad41e4fb3d55cb130b05be479369e1c8.jpg">    </p:cNvPr>
          <p:cNvPicPr>
            <a:picLocks noChangeAspect="1"/>
          </p:cNvPicPr>
          <p:nvPr/>
        </p:nvPicPr>
        <p:blipFill>
          <a:blip r:embed="rId1"/>
          <a:srcRect l="0" r="0" t="21609" b="21609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7A8B69">
                  <a:alpha val="95000"/>
                </a:srgbClr>
              </a:gs>
              <a:gs pos="50000">
                <a:srgbClr val="3A4D39">
                  <a:alpha val="85000"/>
                </a:srgbClr>
              </a:gs>
              <a:gs pos="100000">
                <a:srgbClr val="3A4D39">
                  <a:alpha val="75000"/>
                </a:srgbClr>
              </a:gs>
            </a:gsLst>
            <a:lin ang="189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638800" y="93345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Text 2"/>
          <p:cNvSpPr/>
          <p:nvPr/>
        </p:nvSpPr>
        <p:spPr>
          <a:xfrm>
            <a:off x="5742756" y="1162050"/>
            <a:ext cx="704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828106" y="2381250"/>
            <a:ext cx="653415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La Visione: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Trasformare il Bisogno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 Desiderio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466975" y="5181600"/>
            <a:ext cx="72580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 cliente deve capire che rivolgersi a te significa ottenere un risultato che dura nel tempo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0797" y="340797"/>
            <a:ext cx="5682784" cy="170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9" b="1" spc="94" kern="0" dirty="0">
                <a:solidFill>
                  <a:srgbClr val="7A8B6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Capitolo 04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0797" y="579354"/>
            <a:ext cx="5776503" cy="766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15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Oltre l'Oggetto: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415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Linguaggio dei Benefici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0797" y="1448386"/>
            <a:ext cx="817912" cy="34080"/>
          </a:xfrm>
          <a:custGeom>
            <a:avLst/>
            <a:gdLst/>
            <a:ahLst/>
            <a:cxnLst/>
            <a:rect l="l" t="t" r="r" b="b"/>
            <a:pathLst>
              <a:path w="817912" h="34080">
                <a:moveTo>
                  <a:pt x="0" y="0"/>
                </a:moveTo>
                <a:lnTo>
                  <a:pt x="817912" y="0"/>
                </a:lnTo>
                <a:lnTo>
                  <a:pt x="817912" y="34080"/>
                </a:lnTo>
                <a:lnTo>
                  <a:pt x="0" y="3408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Shape 3"/>
          <p:cNvSpPr/>
          <p:nvPr/>
        </p:nvSpPr>
        <p:spPr>
          <a:xfrm>
            <a:off x="340797" y="1618784"/>
            <a:ext cx="5623145" cy="2036260"/>
          </a:xfrm>
          <a:custGeom>
            <a:avLst/>
            <a:gdLst/>
            <a:ahLst/>
            <a:cxnLst/>
            <a:rect l="l" t="t" r="r" b="b"/>
            <a:pathLst>
              <a:path w="5623145" h="2036260">
                <a:moveTo>
                  <a:pt x="0" y="0"/>
                </a:moveTo>
                <a:lnTo>
                  <a:pt x="5623145" y="0"/>
                </a:lnTo>
                <a:lnTo>
                  <a:pt x="5623145" y="2036260"/>
                </a:lnTo>
                <a:lnTo>
                  <a:pt x="0" y="2036260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6" name="Text 4"/>
          <p:cNvSpPr/>
          <p:nvPr/>
        </p:nvSpPr>
        <p:spPr>
          <a:xfrm>
            <a:off x="511195" y="1789182"/>
            <a:ext cx="5384587" cy="27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1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Messaggio Finale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11195" y="2164059"/>
            <a:ext cx="5359027" cy="502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8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Deve essere </a:t>
            </a:r>
            <a:pPr>
              <a:lnSpc>
                <a:spcPct val="140000"/>
              </a:lnSpc>
            </a:pPr>
            <a:r>
              <a:rPr lang="en-US" sz="1208" b="1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naturale</a:t>
            </a:r>
            <a:pPr>
              <a:lnSpc>
                <a:spcPct val="140000"/>
              </a:lnSpc>
            </a:pPr>
            <a:r>
              <a:rPr lang="en-US" sz="1208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Non stai vendendo "un'opera", stai vendendo un pezzetto di natura che funzionerà bene nel tempo.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11195" y="2764713"/>
            <a:ext cx="5282348" cy="715673"/>
          </a:xfrm>
          <a:custGeom>
            <a:avLst/>
            <a:gdLst/>
            <a:ahLst/>
            <a:cxnLst/>
            <a:rect l="l" t="t" r="r" b="b"/>
            <a:pathLst>
              <a:path w="5282348" h="715673">
                <a:moveTo>
                  <a:pt x="0" y="0"/>
                </a:moveTo>
                <a:lnTo>
                  <a:pt x="5282348" y="0"/>
                </a:lnTo>
                <a:lnTo>
                  <a:pt x="5282348" y="715673"/>
                </a:lnTo>
                <a:lnTo>
                  <a:pt x="0" y="715673"/>
                </a:lnTo>
                <a:lnTo>
                  <a:pt x="0" y="0"/>
                </a:lnTo>
                <a:close/>
              </a:path>
            </a:pathLst>
          </a:custGeom>
          <a:solidFill>
            <a:srgbClr val="F8F6F2">
              <a:alpha val="10196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647514" y="2901031"/>
            <a:ext cx="5077870" cy="443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3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"Il cliente deve capire che rivolgersi a te significa ottenere un risultato che dura nel tempo e che lo farà stare bene."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40797" y="3787103"/>
            <a:ext cx="477115" cy="477115"/>
          </a:xfrm>
          <a:custGeom>
            <a:avLst/>
            <a:gdLst/>
            <a:ahLst/>
            <a:cxnLst/>
            <a:rect l="l" t="t" r="r" b="b"/>
            <a:pathLst>
              <a:path w="477115" h="477115">
                <a:moveTo>
                  <a:pt x="0" y="0"/>
                </a:moveTo>
                <a:lnTo>
                  <a:pt x="477115" y="0"/>
                </a:lnTo>
                <a:lnTo>
                  <a:pt x="477115" y="477115"/>
                </a:lnTo>
                <a:lnTo>
                  <a:pt x="0" y="477115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1" name="Shape 9"/>
          <p:cNvSpPr/>
          <p:nvPr/>
        </p:nvSpPr>
        <p:spPr>
          <a:xfrm>
            <a:off x="494155" y="3940461"/>
            <a:ext cx="170398" cy="170398"/>
          </a:xfrm>
          <a:custGeom>
            <a:avLst/>
            <a:gdLst/>
            <a:ahLst/>
            <a:cxnLst/>
            <a:rect l="l" t="t" r="r" b="b"/>
            <a:pathLst>
              <a:path w="170398" h="170398">
                <a:moveTo>
                  <a:pt x="106998" y="22897"/>
                </a:moveTo>
                <a:cubicBezTo>
                  <a:pt x="109528" y="18604"/>
                  <a:pt x="114120" y="15975"/>
                  <a:pt x="119079" y="15975"/>
                </a:cubicBezTo>
                <a:lnTo>
                  <a:pt x="119811" y="15975"/>
                </a:lnTo>
                <a:cubicBezTo>
                  <a:pt x="127166" y="15975"/>
                  <a:pt x="133124" y="21932"/>
                  <a:pt x="133124" y="29287"/>
                </a:cubicBezTo>
                <a:cubicBezTo>
                  <a:pt x="133124" y="36642"/>
                  <a:pt x="127166" y="42600"/>
                  <a:pt x="119811" y="42600"/>
                </a:cubicBezTo>
                <a:lnTo>
                  <a:pt x="95416" y="42600"/>
                </a:lnTo>
                <a:lnTo>
                  <a:pt x="106998" y="22897"/>
                </a:lnTo>
                <a:close/>
                <a:moveTo>
                  <a:pt x="63400" y="22897"/>
                </a:moveTo>
                <a:lnTo>
                  <a:pt x="74982" y="42600"/>
                </a:lnTo>
                <a:lnTo>
                  <a:pt x="50587" y="42600"/>
                </a:lnTo>
                <a:cubicBezTo>
                  <a:pt x="43232" y="42600"/>
                  <a:pt x="37275" y="36642"/>
                  <a:pt x="37275" y="29287"/>
                </a:cubicBezTo>
                <a:cubicBezTo>
                  <a:pt x="37275" y="21932"/>
                  <a:pt x="43232" y="15975"/>
                  <a:pt x="50587" y="15975"/>
                </a:cubicBezTo>
                <a:lnTo>
                  <a:pt x="51319" y="15975"/>
                </a:lnTo>
                <a:cubicBezTo>
                  <a:pt x="56278" y="15975"/>
                  <a:pt x="60904" y="18604"/>
                  <a:pt x="63400" y="22897"/>
                </a:cubicBezTo>
                <a:close/>
                <a:moveTo>
                  <a:pt x="93220" y="14810"/>
                </a:moveTo>
                <a:lnTo>
                  <a:pt x="85199" y="28455"/>
                </a:lnTo>
                <a:lnTo>
                  <a:pt x="77178" y="14810"/>
                </a:lnTo>
                <a:cubicBezTo>
                  <a:pt x="71787" y="5624"/>
                  <a:pt x="61936" y="0"/>
                  <a:pt x="51319" y="0"/>
                </a:cubicBezTo>
                <a:lnTo>
                  <a:pt x="50587" y="0"/>
                </a:lnTo>
                <a:cubicBezTo>
                  <a:pt x="34412" y="0"/>
                  <a:pt x="21300" y="13113"/>
                  <a:pt x="21300" y="29287"/>
                </a:cubicBezTo>
                <a:cubicBezTo>
                  <a:pt x="21300" y="34080"/>
                  <a:pt x="22465" y="38606"/>
                  <a:pt x="24495" y="42600"/>
                </a:cubicBezTo>
                <a:lnTo>
                  <a:pt x="10650" y="42600"/>
                </a:lnTo>
                <a:cubicBezTo>
                  <a:pt x="4759" y="42600"/>
                  <a:pt x="0" y="47359"/>
                  <a:pt x="0" y="53249"/>
                </a:cubicBezTo>
                <a:lnTo>
                  <a:pt x="0" y="63899"/>
                </a:lnTo>
                <a:cubicBezTo>
                  <a:pt x="0" y="69790"/>
                  <a:pt x="4759" y="74549"/>
                  <a:pt x="10650" y="74549"/>
                </a:cubicBezTo>
                <a:lnTo>
                  <a:pt x="159748" y="74549"/>
                </a:lnTo>
                <a:cubicBezTo>
                  <a:pt x="165639" y="74549"/>
                  <a:pt x="170398" y="69790"/>
                  <a:pt x="170398" y="63899"/>
                </a:cubicBezTo>
                <a:lnTo>
                  <a:pt x="170398" y="53249"/>
                </a:lnTo>
                <a:cubicBezTo>
                  <a:pt x="170398" y="47359"/>
                  <a:pt x="165639" y="42600"/>
                  <a:pt x="159748" y="42600"/>
                </a:cubicBezTo>
                <a:lnTo>
                  <a:pt x="145904" y="42600"/>
                </a:lnTo>
                <a:cubicBezTo>
                  <a:pt x="147934" y="38606"/>
                  <a:pt x="149099" y="34080"/>
                  <a:pt x="149099" y="29287"/>
                </a:cubicBezTo>
                <a:cubicBezTo>
                  <a:pt x="149099" y="13113"/>
                  <a:pt x="135986" y="0"/>
                  <a:pt x="119811" y="0"/>
                </a:cubicBezTo>
                <a:lnTo>
                  <a:pt x="119079" y="0"/>
                </a:lnTo>
                <a:cubicBezTo>
                  <a:pt x="108463" y="0"/>
                  <a:pt x="98611" y="5624"/>
                  <a:pt x="93220" y="14777"/>
                </a:cubicBezTo>
                <a:close/>
                <a:moveTo>
                  <a:pt x="159748" y="90524"/>
                </a:moveTo>
                <a:lnTo>
                  <a:pt x="93187" y="90524"/>
                </a:lnTo>
                <a:lnTo>
                  <a:pt x="93187" y="159748"/>
                </a:lnTo>
                <a:lnTo>
                  <a:pt x="138449" y="159748"/>
                </a:lnTo>
                <a:cubicBezTo>
                  <a:pt x="150197" y="159748"/>
                  <a:pt x="159748" y="150197"/>
                  <a:pt x="159748" y="138449"/>
                </a:cubicBezTo>
                <a:lnTo>
                  <a:pt x="159748" y="90524"/>
                </a:lnTo>
                <a:close/>
                <a:moveTo>
                  <a:pt x="77212" y="90524"/>
                </a:moveTo>
                <a:lnTo>
                  <a:pt x="10650" y="90524"/>
                </a:lnTo>
                <a:lnTo>
                  <a:pt x="10650" y="138449"/>
                </a:lnTo>
                <a:cubicBezTo>
                  <a:pt x="10650" y="150197"/>
                  <a:pt x="20202" y="159748"/>
                  <a:pt x="31950" y="159748"/>
                </a:cubicBezTo>
                <a:lnTo>
                  <a:pt x="77212" y="159748"/>
                </a:lnTo>
                <a:lnTo>
                  <a:pt x="77212" y="90524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12" name="Text 10"/>
          <p:cNvSpPr/>
          <p:nvPr/>
        </p:nvSpPr>
        <p:spPr>
          <a:xfrm>
            <a:off x="954231" y="3787103"/>
            <a:ext cx="5094910" cy="238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2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Per il Fiorista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971270" y="4093820"/>
            <a:ext cx="4992671" cy="647514"/>
          </a:xfrm>
          <a:custGeom>
            <a:avLst/>
            <a:gdLst/>
            <a:ahLst/>
            <a:cxnLst/>
            <a:rect l="l" t="t" r="r" b="b"/>
            <a:pathLst>
              <a:path w="4992671" h="647514">
                <a:moveTo>
                  <a:pt x="0" y="0"/>
                </a:moveTo>
                <a:lnTo>
                  <a:pt x="4992671" y="0"/>
                </a:lnTo>
                <a:lnTo>
                  <a:pt x="4992671" y="647514"/>
                </a:lnTo>
                <a:lnTo>
                  <a:pt x="0" y="647514"/>
                </a:lnTo>
                <a:lnTo>
                  <a:pt x="0" y="0"/>
                </a:lnTo>
                <a:close/>
              </a:path>
            </a:pathLst>
          </a:custGeom>
          <a:solidFill>
            <a:srgbClr val="7A8B69">
              <a:alpha val="10196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971270" y="4093820"/>
            <a:ext cx="34080" cy="647514"/>
          </a:xfrm>
          <a:custGeom>
            <a:avLst/>
            <a:gdLst/>
            <a:ahLst/>
            <a:cxnLst/>
            <a:rect l="l" t="t" r="r" b="b"/>
            <a:pathLst>
              <a:path w="34080" h="647514">
                <a:moveTo>
                  <a:pt x="0" y="0"/>
                </a:moveTo>
                <a:lnTo>
                  <a:pt x="34080" y="0"/>
                </a:lnTo>
                <a:lnTo>
                  <a:pt x="34080" y="647514"/>
                </a:lnTo>
                <a:lnTo>
                  <a:pt x="0" y="647514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15" name="Text 13"/>
          <p:cNvSpPr/>
          <p:nvPr/>
        </p:nvSpPr>
        <p:spPr>
          <a:xfrm>
            <a:off x="1090549" y="4196059"/>
            <a:ext cx="4839312" cy="443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3" dirty="0">
                <a:solidFill>
                  <a:srgbClr val="2C332E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"Un fiore reciso è un dono che continua a vivere. Trattarlo con cura significa onorare il gesto di chi lo ha regalato."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54231" y="4809493"/>
            <a:ext cx="5077870" cy="443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3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Non vendi fiori, vendi </a:t>
            </a:r>
            <a:pPr>
              <a:lnSpc>
                <a:spcPct val="140000"/>
              </a:lnSpc>
            </a:pPr>
            <a:r>
              <a:rPr lang="en-US" sz="1073" b="1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emozioni che durano</a:t>
            </a:r>
            <a:pPr>
              <a:lnSpc>
                <a:spcPct val="140000"/>
              </a:lnSpc>
            </a:pPr>
            <a:r>
              <a:rPr lang="en-US" sz="1073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cura per i sentimenti altrui, il prolungamento di un gesto d'affetto.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40797" y="5388847"/>
            <a:ext cx="477115" cy="477115"/>
          </a:xfrm>
          <a:custGeom>
            <a:avLst/>
            <a:gdLst/>
            <a:ahLst/>
            <a:cxnLst/>
            <a:rect l="l" t="t" r="r" b="b"/>
            <a:pathLst>
              <a:path w="477115" h="477115">
                <a:moveTo>
                  <a:pt x="0" y="0"/>
                </a:moveTo>
                <a:lnTo>
                  <a:pt x="477115" y="0"/>
                </a:lnTo>
                <a:lnTo>
                  <a:pt x="477115" y="477115"/>
                </a:lnTo>
                <a:lnTo>
                  <a:pt x="0" y="477115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18" name="Shape 16"/>
          <p:cNvSpPr/>
          <p:nvPr/>
        </p:nvSpPr>
        <p:spPr>
          <a:xfrm>
            <a:off x="494155" y="5542205"/>
            <a:ext cx="170398" cy="170398"/>
          </a:xfrm>
          <a:custGeom>
            <a:avLst/>
            <a:gdLst/>
            <a:ahLst/>
            <a:cxnLst/>
            <a:rect l="l" t="t" r="r" b="b"/>
            <a:pathLst>
              <a:path w="170398" h="170398">
                <a:moveTo>
                  <a:pt x="92454" y="2862"/>
                </a:moveTo>
                <a:cubicBezTo>
                  <a:pt x="88361" y="-932"/>
                  <a:pt x="82037" y="-932"/>
                  <a:pt x="77977" y="2862"/>
                </a:cubicBezTo>
                <a:lnTo>
                  <a:pt x="3428" y="72086"/>
                </a:lnTo>
                <a:cubicBezTo>
                  <a:pt x="233" y="75082"/>
                  <a:pt x="-832" y="79708"/>
                  <a:pt x="765" y="83768"/>
                </a:cubicBezTo>
                <a:cubicBezTo>
                  <a:pt x="2363" y="87828"/>
                  <a:pt x="6257" y="90524"/>
                  <a:pt x="10650" y="90524"/>
                </a:cubicBezTo>
                <a:lnTo>
                  <a:pt x="15975" y="90524"/>
                </a:lnTo>
                <a:lnTo>
                  <a:pt x="15975" y="149099"/>
                </a:lnTo>
                <a:cubicBezTo>
                  <a:pt x="15975" y="160847"/>
                  <a:pt x="25526" y="170398"/>
                  <a:pt x="37275" y="170398"/>
                </a:cubicBezTo>
                <a:lnTo>
                  <a:pt x="133124" y="170398"/>
                </a:lnTo>
                <a:cubicBezTo>
                  <a:pt x="144872" y="170398"/>
                  <a:pt x="154423" y="160847"/>
                  <a:pt x="154423" y="149099"/>
                </a:cubicBezTo>
                <a:lnTo>
                  <a:pt x="154423" y="90524"/>
                </a:lnTo>
                <a:lnTo>
                  <a:pt x="159748" y="90524"/>
                </a:lnTo>
                <a:cubicBezTo>
                  <a:pt x="164142" y="90524"/>
                  <a:pt x="168069" y="87828"/>
                  <a:pt x="169666" y="83768"/>
                </a:cubicBezTo>
                <a:cubicBezTo>
                  <a:pt x="171264" y="79708"/>
                  <a:pt x="170199" y="75048"/>
                  <a:pt x="167004" y="72086"/>
                </a:cubicBezTo>
                <a:lnTo>
                  <a:pt x="92454" y="2862"/>
                </a:lnTo>
                <a:close/>
                <a:moveTo>
                  <a:pt x="79874" y="106499"/>
                </a:moveTo>
                <a:lnTo>
                  <a:pt x="90524" y="106499"/>
                </a:lnTo>
                <a:cubicBezTo>
                  <a:pt x="99344" y="106499"/>
                  <a:pt x="106499" y="113654"/>
                  <a:pt x="106499" y="122474"/>
                </a:cubicBezTo>
                <a:lnTo>
                  <a:pt x="106499" y="154423"/>
                </a:lnTo>
                <a:lnTo>
                  <a:pt x="63899" y="154423"/>
                </a:lnTo>
                <a:lnTo>
                  <a:pt x="63899" y="122474"/>
                </a:lnTo>
                <a:cubicBezTo>
                  <a:pt x="63899" y="113654"/>
                  <a:pt x="71055" y="106499"/>
                  <a:pt x="79874" y="106499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19" name="Text 17"/>
          <p:cNvSpPr/>
          <p:nvPr/>
        </p:nvSpPr>
        <p:spPr>
          <a:xfrm>
            <a:off x="954231" y="5388847"/>
            <a:ext cx="5094910" cy="238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2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Per il Giardiniere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971270" y="5695564"/>
            <a:ext cx="4992671" cy="647514"/>
          </a:xfrm>
          <a:custGeom>
            <a:avLst/>
            <a:gdLst/>
            <a:ahLst/>
            <a:cxnLst/>
            <a:rect l="l" t="t" r="r" b="b"/>
            <a:pathLst>
              <a:path w="4992671" h="647514">
                <a:moveTo>
                  <a:pt x="0" y="0"/>
                </a:moveTo>
                <a:lnTo>
                  <a:pt x="4992671" y="0"/>
                </a:lnTo>
                <a:lnTo>
                  <a:pt x="4992671" y="647514"/>
                </a:lnTo>
                <a:lnTo>
                  <a:pt x="0" y="647514"/>
                </a:lnTo>
                <a:lnTo>
                  <a:pt x="0" y="0"/>
                </a:lnTo>
                <a:close/>
              </a:path>
            </a:pathLst>
          </a:custGeom>
          <a:solidFill>
            <a:srgbClr val="3A4D39">
              <a:alpha val="10196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971270" y="5695564"/>
            <a:ext cx="34080" cy="647514"/>
          </a:xfrm>
          <a:custGeom>
            <a:avLst/>
            <a:gdLst/>
            <a:ahLst/>
            <a:cxnLst/>
            <a:rect l="l" t="t" r="r" b="b"/>
            <a:pathLst>
              <a:path w="34080" h="647514">
                <a:moveTo>
                  <a:pt x="0" y="0"/>
                </a:moveTo>
                <a:lnTo>
                  <a:pt x="34080" y="0"/>
                </a:lnTo>
                <a:lnTo>
                  <a:pt x="34080" y="647514"/>
                </a:lnTo>
                <a:lnTo>
                  <a:pt x="0" y="647514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22" name="Text 20"/>
          <p:cNvSpPr/>
          <p:nvPr/>
        </p:nvSpPr>
        <p:spPr>
          <a:xfrm>
            <a:off x="1090549" y="5797803"/>
            <a:ext cx="4839312" cy="443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3" dirty="0">
                <a:solidFill>
                  <a:srgbClr val="2C332E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"Progettare il verde non è arredare, è prendersi cura dello spazio in cui respirerai domani."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54231" y="6411237"/>
            <a:ext cx="5077870" cy="443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3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Non vendi piante, vendi </a:t>
            </a:r>
            <a:pPr>
              <a:lnSpc>
                <a:spcPct val="140000"/>
              </a:lnSpc>
            </a:pPr>
            <a:r>
              <a:rPr lang="en-US" sz="1073" b="1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qualità della vita</a:t>
            </a:r>
            <a:pPr>
              <a:lnSpc>
                <a:spcPct val="140000"/>
              </a:lnSpc>
            </a:pPr>
            <a:r>
              <a:rPr lang="en-US" sz="1073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benessere quotidiano, un ambiente che migliora il tuo futuro.</a:t>
            </a:r>
            <a:endParaRPr lang="en-US" sz="1600" dirty="0"/>
          </a:p>
        </p:txBody>
      </p:sp>
      <p:pic>
        <p:nvPicPr>
          <p:cNvPr id="24" name="Image 0" descr="https://kimi-web-img.moonshot.cn/img/static.vecteezy.com/143967899ff5edeec98e4e5e68c1f4f142917765.jpg">    </p:cNvPr>
          <p:cNvPicPr>
            <a:picLocks noChangeAspect="1"/>
          </p:cNvPicPr>
          <p:nvPr/>
        </p:nvPicPr>
        <p:blipFill>
          <a:blip r:embed="rId1"/>
          <a:srcRect l="0" r="0" t="14847" b="14847"/>
          <a:stretch/>
        </p:blipFill>
        <p:spPr>
          <a:xfrm>
            <a:off x="6232785" y="340797"/>
            <a:ext cx="5623145" cy="2215178"/>
          </a:xfrm>
          <a:prstGeom prst="roundRect">
            <a:avLst>
              <a:gd name="adj" fmla="val 0"/>
            </a:avLst>
          </a:prstGeom>
        </p:spPr>
      </p:pic>
      <p:sp>
        <p:nvSpPr>
          <p:cNvPr id="25" name="Shape 22"/>
          <p:cNvSpPr/>
          <p:nvPr/>
        </p:nvSpPr>
        <p:spPr>
          <a:xfrm>
            <a:off x="6232785" y="2692294"/>
            <a:ext cx="5623145" cy="3825442"/>
          </a:xfrm>
          <a:custGeom>
            <a:avLst/>
            <a:gdLst/>
            <a:ahLst/>
            <a:cxnLst/>
            <a:rect l="l" t="t" r="r" b="b"/>
            <a:pathLst>
              <a:path w="5623145" h="3825442">
                <a:moveTo>
                  <a:pt x="0" y="0"/>
                </a:moveTo>
                <a:lnTo>
                  <a:pt x="5623145" y="0"/>
                </a:lnTo>
                <a:lnTo>
                  <a:pt x="5623145" y="3825442"/>
                </a:lnTo>
                <a:lnTo>
                  <a:pt x="0" y="3825442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6" name="Text 23"/>
          <p:cNvSpPr/>
          <p:nvPr/>
        </p:nvSpPr>
        <p:spPr>
          <a:xfrm>
            <a:off x="6403183" y="3684864"/>
            <a:ext cx="5384587" cy="27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1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La Trasformazione del Valore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6403183" y="4093820"/>
            <a:ext cx="340797" cy="340797"/>
          </a:xfrm>
          <a:custGeom>
            <a:avLst/>
            <a:gdLst/>
            <a:ahLst/>
            <a:cxnLst/>
            <a:rect l="l" t="t" r="r" b="b"/>
            <a:pathLst>
              <a:path w="340797" h="340797">
                <a:moveTo>
                  <a:pt x="0" y="0"/>
                </a:moveTo>
                <a:lnTo>
                  <a:pt x="340797" y="0"/>
                </a:lnTo>
                <a:lnTo>
                  <a:pt x="340797" y="340797"/>
                </a:lnTo>
                <a:lnTo>
                  <a:pt x="0" y="340797"/>
                </a:lnTo>
                <a:lnTo>
                  <a:pt x="0" y="0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28" name="Text 25"/>
          <p:cNvSpPr/>
          <p:nvPr/>
        </p:nvSpPr>
        <p:spPr>
          <a:xfrm>
            <a:off x="6548820" y="4144939"/>
            <a:ext cx="136319" cy="238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2" b="1" dirty="0">
                <a:solidFill>
                  <a:srgbClr val="D4A373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6846219" y="4093820"/>
            <a:ext cx="2121459" cy="204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3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 prodotto a esperienza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6846219" y="4298298"/>
            <a:ext cx="2121459" cy="204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3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Non compri cose, compri momenti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6403183" y="4605015"/>
            <a:ext cx="340797" cy="340797"/>
          </a:xfrm>
          <a:custGeom>
            <a:avLst/>
            <a:gdLst/>
            <a:ahLst/>
            <a:cxnLst/>
            <a:rect l="l" t="t" r="r" b="b"/>
            <a:pathLst>
              <a:path w="340797" h="340797">
                <a:moveTo>
                  <a:pt x="0" y="0"/>
                </a:moveTo>
                <a:lnTo>
                  <a:pt x="340797" y="0"/>
                </a:lnTo>
                <a:lnTo>
                  <a:pt x="340797" y="340797"/>
                </a:lnTo>
                <a:lnTo>
                  <a:pt x="0" y="340797"/>
                </a:lnTo>
                <a:lnTo>
                  <a:pt x="0" y="0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32" name="Text 29"/>
          <p:cNvSpPr/>
          <p:nvPr/>
        </p:nvSpPr>
        <p:spPr>
          <a:xfrm>
            <a:off x="6533112" y="4656134"/>
            <a:ext cx="170398" cy="238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2" b="1" dirty="0">
                <a:solidFill>
                  <a:srgbClr val="D4A373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6846219" y="4605015"/>
            <a:ext cx="2342977" cy="204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3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 servizio a relazione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6846219" y="4809493"/>
            <a:ext cx="2342977" cy="204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3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Non lavori per clienti, costruisci fiducia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6403183" y="5116210"/>
            <a:ext cx="340797" cy="340797"/>
          </a:xfrm>
          <a:custGeom>
            <a:avLst/>
            <a:gdLst/>
            <a:ahLst/>
            <a:cxnLst/>
            <a:rect l="l" t="t" r="r" b="b"/>
            <a:pathLst>
              <a:path w="340797" h="340797">
                <a:moveTo>
                  <a:pt x="0" y="0"/>
                </a:moveTo>
                <a:lnTo>
                  <a:pt x="340797" y="0"/>
                </a:lnTo>
                <a:lnTo>
                  <a:pt x="340797" y="340797"/>
                </a:lnTo>
                <a:lnTo>
                  <a:pt x="0" y="340797"/>
                </a:lnTo>
                <a:lnTo>
                  <a:pt x="0" y="0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36" name="Text 33"/>
          <p:cNvSpPr/>
          <p:nvPr/>
        </p:nvSpPr>
        <p:spPr>
          <a:xfrm>
            <a:off x="6532646" y="5167329"/>
            <a:ext cx="170398" cy="238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2" b="1" dirty="0">
                <a:solidFill>
                  <a:srgbClr val="D4A373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6846219" y="5116210"/>
            <a:ext cx="2394096" cy="204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3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 transazione a connessione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6846219" y="5320688"/>
            <a:ext cx="2394096" cy="204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3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Non vendi, entri nella vita delle persone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1608" y="351608"/>
            <a:ext cx="11550316" cy="1758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9" b="1" spc="97" kern="0" dirty="0">
                <a:solidFill>
                  <a:srgbClr val="7A8B6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Strumento Pratico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1608" y="597733"/>
            <a:ext cx="11647008" cy="351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92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Checklist Operativa: Il tuo primo Reel in 15 Minuti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1608" y="1054823"/>
            <a:ext cx="843859" cy="35161"/>
          </a:xfrm>
          <a:custGeom>
            <a:avLst/>
            <a:gdLst/>
            <a:ahLst/>
            <a:cxnLst/>
            <a:rect l="l" t="t" r="r" b="b"/>
            <a:pathLst>
              <a:path w="843859" h="35161">
                <a:moveTo>
                  <a:pt x="0" y="0"/>
                </a:moveTo>
                <a:lnTo>
                  <a:pt x="843859" y="0"/>
                </a:lnTo>
                <a:lnTo>
                  <a:pt x="843859" y="35161"/>
                </a:lnTo>
                <a:lnTo>
                  <a:pt x="0" y="35161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Shape 3"/>
          <p:cNvSpPr/>
          <p:nvPr/>
        </p:nvSpPr>
        <p:spPr>
          <a:xfrm>
            <a:off x="351608" y="1230627"/>
            <a:ext cx="5652095" cy="1722878"/>
          </a:xfrm>
          <a:custGeom>
            <a:avLst/>
            <a:gdLst/>
            <a:ahLst/>
            <a:cxnLst/>
            <a:rect l="l" t="t" r="r" b="b"/>
            <a:pathLst>
              <a:path w="5652095" h="1722878">
                <a:moveTo>
                  <a:pt x="0" y="0"/>
                </a:moveTo>
                <a:lnTo>
                  <a:pt x="5652095" y="0"/>
                </a:lnTo>
                <a:lnTo>
                  <a:pt x="5652095" y="1722878"/>
                </a:lnTo>
                <a:lnTo>
                  <a:pt x="0" y="1722878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6" name="Shape 4"/>
          <p:cNvSpPr/>
          <p:nvPr/>
        </p:nvSpPr>
        <p:spPr>
          <a:xfrm>
            <a:off x="527412" y="1406431"/>
            <a:ext cx="492251" cy="492251"/>
          </a:xfrm>
          <a:custGeom>
            <a:avLst/>
            <a:gdLst/>
            <a:ahLst/>
            <a:cxnLst/>
            <a:rect l="l" t="t" r="r" b="b"/>
            <a:pathLst>
              <a:path w="492251" h="492251">
                <a:moveTo>
                  <a:pt x="0" y="0"/>
                </a:moveTo>
                <a:lnTo>
                  <a:pt x="492251" y="0"/>
                </a:lnTo>
                <a:lnTo>
                  <a:pt x="492251" y="492251"/>
                </a:lnTo>
                <a:lnTo>
                  <a:pt x="0" y="492251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7" name="Text 5"/>
          <p:cNvSpPr/>
          <p:nvPr/>
        </p:nvSpPr>
        <p:spPr>
          <a:xfrm>
            <a:off x="705482" y="1511913"/>
            <a:ext cx="237335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1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2'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160306" y="1511913"/>
            <a:ext cx="1072404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1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Lo Scenario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53782" y="2039325"/>
            <a:ext cx="123063" cy="140643"/>
          </a:xfrm>
          <a:custGeom>
            <a:avLst/>
            <a:gdLst/>
            <a:ahLst/>
            <a:cxnLst/>
            <a:rect l="l" t="t" r="r" b="b"/>
            <a:pathLst>
              <a:path w="123063" h="140643">
                <a:moveTo>
                  <a:pt x="119437" y="19256"/>
                </a:moveTo>
                <a:cubicBezTo>
                  <a:pt x="123365" y="22113"/>
                  <a:pt x="124244" y="27607"/>
                  <a:pt x="121387" y="31535"/>
                </a:cubicBezTo>
                <a:lnTo>
                  <a:pt x="51066" y="128227"/>
                </a:lnTo>
                <a:cubicBezTo>
                  <a:pt x="49555" y="130315"/>
                  <a:pt x="47220" y="131606"/>
                  <a:pt x="44638" y="131825"/>
                </a:cubicBezTo>
                <a:cubicBezTo>
                  <a:pt x="42056" y="132045"/>
                  <a:pt x="39556" y="131084"/>
                  <a:pt x="37743" y="129271"/>
                </a:cubicBezTo>
                <a:lnTo>
                  <a:pt x="2582" y="94110"/>
                </a:lnTo>
                <a:cubicBezTo>
                  <a:pt x="-852" y="90676"/>
                  <a:pt x="-852" y="85100"/>
                  <a:pt x="2582" y="81666"/>
                </a:cubicBezTo>
                <a:cubicBezTo>
                  <a:pt x="6016" y="78233"/>
                  <a:pt x="11592" y="78233"/>
                  <a:pt x="15026" y="81666"/>
                </a:cubicBezTo>
                <a:lnTo>
                  <a:pt x="42907" y="109548"/>
                </a:lnTo>
                <a:lnTo>
                  <a:pt x="107185" y="21179"/>
                </a:lnTo>
                <a:cubicBezTo>
                  <a:pt x="110042" y="17251"/>
                  <a:pt x="115536" y="16372"/>
                  <a:pt x="119464" y="1922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0" name="Text 8"/>
          <p:cNvSpPr/>
          <p:nvPr/>
        </p:nvSpPr>
        <p:spPr>
          <a:xfrm>
            <a:off x="773537" y="2004164"/>
            <a:ext cx="3138099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Scegli un angolo luminoso del tuo vivaio o cantiere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53782" y="2320611"/>
            <a:ext cx="123063" cy="140643"/>
          </a:xfrm>
          <a:custGeom>
            <a:avLst/>
            <a:gdLst/>
            <a:ahLst/>
            <a:cxnLst/>
            <a:rect l="l" t="t" r="r" b="b"/>
            <a:pathLst>
              <a:path w="123063" h="140643">
                <a:moveTo>
                  <a:pt x="119437" y="19256"/>
                </a:moveTo>
                <a:cubicBezTo>
                  <a:pt x="123365" y="22113"/>
                  <a:pt x="124244" y="27607"/>
                  <a:pt x="121387" y="31535"/>
                </a:cubicBezTo>
                <a:lnTo>
                  <a:pt x="51066" y="128227"/>
                </a:lnTo>
                <a:cubicBezTo>
                  <a:pt x="49555" y="130315"/>
                  <a:pt x="47220" y="131606"/>
                  <a:pt x="44638" y="131825"/>
                </a:cubicBezTo>
                <a:cubicBezTo>
                  <a:pt x="42056" y="132045"/>
                  <a:pt x="39556" y="131084"/>
                  <a:pt x="37743" y="129271"/>
                </a:cubicBezTo>
                <a:lnTo>
                  <a:pt x="2582" y="94110"/>
                </a:lnTo>
                <a:cubicBezTo>
                  <a:pt x="-852" y="90676"/>
                  <a:pt x="-852" y="85100"/>
                  <a:pt x="2582" y="81666"/>
                </a:cubicBezTo>
                <a:cubicBezTo>
                  <a:pt x="6016" y="78233"/>
                  <a:pt x="11592" y="78233"/>
                  <a:pt x="15026" y="81666"/>
                </a:cubicBezTo>
                <a:lnTo>
                  <a:pt x="42907" y="109548"/>
                </a:lnTo>
                <a:lnTo>
                  <a:pt x="107185" y="21179"/>
                </a:lnTo>
                <a:cubicBezTo>
                  <a:pt x="110042" y="17251"/>
                  <a:pt x="115536" y="16372"/>
                  <a:pt x="119464" y="1922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2" name="Text 10"/>
          <p:cNvSpPr/>
          <p:nvPr/>
        </p:nvSpPr>
        <p:spPr>
          <a:xfrm>
            <a:off x="773537" y="2285451"/>
            <a:ext cx="241730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luce naturale è la tua migliore amica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53782" y="2601898"/>
            <a:ext cx="123063" cy="140643"/>
          </a:xfrm>
          <a:custGeom>
            <a:avLst/>
            <a:gdLst/>
            <a:ahLst/>
            <a:cxnLst/>
            <a:rect l="l" t="t" r="r" b="b"/>
            <a:pathLst>
              <a:path w="123063" h="140643">
                <a:moveTo>
                  <a:pt x="119437" y="19256"/>
                </a:moveTo>
                <a:cubicBezTo>
                  <a:pt x="123365" y="22113"/>
                  <a:pt x="124244" y="27607"/>
                  <a:pt x="121387" y="31535"/>
                </a:cubicBezTo>
                <a:lnTo>
                  <a:pt x="51066" y="128227"/>
                </a:lnTo>
                <a:cubicBezTo>
                  <a:pt x="49555" y="130315"/>
                  <a:pt x="47220" y="131606"/>
                  <a:pt x="44638" y="131825"/>
                </a:cubicBezTo>
                <a:cubicBezTo>
                  <a:pt x="42056" y="132045"/>
                  <a:pt x="39556" y="131084"/>
                  <a:pt x="37743" y="129271"/>
                </a:cubicBezTo>
                <a:lnTo>
                  <a:pt x="2582" y="94110"/>
                </a:lnTo>
                <a:cubicBezTo>
                  <a:pt x="-852" y="90676"/>
                  <a:pt x="-852" y="85100"/>
                  <a:pt x="2582" y="81666"/>
                </a:cubicBezTo>
                <a:cubicBezTo>
                  <a:pt x="6016" y="78233"/>
                  <a:pt x="11592" y="78233"/>
                  <a:pt x="15026" y="81666"/>
                </a:cubicBezTo>
                <a:lnTo>
                  <a:pt x="42907" y="109548"/>
                </a:lnTo>
                <a:lnTo>
                  <a:pt x="107185" y="21179"/>
                </a:lnTo>
                <a:cubicBezTo>
                  <a:pt x="110042" y="17251"/>
                  <a:pt x="115536" y="16372"/>
                  <a:pt x="119464" y="1922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4" name="Text 12"/>
          <p:cNvSpPr/>
          <p:nvPr/>
        </p:nvSpPr>
        <p:spPr>
          <a:xfrm>
            <a:off x="773537" y="2566737"/>
            <a:ext cx="2689800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Elimina elementi di distrazione dallo sfondo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51608" y="3094149"/>
            <a:ext cx="5652095" cy="3094149"/>
          </a:xfrm>
          <a:custGeom>
            <a:avLst/>
            <a:gdLst/>
            <a:ahLst/>
            <a:cxnLst/>
            <a:rect l="l" t="t" r="r" b="b"/>
            <a:pathLst>
              <a:path w="5652095" h="3094149">
                <a:moveTo>
                  <a:pt x="0" y="0"/>
                </a:moveTo>
                <a:lnTo>
                  <a:pt x="5652095" y="0"/>
                </a:lnTo>
                <a:lnTo>
                  <a:pt x="5652095" y="3094149"/>
                </a:lnTo>
                <a:lnTo>
                  <a:pt x="0" y="3094149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16" name="Shape 14"/>
          <p:cNvSpPr/>
          <p:nvPr/>
        </p:nvSpPr>
        <p:spPr>
          <a:xfrm>
            <a:off x="527412" y="3269952"/>
            <a:ext cx="492251" cy="492251"/>
          </a:xfrm>
          <a:custGeom>
            <a:avLst/>
            <a:gdLst/>
            <a:ahLst/>
            <a:cxnLst/>
            <a:rect l="l" t="t" r="r" b="b"/>
            <a:pathLst>
              <a:path w="492251" h="492251">
                <a:moveTo>
                  <a:pt x="0" y="0"/>
                </a:moveTo>
                <a:lnTo>
                  <a:pt x="492251" y="0"/>
                </a:lnTo>
                <a:lnTo>
                  <a:pt x="492251" y="492251"/>
                </a:lnTo>
                <a:lnTo>
                  <a:pt x="0" y="492251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7" name="Text 15"/>
          <p:cNvSpPr/>
          <p:nvPr/>
        </p:nvSpPr>
        <p:spPr>
          <a:xfrm>
            <a:off x="705963" y="3375435"/>
            <a:ext cx="237335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1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5'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160306" y="3375435"/>
            <a:ext cx="817488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1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Le 3 Clip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27412" y="3867686"/>
            <a:ext cx="5300487" cy="668055"/>
          </a:xfrm>
          <a:custGeom>
            <a:avLst/>
            <a:gdLst/>
            <a:ahLst/>
            <a:cxnLst/>
            <a:rect l="l" t="t" r="r" b="b"/>
            <a:pathLst>
              <a:path w="5300487" h="668055">
                <a:moveTo>
                  <a:pt x="0" y="0"/>
                </a:moveTo>
                <a:lnTo>
                  <a:pt x="5300487" y="0"/>
                </a:lnTo>
                <a:lnTo>
                  <a:pt x="5300487" y="668055"/>
                </a:lnTo>
                <a:lnTo>
                  <a:pt x="0" y="668055"/>
                </a:lnTo>
                <a:lnTo>
                  <a:pt x="0" y="0"/>
                </a:lnTo>
                <a:close/>
              </a:path>
            </a:pathLst>
          </a:custGeom>
          <a:solidFill>
            <a:srgbClr val="F8F6F2">
              <a:alpha val="10196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632894" y="3973168"/>
            <a:ext cx="515984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Clip 1: Il Problema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32894" y="4219293"/>
            <a:ext cx="515984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 dettaglio che genera dubbi (pianta sofferente, fiori da preparare)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27412" y="4606062"/>
            <a:ext cx="5300487" cy="668055"/>
          </a:xfrm>
          <a:custGeom>
            <a:avLst/>
            <a:gdLst/>
            <a:ahLst/>
            <a:cxnLst/>
            <a:rect l="l" t="t" r="r" b="b"/>
            <a:pathLst>
              <a:path w="5300487" h="668055">
                <a:moveTo>
                  <a:pt x="0" y="0"/>
                </a:moveTo>
                <a:lnTo>
                  <a:pt x="5300487" y="0"/>
                </a:lnTo>
                <a:lnTo>
                  <a:pt x="5300487" y="668055"/>
                </a:lnTo>
                <a:lnTo>
                  <a:pt x="0" y="668055"/>
                </a:lnTo>
                <a:lnTo>
                  <a:pt x="0" y="0"/>
                </a:lnTo>
                <a:close/>
              </a:path>
            </a:pathLst>
          </a:custGeom>
          <a:solidFill>
            <a:srgbClr val="F8F6F2">
              <a:alpha val="10196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32894" y="4711544"/>
            <a:ext cx="515984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Clip 2: La Cura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32894" y="4957670"/>
            <a:ext cx="515984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Tu che intervieni con un gesto tecnico semplice e chiaro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27412" y="5344438"/>
            <a:ext cx="5300487" cy="668055"/>
          </a:xfrm>
          <a:custGeom>
            <a:avLst/>
            <a:gdLst/>
            <a:ahLst/>
            <a:cxnLst/>
            <a:rect l="l" t="t" r="r" b="b"/>
            <a:pathLst>
              <a:path w="5300487" h="668055">
                <a:moveTo>
                  <a:pt x="0" y="0"/>
                </a:moveTo>
                <a:lnTo>
                  <a:pt x="5300487" y="0"/>
                </a:lnTo>
                <a:lnTo>
                  <a:pt x="5300487" y="668055"/>
                </a:lnTo>
                <a:lnTo>
                  <a:pt x="0" y="668055"/>
                </a:lnTo>
                <a:lnTo>
                  <a:pt x="0" y="0"/>
                </a:lnTo>
                <a:close/>
              </a:path>
            </a:pathLst>
          </a:custGeom>
          <a:solidFill>
            <a:srgbClr val="F8F6F2">
              <a:alpha val="10196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632894" y="5449921"/>
            <a:ext cx="515984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Clip 3: Il Risultato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32894" y="5696046"/>
            <a:ext cx="515984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bellezza finale, luminosa e vitale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82391" y="1230627"/>
            <a:ext cx="5652095" cy="2408513"/>
          </a:xfrm>
          <a:custGeom>
            <a:avLst/>
            <a:gdLst/>
            <a:ahLst/>
            <a:cxnLst/>
            <a:rect l="l" t="t" r="r" b="b"/>
            <a:pathLst>
              <a:path w="5652095" h="2408513">
                <a:moveTo>
                  <a:pt x="0" y="0"/>
                </a:moveTo>
                <a:lnTo>
                  <a:pt x="5652095" y="0"/>
                </a:lnTo>
                <a:lnTo>
                  <a:pt x="5652095" y="2408513"/>
                </a:lnTo>
                <a:lnTo>
                  <a:pt x="0" y="2408513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9" name="Shape 27"/>
          <p:cNvSpPr/>
          <p:nvPr/>
        </p:nvSpPr>
        <p:spPr>
          <a:xfrm>
            <a:off x="6358195" y="1485543"/>
            <a:ext cx="492251" cy="492251"/>
          </a:xfrm>
          <a:custGeom>
            <a:avLst/>
            <a:gdLst/>
            <a:ahLst/>
            <a:cxnLst/>
            <a:rect l="l" t="t" r="r" b="b"/>
            <a:pathLst>
              <a:path w="492251" h="492251">
                <a:moveTo>
                  <a:pt x="0" y="0"/>
                </a:moveTo>
                <a:lnTo>
                  <a:pt x="492251" y="0"/>
                </a:lnTo>
                <a:lnTo>
                  <a:pt x="492251" y="492251"/>
                </a:lnTo>
                <a:lnTo>
                  <a:pt x="0" y="492251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30" name="Text 28"/>
          <p:cNvSpPr/>
          <p:nvPr/>
        </p:nvSpPr>
        <p:spPr>
          <a:xfrm>
            <a:off x="6536746" y="1591025"/>
            <a:ext cx="237335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1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5'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991089" y="1591025"/>
            <a:ext cx="729586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1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Testo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84566" y="2118437"/>
            <a:ext cx="123063" cy="140643"/>
          </a:xfrm>
          <a:custGeom>
            <a:avLst/>
            <a:gdLst/>
            <a:ahLst/>
            <a:cxnLst/>
            <a:rect l="l" t="t" r="r" b="b"/>
            <a:pathLst>
              <a:path w="123063" h="140643">
                <a:moveTo>
                  <a:pt x="119437" y="19256"/>
                </a:moveTo>
                <a:cubicBezTo>
                  <a:pt x="123365" y="22113"/>
                  <a:pt x="124244" y="27607"/>
                  <a:pt x="121387" y="31535"/>
                </a:cubicBezTo>
                <a:lnTo>
                  <a:pt x="51066" y="128227"/>
                </a:lnTo>
                <a:cubicBezTo>
                  <a:pt x="49555" y="130315"/>
                  <a:pt x="47220" y="131606"/>
                  <a:pt x="44638" y="131825"/>
                </a:cubicBezTo>
                <a:cubicBezTo>
                  <a:pt x="42056" y="132045"/>
                  <a:pt x="39556" y="131084"/>
                  <a:pt x="37743" y="129271"/>
                </a:cubicBezTo>
                <a:lnTo>
                  <a:pt x="2582" y="94110"/>
                </a:lnTo>
                <a:cubicBezTo>
                  <a:pt x="-852" y="90676"/>
                  <a:pt x="-852" y="85100"/>
                  <a:pt x="2582" y="81666"/>
                </a:cubicBezTo>
                <a:cubicBezTo>
                  <a:pt x="6016" y="78233"/>
                  <a:pt x="11592" y="78233"/>
                  <a:pt x="15026" y="81666"/>
                </a:cubicBezTo>
                <a:lnTo>
                  <a:pt x="42907" y="109548"/>
                </a:lnTo>
                <a:lnTo>
                  <a:pt x="107185" y="21179"/>
                </a:lnTo>
                <a:cubicBezTo>
                  <a:pt x="110042" y="17251"/>
                  <a:pt x="115536" y="16372"/>
                  <a:pt x="119464" y="19229"/>
                </a:cubicBez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33" name="Text 31"/>
          <p:cNvSpPr/>
          <p:nvPr/>
        </p:nvSpPr>
        <p:spPr>
          <a:xfrm>
            <a:off x="6604320" y="2083276"/>
            <a:ext cx="1678927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Pochi font, chiari e leggibili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84566" y="2399723"/>
            <a:ext cx="123063" cy="140643"/>
          </a:xfrm>
          <a:custGeom>
            <a:avLst/>
            <a:gdLst/>
            <a:ahLst/>
            <a:cxnLst/>
            <a:rect l="l" t="t" r="r" b="b"/>
            <a:pathLst>
              <a:path w="123063" h="140643">
                <a:moveTo>
                  <a:pt x="119437" y="19256"/>
                </a:moveTo>
                <a:cubicBezTo>
                  <a:pt x="123365" y="22113"/>
                  <a:pt x="124244" y="27607"/>
                  <a:pt x="121387" y="31535"/>
                </a:cubicBezTo>
                <a:lnTo>
                  <a:pt x="51066" y="128227"/>
                </a:lnTo>
                <a:cubicBezTo>
                  <a:pt x="49555" y="130315"/>
                  <a:pt x="47220" y="131606"/>
                  <a:pt x="44638" y="131825"/>
                </a:cubicBezTo>
                <a:cubicBezTo>
                  <a:pt x="42056" y="132045"/>
                  <a:pt x="39556" y="131084"/>
                  <a:pt x="37743" y="129271"/>
                </a:cubicBezTo>
                <a:lnTo>
                  <a:pt x="2582" y="94110"/>
                </a:lnTo>
                <a:cubicBezTo>
                  <a:pt x="-852" y="90676"/>
                  <a:pt x="-852" y="85100"/>
                  <a:pt x="2582" y="81666"/>
                </a:cubicBezTo>
                <a:cubicBezTo>
                  <a:pt x="6016" y="78233"/>
                  <a:pt x="11592" y="78233"/>
                  <a:pt x="15026" y="81666"/>
                </a:cubicBezTo>
                <a:lnTo>
                  <a:pt x="42907" y="109548"/>
                </a:lnTo>
                <a:lnTo>
                  <a:pt x="107185" y="21179"/>
                </a:lnTo>
                <a:cubicBezTo>
                  <a:pt x="110042" y="17251"/>
                  <a:pt x="115536" y="16372"/>
                  <a:pt x="119464" y="19229"/>
                </a:cubicBez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35" name="Text 33"/>
          <p:cNvSpPr/>
          <p:nvPr/>
        </p:nvSpPr>
        <p:spPr>
          <a:xfrm>
            <a:off x="6604320" y="2364562"/>
            <a:ext cx="254915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Colori naturali: crema, verde bosco, terra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84566" y="2681009"/>
            <a:ext cx="123063" cy="140643"/>
          </a:xfrm>
          <a:custGeom>
            <a:avLst/>
            <a:gdLst/>
            <a:ahLst/>
            <a:cxnLst/>
            <a:rect l="l" t="t" r="r" b="b"/>
            <a:pathLst>
              <a:path w="123063" h="140643">
                <a:moveTo>
                  <a:pt x="119437" y="19256"/>
                </a:moveTo>
                <a:cubicBezTo>
                  <a:pt x="123365" y="22113"/>
                  <a:pt x="124244" y="27607"/>
                  <a:pt x="121387" y="31535"/>
                </a:cubicBezTo>
                <a:lnTo>
                  <a:pt x="51066" y="128227"/>
                </a:lnTo>
                <a:cubicBezTo>
                  <a:pt x="49555" y="130315"/>
                  <a:pt x="47220" y="131606"/>
                  <a:pt x="44638" y="131825"/>
                </a:cubicBezTo>
                <a:cubicBezTo>
                  <a:pt x="42056" y="132045"/>
                  <a:pt x="39556" y="131084"/>
                  <a:pt x="37743" y="129271"/>
                </a:cubicBezTo>
                <a:lnTo>
                  <a:pt x="2582" y="94110"/>
                </a:lnTo>
                <a:cubicBezTo>
                  <a:pt x="-852" y="90676"/>
                  <a:pt x="-852" y="85100"/>
                  <a:pt x="2582" y="81666"/>
                </a:cubicBezTo>
                <a:cubicBezTo>
                  <a:pt x="6016" y="78233"/>
                  <a:pt x="11592" y="78233"/>
                  <a:pt x="15026" y="81666"/>
                </a:cubicBezTo>
                <a:lnTo>
                  <a:pt x="42907" y="109548"/>
                </a:lnTo>
                <a:lnTo>
                  <a:pt x="107185" y="21179"/>
                </a:lnTo>
                <a:cubicBezTo>
                  <a:pt x="110042" y="17251"/>
                  <a:pt x="115536" y="16372"/>
                  <a:pt x="119464" y="19229"/>
                </a:cubicBez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37" name="Text 35"/>
          <p:cNvSpPr/>
          <p:nvPr/>
        </p:nvSpPr>
        <p:spPr>
          <a:xfrm>
            <a:off x="6604320" y="2645849"/>
            <a:ext cx="2127227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Inserisci un invito all'azione chiaro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58195" y="2962296"/>
            <a:ext cx="5300487" cy="421929"/>
          </a:xfrm>
          <a:custGeom>
            <a:avLst/>
            <a:gdLst/>
            <a:ahLst/>
            <a:cxnLst/>
            <a:rect l="l" t="t" r="r" b="b"/>
            <a:pathLst>
              <a:path w="5300487" h="421929">
                <a:moveTo>
                  <a:pt x="0" y="0"/>
                </a:moveTo>
                <a:lnTo>
                  <a:pt x="5300487" y="0"/>
                </a:lnTo>
                <a:lnTo>
                  <a:pt x="5300487" y="421929"/>
                </a:lnTo>
                <a:lnTo>
                  <a:pt x="0" y="421929"/>
                </a:lnTo>
                <a:lnTo>
                  <a:pt x="0" y="0"/>
                </a:lnTo>
                <a:close/>
              </a:path>
            </a:pathLst>
          </a:custGeom>
          <a:solidFill>
            <a:srgbClr val="3A4D39">
              <a:alpha val="30196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6463677" y="3067778"/>
            <a:ext cx="515984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Esempio CTA: "Salva questo consiglio e scrivimi in DM 'PROGETTO'"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182391" y="3779784"/>
            <a:ext cx="5652095" cy="2408513"/>
          </a:xfrm>
          <a:custGeom>
            <a:avLst/>
            <a:gdLst/>
            <a:ahLst/>
            <a:cxnLst/>
            <a:rect l="l" t="t" r="r" b="b"/>
            <a:pathLst>
              <a:path w="5652095" h="2408513">
                <a:moveTo>
                  <a:pt x="0" y="0"/>
                </a:moveTo>
                <a:lnTo>
                  <a:pt x="5652095" y="0"/>
                </a:lnTo>
                <a:lnTo>
                  <a:pt x="5652095" y="2408513"/>
                </a:lnTo>
                <a:lnTo>
                  <a:pt x="0" y="2408513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41" name="Shape 39"/>
          <p:cNvSpPr/>
          <p:nvPr/>
        </p:nvSpPr>
        <p:spPr>
          <a:xfrm>
            <a:off x="6358195" y="4298405"/>
            <a:ext cx="492251" cy="492251"/>
          </a:xfrm>
          <a:custGeom>
            <a:avLst/>
            <a:gdLst/>
            <a:ahLst/>
            <a:cxnLst/>
            <a:rect l="l" t="t" r="r" b="b"/>
            <a:pathLst>
              <a:path w="492251" h="492251">
                <a:moveTo>
                  <a:pt x="0" y="0"/>
                </a:moveTo>
                <a:lnTo>
                  <a:pt x="492251" y="0"/>
                </a:lnTo>
                <a:lnTo>
                  <a:pt x="492251" y="492251"/>
                </a:lnTo>
                <a:lnTo>
                  <a:pt x="0" y="492251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2" name="Text 40"/>
          <p:cNvSpPr/>
          <p:nvPr/>
        </p:nvSpPr>
        <p:spPr>
          <a:xfrm>
            <a:off x="6535716" y="4403888"/>
            <a:ext cx="246125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1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3'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991089" y="4403888"/>
            <a:ext cx="1274578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1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Pubblicazione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84566" y="4931299"/>
            <a:ext cx="123063" cy="140643"/>
          </a:xfrm>
          <a:custGeom>
            <a:avLst/>
            <a:gdLst/>
            <a:ahLst/>
            <a:cxnLst/>
            <a:rect l="l" t="t" r="r" b="b"/>
            <a:pathLst>
              <a:path w="123063" h="140643">
                <a:moveTo>
                  <a:pt x="119437" y="19256"/>
                </a:moveTo>
                <a:cubicBezTo>
                  <a:pt x="123365" y="22113"/>
                  <a:pt x="124244" y="27607"/>
                  <a:pt x="121387" y="31535"/>
                </a:cubicBezTo>
                <a:lnTo>
                  <a:pt x="51066" y="128227"/>
                </a:lnTo>
                <a:cubicBezTo>
                  <a:pt x="49555" y="130315"/>
                  <a:pt x="47220" y="131606"/>
                  <a:pt x="44638" y="131825"/>
                </a:cubicBezTo>
                <a:cubicBezTo>
                  <a:pt x="42056" y="132045"/>
                  <a:pt x="39556" y="131084"/>
                  <a:pt x="37743" y="129271"/>
                </a:cubicBezTo>
                <a:lnTo>
                  <a:pt x="2582" y="94110"/>
                </a:lnTo>
                <a:cubicBezTo>
                  <a:pt x="-852" y="90676"/>
                  <a:pt x="-852" y="85100"/>
                  <a:pt x="2582" y="81666"/>
                </a:cubicBezTo>
                <a:cubicBezTo>
                  <a:pt x="6016" y="78233"/>
                  <a:pt x="11592" y="78233"/>
                  <a:pt x="15026" y="81666"/>
                </a:cubicBezTo>
                <a:lnTo>
                  <a:pt x="42907" y="109548"/>
                </a:lnTo>
                <a:lnTo>
                  <a:pt x="107185" y="21179"/>
                </a:lnTo>
                <a:cubicBezTo>
                  <a:pt x="110042" y="17251"/>
                  <a:pt x="115536" y="16372"/>
                  <a:pt x="119464" y="1922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5" name="Text 43"/>
          <p:cNvSpPr/>
          <p:nvPr/>
        </p:nvSpPr>
        <p:spPr>
          <a:xfrm>
            <a:off x="6604320" y="4896138"/>
            <a:ext cx="1670137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Scegli una copertina pulita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84566" y="5212585"/>
            <a:ext cx="123063" cy="140643"/>
          </a:xfrm>
          <a:custGeom>
            <a:avLst/>
            <a:gdLst/>
            <a:ahLst/>
            <a:cxnLst/>
            <a:rect l="l" t="t" r="r" b="b"/>
            <a:pathLst>
              <a:path w="123063" h="140643">
                <a:moveTo>
                  <a:pt x="119437" y="19256"/>
                </a:moveTo>
                <a:cubicBezTo>
                  <a:pt x="123365" y="22113"/>
                  <a:pt x="124244" y="27607"/>
                  <a:pt x="121387" y="31535"/>
                </a:cubicBezTo>
                <a:lnTo>
                  <a:pt x="51066" y="128227"/>
                </a:lnTo>
                <a:cubicBezTo>
                  <a:pt x="49555" y="130315"/>
                  <a:pt x="47220" y="131606"/>
                  <a:pt x="44638" y="131825"/>
                </a:cubicBezTo>
                <a:cubicBezTo>
                  <a:pt x="42056" y="132045"/>
                  <a:pt x="39556" y="131084"/>
                  <a:pt x="37743" y="129271"/>
                </a:cubicBezTo>
                <a:lnTo>
                  <a:pt x="2582" y="94110"/>
                </a:lnTo>
                <a:cubicBezTo>
                  <a:pt x="-852" y="90676"/>
                  <a:pt x="-852" y="85100"/>
                  <a:pt x="2582" y="81666"/>
                </a:cubicBezTo>
                <a:cubicBezTo>
                  <a:pt x="6016" y="78233"/>
                  <a:pt x="11592" y="78233"/>
                  <a:pt x="15026" y="81666"/>
                </a:cubicBezTo>
                <a:lnTo>
                  <a:pt x="42907" y="109548"/>
                </a:lnTo>
                <a:lnTo>
                  <a:pt x="107185" y="21179"/>
                </a:lnTo>
                <a:cubicBezTo>
                  <a:pt x="110042" y="17251"/>
                  <a:pt x="115536" y="16372"/>
                  <a:pt x="119464" y="1922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7" name="Text 45"/>
          <p:cNvSpPr/>
          <p:nvPr/>
        </p:nvSpPr>
        <p:spPr>
          <a:xfrm>
            <a:off x="6604320" y="5177425"/>
            <a:ext cx="2355772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Deve mostrare il valore del tuo lavoro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84566" y="5493872"/>
            <a:ext cx="123063" cy="140643"/>
          </a:xfrm>
          <a:custGeom>
            <a:avLst/>
            <a:gdLst/>
            <a:ahLst/>
            <a:cxnLst/>
            <a:rect l="l" t="t" r="r" b="b"/>
            <a:pathLst>
              <a:path w="123063" h="140643">
                <a:moveTo>
                  <a:pt x="119437" y="19256"/>
                </a:moveTo>
                <a:cubicBezTo>
                  <a:pt x="123365" y="22113"/>
                  <a:pt x="124244" y="27607"/>
                  <a:pt x="121387" y="31535"/>
                </a:cubicBezTo>
                <a:lnTo>
                  <a:pt x="51066" y="128227"/>
                </a:lnTo>
                <a:cubicBezTo>
                  <a:pt x="49555" y="130315"/>
                  <a:pt x="47220" y="131606"/>
                  <a:pt x="44638" y="131825"/>
                </a:cubicBezTo>
                <a:cubicBezTo>
                  <a:pt x="42056" y="132045"/>
                  <a:pt x="39556" y="131084"/>
                  <a:pt x="37743" y="129271"/>
                </a:cubicBezTo>
                <a:lnTo>
                  <a:pt x="2582" y="94110"/>
                </a:lnTo>
                <a:cubicBezTo>
                  <a:pt x="-852" y="90676"/>
                  <a:pt x="-852" y="85100"/>
                  <a:pt x="2582" y="81666"/>
                </a:cubicBezTo>
                <a:cubicBezTo>
                  <a:pt x="6016" y="78233"/>
                  <a:pt x="11592" y="78233"/>
                  <a:pt x="15026" y="81666"/>
                </a:cubicBezTo>
                <a:lnTo>
                  <a:pt x="42907" y="109548"/>
                </a:lnTo>
                <a:lnTo>
                  <a:pt x="107185" y="21179"/>
                </a:lnTo>
                <a:cubicBezTo>
                  <a:pt x="110042" y="17251"/>
                  <a:pt x="115536" y="16372"/>
                  <a:pt x="119464" y="1922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9" name="Text 47"/>
          <p:cNvSpPr/>
          <p:nvPr/>
        </p:nvSpPr>
        <p:spPr>
          <a:xfrm>
            <a:off x="6604320" y="5458711"/>
            <a:ext cx="254036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Scrivi una caption che continua il dialogo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351608" y="6328940"/>
            <a:ext cx="11488784" cy="527412"/>
          </a:xfrm>
          <a:custGeom>
            <a:avLst/>
            <a:gdLst/>
            <a:ahLst/>
            <a:cxnLst/>
            <a:rect l="l" t="t" r="r" b="b"/>
            <a:pathLst>
              <a:path w="11488784" h="527412">
                <a:moveTo>
                  <a:pt x="0" y="0"/>
                </a:moveTo>
                <a:lnTo>
                  <a:pt x="11488784" y="0"/>
                </a:lnTo>
                <a:lnTo>
                  <a:pt x="11488784" y="527412"/>
                </a:lnTo>
                <a:lnTo>
                  <a:pt x="0" y="527412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51" name="Shape 49"/>
          <p:cNvSpPr/>
          <p:nvPr/>
        </p:nvSpPr>
        <p:spPr>
          <a:xfrm>
            <a:off x="3937252" y="6487164"/>
            <a:ext cx="210965" cy="210965"/>
          </a:xfrm>
          <a:custGeom>
            <a:avLst/>
            <a:gdLst/>
            <a:ahLst/>
            <a:cxnLst/>
            <a:rect l="l" t="t" r="r" b="b"/>
            <a:pathLst>
              <a:path w="210965" h="210965">
                <a:moveTo>
                  <a:pt x="105482" y="0"/>
                </a:moveTo>
                <a:cubicBezTo>
                  <a:pt x="163700" y="0"/>
                  <a:pt x="210965" y="47265"/>
                  <a:pt x="210965" y="105482"/>
                </a:cubicBezTo>
                <a:cubicBezTo>
                  <a:pt x="210965" y="163700"/>
                  <a:pt x="163700" y="210965"/>
                  <a:pt x="105482" y="210965"/>
                </a:cubicBezTo>
                <a:cubicBezTo>
                  <a:pt x="47265" y="210965"/>
                  <a:pt x="0" y="163700"/>
                  <a:pt x="0" y="105482"/>
                </a:cubicBezTo>
                <a:cubicBezTo>
                  <a:pt x="0" y="47265"/>
                  <a:pt x="47265" y="0"/>
                  <a:pt x="105482" y="0"/>
                </a:cubicBezTo>
                <a:close/>
                <a:moveTo>
                  <a:pt x="95593" y="49445"/>
                </a:moveTo>
                <a:lnTo>
                  <a:pt x="95593" y="105482"/>
                </a:lnTo>
                <a:cubicBezTo>
                  <a:pt x="95593" y="108779"/>
                  <a:pt x="97242" y="111869"/>
                  <a:pt x="100002" y="113723"/>
                </a:cubicBezTo>
                <a:lnTo>
                  <a:pt x="139558" y="140094"/>
                </a:lnTo>
                <a:cubicBezTo>
                  <a:pt x="144091" y="143143"/>
                  <a:pt x="150230" y="141907"/>
                  <a:pt x="153279" y="137333"/>
                </a:cubicBezTo>
                <a:cubicBezTo>
                  <a:pt x="156328" y="132759"/>
                  <a:pt x="155092" y="126661"/>
                  <a:pt x="150518" y="123612"/>
                </a:cubicBezTo>
                <a:lnTo>
                  <a:pt x="115371" y="100208"/>
                </a:lnTo>
                <a:lnTo>
                  <a:pt x="115371" y="49445"/>
                </a:lnTo>
                <a:cubicBezTo>
                  <a:pt x="115371" y="43965"/>
                  <a:pt x="110962" y="39556"/>
                  <a:pt x="105482" y="39556"/>
                </a:cubicBezTo>
                <a:cubicBezTo>
                  <a:pt x="100002" y="39556"/>
                  <a:pt x="95593" y="43965"/>
                  <a:pt x="95593" y="49445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52" name="Text 50"/>
          <p:cNvSpPr/>
          <p:nvPr/>
        </p:nvSpPr>
        <p:spPr>
          <a:xfrm>
            <a:off x="4280069" y="6469583"/>
            <a:ext cx="3709462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Totale: 15 minuti per creare il tuo primo Reel di valore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040831" y="6487164"/>
            <a:ext cx="210965" cy="210965"/>
          </a:xfrm>
          <a:custGeom>
            <a:avLst/>
            <a:gdLst/>
            <a:ahLst/>
            <a:cxnLst/>
            <a:rect l="l" t="t" r="r" b="b"/>
            <a:pathLst>
              <a:path w="210965" h="210965">
                <a:moveTo>
                  <a:pt x="105482" y="0"/>
                </a:moveTo>
                <a:cubicBezTo>
                  <a:pt x="163700" y="0"/>
                  <a:pt x="210965" y="47265"/>
                  <a:pt x="210965" y="105482"/>
                </a:cubicBezTo>
                <a:cubicBezTo>
                  <a:pt x="210965" y="163700"/>
                  <a:pt x="163700" y="210965"/>
                  <a:pt x="105482" y="210965"/>
                </a:cubicBezTo>
                <a:cubicBezTo>
                  <a:pt x="47265" y="210965"/>
                  <a:pt x="0" y="163700"/>
                  <a:pt x="0" y="105482"/>
                </a:cubicBezTo>
                <a:cubicBezTo>
                  <a:pt x="0" y="47265"/>
                  <a:pt x="47265" y="0"/>
                  <a:pt x="105482" y="0"/>
                </a:cubicBezTo>
                <a:close/>
                <a:moveTo>
                  <a:pt x="95593" y="49445"/>
                </a:moveTo>
                <a:lnTo>
                  <a:pt x="95593" y="105482"/>
                </a:lnTo>
                <a:cubicBezTo>
                  <a:pt x="95593" y="108779"/>
                  <a:pt x="97242" y="111869"/>
                  <a:pt x="100002" y="113723"/>
                </a:cubicBezTo>
                <a:lnTo>
                  <a:pt x="139558" y="140094"/>
                </a:lnTo>
                <a:cubicBezTo>
                  <a:pt x="144091" y="143143"/>
                  <a:pt x="150230" y="141907"/>
                  <a:pt x="153279" y="137333"/>
                </a:cubicBezTo>
                <a:cubicBezTo>
                  <a:pt x="156328" y="132759"/>
                  <a:pt x="155092" y="126661"/>
                  <a:pt x="150518" y="123612"/>
                </a:cubicBezTo>
                <a:lnTo>
                  <a:pt x="115371" y="100208"/>
                </a:lnTo>
                <a:lnTo>
                  <a:pt x="115371" y="49445"/>
                </a:lnTo>
                <a:cubicBezTo>
                  <a:pt x="115371" y="43965"/>
                  <a:pt x="110962" y="39556"/>
                  <a:pt x="105482" y="39556"/>
                </a:cubicBezTo>
                <a:cubicBezTo>
                  <a:pt x="100002" y="39556"/>
                  <a:pt x="95593" y="43965"/>
                  <a:pt x="95593" y="49445"/>
                </a:cubicBezTo>
                <a:close/>
              </a:path>
            </a:pathLst>
          </a:custGeom>
          <a:solidFill>
            <a:srgbClr val="F8F6F2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143967899ff5edeec98e4e5e68c1f4f142917765.jpg">    </p:cNvPr>
          <p:cNvPicPr>
            <a:picLocks noChangeAspect="1"/>
          </p:cNvPicPr>
          <p:nvPr/>
        </p:nvPicPr>
        <p:blipFill>
          <a:blip r:embed="rId1"/>
          <a:srcRect l="190" r="190" t="0" b="0"/>
          <a:stretch/>
        </p:blipFill>
        <p:spPr>
          <a:xfrm>
            <a:off x="0" y="0"/>
            <a:ext cx="12192000" cy="685743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7430"/>
          </a:xfrm>
          <a:custGeom>
            <a:avLst/>
            <a:gdLst/>
            <a:ahLst/>
            <a:cxnLst/>
            <a:rect l="l" t="t" r="r" b="b"/>
            <a:pathLst>
              <a:path w="12192000" h="6857430">
                <a:moveTo>
                  <a:pt x="0" y="0"/>
                </a:moveTo>
                <a:lnTo>
                  <a:pt x="12192000" y="0"/>
                </a:lnTo>
                <a:lnTo>
                  <a:pt x="12192000" y="6857430"/>
                </a:lnTo>
                <a:lnTo>
                  <a:pt x="0" y="685743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3A4D39">
                  <a:alpha val="95000"/>
                </a:srgbClr>
              </a:gs>
              <a:gs pos="50000">
                <a:srgbClr val="7A8B69">
                  <a:alpha val="90000"/>
                </a:srgbClr>
              </a:gs>
              <a:gs pos="100000">
                <a:srgbClr val="3A4D39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821862" y="-145903"/>
            <a:ext cx="547135" cy="547135"/>
          </a:xfrm>
          <a:custGeom>
            <a:avLst/>
            <a:gdLst/>
            <a:ahLst/>
            <a:cxnLst/>
            <a:rect l="l" t="t" r="r" b="b"/>
            <a:pathLst>
              <a:path w="547135" h="547135">
                <a:moveTo>
                  <a:pt x="547135" y="34196"/>
                </a:moveTo>
                <a:cubicBezTo>
                  <a:pt x="547135" y="149714"/>
                  <a:pt x="465279" y="246104"/>
                  <a:pt x="356493" y="268652"/>
                </a:cubicBezTo>
                <a:cubicBezTo>
                  <a:pt x="348051" y="206565"/>
                  <a:pt x="320160" y="150676"/>
                  <a:pt x="279018" y="107397"/>
                </a:cubicBezTo>
                <a:cubicBezTo>
                  <a:pt x="321869" y="42745"/>
                  <a:pt x="395284" y="0"/>
                  <a:pt x="478743" y="0"/>
                </a:cubicBezTo>
                <a:lnTo>
                  <a:pt x="512939" y="0"/>
                </a:lnTo>
                <a:cubicBezTo>
                  <a:pt x="531854" y="0"/>
                  <a:pt x="547135" y="15281"/>
                  <a:pt x="547135" y="34196"/>
                </a:cubicBezTo>
                <a:close/>
                <a:moveTo>
                  <a:pt x="0" y="102588"/>
                </a:moveTo>
                <a:cubicBezTo>
                  <a:pt x="0" y="83673"/>
                  <a:pt x="15281" y="68392"/>
                  <a:pt x="34196" y="68392"/>
                </a:cubicBezTo>
                <a:lnTo>
                  <a:pt x="68392" y="68392"/>
                </a:lnTo>
                <a:cubicBezTo>
                  <a:pt x="200581" y="68392"/>
                  <a:pt x="307764" y="175575"/>
                  <a:pt x="307764" y="307764"/>
                </a:cubicBezTo>
                <a:lnTo>
                  <a:pt x="307764" y="512939"/>
                </a:lnTo>
                <a:cubicBezTo>
                  <a:pt x="307764" y="531854"/>
                  <a:pt x="292482" y="547135"/>
                  <a:pt x="273568" y="547135"/>
                </a:cubicBezTo>
                <a:cubicBezTo>
                  <a:pt x="254653" y="547135"/>
                  <a:pt x="239372" y="531854"/>
                  <a:pt x="239372" y="512939"/>
                </a:cubicBezTo>
                <a:lnTo>
                  <a:pt x="239372" y="341960"/>
                </a:lnTo>
                <a:cubicBezTo>
                  <a:pt x="107183" y="341960"/>
                  <a:pt x="0" y="234777"/>
                  <a:pt x="0" y="102588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Text 2"/>
          <p:cNvSpPr/>
          <p:nvPr/>
        </p:nvSpPr>
        <p:spPr>
          <a:xfrm>
            <a:off x="1855131" y="693038"/>
            <a:ext cx="8480598" cy="13678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308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Iniziamo a Coltivare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4308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la Tua Visibilità?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5365916" y="2279731"/>
            <a:ext cx="1459028" cy="36476"/>
          </a:xfrm>
          <a:custGeom>
            <a:avLst/>
            <a:gdLst/>
            <a:ahLst/>
            <a:cxnLst/>
            <a:rect l="l" t="t" r="r" b="b"/>
            <a:pathLst>
              <a:path w="1459028" h="36476">
                <a:moveTo>
                  <a:pt x="0" y="0"/>
                </a:moveTo>
                <a:lnTo>
                  <a:pt x="1459028" y="0"/>
                </a:lnTo>
                <a:lnTo>
                  <a:pt x="1459028" y="36476"/>
                </a:lnTo>
                <a:lnTo>
                  <a:pt x="0" y="36476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7" name="Shape 4"/>
          <p:cNvSpPr/>
          <p:nvPr/>
        </p:nvSpPr>
        <p:spPr>
          <a:xfrm>
            <a:off x="1991915" y="2608012"/>
            <a:ext cx="8207031" cy="1987925"/>
          </a:xfrm>
          <a:custGeom>
            <a:avLst/>
            <a:gdLst/>
            <a:ahLst/>
            <a:cxnLst/>
            <a:rect l="l" t="t" r="r" b="b"/>
            <a:pathLst>
              <a:path w="8207031" h="1987925">
                <a:moveTo>
                  <a:pt x="0" y="0"/>
                </a:moveTo>
                <a:lnTo>
                  <a:pt x="8207031" y="0"/>
                </a:lnTo>
                <a:lnTo>
                  <a:pt x="8207031" y="1987925"/>
                </a:lnTo>
                <a:lnTo>
                  <a:pt x="0" y="1987925"/>
                </a:lnTo>
                <a:lnTo>
                  <a:pt x="0" y="0"/>
                </a:lnTo>
                <a:close/>
              </a:path>
            </a:pathLst>
          </a:custGeom>
          <a:solidFill>
            <a:srgbClr val="F8F6F2">
              <a:alpha val="10196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2238126" y="2899818"/>
            <a:ext cx="7714609" cy="592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36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Questa guida ti mostra come iniziare a comunicare il tuo valore, ma ogni attività ha bisogno di un </a:t>
            </a:r>
            <a:pPr algn="ctr">
              <a:lnSpc>
                <a:spcPct val="140000"/>
              </a:lnSpc>
            </a:pPr>
            <a:r>
              <a:rPr lang="en-US" sz="1436" b="1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progetto su misura</a:t>
            </a:r>
            <a:pPr algn="ctr">
              <a:lnSpc>
                <a:spcPct val="140000"/>
              </a:lnSpc>
            </a:pPr>
            <a:r>
              <a:rPr lang="en-US" sz="1436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per crescere davvero.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2238126" y="3711402"/>
            <a:ext cx="7714609" cy="592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36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 vuoi che la tua comunicazione rifletta finalmente la </a:t>
            </a:r>
            <a:pPr algn="ctr">
              <a:lnSpc>
                <a:spcPct val="140000"/>
              </a:lnSpc>
            </a:pPr>
            <a:r>
              <a:rPr lang="en-US" sz="1436" b="1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solidità del tuo business</a:t>
            </a:r>
            <a:pPr algn="ctr">
              <a:lnSpc>
                <a:spcPct val="140000"/>
              </a:lnSpc>
            </a:pPr>
            <a:r>
              <a:rPr lang="en-US" sz="1436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Flo.W Marketing è qui per aiutarti a far fiorire la tua presenza digitale.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408429" y="4887743"/>
            <a:ext cx="729514" cy="729514"/>
          </a:xfrm>
          <a:custGeom>
            <a:avLst/>
            <a:gdLst/>
            <a:ahLst/>
            <a:cxnLst/>
            <a:rect l="l" t="t" r="r" b="b"/>
            <a:pathLst>
              <a:path w="729514" h="729514">
                <a:moveTo>
                  <a:pt x="0" y="0"/>
                </a:moveTo>
                <a:lnTo>
                  <a:pt x="729514" y="0"/>
                </a:lnTo>
                <a:lnTo>
                  <a:pt x="729514" y="729514"/>
                </a:lnTo>
                <a:lnTo>
                  <a:pt x="0" y="729514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1" name="Shape 8"/>
          <p:cNvSpPr/>
          <p:nvPr/>
        </p:nvSpPr>
        <p:spPr>
          <a:xfrm>
            <a:off x="4638682" y="5115716"/>
            <a:ext cx="273568" cy="273568"/>
          </a:xfrm>
          <a:custGeom>
            <a:avLst/>
            <a:gdLst/>
            <a:ahLst/>
            <a:cxnLst/>
            <a:rect l="l" t="t" r="r" b="b"/>
            <a:pathLst>
              <a:path w="273568" h="273568">
                <a:moveTo>
                  <a:pt x="25647" y="34196"/>
                </a:moveTo>
                <a:cubicBezTo>
                  <a:pt x="11488" y="34196"/>
                  <a:pt x="0" y="45684"/>
                  <a:pt x="0" y="59843"/>
                </a:cubicBezTo>
                <a:cubicBezTo>
                  <a:pt x="0" y="67911"/>
                  <a:pt x="3794" y="75498"/>
                  <a:pt x="10259" y="80361"/>
                </a:cubicBezTo>
                <a:lnTo>
                  <a:pt x="121396" y="163713"/>
                </a:lnTo>
                <a:cubicBezTo>
                  <a:pt x="130532" y="170552"/>
                  <a:pt x="143035" y="170552"/>
                  <a:pt x="152172" y="163713"/>
                </a:cubicBezTo>
                <a:lnTo>
                  <a:pt x="263309" y="80361"/>
                </a:lnTo>
                <a:cubicBezTo>
                  <a:pt x="269774" y="75498"/>
                  <a:pt x="273568" y="67911"/>
                  <a:pt x="273568" y="59843"/>
                </a:cubicBezTo>
                <a:cubicBezTo>
                  <a:pt x="273568" y="45684"/>
                  <a:pt x="262080" y="34196"/>
                  <a:pt x="247921" y="34196"/>
                </a:cubicBezTo>
                <a:lnTo>
                  <a:pt x="25647" y="34196"/>
                </a:lnTo>
                <a:close/>
                <a:moveTo>
                  <a:pt x="0" y="104725"/>
                </a:moveTo>
                <a:lnTo>
                  <a:pt x="0" y="205176"/>
                </a:lnTo>
                <a:cubicBezTo>
                  <a:pt x="0" y="224037"/>
                  <a:pt x="15335" y="239372"/>
                  <a:pt x="34196" y="239372"/>
                </a:cubicBezTo>
                <a:lnTo>
                  <a:pt x="239372" y="239372"/>
                </a:lnTo>
                <a:cubicBezTo>
                  <a:pt x="258233" y="239372"/>
                  <a:pt x="273568" y="224037"/>
                  <a:pt x="273568" y="205176"/>
                </a:cubicBezTo>
                <a:lnTo>
                  <a:pt x="273568" y="104725"/>
                </a:lnTo>
                <a:lnTo>
                  <a:pt x="167560" y="184231"/>
                </a:lnTo>
                <a:cubicBezTo>
                  <a:pt x="149340" y="197909"/>
                  <a:pt x="124228" y="197909"/>
                  <a:pt x="106007" y="184231"/>
                </a:cubicBezTo>
                <a:lnTo>
                  <a:pt x="0" y="104725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12" name="Text 9"/>
          <p:cNvSpPr/>
          <p:nvPr/>
        </p:nvSpPr>
        <p:spPr>
          <a:xfrm>
            <a:off x="4367394" y="5726684"/>
            <a:ext cx="811584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92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Contattami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429749" y="5070121"/>
            <a:ext cx="9119" cy="729514"/>
          </a:xfrm>
          <a:custGeom>
            <a:avLst/>
            <a:gdLst/>
            <a:ahLst/>
            <a:cxnLst/>
            <a:rect l="l" t="t" r="r" b="b"/>
            <a:pathLst>
              <a:path w="9119" h="729514">
                <a:moveTo>
                  <a:pt x="0" y="0"/>
                </a:moveTo>
                <a:lnTo>
                  <a:pt x="9119" y="0"/>
                </a:lnTo>
                <a:lnTo>
                  <a:pt x="9119" y="729514"/>
                </a:lnTo>
                <a:lnTo>
                  <a:pt x="0" y="729514"/>
                </a:lnTo>
                <a:lnTo>
                  <a:pt x="0" y="0"/>
                </a:lnTo>
                <a:close/>
              </a:path>
            </a:pathLst>
          </a:custGeom>
          <a:solidFill>
            <a:srgbClr val="F8F6F2">
              <a:alpha val="3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5730673" y="4887743"/>
            <a:ext cx="729514" cy="729514"/>
          </a:xfrm>
          <a:custGeom>
            <a:avLst/>
            <a:gdLst/>
            <a:ahLst/>
            <a:cxnLst/>
            <a:rect l="l" t="t" r="r" b="b"/>
            <a:pathLst>
              <a:path w="729514" h="729514">
                <a:moveTo>
                  <a:pt x="0" y="0"/>
                </a:moveTo>
                <a:lnTo>
                  <a:pt x="729514" y="0"/>
                </a:lnTo>
                <a:lnTo>
                  <a:pt x="729514" y="729514"/>
                </a:lnTo>
                <a:lnTo>
                  <a:pt x="0" y="729514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5" name="Shape 12"/>
          <p:cNvSpPr/>
          <p:nvPr/>
        </p:nvSpPr>
        <p:spPr>
          <a:xfrm>
            <a:off x="5960926" y="5115716"/>
            <a:ext cx="273568" cy="273568"/>
          </a:xfrm>
          <a:custGeom>
            <a:avLst/>
            <a:gdLst/>
            <a:ahLst/>
            <a:cxnLst/>
            <a:rect l="l" t="t" r="r" b="b"/>
            <a:pathLst>
              <a:path w="273568" h="273568">
                <a:moveTo>
                  <a:pt x="68392" y="170980"/>
                </a:moveTo>
                <a:lnTo>
                  <a:pt x="13091" y="170980"/>
                </a:lnTo>
                <a:cubicBezTo>
                  <a:pt x="-214" y="170980"/>
                  <a:pt x="-8389" y="156500"/>
                  <a:pt x="-1550" y="145066"/>
                </a:cubicBezTo>
                <a:lnTo>
                  <a:pt x="26716" y="97939"/>
                </a:lnTo>
                <a:cubicBezTo>
                  <a:pt x="31364" y="90192"/>
                  <a:pt x="39699" y="85490"/>
                  <a:pt x="48729" y="85490"/>
                </a:cubicBezTo>
                <a:lnTo>
                  <a:pt x="99489" y="85490"/>
                </a:lnTo>
                <a:cubicBezTo>
                  <a:pt x="140150" y="16617"/>
                  <a:pt x="200794" y="13144"/>
                  <a:pt x="241349" y="19075"/>
                </a:cubicBezTo>
                <a:cubicBezTo>
                  <a:pt x="248188" y="20090"/>
                  <a:pt x="253531" y="25433"/>
                  <a:pt x="254493" y="32219"/>
                </a:cubicBezTo>
                <a:cubicBezTo>
                  <a:pt x="260424" y="72773"/>
                  <a:pt x="256951" y="133418"/>
                  <a:pt x="188078" y="174079"/>
                </a:cubicBezTo>
                <a:lnTo>
                  <a:pt x="188078" y="224838"/>
                </a:lnTo>
                <a:cubicBezTo>
                  <a:pt x="188078" y="233868"/>
                  <a:pt x="183376" y="242204"/>
                  <a:pt x="175628" y="246852"/>
                </a:cubicBezTo>
                <a:lnTo>
                  <a:pt x="128502" y="275117"/>
                </a:lnTo>
                <a:cubicBezTo>
                  <a:pt x="117121" y="281956"/>
                  <a:pt x="102588" y="273728"/>
                  <a:pt x="102588" y="260477"/>
                </a:cubicBezTo>
                <a:lnTo>
                  <a:pt x="102588" y="205176"/>
                </a:lnTo>
                <a:cubicBezTo>
                  <a:pt x="102588" y="186315"/>
                  <a:pt x="87253" y="170980"/>
                  <a:pt x="68392" y="170980"/>
                </a:cubicBezTo>
                <a:lnTo>
                  <a:pt x="68338" y="170980"/>
                </a:lnTo>
                <a:close/>
                <a:moveTo>
                  <a:pt x="213725" y="85490"/>
                </a:moveTo>
                <a:cubicBezTo>
                  <a:pt x="213725" y="71335"/>
                  <a:pt x="202233" y="59843"/>
                  <a:pt x="188078" y="59843"/>
                </a:cubicBezTo>
                <a:cubicBezTo>
                  <a:pt x="173923" y="59843"/>
                  <a:pt x="162431" y="71335"/>
                  <a:pt x="162431" y="85490"/>
                </a:cubicBezTo>
                <a:cubicBezTo>
                  <a:pt x="162431" y="99645"/>
                  <a:pt x="173923" y="111137"/>
                  <a:pt x="188078" y="111137"/>
                </a:cubicBezTo>
                <a:cubicBezTo>
                  <a:pt x="202233" y="111137"/>
                  <a:pt x="213725" y="99645"/>
                  <a:pt x="213725" y="85490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16" name="Text 13"/>
          <p:cNvSpPr/>
          <p:nvPr/>
        </p:nvSpPr>
        <p:spPr>
          <a:xfrm>
            <a:off x="5689638" y="5726684"/>
            <a:ext cx="811584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92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Inizia Oggi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751993" y="5070121"/>
            <a:ext cx="9119" cy="729514"/>
          </a:xfrm>
          <a:custGeom>
            <a:avLst/>
            <a:gdLst/>
            <a:ahLst/>
            <a:cxnLst/>
            <a:rect l="l" t="t" r="r" b="b"/>
            <a:pathLst>
              <a:path w="9119" h="729514">
                <a:moveTo>
                  <a:pt x="0" y="0"/>
                </a:moveTo>
                <a:lnTo>
                  <a:pt x="9119" y="0"/>
                </a:lnTo>
                <a:lnTo>
                  <a:pt x="9119" y="729514"/>
                </a:lnTo>
                <a:lnTo>
                  <a:pt x="0" y="729514"/>
                </a:lnTo>
                <a:lnTo>
                  <a:pt x="0" y="0"/>
                </a:lnTo>
                <a:close/>
              </a:path>
            </a:pathLst>
          </a:custGeom>
          <a:solidFill>
            <a:srgbClr val="F8F6F2">
              <a:alpha val="30196"/>
            </a:srgbClr>
          </a:solidFill>
          <a:ln/>
        </p:spPr>
      </p:sp>
      <p:sp>
        <p:nvSpPr>
          <p:cNvPr id="18" name="Shape 15"/>
          <p:cNvSpPr/>
          <p:nvPr/>
        </p:nvSpPr>
        <p:spPr>
          <a:xfrm>
            <a:off x="7052917" y="4887743"/>
            <a:ext cx="729514" cy="729514"/>
          </a:xfrm>
          <a:custGeom>
            <a:avLst/>
            <a:gdLst/>
            <a:ahLst/>
            <a:cxnLst/>
            <a:rect l="l" t="t" r="r" b="b"/>
            <a:pathLst>
              <a:path w="729514" h="729514">
                <a:moveTo>
                  <a:pt x="0" y="0"/>
                </a:moveTo>
                <a:lnTo>
                  <a:pt x="729514" y="0"/>
                </a:lnTo>
                <a:lnTo>
                  <a:pt x="729514" y="729514"/>
                </a:lnTo>
                <a:lnTo>
                  <a:pt x="0" y="729514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9" name="Shape 16"/>
          <p:cNvSpPr/>
          <p:nvPr/>
        </p:nvSpPr>
        <p:spPr>
          <a:xfrm>
            <a:off x="7283170" y="5115716"/>
            <a:ext cx="273568" cy="273568"/>
          </a:xfrm>
          <a:custGeom>
            <a:avLst/>
            <a:gdLst/>
            <a:ahLst/>
            <a:cxnLst/>
            <a:rect l="l" t="t" r="r" b="b"/>
            <a:pathLst>
              <a:path w="273568" h="273568">
                <a:moveTo>
                  <a:pt x="34196" y="34196"/>
                </a:moveTo>
                <a:cubicBezTo>
                  <a:pt x="34196" y="24739"/>
                  <a:pt x="26555" y="17098"/>
                  <a:pt x="17098" y="17098"/>
                </a:cubicBezTo>
                <a:cubicBezTo>
                  <a:pt x="7641" y="17098"/>
                  <a:pt x="0" y="24739"/>
                  <a:pt x="0" y="34196"/>
                </a:cubicBezTo>
                <a:lnTo>
                  <a:pt x="0" y="213725"/>
                </a:lnTo>
                <a:cubicBezTo>
                  <a:pt x="0" y="237341"/>
                  <a:pt x="19128" y="256470"/>
                  <a:pt x="42745" y="256470"/>
                </a:cubicBezTo>
                <a:lnTo>
                  <a:pt x="256470" y="256470"/>
                </a:lnTo>
                <a:cubicBezTo>
                  <a:pt x="265927" y="256470"/>
                  <a:pt x="273568" y="248829"/>
                  <a:pt x="273568" y="239372"/>
                </a:cubicBezTo>
                <a:cubicBezTo>
                  <a:pt x="273568" y="229914"/>
                  <a:pt x="265927" y="222274"/>
                  <a:pt x="256470" y="222274"/>
                </a:cubicBezTo>
                <a:lnTo>
                  <a:pt x="42745" y="222274"/>
                </a:lnTo>
                <a:cubicBezTo>
                  <a:pt x="38043" y="222274"/>
                  <a:pt x="34196" y="218427"/>
                  <a:pt x="34196" y="213725"/>
                </a:cubicBezTo>
                <a:lnTo>
                  <a:pt x="34196" y="34196"/>
                </a:lnTo>
                <a:close/>
                <a:moveTo>
                  <a:pt x="251447" y="80467"/>
                </a:moveTo>
                <a:cubicBezTo>
                  <a:pt x="258126" y="73788"/>
                  <a:pt x="258126" y="62942"/>
                  <a:pt x="251447" y="56263"/>
                </a:cubicBezTo>
                <a:cubicBezTo>
                  <a:pt x="244768" y="49584"/>
                  <a:pt x="233922" y="49584"/>
                  <a:pt x="227243" y="56263"/>
                </a:cubicBezTo>
                <a:lnTo>
                  <a:pt x="170980" y="112580"/>
                </a:lnTo>
                <a:lnTo>
                  <a:pt x="140310" y="81963"/>
                </a:lnTo>
                <a:cubicBezTo>
                  <a:pt x="133631" y="75285"/>
                  <a:pt x="122785" y="75285"/>
                  <a:pt x="116106" y="81963"/>
                </a:cubicBezTo>
                <a:lnTo>
                  <a:pt x="64812" y="133257"/>
                </a:lnTo>
                <a:cubicBezTo>
                  <a:pt x="58133" y="139936"/>
                  <a:pt x="58133" y="150783"/>
                  <a:pt x="64812" y="157462"/>
                </a:cubicBezTo>
                <a:cubicBezTo>
                  <a:pt x="71491" y="164141"/>
                  <a:pt x="82337" y="164141"/>
                  <a:pt x="89016" y="157462"/>
                </a:cubicBezTo>
                <a:lnTo>
                  <a:pt x="128235" y="118243"/>
                </a:lnTo>
                <a:lnTo>
                  <a:pt x="158904" y="148913"/>
                </a:lnTo>
                <a:cubicBezTo>
                  <a:pt x="165583" y="155592"/>
                  <a:pt x="176430" y="155592"/>
                  <a:pt x="183109" y="148913"/>
                </a:cubicBezTo>
                <a:lnTo>
                  <a:pt x="251501" y="80521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20" name="Text 17"/>
          <p:cNvSpPr/>
          <p:nvPr/>
        </p:nvSpPr>
        <p:spPr>
          <a:xfrm>
            <a:off x="7011882" y="5726684"/>
            <a:ext cx="811584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92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Cresci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923523" y="6346770"/>
            <a:ext cx="8343815" cy="328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54" b="1" dirty="0">
                <a:solidFill>
                  <a:srgbClr val="D4A373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Flo.W Marketing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950880" y="6748003"/>
            <a:ext cx="8289101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92" dirty="0">
                <a:solidFill>
                  <a:srgbClr val="F8F6F2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Far fiorire la tua presenza digitale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7A8B6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Percorso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Indice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192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485900"/>
            <a:ext cx="38100" cy="1800225"/>
          </a:xfrm>
          <a:custGeom>
            <a:avLst/>
            <a:gdLst/>
            <a:ahLst/>
            <a:cxnLst/>
            <a:rect l="l" t="t" r="r" b="b"/>
            <a:pathLst>
              <a:path w="38100" h="1800225">
                <a:moveTo>
                  <a:pt x="0" y="0"/>
                </a:moveTo>
                <a:lnTo>
                  <a:pt x="38100" y="0"/>
                </a:lnTo>
                <a:lnTo>
                  <a:pt x="38100" y="1800225"/>
                </a:lnTo>
                <a:lnTo>
                  <a:pt x="0" y="1800225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6" name="Shape 4"/>
          <p:cNvSpPr/>
          <p:nvPr/>
        </p:nvSpPr>
        <p:spPr>
          <a:xfrm>
            <a:off x="609600" y="1676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7" name="Text 5"/>
          <p:cNvSpPr/>
          <p:nvPr/>
        </p:nvSpPr>
        <p:spPr>
          <a:xfrm>
            <a:off x="783654" y="1790700"/>
            <a:ext cx="2952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33500" y="1714500"/>
            <a:ext cx="453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Perché i Reels sono il tuo nuovo terreno di crescita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33500" y="2400300"/>
            <a:ext cx="4495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 video come ponte sensoriale tra la tua competenza e il bisogno del cliente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67450" y="1485900"/>
            <a:ext cx="38100" cy="1800225"/>
          </a:xfrm>
          <a:custGeom>
            <a:avLst/>
            <a:gdLst/>
            <a:ahLst/>
            <a:cxnLst/>
            <a:rect l="l" t="t" r="r" b="b"/>
            <a:pathLst>
              <a:path w="38100" h="1800225">
                <a:moveTo>
                  <a:pt x="0" y="0"/>
                </a:moveTo>
                <a:lnTo>
                  <a:pt x="38100" y="0"/>
                </a:lnTo>
                <a:lnTo>
                  <a:pt x="38100" y="1800225"/>
                </a:lnTo>
                <a:lnTo>
                  <a:pt x="0" y="1800225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11" name="Shape 9"/>
          <p:cNvSpPr/>
          <p:nvPr/>
        </p:nvSpPr>
        <p:spPr>
          <a:xfrm>
            <a:off x="6477000" y="1676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12" name="Text 10"/>
          <p:cNvSpPr/>
          <p:nvPr/>
        </p:nvSpPr>
        <p:spPr>
          <a:xfrm>
            <a:off x="6629921" y="1790700"/>
            <a:ext cx="342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02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200900" y="1714500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Gancio: Entrare in risonanza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200900" y="2095500"/>
            <a:ext cx="4495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L'approccio empatico per catturare l'attenzione nei primi 3 secondi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00050" y="3441650"/>
            <a:ext cx="38100" cy="1247775"/>
          </a:xfrm>
          <a:custGeom>
            <a:avLst/>
            <a:gdLst/>
            <a:ahLst/>
            <a:cxnLst/>
            <a:rect l="l" t="t" r="r" b="b"/>
            <a:pathLst>
              <a:path w="38100" h="1247775">
                <a:moveTo>
                  <a:pt x="0" y="0"/>
                </a:moveTo>
                <a:lnTo>
                  <a:pt x="38100" y="0"/>
                </a:lnTo>
                <a:lnTo>
                  <a:pt x="38100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6" name="Shape 14"/>
          <p:cNvSpPr/>
          <p:nvPr/>
        </p:nvSpPr>
        <p:spPr>
          <a:xfrm>
            <a:off x="609600" y="36321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7" name="Text 15"/>
          <p:cNvSpPr/>
          <p:nvPr/>
        </p:nvSpPr>
        <p:spPr>
          <a:xfrm>
            <a:off x="762000" y="3746450"/>
            <a:ext cx="342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333500" y="3670250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Corpo: Mostrare la cura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333500" y="4051250"/>
            <a:ext cx="4495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tecnica professionale che trasmette competenza artigiana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267450" y="3441650"/>
            <a:ext cx="38100" cy="1247775"/>
          </a:xfrm>
          <a:custGeom>
            <a:avLst/>
            <a:gdLst/>
            <a:ahLst/>
            <a:cxnLst/>
            <a:rect l="l" t="t" r="r" b="b"/>
            <a:pathLst>
              <a:path w="38100" h="1247775">
                <a:moveTo>
                  <a:pt x="0" y="0"/>
                </a:moveTo>
                <a:lnTo>
                  <a:pt x="38100" y="0"/>
                </a:lnTo>
                <a:lnTo>
                  <a:pt x="38100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21" name="Shape 19"/>
          <p:cNvSpPr/>
          <p:nvPr/>
        </p:nvSpPr>
        <p:spPr>
          <a:xfrm>
            <a:off x="6477000" y="36321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22" name="Text 20"/>
          <p:cNvSpPr/>
          <p:nvPr/>
        </p:nvSpPr>
        <p:spPr>
          <a:xfrm>
            <a:off x="6624191" y="3746450"/>
            <a:ext cx="3524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04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200900" y="3670250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La Visione: Trasformare il bisogno in desiderio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200900" y="4051250"/>
            <a:ext cx="4495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 linguaggio dei benefici per creare connessione emotiva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00050" y="4845025"/>
            <a:ext cx="38100" cy="1247775"/>
          </a:xfrm>
          <a:custGeom>
            <a:avLst/>
            <a:gdLst/>
            <a:ahLst/>
            <a:cxnLst/>
            <a:rect l="l" t="t" r="r" b="b"/>
            <a:pathLst>
              <a:path w="38100" h="1247775">
                <a:moveTo>
                  <a:pt x="0" y="0"/>
                </a:moveTo>
                <a:lnTo>
                  <a:pt x="38100" y="0"/>
                </a:lnTo>
                <a:lnTo>
                  <a:pt x="38100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26" name="Shape 24"/>
          <p:cNvSpPr/>
          <p:nvPr/>
        </p:nvSpPr>
        <p:spPr>
          <a:xfrm>
            <a:off x="609600" y="50355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27" name="Text 25"/>
          <p:cNvSpPr/>
          <p:nvPr/>
        </p:nvSpPr>
        <p:spPr>
          <a:xfrm>
            <a:off x="763116" y="5149825"/>
            <a:ext cx="342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05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333500" y="5073625"/>
            <a:ext cx="10401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Checklist Operativa: Il tuo primo Reel in 15 Minuti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333500" y="5454625"/>
            <a:ext cx="103632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32E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Schema pratico e immediato per iniziare a creare contenuti di valore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336852" y="62674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5357" y="2493"/>
                </a:moveTo>
                <a:cubicBezTo>
                  <a:pt x="177738" y="223"/>
                  <a:pt x="181198" y="-595"/>
                  <a:pt x="184398" y="446"/>
                </a:cubicBezTo>
                <a:cubicBezTo>
                  <a:pt x="188044" y="1674"/>
                  <a:pt x="190500" y="5097"/>
                  <a:pt x="190500" y="8930"/>
                </a:cubicBezTo>
                <a:lnTo>
                  <a:pt x="190500" y="78470"/>
                </a:lnTo>
                <a:cubicBezTo>
                  <a:pt x="190500" y="127285"/>
                  <a:pt x="150279" y="166688"/>
                  <a:pt x="101650" y="166688"/>
                </a:cubicBezTo>
                <a:cubicBezTo>
                  <a:pt x="73000" y="166688"/>
                  <a:pt x="48295" y="148270"/>
                  <a:pt x="39328" y="122523"/>
                </a:cubicBezTo>
                <a:cubicBezTo>
                  <a:pt x="26157" y="133983"/>
                  <a:pt x="17859" y="150837"/>
                  <a:pt x="17859" y="169664"/>
                </a:cubicBezTo>
                <a:cubicBezTo>
                  <a:pt x="17859" y="174613"/>
                  <a:pt x="13878" y="178594"/>
                  <a:pt x="8930" y="178594"/>
                </a:cubicBezTo>
                <a:cubicBezTo>
                  <a:pt x="3981" y="178594"/>
                  <a:pt x="0" y="174613"/>
                  <a:pt x="0" y="169664"/>
                </a:cubicBezTo>
                <a:cubicBezTo>
                  <a:pt x="0" y="141796"/>
                  <a:pt x="14213" y="117239"/>
                  <a:pt x="35756" y="102803"/>
                </a:cubicBezTo>
                <a:cubicBezTo>
                  <a:pt x="48890" y="94022"/>
                  <a:pt x="64554" y="89297"/>
                  <a:pt x="80367" y="89297"/>
                </a:cubicBezTo>
                <a:lnTo>
                  <a:pt x="110133" y="89297"/>
                </a:lnTo>
                <a:cubicBezTo>
                  <a:pt x="115081" y="89297"/>
                  <a:pt x="119063" y="85316"/>
                  <a:pt x="119063" y="80367"/>
                </a:cubicBezTo>
                <a:cubicBezTo>
                  <a:pt x="119063" y="75419"/>
                  <a:pt x="115081" y="71438"/>
                  <a:pt x="110133" y="71438"/>
                </a:cubicBezTo>
                <a:lnTo>
                  <a:pt x="80367" y="71438"/>
                </a:lnTo>
                <a:cubicBezTo>
                  <a:pt x="65596" y="71438"/>
                  <a:pt x="51606" y="74712"/>
                  <a:pt x="39067" y="80553"/>
                </a:cubicBezTo>
                <a:cubicBezTo>
                  <a:pt x="47737" y="54508"/>
                  <a:pt x="72256" y="35719"/>
                  <a:pt x="101203" y="35719"/>
                </a:cubicBezTo>
                <a:cubicBezTo>
                  <a:pt x="125909" y="35719"/>
                  <a:pt x="144289" y="27496"/>
                  <a:pt x="156530" y="19348"/>
                </a:cubicBezTo>
                <a:cubicBezTo>
                  <a:pt x="163674" y="14585"/>
                  <a:pt x="169738" y="8892"/>
                  <a:pt x="175394" y="2493"/>
                </a:cubicBez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31" name="Text 29"/>
          <p:cNvSpPr/>
          <p:nvPr/>
        </p:nvSpPr>
        <p:spPr>
          <a:xfrm>
            <a:off x="4665464" y="6248400"/>
            <a:ext cx="2933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7A8B6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"Non si tratta di 'apparire', ma di accogliere"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664648" y="62674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5357" y="2493"/>
                </a:moveTo>
                <a:cubicBezTo>
                  <a:pt x="177738" y="223"/>
                  <a:pt x="181198" y="-595"/>
                  <a:pt x="184398" y="446"/>
                </a:cubicBezTo>
                <a:cubicBezTo>
                  <a:pt x="188044" y="1674"/>
                  <a:pt x="190500" y="5097"/>
                  <a:pt x="190500" y="8930"/>
                </a:cubicBezTo>
                <a:lnTo>
                  <a:pt x="190500" y="78470"/>
                </a:lnTo>
                <a:cubicBezTo>
                  <a:pt x="190500" y="127285"/>
                  <a:pt x="150279" y="166688"/>
                  <a:pt x="101650" y="166688"/>
                </a:cubicBezTo>
                <a:cubicBezTo>
                  <a:pt x="73000" y="166688"/>
                  <a:pt x="48295" y="148270"/>
                  <a:pt x="39328" y="122523"/>
                </a:cubicBezTo>
                <a:cubicBezTo>
                  <a:pt x="26157" y="133983"/>
                  <a:pt x="17859" y="150837"/>
                  <a:pt x="17859" y="169664"/>
                </a:cubicBezTo>
                <a:cubicBezTo>
                  <a:pt x="17859" y="174613"/>
                  <a:pt x="13878" y="178594"/>
                  <a:pt x="8930" y="178594"/>
                </a:cubicBezTo>
                <a:cubicBezTo>
                  <a:pt x="3981" y="178594"/>
                  <a:pt x="0" y="174613"/>
                  <a:pt x="0" y="169664"/>
                </a:cubicBezTo>
                <a:cubicBezTo>
                  <a:pt x="0" y="141796"/>
                  <a:pt x="14213" y="117239"/>
                  <a:pt x="35756" y="102803"/>
                </a:cubicBezTo>
                <a:cubicBezTo>
                  <a:pt x="48890" y="94022"/>
                  <a:pt x="64554" y="89297"/>
                  <a:pt x="80367" y="89297"/>
                </a:cubicBezTo>
                <a:lnTo>
                  <a:pt x="110133" y="89297"/>
                </a:lnTo>
                <a:cubicBezTo>
                  <a:pt x="115081" y="89297"/>
                  <a:pt x="119063" y="85316"/>
                  <a:pt x="119063" y="80367"/>
                </a:cubicBezTo>
                <a:cubicBezTo>
                  <a:pt x="119063" y="75419"/>
                  <a:pt x="115081" y="71438"/>
                  <a:pt x="110133" y="71438"/>
                </a:cubicBezTo>
                <a:lnTo>
                  <a:pt x="80367" y="71438"/>
                </a:lnTo>
                <a:cubicBezTo>
                  <a:pt x="65596" y="71438"/>
                  <a:pt x="51606" y="74712"/>
                  <a:pt x="39067" y="80553"/>
                </a:cubicBezTo>
                <a:cubicBezTo>
                  <a:pt x="47737" y="54508"/>
                  <a:pt x="72256" y="35719"/>
                  <a:pt x="101203" y="35719"/>
                </a:cubicBezTo>
                <a:cubicBezTo>
                  <a:pt x="125909" y="35719"/>
                  <a:pt x="144289" y="27496"/>
                  <a:pt x="156530" y="19348"/>
                </a:cubicBezTo>
                <a:cubicBezTo>
                  <a:pt x="163674" y="14585"/>
                  <a:pt x="169738" y="8892"/>
                  <a:pt x="175394" y="2493"/>
                </a:cubicBezTo>
                <a:close/>
              </a:path>
            </a:pathLst>
          </a:custGeom>
          <a:solidFill>
            <a:srgbClr val="7A8B69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d9fcee4ac58a44a8f8e1a3d2180b7c71924fbaa0.jpg">    </p:cNvPr>
          <p:cNvPicPr>
            <a:picLocks noChangeAspect="1"/>
          </p:cNvPicPr>
          <p:nvPr/>
        </p:nvPicPr>
        <p:blipFill>
          <a:blip r:embed="rId1"/>
          <a:srcRect l="0" r="0" t="7786" b="778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3A4D39">
                  <a:alpha val="95000"/>
                </a:srgbClr>
              </a:gs>
              <a:gs pos="50000">
                <a:srgbClr val="3A4D39">
                  <a:alpha val="70000"/>
                </a:srgbClr>
              </a:gs>
              <a:gs pos="100000">
                <a:srgbClr val="3A4D39">
                  <a:alpha val="40000"/>
                </a:srgbClr>
              </a:gs>
            </a:gsLst>
            <a:lin ang="162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73342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Text 2"/>
          <p:cNvSpPr/>
          <p:nvPr/>
        </p:nvSpPr>
        <p:spPr>
          <a:xfrm>
            <a:off x="652983" y="962025"/>
            <a:ext cx="6000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524000" y="733425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>
                <a:moveTo>
                  <a:pt x="0" y="0"/>
                </a:moveTo>
                <a:lnTo>
                  <a:pt x="38100" y="0"/>
                </a:lnTo>
                <a:lnTo>
                  <a:pt x="381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1952625"/>
            <a:ext cx="701040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Perché i Reels sono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tuo nuovo terreno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 crescita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752975"/>
            <a:ext cx="67818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 video non è più un'opzione, è l'unico ponte sensoriale rimasto per accorciare la distanza tra la tua competenza e il bisogno del tuo cliente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3129" y="373129"/>
            <a:ext cx="6156634" cy="186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8" b="1" spc="103" kern="0" dirty="0">
                <a:solidFill>
                  <a:srgbClr val="7A8B6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Capitolo 01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3129" y="634320"/>
            <a:ext cx="6315213" cy="11193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526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Video come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3526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Ponte Sensoriale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3129" y="1902959"/>
            <a:ext cx="895510" cy="37313"/>
          </a:xfrm>
          <a:custGeom>
            <a:avLst/>
            <a:gdLst/>
            <a:ahLst/>
            <a:cxnLst/>
            <a:rect l="l" t="t" r="r" b="b"/>
            <a:pathLst>
              <a:path w="895510" h="37313">
                <a:moveTo>
                  <a:pt x="0" y="0"/>
                </a:moveTo>
                <a:lnTo>
                  <a:pt x="895510" y="0"/>
                </a:lnTo>
                <a:lnTo>
                  <a:pt x="895510" y="37313"/>
                </a:lnTo>
                <a:lnTo>
                  <a:pt x="0" y="37313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Shape 3"/>
          <p:cNvSpPr/>
          <p:nvPr/>
        </p:nvSpPr>
        <p:spPr>
          <a:xfrm>
            <a:off x="373129" y="2234112"/>
            <a:ext cx="522381" cy="522381"/>
          </a:xfrm>
          <a:custGeom>
            <a:avLst/>
            <a:gdLst/>
            <a:ahLst/>
            <a:cxnLst/>
            <a:rect l="l" t="t" r="r" b="b"/>
            <a:pathLst>
              <a:path w="522381" h="522381">
                <a:moveTo>
                  <a:pt x="0" y="0"/>
                </a:moveTo>
                <a:lnTo>
                  <a:pt x="522381" y="0"/>
                </a:lnTo>
                <a:lnTo>
                  <a:pt x="522381" y="522381"/>
                </a:lnTo>
                <a:lnTo>
                  <a:pt x="0" y="522381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6" name="Shape 4"/>
          <p:cNvSpPr/>
          <p:nvPr/>
        </p:nvSpPr>
        <p:spPr>
          <a:xfrm>
            <a:off x="529377" y="2402020"/>
            <a:ext cx="209885" cy="186565"/>
          </a:xfrm>
          <a:custGeom>
            <a:avLst/>
            <a:gdLst/>
            <a:ahLst/>
            <a:cxnLst/>
            <a:rect l="l" t="t" r="r" b="b"/>
            <a:pathLst>
              <a:path w="209885" h="186565">
                <a:moveTo>
                  <a:pt x="34981" y="23321"/>
                </a:moveTo>
                <a:cubicBezTo>
                  <a:pt x="22118" y="23321"/>
                  <a:pt x="11660" y="33778"/>
                  <a:pt x="11660" y="46641"/>
                </a:cubicBezTo>
                <a:lnTo>
                  <a:pt x="11660" y="139923"/>
                </a:lnTo>
                <a:cubicBezTo>
                  <a:pt x="11660" y="152786"/>
                  <a:pt x="22118" y="163244"/>
                  <a:pt x="34981" y="163244"/>
                </a:cubicBezTo>
                <a:lnTo>
                  <a:pt x="128263" y="163244"/>
                </a:lnTo>
                <a:cubicBezTo>
                  <a:pt x="141126" y="163244"/>
                  <a:pt x="151584" y="152786"/>
                  <a:pt x="151584" y="139923"/>
                </a:cubicBezTo>
                <a:lnTo>
                  <a:pt x="151584" y="46641"/>
                </a:lnTo>
                <a:cubicBezTo>
                  <a:pt x="151584" y="33778"/>
                  <a:pt x="141126" y="23321"/>
                  <a:pt x="128263" y="23321"/>
                </a:cubicBezTo>
                <a:lnTo>
                  <a:pt x="34981" y="23321"/>
                </a:lnTo>
                <a:close/>
                <a:moveTo>
                  <a:pt x="169074" y="122433"/>
                </a:moveTo>
                <a:lnTo>
                  <a:pt x="195856" y="143859"/>
                </a:lnTo>
                <a:cubicBezTo>
                  <a:pt x="197387" y="145098"/>
                  <a:pt x="199282" y="145754"/>
                  <a:pt x="201249" y="145754"/>
                </a:cubicBezTo>
                <a:cubicBezTo>
                  <a:pt x="206023" y="145754"/>
                  <a:pt x="209885" y="141891"/>
                  <a:pt x="209885" y="137118"/>
                </a:cubicBezTo>
                <a:lnTo>
                  <a:pt x="209885" y="49447"/>
                </a:lnTo>
                <a:cubicBezTo>
                  <a:pt x="209885" y="44673"/>
                  <a:pt x="206023" y="40811"/>
                  <a:pt x="201249" y="40811"/>
                </a:cubicBezTo>
                <a:cubicBezTo>
                  <a:pt x="199282" y="40811"/>
                  <a:pt x="197387" y="41467"/>
                  <a:pt x="195856" y="42706"/>
                </a:cubicBezTo>
                <a:lnTo>
                  <a:pt x="169074" y="64132"/>
                </a:lnTo>
                <a:lnTo>
                  <a:pt x="169074" y="122433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7" name="Text 5"/>
          <p:cNvSpPr/>
          <p:nvPr/>
        </p:nvSpPr>
        <p:spPr>
          <a:xfrm>
            <a:off x="1082075" y="2234112"/>
            <a:ext cx="5494329" cy="298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63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Nel 2026 il video è essenziale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82075" y="2607241"/>
            <a:ext cx="5466344" cy="8208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22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Non è più un'opzione, ma </a:t>
            </a:r>
            <a:pPr>
              <a:lnSpc>
                <a:spcPct val="140000"/>
              </a:lnSpc>
            </a:pPr>
            <a:r>
              <a:rPr lang="en-US" sz="1322" b="1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 strumento principale</a:t>
            </a:r>
            <a:pPr>
              <a:lnSpc>
                <a:spcPct val="140000"/>
              </a:lnSpc>
            </a:pPr>
            <a:r>
              <a:rPr lang="en-US" sz="1322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per connetterti con i tuoi clienti. È il ponte che accorcia la distanza tra la tua competenza tecnica e il bisogno concreto di chi cerca i tuoi servizi.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73129" y="3649671"/>
            <a:ext cx="522381" cy="522381"/>
          </a:xfrm>
          <a:custGeom>
            <a:avLst/>
            <a:gdLst/>
            <a:ahLst/>
            <a:cxnLst/>
            <a:rect l="l" t="t" r="r" b="b"/>
            <a:pathLst>
              <a:path w="522381" h="522381">
                <a:moveTo>
                  <a:pt x="0" y="0"/>
                </a:moveTo>
                <a:lnTo>
                  <a:pt x="522381" y="0"/>
                </a:lnTo>
                <a:lnTo>
                  <a:pt x="522381" y="522381"/>
                </a:lnTo>
                <a:lnTo>
                  <a:pt x="0" y="522381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10" name="Shape 8"/>
          <p:cNvSpPr/>
          <p:nvPr/>
        </p:nvSpPr>
        <p:spPr>
          <a:xfrm>
            <a:off x="541037" y="3817579"/>
            <a:ext cx="186565" cy="186565"/>
          </a:xfrm>
          <a:custGeom>
            <a:avLst/>
            <a:gdLst/>
            <a:ahLst/>
            <a:cxnLst/>
            <a:rect l="l" t="t" r="r" b="b"/>
            <a:pathLst>
              <a:path w="186565" h="186565">
                <a:moveTo>
                  <a:pt x="43726" y="20406"/>
                </a:moveTo>
                <a:cubicBezTo>
                  <a:pt x="43726" y="9146"/>
                  <a:pt x="52872" y="0"/>
                  <a:pt x="64132" y="0"/>
                </a:cubicBezTo>
                <a:lnTo>
                  <a:pt x="72877" y="0"/>
                </a:lnTo>
                <a:cubicBezTo>
                  <a:pt x="79326" y="0"/>
                  <a:pt x="84537" y="5211"/>
                  <a:pt x="84537" y="11660"/>
                </a:cubicBezTo>
                <a:lnTo>
                  <a:pt x="84537" y="174904"/>
                </a:lnTo>
                <a:cubicBezTo>
                  <a:pt x="84537" y="181354"/>
                  <a:pt x="79326" y="186565"/>
                  <a:pt x="72877" y="186565"/>
                </a:cubicBezTo>
                <a:lnTo>
                  <a:pt x="61217" y="186565"/>
                </a:lnTo>
                <a:cubicBezTo>
                  <a:pt x="50358" y="186565"/>
                  <a:pt x="41212" y="179131"/>
                  <a:pt x="38625" y="169074"/>
                </a:cubicBezTo>
                <a:cubicBezTo>
                  <a:pt x="38370" y="169074"/>
                  <a:pt x="38151" y="169074"/>
                  <a:pt x="37896" y="169074"/>
                </a:cubicBezTo>
                <a:cubicBezTo>
                  <a:pt x="21790" y="169074"/>
                  <a:pt x="8745" y="156029"/>
                  <a:pt x="8745" y="139923"/>
                </a:cubicBezTo>
                <a:cubicBezTo>
                  <a:pt x="8745" y="133365"/>
                  <a:pt x="10932" y="127316"/>
                  <a:pt x="14575" y="122433"/>
                </a:cubicBezTo>
                <a:cubicBezTo>
                  <a:pt x="7506" y="117113"/>
                  <a:pt x="2915" y="108659"/>
                  <a:pt x="2915" y="99112"/>
                </a:cubicBezTo>
                <a:cubicBezTo>
                  <a:pt x="2915" y="87853"/>
                  <a:pt x="9328" y="78051"/>
                  <a:pt x="18656" y="73205"/>
                </a:cubicBezTo>
                <a:cubicBezTo>
                  <a:pt x="16069" y="68832"/>
                  <a:pt x="14575" y="63731"/>
                  <a:pt x="14575" y="58301"/>
                </a:cubicBezTo>
                <a:cubicBezTo>
                  <a:pt x="14575" y="42196"/>
                  <a:pt x="27620" y="29151"/>
                  <a:pt x="43726" y="29151"/>
                </a:cubicBezTo>
                <a:lnTo>
                  <a:pt x="43726" y="20406"/>
                </a:lnTo>
                <a:close/>
                <a:moveTo>
                  <a:pt x="142839" y="20406"/>
                </a:moveTo>
                <a:lnTo>
                  <a:pt x="142839" y="29151"/>
                </a:lnTo>
                <a:cubicBezTo>
                  <a:pt x="158944" y="29151"/>
                  <a:pt x="171989" y="42196"/>
                  <a:pt x="171989" y="58301"/>
                </a:cubicBezTo>
                <a:cubicBezTo>
                  <a:pt x="171989" y="63767"/>
                  <a:pt x="170495" y="68869"/>
                  <a:pt x="167908" y="73205"/>
                </a:cubicBezTo>
                <a:cubicBezTo>
                  <a:pt x="177273" y="78051"/>
                  <a:pt x="183650" y="87817"/>
                  <a:pt x="183650" y="99112"/>
                </a:cubicBezTo>
                <a:cubicBezTo>
                  <a:pt x="183650" y="108659"/>
                  <a:pt x="179058" y="117113"/>
                  <a:pt x="171989" y="122433"/>
                </a:cubicBezTo>
                <a:cubicBezTo>
                  <a:pt x="175633" y="127316"/>
                  <a:pt x="177819" y="133365"/>
                  <a:pt x="177819" y="139923"/>
                </a:cubicBezTo>
                <a:cubicBezTo>
                  <a:pt x="177819" y="156029"/>
                  <a:pt x="164774" y="169074"/>
                  <a:pt x="148669" y="169074"/>
                </a:cubicBezTo>
                <a:cubicBezTo>
                  <a:pt x="148414" y="169074"/>
                  <a:pt x="148195" y="169074"/>
                  <a:pt x="147940" y="169074"/>
                </a:cubicBezTo>
                <a:cubicBezTo>
                  <a:pt x="145353" y="179131"/>
                  <a:pt x="136207" y="186565"/>
                  <a:pt x="125348" y="186565"/>
                </a:cubicBezTo>
                <a:lnTo>
                  <a:pt x="113688" y="186565"/>
                </a:lnTo>
                <a:cubicBezTo>
                  <a:pt x="107238" y="186565"/>
                  <a:pt x="102028" y="181354"/>
                  <a:pt x="102028" y="174904"/>
                </a:cubicBezTo>
                <a:lnTo>
                  <a:pt x="102028" y="11660"/>
                </a:lnTo>
                <a:cubicBezTo>
                  <a:pt x="102028" y="5211"/>
                  <a:pt x="107238" y="0"/>
                  <a:pt x="113688" y="0"/>
                </a:cubicBezTo>
                <a:lnTo>
                  <a:pt x="122433" y="0"/>
                </a:lnTo>
                <a:cubicBezTo>
                  <a:pt x="133693" y="0"/>
                  <a:pt x="142839" y="9146"/>
                  <a:pt x="142839" y="20406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11" name="Text 9"/>
          <p:cNvSpPr/>
          <p:nvPr/>
        </p:nvSpPr>
        <p:spPr>
          <a:xfrm>
            <a:off x="1082075" y="3649671"/>
            <a:ext cx="5494329" cy="298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63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Superare la resistenza mentale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82075" y="4022800"/>
            <a:ext cx="5466344" cy="8208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22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Molti professionisti del verde vedono i social come </a:t>
            </a:r>
            <a:pPr>
              <a:lnSpc>
                <a:spcPct val="140000"/>
              </a:lnSpc>
            </a:pPr>
            <a:r>
              <a:rPr lang="en-US" sz="1322" b="1" dirty="0">
                <a:solidFill>
                  <a:srgbClr val="3A4D3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una distrazione</a:t>
            </a:r>
            <a:pPr>
              <a:lnSpc>
                <a:spcPct val="140000"/>
              </a:lnSpc>
            </a:pPr>
            <a:r>
              <a:rPr lang="en-US" sz="1322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La verità è che i Reels sono il modo più rapido per portare le persone dentro il tuo mondo, prima che varchino la soglia del tuo negozio o cantiere.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73129" y="5065230"/>
            <a:ext cx="6091336" cy="1352594"/>
          </a:xfrm>
          <a:custGeom>
            <a:avLst/>
            <a:gdLst/>
            <a:ahLst/>
            <a:cxnLst/>
            <a:rect l="l" t="t" r="r" b="b"/>
            <a:pathLst>
              <a:path w="6091336" h="1352594">
                <a:moveTo>
                  <a:pt x="0" y="0"/>
                </a:moveTo>
                <a:lnTo>
                  <a:pt x="6091336" y="0"/>
                </a:lnTo>
                <a:lnTo>
                  <a:pt x="6091336" y="1352594"/>
                </a:lnTo>
                <a:lnTo>
                  <a:pt x="0" y="1352594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14" name="Shape 12"/>
          <p:cNvSpPr/>
          <p:nvPr/>
        </p:nvSpPr>
        <p:spPr>
          <a:xfrm>
            <a:off x="651810" y="5326421"/>
            <a:ext cx="244866" cy="279847"/>
          </a:xfrm>
          <a:custGeom>
            <a:avLst/>
            <a:gdLst/>
            <a:ahLst/>
            <a:cxnLst/>
            <a:rect l="l" t="t" r="r" b="b"/>
            <a:pathLst>
              <a:path w="244866" h="279847">
                <a:moveTo>
                  <a:pt x="0" y="118060"/>
                </a:moveTo>
                <a:cubicBezTo>
                  <a:pt x="0" y="81822"/>
                  <a:pt x="29351" y="52471"/>
                  <a:pt x="65589" y="52471"/>
                </a:cubicBezTo>
                <a:lnTo>
                  <a:pt x="69962" y="52471"/>
                </a:lnTo>
                <a:cubicBezTo>
                  <a:pt x="79636" y="52471"/>
                  <a:pt x="87452" y="60287"/>
                  <a:pt x="87452" y="69962"/>
                </a:cubicBezTo>
                <a:cubicBezTo>
                  <a:pt x="87452" y="79636"/>
                  <a:pt x="79636" y="87452"/>
                  <a:pt x="69962" y="87452"/>
                </a:cubicBezTo>
                <a:lnTo>
                  <a:pt x="65589" y="87452"/>
                </a:lnTo>
                <a:cubicBezTo>
                  <a:pt x="48700" y="87452"/>
                  <a:pt x="34981" y="101171"/>
                  <a:pt x="34981" y="118060"/>
                </a:cubicBezTo>
                <a:lnTo>
                  <a:pt x="34981" y="122433"/>
                </a:lnTo>
                <a:lnTo>
                  <a:pt x="69962" y="122433"/>
                </a:lnTo>
                <a:cubicBezTo>
                  <a:pt x="89256" y="122433"/>
                  <a:pt x="104943" y="138120"/>
                  <a:pt x="104943" y="157414"/>
                </a:cubicBezTo>
                <a:lnTo>
                  <a:pt x="104943" y="192395"/>
                </a:lnTo>
                <a:cubicBezTo>
                  <a:pt x="104943" y="211689"/>
                  <a:pt x="89256" y="227376"/>
                  <a:pt x="69962" y="227376"/>
                </a:cubicBezTo>
                <a:lnTo>
                  <a:pt x="34981" y="227376"/>
                </a:lnTo>
                <a:cubicBezTo>
                  <a:pt x="15687" y="227376"/>
                  <a:pt x="0" y="211689"/>
                  <a:pt x="0" y="192395"/>
                </a:cubicBezTo>
                <a:lnTo>
                  <a:pt x="0" y="118060"/>
                </a:lnTo>
                <a:close/>
                <a:moveTo>
                  <a:pt x="139923" y="118060"/>
                </a:moveTo>
                <a:cubicBezTo>
                  <a:pt x="139923" y="81822"/>
                  <a:pt x="169275" y="52471"/>
                  <a:pt x="205513" y="52471"/>
                </a:cubicBezTo>
                <a:lnTo>
                  <a:pt x="209885" y="52471"/>
                </a:lnTo>
                <a:cubicBezTo>
                  <a:pt x="219560" y="52471"/>
                  <a:pt x="227376" y="60287"/>
                  <a:pt x="227376" y="69962"/>
                </a:cubicBezTo>
                <a:cubicBezTo>
                  <a:pt x="227376" y="79636"/>
                  <a:pt x="219560" y="87452"/>
                  <a:pt x="209885" y="87452"/>
                </a:cubicBezTo>
                <a:lnTo>
                  <a:pt x="205513" y="87452"/>
                </a:lnTo>
                <a:cubicBezTo>
                  <a:pt x="188623" y="87452"/>
                  <a:pt x="174904" y="101171"/>
                  <a:pt x="174904" y="118060"/>
                </a:cubicBezTo>
                <a:lnTo>
                  <a:pt x="174904" y="122433"/>
                </a:lnTo>
                <a:lnTo>
                  <a:pt x="209885" y="122433"/>
                </a:lnTo>
                <a:cubicBezTo>
                  <a:pt x="229179" y="122433"/>
                  <a:pt x="244866" y="138120"/>
                  <a:pt x="244866" y="157414"/>
                </a:cubicBezTo>
                <a:lnTo>
                  <a:pt x="244866" y="192395"/>
                </a:lnTo>
                <a:cubicBezTo>
                  <a:pt x="244866" y="211689"/>
                  <a:pt x="229179" y="227376"/>
                  <a:pt x="209885" y="227376"/>
                </a:cubicBezTo>
                <a:lnTo>
                  <a:pt x="174904" y="227376"/>
                </a:lnTo>
                <a:cubicBezTo>
                  <a:pt x="155610" y="227376"/>
                  <a:pt x="139923" y="211689"/>
                  <a:pt x="139923" y="192395"/>
                </a:cubicBezTo>
                <a:lnTo>
                  <a:pt x="139923" y="11806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5" name="Text 13"/>
          <p:cNvSpPr/>
          <p:nvPr/>
        </p:nvSpPr>
        <p:spPr>
          <a:xfrm>
            <a:off x="1096067" y="5289108"/>
            <a:ext cx="5233138" cy="307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69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"Non si tratta di 'apparire', ma di accogliere."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96067" y="5704214"/>
            <a:ext cx="5214482" cy="485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5" dirty="0">
                <a:solidFill>
                  <a:srgbClr val="F8F6F2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 Reels sono il tuo modo di aprire la porta del tuo laboratorio, del tuo vivaio, del tuo mondo professionale. È un invito caloroso a entrare in relazione con te.</a:t>
            </a:r>
            <a:endParaRPr lang="en-US" sz="1600" dirty="0"/>
          </a:p>
        </p:txBody>
      </p:sp>
      <p:pic>
        <p:nvPicPr>
          <p:cNvPr id="17" name="Image 0" descr="https://kimi-web-img.moonshot.cn/img/img.freepik.com/96c90f121235b7ef8281f9b4a5381fdba317821d.jpg">    </p:cNvPr>
          <p:cNvPicPr>
            <a:picLocks noChangeAspect="1"/>
          </p:cNvPicPr>
          <p:nvPr/>
        </p:nvPicPr>
        <p:blipFill>
          <a:blip r:embed="rId1"/>
          <a:srcRect l="0" r="0" t="9" b="9"/>
          <a:stretch/>
        </p:blipFill>
        <p:spPr>
          <a:xfrm>
            <a:off x="6834461" y="373129"/>
            <a:ext cx="4981276" cy="3068989"/>
          </a:xfrm>
          <a:prstGeom prst="roundRect">
            <a:avLst>
              <a:gd name="adj" fmla="val 0"/>
            </a:avLst>
          </a:prstGeom>
        </p:spPr>
      </p:pic>
      <p:sp>
        <p:nvSpPr>
          <p:cNvPr id="18" name="Shape 15"/>
          <p:cNvSpPr/>
          <p:nvPr/>
        </p:nvSpPr>
        <p:spPr>
          <a:xfrm>
            <a:off x="6834461" y="3629193"/>
            <a:ext cx="4981276" cy="2854439"/>
          </a:xfrm>
          <a:custGeom>
            <a:avLst/>
            <a:gdLst/>
            <a:ahLst/>
            <a:cxnLst/>
            <a:rect l="l" t="t" r="r" b="b"/>
            <a:pathLst>
              <a:path w="4981276" h="2854439">
                <a:moveTo>
                  <a:pt x="0" y="0"/>
                </a:moveTo>
                <a:lnTo>
                  <a:pt x="4981276" y="0"/>
                </a:lnTo>
                <a:lnTo>
                  <a:pt x="4981276" y="2854439"/>
                </a:lnTo>
                <a:lnTo>
                  <a:pt x="0" y="2854439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9" name="Text 16"/>
          <p:cNvSpPr/>
          <p:nvPr/>
        </p:nvSpPr>
        <p:spPr>
          <a:xfrm>
            <a:off x="7058338" y="4216580"/>
            <a:ext cx="4645460" cy="298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63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cambiamento di prospettiva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7076995" y="4696984"/>
            <a:ext cx="149252" cy="149252"/>
          </a:xfrm>
          <a:custGeom>
            <a:avLst/>
            <a:gdLst/>
            <a:ahLst/>
            <a:cxnLst/>
            <a:rect l="l" t="t" r="r" b="b"/>
            <a:pathLst>
              <a:path w="149252" h="149252">
                <a:moveTo>
                  <a:pt x="74626" y="149252"/>
                </a:moveTo>
                <a:cubicBezTo>
                  <a:pt x="115813" y="149252"/>
                  <a:pt x="149252" y="115813"/>
                  <a:pt x="149252" y="74626"/>
                </a:cubicBezTo>
                <a:cubicBezTo>
                  <a:pt x="149252" y="33439"/>
                  <a:pt x="115813" y="0"/>
                  <a:pt x="74626" y="0"/>
                </a:cubicBezTo>
                <a:cubicBezTo>
                  <a:pt x="33439" y="0"/>
                  <a:pt x="0" y="33439"/>
                  <a:pt x="0" y="74626"/>
                </a:cubicBezTo>
                <a:cubicBezTo>
                  <a:pt x="0" y="115813"/>
                  <a:pt x="33439" y="149252"/>
                  <a:pt x="74626" y="149252"/>
                </a:cubicBezTo>
                <a:close/>
                <a:moveTo>
                  <a:pt x="48682" y="48682"/>
                </a:moveTo>
                <a:cubicBezTo>
                  <a:pt x="51422" y="45942"/>
                  <a:pt x="55853" y="45942"/>
                  <a:pt x="58564" y="48682"/>
                </a:cubicBezTo>
                <a:lnTo>
                  <a:pt x="74597" y="64715"/>
                </a:lnTo>
                <a:lnTo>
                  <a:pt x="90630" y="48682"/>
                </a:lnTo>
                <a:cubicBezTo>
                  <a:pt x="93370" y="45942"/>
                  <a:pt x="97801" y="45942"/>
                  <a:pt x="100512" y="48682"/>
                </a:cubicBezTo>
                <a:cubicBezTo>
                  <a:pt x="103223" y="51422"/>
                  <a:pt x="103252" y="55853"/>
                  <a:pt x="100512" y="58564"/>
                </a:cubicBezTo>
                <a:lnTo>
                  <a:pt x="84479" y="74597"/>
                </a:lnTo>
                <a:lnTo>
                  <a:pt x="100512" y="90630"/>
                </a:lnTo>
                <a:cubicBezTo>
                  <a:pt x="103252" y="93370"/>
                  <a:pt x="103252" y="97801"/>
                  <a:pt x="100512" y="100512"/>
                </a:cubicBezTo>
                <a:cubicBezTo>
                  <a:pt x="97772" y="103223"/>
                  <a:pt x="93341" y="103252"/>
                  <a:pt x="90630" y="100512"/>
                </a:cubicBezTo>
                <a:lnTo>
                  <a:pt x="74597" y="84479"/>
                </a:lnTo>
                <a:lnTo>
                  <a:pt x="58564" y="100512"/>
                </a:lnTo>
                <a:cubicBezTo>
                  <a:pt x="55824" y="103252"/>
                  <a:pt x="51393" y="103252"/>
                  <a:pt x="48682" y="100512"/>
                </a:cubicBezTo>
                <a:cubicBezTo>
                  <a:pt x="45971" y="97772"/>
                  <a:pt x="45942" y="93341"/>
                  <a:pt x="48682" y="90630"/>
                </a:cubicBezTo>
                <a:lnTo>
                  <a:pt x="64715" y="74597"/>
                </a:lnTo>
                <a:lnTo>
                  <a:pt x="48682" y="58564"/>
                </a:lnTo>
                <a:cubicBezTo>
                  <a:pt x="45942" y="55824"/>
                  <a:pt x="45942" y="51393"/>
                  <a:pt x="48682" y="48682"/>
                </a:cubicBezTo>
                <a:close/>
              </a:path>
            </a:pathLst>
          </a:custGeom>
          <a:solidFill>
            <a:srgbClr val="F8F6F2">
              <a:alpha val="94902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7299716" y="4664335"/>
            <a:ext cx="4366769" cy="2238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5" b="1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Prima:</a:t>
            </a:r>
            <a:pPr>
              <a:lnSpc>
                <a:spcPct val="130000"/>
              </a:lnSpc>
            </a:pPr>
            <a:r>
              <a:rPr lang="en-US" sz="1175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 social sono tempo perso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7076995" y="5032800"/>
            <a:ext cx="149252" cy="149252"/>
          </a:xfrm>
          <a:custGeom>
            <a:avLst/>
            <a:gdLst/>
            <a:ahLst/>
            <a:cxnLst/>
            <a:rect l="l" t="t" r="r" b="b"/>
            <a:pathLst>
              <a:path w="149252" h="149252">
                <a:moveTo>
                  <a:pt x="74626" y="149252"/>
                </a:moveTo>
                <a:cubicBezTo>
                  <a:pt x="115813" y="149252"/>
                  <a:pt x="149252" y="115813"/>
                  <a:pt x="149252" y="74626"/>
                </a:cubicBezTo>
                <a:cubicBezTo>
                  <a:pt x="149252" y="33439"/>
                  <a:pt x="115813" y="0"/>
                  <a:pt x="74626" y="0"/>
                </a:cubicBezTo>
                <a:cubicBezTo>
                  <a:pt x="33439" y="0"/>
                  <a:pt x="0" y="33439"/>
                  <a:pt x="0" y="74626"/>
                </a:cubicBezTo>
                <a:cubicBezTo>
                  <a:pt x="0" y="115813"/>
                  <a:pt x="33439" y="149252"/>
                  <a:pt x="74626" y="149252"/>
                </a:cubicBezTo>
                <a:close/>
                <a:moveTo>
                  <a:pt x="99229" y="62004"/>
                </a:moveTo>
                <a:lnTo>
                  <a:pt x="75908" y="99317"/>
                </a:lnTo>
                <a:cubicBezTo>
                  <a:pt x="74684" y="101270"/>
                  <a:pt x="72585" y="102494"/>
                  <a:pt x="70282" y="102611"/>
                </a:cubicBezTo>
                <a:cubicBezTo>
                  <a:pt x="67979" y="102727"/>
                  <a:pt x="65764" y="101678"/>
                  <a:pt x="64394" y="99812"/>
                </a:cubicBezTo>
                <a:lnTo>
                  <a:pt x="50402" y="81156"/>
                </a:lnTo>
                <a:cubicBezTo>
                  <a:pt x="48070" y="78066"/>
                  <a:pt x="48711" y="73693"/>
                  <a:pt x="51801" y="71361"/>
                </a:cubicBezTo>
                <a:cubicBezTo>
                  <a:pt x="54891" y="69029"/>
                  <a:pt x="59263" y="69670"/>
                  <a:pt x="61595" y="72760"/>
                </a:cubicBezTo>
                <a:lnTo>
                  <a:pt x="69466" y="83254"/>
                </a:lnTo>
                <a:lnTo>
                  <a:pt x="87365" y="54599"/>
                </a:lnTo>
                <a:cubicBezTo>
                  <a:pt x="89405" y="51334"/>
                  <a:pt x="93720" y="50314"/>
                  <a:pt x="97014" y="52384"/>
                </a:cubicBezTo>
                <a:cubicBezTo>
                  <a:pt x="100308" y="54454"/>
                  <a:pt x="101299" y="58739"/>
                  <a:pt x="99229" y="62033"/>
                </a:cubicBezTo>
                <a:close/>
              </a:path>
            </a:pathLst>
          </a:custGeom>
          <a:solidFill>
            <a:srgbClr val="F8F6F2">
              <a:alpha val="94902"/>
            </a:srgbClr>
          </a:solidFill>
          <a:ln/>
        </p:spPr>
      </p:sp>
      <p:sp>
        <p:nvSpPr>
          <p:cNvPr id="23" name="Text 20"/>
          <p:cNvSpPr/>
          <p:nvPr/>
        </p:nvSpPr>
        <p:spPr>
          <a:xfrm>
            <a:off x="7299716" y="5000151"/>
            <a:ext cx="4366769" cy="2238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5" b="1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Ora:</a:t>
            </a:r>
            <a:pPr>
              <a:lnSpc>
                <a:spcPct val="130000"/>
              </a:lnSpc>
            </a:pPr>
            <a:r>
              <a:rPr lang="en-US" sz="1175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 Reels sono il nuovo vetrinaggio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7076995" y="5368616"/>
            <a:ext cx="149252" cy="149252"/>
          </a:xfrm>
          <a:custGeom>
            <a:avLst/>
            <a:gdLst/>
            <a:ahLst/>
            <a:cxnLst/>
            <a:rect l="l" t="t" r="r" b="b"/>
            <a:pathLst>
              <a:path w="149252" h="149252">
                <a:moveTo>
                  <a:pt x="74626" y="149252"/>
                </a:moveTo>
                <a:cubicBezTo>
                  <a:pt x="115813" y="149252"/>
                  <a:pt x="149252" y="115813"/>
                  <a:pt x="149252" y="74626"/>
                </a:cubicBezTo>
                <a:cubicBezTo>
                  <a:pt x="149252" y="33439"/>
                  <a:pt x="115813" y="0"/>
                  <a:pt x="74626" y="0"/>
                </a:cubicBezTo>
                <a:cubicBezTo>
                  <a:pt x="33439" y="0"/>
                  <a:pt x="0" y="33439"/>
                  <a:pt x="0" y="74626"/>
                </a:cubicBezTo>
                <a:cubicBezTo>
                  <a:pt x="0" y="115813"/>
                  <a:pt x="33439" y="149252"/>
                  <a:pt x="74626" y="149252"/>
                </a:cubicBezTo>
                <a:close/>
                <a:moveTo>
                  <a:pt x="48682" y="48682"/>
                </a:moveTo>
                <a:cubicBezTo>
                  <a:pt x="51422" y="45942"/>
                  <a:pt x="55853" y="45942"/>
                  <a:pt x="58564" y="48682"/>
                </a:cubicBezTo>
                <a:lnTo>
                  <a:pt x="74597" y="64715"/>
                </a:lnTo>
                <a:lnTo>
                  <a:pt x="90630" y="48682"/>
                </a:lnTo>
                <a:cubicBezTo>
                  <a:pt x="93370" y="45942"/>
                  <a:pt x="97801" y="45942"/>
                  <a:pt x="100512" y="48682"/>
                </a:cubicBezTo>
                <a:cubicBezTo>
                  <a:pt x="103223" y="51422"/>
                  <a:pt x="103252" y="55853"/>
                  <a:pt x="100512" y="58564"/>
                </a:cubicBezTo>
                <a:lnTo>
                  <a:pt x="84479" y="74597"/>
                </a:lnTo>
                <a:lnTo>
                  <a:pt x="100512" y="90630"/>
                </a:lnTo>
                <a:cubicBezTo>
                  <a:pt x="103252" y="93370"/>
                  <a:pt x="103252" y="97801"/>
                  <a:pt x="100512" y="100512"/>
                </a:cubicBezTo>
                <a:cubicBezTo>
                  <a:pt x="97772" y="103223"/>
                  <a:pt x="93341" y="103252"/>
                  <a:pt x="90630" y="100512"/>
                </a:cubicBezTo>
                <a:lnTo>
                  <a:pt x="74597" y="84479"/>
                </a:lnTo>
                <a:lnTo>
                  <a:pt x="58564" y="100512"/>
                </a:lnTo>
                <a:cubicBezTo>
                  <a:pt x="55824" y="103252"/>
                  <a:pt x="51393" y="103252"/>
                  <a:pt x="48682" y="100512"/>
                </a:cubicBezTo>
                <a:cubicBezTo>
                  <a:pt x="45971" y="97772"/>
                  <a:pt x="45942" y="93341"/>
                  <a:pt x="48682" y="90630"/>
                </a:cubicBezTo>
                <a:lnTo>
                  <a:pt x="64715" y="74597"/>
                </a:lnTo>
                <a:lnTo>
                  <a:pt x="48682" y="58564"/>
                </a:lnTo>
                <a:cubicBezTo>
                  <a:pt x="45942" y="55824"/>
                  <a:pt x="45942" y="51393"/>
                  <a:pt x="48682" y="48682"/>
                </a:cubicBezTo>
                <a:close/>
              </a:path>
            </a:pathLst>
          </a:custGeom>
          <a:solidFill>
            <a:srgbClr val="F8F6F2">
              <a:alpha val="94902"/>
            </a:srgbClr>
          </a:solidFill>
          <a:ln/>
        </p:spPr>
      </p:sp>
      <p:sp>
        <p:nvSpPr>
          <p:cNvPr id="25" name="Text 22"/>
          <p:cNvSpPr/>
          <p:nvPr/>
        </p:nvSpPr>
        <p:spPr>
          <a:xfrm>
            <a:off x="7299716" y="5335968"/>
            <a:ext cx="4366769" cy="2238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5" b="1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Prima:</a:t>
            </a:r>
            <a:pPr>
              <a:lnSpc>
                <a:spcPct val="130000"/>
              </a:lnSpc>
            </a:pPr>
            <a:r>
              <a:rPr lang="en-US" sz="1175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Devo vendere direttamente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7076995" y="5704433"/>
            <a:ext cx="149252" cy="149252"/>
          </a:xfrm>
          <a:custGeom>
            <a:avLst/>
            <a:gdLst/>
            <a:ahLst/>
            <a:cxnLst/>
            <a:rect l="l" t="t" r="r" b="b"/>
            <a:pathLst>
              <a:path w="149252" h="149252">
                <a:moveTo>
                  <a:pt x="74626" y="149252"/>
                </a:moveTo>
                <a:cubicBezTo>
                  <a:pt x="115813" y="149252"/>
                  <a:pt x="149252" y="115813"/>
                  <a:pt x="149252" y="74626"/>
                </a:cubicBezTo>
                <a:cubicBezTo>
                  <a:pt x="149252" y="33439"/>
                  <a:pt x="115813" y="0"/>
                  <a:pt x="74626" y="0"/>
                </a:cubicBezTo>
                <a:cubicBezTo>
                  <a:pt x="33439" y="0"/>
                  <a:pt x="0" y="33439"/>
                  <a:pt x="0" y="74626"/>
                </a:cubicBezTo>
                <a:cubicBezTo>
                  <a:pt x="0" y="115813"/>
                  <a:pt x="33439" y="149252"/>
                  <a:pt x="74626" y="149252"/>
                </a:cubicBezTo>
                <a:close/>
                <a:moveTo>
                  <a:pt x="99229" y="62004"/>
                </a:moveTo>
                <a:lnTo>
                  <a:pt x="75908" y="99317"/>
                </a:lnTo>
                <a:cubicBezTo>
                  <a:pt x="74684" y="101270"/>
                  <a:pt x="72585" y="102494"/>
                  <a:pt x="70282" y="102611"/>
                </a:cubicBezTo>
                <a:cubicBezTo>
                  <a:pt x="67979" y="102727"/>
                  <a:pt x="65764" y="101678"/>
                  <a:pt x="64394" y="99812"/>
                </a:cubicBezTo>
                <a:lnTo>
                  <a:pt x="50402" y="81156"/>
                </a:lnTo>
                <a:cubicBezTo>
                  <a:pt x="48070" y="78066"/>
                  <a:pt x="48711" y="73693"/>
                  <a:pt x="51801" y="71361"/>
                </a:cubicBezTo>
                <a:cubicBezTo>
                  <a:pt x="54891" y="69029"/>
                  <a:pt x="59263" y="69670"/>
                  <a:pt x="61595" y="72760"/>
                </a:cubicBezTo>
                <a:lnTo>
                  <a:pt x="69466" y="83254"/>
                </a:lnTo>
                <a:lnTo>
                  <a:pt x="87365" y="54599"/>
                </a:lnTo>
                <a:cubicBezTo>
                  <a:pt x="89405" y="51334"/>
                  <a:pt x="93720" y="50314"/>
                  <a:pt x="97014" y="52384"/>
                </a:cubicBezTo>
                <a:cubicBezTo>
                  <a:pt x="100308" y="54454"/>
                  <a:pt x="101299" y="58739"/>
                  <a:pt x="99229" y="62033"/>
                </a:cubicBezTo>
                <a:close/>
              </a:path>
            </a:pathLst>
          </a:custGeom>
          <a:solidFill>
            <a:srgbClr val="F8F6F2">
              <a:alpha val="94902"/>
            </a:srgbClr>
          </a:solidFill>
          <a:ln/>
        </p:spPr>
      </p:sp>
      <p:sp>
        <p:nvSpPr>
          <p:cNvPr id="27" name="Text 24"/>
          <p:cNvSpPr/>
          <p:nvPr/>
        </p:nvSpPr>
        <p:spPr>
          <a:xfrm>
            <a:off x="7299716" y="5671784"/>
            <a:ext cx="4366769" cy="2238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5" b="1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Ora:</a:t>
            </a:r>
            <a:pPr>
              <a:lnSpc>
                <a:spcPct val="130000"/>
              </a:lnSpc>
            </a:pPr>
            <a:r>
              <a:rPr lang="en-US" sz="1175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Devo costruire fiducia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9091" y="349091"/>
            <a:ext cx="11554909" cy="174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2" b="1" spc="96" kern="0" dirty="0">
                <a:solidFill>
                  <a:srgbClr val="7A8B6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Capitolo 01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9091" y="593455"/>
            <a:ext cx="11703273" cy="4189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299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Cosa i Reels Possono Dire che le Foto Non Possono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9091" y="1117091"/>
            <a:ext cx="837818" cy="34909"/>
          </a:xfrm>
          <a:custGeom>
            <a:avLst/>
            <a:gdLst/>
            <a:ahLst/>
            <a:cxnLst/>
            <a:rect l="l" t="t" r="r" b="b"/>
            <a:pathLst>
              <a:path w="837818" h="34909">
                <a:moveTo>
                  <a:pt x="0" y="0"/>
                </a:moveTo>
                <a:lnTo>
                  <a:pt x="837818" y="0"/>
                </a:lnTo>
                <a:lnTo>
                  <a:pt x="837818" y="34909"/>
                </a:lnTo>
                <a:lnTo>
                  <a:pt x="0" y="34909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pic>
        <p:nvPicPr>
          <p:cNvPr id="5" name="Image 0" descr="https://kimi-web-img.moonshot.cn/img/www.shutterstock.com/17ab72d8fc0a44f8127a30dd60cc1dc8ea66543a.jpg">    </p:cNvPr>
          <p:cNvPicPr>
            <a:picLocks noChangeAspect="1"/>
          </p:cNvPicPr>
          <p:nvPr/>
        </p:nvPicPr>
        <p:blipFill>
          <a:blip r:embed="rId1"/>
          <a:srcRect l="0" r="0" t="17072" b="17072"/>
          <a:stretch/>
        </p:blipFill>
        <p:spPr>
          <a:xfrm>
            <a:off x="349091" y="1326545"/>
            <a:ext cx="3691636" cy="1745455"/>
          </a:xfrm>
          <a:prstGeom prst="roundRect">
            <a:avLst>
              <a:gd name="adj" fmla="val 0"/>
            </a:avLst>
          </a:prstGeom>
        </p:spPr>
      </p:pic>
      <p:sp>
        <p:nvSpPr>
          <p:cNvPr id="6" name="Shape 3"/>
          <p:cNvSpPr/>
          <p:nvPr/>
        </p:nvSpPr>
        <p:spPr>
          <a:xfrm>
            <a:off x="349091" y="3211636"/>
            <a:ext cx="558545" cy="558545"/>
          </a:xfrm>
          <a:custGeom>
            <a:avLst/>
            <a:gdLst/>
            <a:ahLst/>
            <a:cxnLst/>
            <a:rect l="l" t="t" r="r" b="b"/>
            <a:pathLst>
              <a:path w="558545" h="558545">
                <a:moveTo>
                  <a:pt x="0" y="0"/>
                </a:moveTo>
                <a:lnTo>
                  <a:pt x="558545" y="0"/>
                </a:lnTo>
                <a:lnTo>
                  <a:pt x="558545" y="558545"/>
                </a:lnTo>
                <a:lnTo>
                  <a:pt x="0" y="558545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7" name="Shape 4"/>
          <p:cNvSpPr/>
          <p:nvPr/>
        </p:nvSpPr>
        <p:spPr>
          <a:xfrm>
            <a:off x="497455" y="3386182"/>
            <a:ext cx="261818" cy="209455"/>
          </a:xfrm>
          <a:custGeom>
            <a:avLst/>
            <a:gdLst/>
            <a:ahLst/>
            <a:cxnLst/>
            <a:rect l="l" t="t" r="r" b="b"/>
            <a:pathLst>
              <a:path w="261818" h="209455">
                <a:moveTo>
                  <a:pt x="130909" y="0"/>
                </a:moveTo>
                <a:cubicBezTo>
                  <a:pt x="138150" y="0"/>
                  <a:pt x="144000" y="5850"/>
                  <a:pt x="144000" y="13091"/>
                </a:cubicBezTo>
                <a:lnTo>
                  <a:pt x="144000" y="98182"/>
                </a:lnTo>
                <a:cubicBezTo>
                  <a:pt x="144000" y="101782"/>
                  <a:pt x="146945" y="104727"/>
                  <a:pt x="150545" y="104727"/>
                </a:cubicBezTo>
                <a:cubicBezTo>
                  <a:pt x="154145" y="104727"/>
                  <a:pt x="157091" y="101782"/>
                  <a:pt x="157091" y="98182"/>
                </a:cubicBezTo>
                <a:lnTo>
                  <a:pt x="157091" y="26182"/>
                </a:lnTo>
                <a:cubicBezTo>
                  <a:pt x="157091" y="18941"/>
                  <a:pt x="162941" y="13091"/>
                  <a:pt x="170182" y="13091"/>
                </a:cubicBezTo>
                <a:cubicBezTo>
                  <a:pt x="177423" y="13091"/>
                  <a:pt x="183273" y="18941"/>
                  <a:pt x="183273" y="26182"/>
                </a:cubicBezTo>
                <a:lnTo>
                  <a:pt x="183273" y="98182"/>
                </a:lnTo>
                <a:cubicBezTo>
                  <a:pt x="183273" y="101782"/>
                  <a:pt x="186218" y="104727"/>
                  <a:pt x="189818" y="104727"/>
                </a:cubicBezTo>
                <a:cubicBezTo>
                  <a:pt x="193418" y="104727"/>
                  <a:pt x="196364" y="101782"/>
                  <a:pt x="196364" y="98182"/>
                </a:cubicBezTo>
                <a:lnTo>
                  <a:pt x="196364" y="52364"/>
                </a:lnTo>
                <a:cubicBezTo>
                  <a:pt x="196364" y="45123"/>
                  <a:pt x="202214" y="39273"/>
                  <a:pt x="209455" y="39273"/>
                </a:cubicBezTo>
                <a:cubicBezTo>
                  <a:pt x="216695" y="39273"/>
                  <a:pt x="222545" y="45123"/>
                  <a:pt x="222545" y="52364"/>
                </a:cubicBezTo>
                <a:lnTo>
                  <a:pt x="222545" y="125264"/>
                </a:lnTo>
                <a:cubicBezTo>
                  <a:pt x="214691" y="127473"/>
                  <a:pt x="208350" y="133609"/>
                  <a:pt x="206018" y="141750"/>
                </a:cubicBezTo>
                <a:lnTo>
                  <a:pt x="203359" y="151036"/>
                </a:lnTo>
                <a:lnTo>
                  <a:pt x="194073" y="153695"/>
                </a:lnTo>
                <a:cubicBezTo>
                  <a:pt x="183764" y="156641"/>
                  <a:pt x="176686" y="166050"/>
                  <a:pt x="176686" y="176768"/>
                </a:cubicBezTo>
                <a:cubicBezTo>
                  <a:pt x="176686" y="185809"/>
                  <a:pt x="181759" y="193950"/>
                  <a:pt x="189532" y="198000"/>
                </a:cubicBezTo>
                <a:cubicBezTo>
                  <a:pt x="178282" y="205282"/>
                  <a:pt x="164905" y="209495"/>
                  <a:pt x="150505" y="209495"/>
                </a:cubicBezTo>
                <a:lnTo>
                  <a:pt x="142650" y="209495"/>
                </a:lnTo>
                <a:cubicBezTo>
                  <a:pt x="118268" y="209495"/>
                  <a:pt x="94827" y="200127"/>
                  <a:pt x="77195" y="183314"/>
                </a:cubicBezTo>
                <a:lnTo>
                  <a:pt x="31255" y="139500"/>
                </a:lnTo>
                <a:cubicBezTo>
                  <a:pt x="24709" y="133282"/>
                  <a:pt x="24464" y="122891"/>
                  <a:pt x="30682" y="116345"/>
                </a:cubicBezTo>
                <a:cubicBezTo>
                  <a:pt x="36900" y="109800"/>
                  <a:pt x="47291" y="109555"/>
                  <a:pt x="53836" y="115773"/>
                </a:cubicBezTo>
                <a:lnTo>
                  <a:pt x="78586" y="139336"/>
                </a:lnTo>
                <a:cubicBezTo>
                  <a:pt x="78586" y="138723"/>
                  <a:pt x="78545" y="138068"/>
                  <a:pt x="78545" y="137455"/>
                </a:cubicBezTo>
                <a:lnTo>
                  <a:pt x="78545" y="26182"/>
                </a:lnTo>
                <a:cubicBezTo>
                  <a:pt x="78545" y="18941"/>
                  <a:pt x="84395" y="13091"/>
                  <a:pt x="91636" y="13091"/>
                </a:cubicBezTo>
                <a:cubicBezTo>
                  <a:pt x="98877" y="13091"/>
                  <a:pt x="104727" y="18941"/>
                  <a:pt x="104727" y="26182"/>
                </a:cubicBezTo>
                <a:lnTo>
                  <a:pt x="104727" y="98182"/>
                </a:lnTo>
                <a:cubicBezTo>
                  <a:pt x="104727" y="101782"/>
                  <a:pt x="107673" y="104727"/>
                  <a:pt x="111273" y="104727"/>
                </a:cubicBezTo>
                <a:cubicBezTo>
                  <a:pt x="114873" y="104727"/>
                  <a:pt x="117818" y="101782"/>
                  <a:pt x="117818" y="98182"/>
                </a:cubicBezTo>
                <a:lnTo>
                  <a:pt x="117818" y="13091"/>
                </a:lnTo>
                <a:cubicBezTo>
                  <a:pt x="117818" y="5850"/>
                  <a:pt x="123668" y="0"/>
                  <a:pt x="130909" y="0"/>
                </a:cubicBezTo>
                <a:close/>
                <a:moveTo>
                  <a:pt x="127923" y="133609"/>
                </a:moveTo>
                <a:cubicBezTo>
                  <a:pt x="127473" y="132014"/>
                  <a:pt x="126000" y="130909"/>
                  <a:pt x="124364" y="130909"/>
                </a:cubicBezTo>
                <a:cubicBezTo>
                  <a:pt x="122727" y="130909"/>
                  <a:pt x="121255" y="132014"/>
                  <a:pt x="120805" y="133609"/>
                </a:cubicBezTo>
                <a:lnTo>
                  <a:pt x="117818" y="144000"/>
                </a:lnTo>
                <a:lnTo>
                  <a:pt x="107427" y="146986"/>
                </a:lnTo>
                <a:cubicBezTo>
                  <a:pt x="105832" y="147436"/>
                  <a:pt x="104727" y="148909"/>
                  <a:pt x="104727" y="150545"/>
                </a:cubicBezTo>
                <a:cubicBezTo>
                  <a:pt x="104727" y="152182"/>
                  <a:pt x="105832" y="153655"/>
                  <a:pt x="107427" y="154105"/>
                </a:cubicBezTo>
                <a:lnTo>
                  <a:pt x="117818" y="157091"/>
                </a:lnTo>
                <a:lnTo>
                  <a:pt x="120805" y="167482"/>
                </a:lnTo>
                <a:cubicBezTo>
                  <a:pt x="121255" y="169077"/>
                  <a:pt x="122727" y="170182"/>
                  <a:pt x="124364" y="170182"/>
                </a:cubicBezTo>
                <a:cubicBezTo>
                  <a:pt x="126000" y="170182"/>
                  <a:pt x="127473" y="169077"/>
                  <a:pt x="127923" y="167482"/>
                </a:cubicBezTo>
                <a:lnTo>
                  <a:pt x="130909" y="157091"/>
                </a:lnTo>
                <a:lnTo>
                  <a:pt x="141300" y="154105"/>
                </a:lnTo>
                <a:cubicBezTo>
                  <a:pt x="142895" y="153655"/>
                  <a:pt x="144000" y="152182"/>
                  <a:pt x="144000" y="150545"/>
                </a:cubicBezTo>
                <a:cubicBezTo>
                  <a:pt x="144000" y="148909"/>
                  <a:pt x="142895" y="147436"/>
                  <a:pt x="141300" y="146986"/>
                </a:cubicBezTo>
                <a:lnTo>
                  <a:pt x="130909" y="144000"/>
                </a:lnTo>
                <a:lnTo>
                  <a:pt x="127923" y="133609"/>
                </a:lnTo>
                <a:close/>
                <a:moveTo>
                  <a:pt x="42545" y="49091"/>
                </a:moveTo>
                <a:lnTo>
                  <a:pt x="62305" y="54736"/>
                </a:lnTo>
                <a:cubicBezTo>
                  <a:pt x="64186" y="55268"/>
                  <a:pt x="65455" y="56986"/>
                  <a:pt x="65455" y="58909"/>
                </a:cubicBezTo>
                <a:cubicBezTo>
                  <a:pt x="65455" y="60832"/>
                  <a:pt x="64186" y="62550"/>
                  <a:pt x="62305" y="63082"/>
                </a:cubicBezTo>
                <a:lnTo>
                  <a:pt x="42545" y="68727"/>
                </a:lnTo>
                <a:lnTo>
                  <a:pt x="36900" y="88486"/>
                </a:lnTo>
                <a:cubicBezTo>
                  <a:pt x="36368" y="90368"/>
                  <a:pt x="34650" y="91636"/>
                  <a:pt x="32727" y="91636"/>
                </a:cubicBezTo>
                <a:cubicBezTo>
                  <a:pt x="30805" y="91636"/>
                  <a:pt x="29086" y="90368"/>
                  <a:pt x="28555" y="88486"/>
                </a:cubicBezTo>
                <a:lnTo>
                  <a:pt x="22909" y="68727"/>
                </a:lnTo>
                <a:lnTo>
                  <a:pt x="3150" y="63082"/>
                </a:lnTo>
                <a:cubicBezTo>
                  <a:pt x="1268" y="62550"/>
                  <a:pt x="0" y="60832"/>
                  <a:pt x="0" y="58909"/>
                </a:cubicBezTo>
                <a:cubicBezTo>
                  <a:pt x="0" y="56986"/>
                  <a:pt x="1268" y="55268"/>
                  <a:pt x="3150" y="54736"/>
                </a:cubicBezTo>
                <a:lnTo>
                  <a:pt x="22909" y="49091"/>
                </a:lnTo>
                <a:lnTo>
                  <a:pt x="28555" y="29332"/>
                </a:lnTo>
                <a:cubicBezTo>
                  <a:pt x="29086" y="27450"/>
                  <a:pt x="30805" y="26182"/>
                  <a:pt x="32727" y="26182"/>
                </a:cubicBezTo>
                <a:cubicBezTo>
                  <a:pt x="34650" y="26182"/>
                  <a:pt x="36368" y="27450"/>
                  <a:pt x="36900" y="29332"/>
                </a:cubicBezTo>
                <a:lnTo>
                  <a:pt x="42545" y="49091"/>
                </a:lnTo>
                <a:close/>
                <a:moveTo>
                  <a:pt x="238909" y="166909"/>
                </a:moveTo>
                <a:lnTo>
                  <a:pt x="258668" y="172555"/>
                </a:lnTo>
                <a:cubicBezTo>
                  <a:pt x="260550" y="173086"/>
                  <a:pt x="261818" y="174805"/>
                  <a:pt x="261818" y="176727"/>
                </a:cubicBezTo>
                <a:cubicBezTo>
                  <a:pt x="261818" y="178650"/>
                  <a:pt x="260550" y="180368"/>
                  <a:pt x="258668" y="180900"/>
                </a:cubicBezTo>
                <a:lnTo>
                  <a:pt x="238909" y="186545"/>
                </a:lnTo>
                <a:lnTo>
                  <a:pt x="233264" y="206305"/>
                </a:lnTo>
                <a:cubicBezTo>
                  <a:pt x="232732" y="208186"/>
                  <a:pt x="231014" y="209455"/>
                  <a:pt x="229091" y="209455"/>
                </a:cubicBezTo>
                <a:cubicBezTo>
                  <a:pt x="227168" y="209455"/>
                  <a:pt x="225450" y="208186"/>
                  <a:pt x="224918" y="206305"/>
                </a:cubicBezTo>
                <a:lnTo>
                  <a:pt x="219273" y="186545"/>
                </a:lnTo>
                <a:lnTo>
                  <a:pt x="199514" y="180900"/>
                </a:lnTo>
                <a:cubicBezTo>
                  <a:pt x="197632" y="180368"/>
                  <a:pt x="196364" y="178650"/>
                  <a:pt x="196364" y="176727"/>
                </a:cubicBezTo>
                <a:cubicBezTo>
                  <a:pt x="196364" y="174805"/>
                  <a:pt x="197632" y="173086"/>
                  <a:pt x="199514" y="172555"/>
                </a:cubicBezTo>
                <a:lnTo>
                  <a:pt x="219273" y="166909"/>
                </a:lnTo>
                <a:lnTo>
                  <a:pt x="224918" y="147150"/>
                </a:lnTo>
                <a:cubicBezTo>
                  <a:pt x="225450" y="145268"/>
                  <a:pt x="227168" y="144000"/>
                  <a:pt x="229091" y="144000"/>
                </a:cubicBezTo>
                <a:cubicBezTo>
                  <a:pt x="231014" y="144000"/>
                  <a:pt x="232732" y="145268"/>
                  <a:pt x="233264" y="147150"/>
                </a:cubicBezTo>
                <a:lnTo>
                  <a:pt x="238909" y="166909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8" name="Text 5"/>
          <p:cNvSpPr/>
          <p:nvPr/>
        </p:nvSpPr>
        <p:spPr>
          <a:xfrm>
            <a:off x="349091" y="3909818"/>
            <a:ext cx="3796364" cy="2792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9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Ritmo Calmo del Lavoro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49091" y="4293818"/>
            <a:ext cx="3770182" cy="1274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7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foto sono statiche, i Reels catturano il </a:t>
            </a:r>
            <a:pPr>
              <a:lnSpc>
                <a:spcPct val="140000"/>
              </a:lnSpc>
            </a:pPr>
            <a:r>
              <a:rPr lang="en-US" sz="1237" b="1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movimento fluido</a:t>
            </a:r>
            <a:pPr>
              <a:lnSpc>
                <a:spcPct val="140000"/>
              </a:lnSpc>
            </a:pPr>
            <a:r>
              <a:rPr lang="en-US" sz="1237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delle tue mani, la delicatezza con cui tratti ogni stelo, la precisione dei tuoi gesti. Mostrano la danza silenziosa del tuo lavoro.</a:t>
            </a:r>
            <a:endParaRPr lang="en-US" sz="1600" dirty="0"/>
          </a:p>
        </p:txBody>
      </p:sp>
      <p:pic>
        <p:nvPicPr>
          <p:cNvPr id="10" name="Image 1" descr="https://kimi-web-img.moonshot.cn/img/static.vecteezy.com/b1a22a069fae0b9d28db36d2537de72de5386fa9.jpg">    </p:cNvPr>
          <p:cNvPicPr>
            <a:picLocks noChangeAspect="1"/>
          </p:cNvPicPr>
          <p:nvPr/>
        </p:nvPicPr>
        <p:blipFill>
          <a:blip r:embed="rId2"/>
          <a:srcRect l="0" r="0" t="7978" b="7977"/>
          <a:stretch/>
        </p:blipFill>
        <p:spPr>
          <a:xfrm>
            <a:off x="4251136" y="1326545"/>
            <a:ext cx="3691636" cy="1745455"/>
          </a:xfrm>
          <a:prstGeom prst="roundRect">
            <a:avLst>
              <a:gd name="adj" fmla="val 0"/>
            </a:avLst>
          </a:prstGeom>
        </p:spPr>
      </p:pic>
      <p:sp>
        <p:nvSpPr>
          <p:cNvPr id="11" name="Shape 7"/>
          <p:cNvSpPr/>
          <p:nvPr/>
        </p:nvSpPr>
        <p:spPr>
          <a:xfrm>
            <a:off x="4251136" y="3211636"/>
            <a:ext cx="558545" cy="558545"/>
          </a:xfrm>
          <a:custGeom>
            <a:avLst/>
            <a:gdLst/>
            <a:ahLst/>
            <a:cxnLst/>
            <a:rect l="l" t="t" r="r" b="b"/>
            <a:pathLst>
              <a:path w="558545" h="558545">
                <a:moveTo>
                  <a:pt x="0" y="0"/>
                </a:moveTo>
                <a:lnTo>
                  <a:pt x="558545" y="0"/>
                </a:lnTo>
                <a:lnTo>
                  <a:pt x="558545" y="558545"/>
                </a:lnTo>
                <a:lnTo>
                  <a:pt x="0" y="558545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12" name="Shape 8"/>
          <p:cNvSpPr/>
          <p:nvPr/>
        </p:nvSpPr>
        <p:spPr>
          <a:xfrm>
            <a:off x="4412591" y="3386182"/>
            <a:ext cx="235636" cy="209455"/>
          </a:xfrm>
          <a:custGeom>
            <a:avLst/>
            <a:gdLst/>
            <a:ahLst/>
            <a:cxnLst/>
            <a:rect l="l" t="t" r="r" b="b"/>
            <a:pathLst>
              <a:path w="235636" h="209455">
                <a:moveTo>
                  <a:pt x="117818" y="13091"/>
                </a:moveTo>
                <a:cubicBezTo>
                  <a:pt x="84764" y="13091"/>
                  <a:pt x="58295" y="28145"/>
                  <a:pt x="39027" y="46064"/>
                </a:cubicBezTo>
                <a:cubicBezTo>
                  <a:pt x="19882" y="63859"/>
                  <a:pt x="7077" y="85091"/>
                  <a:pt x="982" y="99695"/>
                </a:cubicBezTo>
                <a:cubicBezTo>
                  <a:pt x="-368" y="102927"/>
                  <a:pt x="-368" y="106527"/>
                  <a:pt x="982" y="109759"/>
                </a:cubicBezTo>
                <a:cubicBezTo>
                  <a:pt x="7077" y="124364"/>
                  <a:pt x="19882" y="145636"/>
                  <a:pt x="39027" y="163391"/>
                </a:cubicBezTo>
                <a:cubicBezTo>
                  <a:pt x="58295" y="181268"/>
                  <a:pt x="84764" y="196364"/>
                  <a:pt x="117818" y="196364"/>
                </a:cubicBezTo>
                <a:cubicBezTo>
                  <a:pt x="150873" y="196364"/>
                  <a:pt x="177341" y="181309"/>
                  <a:pt x="196609" y="163391"/>
                </a:cubicBezTo>
                <a:cubicBezTo>
                  <a:pt x="215755" y="145595"/>
                  <a:pt x="228559" y="124364"/>
                  <a:pt x="234655" y="109759"/>
                </a:cubicBezTo>
                <a:cubicBezTo>
                  <a:pt x="236005" y="106527"/>
                  <a:pt x="236005" y="102927"/>
                  <a:pt x="234655" y="99695"/>
                </a:cubicBezTo>
                <a:cubicBezTo>
                  <a:pt x="228559" y="85091"/>
                  <a:pt x="215755" y="63818"/>
                  <a:pt x="196609" y="46064"/>
                </a:cubicBezTo>
                <a:cubicBezTo>
                  <a:pt x="177341" y="28186"/>
                  <a:pt x="150873" y="13091"/>
                  <a:pt x="117818" y="13091"/>
                </a:cubicBezTo>
                <a:close/>
                <a:moveTo>
                  <a:pt x="58909" y="104727"/>
                </a:moveTo>
                <a:cubicBezTo>
                  <a:pt x="58909" y="72214"/>
                  <a:pt x="85305" y="45818"/>
                  <a:pt x="117818" y="45818"/>
                </a:cubicBezTo>
                <a:cubicBezTo>
                  <a:pt x="150331" y="45818"/>
                  <a:pt x="176727" y="72214"/>
                  <a:pt x="176727" y="104727"/>
                </a:cubicBezTo>
                <a:cubicBezTo>
                  <a:pt x="176727" y="137240"/>
                  <a:pt x="150331" y="163636"/>
                  <a:pt x="117818" y="163636"/>
                </a:cubicBezTo>
                <a:cubicBezTo>
                  <a:pt x="85305" y="163636"/>
                  <a:pt x="58909" y="137240"/>
                  <a:pt x="58909" y="104727"/>
                </a:cubicBezTo>
                <a:close/>
                <a:moveTo>
                  <a:pt x="117818" y="78545"/>
                </a:moveTo>
                <a:cubicBezTo>
                  <a:pt x="117818" y="92986"/>
                  <a:pt x="106077" y="104727"/>
                  <a:pt x="91636" y="104727"/>
                </a:cubicBezTo>
                <a:cubicBezTo>
                  <a:pt x="86932" y="104727"/>
                  <a:pt x="82514" y="103500"/>
                  <a:pt x="78668" y="101291"/>
                </a:cubicBezTo>
                <a:cubicBezTo>
                  <a:pt x="78259" y="105750"/>
                  <a:pt x="78627" y="110332"/>
                  <a:pt x="79855" y="114873"/>
                </a:cubicBezTo>
                <a:cubicBezTo>
                  <a:pt x="85459" y="135818"/>
                  <a:pt x="107018" y="148255"/>
                  <a:pt x="127964" y="142650"/>
                </a:cubicBezTo>
                <a:cubicBezTo>
                  <a:pt x="148909" y="137045"/>
                  <a:pt x="161345" y="115486"/>
                  <a:pt x="155741" y="94541"/>
                </a:cubicBezTo>
                <a:cubicBezTo>
                  <a:pt x="150750" y="75845"/>
                  <a:pt x="133036" y="63941"/>
                  <a:pt x="114382" y="65577"/>
                </a:cubicBezTo>
                <a:cubicBezTo>
                  <a:pt x="116550" y="69382"/>
                  <a:pt x="117818" y="73800"/>
                  <a:pt x="117818" y="78545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13" name="Text 9"/>
          <p:cNvSpPr/>
          <p:nvPr/>
        </p:nvSpPr>
        <p:spPr>
          <a:xfrm>
            <a:off x="4251136" y="3909818"/>
            <a:ext cx="3796364" cy="2792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9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La Cura nei Dettagli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4251136" y="4293818"/>
            <a:ext cx="3770182" cy="1274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7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Attraverso la sequenza video, puoi mostrare </a:t>
            </a:r>
            <a:pPr>
              <a:lnSpc>
                <a:spcPct val="140000"/>
              </a:lnSpc>
            </a:pPr>
            <a:r>
              <a:rPr lang="en-US" sz="1237" b="1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ogni fase</a:t>
            </a:r>
            <a:pPr>
              <a:lnSpc>
                <a:spcPct val="140000"/>
              </a:lnSpc>
            </a:pPr>
            <a:r>
              <a:rPr lang="en-US" sz="1237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del tuo processo: dalla selezione dei materiali alla preparzione meticolosa, dalla tecnica di potatura alla cura finale. I dettagli diventano protagonisti.</a:t>
            </a:r>
            <a:endParaRPr lang="en-US" sz="1600" dirty="0"/>
          </a:p>
        </p:txBody>
      </p:sp>
      <p:pic>
        <p:nvPicPr>
          <p:cNvPr id="15" name="Image 2" descr="https://kimi-web-img.moonshot.cn/img/www.hausandgarten.com/cba7844fa2a69c22e20ead52672994a0ebfbe59a.png">    </p:cNvPr>
          <p:cNvPicPr>
            <a:picLocks noChangeAspect="1"/>
          </p:cNvPicPr>
          <p:nvPr/>
        </p:nvPicPr>
        <p:blipFill>
          <a:blip r:embed="rId3"/>
          <a:srcRect l="5915" r="5915" t="0" b="0"/>
          <a:stretch/>
        </p:blipFill>
        <p:spPr>
          <a:xfrm>
            <a:off x="8153182" y="1326545"/>
            <a:ext cx="3691636" cy="1745455"/>
          </a:xfrm>
          <a:prstGeom prst="roundRect">
            <a:avLst>
              <a:gd name="adj" fmla="val 0"/>
            </a:avLst>
          </a:prstGeom>
        </p:spPr>
      </p:pic>
      <p:sp>
        <p:nvSpPr>
          <p:cNvPr id="16" name="Shape 11"/>
          <p:cNvSpPr/>
          <p:nvPr/>
        </p:nvSpPr>
        <p:spPr>
          <a:xfrm>
            <a:off x="8153182" y="3211636"/>
            <a:ext cx="558545" cy="558545"/>
          </a:xfrm>
          <a:custGeom>
            <a:avLst/>
            <a:gdLst/>
            <a:ahLst/>
            <a:cxnLst/>
            <a:rect l="l" t="t" r="r" b="b"/>
            <a:pathLst>
              <a:path w="558545" h="558545">
                <a:moveTo>
                  <a:pt x="0" y="0"/>
                </a:moveTo>
                <a:lnTo>
                  <a:pt x="558545" y="0"/>
                </a:lnTo>
                <a:lnTo>
                  <a:pt x="558545" y="558545"/>
                </a:lnTo>
                <a:lnTo>
                  <a:pt x="0" y="558545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7" name="Shape 12"/>
          <p:cNvSpPr/>
          <p:nvPr/>
        </p:nvSpPr>
        <p:spPr>
          <a:xfrm>
            <a:off x="8327727" y="3386182"/>
            <a:ext cx="209455" cy="209455"/>
          </a:xfrm>
          <a:custGeom>
            <a:avLst/>
            <a:gdLst/>
            <a:ahLst/>
            <a:cxnLst/>
            <a:rect l="l" t="t" r="r" b="b"/>
            <a:pathLst>
              <a:path w="209455" h="209455">
                <a:moveTo>
                  <a:pt x="98591" y="35632"/>
                </a:moveTo>
                <a:lnTo>
                  <a:pt x="104727" y="44100"/>
                </a:lnTo>
                <a:lnTo>
                  <a:pt x="110864" y="35632"/>
                </a:lnTo>
                <a:cubicBezTo>
                  <a:pt x="121091" y="21477"/>
                  <a:pt x="137536" y="13091"/>
                  <a:pt x="155005" y="13091"/>
                </a:cubicBezTo>
                <a:cubicBezTo>
                  <a:pt x="185073" y="13091"/>
                  <a:pt x="209455" y="37473"/>
                  <a:pt x="209455" y="67541"/>
                </a:cubicBezTo>
                <a:lnTo>
                  <a:pt x="209455" y="68605"/>
                </a:lnTo>
                <a:cubicBezTo>
                  <a:pt x="209455" y="114505"/>
                  <a:pt x="152223" y="167809"/>
                  <a:pt x="122359" y="190595"/>
                </a:cubicBezTo>
                <a:cubicBezTo>
                  <a:pt x="117286" y="194441"/>
                  <a:pt x="111068" y="196364"/>
                  <a:pt x="104727" y="196364"/>
                </a:cubicBezTo>
                <a:cubicBezTo>
                  <a:pt x="98386" y="196364"/>
                  <a:pt x="92127" y="194482"/>
                  <a:pt x="87095" y="190595"/>
                </a:cubicBezTo>
                <a:cubicBezTo>
                  <a:pt x="57232" y="167809"/>
                  <a:pt x="0" y="114505"/>
                  <a:pt x="0" y="68605"/>
                </a:cubicBezTo>
                <a:lnTo>
                  <a:pt x="0" y="67541"/>
                </a:lnTo>
                <a:cubicBezTo>
                  <a:pt x="0" y="37473"/>
                  <a:pt x="24382" y="13091"/>
                  <a:pt x="54450" y="13091"/>
                </a:cubicBezTo>
                <a:cubicBezTo>
                  <a:pt x="71918" y="13091"/>
                  <a:pt x="88364" y="21477"/>
                  <a:pt x="98591" y="35632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18" name="Text 13"/>
          <p:cNvSpPr/>
          <p:nvPr/>
        </p:nvSpPr>
        <p:spPr>
          <a:xfrm>
            <a:off x="8153182" y="3909818"/>
            <a:ext cx="3796364" cy="2792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9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L'Essenza Artigiana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8153182" y="4293818"/>
            <a:ext cx="3770182" cy="1274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7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 Reels permettono di trasmettere </a:t>
            </a:r>
            <a:pPr>
              <a:lnSpc>
                <a:spcPct val="140000"/>
              </a:lnSpc>
            </a:pPr>
            <a:r>
              <a:rPr lang="en-US" sz="1237" b="1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l'anima del tuo lavoro</a:t>
            </a:r>
            <a:pPr>
              <a:lnSpc>
                <a:spcPct val="140000"/>
              </a:lnSpc>
            </a:pPr>
            <a:r>
              <a:rPr lang="en-US" sz="1237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 la passione che metti in ogni progetto, la conoscenza profonda delle piante, l'esperienza che ti guida in ogni scelta. Non vendi prodotti, vendi la tua essenza.</a:t>
            </a:r>
            <a:endParaRPr lang="en-US" sz="1600" dirty="0"/>
          </a:p>
        </p:txBody>
      </p:sp>
      <p:sp>
        <p:nvSpPr>
          <p:cNvPr id="20" name="Shape 15"/>
          <p:cNvSpPr/>
          <p:nvPr/>
        </p:nvSpPr>
        <p:spPr>
          <a:xfrm>
            <a:off x="349091" y="5744727"/>
            <a:ext cx="11493818" cy="890182"/>
          </a:xfrm>
          <a:custGeom>
            <a:avLst/>
            <a:gdLst/>
            <a:ahLst/>
            <a:cxnLst/>
            <a:rect l="l" t="t" r="r" b="b"/>
            <a:pathLst>
              <a:path w="11493818" h="890182">
                <a:moveTo>
                  <a:pt x="0" y="0"/>
                </a:moveTo>
                <a:lnTo>
                  <a:pt x="11493818" y="0"/>
                </a:lnTo>
                <a:lnTo>
                  <a:pt x="11493818" y="890182"/>
                </a:lnTo>
                <a:lnTo>
                  <a:pt x="0" y="890182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21" name="Shape 16"/>
          <p:cNvSpPr/>
          <p:nvPr/>
        </p:nvSpPr>
        <p:spPr>
          <a:xfrm>
            <a:off x="602182" y="6032727"/>
            <a:ext cx="235636" cy="314182"/>
          </a:xfrm>
          <a:custGeom>
            <a:avLst/>
            <a:gdLst/>
            <a:ahLst/>
            <a:cxnLst/>
            <a:rect l="l" t="t" r="r" b="b"/>
            <a:pathLst>
              <a:path w="235636" h="314182">
                <a:moveTo>
                  <a:pt x="179734" y="235636"/>
                </a:moveTo>
                <a:cubicBezTo>
                  <a:pt x="184214" y="221952"/>
                  <a:pt x="193173" y="209557"/>
                  <a:pt x="203298" y="198880"/>
                </a:cubicBezTo>
                <a:cubicBezTo>
                  <a:pt x="223364" y="177770"/>
                  <a:pt x="235636" y="149236"/>
                  <a:pt x="235636" y="117818"/>
                </a:cubicBezTo>
                <a:cubicBezTo>
                  <a:pt x="235636" y="52773"/>
                  <a:pt x="182864" y="0"/>
                  <a:pt x="117818" y="0"/>
                </a:cubicBezTo>
                <a:cubicBezTo>
                  <a:pt x="52773" y="0"/>
                  <a:pt x="0" y="52773"/>
                  <a:pt x="0" y="117818"/>
                </a:cubicBezTo>
                <a:cubicBezTo>
                  <a:pt x="0" y="149236"/>
                  <a:pt x="12273" y="177770"/>
                  <a:pt x="32339" y="198880"/>
                </a:cubicBezTo>
                <a:cubicBezTo>
                  <a:pt x="42464" y="209557"/>
                  <a:pt x="51484" y="221952"/>
                  <a:pt x="55902" y="235636"/>
                </a:cubicBezTo>
                <a:lnTo>
                  <a:pt x="179673" y="235636"/>
                </a:lnTo>
                <a:close/>
                <a:moveTo>
                  <a:pt x="176727" y="265091"/>
                </a:moveTo>
                <a:lnTo>
                  <a:pt x="58909" y="265091"/>
                </a:lnTo>
                <a:lnTo>
                  <a:pt x="58909" y="274909"/>
                </a:lnTo>
                <a:cubicBezTo>
                  <a:pt x="58909" y="302032"/>
                  <a:pt x="80877" y="324000"/>
                  <a:pt x="108000" y="324000"/>
                </a:cubicBezTo>
                <a:lnTo>
                  <a:pt x="127636" y="324000"/>
                </a:lnTo>
                <a:cubicBezTo>
                  <a:pt x="154759" y="324000"/>
                  <a:pt x="176727" y="302032"/>
                  <a:pt x="176727" y="274909"/>
                </a:cubicBezTo>
                <a:lnTo>
                  <a:pt x="176727" y="265091"/>
                </a:lnTo>
                <a:close/>
                <a:moveTo>
                  <a:pt x="112909" y="68727"/>
                </a:moveTo>
                <a:cubicBezTo>
                  <a:pt x="88486" y="68727"/>
                  <a:pt x="68727" y="88486"/>
                  <a:pt x="68727" y="112909"/>
                </a:cubicBezTo>
                <a:cubicBezTo>
                  <a:pt x="68727" y="121070"/>
                  <a:pt x="62161" y="127636"/>
                  <a:pt x="54000" y="127636"/>
                </a:cubicBezTo>
                <a:cubicBezTo>
                  <a:pt x="45839" y="127636"/>
                  <a:pt x="39273" y="121070"/>
                  <a:pt x="39273" y="112909"/>
                </a:cubicBezTo>
                <a:cubicBezTo>
                  <a:pt x="39273" y="72225"/>
                  <a:pt x="72225" y="39273"/>
                  <a:pt x="112909" y="39273"/>
                </a:cubicBezTo>
                <a:cubicBezTo>
                  <a:pt x="121070" y="39273"/>
                  <a:pt x="127636" y="45839"/>
                  <a:pt x="127636" y="54000"/>
                </a:cubicBezTo>
                <a:cubicBezTo>
                  <a:pt x="127636" y="62161"/>
                  <a:pt x="121070" y="68727"/>
                  <a:pt x="112909" y="68727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2" name="Text 17"/>
          <p:cNvSpPr/>
          <p:nvPr/>
        </p:nvSpPr>
        <p:spPr>
          <a:xfrm>
            <a:off x="1125818" y="5919273"/>
            <a:ext cx="10516364" cy="244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74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potere della narrazione visiva</a:t>
            </a:r>
            <a:endParaRPr lang="en-US" sz="1600" dirty="0"/>
          </a:p>
        </p:txBody>
      </p:sp>
      <p:sp>
        <p:nvSpPr>
          <p:cNvPr id="23" name="Text 18"/>
          <p:cNvSpPr/>
          <p:nvPr/>
        </p:nvSpPr>
        <p:spPr>
          <a:xfrm>
            <a:off x="1125818" y="6233455"/>
            <a:ext cx="10498909" cy="2269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0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Una foto mostra un risultato. Un Reel racconta </a:t>
            </a:r>
            <a:pPr>
              <a:lnSpc>
                <a:spcPct val="140000"/>
              </a:lnSpc>
            </a:pPr>
            <a:r>
              <a:rPr lang="en-US" sz="1100" b="1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storia intera</a:t>
            </a:r>
            <a:pPr>
              <a:lnSpc>
                <a:spcPct val="140000"/>
              </a:lnSpc>
            </a:pPr>
            <a:r>
              <a:rPr lang="en-US" sz="1100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 il problema, la soluzione, la cura, il risultato. È questo percorso che trasforma uno spettatore in un cliente fidato.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143967899ff5edeec98e4e5e68c1f4f142917765.jpg">    </p:cNvPr>
          <p:cNvPicPr>
            <a:picLocks noChangeAspect="1"/>
          </p:cNvPicPr>
          <p:nvPr/>
        </p:nvPicPr>
        <p:blipFill>
          <a:blip r:embed="rId1"/>
          <a:srcRect l="194" r="194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7A8B69">
                  <a:alpha val="95000"/>
                </a:srgbClr>
              </a:gs>
              <a:gs pos="50000">
                <a:srgbClr val="7A8B69">
                  <a:alpha val="80000"/>
                </a:srgbClr>
              </a:gs>
              <a:gs pos="100000">
                <a:srgbClr val="3A4D39">
                  <a:alpha val="7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10629900" y="1047750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>
                <a:moveTo>
                  <a:pt x="0" y="0"/>
                </a:moveTo>
                <a:lnTo>
                  <a:pt x="38100" y="0"/>
                </a:lnTo>
                <a:lnTo>
                  <a:pt x="381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Shape 2"/>
          <p:cNvSpPr/>
          <p:nvPr/>
        </p:nvSpPr>
        <p:spPr>
          <a:xfrm>
            <a:off x="10896600" y="104775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6" name="Text 3"/>
          <p:cNvSpPr/>
          <p:nvPr/>
        </p:nvSpPr>
        <p:spPr>
          <a:xfrm>
            <a:off x="10897716" y="1276350"/>
            <a:ext cx="68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36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02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324350" y="2266950"/>
            <a:ext cx="748665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Gancio: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Entrare in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Risonanza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552950" y="5067300"/>
            <a:ext cx="72580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40000"/>
              </a:lnSpc>
            </a:pPr>
            <a:r>
              <a:rPr lang="en-US" sz="1800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 segreto di un Reel che funziona non è nel montaggio veloce, ma nei primi 3 secondi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6878" y="376878"/>
            <a:ext cx="5634325" cy="1884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9" b="1" spc="104" kern="0" dirty="0">
                <a:solidFill>
                  <a:srgbClr val="7A8B6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Capitolo 02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6878" y="640692"/>
            <a:ext cx="5794498" cy="11306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561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L'Approccio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3561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Empatico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6878" y="1922077"/>
            <a:ext cx="904507" cy="37688"/>
          </a:xfrm>
          <a:custGeom>
            <a:avLst/>
            <a:gdLst/>
            <a:ahLst/>
            <a:cxnLst/>
            <a:rect l="l" t="t" r="r" b="b"/>
            <a:pathLst>
              <a:path w="904507" h="37688">
                <a:moveTo>
                  <a:pt x="0" y="0"/>
                </a:moveTo>
                <a:lnTo>
                  <a:pt x="904507" y="0"/>
                </a:lnTo>
                <a:lnTo>
                  <a:pt x="904507" y="37688"/>
                </a:lnTo>
                <a:lnTo>
                  <a:pt x="0" y="37688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Shape 3"/>
          <p:cNvSpPr/>
          <p:nvPr/>
        </p:nvSpPr>
        <p:spPr>
          <a:xfrm>
            <a:off x="376878" y="2148204"/>
            <a:ext cx="5568371" cy="2675833"/>
          </a:xfrm>
          <a:custGeom>
            <a:avLst/>
            <a:gdLst/>
            <a:ahLst/>
            <a:cxnLst/>
            <a:rect l="l" t="t" r="r" b="b"/>
            <a:pathLst>
              <a:path w="5568371" h="2675833">
                <a:moveTo>
                  <a:pt x="0" y="0"/>
                </a:moveTo>
                <a:lnTo>
                  <a:pt x="5568371" y="0"/>
                </a:lnTo>
                <a:lnTo>
                  <a:pt x="5568371" y="2675833"/>
                </a:lnTo>
                <a:lnTo>
                  <a:pt x="0" y="2675833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6" name="Shape 4"/>
          <p:cNvSpPr/>
          <p:nvPr/>
        </p:nvSpPr>
        <p:spPr>
          <a:xfrm>
            <a:off x="626560" y="2430862"/>
            <a:ext cx="188439" cy="188439"/>
          </a:xfrm>
          <a:custGeom>
            <a:avLst/>
            <a:gdLst/>
            <a:ahLst/>
            <a:cxnLst/>
            <a:rect l="l" t="t" r="r" b="b"/>
            <a:pathLst>
              <a:path w="188439" h="188439">
                <a:moveTo>
                  <a:pt x="164884" y="94219"/>
                </a:moveTo>
                <a:cubicBezTo>
                  <a:pt x="164884" y="55219"/>
                  <a:pt x="133220" y="23555"/>
                  <a:pt x="94219" y="23555"/>
                </a:cubicBezTo>
                <a:cubicBezTo>
                  <a:pt x="55219" y="23555"/>
                  <a:pt x="23555" y="55219"/>
                  <a:pt x="23555" y="94219"/>
                </a:cubicBezTo>
                <a:cubicBezTo>
                  <a:pt x="23555" y="133220"/>
                  <a:pt x="55219" y="164884"/>
                  <a:pt x="94219" y="164884"/>
                </a:cubicBezTo>
                <a:cubicBezTo>
                  <a:pt x="133220" y="164884"/>
                  <a:pt x="164884" y="133220"/>
                  <a:pt x="164884" y="94219"/>
                </a:cubicBezTo>
                <a:close/>
                <a:moveTo>
                  <a:pt x="0" y="94219"/>
                </a:moveTo>
                <a:cubicBezTo>
                  <a:pt x="0" y="42218"/>
                  <a:pt x="42218" y="0"/>
                  <a:pt x="94219" y="0"/>
                </a:cubicBezTo>
                <a:cubicBezTo>
                  <a:pt x="146221" y="0"/>
                  <a:pt x="188439" y="42218"/>
                  <a:pt x="188439" y="94219"/>
                </a:cubicBezTo>
                <a:cubicBezTo>
                  <a:pt x="188439" y="146221"/>
                  <a:pt x="146221" y="188439"/>
                  <a:pt x="94219" y="188439"/>
                </a:cubicBezTo>
                <a:cubicBezTo>
                  <a:pt x="42218" y="188439"/>
                  <a:pt x="0" y="146221"/>
                  <a:pt x="0" y="94219"/>
                </a:cubicBezTo>
                <a:close/>
                <a:moveTo>
                  <a:pt x="94219" y="123663"/>
                </a:moveTo>
                <a:cubicBezTo>
                  <a:pt x="110470" y="123663"/>
                  <a:pt x="123663" y="110470"/>
                  <a:pt x="123663" y="94219"/>
                </a:cubicBezTo>
                <a:cubicBezTo>
                  <a:pt x="123663" y="77969"/>
                  <a:pt x="110470" y="64776"/>
                  <a:pt x="94219" y="64776"/>
                </a:cubicBezTo>
                <a:cubicBezTo>
                  <a:pt x="77969" y="64776"/>
                  <a:pt x="64776" y="77969"/>
                  <a:pt x="64776" y="94219"/>
                </a:cubicBezTo>
                <a:cubicBezTo>
                  <a:pt x="64776" y="110470"/>
                  <a:pt x="77969" y="123663"/>
                  <a:pt x="94219" y="123663"/>
                </a:cubicBezTo>
                <a:close/>
                <a:moveTo>
                  <a:pt x="94219" y="41221"/>
                </a:moveTo>
                <a:cubicBezTo>
                  <a:pt x="123470" y="41221"/>
                  <a:pt x="147218" y="64969"/>
                  <a:pt x="147218" y="94219"/>
                </a:cubicBezTo>
                <a:cubicBezTo>
                  <a:pt x="147218" y="123470"/>
                  <a:pt x="123470" y="147218"/>
                  <a:pt x="94219" y="147218"/>
                </a:cubicBezTo>
                <a:cubicBezTo>
                  <a:pt x="64969" y="147218"/>
                  <a:pt x="41221" y="123470"/>
                  <a:pt x="41221" y="94219"/>
                </a:cubicBezTo>
                <a:cubicBezTo>
                  <a:pt x="41221" y="64969"/>
                  <a:pt x="64969" y="41221"/>
                  <a:pt x="94219" y="41221"/>
                </a:cubicBezTo>
                <a:close/>
                <a:moveTo>
                  <a:pt x="82442" y="94219"/>
                </a:moveTo>
                <a:cubicBezTo>
                  <a:pt x="82442" y="87719"/>
                  <a:pt x="87719" y="82442"/>
                  <a:pt x="94219" y="82442"/>
                </a:cubicBezTo>
                <a:cubicBezTo>
                  <a:pt x="100720" y="82442"/>
                  <a:pt x="105997" y="87719"/>
                  <a:pt x="105997" y="94219"/>
                </a:cubicBezTo>
                <a:cubicBezTo>
                  <a:pt x="105997" y="100720"/>
                  <a:pt x="100720" y="105997"/>
                  <a:pt x="94219" y="105997"/>
                </a:cubicBezTo>
                <a:cubicBezTo>
                  <a:pt x="87719" y="105997"/>
                  <a:pt x="82442" y="100720"/>
                  <a:pt x="82442" y="94219"/>
                </a:cubicBez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7" name="Text 5"/>
          <p:cNvSpPr/>
          <p:nvPr/>
        </p:nvSpPr>
        <p:spPr>
          <a:xfrm>
            <a:off x="838553" y="2374331"/>
            <a:ext cx="4993632" cy="301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1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Principio Fondamentale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3005" y="2826584"/>
            <a:ext cx="5200915" cy="829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35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 tuo cliente si ferma quando </a:t>
            </a:r>
            <a:pPr>
              <a:lnSpc>
                <a:spcPct val="140000"/>
              </a:lnSpc>
            </a:pPr>
            <a:r>
              <a:rPr lang="en-US" sz="1335" b="1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 sente compreso</a:t>
            </a:r>
            <a:pPr>
              <a:lnSpc>
                <a:spcPct val="140000"/>
              </a:lnSpc>
            </a:pPr>
            <a:r>
              <a:rPr lang="en-US" sz="1335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Non quando vede qualcosa di bello, ma quando riconosce il proprio dubbio, la propria preoccupazione, il proprio bisogno.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03005" y="3804111"/>
            <a:ext cx="5116117" cy="791444"/>
          </a:xfrm>
          <a:custGeom>
            <a:avLst/>
            <a:gdLst/>
            <a:ahLst/>
            <a:cxnLst/>
            <a:rect l="l" t="t" r="r" b="b"/>
            <a:pathLst>
              <a:path w="5116117" h="791444">
                <a:moveTo>
                  <a:pt x="0" y="0"/>
                </a:moveTo>
                <a:lnTo>
                  <a:pt x="5116117" y="0"/>
                </a:lnTo>
                <a:lnTo>
                  <a:pt x="5116117" y="791444"/>
                </a:lnTo>
                <a:lnTo>
                  <a:pt x="0" y="791444"/>
                </a:lnTo>
                <a:lnTo>
                  <a:pt x="0" y="0"/>
                </a:lnTo>
                <a:close/>
              </a:path>
            </a:pathLst>
          </a:custGeom>
          <a:solidFill>
            <a:srgbClr val="F8F6F2">
              <a:alpha val="10196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753756" y="3954862"/>
            <a:ext cx="4889991" cy="489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7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"Il segreto non è nel montaggio veloce, ma nel creare un ponte immediato tra il tuo contenuto e la mente dello spettatore."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76878" y="5010121"/>
            <a:ext cx="527629" cy="527629"/>
          </a:xfrm>
          <a:custGeom>
            <a:avLst/>
            <a:gdLst/>
            <a:ahLst/>
            <a:cxnLst/>
            <a:rect l="l" t="t" r="r" b="b"/>
            <a:pathLst>
              <a:path w="527629" h="527629">
                <a:moveTo>
                  <a:pt x="0" y="0"/>
                </a:moveTo>
                <a:lnTo>
                  <a:pt x="527629" y="0"/>
                </a:lnTo>
                <a:lnTo>
                  <a:pt x="527629" y="527629"/>
                </a:lnTo>
                <a:lnTo>
                  <a:pt x="0" y="527629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2" name="Shape 10"/>
          <p:cNvSpPr/>
          <p:nvPr/>
        </p:nvSpPr>
        <p:spPr>
          <a:xfrm>
            <a:off x="570028" y="5179716"/>
            <a:ext cx="141329" cy="188439"/>
          </a:xfrm>
          <a:custGeom>
            <a:avLst/>
            <a:gdLst/>
            <a:ahLst/>
            <a:cxnLst/>
            <a:rect l="l" t="t" r="r" b="b"/>
            <a:pathLst>
              <a:path w="141329" h="188439">
                <a:moveTo>
                  <a:pt x="20279" y="27014"/>
                </a:moveTo>
                <a:cubicBezTo>
                  <a:pt x="15679" y="22414"/>
                  <a:pt x="8207" y="22414"/>
                  <a:pt x="3607" y="27014"/>
                </a:cubicBezTo>
                <a:cubicBezTo>
                  <a:pt x="-994" y="31615"/>
                  <a:pt x="-994" y="39086"/>
                  <a:pt x="3607" y="43687"/>
                </a:cubicBezTo>
                <a:lnTo>
                  <a:pt x="54176" y="94219"/>
                </a:lnTo>
                <a:lnTo>
                  <a:pt x="3644" y="144789"/>
                </a:lnTo>
                <a:cubicBezTo>
                  <a:pt x="-957" y="149389"/>
                  <a:pt x="-957" y="156861"/>
                  <a:pt x="3644" y="161461"/>
                </a:cubicBezTo>
                <a:cubicBezTo>
                  <a:pt x="8244" y="166062"/>
                  <a:pt x="15716" y="166062"/>
                  <a:pt x="20316" y="161461"/>
                </a:cubicBezTo>
                <a:lnTo>
                  <a:pt x="70849" y="110892"/>
                </a:lnTo>
                <a:lnTo>
                  <a:pt x="121418" y="161424"/>
                </a:lnTo>
                <a:cubicBezTo>
                  <a:pt x="126019" y="166025"/>
                  <a:pt x="133490" y="166025"/>
                  <a:pt x="138090" y="161424"/>
                </a:cubicBezTo>
                <a:cubicBezTo>
                  <a:pt x="142691" y="156824"/>
                  <a:pt x="142691" y="149353"/>
                  <a:pt x="138090" y="144752"/>
                </a:cubicBezTo>
                <a:lnTo>
                  <a:pt x="87521" y="94219"/>
                </a:lnTo>
                <a:lnTo>
                  <a:pt x="138054" y="43650"/>
                </a:lnTo>
                <a:cubicBezTo>
                  <a:pt x="142654" y="39050"/>
                  <a:pt x="142654" y="31578"/>
                  <a:pt x="138054" y="26978"/>
                </a:cubicBezTo>
                <a:cubicBezTo>
                  <a:pt x="133453" y="22377"/>
                  <a:pt x="125982" y="22377"/>
                  <a:pt x="121381" y="26978"/>
                </a:cubicBezTo>
                <a:lnTo>
                  <a:pt x="70849" y="77547"/>
                </a:lnTo>
                <a:lnTo>
                  <a:pt x="20279" y="27014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13" name="Text 11"/>
          <p:cNvSpPr/>
          <p:nvPr/>
        </p:nvSpPr>
        <p:spPr>
          <a:xfrm>
            <a:off x="1092946" y="5010121"/>
            <a:ext cx="4946522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4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Smetti di dire...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092946" y="5349311"/>
            <a:ext cx="4927679" cy="489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7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"Oggi vi mostro questo lavoro" — è impersonale, parla di te, non del cliente. Non risolve nulla, non crea connessione.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76878" y="6027691"/>
            <a:ext cx="527629" cy="527629"/>
          </a:xfrm>
          <a:custGeom>
            <a:avLst/>
            <a:gdLst/>
            <a:ahLst/>
            <a:cxnLst/>
            <a:rect l="l" t="t" r="r" b="b"/>
            <a:pathLst>
              <a:path w="527629" h="527629">
                <a:moveTo>
                  <a:pt x="0" y="0"/>
                </a:moveTo>
                <a:lnTo>
                  <a:pt x="527629" y="0"/>
                </a:lnTo>
                <a:lnTo>
                  <a:pt x="527629" y="527629"/>
                </a:lnTo>
                <a:lnTo>
                  <a:pt x="0" y="527629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16" name="Shape 14"/>
          <p:cNvSpPr/>
          <p:nvPr/>
        </p:nvSpPr>
        <p:spPr>
          <a:xfrm>
            <a:off x="558250" y="6197286"/>
            <a:ext cx="164884" cy="188439"/>
          </a:xfrm>
          <a:custGeom>
            <a:avLst/>
            <a:gdLst/>
            <a:ahLst/>
            <a:cxnLst/>
            <a:rect l="l" t="t" r="r" b="b"/>
            <a:pathLst>
              <a:path w="164884" h="188439">
                <a:moveTo>
                  <a:pt x="160026" y="25800"/>
                </a:moveTo>
                <a:cubicBezTo>
                  <a:pt x="165289" y="29628"/>
                  <a:pt x="166467" y="36989"/>
                  <a:pt x="162639" y="42252"/>
                </a:cubicBezTo>
                <a:lnTo>
                  <a:pt x="68420" y="171803"/>
                </a:lnTo>
                <a:cubicBezTo>
                  <a:pt x="66395" y="174600"/>
                  <a:pt x="63267" y="176330"/>
                  <a:pt x="59807" y="176625"/>
                </a:cubicBezTo>
                <a:cubicBezTo>
                  <a:pt x="56348" y="176919"/>
                  <a:pt x="52998" y="175631"/>
                  <a:pt x="50569" y="173202"/>
                </a:cubicBezTo>
                <a:lnTo>
                  <a:pt x="3460" y="126092"/>
                </a:lnTo>
                <a:cubicBezTo>
                  <a:pt x="-1141" y="121492"/>
                  <a:pt x="-1141" y="114020"/>
                  <a:pt x="3460" y="109420"/>
                </a:cubicBezTo>
                <a:cubicBezTo>
                  <a:pt x="8060" y="104819"/>
                  <a:pt x="15531" y="104819"/>
                  <a:pt x="20132" y="109420"/>
                </a:cubicBezTo>
                <a:lnTo>
                  <a:pt x="57489" y="146776"/>
                </a:lnTo>
                <a:lnTo>
                  <a:pt x="143611" y="28376"/>
                </a:lnTo>
                <a:cubicBezTo>
                  <a:pt x="147439" y="23113"/>
                  <a:pt x="154800" y="21935"/>
                  <a:pt x="160063" y="25763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17" name="Text 15"/>
          <p:cNvSpPr/>
          <p:nvPr/>
        </p:nvSpPr>
        <p:spPr>
          <a:xfrm>
            <a:off x="1092946" y="6027691"/>
            <a:ext cx="4946522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4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Inizia a rispondere...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83524" y="6310349"/>
            <a:ext cx="4927679" cy="489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7" dirty="0">
                <a:solidFill>
                  <a:srgbClr val="2C332E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dubbi che i tuoi clienti hanno in testa. Entra nella loro prospettiva, anticipa le loro domande, offri valore immediato.</a:t>
            </a:r>
            <a:endParaRPr lang="en-US" sz="1600" dirty="0"/>
          </a:p>
        </p:txBody>
      </p:sp>
      <p:pic>
        <p:nvPicPr>
          <p:cNvPr id="19" name="Image 0" descr="https://kimi-web-img.moonshot.cn/img/media.istockphoto.com/9f5ac088836a3c5526b7836d2e30cadbf051ed99.jpg">    </p:cNvPr>
          <p:cNvPicPr>
            <a:picLocks noChangeAspect="1"/>
          </p:cNvPicPr>
          <p:nvPr/>
        </p:nvPicPr>
        <p:blipFill>
          <a:blip r:embed="rId1"/>
          <a:srcRect l="0" r="0" t="11929" b="11929"/>
          <a:stretch/>
        </p:blipFill>
        <p:spPr>
          <a:xfrm>
            <a:off x="6247782" y="376878"/>
            <a:ext cx="5568371" cy="2826584"/>
          </a:xfrm>
          <a:prstGeom prst="roundRect">
            <a:avLst>
              <a:gd name="adj" fmla="val 0"/>
            </a:avLst>
          </a:prstGeom>
        </p:spPr>
      </p:pic>
      <p:sp>
        <p:nvSpPr>
          <p:cNvPr id="20" name="Shape 17"/>
          <p:cNvSpPr/>
          <p:nvPr/>
        </p:nvSpPr>
        <p:spPr>
          <a:xfrm>
            <a:off x="6247782" y="3391901"/>
            <a:ext cx="5568371" cy="3090399"/>
          </a:xfrm>
          <a:custGeom>
            <a:avLst/>
            <a:gdLst/>
            <a:ahLst/>
            <a:cxnLst/>
            <a:rect l="l" t="t" r="r" b="b"/>
            <a:pathLst>
              <a:path w="5568371" h="3090399">
                <a:moveTo>
                  <a:pt x="0" y="0"/>
                </a:moveTo>
                <a:lnTo>
                  <a:pt x="5568371" y="0"/>
                </a:lnTo>
                <a:lnTo>
                  <a:pt x="5568371" y="3090399"/>
                </a:lnTo>
                <a:lnTo>
                  <a:pt x="0" y="3090399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21" name="Text 18"/>
          <p:cNvSpPr/>
          <p:nvPr/>
        </p:nvSpPr>
        <p:spPr>
          <a:xfrm>
            <a:off x="6473908" y="3976062"/>
            <a:ext cx="5229181" cy="301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1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L'obiettivo: Dare Valore Immediato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6473908" y="4466003"/>
            <a:ext cx="376878" cy="376878"/>
          </a:xfrm>
          <a:custGeom>
            <a:avLst/>
            <a:gdLst/>
            <a:ahLst/>
            <a:cxnLst/>
            <a:rect l="l" t="t" r="r" b="b"/>
            <a:pathLst>
              <a:path w="376878" h="376878">
                <a:moveTo>
                  <a:pt x="0" y="0"/>
                </a:moveTo>
                <a:lnTo>
                  <a:pt x="376878" y="0"/>
                </a:lnTo>
                <a:lnTo>
                  <a:pt x="376878" y="376878"/>
                </a:lnTo>
                <a:lnTo>
                  <a:pt x="0" y="376878"/>
                </a:lnTo>
                <a:lnTo>
                  <a:pt x="0" y="0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23" name="Text 20"/>
          <p:cNvSpPr/>
          <p:nvPr/>
        </p:nvSpPr>
        <p:spPr>
          <a:xfrm>
            <a:off x="6634965" y="4522535"/>
            <a:ext cx="150751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4" b="1" dirty="0">
                <a:solidFill>
                  <a:srgbClr val="7A8B6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963850" y="4466003"/>
            <a:ext cx="2148204" cy="320346"/>
          </a:xfrm>
          <a:prstGeom prst="rect">
            <a:avLst/>
          </a:prstGeom>
          <a:noFill/>
          <a:ln/>
        </p:spPr>
        <p:txBody>
          <a:bodyPr wrap="square" lIns="0" tIns="75376" rIns="0" bIns="0" rtlCol="0" anchor="ctr"/>
          <a:lstStyle/>
          <a:p>
            <a:pPr>
              <a:lnSpc>
                <a:spcPct val="140000"/>
              </a:lnSpc>
            </a:pPr>
            <a:r>
              <a:rPr lang="en-US" sz="118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Risolvi un piccolo dubbio subito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6473908" y="4993632"/>
            <a:ext cx="376878" cy="376878"/>
          </a:xfrm>
          <a:custGeom>
            <a:avLst/>
            <a:gdLst/>
            <a:ahLst/>
            <a:cxnLst/>
            <a:rect l="l" t="t" r="r" b="b"/>
            <a:pathLst>
              <a:path w="376878" h="376878">
                <a:moveTo>
                  <a:pt x="0" y="0"/>
                </a:moveTo>
                <a:lnTo>
                  <a:pt x="376878" y="0"/>
                </a:lnTo>
                <a:lnTo>
                  <a:pt x="376878" y="376878"/>
                </a:lnTo>
                <a:lnTo>
                  <a:pt x="0" y="376878"/>
                </a:lnTo>
                <a:lnTo>
                  <a:pt x="0" y="0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26" name="Text 23"/>
          <p:cNvSpPr/>
          <p:nvPr/>
        </p:nvSpPr>
        <p:spPr>
          <a:xfrm>
            <a:off x="6617593" y="5050164"/>
            <a:ext cx="18843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4" b="1" dirty="0">
                <a:solidFill>
                  <a:srgbClr val="7A8B6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963850" y="4993632"/>
            <a:ext cx="2656989" cy="320346"/>
          </a:xfrm>
          <a:prstGeom prst="rect">
            <a:avLst/>
          </a:prstGeom>
          <a:noFill/>
          <a:ln/>
        </p:spPr>
        <p:txBody>
          <a:bodyPr wrap="square" lIns="0" tIns="75376" rIns="0" bIns="0" rtlCol="0" anchor="ctr"/>
          <a:lstStyle/>
          <a:p>
            <a:pPr>
              <a:lnSpc>
                <a:spcPct val="140000"/>
              </a:lnSpc>
            </a:pPr>
            <a:r>
              <a:rPr lang="en-US" sz="118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Getta le basi per una relazione di fiducia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6473908" y="5521261"/>
            <a:ext cx="376878" cy="376878"/>
          </a:xfrm>
          <a:custGeom>
            <a:avLst/>
            <a:gdLst/>
            <a:ahLst/>
            <a:cxnLst/>
            <a:rect l="l" t="t" r="r" b="b"/>
            <a:pathLst>
              <a:path w="376878" h="376878">
                <a:moveTo>
                  <a:pt x="0" y="0"/>
                </a:moveTo>
                <a:lnTo>
                  <a:pt x="376878" y="0"/>
                </a:lnTo>
                <a:lnTo>
                  <a:pt x="376878" y="376878"/>
                </a:lnTo>
                <a:lnTo>
                  <a:pt x="0" y="376878"/>
                </a:lnTo>
                <a:lnTo>
                  <a:pt x="0" y="0"/>
                </a:ln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29" name="Text 26"/>
          <p:cNvSpPr/>
          <p:nvPr/>
        </p:nvSpPr>
        <p:spPr>
          <a:xfrm>
            <a:off x="6617078" y="5577793"/>
            <a:ext cx="18843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4" b="1" dirty="0">
                <a:solidFill>
                  <a:srgbClr val="7A8B6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6963850" y="5521261"/>
            <a:ext cx="2496816" cy="320346"/>
          </a:xfrm>
          <a:prstGeom prst="rect">
            <a:avLst/>
          </a:prstGeom>
          <a:noFill/>
          <a:ln/>
        </p:spPr>
        <p:txBody>
          <a:bodyPr wrap="square" lIns="0" tIns="75376" rIns="0" bIns="0" rtlCol="0" anchor="ctr"/>
          <a:lstStyle/>
          <a:p>
            <a:pPr>
              <a:lnSpc>
                <a:spcPct val="140000"/>
              </a:lnSpc>
            </a:pPr>
            <a:r>
              <a:rPr lang="en-US" sz="1187" dirty="0">
                <a:solidFill>
                  <a:srgbClr val="F8F6F2">
                    <a:alpha val="9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Posizionati come esperto che capisce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7A8B6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Capitolo 02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Esempi Pratici di Ganci Empatici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1430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13335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6" name="Shape 4"/>
          <p:cNvSpPr/>
          <p:nvPr/>
        </p:nvSpPr>
        <p:spPr>
          <a:xfrm>
            <a:off x="557213" y="15240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75768" y="101575"/>
                </a:moveTo>
                <a:cubicBezTo>
                  <a:pt x="91083" y="109924"/>
                  <a:pt x="104567" y="121265"/>
                  <a:pt x="115416" y="134838"/>
                </a:cubicBezTo>
                <a:cubicBezTo>
                  <a:pt x="120372" y="141044"/>
                  <a:pt x="124792" y="147742"/>
                  <a:pt x="128543" y="154841"/>
                </a:cubicBezTo>
                <a:cubicBezTo>
                  <a:pt x="132338" y="147742"/>
                  <a:pt x="136714" y="141089"/>
                  <a:pt x="141669" y="134838"/>
                </a:cubicBezTo>
                <a:cubicBezTo>
                  <a:pt x="152519" y="121221"/>
                  <a:pt x="166003" y="109880"/>
                  <a:pt x="181317" y="101575"/>
                </a:cubicBezTo>
                <a:cubicBezTo>
                  <a:pt x="199936" y="91440"/>
                  <a:pt x="221233" y="85725"/>
                  <a:pt x="243691" y="85725"/>
                </a:cubicBezTo>
                <a:lnTo>
                  <a:pt x="248111" y="85725"/>
                </a:lnTo>
                <a:cubicBezTo>
                  <a:pt x="253067" y="85725"/>
                  <a:pt x="257086" y="89743"/>
                  <a:pt x="257086" y="94699"/>
                </a:cubicBezTo>
                <a:cubicBezTo>
                  <a:pt x="257086" y="160779"/>
                  <a:pt x="203552" y="214313"/>
                  <a:pt x="137473" y="214313"/>
                </a:cubicBezTo>
                <a:lnTo>
                  <a:pt x="119524" y="214313"/>
                </a:lnTo>
                <a:cubicBezTo>
                  <a:pt x="53533" y="214313"/>
                  <a:pt x="0" y="160779"/>
                  <a:pt x="0" y="94699"/>
                </a:cubicBezTo>
                <a:cubicBezTo>
                  <a:pt x="0" y="89743"/>
                  <a:pt x="4018" y="85725"/>
                  <a:pt x="8974" y="85725"/>
                </a:cubicBezTo>
                <a:lnTo>
                  <a:pt x="13395" y="85725"/>
                </a:lnTo>
                <a:cubicBezTo>
                  <a:pt x="35897" y="85725"/>
                  <a:pt x="57195" y="91440"/>
                  <a:pt x="75768" y="101575"/>
                </a:cubicBezTo>
                <a:close/>
                <a:moveTo>
                  <a:pt x="135687" y="16966"/>
                </a:moveTo>
                <a:cubicBezTo>
                  <a:pt x="143232" y="24066"/>
                  <a:pt x="163101" y="45274"/>
                  <a:pt x="175424" y="80501"/>
                </a:cubicBezTo>
                <a:cubicBezTo>
                  <a:pt x="157520" y="89520"/>
                  <a:pt x="141580" y="102022"/>
                  <a:pt x="128588" y="117157"/>
                </a:cubicBezTo>
                <a:cubicBezTo>
                  <a:pt x="115550" y="102022"/>
                  <a:pt x="99655" y="89565"/>
                  <a:pt x="81751" y="80501"/>
                </a:cubicBezTo>
                <a:cubicBezTo>
                  <a:pt x="94074" y="45274"/>
                  <a:pt x="113987" y="24066"/>
                  <a:pt x="121488" y="16966"/>
                </a:cubicBezTo>
                <a:cubicBezTo>
                  <a:pt x="123408" y="15136"/>
                  <a:pt x="125953" y="14287"/>
                  <a:pt x="128588" y="14287"/>
                </a:cubicBezTo>
                <a:cubicBezTo>
                  <a:pt x="131222" y="14287"/>
                  <a:pt x="133767" y="15180"/>
                  <a:pt x="135687" y="16966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7" name="Text 5"/>
          <p:cNvSpPr/>
          <p:nvPr/>
        </p:nvSpPr>
        <p:spPr>
          <a:xfrm>
            <a:off x="1143000" y="1466850"/>
            <a:ext cx="1676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Per il Fiorista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1000" y="2095500"/>
            <a:ext cx="5600700" cy="3067050"/>
          </a:xfrm>
          <a:custGeom>
            <a:avLst/>
            <a:gdLst/>
            <a:ahLst/>
            <a:cxnLst/>
            <a:rect l="l" t="t" r="r" b="b"/>
            <a:pathLst>
              <a:path w="5600700" h="3067050">
                <a:moveTo>
                  <a:pt x="0" y="0"/>
                </a:moveTo>
                <a:lnTo>
                  <a:pt x="5600700" y="0"/>
                </a:lnTo>
                <a:lnTo>
                  <a:pt x="5600700" y="3067050"/>
                </a:lnTo>
                <a:lnTo>
                  <a:pt x="0" y="3067050"/>
                </a:lnTo>
                <a:lnTo>
                  <a:pt x="0" y="0"/>
                </a:lnTo>
                <a:close/>
              </a:path>
            </a:pathLst>
          </a:custGeom>
          <a:solidFill>
            <a:srgbClr val="3A4D39"/>
          </a:solidFill>
          <a:ln/>
        </p:spPr>
      </p:sp>
      <p:sp>
        <p:nvSpPr>
          <p:cNvPr id="9" name="Shape 7"/>
          <p:cNvSpPr/>
          <p:nvPr/>
        </p:nvSpPr>
        <p:spPr>
          <a:xfrm>
            <a:off x="627459" y="2286000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0" y="120551"/>
                </a:moveTo>
                <a:cubicBezTo>
                  <a:pt x="0" y="83548"/>
                  <a:pt x="29970" y="53578"/>
                  <a:pt x="66973" y="53578"/>
                </a:cubicBezTo>
                <a:lnTo>
                  <a:pt x="71438" y="53578"/>
                </a:lnTo>
                <a:cubicBezTo>
                  <a:pt x="81316" y="53578"/>
                  <a:pt x="89297" y="61559"/>
                  <a:pt x="89297" y="71438"/>
                </a:cubicBezTo>
                <a:cubicBezTo>
                  <a:pt x="89297" y="81316"/>
                  <a:pt x="81316" y="89297"/>
                  <a:pt x="71438" y="89297"/>
                </a:cubicBezTo>
                <a:lnTo>
                  <a:pt x="66973" y="89297"/>
                </a:lnTo>
                <a:cubicBezTo>
                  <a:pt x="49727" y="89297"/>
                  <a:pt x="35719" y="103305"/>
                  <a:pt x="35719" y="120551"/>
                </a:cubicBezTo>
                <a:lnTo>
                  <a:pt x="35719" y="125016"/>
                </a:lnTo>
                <a:lnTo>
                  <a:pt x="71438" y="125016"/>
                </a:lnTo>
                <a:cubicBezTo>
                  <a:pt x="91139" y="125016"/>
                  <a:pt x="107156" y="141033"/>
                  <a:pt x="107156" y="160734"/>
                </a:cubicBezTo>
                <a:lnTo>
                  <a:pt x="107156" y="196453"/>
                </a:lnTo>
                <a:cubicBezTo>
                  <a:pt x="107156" y="216154"/>
                  <a:pt x="91139" y="232172"/>
                  <a:pt x="71438" y="232172"/>
                </a:cubicBezTo>
                <a:lnTo>
                  <a:pt x="35719" y="232172"/>
                </a:lnTo>
                <a:cubicBezTo>
                  <a:pt x="16018" y="232172"/>
                  <a:pt x="0" y="216154"/>
                  <a:pt x="0" y="196453"/>
                </a:cubicBezTo>
                <a:lnTo>
                  <a:pt x="0" y="120551"/>
                </a:lnTo>
                <a:close/>
                <a:moveTo>
                  <a:pt x="142875" y="120551"/>
                </a:moveTo>
                <a:cubicBezTo>
                  <a:pt x="142875" y="83548"/>
                  <a:pt x="172845" y="53578"/>
                  <a:pt x="209848" y="53578"/>
                </a:cubicBezTo>
                <a:lnTo>
                  <a:pt x="214313" y="53578"/>
                </a:lnTo>
                <a:cubicBezTo>
                  <a:pt x="224191" y="53578"/>
                  <a:pt x="232172" y="61559"/>
                  <a:pt x="232172" y="71438"/>
                </a:cubicBezTo>
                <a:cubicBezTo>
                  <a:pt x="232172" y="81316"/>
                  <a:pt x="224191" y="89297"/>
                  <a:pt x="214313" y="89297"/>
                </a:cubicBezTo>
                <a:lnTo>
                  <a:pt x="209848" y="89297"/>
                </a:lnTo>
                <a:cubicBezTo>
                  <a:pt x="192602" y="89297"/>
                  <a:pt x="178594" y="103305"/>
                  <a:pt x="178594" y="120551"/>
                </a:cubicBezTo>
                <a:lnTo>
                  <a:pt x="178594" y="125016"/>
                </a:lnTo>
                <a:lnTo>
                  <a:pt x="214313" y="125016"/>
                </a:lnTo>
                <a:cubicBezTo>
                  <a:pt x="234014" y="125016"/>
                  <a:pt x="250031" y="141033"/>
                  <a:pt x="250031" y="160734"/>
                </a:cubicBezTo>
                <a:lnTo>
                  <a:pt x="250031" y="196453"/>
                </a:lnTo>
                <a:cubicBezTo>
                  <a:pt x="250031" y="216154"/>
                  <a:pt x="234014" y="232172"/>
                  <a:pt x="214313" y="232172"/>
                </a:cubicBezTo>
                <a:lnTo>
                  <a:pt x="178594" y="232172"/>
                </a:lnTo>
                <a:cubicBezTo>
                  <a:pt x="158893" y="232172"/>
                  <a:pt x="142875" y="216154"/>
                  <a:pt x="142875" y="196453"/>
                </a:cubicBezTo>
                <a:lnTo>
                  <a:pt x="142875" y="120551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10" name="Text 8"/>
          <p:cNvSpPr/>
          <p:nvPr/>
        </p:nvSpPr>
        <p:spPr>
          <a:xfrm>
            <a:off x="1081088" y="2286000"/>
            <a:ext cx="4810125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"Ti chiedi mai perché i fiori che compri durano così poco una volta a casa?"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81088" y="3019425"/>
            <a:ext cx="47910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Questo gancio parte da una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frustrazione comune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Chiunque abbia comprato fiori si è posto questa domanda. Stai dicendo: "Capisco il tuo problema, e ho la soluzione."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71500" y="4071938"/>
            <a:ext cx="5219700" cy="9525"/>
          </a:xfrm>
          <a:custGeom>
            <a:avLst/>
            <a:gdLst/>
            <a:ahLst/>
            <a:cxnLst/>
            <a:rect l="l" t="t" r="r" b="b"/>
            <a:pathLst>
              <a:path w="5219700" h="9525">
                <a:moveTo>
                  <a:pt x="0" y="0"/>
                </a:moveTo>
                <a:lnTo>
                  <a:pt x="5219700" y="0"/>
                </a:lnTo>
                <a:lnTo>
                  <a:pt x="52197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F8F6F2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71500" y="4229100"/>
            <a:ext cx="5295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8F6F2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continuazione: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"Spesso il segreto non è nel vaso, ma nel modo in cui vengono preparati. Oggi ti mostro un trucco semplice che farà durare i tuoi fiori il doppio del tempo."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90525" y="5324475"/>
            <a:ext cx="1771650" cy="742950"/>
          </a:xfrm>
          <a:custGeom>
            <a:avLst/>
            <a:gdLst/>
            <a:ahLst/>
            <a:cxnLst/>
            <a:rect l="l" t="t" r="r" b="b"/>
            <a:pathLst>
              <a:path w="1771650" h="742950">
                <a:moveTo>
                  <a:pt x="0" y="0"/>
                </a:moveTo>
                <a:lnTo>
                  <a:pt x="1771650" y="0"/>
                </a:lnTo>
                <a:lnTo>
                  <a:pt x="17716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D4A37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57200" y="5448300"/>
            <a:ext cx="1638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81012" y="5753100"/>
            <a:ext cx="1590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C332E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Attenzione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2295525" y="5324475"/>
            <a:ext cx="1771650" cy="742950"/>
          </a:xfrm>
          <a:custGeom>
            <a:avLst/>
            <a:gdLst/>
            <a:ahLst/>
            <a:cxnLst/>
            <a:rect l="l" t="t" r="r" b="b"/>
            <a:pathLst>
              <a:path w="1771650" h="742950">
                <a:moveTo>
                  <a:pt x="0" y="0"/>
                </a:moveTo>
                <a:lnTo>
                  <a:pt x="1771650" y="0"/>
                </a:lnTo>
                <a:lnTo>
                  <a:pt x="17716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A8B6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362200" y="5448300"/>
            <a:ext cx="1638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85%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386013" y="5753100"/>
            <a:ext cx="1590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C332E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Retention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200525" y="5324475"/>
            <a:ext cx="1771650" cy="742950"/>
          </a:xfrm>
          <a:custGeom>
            <a:avLst/>
            <a:gdLst/>
            <a:ahLst/>
            <a:cxnLst/>
            <a:rect l="l" t="t" r="r" b="b"/>
            <a:pathLst>
              <a:path w="1771650" h="742950">
                <a:moveTo>
                  <a:pt x="0" y="0"/>
                </a:moveTo>
                <a:lnTo>
                  <a:pt x="1771650" y="0"/>
                </a:lnTo>
                <a:lnTo>
                  <a:pt x="17716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A4D39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267200" y="5448300"/>
            <a:ext cx="1638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Alto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291013" y="5753100"/>
            <a:ext cx="1590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C332E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Engagement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10300" y="13335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24" name="Shape 22"/>
          <p:cNvSpPr/>
          <p:nvPr/>
        </p:nvSpPr>
        <p:spPr>
          <a:xfrm>
            <a:off x="6400800" y="1524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14288"/>
                </a:moveTo>
                <a:cubicBezTo>
                  <a:pt x="228600" y="62552"/>
                  <a:pt x="194399" y="102825"/>
                  <a:pt x="148947" y="112246"/>
                </a:cubicBezTo>
                <a:cubicBezTo>
                  <a:pt x="145420" y="86305"/>
                  <a:pt x="133767" y="62954"/>
                  <a:pt x="116577" y="44872"/>
                </a:cubicBezTo>
                <a:cubicBezTo>
                  <a:pt x="134481" y="17859"/>
                  <a:pt x="165155" y="0"/>
                  <a:pt x="200025" y="0"/>
                </a:cubicBezTo>
                <a:lnTo>
                  <a:pt x="214313" y="0"/>
                </a:lnTo>
                <a:cubicBezTo>
                  <a:pt x="222215" y="0"/>
                  <a:pt x="228600" y="6385"/>
                  <a:pt x="228600" y="14288"/>
                </a:cubicBezTo>
                <a:close/>
                <a:moveTo>
                  <a:pt x="0" y="42863"/>
                </a:moveTo>
                <a:cubicBezTo>
                  <a:pt x="0" y="34960"/>
                  <a:pt x="6385" y="28575"/>
                  <a:pt x="14288" y="28575"/>
                </a:cubicBezTo>
                <a:lnTo>
                  <a:pt x="28575" y="28575"/>
                </a:lnTo>
                <a:cubicBezTo>
                  <a:pt x="83805" y="28575"/>
                  <a:pt x="128588" y="73357"/>
                  <a:pt x="128588" y="128588"/>
                </a:cubicBezTo>
                <a:lnTo>
                  <a:pt x="128588" y="214313"/>
                </a:lnTo>
                <a:cubicBezTo>
                  <a:pt x="128588" y="222215"/>
                  <a:pt x="122203" y="228600"/>
                  <a:pt x="114300" y="228600"/>
                </a:cubicBezTo>
                <a:cubicBezTo>
                  <a:pt x="106397" y="228600"/>
                  <a:pt x="100013" y="222215"/>
                  <a:pt x="100013" y="214313"/>
                </a:cubicBezTo>
                <a:lnTo>
                  <a:pt x="100013" y="142875"/>
                </a:lnTo>
                <a:cubicBezTo>
                  <a:pt x="44782" y="142875"/>
                  <a:pt x="0" y="98093"/>
                  <a:pt x="0" y="42863"/>
                </a:cubicBezTo>
                <a:close/>
              </a:path>
            </a:pathLst>
          </a:custGeom>
          <a:solidFill>
            <a:srgbClr val="F8F6F2"/>
          </a:solidFill>
          <a:ln/>
        </p:spPr>
      </p:sp>
      <p:sp>
        <p:nvSpPr>
          <p:cNvPr id="25" name="Text 23"/>
          <p:cNvSpPr/>
          <p:nvPr/>
        </p:nvSpPr>
        <p:spPr>
          <a:xfrm>
            <a:off x="6972300" y="1466850"/>
            <a:ext cx="2057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Per il Giardiniere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210300" y="2095500"/>
            <a:ext cx="5600700" cy="3067050"/>
          </a:xfrm>
          <a:custGeom>
            <a:avLst/>
            <a:gdLst/>
            <a:ahLst/>
            <a:cxnLst/>
            <a:rect l="l" t="t" r="r" b="b"/>
            <a:pathLst>
              <a:path w="5600700" h="3067050">
                <a:moveTo>
                  <a:pt x="0" y="0"/>
                </a:moveTo>
                <a:lnTo>
                  <a:pt x="5600700" y="0"/>
                </a:lnTo>
                <a:lnTo>
                  <a:pt x="5600700" y="3067050"/>
                </a:lnTo>
                <a:lnTo>
                  <a:pt x="0" y="3067050"/>
                </a:lnTo>
                <a:lnTo>
                  <a:pt x="0" y="0"/>
                </a:lnTo>
                <a:close/>
              </a:path>
            </a:pathLst>
          </a:custGeom>
          <a:solidFill>
            <a:srgbClr val="7A8B69"/>
          </a:solidFill>
          <a:ln/>
        </p:spPr>
      </p:sp>
      <p:sp>
        <p:nvSpPr>
          <p:cNvPr id="27" name="Shape 25"/>
          <p:cNvSpPr/>
          <p:nvPr/>
        </p:nvSpPr>
        <p:spPr>
          <a:xfrm>
            <a:off x="6456759" y="2409825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0" y="120551"/>
                </a:moveTo>
                <a:cubicBezTo>
                  <a:pt x="0" y="83548"/>
                  <a:pt x="29970" y="53578"/>
                  <a:pt x="66973" y="53578"/>
                </a:cubicBezTo>
                <a:lnTo>
                  <a:pt x="71438" y="53578"/>
                </a:lnTo>
                <a:cubicBezTo>
                  <a:pt x="81316" y="53578"/>
                  <a:pt x="89297" y="61559"/>
                  <a:pt x="89297" y="71438"/>
                </a:cubicBezTo>
                <a:cubicBezTo>
                  <a:pt x="89297" y="81316"/>
                  <a:pt x="81316" y="89297"/>
                  <a:pt x="71438" y="89297"/>
                </a:cubicBezTo>
                <a:lnTo>
                  <a:pt x="66973" y="89297"/>
                </a:lnTo>
                <a:cubicBezTo>
                  <a:pt x="49727" y="89297"/>
                  <a:pt x="35719" y="103305"/>
                  <a:pt x="35719" y="120551"/>
                </a:cubicBezTo>
                <a:lnTo>
                  <a:pt x="35719" y="125016"/>
                </a:lnTo>
                <a:lnTo>
                  <a:pt x="71438" y="125016"/>
                </a:lnTo>
                <a:cubicBezTo>
                  <a:pt x="91139" y="125016"/>
                  <a:pt x="107156" y="141033"/>
                  <a:pt x="107156" y="160734"/>
                </a:cubicBezTo>
                <a:lnTo>
                  <a:pt x="107156" y="196453"/>
                </a:lnTo>
                <a:cubicBezTo>
                  <a:pt x="107156" y="216154"/>
                  <a:pt x="91139" y="232172"/>
                  <a:pt x="71438" y="232172"/>
                </a:cubicBezTo>
                <a:lnTo>
                  <a:pt x="35719" y="232172"/>
                </a:lnTo>
                <a:cubicBezTo>
                  <a:pt x="16018" y="232172"/>
                  <a:pt x="0" y="216154"/>
                  <a:pt x="0" y="196453"/>
                </a:cubicBezTo>
                <a:lnTo>
                  <a:pt x="0" y="120551"/>
                </a:lnTo>
                <a:close/>
                <a:moveTo>
                  <a:pt x="142875" y="120551"/>
                </a:moveTo>
                <a:cubicBezTo>
                  <a:pt x="142875" y="83548"/>
                  <a:pt x="172845" y="53578"/>
                  <a:pt x="209848" y="53578"/>
                </a:cubicBezTo>
                <a:lnTo>
                  <a:pt x="214313" y="53578"/>
                </a:lnTo>
                <a:cubicBezTo>
                  <a:pt x="224191" y="53578"/>
                  <a:pt x="232172" y="61559"/>
                  <a:pt x="232172" y="71438"/>
                </a:cubicBezTo>
                <a:cubicBezTo>
                  <a:pt x="232172" y="81316"/>
                  <a:pt x="224191" y="89297"/>
                  <a:pt x="214313" y="89297"/>
                </a:cubicBezTo>
                <a:lnTo>
                  <a:pt x="209848" y="89297"/>
                </a:lnTo>
                <a:cubicBezTo>
                  <a:pt x="192602" y="89297"/>
                  <a:pt x="178594" y="103305"/>
                  <a:pt x="178594" y="120551"/>
                </a:cubicBezTo>
                <a:lnTo>
                  <a:pt x="178594" y="125016"/>
                </a:lnTo>
                <a:lnTo>
                  <a:pt x="214313" y="125016"/>
                </a:lnTo>
                <a:cubicBezTo>
                  <a:pt x="234014" y="125016"/>
                  <a:pt x="250031" y="141033"/>
                  <a:pt x="250031" y="160734"/>
                </a:cubicBezTo>
                <a:lnTo>
                  <a:pt x="250031" y="196453"/>
                </a:lnTo>
                <a:cubicBezTo>
                  <a:pt x="250031" y="216154"/>
                  <a:pt x="234014" y="232172"/>
                  <a:pt x="214313" y="232172"/>
                </a:cubicBezTo>
                <a:lnTo>
                  <a:pt x="178594" y="232172"/>
                </a:lnTo>
                <a:cubicBezTo>
                  <a:pt x="158893" y="232172"/>
                  <a:pt x="142875" y="216154"/>
                  <a:pt x="142875" y="196453"/>
                </a:cubicBezTo>
                <a:lnTo>
                  <a:pt x="142875" y="120551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28" name="Text 26"/>
          <p:cNvSpPr/>
          <p:nvPr/>
        </p:nvSpPr>
        <p:spPr>
          <a:xfrm>
            <a:off x="6910388" y="2409825"/>
            <a:ext cx="4810125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"Pensi che il tuo prato non sarà mai perfetto a causa dell'ombra?"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910388" y="3143250"/>
            <a:ext cx="47910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Riconosci una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situazione difficile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che molti vivono. Stai dicendo: "So quanto è frustrante, ma c'è una soluzione che forse non conosci."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00800" y="3948112"/>
            <a:ext cx="5219700" cy="9525"/>
          </a:xfrm>
          <a:custGeom>
            <a:avLst/>
            <a:gdLst/>
            <a:ahLst/>
            <a:cxnLst/>
            <a:rect l="l" t="t" r="r" b="b"/>
            <a:pathLst>
              <a:path w="5219700" h="9525">
                <a:moveTo>
                  <a:pt x="0" y="0"/>
                </a:moveTo>
                <a:lnTo>
                  <a:pt x="5219700" y="0"/>
                </a:lnTo>
                <a:lnTo>
                  <a:pt x="521970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F8F6F2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400800" y="4105275"/>
            <a:ext cx="5295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8F6F2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continuazione: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"Forse stai solo seminando l'essenza sbagliata per il tuo terreno. Esistono varietà specifiche per zone ombreggiate che ti daranno un prato verde e rigoglioso."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219825" y="5324475"/>
            <a:ext cx="1771650" cy="742950"/>
          </a:xfrm>
          <a:custGeom>
            <a:avLst/>
            <a:gdLst/>
            <a:ahLst/>
            <a:cxnLst/>
            <a:rect l="l" t="t" r="r" b="b"/>
            <a:pathLst>
              <a:path w="1771650" h="742950">
                <a:moveTo>
                  <a:pt x="0" y="0"/>
                </a:moveTo>
                <a:lnTo>
                  <a:pt x="1771650" y="0"/>
                </a:lnTo>
                <a:lnTo>
                  <a:pt x="17716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A8B69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286500" y="5448300"/>
            <a:ext cx="1638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310313" y="5753100"/>
            <a:ext cx="1590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C332E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Attenzione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124825" y="5324475"/>
            <a:ext cx="1771650" cy="742950"/>
          </a:xfrm>
          <a:custGeom>
            <a:avLst/>
            <a:gdLst/>
            <a:ahLst/>
            <a:cxnLst/>
            <a:rect l="l" t="t" r="r" b="b"/>
            <a:pathLst>
              <a:path w="1771650" h="742950">
                <a:moveTo>
                  <a:pt x="0" y="0"/>
                </a:moveTo>
                <a:lnTo>
                  <a:pt x="1771650" y="0"/>
                </a:lnTo>
                <a:lnTo>
                  <a:pt x="17716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D4A373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8191500" y="5448300"/>
            <a:ext cx="1638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90%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215313" y="5753100"/>
            <a:ext cx="1590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C332E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Retention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10029825" y="5324475"/>
            <a:ext cx="1771650" cy="742950"/>
          </a:xfrm>
          <a:custGeom>
            <a:avLst/>
            <a:gdLst/>
            <a:ahLst/>
            <a:cxnLst/>
            <a:rect l="l" t="t" r="r" b="b"/>
            <a:pathLst>
              <a:path w="1771650" h="742950">
                <a:moveTo>
                  <a:pt x="0" y="0"/>
                </a:moveTo>
                <a:lnTo>
                  <a:pt x="1771650" y="0"/>
                </a:lnTo>
                <a:lnTo>
                  <a:pt x="17716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A4D39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10096500" y="5448300"/>
            <a:ext cx="1638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3A4D39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Altissimo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0120313" y="5753100"/>
            <a:ext cx="1590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2C332E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Engagement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381000" y="6229350"/>
            <a:ext cx="11430000" cy="552450"/>
          </a:xfrm>
          <a:custGeom>
            <a:avLst/>
            <a:gdLst/>
            <a:ahLst/>
            <a:cxnLst/>
            <a:rect l="l" t="t" r="r" b="b"/>
            <a:pathLst>
              <a:path w="11430000" h="552450">
                <a:moveTo>
                  <a:pt x="0" y="0"/>
                </a:moveTo>
                <a:lnTo>
                  <a:pt x="11430000" y="0"/>
                </a:lnTo>
                <a:lnTo>
                  <a:pt x="11430000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42" name="Text 40"/>
          <p:cNvSpPr/>
          <p:nvPr/>
        </p:nvSpPr>
        <p:spPr>
          <a:xfrm>
            <a:off x="495300" y="6381750"/>
            <a:ext cx="112014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b="1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formula del gancio empatico:</a:t>
            </a:r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F8F6F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Identifica un problema comune → Chiedi se lo vivono → Prometti una soluzione semplice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hausandgarten.com/cba7844fa2a69c22e20ead52672994a0ebfbe59a.png">    </p:cNvPr>
          <p:cNvPicPr>
            <a:picLocks noChangeAspect="1"/>
          </p:cNvPicPr>
          <p:nvPr/>
        </p:nvPicPr>
        <p:blipFill>
          <a:blip r:embed="rId1"/>
          <a:srcRect l="12944" r="12944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3A4D39">
                  <a:alpha val="95000"/>
                </a:srgbClr>
              </a:gs>
              <a:gs pos="50000">
                <a:srgbClr val="3A4D39">
                  <a:alpha val="80000"/>
                </a:srgbClr>
              </a:gs>
              <a:gs pos="100000">
                <a:srgbClr val="7A8B69">
                  <a:alpha val="60000"/>
                </a:srgbClr>
              </a:gs>
            </a:gsLst>
            <a:lin ang="108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23348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5" name="Text 2"/>
          <p:cNvSpPr/>
          <p:nvPr/>
        </p:nvSpPr>
        <p:spPr>
          <a:xfrm>
            <a:off x="609600" y="1462088"/>
            <a:ext cx="68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524000" y="1233488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>
                <a:moveTo>
                  <a:pt x="0" y="0"/>
                </a:moveTo>
                <a:lnTo>
                  <a:pt x="38100" y="0"/>
                </a:lnTo>
                <a:lnTo>
                  <a:pt x="381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4A373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452688"/>
            <a:ext cx="6524625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Il Corpo: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Mostrare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la Cura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5253038"/>
            <a:ext cx="62960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6F2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Qui è dove dimostri che dietro la bellezza c'è un lavoro esperto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Strategica per Professionisti del Verde</dc:title>
  <dc:subject>Guida Strategica per Professionisti del Verde</dc:subject>
  <dc:creator>Kimi</dc:creator>
  <cp:lastModifiedBy>Kimi</cp:lastModifiedBy>
  <cp:revision>1</cp:revision>
  <dcterms:created xsi:type="dcterms:W3CDTF">2026-03-18T17:04:07Z</dcterms:created>
  <dcterms:modified xsi:type="dcterms:W3CDTF">2026-03-18T17:04:07Z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{"Label":"Guida Strategica per Professionisti del Verde","ContentProducer":"001191110108MACG2KBH8F10000","ProduceID":"19d00950-8a12-868b-8000-000013beff45","ReservedCode1":"","ContentPropagator":"001191110108MACG2KBH8F20000","PropagateID":"19d00950-8a12-868b-8000-000013beff45","ReservedCode2":""}</vt:lpwstr>
  </property>
</Properties>
</file>