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57" r:id="rId4"/>
    <p:sldId id="260" r:id="rId5"/>
    <p:sldId id="267" r:id="rId6"/>
    <p:sldId id="258" r:id="rId7"/>
    <p:sldId id="274" r:id="rId8"/>
    <p:sldId id="275" r:id="rId9"/>
    <p:sldId id="261" r:id="rId10"/>
    <p:sldId id="276" r:id="rId11"/>
    <p:sldId id="278" r:id="rId12"/>
    <p:sldId id="277" r:id="rId13"/>
    <p:sldId id="259" r:id="rId14"/>
    <p:sldId id="264" r:id="rId15"/>
    <p:sldId id="263" r:id="rId16"/>
    <p:sldId id="266" r:id="rId17"/>
    <p:sldId id="262" r:id="rId18"/>
    <p:sldId id="269" r:id="rId19"/>
    <p:sldId id="268" r:id="rId20"/>
    <p:sldId id="279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7"/>
    <p:restoredTop sz="91391"/>
  </p:normalViewPr>
  <p:slideViewPr>
    <p:cSldViewPr snapToGrid="0">
      <p:cViewPr varScale="1">
        <p:scale>
          <a:sx n="77" d="100"/>
          <a:sy n="77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96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B34B86-049B-931A-A35A-3652549E21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74F0-4AF3-8827-4435-DFBA8EF949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605E5-A5DD-614C-9D04-290ECC38C01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CF65C-0DD3-1E57-6B00-E7DCC8740F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8C7ED-8BBB-88BC-799B-911F63287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BFBE6-C0BC-3B47-989C-A3ABC20F6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0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D5D2-198E-F441-8E33-80F695C0A53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449C-95D2-BC46-8374-2501A5F0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9449C-95D2-BC46-8374-2501A5F0C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F0E1073-FDCF-7046-819E-7A060993980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3DD429-1793-7444-8DC5-D54DB95B48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blue text&#10;&#10;Description automatically generated">
            <a:extLst>
              <a:ext uri="{FF2B5EF4-FFF2-40B4-BE49-F238E27FC236}">
                <a16:creationId xmlns:a16="http://schemas.microsoft.com/office/drawing/2014/main" id="{C5C6505D-C28F-4DD5-5F26-24DDC310F49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10056" y="0"/>
            <a:ext cx="2177143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6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ficmprep.wordpress.com/" TargetMode="External"/><Relationship Id="rId2" Type="http://schemas.openxmlformats.org/officeDocument/2006/relationships/hyperlink" Target="https://frcaheadstar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rksandhumberdeanery.nhs.uk/anaesthesia/regional-teaching-courses-and-study-leave/recommended-cours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xcourse.co.uk/yhlsfd/guestCourseList.a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26C7C-6E8B-F9B4-FE0C-15D878ADA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138" y="1474778"/>
            <a:ext cx="6629400" cy="1711082"/>
          </a:xfrm>
        </p:spPr>
        <p:txBody>
          <a:bodyPr>
            <a:normAutofit/>
          </a:bodyPr>
          <a:lstStyle/>
          <a:p>
            <a:r>
              <a:rPr lang="en-GB" sz="4400" dirty="0"/>
              <a:t>School of Anaesthesia &amp; ICM</a:t>
            </a:r>
            <a:br>
              <a:rPr lang="en-GB" sz="4400" dirty="0"/>
            </a:br>
            <a:r>
              <a:rPr lang="en-GB" sz="4400" dirty="0"/>
              <a:t>Educational Support</a:t>
            </a:r>
            <a:endParaRPr lang="en-US" sz="4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EC2E51B-F48C-BBDD-9350-41A9573C5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2790" y="3276071"/>
            <a:ext cx="6080030" cy="687058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err="1">
                <a:solidFill>
                  <a:srgbClr val="000000"/>
                </a:solidFill>
              </a:rPr>
              <a:t>Dr.</a:t>
            </a:r>
            <a:r>
              <a:rPr lang="en-GB" sz="8000" dirty="0">
                <a:solidFill>
                  <a:srgbClr val="000000"/>
                </a:solidFill>
              </a:rPr>
              <a:t> Selin Kabadayi</a:t>
            </a:r>
            <a:br>
              <a:rPr lang="en-GB" sz="8000" dirty="0">
                <a:solidFill>
                  <a:srgbClr val="000000"/>
                </a:solidFill>
              </a:rPr>
            </a:br>
            <a:r>
              <a:rPr lang="en-GB" sz="8000" dirty="0">
                <a:solidFill>
                  <a:srgbClr val="000000"/>
                </a:solidFill>
              </a:rPr>
              <a:t>Education Lead</a:t>
            </a:r>
          </a:p>
          <a:p>
            <a:endParaRPr lang="en-GB" sz="8000" dirty="0">
              <a:solidFill>
                <a:srgbClr val="000000"/>
              </a:solidFill>
            </a:endParaRPr>
          </a:p>
          <a:p>
            <a:r>
              <a:rPr lang="en-GB" sz="8000" dirty="0">
                <a:solidFill>
                  <a:srgbClr val="000000"/>
                </a:solidFill>
              </a:rPr>
              <a:t>Feb 2026</a:t>
            </a:r>
          </a:p>
          <a:p>
            <a:r>
              <a:rPr lang="en-GB" sz="8000" dirty="0">
                <a:solidFill>
                  <a:srgbClr val="000000"/>
                </a:solidFill>
              </a:rPr>
              <a:t>Pan-Deanery Induction</a:t>
            </a:r>
            <a:endParaRPr lang="en-US" sz="8000" dirty="0">
              <a:solidFill>
                <a:srgbClr val="000000"/>
              </a:solidFill>
            </a:endParaRPr>
          </a:p>
          <a:p>
            <a:endParaRPr lang="en-US" sz="500" dirty="0">
              <a:solidFill>
                <a:srgbClr val="000000"/>
              </a:solidFill>
            </a:endParaRPr>
          </a:p>
        </p:txBody>
      </p:sp>
      <p:pic>
        <p:nvPicPr>
          <p:cNvPr id="29" name="Graphic 28" descr="Books">
            <a:extLst>
              <a:ext uri="{FF2B5EF4-FFF2-40B4-BE49-F238E27FC236}">
                <a16:creationId xmlns:a16="http://schemas.microsoft.com/office/drawing/2014/main" id="{6C7BFD57-E155-C380-E761-C6387108D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8751-1A81-97A1-7A63-707AD473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Exam -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D0C1-1BFD-A96F-0F99-E5E64996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York Final Written Exam Revision Course</a:t>
            </a:r>
          </a:p>
          <a:p>
            <a:r>
              <a:rPr lang="en-US" dirty="0"/>
              <a:t>Hull Online FRCA Final Written Course</a:t>
            </a:r>
          </a:p>
          <a:p>
            <a:r>
              <a:rPr lang="en-US" dirty="0"/>
              <a:t>Sheffield FRCA Revision Written Course</a:t>
            </a:r>
          </a:p>
          <a:p>
            <a:r>
              <a:rPr lang="en-US" dirty="0"/>
              <a:t>CRQ Masterclass Teaching</a:t>
            </a:r>
          </a:p>
          <a:p>
            <a:r>
              <a:rPr lang="en-US" dirty="0"/>
              <a:t>VYVA Final FRCA SOE Prep Course</a:t>
            </a:r>
          </a:p>
          <a:p>
            <a:r>
              <a:rPr lang="en-US" dirty="0"/>
              <a:t>Virtual Final FRCA SOE Revision Day</a:t>
            </a:r>
          </a:p>
          <a:p>
            <a:r>
              <a:rPr lang="en-US" dirty="0"/>
              <a:t>Leeds Crammer</a:t>
            </a:r>
          </a:p>
        </p:txBody>
      </p:sp>
    </p:spTree>
    <p:extLst>
      <p:ext uri="{BB962C8B-B14F-4D97-AF65-F5344CB8AC3E}">
        <p14:creationId xmlns:p14="http://schemas.microsoft.com/office/powerpoint/2010/main" val="373977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F3C8-59BA-C79D-3E42-A93CF31C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EXAM - </a:t>
            </a:r>
            <a:r>
              <a:rPr lang="en-US" dirty="0" err="1"/>
              <a:t>ficm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AB86-0079-A0CD-8E43-97A84A39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FFICM FIVA</a:t>
            </a:r>
          </a:p>
          <a:p>
            <a:r>
              <a:rPr lang="en-US" dirty="0"/>
              <a:t>FICM OSCE Prep COURSE</a:t>
            </a:r>
          </a:p>
          <a:p>
            <a:r>
              <a:rPr lang="en-US" dirty="0"/>
              <a:t>FICM Prep Course</a:t>
            </a:r>
          </a:p>
        </p:txBody>
      </p:sp>
    </p:spTree>
    <p:extLst>
      <p:ext uri="{BB962C8B-B14F-4D97-AF65-F5344CB8AC3E}">
        <p14:creationId xmlns:p14="http://schemas.microsoft.com/office/powerpoint/2010/main" val="125102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0579-FD6D-2D53-477D-21085368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note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D0AD-6400-2F21-D348-0885F7C45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https://frcaheadstart.org</a:t>
            </a:r>
            <a:endParaRPr lang="en-US" dirty="0"/>
          </a:p>
          <a:p>
            <a:r>
              <a:rPr lang="en-US" dirty="0"/>
              <a:t>FFICM Prep </a:t>
            </a:r>
            <a:r>
              <a:rPr lang="en-US" dirty="0">
                <a:hlinkClick r:id="rId3"/>
              </a:rPr>
              <a:t>https://fficmprep.wordpress.com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4BA5F6E7-20A3-41AD-9F7C-C6AC8B812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096" y="3787774"/>
            <a:ext cx="2612806" cy="1427163"/>
          </a:xfrm>
          <a:prstGeom prst="rect">
            <a:avLst/>
          </a:prstGeom>
        </p:spPr>
      </p:pic>
      <p:pic>
        <p:nvPicPr>
          <p:cNvPr id="11" name="Picture 10" descr="A blue and green logo&#10;&#10;AI-generated content may be incorrect.">
            <a:extLst>
              <a:ext uri="{FF2B5EF4-FFF2-40B4-BE49-F238E27FC236}">
                <a16:creationId xmlns:a16="http://schemas.microsoft.com/office/drawing/2014/main" id="{B1CC896C-8C9E-9874-0795-1BA24F886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448" y="3428999"/>
            <a:ext cx="3253244" cy="215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1E8C-C6D0-95CF-538F-CDC8B42F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List of Stage 1-3 Recommended Courses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F7B5-9971-7C63-6081-4BA0B4A0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https://www.yorksandhumberdeanery.nhs.uk/anaesthesia/regional-teaching-courses-and-study-leave/recommended-courses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1C6EF-D05C-0592-F0F6-4947454E18E5}"/>
              </a:ext>
            </a:extLst>
          </p:cNvPr>
          <p:cNvSpPr txBox="1"/>
          <p:nvPr/>
        </p:nvSpPr>
        <p:spPr>
          <a:xfrm>
            <a:off x="1208314" y="3429000"/>
            <a:ext cx="9494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Links to deanery website can be found here: https://</a:t>
            </a:r>
            <a:r>
              <a:rPr lang="en-US" sz="3200" dirty="0" err="1">
                <a:latin typeface="+mj-lt"/>
              </a:rPr>
              <a:t>yairn.co.uk</a:t>
            </a:r>
            <a:r>
              <a:rPr lang="en-US" sz="3200" dirty="0">
                <a:latin typeface="+mj-lt"/>
              </a:rPr>
              <a:t>/recommended-courses</a:t>
            </a:r>
          </a:p>
        </p:txBody>
      </p:sp>
    </p:spTree>
    <p:extLst>
      <p:ext uri="{BB962C8B-B14F-4D97-AF65-F5344CB8AC3E}">
        <p14:creationId xmlns:p14="http://schemas.microsoft.com/office/powerpoint/2010/main" val="267082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F371-7D45-35D0-CE71-9A7EF35A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6B03D-474F-5E83-80A6-E367DB6A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Locally run in each hospital</a:t>
            </a:r>
          </a:p>
          <a:p>
            <a:r>
              <a:rPr lang="en-US" dirty="0"/>
              <a:t>Usually weekly novice teaching sessions</a:t>
            </a:r>
          </a:p>
          <a:p>
            <a:r>
              <a:rPr lang="en-US" dirty="0"/>
              <a:t>Allowing you to understand some basic concepts in pharmacology, physiology and physics</a:t>
            </a:r>
          </a:p>
          <a:p>
            <a:r>
              <a:rPr lang="en-US" dirty="0"/>
              <a:t>Often a combination of resident and consultant led</a:t>
            </a:r>
          </a:p>
          <a:p>
            <a:r>
              <a:rPr lang="en-US" dirty="0"/>
              <a:t>Often peer to peer</a:t>
            </a:r>
          </a:p>
          <a:p>
            <a:r>
              <a:rPr lang="en-US" dirty="0"/>
              <a:t>Found to be very beneficial by residents</a:t>
            </a:r>
          </a:p>
        </p:txBody>
      </p:sp>
    </p:spTree>
    <p:extLst>
      <p:ext uri="{BB962C8B-B14F-4D97-AF65-F5344CB8AC3E}">
        <p14:creationId xmlns:p14="http://schemas.microsoft.com/office/powerpoint/2010/main" val="34041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A194-B8A7-F1AB-C5F8-37571159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2/3 Regional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0582-2284-C621-134E-11C6158D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16608"/>
            <a:ext cx="10213848" cy="47975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YAIRN Advanced teaching </a:t>
            </a:r>
            <a:r>
              <a:rPr lang="en-US" dirty="0" err="1"/>
              <a:t>programme</a:t>
            </a:r>
            <a:r>
              <a:rPr lang="en-US" dirty="0"/>
              <a:t> (separate </a:t>
            </a:r>
            <a:r>
              <a:rPr lang="en-US" dirty="0" err="1"/>
              <a:t>programme</a:t>
            </a:r>
            <a:r>
              <a:rPr lang="en-US" dirty="0"/>
              <a:t> for ICM as well)</a:t>
            </a:r>
          </a:p>
          <a:p>
            <a:r>
              <a:rPr lang="en-US" dirty="0"/>
              <a:t>Pan-deanery teaching</a:t>
            </a:r>
          </a:p>
          <a:p>
            <a:r>
              <a:rPr lang="en-US" dirty="0"/>
              <a:t>Rotates every 2/3 months between regions within Y&amp;H</a:t>
            </a:r>
          </a:p>
          <a:p>
            <a:r>
              <a:rPr lang="en-US" dirty="0"/>
              <a:t>Full day</a:t>
            </a:r>
          </a:p>
          <a:p>
            <a:r>
              <a:rPr lang="en-US" dirty="0"/>
              <a:t>Covers broad curriculum topics</a:t>
            </a:r>
          </a:p>
          <a:p>
            <a:endParaRPr lang="en-US" dirty="0"/>
          </a:p>
          <a:p>
            <a:r>
              <a:rPr lang="en-US" dirty="0"/>
              <a:t>There is also START: specialty trainee anaesthetic regional teaching in Sheffield.</a:t>
            </a:r>
          </a:p>
          <a:p>
            <a:r>
              <a:rPr lang="en-US" dirty="0"/>
              <a:t>½ day per month at STH</a:t>
            </a:r>
          </a:p>
          <a:p>
            <a:r>
              <a:rPr lang="en-US" dirty="0"/>
              <a:t>There is also East regional teaching – please look on https://</a:t>
            </a:r>
            <a:r>
              <a:rPr lang="en-US" dirty="0" err="1"/>
              <a:t>yairn.co.uk</a:t>
            </a:r>
            <a:r>
              <a:rPr lang="en-US" dirty="0"/>
              <a:t>/#</a:t>
            </a:r>
            <a:r>
              <a:rPr lang="en-US" dirty="0" err="1"/>
              <a:t>regionalteaching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you are post primary, you can ask for permission from your CT to attend YAIRN Advanced/START training sessions</a:t>
            </a:r>
          </a:p>
          <a:p>
            <a:endParaRPr lang="en-US" dirty="0"/>
          </a:p>
          <a:p>
            <a:r>
              <a:rPr lang="en-US" dirty="0"/>
              <a:t>All regional teaching is on </a:t>
            </a:r>
            <a:r>
              <a:rPr lang="en-US" dirty="0" err="1"/>
              <a:t>YAIRN.co.uk</a:t>
            </a:r>
            <a:r>
              <a:rPr lang="en-US" dirty="0"/>
              <a:t> with links to sign up</a:t>
            </a:r>
          </a:p>
        </p:txBody>
      </p:sp>
    </p:spTree>
    <p:extLst>
      <p:ext uri="{BB962C8B-B14F-4D97-AF65-F5344CB8AC3E}">
        <p14:creationId xmlns:p14="http://schemas.microsoft.com/office/powerpoint/2010/main" val="74964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BC60-7A5C-9A9C-521E-AA5FA960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run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60B0-69B4-867D-DAF2-5CB50C825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YATC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The Yorkshire Anaesthetics Trainee Conference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 is an annual conference for trainees with an exciting programme and trainee presentations.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It is normally in October.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YICC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Yorkshire Intensive Care Conference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is annually at the Yorkshire Wildlife Park in May.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It is a super day of interesting sessions from national experts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var(--h6-font-family)"/>
              </a:rPr>
              <a:t>LACTIC</a:t>
            </a:r>
          </a:p>
          <a:p>
            <a:pPr lvl="1"/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The Leeds Acute and Intensive Care Conference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 is September 18-19th 2025. </a:t>
            </a:r>
          </a:p>
          <a:p>
            <a:pPr lvl="1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var(--body-font-family)"/>
              </a:rPr>
              <a:t>2 day conference with excellent talks and workshops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61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501FB4-C44D-D2DC-9DC5-CC8AFA622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387D4-6777-EF76-803F-555A05BA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Blackboard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28BB8F-97AF-383C-815E-B51DBD5CB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8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52ED3-B209-407F-974C-57569FB4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4653" r="4062" b="5324"/>
          <a:stretch/>
        </p:blipFill>
        <p:spPr>
          <a:xfrm>
            <a:off x="6773906" y="2101056"/>
            <a:ext cx="4846594" cy="2245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74DB0-EE36-3576-6411-05B764C0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Useful modules for the new starter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EDF9-4F30-0777-61A1-B714B5EF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Trainee Induction Resources</a:t>
            </a:r>
          </a:p>
          <a:p>
            <a:r>
              <a:rPr lang="en-US" dirty="0"/>
              <a:t>Course Calendar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Procedural Sedation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TIVA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Research and data management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Quality Improvement for Anaesthetists</a:t>
            </a:r>
          </a:p>
          <a:p>
            <a:r>
              <a:rPr lang="en-US" dirty="0">
                <a:ea typeface="Calibri"/>
                <a:cs typeface="Calibri"/>
              </a:rPr>
              <a:t>Pain</a:t>
            </a:r>
          </a:p>
          <a:p>
            <a:r>
              <a:rPr lang="en-US" dirty="0">
                <a:ea typeface="Calibri"/>
                <a:cs typeface="Calibri"/>
              </a:rPr>
              <a:t>Exam preparation courses</a:t>
            </a:r>
          </a:p>
          <a:p>
            <a:endParaRPr lang="en-US" dirty="0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44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B494-BA2C-4E76-3B73-B3FF9442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access?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B134-7DEF-1091-A6DC-7F6387CA8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1FD8C4-64AB-663E-BDA0-971F2E89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87286"/>
            <a:ext cx="11087100" cy="50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9D90-AD05-CBD7-CC24-BB7B56E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School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CB05-3E19-222D-DA01-C2146127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YAIRN</a:t>
            </a:r>
          </a:p>
          <a:p>
            <a:r>
              <a:rPr lang="en-US" dirty="0"/>
              <a:t>Course Calendar</a:t>
            </a:r>
          </a:p>
          <a:p>
            <a:r>
              <a:rPr lang="en-US" dirty="0"/>
              <a:t>Important courses</a:t>
            </a:r>
          </a:p>
          <a:p>
            <a:r>
              <a:rPr lang="en-US" dirty="0"/>
              <a:t>Exam preparation</a:t>
            </a:r>
          </a:p>
          <a:p>
            <a:r>
              <a:rPr lang="en-US" dirty="0"/>
              <a:t>Stage 1 teaching</a:t>
            </a:r>
          </a:p>
          <a:p>
            <a:r>
              <a:rPr lang="en-US" dirty="0"/>
              <a:t>Stage 2/3 teaching</a:t>
            </a:r>
          </a:p>
          <a:p>
            <a:r>
              <a:rPr lang="en-US" dirty="0"/>
              <a:t>Conferences</a:t>
            </a:r>
          </a:p>
          <a:p>
            <a:r>
              <a:rPr lang="en-US" dirty="0"/>
              <a:t>Blackboard</a:t>
            </a:r>
          </a:p>
          <a:p>
            <a:r>
              <a:rPr lang="en-US" dirty="0"/>
              <a:t>Run through of Education Website</a:t>
            </a:r>
          </a:p>
        </p:txBody>
      </p:sp>
    </p:spTree>
    <p:extLst>
      <p:ext uri="{BB962C8B-B14F-4D97-AF65-F5344CB8AC3E}">
        <p14:creationId xmlns:p14="http://schemas.microsoft.com/office/powerpoint/2010/main" val="219062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9198-7D37-A8C3-85EA-8A899259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A8AD-55CF-8CD8-7D8B-AE8A2ED2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through of education website: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yairn.co.uk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8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1B74-E870-3B35-C065-1278E850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1045-EBDD-FE08-96D9-0F5049E8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E6B83-BCF5-6EAE-09E7-55AC7ED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YAIRN: http://</a:t>
            </a:r>
            <a:r>
              <a:rPr lang="en-US" dirty="0" err="1"/>
              <a:t>YAIRN.co.uk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690F-50F3-705F-42A3-A4439A49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Yorkshire and Humber </a:t>
            </a:r>
            <a:r>
              <a:rPr lang="en-US" dirty="0" err="1"/>
              <a:t>Anaesthetics</a:t>
            </a:r>
            <a:r>
              <a:rPr lang="en-US" dirty="0"/>
              <a:t> and ICM Regional Network</a:t>
            </a:r>
          </a:p>
          <a:p>
            <a:r>
              <a:rPr lang="en-US" dirty="0"/>
              <a:t>A single point of access for Educational Events, Courses and Teaching within the region</a:t>
            </a:r>
          </a:p>
          <a:p>
            <a:r>
              <a:rPr lang="en-US" dirty="0"/>
              <a:t>Access to a School Courses </a:t>
            </a:r>
            <a:r>
              <a:rPr lang="en-US" dirty="0" err="1"/>
              <a:t>Calender</a:t>
            </a:r>
            <a:endParaRPr lang="en-US" dirty="0"/>
          </a:p>
          <a:p>
            <a:r>
              <a:rPr lang="en-US" dirty="0"/>
              <a:t>Access to regional teaching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Information about available courses within the region</a:t>
            </a:r>
          </a:p>
          <a:p>
            <a:r>
              <a:rPr lang="en-US" dirty="0"/>
              <a:t>Networks</a:t>
            </a:r>
          </a:p>
          <a:p>
            <a:pPr lvl="1"/>
            <a:r>
              <a:rPr lang="en-US" dirty="0"/>
              <a:t>YAIRN Core</a:t>
            </a:r>
          </a:p>
          <a:p>
            <a:pPr lvl="1"/>
            <a:r>
              <a:rPr lang="en-US" dirty="0"/>
              <a:t>YAIRN Advanced</a:t>
            </a:r>
          </a:p>
          <a:p>
            <a:pPr lvl="1"/>
            <a:r>
              <a:rPr lang="en-US" dirty="0"/>
              <a:t>YAIRN Exam</a:t>
            </a:r>
          </a:p>
          <a:p>
            <a:pPr lvl="1"/>
            <a:r>
              <a:rPr lang="en-US" dirty="0"/>
              <a:t>Yairn ICM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2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website&#10;&#10;AI-generated content may be incorrect.">
            <a:extLst>
              <a:ext uri="{FF2B5EF4-FFF2-40B4-BE49-F238E27FC236}">
                <a16:creationId xmlns:a16="http://schemas.microsoft.com/office/drawing/2014/main" id="{9775F6D7-D619-999B-1E92-3F1EDE8F9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891" y="562605"/>
            <a:ext cx="9579175" cy="5732789"/>
          </a:xfrm>
        </p:spPr>
      </p:pic>
    </p:spTree>
    <p:extLst>
      <p:ext uri="{BB962C8B-B14F-4D97-AF65-F5344CB8AC3E}">
        <p14:creationId xmlns:p14="http://schemas.microsoft.com/office/powerpoint/2010/main" val="74597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B673-1C77-BB83-D7F3-C5207D88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Calendar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medical course&#10;&#10;AI-generated content may be incorrect.">
            <a:extLst>
              <a:ext uri="{FF2B5EF4-FFF2-40B4-BE49-F238E27FC236}">
                <a16:creationId xmlns:a16="http://schemas.microsoft.com/office/drawing/2014/main" id="{22BFFAA4-48B0-BB62-DEAF-B68D714AE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771" y="1404257"/>
            <a:ext cx="9339943" cy="4767943"/>
          </a:xfrm>
        </p:spPr>
      </p:pic>
    </p:spTree>
    <p:extLst>
      <p:ext uri="{BB962C8B-B14F-4D97-AF65-F5344CB8AC3E}">
        <p14:creationId xmlns:p14="http://schemas.microsoft.com/office/powerpoint/2010/main" val="57509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94F5-BABB-969E-947A-7B7553AA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courses Stage 1: YAIRN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3D4F-045F-C555-AA28-FE036B78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 numCol="2">
            <a:noAutofit/>
          </a:bodyPr>
          <a:lstStyle/>
          <a:p>
            <a:r>
              <a:rPr lang="en-US" sz="1800" dirty="0"/>
              <a:t>Critical Incident Course</a:t>
            </a:r>
          </a:p>
          <a:p>
            <a:r>
              <a:rPr lang="en-US" sz="1800" dirty="0"/>
              <a:t>Critical Care Transfer Course</a:t>
            </a:r>
          </a:p>
          <a:p>
            <a:r>
              <a:rPr lang="en-US" sz="1800" dirty="0"/>
              <a:t>Obstetric Anaesthetic Emergencies Simulation </a:t>
            </a:r>
          </a:p>
          <a:p>
            <a:r>
              <a:rPr lang="en-US" sz="1800" dirty="0"/>
              <a:t>PROMPT/BOASTY</a:t>
            </a:r>
          </a:p>
          <a:p>
            <a:r>
              <a:rPr lang="en-US" sz="1800" dirty="0"/>
              <a:t>ALS (in region)</a:t>
            </a:r>
          </a:p>
          <a:p>
            <a:r>
              <a:rPr lang="en-US" sz="1800" dirty="0"/>
              <a:t>Stage 1 Trauma Course</a:t>
            </a:r>
          </a:p>
          <a:p>
            <a:r>
              <a:rPr lang="en-US" sz="1800" dirty="0"/>
              <a:t>Leeds Sedation Course</a:t>
            </a:r>
          </a:p>
          <a:p>
            <a:r>
              <a:rPr lang="en-US" sz="1800" dirty="0"/>
              <a:t>EPIC 1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Regional Anaesthesia courses: </a:t>
            </a:r>
          </a:p>
          <a:p>
            <a:pPr lvl="1"/>
            <a:r>
              <a:rPr lang="en-US" dirty="0"/>
              <a:t>RANT-Y</a:t>
            </a:r>
          </a:p>
          <a:p>
            <a:pPr lvl="1"/>
            <a:r>
              <a:rPr lang="en-US" dirty="0"/>
              <a:t>MYRAG</a:t>
            </a:r>
          </a:p>
          <a:p>
            <a:pPr lvl="1"/>
            <a:r>
              <a:rPr lang="en-US" dirty="0"/>
              <a:t>HRAC</a:t>
            </a:r>
          </a:p>
          <a:p>
            <a:pPr lvl="1"/>
            <a:r>
              <a:rPr lang="en-US" dirty="0"/>
              <a:t>HUM</a:t>
            </a:r>
          </a:p>
          <a:p>
            <a:r>
              <a:rPr lang="en-US" sz="1800" dirty="0"/>
              <a:t>ST4 Anaesthetic Interview Courses</a:t>
            </a:r>
          </a:p>
        </p:txBody>
      </p:sp>
    </p:spTree>
    <p:extLst>
      <p:ext uri="{BB962C8B-B14F-4D97-AF65-F5344CB8AC3E}">
        <p14:creationId xmlns:p14="http://schemas.microsoft.com/office/powerpoint/2010/main" val="197479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42A7-90D2-557E-2545-7E49D17A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Courses: Stage 2 YAIRN </a:t>
            </a:r>
            <a:r>
              <a:rPr lang="en-US" dirty="0" err="1"/>
              <a:t>ADvanced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CA05-C506-C6AE-3CA3-CD69520C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Yorkshire Difficult Airway Workshop (YDAW)</a:t>
            </a:r>
          </a:p>
          <a:p>
            <a:r>
              <a:rPr lang="en-US" dirty="0"/>
              <a:t>East Yorkshire Difficult Airway Course</a:t>
            </a:r>
          </a:p>
          <a:p>
            <a:r>
              <a:rPr lang="en-US" dirty="0"/>
              <a:t>Regional</a:t>
            </a:r>
          </a:p>
          <a:p>
            <a:pPr lvl="1"/>
            <a:r>
              <a:rPr lang="en-US" dirty="0"/>
              <a:t>MYRAG</a:t>
            </a:r>
          </a:p>
          <a:p>
            <a:pPr lvl="1"/>
            <a:r>
              <a:rPr lang="en-US" dirty="0"/>
              <a:t>HRAC</a:t>
            </a:r>
          </a:p>
          <a:p>
            <a:pPr lvl="1"/>
            <a:r>
              <a:rPr lang="en-US" dirty="0"/>
              <a:t>HUM</a:t>
            </a:r>
          </a:p>
          <a:p>
            <a:pPr lvl="1"/>
            <a:r>
              <a:rPr lang="en-US" dirty="0"/>
              <a:t>Cadaveric course</a:t>
            </a:r>
          </a:p>
          <a:p>
            <a:r>
              <a:rPr lang="en-US" dirty="0"/>
              <a:t>CPET</a:t>
            </a:r>
          </a:p>
          <a:p>
            <a:r>
              <a:rPr lang="en-US" dirty="0" err="1"/>
              <a:t>Paeds</a:t>
            </a:r>
            <a:endParaRPr lang="en-US" dirty="0"/>
          </a:p>
          <a:p>
            <a:pPr lvl="1"/>
            <a:r>
              <a:rPr lang="en-US" dirty="0"/>
              <a:t>SPECS, SAFE, MEPA</a:t>
            </a:r>
          </a:p>
          <a:p>
            <a:r>
              <a:rPr lang="en-US" dirty="0"/>
              <a:t>EPIC 2</a:t>
            </a:r>
          </a:p>
          <a:p>
            <a:r>
              <a:rPr lang="en-US" dirty="0"/>
              <a:t>Obstetrics</a:t>
            </a:r>
          </a:p>
          <a:p>
            <a:pPr lvl="1"/>
            <a:r>
              <a:rPr lang="en-US" dirty="0"/>
              <a:t>TOAASTY, PROMPT</a:t>
            </a:r>
          </a:p>
          <a:p>
            <a:r>
              <a:rPr lang="en-US" dirty="0"/>
              <a:t>Trauma</a:t>
            </a:r>
          </a:p>
          <a:p>
            <a:pPr lvl="1"/>
            <a:r>
              <a:rPr lang="en-US" dirty="0"/>
              <a:t>Stage 2 Leeds and Sheffield Major Trauma Courses</a:t>
            </a:r>
          </a:p>
          <a:p>
            <a:pPr lvl="1"/>
            <a:r>
              <a:rPr lang="en-US" dirty="0"/>
              <a:t>Sheffield Children’s Advanced Trauma Course (CAT)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4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70F2-7AD8-31FD-20B0-49181EB3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Deanery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91A5-C2CF-4C6F-7321-C2D65E5D8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also be aware of deanery courses too: </a:t>
            </a:r>
            <a:r>
              <a:rPr lang="en-US" dirty="0">
                <a:hlinkClick r:id="rId2"/>
              </a:rPr>
              <a:t>https://www.maxcourse.co.uk/yhlsfd/guestCourseList.asp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includes leadership and management courses, interview courses, managing imposter syndrome, enhancing confidence, managing stress, train the trainer, patient safety, communication, consultant interview courses, research and managing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Explore the website to see what suits you at your point of training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EE78-E0AB-2C17-3A20-41A2F3ED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 EXAM - Primary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FAC14-7060-692A-F5B6-9740F68F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SBA</a:t>
            </a:r>
          </a:p>
          <a:p>
            <a:endParaRPr lang="en-US" dirty="0"/>
          </a:p>
          <a:p>
            <a:r>
              <a:rPr lang="en-US" dirty="0"/>
              <a:t>Virtual Primary FRCA SOE Revision Day (Hull) – </a:t>
            </a:r>
            <a:r>
              <a:rPr lang="en-US" dirty="0" err="1"/>
              <a:t>frcaheadstart.org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Primary FRCA  VYVA Preparation Exam Course</a:t>
            </a:r>
          </a:p>
          <a:p>
            <a:endParaRPr lang="en-US" dirty="0"/>
          </a:p>
          <a:p>
            <a:r>
              <a:rPr lang="en-US" dirty="0"/>
              <a:t>Primary FRCA OSCE Online Revision Course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Mock Primary FRCA OSCE (MYTT)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0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118</TotalTime>
  <Words>707</Words>
  <Application>Microsoft Office PowerPoint</Application>
  <PresentationFormat>Widescreen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Calibri</vt:lpstr>
      <vt:lpstr>Rockwell</vt:lpstr>
      <vt:lpstr>Rockwell Condensed</vt:lpstr>
      <vt:lpstr>Rockwell Extra Bold</vt:lpstr>
      <vt:lpstr>var(--body-font-family)</vt:lpstr>
      <vt:lpstr>var(--h6-font-family)</vt:lpstr>
      <vt:lpstr>Wingdings</vt:lpstr>
      <vt:lpstr>Wood Type</vt:lpstr>
      <vt:lpstr>School of Anaesthesia &amp; ICM Educational Support</vt:lpstr>
      <vt:lpstr>Educational School Updates</vt:lpstr>
      <vt:lpstr>YAIRN: http://YAIRN.co.uk</vt:lpstr>
      <vt:lpstr>PowerPoint Presentation</vt:lpstr>
      <vt:lpstr>Course Calendar </vt:lpstr>
      <vt:lpstr>Important courses Stage 1: YAIRN CORE</vt:lpstr>
      <vt:lpstr>Important Courses: Stage 2 YAIRN ADvanced</vt:lpstr>
      <vt:lpstr>Deanery courses</vt:lpstr>
      <vt:lpstr>YAIRN EXAM - Primary</vt:lpstr>
      <vt:lpstr>YAIRN Exam - final</vt:lpstr>
      <vt:lpstr>YAIRN EXAM - ficm</vt:lpstr>
      <vt:lpstr>Make note of:</vt:lpstr>
      <vt:lpstr>List of Stage 1-3 Recommended Courses:</vt:lpstr>
      <vt:lpstr>Stage 1 teaching</vt:lpstr>
      <vt:lpstr>Stage 2/3 Regional Teaching</vt:lpstr>
      <vt:lpstr>Locally run conferences</vt:lpstr>
      <vt:lpstr>Blackboard</vt:lpstr>
      <vt:lpstr>Useful modules for the new starter</vt:lpstr>
      <vt:lpstr>How to access?</vt:lpstr>
      <vt:lpstr>YAIRN 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Selin Kabadayi</dc:creator>
  <cp:lastModifiedBy>STONES, Charlotte (MID YORKSHIRE TEACHING NHS TRUST)</cp:lastModifiedBy>
  <cp:revision>4</cp:revision>
  <dcterms:created xsi:type="dcterms:W3CDTF">2025-08-29T10:05:20Z</dcterms:created>
  <dcterms:modified xsi:type="dcterms:W3CDTF">2026-02-10T15:20:11Z</dcterms:modified>
</cp:coreProperties>
</file>