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9"/>
  </p:notesMasterIdLst>
  <p:sldIdLst>
    <p:sldId id="256" r:id="rId3"/>
    <p:sldId id="298" r:id="rId4"/>
    <p:sldId id="1951" r:id="rId5"/>
    <p:sldId id="292" r:id="rId6"/>
    <p:sldId id="344" r:id="rId7"/>
    <p:sldId id="332" r:id="rId8"/>
    <p:sldId id="346" r:id="rId9"/>
    <p:sldId id="348" r:id="rId10"/>
    <p:sldId id="263" r:id="rId11"/>
    <p:sldId id="274" r:id="rId12"/>
    <p:sldId id="347" r:id="rId13"/>
    <p:sldId id="276" r:id="rId14"/>
    <p:sldId id="277" r:id="rId15"/>
    <p:sldId id="266" r:id="rId16"/>
    <p:sldId id="1950" r:id="rId17"/>
    <p:sldId id="264" r:id="rId18"/>
    <p:sldId id="342" r:id="rId19"/>
    <p:sldId id="351" r:id="rId20"/>
    <p:sldId id="267" r:id="rId21"/>
    <p:sldId id="268" r:id="rId22"/>
    <p:sldId id="269" r:id="rId23"/>
    <p:sldId id="270" r:id="rId24"/>
    <p:sldId id="1948" r:id="rId25"/>
    <p:sldId id="271" r:id="rId26"/>
    <p:sldId id="352" r:id="rId27"/>
    <p:sldId id="1947" r:id="rId28"/>
    <p:sldId id="272" r:id="rId29"/>
    <p:sldId id="343" r:id="rId30"/>
    <p:sldId id="299" r:id="rId31"/>
    <p:sldId id="259" r:id="rId32"/>
    <p:sldId id="260" r:id="rId33"/>
    <p:sldId id="282" r:id="rId34"/>
    <p:sldId id="350" r:id="rId35"/>
    <p:sldId id="300" r:id="rId36"/>
    <p:sldId id="286" r:id="rId37"/>
    <p:sldId id="32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autoAdjust="0"/>
    <p:restoredTop sz="68458" autoAdjust="0"/>
  </p:normalViewPr>
  <p:slideViewPr>
    <p:cSldViewPr snapToGrid="0">
      <p:cViewPr varScale="1">
        <p:scale>
          <a:sx n="82" d="100"/>
          <a:sy n="82" d="100"/>
        </p:scale>
        <p:origin x="712" y="168"/>
      </p:cViewPr>
      <p:guideLst>
        <p:guide orient="horz" pos="2160"/>
        <p:guide pos="3840"/>
      </p:guideLst>
    </p:cSldViewPr>
  </p:slideViewPr>
  <p:outlineViewPr>
    <p:cViewPr>
      <p:scale>
        <a:sx n="33" d="100"/>
        <a:sy n="33" d="100"/>
      </p:scale>
      <p:origin x="0" y="-36612"/>
    </p:cViewPr>
  </p:outlineViewPr>
  <p:notesTextViewPr>
    <p:cViewPr>
      <p:scale>
        <a:sx n="1" d="1"/>
        <a:sy n="1" d="1"/>
      </p:scale>
      <p:origin x="0" y="0"/>
    </p:cViewPr>
  </p:notesTextViewPr>
  <p:sorterViewPr>
    <p:cViewPr>
      <p:scale>
        <a:sx n="80" d="100"/>
        <a:sy n="80" d="100"/>
      </p:scale>
      <p:origin x="0" y="-5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857963-1611-448F-9314-3F0A5CE42AA0}"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GB"/>
        </a:p>
      </dgm:t>
    </dgm:pt>
    <dgm:pt modelId="{C5B1A7D8-4A8E-410B-8831-5AC4BF4A06BD}">
      <dgm:prSet phldrT="[Text]" custT="1"/>
      <dgm:spPr>
        <a:solidFill>
          <a:srgbClr val="FFFF00"/>
        </a:solidFill>
      </dgm:spPr>
      <dgm:t>
        <a:bodyPr/>
        <a:lstStyle/>
        <a:p>
          <a:r>
            <a:rPr lang="en-GB" sz="2000" b="1" dirty="0"/>
            <a:t>HEEYH</a:t>
          </a:r>
        </a:p>
        <a:p>
          <a:r>
            <a:rPr lang="en-GB" sz="2000" b="1" dirty="0"/>
            <a:t>(the Deanery)</a:t>
          </a:r>
        </a:p>
      </dgm:t>
    </dgm:pt>
    <dgm:pt modelId="{FCA9EF15-8EE7-4FBF-937C-7DF328ACC422}" type="parTrans" cxnId="{FDDABFCF-2C27-4462-99EB-4FACA15FCB12}">
      <dgm:prSet/>
      <dgm:spPr/>
      <dgm:t>
        <a:bodyPr/>
        <a:lstStyle/>
        <a:p>
          <a:endParaRPr lang="en-GB"/>
        </a:p>
      </dgm:t>
    </dgm:pt>
    <dgm:pt modelId="{E5079BBB-9E8D-47BD-8024-AFE5442BE2B7}" type="sibTrans" cxnId="{FDDABFCF-2C27-4462-99EB-4FACA15FCB12}">
      <dgm:prSet/>
      <dgm:spPr/>
      <dgm:t>
        <a:bodyPr/>
        <a:lstStyle/>
        <a:p>
          <a:endParaRPr lang="en-GB"/>
        </a:p>
      </dgm:t>
    </dgm:pt>
    <dgm:pt modelId="{890A707F-F535-4719-BBE2-996BCB7B82E5}">
      <dgm:prSet phldrT="[Text]" custT="1"/>
      <dgm:spPr>
        <a:solidFill>
          <a:srgbClr val="FF0000"/>
        </a:solidFill>
      </dgm:spPr>
      <dgm:t>
        <a:bodyPr/>
        <a:lstStyle/>
        <a:p>
          <a:r>
            <a:rPr lang="en-GB" sz="2000" b="1" dirty="0"/>
            <a:t>Department &amp; Trust</a:t>
          </a:r>
        </a:p>
      </dgm:t>
    </dgm:pt>
    <dgm:pt modelId="{74771550-7FCA-42EB-B2F4-C1A8AE300D00}" type="parTrans" cxnId="{84288C37-A8AC-4537-AA73-A927C1CE44F8}">
      <dgm:prSet/>
      <dgm:spPr/>
      <dgm:t>
        <a:bodyPr/>
        <a:lstStyle/>
        <a:p>
          <a:endParaRPr lang="en-GB"/>
        </a:p>
      </dgm:t>
    </dgm:pt>
    <dgm:pt modelId="{2BD07E6D-B675-477E-8011-690D33E228D8}" type="sibTrans" cxnId="{84288C37-A8AC-4537-AA73-A927C1CE44F8}">
      <dgm:prSet/>
      <dgm:spPr/>
      <dgm:t>
        <a:bodyPr/>
        <a:lstStyle/>
        <a:p>
          <a:endParaRPr lang="en-GB"/>
        </a:p>
      </dgm:t>
    </dgm:pt>
    <dgm:pt modelId="{D972DFD2-29DE-4A4D-B76B-7920E36376AD}">
      <dgm:prSet phldrT="[Text]" custT="1"/>
      <dgm:spPr>
        <a:solidFill>
          <a:srgbClr val="7030A0">
            <a:alpha val="50000"/>
          </a:srgbClr>
        </a:solidFill>
      </dgm:spPr>
      <dgm:t>
        <a:bodyPr/>
        <a:lstStyle/>
        <a:p>
          <a:r>
            <a:rPr lang="en-GB" sz="2000" b="1" dirty="0"/>
            <a:t>External Organisations</a:t>
          </a:r>
        </a:p>
      </dgm:t>
    </dgm:pt>
    <dgm:pt modelId="{E9D31E97-A4A8-42DA-B1E7-9E9B4E50EDC8}" type="parTrans" cxnId="{8F255019-7F59-440E-96C6-746D244FEAF4}">
      <dgm:prSet/>
      <dgm:spPr/>
      <dgm:t>
        <a:bodyPr/>
        <a:lstStyle/>
        <a:p>
          <a:endParaRPr lang="en-GB"/>
        </a:p>
      </dgm:t>
    </dgm:pt>
    <dgm:pt modelId="{AA824766-4D1A-4910-BD64-67ABFA13236C}" type="sibTrans" cxnId="{8F255019-7F59-440E-96C6-746D244FEAF4}">
      <dgm:prSet/>
      <dgm:spPr/>
      <dgm:t>
        <a:bodyPr/>
        <a:lstStyle/>
        <a:p>
          <a:endParaRPr lang="en-GB"/>
        </a:p>
      </dgm:t>
    </dgm:pt>
    <dgm:pt modelId="{559CE909-2110-4700-BB79-41ACB4E1E4C9}" type="pres">
      <dgm:prSet presAssocID="{E7857963-1611-448F-9314-3F0A5CE42AA0}" presName="compositeShape" presStyleCnt="0">
        <dgm:presLayoutVars>
          <dgm:chMax val="7"/>
          <dgm:dir/>
          <dgm:resizeHandles val="exact"/>
        </dgm:presLayoutVars>
      </dgm:prSet>
      <dgm:spPr/>
    </dgm:pt>
    <dgm:pt modelId="{EA1131B1-2C06-4325-B19F-C9D6536612D5}" type="pres">
      <dgm:prSet presAssocID="{C5B1A7D8-4A8E-410B-8831-5AC4BF4A06BD}" presName="circ1" presStyleLbl="vennNode1" presStyleIdx="0" presStyleCnt="3"/>
      <dgm:spPr/>
    </dgm:pt>
    <dgm:pt modelId="{3ED96F76-0E63-4BFA-9ACC-5732CAFACFFB}" type="pres">
      <dgm:prSet presAssocID="{C5B1A7D8-4A8E-410B-8831-5AC4BF4A06BD}" presName="circ1Tx" presStyleLbl="revTx" presStyleIdx="0" presStyleCnt="0">
        <dgm:presLayoutVars>
          <dgm:chMax val="0"/>
          <dgm:chPref val="0"/>
          <dgm:bulletEnabled val="1"/>
        </dgm:presLayoutVars>
      </dgm:prSet>
      <dgm:spPr/>
    </dgm:pt>
    <dgm:pt modelId="{B267F00E-6DAD-4128-AB8F-8F7D8D53B908}" type="pres">
      <dgm:prSet presAssocID="{890A707F-F535-4719-BBE2-996BCB7B82E5}" presName="circ2" presStyleLbl="vennNode1" presStyleIdx="1" presStyleCnt="3"/>
      <dgm:spPr/>
    </dgm:pt>
    <dgm:pt modelId="{D67FB6F1-E122-44CB-9FFA-F417ACBC9789}" type="pres">
      <dgm:prSet presAssocID="{890A707F-F535-4719-BBE2-996BCB7B82E5}" presName="circ2Tx" presStyleLbl="revTx" presStyleIdx="0" presStyleCnt="0">
        <dgm:presLayoutVars>
          <dgm:chMax val="0"/>
          <dgm:chPref val="0"/>
          <dgm:bulletEnabled val="1"/>
        </dgm:presLayoutVars>
      </dgm:prSet>
      <dgm:spPr/>
    </dgm:pt>
    <dgm:pt modelId="{5EB4A70E-9E5E-403D-B141-8DBB7ECD6F61}" type="pres">
      <dgm:prSet presAssocID="{D972DFD2-29DE-4A4D-B76B-7920E36376AD}" presName="circ3" presStyleLbl="vennNode1" presStyleIdx="2" presStyleCnt="3"/>
      <dgm:spPr/>
    </dgm:pt>
    <dgm:pt modelId="{ED1CF341-41C2-4CDF-BC73-517B029C2416}" type="pres">
      <dgm:prSet presAssocID="{D972DFD2-29DE-4A4D-B76B-7920E36376AD}" presName="circ3Tx" presStyleLbl="revTx" presStyleIdx="0" presStyleCnt="0">
        <dgm:presLayoutVars>
          <dgm:chMax val="0"/>
          <dgm:chPref val="0"/>
          <dgm:bulletEnabled val="1"/>
        </dgm:presLayoutVars>
      </dgm:prSet>
      <dgm:spPr/>
    </dgm:pt>
  </dgm:ptLst>
  <dgm:cxnLst>
    <dgm:cxn modelId="{6DD27006-DAA0-499B-8F5D-D65988BFE46B}" type="presOf" srcId="{890A707F-F535-4719-BBE2-996BCB7B82E5}" destId="{B267F00E-6DAD-4128-AB8F-8F7D8D53B908}" srcOrd="0" destOrd="0" presId="urn:microsoft.com/office/officeart/2005/8/layout/venn1"/>
    <dgm:cxn modelId="{8F255019-7F59-440E-96C6-746D244FEAF4}" srcId="{E7857963-1611-448F-9314-3F0A5CE42AA0}" destId="{D972DFD2-29DE-4A4D-B76B-7920E36376AD}" srcOrd="2" destOrd="0" parTransId="{E9D31E97-A4A8-42DA-B1E7-9E9B4E50EDC8}" sibTransId="{AA824766-4D1A-4910-BD64-67ABFA13236C}"/>
    <dgm:cxn modelId="{9A4CF321-7EA8-4988-BF5F-31D3FEAD99FF}" type="presOf" srcId="{C5B1A7D8-4A8E-410B-8831-5AC4BF4A06BD}" destId="{EA1131B1-2C06-4325-B19F-C9D6536612D5}" srcOrd="0" destOrd="0" presId="urn:microsoft.com/office/officeart/2005/8/layout/venn1"/>
    <dgm:cxn modelId="{84288C37-A8AC-4537-AA73-A927C1CE44F8}" srcId="{E7857963-1611-448F-9314-3F0A5CE42AA0}" destId="{890A707F-F535-4719-BBE2-996BCB7B82E5}" srcOrd="1" destOrd="0" parTransId="{74771550-7FCA-42EB-B2F4-C1A8AE300D00}" sibTransId="{2BD07E6D-B675-477E-8011-690D33E228D8}"/>
    <dgm:cxn modelId="{9E85FE54-DBBE-4575-A659-3C97E64ABFE5}" type="presOf" srcId="{E7857963-1611-448F-9314-3F0A5CE42AA0}" destId="{559CE909-2110-4700-BB79-41ACB4E1E4C9}" srcOrd="0" destOrd="0" presId="urn:microsoft.com/office/officeart/2005/8/layout/venn1"/>
    <dgm:cxn modelId="{9415908D-83E7-47D1-BFED-D8D2B64EB0A5}" type="presOf" srcId="{890A707F-F535-4719-BBE2-996BCB7B82E5}" destId="{D67FB6F1-E122-44CB-9FFA-F417ACBC9789}" srcOrd="1" destOrd="0" presId="urn:microsoft.com/office/officeart/2005/8/layout/venn1"/>
    <dgm:cxn modelId="{96309A8D-DCDC-48EF-A5D4-E43622DA8099}" type="presOf" srcId="{D972DFD2-29DE-4A4D-B76B-7920E36376AD}" destId="{5EB4A70E-9E5E-403D-B141-8DBB7ECD6F61}" srcOrd="0" destOrd="0" presId="urn:microsoft.com/office/officeart/2005/8/layout/venn1"/>
    <dgm:cxn modelId="{FDDABFCF-2C27-4462-99EB-4FACA15FCB12}" srcId="{E7857963-1611-448F-9314-3F0A5CE42AA0}" destId="{C5B1A7D8-4A8E-410B-8831-5AC4BF4A06BD}" srcOrd="0" destOrd="0" parTransId="{FCA9EF15-8EE7-4FBF-937C-7DF328ACC422}" sibTransId="{E5079BBB-9E8D-47BD-8024-AFE5442BE2B7}"/>
    <dgm:cxn modelId="{C25BF5F8-1ED3-4CF6-8AA1-28BA98B3953A}" type="presOf" srcId="{D972DFD2-29DE-4A4D-B76B-7920E36376AD}" destId="{ED1CF341-41C2-4CDF-BC73-517B029C2416}" srcOrd="1" destOrd="0" presId="urn:microsoft.com/office/officeart/2005/8/layout/venn1"/>
    <dgm:cxn modelId="{ADF853FF-4B43-467B-B015-F0A60BDF5135}" type="presOf" srcId="{C5B1A7D8-4A8E-410B-8831-5AC4BF4A06BD}" destId="{3ED96F76-0E63-4BFA-9ACC-5732CAFACFFB}" srcOrd="1" destOrd="0" presId="urn:microsoft.com/office/officeart/2005/8/layout/venn1"/>
    <dgm:cxn modelId="{0FA748DB-1636-42E3-94D7-63FE91E9D77D}" type="presParOf" srcId="{559CE909-2110-4700-BB79-41ACB4E1E4C9}" destId="{EA1131B1-2C06-4325-B19F-C9D6536612D5}" srcOrd="0" destOrd="0" presId="urn:microsoft.com/office/officeart/2005/8/layout/venn1"/>
    <dgm:cxn modelId="{BD91A128-1CDD-4F1C-A949-5099BEA7A5FA}" type="presParOf" srcId="{559CE909-2110-4700-BB79-41ACB4E1E4C9}" destId="{3ED96F76-0E63-4BFA-9ACC-5732CAFACFFB}" srcOrd="1" destOrd="0" presId="urn:microsoft.com/office/officeart/2005/8/layout/venn1"/>
    <dgm:cxn modelId="{AB927760-5F14-41B4-B820-B4292930DCC1}" type="presParOf" srcId="{559CE909-2110-4700-BB79-41ACB4E1E4C9}" destId="{B267F00E-6DAD-4128-AB8F-8F7D8D53B908}" srcOrd="2" destOrd="0" presId="urn:microsoft.com/office/officeart/2005/8/layout/venn1"/>
    <dgm:cxn modelId="{2B9C13E5-8DF6-47DF-9D19-748730182965}" type="presParOf" srcId="{559CE909-2110-4700-BB79-41ACB4E1E4C9}" destId="{D67FB6F1-E122-44CB-9FFA-F417ACBC9789}" srcOrd="3" destOrd="0" presId="urn:microsoft.com/office/officeart/2005/8/layout/venn1"/>
    <dgm:cxn modelId="{D96A62DA-96F0-488C-965E-43C3F29102E4}" type="presParOf" srcId="{559CE909-2110-4700-BB79-41ACB4E1E4C9}" destId="{5EB4A70E-9E5E-403D-B141-8DBB7ECD6F61}" srcOrd="4" destOrd="0" presId="urn:microsoft.com/office/officeart/2005/8/layout/venn1"/>
    <dgm:cxn modelId="{71383EBA-EF83-4DBE-8890-156EADEAE2D9}" type="presParOf" srcId="{559CE909-2110-4700-BB79-41ACB4E1E4C9}" destId="{ED1CF341-41C2-4CDF-BC73-517B029C241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857963-1611-448F-9314-3F0A5CE42AA0}"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GB"/>
        </a:p>
      </dgm:t>
    </dgm:pt>
    <dgm:pt modelId="{C5B1A7D8-4A8E-410B-8831-5AC4BF4A06BD}">
      <dgm:prSet phldrT="[Text]" custT="1"/>
      <dgm:spPr>
        <a:solidFill>
          <a:srgbClr val="FFFF00"/>
        </a:solidFill>
      </dgm:spPr>
      <dgm:t>
        <a:bodyPr/>
        <a:lstStyle/>
        <a:p>
          <a:r>
            <a:rPr lang="en-GB" sz="2000" b="1" dirty="0"/>
            <a:t>NHSE / </a:t>
          </a:r>
          <a:r>
            <a:rPr lang="en-GB" sz="2000" b="1" dirty="0" err="1"/>
            <a:t>DoH</a:t>
          </a:r>
          <a:endParaRPr lang="en-GB" sz="2000" b="1" dirty="0"/>
        </a:p>
        <a:p>
          <a:r>
            <a:rPr lang="en-GB" sz="2000" b="1" dirty="0"/>
            <a:t>(the Deanery)</a:t>
          </a:r>
        </a:p>
      </dgm:t>
    </dgm:pt>
    <dgm:pt modelId="{FCA9EF15-8EE7-4FBF-937C-7DF328ACC422}" type="parTrans" cxnId="{FDDABFCF-2C27-4462-99EB-4FACA15FCB12}">
      <dgm:prSet/>
      <dgm:spPr/>
      <dgm:t>
        <a:bodyPr/>
        <a:lstStyle/>
        <a:p>
          <a:endParaRPr lang="en-GB"/>
        </a:p>
      </dgm:t>
    </dgm:pt>
    <dgm:pt modelId="{E5079BBB-9E8D-47BD-8024-AFE5442BE2B7}" type="sibTrans" cxnId="{FDDABFCF-2C27-4462-99EB-4FACA15FCB12}">
      <dgm:prSet/>
      <dgm:spPr/>
      <dgm:t>
        <a:bodyPr/>
        <a:lstStyle/>
        <a:p>
          <a:endParaRPr lang="en-GB"/>
        </a:p>
      </dgm:t>
    </dgm:pt>
    <dgm:pt modelId="{890A707F-F535-4719-BBE2-996BCB7B82E5}">
      <dgm:prSet phldrT="[Text]" custT="1"/>
      <dgm:spPr>
        <a:solidFill>
          <a:srgbClr val="FF0000"/>
        </a:solidFill>
      </dgm:spPr>
      <dgm:t>
        <a:bodyPr/>
        <a:lstStyle/>
        <a:p>
          <a:r>
            <a:rPr lang="en-GB" sz="2000" b="1" dirty="0"/>
            <a:t>Department &amp; Trust</a:t>
          </a:r>
        </a:p>
      </dgm:t>
    </dgm:pt>
    <dgm:pt modelId="{74771550-7FCA-42EB-B2F4-C1A8AE300D00}" type="parTrans" cxnId="{84288C37-A8AC-4537-AA73-A927C1CE44F8}">
      <dgm:prSet/>
      <dgm:spPr/>
      <dgm:t>
        <a:bodyPr/>
        <a:lstStyle/>
        <a:p>
          <a:endParaRPr lang="en-GB"/>
        </a:p>
      </dgm:t>
    </dgm:pt>
    <dgm:pt modelId="{2BD07E6D-B675-477E-8011-690D33E228D8}" type="sibTrans" cxnId="{84288C37-A8AC-4537-AA73-A927C1CE44F8}">
      <dgm:prSet/>
      <dgm:spPr/>
      <dgm:t>
        <a:bodyPr/>
        <a:lstStyle/>
        <a:p>
          <a:endParaRPr lang="en-GB"/>
        </a:p>
      </dgm:t>
    </dgm:pt>
    <dgm:pt modelId="{D972DFD2-29DE-4A4D-B76B-7920E36376AD}">
      <dgm:prSet phldrT="[Text]" custT="1"/>
      <dgm:spPr>
        <a:solidFill>
          <a:srgbClr val="7030A0">
            <a:alpha val="50000"/>
          </a:srgbClr>
        </a:solidFill>
      </dgm:spPr>
      <dgm:t>
        <a:bodyPr/>
        <a:lstStyle/>
        <a:p>
          <a:r>
            <a:rPr lang="en-GB" sz="2000" b="1" dirty="0"/>
            <a:t>External Organisations</a:t>
          </a:r>
        </a:p>
      </dgm:t>
    </dgm:pt>
    <dgm:pt modelId="{E9D31E97-A4A8-42DA-B1E7-9E9B4E50EDC8}" type="parTrans" cxnId="{8F255019-7F59-440E-96C6-746D244FEAF4}">
      <dgm:prSet/>
      <dgm:spPr/>
      <dgm:t>
        <a:bodyPr/>
        <a:lstStyle/>
        <a:p>
          <a:endParaRPr lang="en-GB"/>
        </a:p>
      </dgm:t>
    </dgm:pt>
    <dgm:pt modelId="{AA824766-4D1A-4910-BD64-67ABFA13236C}" type="sibTrans" cxnId="{8F255019-7F59-440E-96C6-746D244FEAF4}">
      <dgm:prSet/>
      <dgm:spPr/>
      <dgm:t>
        <a:bodyPr/>
        <a:lstStyle/>
        <a:p>
          <a:endParaRPr lang="en-GB"/>
        </a:p>
      </dgm:t>
    </dgm:pt>
    <dgm:pt modelId="{559CE909-2110-4700-BB79-41ACB4E1E4C9}" type="pres">
      <dgm:prSet presAssocID="{E7857963-1611-448F-9314-3F0A5CE42AA0}" presName="compositeShape" presStyleCnt="0">
        <dgm:presLayoutVars>
          <dgm:chMax val="7"/>
          <dgm:dir/>
          <dgm:resizeHandles val="exact"/>
        </dgm:presLayoutVars>
      </dgm:prSet>
      <dgm:spPr/>
    </dgm:pt>
    <dgm:pt modelId="{EA1131B1-2C06-4325-B19F-C9D6536612D5}" type="pres">
      <dgm:prSet presAssocID="{C5B1A7D8-4A8E-410B-8831-5AC4BF4A06BD}" presName="circ1" presStyleLbl="vennNode1" presStyleIdx="0" presStyleCnt="3"/>
      <dgm:spPr/>
    </dgm:pt>
    <dgm:pt modelId="{3ED96F76-0E63-4BFA-9ACC-5732CAFACFFB}" type="pres">
      <dgm:prSet presAssocID="{C5B1A7D8-4A8E-410B-8831-5AC4BF4A06BD}" presName="circ1Tx" presStyleLbl="revTx" presStyleIdx="0" presStyleCnt="0">
        <dgm:presLayoutVars>
          <dgm:chMax val="0"/>
          <dgm:chPref val="0"/>
          <dgm:bulletEnabled val="1"/>
        </dgm:presLayoutVars>
      </dgm:prSet>
      <dgm:spPr/>
    </dgm:pt>
    <dgm:pt modelId="{B267F00E-6DAD-4128-AB8F-8F7D8D53B908}" type="pres">
      <dgm:prSet presAssocID="{890A707F-F535-4719-BBE2-996BCB7B82E5}" presName="circ2" presStyleLbl="vennNode1" presStyleIdx="1" presStyleCnt="3"/>
      <dgm:spPr/>
    </dgm:pt>
    <dgm:pt modelId="{D67FB6F1-E122-44CB-9FFA-F417ACBC9789}" type="pres">
      <dgm:prSet presAssocID="{890A707F-F535-4719-BBE2-996BCB7B82E5}" presName="circ2Tx" presStyleLbl="revTx" presStyleIdx="0" presStyleCnt="0">
        <dgm:presLayoutVars>
          <dgm:chMax val="0"/>
          <dgm:chPref val="0"/>
          <dgm:bulletEnabled val="1"/>
        </dgm:presLayoutVars>
      </dgm:prSet>
      <dgm:spPr/>
    </dgm:pt>
    <dgm:pt modelId="{5EB4A70E-9E5E-403D-B141-8DBB7ECD6F61}" type="pres">
      <dgm:prSet presAssocID="{D972DFD2-29DE-4A4D-B76B-7920E36376AD}" presName="circ3" presStyleLbl="vennNode1" presStyleIdx="2" presStyleCnt="3"/>
      <dgm:spPr/>
    </dgm:pt>
    <dgm:pt modelId="{ED1CF341-41C2-4CDF-BC73-517B029C2416}" type="pres">
      <dgm:prSet presAssocID="{D972DFD2-29DE-4A4D-B76B-7920E36376AD}" presName="circ3Tx" presStyleLbl="revTx" presStyleIdx="0" presStyleCnt="0">
        <dgm:presLayoutVars>
          <dgm:chMax val="0"/>
          <dgm:chPref val="0"/>
          <dgm:bulletEnabled val="1"/>
        </dgm:presLayoutVars>
      </dgm:prSet>
      <dgm:spPr/>
    </dgm:pt>
  </dgm:ptLst>
  <dgm:cxnLst>
    <dgm:cxn modelId="{6DD27006-DAA0-499B-8F5D-D65988BFE46B}" type="presOf" srcId="{890A707F-F535-4719-BBE2-996BCB7B82E5}" destId="{B267F00E-6DAD-4128-AB8F-8F7D8D53B908}" srcOrd="0" destOrd="0" presId="urn:microsoft.com/office/officeart/2005/8/layout/venn1"/>
    <dgm:cxn modelId="{8F255019-7F59-440E-96C6-746D244FEAF4}" srcId="{E7857963-1611-448F-9314-3F0A5CE42AA0}" destId="{D972DFD2-29DE-4A4D-B76B-7920E36376AD}" srcOrd="2" destOrd="0" parTransId="{E9D31E97-A4A8-42DA-B1E7-9E9B4E50EDC8}" sibTransId="{AA824766-4D1A-4910-BD64-67ABFA13236C}"/>
    <dgm:cxn modelId="{9A4CF321-7EA8-4988-BF5F-31D3FEAD99FF}" type="presOf" srcId="{C5B1A7D8-4A8E-410B-8831-5AC4BF4A06BD}" destId="{EA1131B1-2C06-4325-B19F-C9D6536612D5}" srcOrd="0" destOrd="0" presId="urn:microsoft.com/office/officeart/2005/8/layout/venn1"/>
    <dgm:cxn modelId="{84288C37-A8AC-4537-AA73-A927C1CE44F8}" srcId="{E7857963-1611-448F-9314-3F0A5CE42AA0}" destId="{890A707F-F535-4719-BBE2-996BCB7B82E5}" srcOrd="1" destOrd="0" parTransId="{74771550-7FCA-42EB-B2F4-C1A8AE300D00}" sibTransId="{2BD07E6D-B675-477E-8011-690D33E228D8}"/>
    <dgm:cxn modelId="{9E85FE54-DBBE-4575-A659-3C97E64ABFE5}" type="presOf" srcId="{E7857963-1611-448F-9314-3F0A5CE42AA0}" destId="{559CE909-2110-4700-BB79-41ACB4E1E4C9}" srcOrd="0" destOrd="0" presId="urn:microsoft.com/office/officeart/2005/8/layout/venn1"/>
    <dgm:cxn modelId="{9415908D-83E7-47D1-BFED-D8D2B64EB0A5}" type="presOf" srcId="{890A707F-F535-4719-BBE2-996BCB7B82E5}" destId="{D67FB6F1-E122-44CB-9FFA-F417ACBC9789}" srcOrd="1" destOrd="0" presId="urn:microsoft.com/office/officeart/2005/8/layout/venn1"/>
    <dgm:cxn modelId="{96309A8D-DCDC-48EF-A5D4-E43622DA8099}" type="presOf" srcId="{D972DFD2-29DE-4A4D-B76B-7920E36376AD}" destId="{5EB4A70E-9E5E-403D-B141-8DBB7ECD6F61}" srcOrd="0" destOrd="0" presId="urn:microsoft.com/office/officeart/2005/8/layout/venn1"/>
    <dgm:cxn modelId="{FDDABFCF-2C27-4462-99EB-4FACA15FCB12}" srcId="{E7857963-1611-448F-9314-3F0A5CE42AA0}" destId="{C5B1A7D8-4A8E-410B-8831-5AC4BF4A06BD}" srcOrd="0" destOrd="0" parTransId="{FCA9EF15-8EE7-4FBF-937C-7DF328ACC422}" sibTransId="{E5079BBB-9E8D-47BD-8024-AFE5442BE2B7}"/>
    <dgm:cxn modelId="{C25BF5F8-1ED3-4CF6-8AA1-28BA98B3953A}" type="presOf" srcId="{D972DFD2-29DE-4A4D-B76B-7920E36376AD}" destId="{ED1CF341-41C2-4CDF-BC73-517B029C2416}" srcOrd="1" destOrd="0" presId="urn:microsoft.com/office/officeart/2005/8/layout/venn1"/>
    <dgm:cxn modelId="{ADF853FF-4B43-467B-B015-F0A60BDF5135}" type="presOf" srcId="{C5B1A7D8-4A8E-410B-8831-5AC4BF4A06BD}" destId="{3ED96F76-0E63-4BFA-9ACC-5732CAFACFFB}" srcOrd="1" destOrd="0" presId="urn:microsoft.com/office/officeart/2005/8/layout/venn1"/>
    <dgm:cxn modelId="{0FA748DB-1636-42E3-94D7-63FE91E9D77D}" type="presParOf" srcId="{559CE909-2110-4700-BB79-41ACB4E1E4C9}" destId="{EA1131B1-2C06-4325-B19F-C9D6536612D5}" srcOrd="0" destOrd="0" presId="urn:microsoft.com/office/officeart/2005/8/layout/venn1"/>
    <dgm:cxn modelId="{BD91A128-1CDD-4F1C-A949-5099BEA7A5FA}" type="presParOf" srcId="{559CE909-2110-4700-BB79-41ACB4E1E4C9}" destId="{3ED96F76-0E63-4BFA-9ACC-5732CAFACFFB}" srcOrd="1" destOrd="0" presId="urn:microsoft.com/office/officeart/2005/8/layout/venn1"/>
    <dgm:cxn modelId="{AB927760-5F14-41B4-B820-B4292930DCC1}" type="presParOf" srcId="{559CE909-2110-4700-BB79-41ACB4E1E4C9}" destId="{B267F00E-6DAD-4128-AB8F-8F7D8D53B908}" srcOrd="2" destOrd="0" presId="urn:microsoft.com/office/officeart/2005/8/layout/venn1"/>
    <dgm:cxn modelId="{2B9C13E5-8DF6-47DF-9D19-748730182965}" type="presParOf" srcId="{559CE909-2110-4700-BB79-41ACB4E1E4C9}" destId="{D67FB6F1-E122-44CB-9FFA-F417ACBC9789}" srcOrd="3" destOrd="0" presId="urn:microsoft.com/office/officeart/2005/8/layout/venn1"/>
    <dgm:cxn modelId="{D96A62DA-96F0-488C-965E-43C3F29102E4}" type="presParOf" srcId="{559CE909-2110-4700-BB79-41ACB4E1E4C9}" destId="{5EB4A70E-9E5E-403D-B141-8DBB7ECD6F61}" srcOrd="4" destOrd="0" presId="urn:microsoft.com/office/officeart/2005/8/layout/venn1"/>
    <dgm:cxn modelId="{71383EBA-EF83-4DBE-8890-156EADEAE2D9}" type="presParOf" srcId="{559CE909-2110-4700-BB79-41ACB4E1E4C9}" destId="{ED1CF341-41C2-4CDF-BC73-517B029C241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131B1-2C06-4325-B19F-C9D6536612D5}">
      <dsp:nvSpPr>
        <dsp:cNvPr id="0" name=""/>
        <dsp:cNvSpPr/>
      </dsp:nvSpPr>
      <dsp:spPr>
        <a:xfrm>
          <a:off x="2901791" y="74354"/>
          <a:ext cx="3569017" cy="3569017"/>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HEEYH</a:t>
          </a:r>
        </a:p>
        <a:p>
          <a:pPr marL="0" lvl="0" indent="0" algn="ctr" defTabSz="889000">
            <a:lnSpc>
              <a:spcPct val="90000"/>
            </a:lnSpc>
            <a:spcBef>
              <a:spcPct val="0"/>
            </a:spcBef>
            <a:spcAft>
              <a:spcPct val="35000"/>
            </a:spcAft>
            <a:buNone/>
          </a:pPr>
          <a:r>
            <a:rPr lang="en-GB" sz="2000" b="1" kern="1200" dirty="0"/>
            <a:t>(the Deanery)</a:t>
          </a:r>
        </a:p>
      </dsp:txBody>
      <dsp:txXfrm>
        <a:off x="3377660" y="698932"/>
        <a:ext cx="2617279" cy="1606058"/>
      </dsp:txXfrm>
    </dsp:sp>
    <dsp:sp modelId="{B267F00E-6DAD-4128-AB8F-8F7D8D53B908}">
      <dsp:nvSpPr>
        <dsp:cNvPr id="0" name=""/>
        <dsp:cNvSpPr/>
      </dsp:nvSpPr>
      <dsp:spPr>
        <a:xfrm>
          <a:off x="4189611" y="2304990"/>
          <a:ext cx="3569017" cy="356901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Department &amp; Trust</a:t>
          </a:r>
        </a:p>
      </dsp:txBody>
      <dsp:txXfrm>
        <a:off x="5281136" y="3226986"/>
        <a:ext cx="2141410" cy="1962959"/>
      </dsp:txXfrm>
    </dsp:sp>
    <dsp:sp modelId="{5EB4A70E-9E5E-403D-B141-8DBB7ECD6F61}">
      <dsp:nvSpPr>
        <dsp:cNvPr id="0" name=""/>
        <dsp:cNvSpPr/>
      </dsp:nvSpPr>
      <dsp:spPr>
        <a:xfrm>
          <a:off x="1613970" y="2304990"/>
          <a:ext cx="3569017" cy="3569017"/>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External Organisations</a:t>
          </a:r>
        </a:p>
      </dsp:txBody>
      <dsp:txXfrm>
        <a:off x="1950053" y="3226986"/>
        <a:ext cx="2141410" cy="1962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131B1-2C06-4325-B19F-C9D6536612D5}">
      <dsp:nvSpPr>
        <dsp:cNvPr id="0" name=""/>
        <dsp:cNvSpPr/>
      </dsp:nvSpPr>
      <dsp:spPr>
        <a:xfrm>
          <a:off x="2901791" y="74354"/>
          <a:ext cx="3569017" cy="3569017"/>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NHSE / </a:t>
          </a:r>
          <a:r>
            <a:rPr lang="en-GB" sz="2000" b="1" kern="1200" dirty="0" err="1"/>
            <a:t>DoH</a:t>
          </a:r>
          <a:endParaRPr lang="en-GB" sz="2000" b="1" kern="1200" dirty="0"/>
        </a:p>
        <a:p>
          <a:pPr marL="0" lvl="0" indent="0" algn="ctr" defTabSz="889000">
            <a:lnSpc>
              <a:spcPct val="90000"/>
            </a:lnSpc>
            <a:spcBef>
              <a:spcPct val="0"/>
            </a:spcBef>
            <a:spcAft>
              <a:spcPct val="35000"/>
            </a:spcAft>
            <a:buNone/>
          </a:pPr>
          <a:r>
            <a:rPr lang="en-GB" sz="2000" b="1" kern="1200" dirty="0"/>
            <a:t>(the Deanery)</a:t>
          </a:r>
        </a:p>
      </dsp:txBody>
      <dsp:txXfrm>
        <a:off x="3377660" y="698932"/>
        <a:ext cx="2617279" cy="1606058"/>
      </dsp:txXfrm>
    </dsp:sp>
    <dsp:sp modelId="{B267F00E-6DAD-4128-AB8F-8F7D8D53B908}">
      <dsp:nvSpPr>
        <dsp:cNvPr id="0" name=""/>
        <dsp:cNvSpPr/>
      </dsp:nvSpPr>
      <dsp:spPr>
        <a:xfrm>
          <a:off x="4189611" y="2304990"/>
          <a:ext cx="3569017" cy="3569017"/>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Department &amp; Trust</a:t>
          </a:r>
        </a:p>
      </dsp:txBody>
      <dsp:txXfrm>
        <a:off x="5281136" y="3226986"/>
        <a:ext cx="2141410" cy="1962959"/>
      </dsp:txXfrm>
    </dsp:sp>
    <dsp:sp modelId="{5EB4A70E-9E5E-403D-B141-8DBB7ECD6F61}">
      <dsp:nvSpPr>
        <dsp:cNvPr id="0" name=""/>
        <dsp:cNvSpPr/>
      </dsp:nvSpPr>
      <dsp:spPr>
        <a:xfrm>
          <a:off x="1613970" y="2304990"/>
          <a:ext cx="3569017" cy="3569017"/>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External Organisations</a:t>
          </a:r>
        </a:p>
      </dsp:txBody>
      <dsp:txXfrm>
        <a:off x="1950053" y="3226986"/>
        <a:ext cx="2141410" cy="196295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E8912C-02CF-4625-841D-6DF5FE1689B2}" type="datetimeFigureOut">
              <a:rPr lang="en-GB" smtClean="0"/>
              <a:t>18/02/2026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DDFE6-D7D1-4E29-ADD9-B4831D86453D}" type="slidenum">
              <a:rPr lang="en-GB" smtClean="0"/>
              <a:t>‹#›</a:t>
            </a:fld>
            <a:endParaRPr lang="en-GB"/>
          </a:p>
        </p:txBody>
      </p:sp>
    </p:spTree>
    <p:extLst>
      <p:ext uri="{BB962C8B-B14F-4D97-AF65-F5344CB8AC3E}">
        <p14:creationId xmlns:p14="http://schemas.microsoft.com/office/powerpoint/2010/main" val="4142665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EDDFE6-D7D1-4E29-ADD9-B4831D86453D}" type="slidenum">
              <a:rPr lang="en-GB" smtClean="0"/>
              <a:t>1</a:t>
            </a:fld>
            <a:endParaRPr lang="en-GB"/>
          </a:p>
        </p:txBody>
      </p:sp>
    </p:spTree>
    <p:extLst>
      <p:ext uri="{BB962C8B-B14F-4D97-AF65-F5344CB8AC3E}">
        <p14:creationId xmlns:p14="http://schemas.microsoft.com/office/powerpoint/2010/main" val="3837180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people within the trust who you may need to interact with.</a:t>
            </a:r>
          </a:p>
          <a:p>
            <a:r>
              <a:rPr lang="en-GB" dirty="0"/>
              <a:t>From the training point of view you will have a Clinical Supervisor with whom you will plan your day-to-day work and an Educational Supervisor with whom you will plan your training overall. In some localities the ES and CS will be the same person, in others they may be in different trusts – ask your college tutor for clarification on these roles.</a:t>
            </a:r>
          </a:p>
          <a:p>
            <a:r>
              <a:rPr lang="en-GB" dirty="0"/>
              <a:t>There will also be Clinical Supervisors who are responsible for signing off Units of Training and the College Tutors who will oversee the training for all the anaesthesia/ICM trainees in your trust.</a:t>
            </a:r>
          </a:p>
          <a:p>
            <a:r>
              <a:rPr lang="en-GB" dirty="0"/>
              <a:t>In each trust, the Director of Medical Education oversees training in all specialties, usually Chairs a Junior Doctors forum and reports to the executive board. </a:t>
            </a:r>
          </a:p>
          <a:p>
            <a:endParaRPr lang="en-GB" dirty="0"/>
          </a:p>
          <a:p>
            <a:r>
              <a:rPr lang="en-GB" dirty="0"/>
              <a:t>From the employment point of view you should find out who your Clinical Lead is and also engage with HR and OH as needed. If you have particular issues around rotas, leave or wellbeing then you may seek the help of the Guardian of Safe working.</a:t>
            </a:r>
          </a:p>
        </p:txBody>
      </p:sp>
      <p:sp>
        <p:nvSpPr>
          <p:cNvPr id="4" name="Slide Number Placeholder 3"/>
          <p:cNvSpPr>
            <a:spLocks noGrp="1"/>
          </p:cNvSpPr>
          <p:nvPr>
            <p:ph type="sldNum" sz="quarter" idx="5"/>
          </p:nvPr>
        </p:nvSpPr>
        <p:spPr/>
        <p:txBody>
          <a:bodyPr/>
          <a:lstStyle/>
          <a:p>
            <a:fld id="{A72EEE4E-8BC5-4A2F-B3D9-0AD81F6066B7}" type="slidenum">
              <a:rPr lang="en-GB" smtClean="0"/>
              <a:t>10</a:t>
            </a:fld>
            <a:endParaRPr lang="en-GB"/>
          </a:p>
        </p:txBody>
      </p:sp>
    </p:spTree>
    <p:extLst>
      <p:ext uri="{BB962C8B-B14F-4D97-AF65-F5344CB8AC3E}">
        <p14:creationId xmlns:p14="http://schemas.microsoft.com/office/powerpoint/2010/main" val="96981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number of people within the trust who you may need to interact with.</a:t>
            </a:r>
          </a:p>
          <a:p>
            <a:r>
              <a:rPr lang="en-GB" dirty="0"/>
              <a:t>From the training point of view you will have a Clinical Supervisor with whom you will plan your day-to-day work and an Educational Supervisor with whom you will plan your training overall. In some localities the ES and CS will be the same person, in others they may be in different trusts – ask your college tutor for clarification on these roles.</a:t>
            </a:r>
          </a:p>
          <a:p>
            <a:r>
              <a:rPr lang="en-GB" dirty="0"/>
              <a:t>There will also be Clinical Supervisors who are responsible for signing off Units of Training and the College Tutors who will oversee the training for all the anaesthesia/ICM trainees in your trust.</a:t>
            </a:r>
          </a:p>
          <a:p>
            <a:r>
              <a:rPr lang="en-GB" dirty="0"/>
              <a:t>In each trust, the Director of Medical Education oversees training in all specialties, usually Chairs a Junior Doctors forum and reports to the executive board. </a:t>
            </a:r>
          </a:p>
          <a:p>
            <a:endParaRPr lang="en-GB" dirty="0"/>
          </a:p>
          <a:p>
            <a:r>
              <a:rPr lang="en-GB" dirty="0"/>
              <a:t>From the employment point of view you should find out who your Clinical Lead is and also engage with HR and OH as needed. If you have particular issues around rotas, leave or wellbeing then you may seek the help of the Guardian of Safe working.</a:t>
            </a:r>
          </a:p>
        </p:txBody>
      </p:sp>
      <p:sp>
        <p:nvSpPr>
          <p:cNvPr id="4" name="Slide Number Placeholder 3"/>
          <p:cNvSpPr>
            <a:spLocks noGrp="1"/>
          </p:cNvSpPr>
          <p:nvPr>
            <p:ph type="sldNum" sz="quarter" idx="5"/>
          </p:nvPr>
        </p:nvSpPr>
        <p:spPr/>
        <p:txBody>
          <a:bodyPr/>
          <a:lstStyle/>
          <a:p>
            <a:fld id="{A72EEE4E-8BC5-4A2F-B3D9-0AD81F6066B7}" type="slidenum">
              <a:rPr lang="en-GB" smtClean="0"/>
              <a:t>11</a:t>
            </a:fld>
            <a:endParaRPr lang="en-GB"/>
          </a:p>
        </p:txBody>
      </p:sp>
    </p:spTree>
    <p:extLst>
      <p:ext uri="{BB962C8B-B14F-4D97-AF65-F5344CB8AC3E}">
        <p14:creationId xmlns:p14="http://schemas.microsoft.com/office/powerpoint/2010/main" val="522616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every anaesthetic department, there will be one or more College Tutors.</a:t>
            </a:r>
          </a:p>
          <a:p>
            <a:r>
              <a:rPr lang="en-GB" dirty="0"/>
              <a:t>These are Consultants with a special interest in education and training who co-ordinate your training, ensure you can access educational opportunities and look out for your welfare.</a:t>
            </a:r>
          </a:p>
          <a:p>
            <a:r>
              <a:rPr lang="en-GB" dirty="0"/>
              <a:t>They should be the first point of contact for information about your working environment and training priorities. Along with your Clinical and Educational Supervisor they will help you with careers advice, wellbeing and if you are struggling.</a:t>
            </a:r>
          </a:p>
          <a:p>
            <a:r>
              <a:rPr lang="en-GB" dirty="0"/>
              <a:t>They have a tough job as they have to balance the needs of the trainees with the needs and capabilities of their department. However, all of them are super-dedicated and work extremely hard behind the scenes of the department to support you. Be nice to them!</a:t>
            </a:r>
          </a:p>
          <a:p>
            <a:endParaRPr lang="en-GB" dirty="0"/>
          </a:p>
        </p:txBody>
      </p:sp>
      <p:sp>
        <p:nvSpPr>
          <p:cNvPr id="4" name="Slide Number Placeholder 3"/>
          <p:cNvSpPr>
            <a:spLocks noGrp="1"/>
          </p:cNvSpPr>
          <p:nvPr>
            <p:ph type="sldNum" sz="quarter" idx="5"/>
          </p:nvPr>
        </p:nvSpPr>
        <p:spPr/>
        <p:txBody>
          <a:bodyPr/>
          <a:lstStyle/>
          <a:p>
            <a:fld id="{A72EEE4E-8BC5-4A2F-B3D9-0AD81F6066B7}" type="slidenum">
              <a:rPr lang="en-GB" smtClean="0"/>
              <a:t>12</a:t>
            </a:fld>
            <a:endParaRPr lang="en-GB"/>
          </a:p>
        </p:txBody>
      </p:sp>
    </p:spTree>
    <p:extLst>
      <p:ext uri="{BB962C8B-B14F-4D97-AF65-F5344CB8AC3E}">
        <p14:creationId xmlns:p14="http://schemas.microsoft.com/office/powerpoint/2010/main" val="84600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there are issues faced by trainees which need to be raised with influential committees. For example, each locality has trainees reps who attend the Specialty Training Committee and meetings of the School board.</a:t>
            </a:r>
          </a:p>
          <a:p>
            <a:r>
              <a:rPr lang="en-GB" dirty="0"/>
              <a:t>Individual hospitals usually have representatives on the Junior Doctor forum.</a:t>
            </a:r>
          </a:p>
          <a:p>
            <a:r>
              <a:rPr lang="en-GB" dirty="0"/>
              <a:t>There are BMA trainee reps and we also have trainees who sit on National Committee at the College and Faculty of ICM.</a:t>
            </a:r>
          </a:p>
          <a:p>
            <a:r>
              <a:rPr lang="en-GB" dirty="0"/>
              <a:t>If you wish to raise an issue with one of the reps ask your College tutor or TPD who to contact – the trainee reps for the school are also named on the school website. </a:t>
            </a:r>
          </a:p>
          <a:p>
            <a:endParaRPr lang="en-GB" dirty="0"/>
          </a:p>
          <a:p>
            <a:r>
              <a:rPr lang="en-GB" dirty="0"/>
              <a:t>That’s all for now.</a:t>
            </a:r>
          </a:p>
          <a:p>
            <a:r>
              <a:rPr lang="en-GB" dirty="0"/>
              <a:t>The take home message is that there’s lots of help and support – good communication will avoid misunderstandings and if you are not sure who to contact with an issue ask myself, Dr Colhoun, your TPD or the Programme support team for direction.</a:t>
            </a:r>
          </a:p>
        </p:txBody>
      </p:sp>
      <p:sp>
        <p:nvSpPr>
          <p:cNvPr id="4" name="Slide Number Placeholder 3"/>
          <p:cNvSpPr>
            <a:spLocks noGrp="1"/>
          </p:cNvSpPr>
          <p:nvPr>
            <p:ph type="sldNum" sz="quarter" idx="5"/>
          </p:nvPr>
        </p:nvSpPr>
        <p:spPr/>
        <p:txBody>
          <a:bodyPr/>
          <a:lstStyle/>
          <a:p>
            <a:fld id="{A72EEE4E-8BC5-4A2F-B3D9-0AD81F6066B7}" type="slidenum">
              <a:rPr lang="en-GB" smtClean="0"/>
              <a:t>13</a:t>
            </a:fld>
            <a:endParaRPr lang="en-GB"/>
          </a:p>
        </p:txBody>
      </p:sp>
    </p:spTree>
    <p:extLst>
      <p:ext uri="{BB962C8B-B14F-4D97-AF65-F5344CB8AC3E}">
        <p14:creationId xmlns:p14="http://schemas.microsoft.com/office/powerpoint/2010/main" val="219359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PLEASE CHECK THE WEBSITE FIRST!</a:t>
            </a:r>
          </a:p>
          <a:p>
            <a:r>
              <a:rPr lang="en-GB" dirty="0"/>
              <a:t>Essentially the PS Teams provide help to you and to us in order to ensure the smooth running of the programme.</a:t>
            </a:r>
          </a:p>
          <a:p>
            <a:r>
              <a:rPr lang="en-GB" dirty="0"/>
              <a:t>You should always read their emails and respond if required: the team try very hard not to burden you with unnecessary email traffic.</a:t>
            </a:r>
          </a:p>
          <a:p>
            <a:r>
              <a:rPr lang="en-GB" dirty="0"/>
              <a:t>You must inform the PS Team if you are taking time off that may have an impact on your training and you must let them know about parental leave as this affects the timing of rotations.</a:t>
            </a:r>
          </a:p>
          <a:p>
            <a:r>
              <a:rPr lang="en-GB" dirty="0"/>
              <a:t>You should also keep in touch with them about ARCPs and any plans you have around the end of your programme or if you are planning to resign.</a:t>
            </a:r>
          </a:p>
          <a:p>
            <a:endParaRPr lang="en-GB" dirty="0"/>
          </a:p>
        </p:txBody>
      </p:sp>
      <p:sp>
        <p:nvSpPr>
          <p:cNvPr id="4" name="Slide Number Placeholder 3"/>
          <p:cNvSpPr>
            <a:spLocks noGrp="1"/>
          </p:cNvSpPr>
          <p:nvPr>
            <p:ph type="sldNum" sz="quarter" idx="5"/>
          </p:nvPr>
        </p:nvSpPr>
        <p:spPr/>
        <p:txBody>
          <a:bodyPr/>
          <a:lstStyle/>
          <a:p>
            <a:fld id="{A72EEE4E-8BC5-4A2F-B3D9-0AD81F6066B7}" type="slidenum">
              <a:rPr lang="en-GB" smtClean="0"/>
              <a:t>14</a:t>
            </a:fld>
            <a:endParaRPr lang="en-GB"/>
          </a:p>
        </p:txBody>
      </p:sp>
    </p:spTree>
    <p:extLst>
      <p:ext uri="{BB962C8B-B14F-4D97-AF65-F5344CB8AC3E}">
        <p14:creationId xmlns:p14="http://schemas.microsoft.com/office/powerpoint/2010/main" val="2989632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378864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Joanne and Ian orchestrate the ARCP process, the publication of the rotations and co-ordinate events such as the Induction and Trainees conference.</a:t>
            </a:r>
          </a:p>
          <a:p>
            <a:r>
              <a:rPr lang="en-GB" dirty="0"/>
              <a:t>They both have superb knowledge about training in anaesthesia and ICM and will be able to help you with lots of your queries.</a:t>
            </a:r>
          </a:p>
        </p:txBody>
      </p:sp>
      <p:sp>
        <p:nvSpPr>
          <p:cNvPr id="4" name="Slide Number Placeholder 3"/>
          <p:cNvSpPr>
            <a:spLocks noGrp="1"/>
          </p:cNvSpPr>
          <p:nvPr>
            <p:ph type="sldNum" sz="quarter" idx="10"/>
          </p:nvPr>
        </p:nvSpPr>
        <p:spPr/>
        <p:txBody>
          <a:bodyPr/>
          <a:lstStyle/>
          <a:p>
            <a:pPr marL="0" marR="0" lvl="0" indent="0" algn="r" defTabSz="483169"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8316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6711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South Yorkshire, the school is supported by Andrew Ford.</a:t>
            </a:r>
          </a:p>
          <a:p>
            <a:r>
              <a:rPr lang="en-GB" dirty="0"/>
              <a:t>Importantly, ACCS training is co-ordinated by the School of EM</a:t>
            </a:r>
            <a:r>
              <a:rPr lang="en-GB" dirty="0">
                <a:solidFill>
                  <a:srgbClr val="FF0000"/>
                </a:solidFill>
              </a:rPr>
              <a:t>, whose generic Programme support email is detailed here</a:t>
            </a:r>
            <a:r>
              <a:rPr lang="en-GB" dirty="0"/>
              <a:t>. Those of you doing ACCS Training will be managed by the School of EM to some extent until you enter your ACCS Year 3 when you are firmly a School of Anaesthesia Trainee.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2EEE4E-8BC5-4A2F-B3D9-0AD81F6066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42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work very closely together and we respond jointly to most issues.</a:t>
            </a:r>
          </a:p>
          <a:p>
            <a:r>
              <a:rPr lang="en-GB" dirty="0"/>
              <a:t>We are very happy to receive emails from trainees directly and hope to meet many of you in person during your time in the programme.</a:t>
            </a:r>
          </a:p>
          <a:p>
            <a:r>
              <a:rPr lang="en-GB" dirty="0"/>
              <a:t>We have a superb team of TPDs as seen on the following slides.</a:t>
            </a:r>
          </a:p>
        </p:txBody>
      </p:sp>
      <p:sp>
        <p:nvSpPr>
          <p:cNvPr id="4" name="Slide Number Placeholder 3"/>
          <p:cNvSpPr>
            <a:spLocks noGrp="1"/>
          </p:cNvSpPr>
          <p:nvPr>
            <p:ph type="sldNum" sz="quarter" idx="5"/>
          </p:nvPr>
        </p:nvSpPr>
        <p:spPr/>
        <p:txBody>
          <a:bodyPr/>
          <a:lstStyle/>
          <a:p>
            <a:fld id="{A72EEE4E-8BC5-4A2F-B3D9-0AD81F6066B7}" type="slidenum">
              <a:rPr lang="en-GB" smtClean="0"/>
              <a:t>19</a:t>
            </a:fld>
            <a:endParaRPr lang="en-GB"/>
          </a:p>
        </p:txBody>
      </p:sp>
    </p:spTree>
    <p:extLst>
      <p:ext uri="{BB962C8B-B14F-4D97-AF65-F5344CB8AC3E}">
        <p14:creationId xmlns:p14="http://schemas.microsoft.com/office/powerpoint/2010/main" val="3873136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East Yorkshire we have Nauman Akhtar who oversees Core Training and Andy Horne who oversees Specialty Training.</a:t>
            </a:r>
          </a:p>
        </p:txBody>
      </p:sp>
      <p:sp>
        <p:nvSpPr>
          <p:cNvPr id="4" name="Slide Number Placeholder 3"/>
          <p:cNvSpPr>
            <a:spLocks noGrp="1"/>
          </p:cNvSpPr>
          <p:nvPr>
            <p:ph type="sldNum" sz="quarter" idx="5"/>
          </p:nvPr>
        </p:nvSpPr>
        <p:spPr/>
        <p:txBody>
          <a:bodyPr/>
          <a:lstStyle/>
          <a:p>
            <a:fld id="{A72EEE4E-8BC5-4A2F-B3D9-0AD81F6066B7}" type="slidenum">
              <a:rPr lang="en-GB" smtClean="0"/>
              <a:t>20</a:t>
            </a:fld>
            <a:endParaRPr lang="en-GB"/>
          </a:p>
        </p:txBody>
      </p:sp>
    </p:spTree>
    <p:extLst>
      <p:ext uri="{BB962C8B-B14F-4D97-AF65-F5344CB8AC3E}">
        <p14:creationId xmlns:p14="http://schemas.microsoft.com/office/powerpoint/2010/main" val="341271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 to the 2026 School of Anaesthesia Induction for Yorkshire and the Humber. I am delighted to see so many of you here and I can’t wait to meet you and work with you in years ahead. My name is Raj Sandhu, and it is my honour and pleasure to introduce the Induction.</a:t>
            </a:r>
          </a:p>
          <a:p>
            <a:r>
              <a:rPr lang="en-GB" dirty="0"/>
              <a:t>I hope the day will be informal, social and enjoyable, with an aim to </a:t>
            </a:r>
            <a:r>
              <a:rPr lang="en-GB" b="1" dirty="0"/>
              <a:t>introduce the key areas of information </a:t>
            </a:r>
            <a:r>
              <a:rPr lang="en-GB" dirty="0"/>
              <a:t>you will need to know in your first few months on the training schemes in Yorkshire in enough detail to </a:t>
            </a:r>
            <a:r>
              <a:rPr lang="en-GB" b="1" dirty="0"/>
              <a:t>be useful but without being overwhelming</a:t>
            </a:r>
            <a:r>
              <a:rPr lang="en-GB" dirty="0"/>
              <a:t>.</a:t>
            </a:r>
          </a:p>
          <a:p>
            <a:r>
              <a:rPr lang="en-GB" dirty="0"/>
              <a:t>There will </a:t>
            </a:r>
            <a:r>
              <a:rPr lang="en-GB" b="1" dirty="0"/>
              <a:t>be plenty of time to liaise </a:t>
            </a:r>
            <a:r>
              <a:rPr lang="en-GB" dirty="0"/>
              <a:t>with colleagues and trainees already on the scheme, and plenty of time to ask questions to trainers and supervisors.</a:t>
            </a:r>
          </a:p>
          <a:p>
            <a:r>
              <a:rPr lang="en-GB" dirty="0"/>
              <a:t>I want to </a:t>
            </a:r>
            <a:r>
              <a:rPr lang="en-GB" b="1" dirty="0"/>
              <a:t>specifically thank </a:t>
            </a:r>
            <a:r>
              <a:rPr lang="en-GB" dirty="0"/>
              <a:t>Dr Louise Murray and Dr Selin </a:t>
            </a:r>
            <a:r>
              <a:rPr lang="en-GB" dirty="0" err="1"/>
              <a:t>Kabadayi</a:t>
            </a:r>
            <a:r>
              <a:rPr lang="en-GB" dirty="0"/>
              <a:t> and Charlotte </a:t>
            </a:r>
            <a:r>
              <a:rPr lang="en-GB" dirty="0" err="1"/>
              <a:t>Stoneswho</a:t>
            </a:r>
            <a:r>
              <a:rPr lang="en-GB" dirty="0"/>
              <a:t> have arranged this Induction, whilst also…. I also want to thank the TPDs, RAs and trainees who have helped to develop Induction within Yorkshire and the Humber by providing lectures, workshops, videos for the website, advice, feedback and opportunities for new starters to gain the information that they need. I would be grateful if you could express your thanks to them during the day for giving up their free time to help  with the Induction.</a:t>
            </a:r>
          </a:p>
          <a:p>
            <a:endParaRPr lang="en-GB" dirty="0"/>
          </a:p>
        </p:txBody>
      </p:sp>
      <p:sp>
        <p:nvSpPr>
          <p:cNvPr id="4" name="Slide Number Placeholder 3"/>
          <p:cNvSpPr>
            <a:spLocks noGrp="1"/>
          </p:cNvSpPr>
          <p:nvPr>
            <p:ph type="sldNum" sz="quarter" idx="5"/>
          </p:nvPr>
        </p:nvSpPr>
        <p:spPr/>
        <p:txBody>
          <a:bodyPr/>
          <a:lstStyle/>
          <a:p>
            <a:fld id="{F6EDDFE6-D7D1-4E29-ADD9-B4831D86453D}" type="slidenum">
              <a:rPr lang="en-GB" smtClean="0"/>
              <a:t>2</a:t>
            </a:fld>
            <a:endParaRPr lang="en-GB"/>
          </a:p>
        </p:txBody>
      </p:sp>
    </p:spTree>
    <p:extLst>
      <p:ext uri="{BB962C8B-B14F-4D97-AF65-F5344CB8AC3E}">
        <p14:creationId xmlns:p14="http://schemas.microsoft.com/office/powerpoint/2010/main" val="3767744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2EEE4E-8BC5-4A2F-B3D9-0AD81F6066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534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West Yorkshire we have Alison Colhoun who oversees Core Training and Rashmi Menon who oversees Specialty Training.</a:t>
            </a:r>
          </a:p>
          <a:p>
            <a:endParaRPr lang="en-GB" dirty="0"/>
          </a:p>
        </p:txBody>
      </p:sp>
      <p:sp>
        <p:nvSpPr>
          <p:cNvPr id="4" name="Slide Number Placeholder 3"/>
          <p:cNvSpPr>
            <a:spLocks noGrp="1"/>
          </p:cNvSpPr>
          <p:nvPr>
            <p:ph type="sldNum" sz="quarter" idx="5"/>
          </p:nvPr>
        </p:nvSpPr>
        <p:spPr/>
        <p:txBody>
          <a:bodyPr/>
          <a:lstStyle/>
          <a:p>
            <a:fld id="{A72EEE4E-8BC5-4A2F-B3D9-0AD81F6066B7}" type="slidenum">
              <a:rPr lang="en-GB" smtClean="0"/>
              <a:t>22</a:t>
            </a:fld>
            <a:endParaRPr lang="en-GB"/>
          </a:p>
        </p:txBody>
      </p:sp>
    </p:spTree>
    <p:extLst>
      <p:ext uri="{BB962C8B-B14F-4D97-AF65-F5344CB8AC3E}">
        <p14:creationId xmlns:p14="http://schemas.microsoft.com/office/powerpoint/2010/main" val="97817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West Yorkshire we have Alison Colhoun who oversees Core Training and Rashmi Menon who oversees Specialty Training.</a:t>
            </a:r>
          </a:p>
          <a:p>
            <a:endParaRPr lang="en-GB" dirty="0"/>
          </a:p>
        </p:txBody>
      </p:sp>
      <p:sp>
        <p:nvSpPr>
          <p:cNvPr id="4" name="Slide Number Placeholder 3"/>
          <p:cNvSpPr>
            <a:spLocks noGrp="1"/>
          </p:cNvSpPr>
          <p:nvPr>
            <p:ph type="sldNum" sz="quarter" idx="5"/>
          </p:nvPr>
        </p:nvSpPr>
        <p:spPr/>
        <p:txBody>
          <a:bodyPr/>
          <a:lstStyle/>
          <a:p>
            <a:fld id="{A72EEE4E-8BC5-4A2F-B3D9-0AD81F6066B7}" type="slidenum">
              <a:rPr lang="en-GB" smtClean="0"/>
              <a:t>23</a:t>
            </a:fld>
            <a:endParaRPr lang="en-GB"/>
          </a:p>
        </p:txBody>
      </p:sp>
    </p:spTree>
    <p:extLst>
      <p:ext uri="{BB962C8B-B14F-4D97-AF65-F5344CB8AC3E}">
        <p14:creationId xmlns:p14="http://schemas.microsoft.com/office/powerpoint/2010/main" val="3253857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2EEE4E-8BC5-4A2F-B3D9-0AD81F6066B7}" type="slidenum">
              <a:rPr lang="en-GB" smtClean="0"/>
              <a:t>24</a:t>
            </a:fld>
            <a:endParaRPr lang="en-GB"/>
          </a:p>
        </p:txBody>
      </p:sp>
    </p:spTree>
    <p:extLst>
      <p:ext uri="{BB962C8B-B14F-4D97-AF65-F5344CB8AC3E}">
        <p14:creationId xmlns:p14="http://schemas.microsoft.com/office/powerpoint/2010/main" val="3162825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2EEE4E-8BC5-4A2F-B3D9-0AD81F6066B7}" type="slidenum">
              <a:rPr lang="en-GB" smtClean="0"/>
              <a:t>25</a:t>
            </a:fld>
            <a:endParaRPr lang="en-GB"/>
          </a:p>
        </p:txBody>
      </p:sp>
    </p:spTree>
    <p:extLst>
      <p:ext uri="{BB962C8B-B14F-4D97-AF65-F5344CB8AC3E}">
        <p14:creationId xmlns:p14="http://schemas.microsoft.com/office/powerpoint/2010/main" val="853910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2EEE4E-8BC5-4A2F-B3D9-0AD81F6066B7}" type="slidenum">
              <a:rPr lang="en-GB" smtClean="0"/>
              <a:t>26</a:t>
            </a:fld>
            <a:endParaRPr lang="en-GB"/>
          </a:p>
        </p:txBody>
      </p:sp>
    </p:spTree>
    <p:extLst>
      <p:ext uri="{BB962C8B-B14F-4D97-AF65-F5344CB8AC3E}">
        <p14:creationId xmlns:p14="http://schemas.microsoft.com/office/powerpoint/2010/main" val="2783807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TPD is responsible for planning your rotation and organising the ARCP process.</a:t>
            </a:r>
          </a:p>
          <a:p>
            <a:r>
              <a:rPr lang="en-GB" dirty="0"/>
              <a:t>You should contact them with any issues that could affect your training such as prolonged leave.</a:t>
            </a:r>
          </a:p>
          <a:p>
            <a:r>
              <a:rPr lang="en-GB" dirty="0"/>
              <a:t>They are an excellent source of advice if you wish to discuss career options such as undertaking Dual Training with ICM, applying for LTFTT or going OOP. </a:t>
            </a:r>
          </a:p>
          <a:p>
            <a:r>
              <a:rPr lang="en-GB" dirty="0"/>
              <a:t>However, they are entirely dependent on you for information: </a:t>
            </a:r>
            <a:r>
              <a:rPr lang="en-GB" b="1" dirty="0"/>
              <a:t>don’t assume that your ES or CT will let the TPD know of your circumstances </a:t>
            </a:r>
            <a:r>
              <a:rPr lang="en-GB" dirty="0"/>
              <a:t>– there is an understandable concern to maintain confidentiality so you should take ownership of your career progression and personally inform all relevant parties if your circumstances change such that your training is affected. </a:t>
            </a:r>
          </a:p>
          <a:p>
            <a:r>
              <a:rPr lang="en-GB" dirty="0"/>
              <a:t>Please also let them know how you get on with exams – if you don’t tell them your result they will have difficulty planning your rotation. They are not informed directly by the college.</a:t>
            </a:r>
          </a:p>
          <a:p>
            <a:r>
              <a:rPr lang="en-GB" dirty="0"/>
              <a:t>You should also get in touch with them if you are worried about your training or if you are only just managing and want someone to talk to.</a:t>
            </a:r>
          </a:p>
          <a:p>
            <a:endParaRPr lang="en-GB" dirty="0"/>
          </a:p>
        </p:txBody>
      </p:sp>
      <p:sp>
        <p:nvSpPr>
          <p:cNvPr id="4" name="Slide Number Placeholder 3"/>
          <p:cNvSpPr>
            <a:spLocks noGrp="1"/>
          </p:cNvSpPr>
          <p:nvPr>
            <p:ph type="sldNum" sz="quarter" idx="5"/>
          </p:nvPr>
        </p:nvSpPr>
        <p:spPr/>
        <p:txBody>
          <a:bodyPr/>
          <a:lstStyle/>
          <a:p>
            <a:fld id="{A72EEE4E-8BC5-4A2F-B3D9-0AD81F6066B7}" type="slidenum">
              <a:rPr lang="en-GB" smtClean="0"/>
              <a:t>27</a:t>
            </a:fld>
            <a:endParaRPr lang="en-GB"/>
          </a:p>
        </p:txBody>
      </p:sp>
    </p:spTree>
    <p:extLst>
      <p:ext uri="{BB962C8B-B14F-4D97-AF65-F5344CB8AC3E}">
        <p14:creationId xmlns:p14="http://schemas.microsoft.com/office/powerpoint/2010/main" val="305352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Yorkshire, ask don’t assume, prospective, national policy, 1 discretionary, first two years likely to be mandatory stuff, ASK IF IN DOUBT, DON’T PAY</a:t>
            </a:r>
          </a:p>
          <a:p>
            <a:r>
              <a:rPr lang="en-GB" dirty="0" err="1"/>
              <a:t>Blackoard</a:t>
            </a:r>
            <a:r>
              <a:rPr lang="en-GB" dirty="0"/>
              <a:t>, help, </a:t>
            </a:r>
            <a:r>
              <a:rPr lang="en-GB" dirty="0" err="1"/>
              <a:t>bookwhen</a:t>
            </a:r>
            <a:endParaRPr lang="en-GB" dirty="0"/>
          </a:p>
        </p:txBody>
      </p:sp>
      <p:sp>
        <p:nvSpPr>
          <p:cNvPr id="4" name="Slide Number Placeholder 3"/>
          <p:cNvSpPr>
            <a:spLocks noGrp="1"/>
          </p:cNvSpPr>
          <p:nvPr>
            <p:ph type="sldNum" sz="quarter" idx="5"/>
          </p:nvPr>
        </p:nvSpPr>
        <p:spPr/>
        <p:txBody>
          <a:bodyPr/>
          <a:lstStyle/>
          <a:p>
            <a:fld id="{F6EDDFE6-D7D1-4E29-ADD9-B4831D86453D}" type="slidenum">
              <a:rPr lang="en-GB" smtClean="0"/>
              <a:t>28</a:t>
            </a:fld>
            <a:endParaRPr lang="en-GB"/>
          </a:p>
        </p:txBody>
      </p:sp>
    </p:spTree>
    <p:extLst>
      <p:ext uri="{BB962C8B-B14F-4D97-AF65-F5344CB8AC3E}">
        <p14:creationId xmlns:p14="http://schemas.microsoft.com/office/powerpoint/2010/main" val="1740000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a selection of recommended courses for ACCS and Core Training. Please check for contact details using the link.</a:t>
            </a:r>
          </a:p>
        </p:txBody>
      </p:sp>
    </p:spTree>
    <p:extLst>
      <p:ext uri="{BB962C8B-B14F-4D97-AF65-F5344CB8AC3E}">
        <p14:creationId xmlns:p14="http://schemas.microsoft.com/office/powerpoint/2010/main" val="942273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This slide shows a selection of recommended courses for Stage 2 Training – again, please check using the link to find out about current recommendations especially as some have been affected by the pandemic.</a:t>
            </a:r>
          </a:p>
        </p:txBody>
      </p:sp>
    </p:spTree>
    <p:extLst>
      <p:ext uri="{BB962C8B-B14F-4D97-AF65-F5344CB8AC3E}">
        <p14:creationId xmlns:p14="http://schemas.microsoft.com/office/powerpoint/2010/main" val="101689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EDDFE6-D7D1-4E29-ADD9-B4831D86453D}" type="slidenum">
              <a:rPr lang="en-GB" smtClean="0"/>
              <a:t>3</a:t>
            </a:fld>
            <a:endParaRPr lang="en-GB"/>
          </a:p>
        </p:txBody>
      </p:sp>
    </p:spTree>
    <p:extLst>
      <p:ext uri="{BB962C8B-B14F-4D97-AF65-F5344CB8AC3E}">
        <p14:creationId xmlns:p14="http://schemas.microsoft.com/office/powerpoint/2010/main" val="2119062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 have already mentioned, it is extremely important that study leave funding is approved BEFORE a trainee pays course fees/buys train tickets etc.</a:t>
            </a:r>
          </a:p>
          <a:p>
            <a:r>
              <a:rPr lang="en-GB" dirty="0"/>
              <a:t>In addition to checking the study leave policy, please also check the School Website to see which courses are recommended. </a:t>
            </a:r>
          </a:p>
          <a:p>
            <a:r>
              <a:rPr lang="en-GB" dirty="0"/>
              <a:t>If you are unsure please contact your TPD or Heads of School to clarify whether or not something will be funded.</a:t>
            </a:r>
          </a:p>
        </p:txBody>
      </p:sp>
    </p:spTree>
    <p:extLst>
      <p:ext uri="{BB962C8B-B14F-4D97-AF65-F5344CB8AC3E}">
        <p14:creationId xmlns:p14="http://schemas.microsoft.com/office/powerpoint/2010/main" val="1210028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 have already mentioned, it is extremely important that study leave funding is approved BEFORE a trainee pays course fees/buys train tickets etc.</a:t>
            </a:r>
          </a:p>
          <a:p>
            <a:r>
              <a:rPr lang="en-GB" dirty="0"/>
              <a:t>In addition to checking the study leave policy, please also check the School Website to see which courses are recommended. </a:t>
            </a:r>
          </a:p>
          <a:p>
            <a:r>
              <a:rPr lang="en-GB" dirty="0"/>
              <a:t>If you are unsure please contact your TPD or Heads of School to clarify whether or not something will be funded.</a:t>
            </a:r>
          </a:p>
        </p:txBody>
      </p:sp>
    </p:spTree>
    <p:extLst>
      <p:ext uri="{BB962C8B-B14F-4D97-AF65-F5344CB8AC3E}">
        <p14:creationId xmlns:p14="http://schemas.microsoft.com/office/powerpoint/2010/main" val="548283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Time vs. funding </a:t>
            </a:r>
          </a:p>
          <a:p>
            <a:r>
              <a:rPr lang="en-GB" sz="1200" dirty="0"/>
              <a:t>30 days/year (pro rata if LTFT </a:t>
            </a:r>
            <a:r>
              <a:rPr lang="en-GB" sz="1200" dirty="0" err="1"/>
              <a:t>eg</a:t>
            </a:r>
            <a:r>
              <a:rPr lang="en-GB" sz="1200" dirty="0"/>
              <a:t> if 50% then 15 days per calendar year)</a:t>
            </a:r>
          </a:p>
          <a:p>
            <a:r>
              <a:rPr lang="en-GB" sz="1200" dirty="0"/>
              <a:t>Y</a:t>
            </a:r>
            <a:r>
              <a:rPr lang="en-GB" sz="1200" dirty="0">
                <a:solidFill>
                  <a:schemeClr val="tx1"/>
                </a:solidFill>
              </a:rPr>
              <a:t>our employer grants leave (typically 8 weeks notice required) must be approved by department </a:t>
            </a:r>
            <a:r>
              <a:rPr lang="en-GB" sz="1200" b="1" i="1" dirty="0">
                <a:solidFill>
                  <a:schemeClr val="tx1"/>
                </a:solidFill>
              </a:rPr>
              <a:t>and</a:t>
            </a:r>
            <a:r>
              <a:rPr lang="en-GB" sz="1200" dirty="0">
                <a:solidFill>
                  <a:schemeClr val="tx1"/>
                </a:solidFill>
              </a:rPr>
              <a:t> ES/CT/TPD</a:t>
            </a:r>
          </a:p>
          <a:p>
            <a:r>
              <a:rPr lang="en-GB" sz="1200" dirty="0">
                <a:solidFill>
                  <a:schemeClr val="tx1"/>
                </a:solidFill>
              </a:rPr>
              <a:t>Private study leave at discretion of employing trust/department</a:t>
            </a:r>
          </a:p>
          <a:p>
            <a:r>
              <a:rPr lang="en-GB" sz="1200" dirty="0"/>
              <a:t>Funding is prioritised for educational activity that is relevant to a trainee’s current needs </a:t>
            </a:r>
          </a:p>
          <a:p>
            <a:r>
              <a:rPr lang="en-GB" sz="1200" dirty="0"/>
              <a:t>Activities should be relevant to the curriculum and recorded in a PDP</a:t>
            </a:r>
          </a:p>
          <a:p>
            <a:r>
              <a:rPr lang="en-GB" sz="1200" dirty="0">
                <a:solidFill>
                  <a:srgbClr val="FF0000"/>
                </a:solidFill>
              </a:rPr>
              <a:t>Courses and educational events within Yorkshire will be given priority</a:t>
            </a:r>
          </a:p>
          <a:p>
            <a:r>
              <a:rPr lang="en-GB" sz="1200" dirty="0">
                <a:solidFill>
                  <a:schemeClr val="tx1"/>
                </a:solidFill>
              </a:rPr>
              <a:t>Trainees should access local courses before requesting to attend events further afield</a:t>
            </a:r>
            <a:endParaRPr lang="en-GB" sz="1200" dirty="0"/>
          </a:p>
          <a:p>
            <a:r>
              <a:rPr lang="en-GB" sz="1200" dirty="0"/>
              <a:t>Exam fees are NOT funded</a:t>
            </a:r>
          </a:p>
          <a:p>
            <a:r>
              <a:rPr lang="en-GB" sz="1200" dirty="0"/>
              <a:t>Aspirational leave will only be supported if all other curriculum requirements are met</a:t>
            </a:r>
          </a:p>
          <a:p>
            <a:r>
              <a:rPr lang="en-GB" sz="1200" dirty="0"/>
              <a:t>International leave: unusual in anaesthesia</a:t>
            </a:r>
          </a:p>
          <a:p>
            <a:endParaRPr lang="en-GB" dirty="0"/>
          </a:p>
        </p:txBody>
      </p:sp>
      <p:sp>
        <p:nvSpPr>
          <p:cNvPr id="4" name="Slide Number Placeholder 3"/>
          <p:cNvSpPr>
            <a:spLocks noGrp="1"/>
          </p:cNvSpPr>
          <p:nvPr>
            <p:ph type="sldNum" sz="quarter" idx="5"/>
          </p:nvPr>
        </p:nvSpPr>
        <p:spPr/>
        <p:txBody>
          <a:bodyPr/>
          <a:lstStyle/>
          <a:p>
            <a:fld id="{F6EDDFE6-D7D1-4E29-ADD9-B4831D86453D}" type="slidenum">
              <a:rPr lang="en-GB" smtClean="0"/>
              <a:t>34</a:t>
            </a:fld>
            <a:endParaRPr lang="en-GB"/>
          </a:p>
        </p:txBody>
      </p:sp>
    </p:spTree>
    <p:extLst>
      <p:ext uri="{BB962C8B-B14F-4D97-AF65-F5344CB8AC3E}">
        <p14:creationId xmlns:p14="http://schemas.microsoft.com/office/powerpoint/2010/main" val="922631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Educational development time has recently been introduced into anaesthesia training and guidance has been produced by the </a:t>
            </a:r>
            <a:r>
              <a:rPr lang="en-GB" dirty="0" err="1"/>
              <a:t>RCoA</a:t>
            </a:r>
            <a:r>
              <a:rPr lang="en-GB" dirty="0"/>
              <a:t>; I have summarised this on the slide and you can read the full guidance via the link.</a:t>
            </a:r>
          </a:p>
          <a:p>
            <a:r>
              <a:rPr lang="en-GB" dirty="0"/>
              <a:t>Trainees up to ST5 are entitled to 2 hours per week to take up opportunities that will help them to develop key capabilities within the curriculum – this may be especially useful for competences within the Generic Professional Domains.</a:t>
            </a:r>
          </a:p>
          <a:p>
            <a:r>
              <a:rPr lang="en-GB" dirty="0"/>
              <a:t>Arrangements for taking EDT will vary from trainee to trainee and from department to department. There are many advantages to using this time flexibly but always remember that it must be prospectively agreed with your supervisors and/or college tutor and evidence of the activities you undertake during this time must be entered into your portfolio.</a:t>
            </a:r>
          </a:p>
        </p:txBody>
      </p:sp>
    </p:spTree>
    <p:extLst>
      <p:ext uri="{BB962C8B-B14F-4D97-AF65-F5344CB8AC3E}">
        <p14:creationId xmlns:p14="http://schemas.microsoft.com/office/powerpoint/2010/main" val="14717805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EDDFE6-D7D1-4E29-ADD9-B4831D86453D}" type="slidenum">
              <a:rPr lang="en-GB" smtClean="0"/>
              <a:t>36</a:t>
            </a:fld>
            <a:endParaRPr lang="en-GB"/>
          </a:p>
        </p:txBody>
      </p:sp>
    </p:spTree>
    <p:extLst>
      <p:ext uri="{BB962C8B-B14F-4D97-AF65-F5344CB8AC3E}">
        <p14:creationId xmlns:p14="http://schemas.microsoft.com/office/powerpoint/2010/main" val="300750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I initially tried to find a graphic to demonstrate the individuals who are looking after you during your training and how they all fit together this was the only example I could find.</a:t>
            </a:r>
          </a:p>
          <a:p>
            <a:r>
              <a:rPr lang="en-GB" dirty="0"/>
              <a:t>This is hugely complicated and doesn’t get us anywhere other than a migraine</a:t>
            </a:r>
          </a:p>
          <a:p>
            <a:endParaRPr lang="en-GB" dirty="0"/>
          </a:p>
        </p:txBody>
      </p:sp>
      <p:sp>
        <p:nvSpPr>
          <p:cNvPr id="4" name="Slide Number Placeholder 3"/>
          <p:cNvSpPr>
            <a:spLocks noGrp="1"/>
          </p:cNvSpPr>
          <p:nvPr>
            <p:ph type="sldNum" sz="quarter" idx="10"/>
          </p:nvPr>
        </p:nvSpPr>
        <p:spPr/>
        <p:txBody>
          <a:bodyPr/>
          <a:lstStyle/>
          <a:p>
            <a:fld id="{F6EDDFE6-D7D1-4E29-ADD9-B4831D86453D}" type="slidenum">
              <a:rPr lang="en-GB" smtClean="0"/>
              <a:t>4</a:t>
            </a:fld>
            <a:endParaRPr lang="en-GB"/>
          </a:p>
        </p:txBody>
      </p:sp>
    </p:spTree>
    <p:extLst>
      <p:ext uri="{BB962C8B-B14F-4D97-AF65-F5344CB8AC3E}">
        <p14:creationId xmlns:p14="http://schemas.microsoft.com/office/powerpoint/2010/main" val="56746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Therefore, I think this graphic is a much simplified version of the previous one and is much better at demonstrating the interconnection of all those responsible for you and your training but demonstrating that YOU, the trainee, are in the centre and those looking after you can be broadly divided into three areas:</a:t>
            </a:r>
          </a:p>
          <a:p>
            <a:r>
              <a:rPr lang="en-GB" b="1" dirty="0"/>
              <a:t>The Deanery </a:t>
            </a:r>
            <a:r>
              <a:rPr lang="en-GB" dirty="0"/>
              <a:t>who manage your training rotation and appraisal process (ARCP)</a:t>
            </a:r>
          </a:p>
          <a:p>
            <a:r>
              <a:rPr lang="en-GB" dirty="0"/>
              <a:t>The </a:t>
            </a:r>
            <a:r>
              <a:rPr lang="en-GB" b="1" dirty="0"/>
              <a:t>Employing Trust </a:t>
            </a:r>
            <a:r>
              <a:rPr lang="en-GB" dirty="0"/>
              <a:t>that provides your “on the floor” training and manages your employment</a:t>
            </a:r>
          </a:p>
          <a:p>
            <a:r>
              <a:rPr lang="en-GB" dirty="0"/>
              <a:t>And the </a:t>
            </a:r>
            <a:r>
              <a:rPr lang="en-GB" b="1" dirty="0"/>
              <a:t>external organisations</a:t>
            </a:r>
            <a:r>
              <a:rPr lang="en-GB" dirty="0"/>
              <a:t> and National bodies that set the standards that we all work towards.</a:t>
            </a:r>
          </a:p>
          <a:p>
            <a:r>
              <a:rPr lang="en-GB" dirty="0"/>
              <a:t>.</a:t>
            </a:r>
          </a:p>
          <a:p>
            <a:r>
              <a:rPr lang="en-GB" dirty="0"/>
              <a:t>As a trainee </a:t>
            </a:r>
            <a:r>
              <a:rPr lang="en-GB" b="1" dirty="0"/>
              <a:t>it can be very difficult to understand who is responsible </a:t>
            </a:r>
            <a:r>
              <a:rPr lang="en-GB" dirty="0"/>
              <a:t>for overseeing the different aspects of your working life and there is usually some overlap between the different agencies.</a:t>
            </a:r>
          </a:p>
          <a:p>
            <a:r>
              <a:rPr lang="en-GB" dirty="0"/>
              <a:t>Often, when you wish to clarify an issue, the </a:t>
            </a:r>
            <a:r>
              <a:rPr lang="en-GB" b="1" dirty="0"/>
              <a:t>first thing to consider is whether it relates to your employment or your training</a:t>
            </a:r>
            <a:r>
              <a:rPr lang="en-GB" dirty="0"/>
              <a:t>.</a:t>
            </a:r>
          </a:p>
          <a:p>
            <a:r>
              <a:rPr lang="en-GB" dirty="0"/>
              <a:t>In general terms employment queries need to be dealt with by your trust whereas training issues may require input from outside of your trust.</a:t>
            </a:r>
          </a:p>
          <a:p>
            <a:r>
              <a:rPr lang="en-GB" dirty="0"/>
              <a:t>Although this can be confusing, the good thing is that there is </a:t>
            </a:r>
            <a:r>
              <a:rPr lang="en-GB" b="1" dirty="0"/>
              <a:t>ALWAYS support available</a:t>
            </a:r>
            <a:r>
              <a:rPr lang="en-GB" dirty="0"/>
              <a:t>.</a:t>
            </a:r>
          </a:p>
          <a:p>
            <a:r>
              <a:rPr lang="en-GB" dirty="0"/>
              <a:t>The downside is that there is often a frustrating amount of administrative overlap and, because the agencies are poorly joined up, you may find you need to repeat information. </a:t>
            </a:r>
          </a:p>
          <a:p>
            <a:r>
              <a:rPr lang="en-GB" dirty="0"/>
              <a:t>However, it is your training and by being proactive and communicating well with all parties, major confusion should be avoidable.</a:t>
            </a:r>
          </a:p>
          <a:p>
            <a:r>
              <a:rPr lang="en-GB" dirty="0"/>
              <a:t>To </a:t>
            </a:r>
            <a:r>
              <a:rPr lang="en-GB" b="1" dirty="0"/>
              <a:t>emphasise the importance of you, as a trainee, leading the communication process</a:t>
            </a:r>
            <a:r>
              <a:rPr lang="en-GB" dirty="0"/>
              <a:t>, this diagram demonstrates the complex inter-relationships around your professional life.</a:t>
            </a:r>
          </a:p>
          <a:p>
            <a:r>
              <a:rPr lang="en-GB" dirty="0"/>
              <a:t>However, it also illustrates </a:t>
            </a:r>
            <a:r>
              <a:rPr lang="en-GB" b="1" dirty="0"/>
              <a:t>the pivotal role fulfilled by the College Tutor </a:t>
            </a:r>
            <a:r>
              <a:rPr lang="en-GB" dirty="0"/>
              <a:t>– here in the middle of the flow chart, in blue.</a:t>
            </a:r>
          </a:p>
          <a:p>
            <a:r>
              <a:rPr lang="en-GB" dirty="0"/>
              <a:t>I will now attempt to summarise the roles and responsibilities of the deanery, trusts and college before coming back to the college tutor at the end.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F6EDDFE6-D7D1-4E29-ADD9-B4831D86453D}" type="slidenum">
              <a:rPr lang="en-GB" smtClean="0"/>
              <a:t>5</a:t>
            </a:fld>
            <a:endParaRPr lang="en-GB"/>
          </a:p>
        </p:txBody>
      </p:sp>
    </p:spTree>
    <p:extLst>
      <p:ext uri="{BB962C8B-B14F-4D97-AF65-F5344CB8AC3E}">
        <p14:creationId xmlns:p14="http://schemas.microsoft.com/office/powerpoint/2010/main" val="55917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important external organisation is the </a:t>
            </a:r>
            <a:r>
              <a:rPr lang="en-GB" b="1" dirty="0"/>
              <a:t>Royal College </a:t>
            </a:r>
            <a:r>
              <a:rPr lang="en-GB" dirty="0"/>
              <a:t>of Anaesthetists.</a:t>
            </a:r>
          </a:p>
          <a:p>
            <a:r>
              <a:rPr lang="en-GB" dirty="0"/>
              <a:t>They oversee the </a:t>
            </a:r>
            <a:r>
              <a:rPr lang="en-GB" b="1" dirty="0"/>
              <a:t>standards </a:t>
            </a:r>
            <a:r>
              <a:rPr lang="en-GB" dirty="0"/>
              <a:t>for our Specialty, </a:t>
            </a:r>
            <a:r>
              <a:rPr lang="en-GB" b="1" dirty="0"/>
              <a:t>represent </a:t>
            </a:r>
            <a:r>
              <a:rPr lang="en-GB" dirty="0"/>
              <a:t>anaesthetists on a National Level.</a:t>
            </a:r>
          </a:p>
          <a:p>
            <a:r>
              <a:rPr lang="en-GB" dirty="0"/>
              <a:t>From a practical point of view, they set </a:t>
            </a:r>
            <a:r>
              <a:rPr lang="en-GB" b="1" dirty="0"/>
              <a:t>the curriculum</a:t>
            </a:r>
            <a:r>
              <a:rPr lang="en-GB" dirty="0"/>
              <a:t>, administer </a:t>
            </a:r>
            <a:r>
              <a:rPr lang="en-GB" b="1" dirty="0"/>
              <a:t>the exams</a:t>
            </a:r>
            <a:r>
              <a:rPr lang="en-GB" dirty="0"/>
              <a:t>, develop </a:t>
            </a:r>
            <a:r>
              <a:rPr lang="en-GB" b="1" dirty="0"/>
              <a:t>the LLP </a:t>
            </a:r>
            <a:r>
              <a:rPr lang="en-GB" dirty="0"/>
              <a:t>and </a:t>
            </a:r>
            <a:r>
              <a:rPr lang="en-GB" b="1" dirty="0"/>
              <a:t>recommend eligibility to enter the specialist register </a:t>
            </a:r>
            <a:r>
              <a:rPr lang="en-GB" dirty="0"/>
              <a:t>upon completion of training with the award of a Certificate of Completion of Training.</a:t>
            </a:r>
          </a:p>
          <a:p>
            <a:r>
              <a:rPr lang="en-GB" dirty="0"/>
              <a:t>The college staff are very helpful and usually respond promptly to enquiries. Please be respectful when contacting them – and consider copying in your TPD so that they are aware of your queries.</a:t>
            </a:r>
          </a:p>
          <a:p>
            <a:endParaRPr lang="en-GB" dirty="0"/>
          </a:p>
          <a:p>
            <a:r>
              <a:rPr lang="en-GB" b="1" dirty="0"/>
              <a:t>The GMC are regulators </a:t>
            </a:r>
            <a:r>
              <a:rPr lang="en-GB" dirty="0"/>
              <a:t>– of exams, CCTs, curricula and are also responsible </a:t>
            </a:r>
            <a:r>
              <a:rPr lang="en-GB" b="1" dirty="0"/>
              <a:t>for revalidation</a:t>
            </a:r>
            <a:r>
              <a:rPr lang="en-GB" dirty="0"/>
              <a:t>. You have an obligation to respond to their enquiries and to complete the training survey.</a:t>
            </a:r>
          </a:p>
          <a:p>
            <a:endParaRPr lang="en-GB" dirty="0"/>
          </a:p>
          <a:p>
            <a:r>
              <a:rPr lang="en-GB" dirty="0"/>
              <a:t>The BMA is  the doctors union – if you are a member they will assist you with queries around employment law and working conditions.</a:t>
            </a:r>
          </a:p>
          <a:p>
            <a:endParaRPr lang="en-GB" dirty="0"/>
          </a:p>
          <a:p>
            <a:r>
              <a:rPr lang="en-GB" dirty="0"/>
              <a:t>The Association is a tremendous organisation which has done a lot of work around wellbeing and fatigue. They have superb resources including exemplary clinical guidelines.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2EEE4E-8BC5-4A2F-B3D9-0AD81F6066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95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important external organisation is the Royal College of Anaesthetists.</a:t>
            </a:r>
          </a:p>
          <a:p>
            <a:r>
              <a:rPr lang="en-GB" dirty="0"/>
              <a:t>They oversee the standards for our Specialty, represent anaesthetists on a National Level.</a:t>
            </a:r>
          </a:p>
          <a:p>
            <a:r>
              <a:rPr lang="en-GB" dirty="0"/>
              <a:t>From a practical point of view, they set the curriculum, administer the exams, develop the LLP and recommend eligibility to enter the specialist register upon completion of training with the award of a Certificate of Completion of Training.</a:t>
            </a:r>
          </a:p>
          <a:p>
            <a:r>
              <a:rPr lang="en-GB" dirty="0"/>
              <a:t>The college staff are very helpful and usually respond promptly to enquiries. Please be respectful when contacting them – and consider copying in your TPD so that they are aware of your queries.</a:t>
            </a:r>
          </a:p>
          <a:p>
            <a:endParaRPr lang="en-GB" dirty="0"/>
          </a:p>
          <a:p>
            <a:r>
              <a:rPr lang="en-GB" dirty="0"/>
              <a:t>The GMC are regulators – of exams, CCTs, curricula and are also responsible for revalidation. You have an obligation to respond to their inquiries and to complete the training survey.</a:t>
            </a:r>
          </a:p>
          <a:p>
            <a:endParaRPr lang="en-GB" dirty="0"/>
          </a:p>
          <a:p>
            <a:r>
              <a:rPr lang="en-GB" dirty="0"/>
              <a:t>The BMA is  the doctors union – if you are a member they will assist you with queries around employment law and working conditions.</a:t>
            </a:r>
          </a:p>
          <a:p>
            <a:endParaRPr lang="en-GB" dirty="0"/>
          </a:p>
          <a:p>
            <a:r>
              <a:rPr lang="en-GB" dirty="0"/>
              <a:t>The Association is a tremendous organisation which has done a lot of work around wellbeing and fatigue. They have superb resources including exemplary clinical guidelines.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2EEE4E-8BC5-4A2F-B3D9-0AD81F6066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55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important external organisation is the Royal College of Anaesthetists.</a:t>
            </a:r>
          </a:p>
          <a:p>
            <a:r>
              <a:rPr lang="en-GB" dirty="0"/>
              <a:t>They oversee the standards for our Specialty, represent anaesthetists on a National Level.</a:t>
            </a:r>
          </a:p>
          <a:p>
            <a:r>
              <a:rPr lang="en-GB" dirty="0"/>
              <a:t>From a practical point of view, they set the curriculum, administer the exams, develop the LLP and recommend eligibility to enter the specialist register upon completion of training with the award of a Certificate of Completion of Training.</a:t>
            </a:r>
          </a:p>
          <a:p>
            <a:r>
              <a:rPr lang="en-GB" dirty="0"/>
              <a:t>The college staff are very helpful and usually respond promptly to enquiries. Please be respectful when contacting them – and consider copying in your TPD so that they are aware of your queries.</a:t>
            </a:r>
          </a:p>
          <a:p>
            <a:endParaRPr lang="en-GB" dirty="0"/>
          </a:p>
          <a:p>
            <a:r>
              <a:rPr lang="en-GB" dirty="0"/>
              <a:t>The GMC are regulators – of exams, CCTs, curricula and are also responsible for revalidation. You have an obligation to respond to their </a:t>
            </a:r>
            <a:r>
              <a:rPr lang="en-GB" dirty="0" err="1"/>
              <a:t>equiries</a:t>
            </a:r>
            <a:r>
              <a:rPr lang="en-GB" dirty="0"/>
              <a:t> and to complete the training survey.</a:t>
            </a:r>
          </a:p>
          <a:p>
            <a:endParaRPr lang="en-GB" dirty="0"/>
          </a:p>
          <a:p>
            <a:r>
              <a:rPr lang="en-GB" dirty="0"/>
              <a:t>The BMA is  the doctors union – if you are a member they will assist you with queries around employment law and working conditions.</a:t>
            </a:r>
          </a:p>
          <a:p>
            <a:endParaRPr lang="en-GB" dirty="0"/>
          </a:p>
          <a:p>
            <a:r>
              <a:rPr lang="en-GB" dirty="0"/>
              <a:t>The Association is a tremendous organisation which has done a lot of work around wellbeing and fatigue. They have superb resources including exemplary clinical guidelines.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2EEE4E-8BC5-4A2F-B3D9-0AD81F6066B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21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induction event is primarily to introduce you to the Training Programme; you will have already had a separate induction event at your trust.</a:t>
            </a:r>
          </a:p>
          <a:p>
            <a:r>
              <a:rPr lang="en-GB" dirty="0"/>
              <a:t>The </a:t>
            </a:r>
            <a:r>
              <a:rPr lang="en-GB" b="1" dirty="0"/>
              <a:t>training programme is run by NHSE Y&amp;H </a:t>
            </a:r>
            <a:r>
              <a:rPr lang="en-GB" dirty="0"/>
              <a:t>– though this is often referred to by the old name of ‘the Deanery’.</a:t>
            </a:r>
          </a:p>
          <a:p>
            <a:r>
              <a:rPr lang="en-GB" dirty="0"/>
              <a:t>The School of Anaesthesia and ICM is one of several specialty schools. the Heads of School and are supported by a Programme Support Team and 8 TPDs.</a:t>
            </a:r>
          </a:p>
          <a:p>
            <a:r>
              <a:rPr lang="en-GB" dirty="0"/>
              <a:t>You can see the list of the Key Responsibilities of the Deanery on this slide.</a:t>
            </a:r>
          </a:p>
          <a:p>
            <a:r>
              <a:rPr lang="en-GB" dirty="0"/>
              <a:t>Within the Deanery there are </a:t>
            </a:r>
            <a:r>
              <a:rPr lang="en-GB" b="1" dirty="0"/>
              <a:t>many departments </a:t>
            </a:r>
            <a:r>
              <a:rPr lang="en-GB" dirty="0"/>
              <a:t>with responsibilities such as quality assurance, recruitment, return to training, less-than-full time training and revalidation.</a:t>
            </a:r>
          </a:p>
          <a:p>
            <a:r>
              <a:rPr lang="en-GB" dirty="0"/>
              <a:t>However, it is the school of anaesthesia with whom you will have the most contact – usually via the PS Team or your TPD.</a:t>
            </a:r>
          </a:p>
        </p:txBody>
      </p:sp>
      <p:sp>
        <p:nvSpPr>
          <p:cNvPr id="4" name="Slide Number Placeholder 3"/>
          <p:cNvSpPr>
            <a:spLocks noGrp="1"/>
          </p:cNvSpPr>
          <p:nvPr>
            <p:ph type="sldNum" sz="quarter" idx="5"/>
          </p:nvPr>
        </p:nvSpPr>
        <p:spPr/>
        <p:txBody>
          <a:bodyPr/>
          <a:lstStyle/>
          <a:p>
            <a:fld id="{A72EEE4E-8BC5-4A2F-B3D9-0AD81F6066B7}" type="slidenum">
              <a:rPr lang="en-GB" smtClean="0"/>
              <a:t>9</a:t>
            </a:fld>
            <a:endParaRPr lang="en-GB"/>
          </a:p>
        </p:txBody>
      </p:sp>
    </p:spTree>
    <p:extLst>
      <p:ext uri="{BB962C8B-B14F-4D97-AF65-F5344CB8AC3E}">
        <p14:creationId xmlns:p14="http://schemas.microsoft.com/office/powerpoint/2010/main" val="269493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CE4FA-3001-A92A-5BCE-2EC0F8C0E1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66B6BD6-E08C-E2BF-989B-ABD773A5D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E46BCC-5A07-3F9B-5153-5F7B07772785}"/>
              </a:ext>
            </a:extLst>
          </p:cNvPr>
          <p:cNvSpPr>
            <a:spLocks noGrp="1"/>
          </p:cNvSpPr>
          <p:nvPr>
            <p:ph type="dt" sz="half" idx="10"/>
          </p:nvPr>
        </p:nvSpPr>
        <p:spPr/>
        <p:txBody>
          <a:bodyPr/>
          <a:lstStyle/>
          <a:p>
            <a:fld id="{0C26ABBF-25D2-44F6-8806-AF86EA30E63F}" type="datetimeFigureOut">
              <a:rPr lang="en-GB" smtClean="0"/>
              <a:t>18/02/2026</a:t>
            </a:fld>
            <a:endParaRPr lang="en-GB"/>
          </a:p>
        </p:txBody>
      </p:sp>
      <p:sp>
        <p:nvSpPr>
          <p:cNvPr id="5" name="Footer Placeholder 4">
            <a:extLst>
              <a:ext uri="{FF2B5EF4-FFF2-40B4-BE49-F238E27FC236}">
                <a16:creationId xmlns:a16="http://schemas.microsoft.com/office/drawing/2014/main" id="{D7B5DF90-4768-F0D7-0537-28A9107745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490DD-F008-C3A8-6624-2E466CD4807E}"/>
              </a:ext>
            </a:extLst>
          </p:cNvPr>
          <p:cNvSpPr>
            <a:spLocks noGrp="1"/>
          </p:cNvSpPr>
          <p:nvPr>
            <p:ph type="sldNum" sz="quarter" idx="12"/>
          </p:nvPr>
        </p:nvSpPr>
        <p:spPr/>
        <p:txBody>
          <a:bodyPr/>
          <a:lstStyle/>
          <a:p>
            <a:fld id="{5007C795-B622-4F28-A3E0-46585CE2FD3B}" type="slidenum">
              <a:rPr lang="en-GB" smtClean="0"/>
              <a:t>‹#›</a:t>
            </a:fld>
            <a:endParaRPr lang="en-GB"/>
          </a:p>
        </p:txBody>
      </p:sp>
    </p:spTree>
    <p:extLst>
      <p:ext uri="{BB962C8B-B14F-4D97-AF65-F5344CB8AC3E}">
        <p14:creationId xmlns:p14="http://schemas.microsoft.com/office/powerpoint/2010/main" val="20146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F05BC-512D-A8FD-2B2D-BE8FF0F0B9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39CD38-26B6-B0C0-6781-D0F3F5B245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2C1B45-8725-E784-0B6B-E5A63F449A45}"/>
              </a:ext>
            </a:extLst>
          </p:cNvPr>
          <p:cNvSpPr>
            <a:spLocks noGrp="1"/>
          </p:cNvSpPr>
          <p:nvPr>
            <p:ph type="dt" sz="half" idx="10"/>
          </p:nvPr>
        </p:nvSpPr>
        <p:spPr/>
        <p:txBody>
          <a:bodyPr/>
          <a:lstStyle/>
          <a:p>
            <a:fld id="{0C26ABBF-25D2-44F6-8806-AF86EA30E63F}" type="datetimeFigureOut">
              <a:rPr lang="en-GB" smtClean="0"/>
              <a:t>18/02/2026</a:t>
            </a:fld>
            <a:endParaRPr lang="en-GB"/>
          </a:p>
        </p:txBody>
      </p:sp>
      <p:sp>
        <p:nvSpPr>
          <p:cNvPr id="5" name="Footer Placeholder 4">
            <a:extLst>
              <a:ext uri="{FF2B5EF4-FFF2-40B4-BE49-F238E27FC236}">
                <a16:creationId xmlns:a16="http://schemas.microsoft.com/office/drawing/2014/main" id="{59E09D85-0204-5BAE-23DC-72DFE99017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272E63-F462-DDE9-DBBD-736C33651648}"/>
              </a:ext>
            </a:extLst>
          </p:cNvPr>
          <p:cNvSpPr>
            <a:spLocks noGrp="1"/>
          </p:cNvSpPr>
          <p:nvPr>
            <p:ph type="sldNum" sz="quarter" idx="12"/>
          </p:nvPr>
        </p:nvSpPr>
        <p:spPr/>
        <p:txBody>
          <a:bodyPr/>
          <a:lstStyle/>
          <a:p>
            <a:fld id="{5007C795-B622-4F28-A3E0-46585CE2FD3B}" type="slidenum">
              <a:rPr lang="en-GB" smtClean="0"/>
              <a:t>‹#›</a:t>
            </a:fld>
            <a:endParaRPr lang="en-GB"/>
          </a:p>
        </p:txBody>
      </p:sp>
    </p:spTree>
    <p:extLst>
      <p:ext uri="{BB962C8B-B14F-4D97-AF65-F5344CB8AC3E}">
        <p14:creationId xmlns:p14="http://schemas.microsoft.com/office/powerpoint/2010/main" val="85564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BF1B8-A0DB-2C60-1D3D-234A9FF4D5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A8B53B-7BB3-120E-F064-0C0A69ED06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C7210-F117-A734-C945-863DA2B66FA0}"/>
              </a:ext>
            </a:extLst>
          </p:cNvPr>
          <p:cNvSpPr>
            <a:spLocks noGrp="1"/>
          </p:cNvSpPr>
          <p:nvPr>
            <p:ph type="dt" sz="half" idx="10"/>
          </p:nvPr>
        </p:nvSpPr>
        <p:spPr/>
        <p:txBody>
          <a:bodyPr/>
          <a:lstStyle/>
          <a:p>
            <a:fld id="{0C26ABBF-25D2-44F6-8806-AF86EA30E63F}" type="datetimeFigureOut">
              <a:rPr lang="en-GB" smtClean="0"/>
              <a:t>18/02/2026</a:t>
            </a:fld>
            <a:endParaRPr lang="en-GB"/>
          </a:p>
        </p:txBody>
      </p:sp>
      <p:sp>
        <p:nvSpPr>
          <p:cNvPr id="5" name="Footer Placeholder 4">
            <a:extLst>
              <a:ext uri="{FF2B5EF4-FFF2-40B4-BE49-F238E27FC236}">
                <a16:creationId xmlns:a16="http://schemas.microsoft.com/office/drawing/2014/main" id="{8B0267AF-457F-11FE-3559-71A19C0B46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08D5C7-BB69-9738-99B1-7538248C0F47}"/>
              </a:ext>
            </a:extLst>
          </p:cNvPr>
          <p:cNvSpPr>
            <a:spLocks noGrp="1"/>
          </p:cNvSpPr>
          <p:nvPr>
            <p:ph type="sldNum" sz="quarter" idx="12"/>
          </p:nvPr>
        </p:nvSpPr>
        <p:spPr/>
        <p:txBody>
          <a:bodyPr/>
          <a:lstStyle/>
          <a:p>
            <a:fld id="{5007C795-B622-4F28-A3E0-46585CE2FD3B}" type="slidenum">
              <a:rPr lang="en-GB" smtClean="0"/>
              <a:t>‹#›</a:t>
            </a:fld>
            <a:endParaRPr lang="en-GB"/>
          </a:p>
        </p:txBody>
      </p:sp>
    </p:spTree>
    <p:extLst>
      <p:ext uri="{BB962C8B-B14F-4D97-AF65-F5344CB8AC3E}">
        <p14:creationId xmlns:p14="http://schemas.microsoft.com/office/powerpoint/2010/main" val="134401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609600" y="1600199"/>
            <a:ext cx="5384800" cy="4525964"/>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978850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830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914400" y="2130426"/>
            <a:ext cx="10363200" cy="1470025"/>
          </a:xfrm>
          <a:prstGeom prst="rect">
            <a:avLst/>
          </a:prstGeom>
        </p:spPr>
        <p:txBody>
          <a:bodyPr/>
          <a:lstStyle/>
          <a:p>
            <a:r>
              <a:t>Title Text</a:t>
            </a:r>
          </a:p>
        </p:txBody>
      </p:sp>
      <p:sp>
        <p:nvSpPr>
          <p:cNvPr id="12" name="Shape 12"/>
          <p:cNvSpPr>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6833446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041577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963084" y="4406901"/>
            <a:ext cx="10363201" cy="1362075"/>
          </a:xfrm>
          <a:prstGeom prst="rect">
            <a:avLst/>
          </a:prstGeom>
        </p:spPr>
        <p:txBody>
          <a:bodyPr anchor="t"/>
          <a:lstStyle>
            <a:lvl1pPr algn="l">
              <a:defRPr sz="4000" b="1" cap="all"/>
            </a:lvl1pPr>
          </a:lstStyle>
          <a:p>
            <a:r>
              <a:t>Title Text</a:t>
            </a:r>
          </a:p>
        </p:txBody>
      </p:sp>
      <p:sp>
        <p:nvSpPr>
          <p:cNvPr id="30" name="Shape 30"/>
          <p:cNvSpPr>
            <a:spLocks noGrp="1"/>
          </p:cNvSpPr>
          <p:nvPr>
            <p:ph type="body" sz="quarter" idx="1"/>
          </p:nvPr>
        </p:nvSpPr>
        <p:spPr>
          <a:xfrm>
            <a:off x="963084" y="2906713"/>
            <a:ext cx="10363201" cy="1500187"/>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101200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609600" y="1600199"/>
            <a:ext cx="5384800" cy="4525964"/>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2825926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924487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2389717" y="4800600"/>
            <a:ext cx="7315200" cy="566738"/>
          </a:xfrm>
          <a:prstGeom prst="rect">
            <a:avLst/>
          </a:prstGeom>
        </p:spPr>
        <p:txBody>
          <a:bodyPr anchor="b"/>
          <a:lstStyle>
            <a:lvl1pPr algn="l">
              <a:defRPr sz="2000" b="1"/>
            </a:lvl1pPr>
          </a:lstStyle>
          <a:p>
            <a:r>
              <a:t>Title Text</a:t>
            </a:r>
          </a:p>
        </p:txBody>
      </p:sp>
      <p:sp>
        <p:nvSpPr>
          <p:cNvPr id="83" name="Shape 83"/>
          <p:cNvSpPr>
            <a:spLocks noGrp="1"/>
          </p:cNvSpPr>
          <p:nvPr>
            <p:ph type="pic" sz="half" idx="13"/>
          </p:nvPr>
        </p:nvSpPr>
        <p:spPr>
          <a:xfrm>
            <a:off x="2389717" y="612775"/>
            <a:ext cx="7315200" cy="4114800"/>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2389717" y="5367338"/>
            <a:ext cx="7315200" cy="80486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1192419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137F-5475-3529-9CA1-E2E98243D0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D0A1B6-0E0D-C527-4E17-60EECD59F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D44B8F-1940-0571-4EF4-154026773892}"/>
              </a:ext>
            </a:extLst>
          </p:cNvPr>
          <p:cNvSpPr>
            <a:spLocks noGrp="1"/>
          </p:cNvSpPr>
          <p:nvPr>
            <p:ph type="dt" sz="half" idx="10"/>
          </p:nvPr>
        </p:nvSpPr>
        <p:spPr/>
        <p:txBody>
          <a:bodyPr/>
          <a:lstStyle/>
          <a:p>
            <a:fld id="{0C26ABBF-25D2-44F6-8806-AF86EA30E63F}" type="datetimeFigureOut">
              <a:rPr lang="en-GB" smtClean="0"/>
              <a:t>18/02/2026</a:t>
            </a:fld>
            <a:endParaRPr lang="en-GB"/>
          </a:p>
        </p:txBody>
      </p:sp>
      <p:sp>
        <p:nvSpPr>
          <p:cNvPr id="5" name="Footer Placeholder 4">
            <a:extLst>
              <a:ext uri="{FF2B5EF4-FFF2-40B4-BE49-F238E27FC236}">
                <a16:creationId xmlns:a16="http://schemas.microsoft.com/office/drawing/2014/main" id="{EEC37AA9-F9F2-BAAB-D50D-969C926769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5224E4-A54D-1A14-6C55-CB12DB947F59}"/>
              </a:ext>
            </a:extLst>
          </p:cNvPr>
          <p:cNvSpPr>
            <a:spLocks noGrp="1"/>
          </p:cNvSpPr>
          <p:nvPr>
            <p:ph type="sldNum" sz="quarter" idx="12"/>
          </p:nvPr>
        </p:nvSpPr>
        <p:spPr/>
        <p:txBody>
          <a:bodyPr/>
          <a:lstStyle/>
          <a:p>
            <a:fld id="{5007C795-B622-4F28-A3E0-46585CE2FD3B}" type="slidenum">
              <a:rPr lang="en-GB" smtClean="0"/>
              <a:t>‹#›</a:t>
            </a:fld>
            <a:endParaRPr lang="en-GB"/>
          </a:p>
        </p:txBody>
      </p:sp>
    </p:spTree>
    <p:extLst>
      <p:ext uri="{BB962C8B-B14F-4D97-AF65-F5344CB8AC3E}">
        <p14:creationId xmlns:p14="http://schemas.microsoft.com/office/powerpoint/2010/main" val="3404466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680482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839200" y="274639"/>
            <a:ext cx="2743200" cy="5851525"/>
          </a:xfrm>
          <a:prstGeom prst="rect">
            <a:avLst/>
          </a:prstGeom>
        </p:spPr>
        <p:txBody>
          <a:bodyPr/>
          <a:lstStyle/>
          <a:p>
            <a:r>
              <a:t>Title Text</a:t>
            </a:r>
          </a:p>
        </p:txBody>
      </p:sp>
      <p:sp>
        <p:nvSpPr>
          <p:cNvPr id="102" name="Shape 102"/>
          <p:cNvSpPr>
            <a:spLocks noGrp="1"/>
          </p:cNvSpPr>
          <p:nvPr>
            <p:ph type="body" idx="1"/>
          </p:nvPr>
        </p:nvSpPr>
        <p:spPr>
          <a:xfrm>
            <a:off x="609600" y="274639"/>
            <a:ext cx="8026400" cy="585152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5413081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CBF9-2A02-1B4D-9002-277393802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5582626-8938-D284-E045-1E5BF8E16B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89F16B-3E72-98BA-CF5B-B6A6CF99723D}"/>
              </a:ext>
            </a:extLst>
          </p:cNvPr>
          <p:cNvSpPr>
            <a:spLocks noGrp="1"/>
          </p:cNvSpPr>
          <p:nvPr>
            <p:ph type="dt" sz="half" idx="10"/>
          </p:nvPr>
        </p:nvSpPr>
        <p:spPr/>
        <p:txBody>
          <a:bodyPr/>
          <a:lstStyle/>
          <a:p>
            <a:fld id="{0C26ABBF-25D2-44F6-8806-AF86EA30E63F}" type="datetimeFigureOut">
              <a:rPr lang="en-GB" smtClean="0"/>
              <a:t>18/02/2026</a:t>
            </a:fld>
            <a:endParaRPr lang="en-GB"/>
          </a:p>
        </p:txBody>
      </p:sp>
      <p:sp>
        <p:nvSpPr>
          <p:cNvPr id="5" name="Footer Placeholder 4">
            <a:extLst>
              <a:ext uri="{FF2B5EF4-FFF2-40B4-BE49-F238E27FC236}">
                <a16:creationId xmlns:a16="http://schemas.microsoft.com/office/drawing/2014/main" id="{C1D68733-369B-9F28-55E4-7EDE68C0FD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17D579-3903-078B-4CA6-1D9D4A94FA4C}"/>
              </a:ext>
            </a:extLst>
          </p:cNvPr>
          <p:cNvSpPr>
            <a:spLocks noGrp="1"/>
          </p:cNvSpPr>
          <p:nvPr>
            <p:ph type="sldNum" sz="quarter" idx="12"/>
          </p:nvPr>
        </p:nvSpPr>
        <p:spPr/>
        <p:txBody>
          <a:bodyPr/>
          <a:lstStyle/>
          <a:p>
            <a:fld id="{5007C795-B622-4F28-A3E0-46585CE2FD3B}" type="slidenum">
              <a:rPr lang="en-GB" smtClean="0"/>
              <a:t>‹#›</a:t>
            </a:fld>
            <a:endParaRPr lang="en-GB"/>
          </a:p>
        </p:txBody>
      </p:sp>
    </p:spTree>
    <p:extLst>
      <p:ext uri="{BB962C8B-B14F-4D97-AF65-F5344CB8AC3E}">
        <p14:creationId xmlns:p14="http://schemas.microsoft.com/office/powerpoint/2010/main" val="131774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B944-141E-BDF1-A0C0-4B429136FA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34F04E-E127-62AC-E81B-8AC34B203E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33448E-1862-6575-6CA1-C35CA357B2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D81B3FE-B645-5304-A47B-10E9EAB1033F}"/>
              </a:ext>
            </a:extLst>
          </p:cNvPr>
          <p:cNvSpPr>
            <a:spLocks noGrp="1"/>
          </p:cNvSpPr>
          <p:nvPr>
            <p:ph type="dt" sz="half" idx="10"/>
          </p:nvPr>
        </p:nvSpPr>
        <p:spPr/>
        <p:txBody>
          <a:bodyPr/>
          <a:lstStyle/>
          <a:p>
            <a:fld id="{0C26ABBF-25D2-44F6-8806-AF86EA30E63F}" type="datetimeFigureOut">
              <a:rPr lang="en-GB" smtClean="0"/>
              <a:t>18/02/2026</a:t>
            </a:fld>
            <a:endParaRPr lang="en-GB"/>
          </a:p>
        </p:txBody>
      </p:sp>
      <p:sp>
        <p:nvSpPr>
          <p:cNvPr id="6" name="Footer Placeholder 5">
            <a:extLst>
              <a:ext uri="{FF2B5EF4-FFF2-40B4-BE49-F238E27FC236}">
                <a16:creationId xmlns:a16="http://schemas.microsoft.com/office/drawing/2014/main" id="{F7DDC93E-2B0A-979F-775C-2770E0F24D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FAFC7D-BB32-5D61-A70C-FFBB035C39E9}"/>
              </a:ext>
            </a:extLst>
          </p:cNvPr>
          <p:cNvSpPr>
            <a:spLocks noGrp="1"/>
          </p:cNvSpPr>
          <p:nvPr>
            <p:ph type="sldNum" sz="quarter" idx="12"/>
          </p:nvPr>
        </p:nvSpPr>
        <p:spPr/>
        <p:txBody>
          <a:bodyPr/>
          <a:lstStyle/>
          <a:p>
            <a:fld id="{5007C795-B622-4F28-A3E0-46585CE2FD3B}" type="slidenum">
              <a:rPr lang="en-GB" smtClean="0"/>
              <a:t>‹#›</a:t>
            </a:fld>
            <a:endParaRPr lang="en-GB"/>
          </a:p>
        </p:txBody>
      </p:sp>
    </p:spTree>
    <p:extLst>
      <p:ext uri="{BB962C8B-B14F-4D97-AF65-F5344CB8AC3E}">
        <p14:creationId xmlns:p14="http://schemas.microsoft.com/office/powerpoint/2010/main" val="315449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FA938-0E8D-76CD-FCAF-F460E85798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BBFA95-E3DE-2ED4-09E7-D822AAC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CE2C08-DE22-558E-DC8E-20BC251E85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F5F71E-3D34-B301-2A8D-326815541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3A6F62-A612-27C1-4D06-D998514A43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A3081C-8359-BC12-9DAC-51B95799F212}"/>
              </a:ext>
            </a:extLst>
          </p:cNvPr>
          <p:cNvSpPr>
            <a:spLocks noGrp="1"/>
          </p:cNvSpPr>
          <p:nvPr>
            <p:ph type="dt" sz="half" idx="10"/>
          </p:nvPr>
        </p:nvSpPr>
        <p:spPr/>
        <p:txBody>
          <a:bodyPr/>
          <a:lstStyle/>
          <a:p>
            <a:fld id="{0C26ABBF-25D2-44F6-8806-AF86EA30E63F}" type="datetimeFigureOut">
              <a:rPr lang="en-GB" smtClean="0"/>
              <a:t>18/02/2026</a:t>
            </a:fld>
            <a:endParaRPr lang="en-GB"/>
          </a:p>
        </p:txBody>
      </p:sp>
      <p:sp>
        <p:nvSpPr>
          <p:cNvPr id="8" name="Footer Placeholder 7">
            <a:extLst>
              <a:ext uri="{FF2B5EF4-FFF2-40B4-BE49-F238E27FC236}">
                <a16:creationId xmlns:a16="http://schemas.microsoft.com/office/drawing/2014/main" id="{83E649CB-0A8A-DBEE-39FA-D5DEC5230A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0E6C97-515B-0BBC-D134-BAAC717EDF71}"/>
              </a:ext>
            </a:extLst>
          </p:cNvPr>
          <p:cNvSpPr>
            <a:spLocks noGrp="1"/>
          </p:cNvSpPr>
          <p:nvPr>
            <p:ph type="sldNum" sz="quarter" idx="12"/>
          </p:nvPr>
        </p:nvSpPr>
        <p:spPr/>
        <p:txBody>
          <a:bodyPr/>
          <a:lstStyle/>
          <a:p>
            <a:fld id="{5007C795-B622-4F28-A3E0-46585CE2FD3B}" type="slidenum">
              <a:rPr lang="en-GB" smtClean="0"/>
              <a:t>‹#›</a:t>
            </a:fld>
            <a:endParaRPr lang="en-GB"/>
          </a:p>
        </p:txBody>
      </p:sp>
    </p:spTree>
    <p:extLst>
      <p:ext uri="{BB962C8B-B14F-4D97-AF65-F5344CB8AC3E}">
        <p14:creationId xmlns:p14="http://schemas.microsoft.com/office/powerpoint/2010/main" val="121880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105D-1FED-F2A5-899B-798CC2CA83C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4585CC-0807-BE35-2F35-52E977F11056}"/>
              </a:ext>
            </a:extLst>
          </p:cNvPr>
          <p:cNvSpPr>
            <a:spLocks noGrp="1"/>
          </p:cNvSpPr>
          <p:nvPr>
            <p:ph type="dt" sz="half" idx="10"/>
          </p:nvPr>
        </p:nvSpPr>
        <p:spPr/>
        <p:txBody>
          <a:bodyPr/>
          <a:lstStyle/>
          <a:p>
            <a:fld id="{0C26ABBF-25D2-44F6-8806-AF86EA30E63F}" type="datetimeFigureOut">
              <a:rPr lang="en-GB" smtClean="0"/>
              <a:t>18/02/2026</a:t>
            </a:fld>
            <a:endParaRPr lang="en-GB"/>
          </a:p>
        </p:txBody>
      </p:sp>
      <p:sp>
        <p:nvSpPr>
          <p:cNvPr id="4" name="Footer Placeholder 3">
            <a:extLst>
              <a:ext uri="{FF2B5EF4-FFF2-40B4-BE49-F238E27FC236}">
                <a16:creationId xmlns:a16="http://schemas.microsoft.com/office/drawing/2014/main" id="{DB5393B1-2107-97F2-E2B5-539FADD80B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B589D7F-7257-E068-05F1-D7588ED68A86}"/>
              </a:ext>
            </a:extLst>
          </p:cNvPr>
          <p:cNvSpPr>
            <a:spLocks noGrp="1"/>
          </p:cNvSpPr>
          <p:nvPr>
            <p:ph type="sldNum" sz="quarter" idx="12"/>
          </p:nvPr>
        </p:nvSpPr>
        <p:spPr/>
        <p:txBody>
          <a:bodyPr/>
          <a:lstStyle/>
          <a:p>
            <a:fld id="{5007C795-B622-4F28-A3E0-46585CE2FD3B}" type="slidenum">
              <a:rPr lang="en-GB" smtClean="0"/>
              <a:t>‹#›</a:t>
            </a:fld>
            <a:endParaRPr lang="en-GB"/>
          </a:p>
        </p:txBody>
      </p:sp>
    </p:spTree>
    <p:extLst>
      <p:ext uri="{BB962C8B-B14F-4D97-AF65-F5344CB8AC3E}">
        <p14:creationId xmlns:p14="http://schemas.microsoft.com/office/powerpoint/2010/main" val="2404402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A9600-51E0-1E18-0966-20E868455E04}"/>
              </a:ext>
            </a:extLst>
          </p:cNvPr>
          <p:cNvSpPr>
            <a:spLocks noGrp="1"/>
          </p:cNvSpPr>
          <p:nvPr>
            <p:ph type="dt" sz="half" idx="10"/>
          </p:nvPr>
        </p:nvSpPr>
        <p:spPr/>
        <p:txBody>
          <a:bodyPr/>
          <a:lstStyle/>
          <a:p>
            <a:fld id="{0C26ABBF-25D2-44F6-8806-AF86EA30E63F}" type="datetimeFigureOut">
              <a:rPr lang="en-GB" smtClean="0"/>
              <a:t>18/02/2026</a:t>
            </a:fld>
            <a:endParaRPr lang="en-GB"/>
          </a:p>
        </p:txBody>
      </p:sp>
      <p:sp>
        <p:nvSpPr>
          <p:cNvPr id="3" name="Footer Placeholder 2">
            <a:extLst>
              <a:ext uri="{FF2B5EF4-FFF2-40B4-BE49-F238E27FC236}">
                <a16:creationId xmlns:a16="http://schemas.microsoft.com/office/drawing/2014/main" id="{56C52AB1-D26C-01E8-85BA-E509416A98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BF4583-0E19-E50A-E9AA-DD5DBBC36E64}"/>
              </a:ext>
            </a:extLst>
          </p:cNvPr>
          <p:cNvSpPr>
            <a:spLocks noGrp="1"/>
          </p:cNvSpPr>
          <p:nvPr>
            <p:ph type="sldNum" sz="quarter" idx="12"/>
          </p:nvPr>
        </p:nvSpPr>
        <p:spPr/>
        <p:txBody>
          <a:bodyPr/>
          <a:lstStyle/>
          <a:p>
            <a:fld id="{5007C795-B622-4F28-A3E0-46585CE2FD3B}" type="slidenum">
              <a:rPr lang="en-GB" smtClean="0"/>
              <a:t>‹#›</a:t>
            </a:fld>
            <a:endParaRPr lang="en-GB"/>
          </a:p>
        </p:txBody>
      </p:sp>
    </p:spTree>
    <p:extLst>
      <p:ext uri="{BB962C8B-B14F-4D97-AF65-F5344CB8AC3E}">
        <p14:creationId xmlns:p14="http://schemas.microsoft.com/office/powerpoint/2010/main" val="251752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1C123-8ABA-F39D-9E8D-F7C635E03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B0735A-053D-1E82-0213-A5BB42FD9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6B1A3B-3E1F-3777-9467-8AC4356F3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60694-E8B0-CD9E-A3EB-9F8C45D65864}"/>
              </a:ext>
            </a:extLst>
          </p:cNvPr>
          <p:cNvSpPr>
            <a:spLocks noGrp="1"/>
          </p:cNvSpPr>
          <p:nvPr>
            <p:ph type="dt" sz="half" idx="10"/>
          </p:nvPr>
        </p:nvSpPr>
        <p:spPr/>
        <p:txBody>
          <a:bodyPr/>
          <a:lstStyle/>
          <a:p>
            <a:fld id="{0C26ABBF-25D2-44F6-8806-AF86EA30E63F}" type="datetimeFigureOut">
              <a:rPr lang="en-GB" smtClean="0"/>
              <a:t>18/02/2026</a:t>
            </a:fld>
            <a:endParaRPr lang="en-GB"/>
          </a:p>
        </p:txBody>
      </p:sp>
      <p:sp>
        <p:nvSpPr>
          <p:cNvPr id="6" name="Footer Placeholder 5">
            <a:extLst>
              <a:ext uri="{FF2B5EF4-FFF2-40B4-BE49-F238E27FC236}">
                <a16:creationId xmlns:a16="http://schemas.microsoft.com/office/drawing/2014/main" id="{6CCDDE1A-8AFD-DF45-3168-3B9264EF3A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0F4E81-89A7-06AB-A5FF-A2592CD0FD7F}"/>
              </a:ext>
            </a:extLst>
          </p:cNvPr>
          <p:cNvSpPr>
            <a:spLocks noGrp="1"/>
          </p:cNvSpPr>
          <p:nvPr>
            <p:ph type="sldNum" sz="quarter" idx="12"/>
          </p:nvPr>
        </p:nvSpPr>
        <p:spPr/>
        <p:txBody>
          <a:bodyPr/>
          <a:lstStyle/>
          <a:p>
            <a:fld id="{5007C795-B622-4F28-A3E0-46585CE2FD3B}" type="slidenum">
              <a:rPr lang="en-GB" smtClean="0"/>
              <a:t>‹#›</a:t>
            </a:fld>
            <a:endParaRPr lang="en-GB"/>
          </a:p>
        </p:txBody>
      </p:sp>
    </p:spTree>
    <p:extLst>
      <p:ext uri="{BB962C8B-B14F-4D97-AF65-F5344CB8AC3E}">
        <p14:creationId xmlns:p14="http://schemas.microsoft.com/office/powerpoint/2010/main" val="18709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28EA-2055-F694-ECD7-C50467FB5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D1D323-67D9-4C67-F713-0635B0C3F6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40789DD-317F-3F83-995E-11AB3825D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B8E39-2C98-29B9-0F9F-79E69858B52C}"/>
              </a:ext>
            </a:extLst>
          </p:cNvPr>
          <p:cNvSpPr>
            <a:spLocks noGrp="1"/>
          </p:cNvSpPr>
          <p:nvPr>
            <p:ph type="dt" sz="half" idx="10"/>
          </p:nvPr>
        </p:nvSpPr>
        <p:spPr/>
        <p:txBody>
          <a:bodyPr/>
          <a:lstStyle/>
          <a:p>
            <a:fld id="{0C26ABBF-25D2-44F6-8806-AF86EA30E63F}" type="datetimeFigureOut">
              <a:rPr lang="en-GB" smtClean="0"/>
              <a:t>18/02/2026</a:t>
            </a:fld>
            <a:endParaRPr lang="en-GB"/>
          </a:p>
        </p:txBody>
      </p:sp>
      <p:sp>
        <p:nvSpPr>
          <p:cNvPr id="6" name="Footer Placeholder 5">
            <a:extLst>
              <a:ext uri="{FF2B5EF4-FFF2-40B4-BE49-F238E27FC236}">
                <a16:creationId xmlns:a16="http://schemas.microsoft.com/office/drawing/2014/main" id="{E55F8FCB-3AEB-E809-26F4-CD1C03B84F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B4392A-18CD-D49B-BB63-F59EAEB049D4}"/>
              </a:ext>
            </a:extLst>
          </p:cNvPr>
          <p:cNvSpPr>
            <a:spLocks noGrp="1"/>
          </p:cNvSpPr>
          <p:nvPr>
            <p:ph type="sldNum" sz="quarter" idx="12"/>
          </p:nvPr>
        </p:nvSpPr>
        <p:spPr/>
        <p:txBody>
          <a:bodyPr/>
          <a:lstStyle/>
          <a:p>
            <a:fld id="{5007C795-B622-4F28-A3E0-46585CE2FD3B}" type="slidenum">
              <a:rPr lang="en-GB" smtClean="0"/>
              <a:t>‹#›</a:t>
            </a:fld>
            <a:endParaRPr lang="en-GB"/>
          </a:p>
        </p:txBody>
      </p:sp>
    </p:spTree>
    <p:extLst>
      <p:ext uri="{BB962C8B-B14F-4D97-AF65-F5344CB8AC3E}">
        <p14:creationId xmlns:p14="http://schemas.microsoft.com/office/powerpoint/2010/main" val="3634450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15367-FA20-09F9-6C00-A7971D59C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278A22-899F-FBEF-74FF-82C3DCFFA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603235-FA3B-B2B0-5A3F-0E276A4A4E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6ABBF-25D2-44F6-8806-AF86EA30E63F}" type="datetimeFigureOut">
              <a:rPr lang="en-GB" smtClean="0"/>
              <a:t>18/02/2026</a:t>
            </a:fld>
            <a:endParaRPr lang="en-GB"/>
          </a:p>
        </p:txBody>
      </p:sp>
      <p:sp>
        <p:nvSpPr>
          <p:cNvPr id="5" name="Footer Placeholder 4">
            <a:extLst>
              <a:ext uri="{FF2B5EF4-FFF2-40B4-BE49-F238E27FC236}">
                <a16:creationId xmlns:a16="http://schemas.microsoft.com/office/drawing/2014/main" id="{55D9397C-7DF0-E7B4-0DC6-B61C3C195E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D53917A-8E33-84E1-E855-63DA27D447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C795-B622-4F28-A3E0-46585CE2FD3B}" type="slidenum">
              <a:rPr lang="en-GB" smtClean="0"/>
              <a:t>‹#›</a:t>
            </a:fld>
            <a:endParaRPr lang="en-GB"/>
          </a:p>
        </p:txBody>
      </p:sp>
    </p:spTree>
    <p:extLst>
      <p:ext uri="{BB962C8B-B14F-4D97-AF65-F5344CB8AC3E}">
        <p14:creationId xmlns:p14="http://schemas.microsoft.com/office/powerpoint/2010/main" val="3050851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274638"/>
            <a:ext cx="10972800" cy="1143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609600" y="1600199"/>
            <a:ext cx="10972800" cy="452596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307327" y="6400414"/>
            <a:ext cx="275073"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77448111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england.stp-arcp.yh@nhs.net" TargetMode="External"/><Relationship Id="rId7" Type="http://schemas.openxmlformats.org/officeDocument/2006/relationships/hyperlink" Target="mailto:england.anaesthetics.yh@nhs.ne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mailto:england.stp-rotations.yh@nhs.net" TargetMode="External"/><Relationship Id="rId5" Type="http://schemas.openxmlformats.org/officeDocument/2006/relationships/hyperlink" Target="mailto:england.stp-programmemanagement.yh@nhs.net" TargetMode="External"/><Relationship Id="rId4" Type="http://schemas.openxmlformats.org/officeDocument/2006/relationships/hyperlink" Target="mailto:england.stp-ltft.yh@nhs.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mailto:england.emsupport.yh@nhs.net"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mailto:Andrew.ford3@nhs.net" TargetMode="External"/><Relationship Id="rId4" Type="http://schemas.openxmlformats.org/officeDocument/2006/relationships/hyperlink" Target="mailto:england.anaestheticsregionalteachingyh@nhs.net"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rksandhumberdeanery.nhs.uk/anaesthesia/regional-teaching-courses-and-study-leave"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hyperlink" Target="https://gbr01.safelinks.protection.outlook.com/?url=https%3A%2F%2Fyairn.co.uk%2F&amp;data=05%7C02%7Crajdeep.sandhu1%40nhs.net%7Ca6bea99cff484949c88208ddd4e72b98%7C37c354b285b047f5b22207b48d774ee3%7C0%7C0%7C638900811806900694%7CUnknown%7CTWFpbGZsb3d8eyJFbXB0eU1hcGkiOnRydWUsIlYiOiIwLjAuMDAwMCIsIlAiOiJXaW4zMiIsIkFOIjoiTWFpbCIsIldUIjoyfQ%3D%3D%7C0%7C%7C%7C&amp;sdata=R04RIEHL3z96lakd%2Fcyspp4pv812te4W8AkWLaIGkQI%3D&amp;reserved=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rksandhumberdeanery.nhs.uk/anaesthesia/teachingcourses"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rksandhumberdeanery.nhs.uk/anaesthesia/teachingcourses"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accent.hicom.co.uk/Portal/Live/Web/"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hyperlink" Target="https://accent.hicom.co.uk/Portal/Live/Web/"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rksandhumberdeanery.nhs.uk/learner_support/policies/curriculum_delivery"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hyperlink" Target="https://www.yorksandhumberdeanery.nhs.uk/professional-support/policies/study-leav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9B287D-26DC-CAB8-595F-82B895A48C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64167" y="362373"/>
            <a:ext cx="6027833" cy="6133254"/>
          </a:xfrm>
          <a:prstGeom prst="rect">
            <a:avLst/>
          </a:prstGeom>
        </p:spPr>
      </p:pic>
      <p:sp>
        <p:nvSpPr>
          <p:cNvPr id="2" name="Title 1">
            <a:extLst>
              <a:ext uri="{FF2B5EF4-FFF2-40B4-BE49-F238E27FC236}">
                <a16:creationId xmlns:a16="http://schemas.microsoft.com/office/drawing/2014/main" id="{C9FDD597-3C3C-CE51-9182-3340CA61BE73}"/>
              </a:ext>
            </a:extLst>
          </p:cNvPr>
          <p:cNvSpPr>
            <a:spLocks noGrp="1"/>
          </p:cNvSpPr>
          <p:nvPr>
            <p:ph type="ctrTitle"/>
          </p:nvPr>
        </p:nvSpPr>
        <p:spPr>
          <a:xfrm>
            <a:off x="419100" y="779462"/>
            <a:ext cx="6343650" cy="3563937"/>
          </a:xfrm>
        </p:spPr>
        <p:txBody>
          <a:bodyPr>
            <a:normAutofit fontScale="90000"/>
          </a:bodyPr>
          <a:lstStyle/>
          <a:p>
            <a:pPr algn="l"/>
            <a:r>
              <a:rPr lang="en-GB" dirty="0"/>
              <a:t>Yorkshire and Humber</a:t>
            </a:r>
            <a:br>
              <a:rPr lang="en-GB" dirty="0"/>
            </a:br>
            <a:r>
              <a:rPr lang="en-GB" dirty="0"/>
              <a:t>School of Anaesthesia and ICM Induction</a:t>
            </a:r>
            <a:br>
              <a:rPr lang="en-GB" dirty="0"/>
            </a:br>
            <a:r>
              <a:rPr lang="en-GB" sz="4400" dirty="0"/>
              <a:t>February 11</a:t>
            </a:r>
            <a:r>
              <a:rPr lang="en-GB" sz="4400" baseline="30000" dirty="0"/>
              <a:t>th</a:t>
            </a:r>
            <a:r>
              <a:rPr lang="en-GB" sz="4400" dirty="0"/>
              <a:t> 2026</a:t>
            </a:r>
          </a:p>
        </p:txBody>
      </p:sp>
      <p:sp>
        <p:nvSpPr>
          <p:cNvPr id="3" name="Subtitle 2">
            <a:extLst>
              <a:ext uri="{FF2B5EF4-FFF2-40B4-BE49-F238E27FC236}">
                <a16:creationId xmlns:a16="http://schemas.microsoft.com/office/drawing/2014/main" id="{FC8A304B-DA34-3470-49F5-8330C2935DDF}"/>
              </a:ext>
            </a:extLst>
          </p:cNvPr>
          <p:cNvSpPr>
            <a:spLocks noGrp="1"/>
          </p:cNvSpPr>
          <p:nvPr>
            <p:ph type="subTitle" idx="1"/>
          </p:nvPr>
        </p:nvSpPr>
        <p:spPr>
          <a:xfrm>
            <a:off x="514350" y="4783138"/>
            <a:ext cx="3390900" cy="1655762"/>
          </a:xfrm>
        </p:spPr>
        <p:txBody>
          <a:bodyPr>
            <a:normAutofit/>
          </a:bodyPr>
          <a:lstStyle/>
          <a:p>
            <a:pPr algn="l"/>
            <a:r>
              <a:rPr lang="en-GB" sz="2800" dirty="0"/>
              <a:t>Dr Raj Sandhu</a:t>
            </a:r>
          </a:p>
          <a:p>
            <a:pPr algn="l"/>
            <a:r>
              <a:rPr lang="en-GB" sz="2800" dirty="0"/>
              <a:t>Head of School</a:t>
            </a:r>
          </a:p>
        </p:txBody>
      </p:sp>
      <p:sp>
        <p:nvSpPr>
          <p:cNvPr id="4" name="TextBox 3">
            <a:extLst>
              <a:ext uri="{FF2B5EF4-FFF2-40B4-BE49-F238E27FC236}">
                <a16:creationId xmlns:a16="http://schemas.microsoft.com/office/drawing/2014/main" id="{412BDD69-6974-887A-1FE6-C1E579110A84}"/>
              </a:ext>
            </a:extLst>
          </p:cNvPr>
          <p:cNvSpPr txBox="1"/>
          <p:nvPr/>
        </p:nvSpPr>
        <p:spPr>
          <a:xfrm>
            <a:off x="9585960" y="4831080"/>
            <a:ext cx="1158240"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02581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alpha val="30000"/>
          </a:srgb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0FEDBB-1039-4AFD-8F6B-90AA68F5168E}"/>
              </a:ext>
            </a:extLst>
          </p:cNvPr>
          <p:cNvSpPr>
            <a:spLocks noGrp="1"/>
          </p:cNvSpPr>
          <p:nvPr>
            <p:ph type="title"/>
          </p:nvPr>
        </p:nvSpPr>
        <p:spPr/>
        <p:txBody>
          <a:bodyPr/>
          <a:lstStyle/>
          <a:p>
            <a:r>
              <a:rPr lang="en-GB" b="1" dirty="0"/>
              <a:t>Department/Trust: Key Contacts</a:t>
            </a:r>
          </a:p>
        </p:txBody>
      </p:sp>
      <p:sp>
        <p:nvSpPr>
          <p:cNvPr id="8" name="Content Placeholder 7">
            <a:extLst>
              <a:ext uri="{FF2B5EF4-FFF2-40B4-BE49-F238E27FC236}">
                <a16:creationId xmlns:a16="http://schemas.microsoft.com/office/drawing/2014/main" id="{961F643C-8ADB-445F-9936-A6FE4D860BA3}"/>
              </a:ext>
            </a:extLst>
          </p:cNvPr>
          <p:cNvSpPr>
            <a:spLocks noGrp="1"/>
          </p:cNvSpPr>
          <p:nvPr>
            <p:ph sz="half" idx="1"/>
          </p:nvPr>
        </p:nvSpPr>
        <p:spPr/>
        <p:txBody>
          <a:bodyPr>
            <a:normAutofit/>
          </a:bodyPr>
          <a:lstStyle/>
          <a:p>
            <a:pPr marL="0" indent="0">
              <a:buNone/>
            </a:pPr>
            <a:r>
              <a:rPr lang="en-GB" b="1" dirty="0"/>
              <a:t>Training</a:t>
            </a:r>
          </a:p>
          <a:p>
            <a:pPr marL="0" indent="0">
              <a:buNone/>
            </a:pPr>
            <a:endParaRPr lang="en-GB" sz="1000" b="1" dirty="0"/>
          </a:p>
          <a:p>
            <a:r>
              <a:rPr lang="en-GB" b="1" dirty="0"/>
              <a:t>College Tutors</a:t>
            </a:r>
          </a:p>
          <a:p>
            <a:r>
              <a:rPr lang="en-GB" dirty="0"/>
              <a:t>Clinical Supervisor</a:t>
            </a:r>
          </a:p>
          <a:p>
            <a:r>
              <a:rPr lang="en-GB" dirty="0"/>
              <a:t>Educational Supervisor</a:t>
            </a:r>
          </a:p>
          <a:p>
            <a:r>
              <a:rPr lang="en-GB" dirty="0"/>
              <a:t>‘Module’ Supervisor</a:t>
            </a:r>
          </a:p>
          <a:p>
            <a:r>
              <a:rPr lang="en-GB" dirty="0"/>
              <a:t>Director Medical Education</a:t>
            </a:r>
          </a:p>
          <a:p>
            <a:r>
              <a:rPr lang="en-GB" dirty="0"/>
              <a:t>Trainee Reps</a:t>
            </a:r>
          </a:p>
          <a:p>
            <a:endParaRPr lang="en-GB" dirty="0"/>
          </a:p>
        </p:txBody>
      </p:sp>
      <p:sp>
        <p:nvSpPr>
          <p:cNvPr id="10" name="Content Placeholder 9">
            <a:extLst>
              <a:ext uri="{FF2B5EF4-FFF2-40B4-BE49-F238E27FC236}">
                <a16:creationId xmlns:a16="http://schemas.microsoft.com/office/drawing/2014/main" id="{06E4BC15-0607-4FA8-A5D3-56FFBCABC4EF}"/>
              </a:ext>
            </a:extLst>
          </p:cNvPr>
          <p:cNvSpPr>
            <a:spLocks noGrp="1"/>
          </p:cNvSpPr>
          <p:nvPr>
            <p:ph sz="half" idx="2"/>
          </p:nvPr>
        </p:nvSpPr>
        <p:spPr/>
        <p:txBody>
          <a:bodyPr>
            <a:normAutofit/>
          </a:bodyPr>
          <a:lstStyle/>
          <a:p>
            <a:pPr marL="0" indent="0">
              <a:buNone/>
            </a:pPr>
            <a:r>
              <a:rPr lang="en-GB" b="1" dirty="0"/>
              <a:t>Employment</a:t>
            </a:r>
          </a:p>
          <a:p>
            <a:pPr marL="0" indent="0">
              <a:buNone/>
            </a:pPr>
            <a:endParaRPr lang="en-GB" sz="1000" b="1" dirty="0"/>
          </a:p>
          <a:p>
            <a:r>
              <a:rPr lang="en-GB" dirty="0"/>
              <a:t>Clinical Lead / Director</a:t>
            </a:r>
          </a:p>
          <a:p>
            <a:r>
              <a:rPr lang="en-GB" dirty="0"/>
              <a:t>Guardian of Safe Working</a:t>
            </a:r>
          </a:p>
          <a:p>
            <a:r>
              <a:rPr lang="en-GB" dirty="0"/>
              <a:t>Human Resources/Medical Deployment</a:t>
            </a:r>
          </a:p>
          <a:p>
            <a:r>
              <a:rPr lang="en-GB" dirty="0"/>
              <a:t>Occupational Health</a:t>
            </a:r>
          </a:p>
          <a:p>
            <a:r>
              <a:rPr lang="en-GB" dirty="0"/>
              <a:t>Departmental Admin / Secretaries </a:t>
            </a:r>
          </a:p>
          <a:p>
            <a:endParaRPr lang="en-GB" dirty="0"/>
          </a:p>
        </p:txBody>
      </p:sp>
    </p:spTree>
    <p:extLst>
      <p:ext uri="{BB962C8B-B14F-4D97-AF65-F5344CB8AC3E}">
        <p14:creationId xmlns:p14="http://schemas.microsoft.com/office/powerpoint/2010/main" val="1614022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alpha val="30000"/>
          </a:srgb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0FEDBB-1039-4AFD-8F6B-90AA68F5168E}"/>
              </a:ext>
            </a:extLst>
          </p:cNvPr>
          <p:cNvSpPr>
            <a:spLocks noGrp="1"/>
          </p:cNvSpPr>
          <p:nvPr>
            <p:ph type="title"/>
          </p:nvPr>
        </p:nvSpPr>
        <p:spPr/>
        <p:txBody>
          <a:bodyPr/>
          <a:lstStyle/>
          <a:p>
            <a:r>
              <a:rPr lang="en-GB" b="1" dirty="0"/>
              <a:t>Department/Trust: Key Contacts</a:t>
            </a:r>
          </a:p>
        </p:txBody>
      </p:sp>
      <p:sp>
        <p:nvSpPr>
          <p:cNvPr id="8" name="Content Placeholder 7">
            <a:extLst>
              <a:ext uri="{FF2B5EF4-FFF2-40B4-BE49-F238E27FC236}">
                <a16:creationId xmlns:a16="http://schemas.microsoft.com/office/drawing/2014/main" id="{961F643C-8ADB-445F-9936-A6FE4D860BA3}"/>
              </a:ext>
            </a:extLst>
          </p:cNvPr>
          <p:cNvSpPr>
            <a:spLocks noGrp="1"/>
          </p:cNvSpPr>
          <p:nvPr>
            <p:ph sz="half" idx="1"/>
          </p:nvPr>
        </p:nvSpPr>
        <p:spPr>
          <a:xfrm>
            <a:off x="838200" y="1825625"/>
            <a:ext cx="5334000" cy="4351338"/>
          </a:xfrm>
        </p:spPr>
        <p:txBody>
          <a:bodyPr>
            <a:normAutofit fontScale="92500" lnSpcReduction="10000"/>
          </a:bodyPr>
          <a:lstStyle/>
          <a:p>
            <a:pPr marL="0" indent="0">
              <a:buNone/>
            </a:pPr>
            <a:r>
              <a:rPr lang="en-GB" b="1" dirty="0"/>
              <a:t>Training</a:t>
            </a:r>
          </a:p>
          <a:p>
            <a:pPr marL="0" indent="0">
              <a:buNone/>
            </a:pPr>
            <a:endParaRPr lang="en-GB" sz="1000" b="1" dirty="0"/>
          </a:p>
          <a:p>
            <a:r>
              <a:rPr lang="en-GB"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College Tutors</a:t>
            </a:r>
          </a:p>
          <a:p>
            <a:r>
              <a:rPr lang="en-GB" dirty="0"/>
              <a:t>Clinical Supervisor</a:t>
            </a:r>
          </a:p>
          <a:p>
            <a:r>
              <a:rPr lang="en-GB"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Educational Supervisor</a:t>
            </a:r>
          </a:p>
          <a:p>
            <a:r>
              <a:rPr lang="en-GB" dirty="0"/>
              <a:t>‘Module’ Supervisor</a:t>
            </a:r>
          </a:p>
          <a:p>
            <a:r>
              <a:rPr lang="en-GB" dirty="0"/>
              <a:t>Director Medical Education</a:t>
            </a:r>
          </a:p>
          <a:p>
            <a:r>
              <a:rPr lang="en-GB"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RD Reps</a:t>
            </a:r>
          </a:p>
          <a:p>
            <a:endParaRPr lang="en-GB" dirty="0"/>
          </a:p>
        </p:txBody>
      </p:sp>
      <p:sp>
        <p:nvSpPr>
          <p:cNvPr id="10" name="Content Placeholder 9">
            <a:extLst>
              <a:ext uri="{FF2B5EF4-FFF2-40B4-BE49-F238E27FC236}">
                <a16:creationId xmlns:a16="http://schemas.microsoft.com/office/drawing/2014/main" id="{06E4BC15-0607-4FA8-A5D3-56FFBCABC4EF}"/>
              </a:ext>
            </a:extLst>
          </p:cNvPr>
          <p:cNvSpPr>
            <a:spLocks noGrp="1"/>
          </p:cNvSpPr>
          <p:nvPr>
            <p:ph sz="half" idx="2"/>
          </p:nvPr>
        </p:nvSpPr>
        <p:spPr>
          <a:xfrm>
            <a:off x="6172200" y="1825625"/>
            <a:ext cx="5791200" cy="4351338"/>
          </a:xfrm>
        </p:spPr>
        <p:txBody>
          <a:bodyPr>
            <a:normAutofit fontScale="92500" lnSpcReduction="10000"/>
          </a:bodyPr>
          <a:lstStyle/>
          <a:p>
            <a:pPr marL="0" indent="0">
              <a:buNone/>
            </a:pPr>
            <a:r>
              <a:rPr lang="en-GB" b="1" dirty="0"/>
              <a:t>Employment</a:t>
            </a:r>
          </a:p>
          <a:p>
            <a:pPr marL="0" indent="0">
              <a:buNone/>
            </a:pPr>
            <a:endParaRPr lang="en-GB" sz="1000" b="1" dirty="0"/>
          </a:p>
          <a:p>
            <a:r>
              <a:rPr lang="en-GB" dirty="0"/>
              <a:t>Clinical Lead / Director</a:t>
            </a:r>
          </a:p>
          <a:p>
            <a:r>
              <a:rPr lang="en-GB" dirty="0"/>
              <a:t>Guardian of Safe Working</a:t>
            </a:r>
          </a:p>
          <a:p>
            <a:r>
              <a:rPr lang="en-GB"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Human Resources/Medical Deployment</a:t>
            </a:r>
          </a:p>
          <a:p>
            <a:r>
              <a:rPr lang="en-GB" dirty="0"/>
              <a:t>Occupational Health</a:t>
            </a:r>
          </a:p>
          <a:p>
            <a:r>
              <a:rPr lang="en-GB" sz="4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Departmental Admin / Secretaries </a:t>
            </a:r>
          </a:p>
          <a:p>
            <a:endParaRPr lang="en-GB" dirty="0"/>
          </a:p>
        </p:txBody>
      </p:sp>
      <p:sp>
        <p:nvSpPr>
          <p:cNvPr id="2" name="Frame 1">
            <a:extLst>
              <a:ext uri="{FF2B5EF4-FFF2-40B4-BE49-F238E27FC236}">
                <a16:creationId xmlns:a16="http://schemas.microsoft.com/office/drawing/2014/main" id="{73D0A1AA-9D03-32A4-03D4-0223E6B46B3C}"/>
              </a:ext>
            </a:extLst>
          </p:cNvPr>
          <p:cNvSpPr/>
          <p:nvPr/>
        </p:nvSpPr>
        <p:spPr>
          <a:xfrm>
            <a:off x="502920" y="2209800"/>
            <a:ext cx="3901440" cy="1005840"/>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Frame 2">
            <a:extLst>
              <a:ext uri="{FF2B5EF4-FFF2-40B4-BE49-F238E27FC236}">
                <a16:creationId xmlns:a16="http://schemas.microsoft.com/office/drawing/2014/main" id="{F2C031A4-2B6B-1CF9-1B57-6413A2BA3C9D}"/>
              </a:ext>
            </a:extLst>
          </p:cNvPr>
          <p:cNvSpPr/>
          <p:nvPr/>
        </p:nvSpPr>
        <p:spPr>
          <a:xfrm>
            <a:off x="655320" y="3263741"/>
            <a:ext cx="5334000" cy="1005840"/>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Frame 3">
            <a:extLst>
              <a:ext uri="{FF2B5EF4-FFF2-40B4-BE49-F238E27FC236}">
                <a16:creationId xmlns:a16="http://schemas.microsoft.com/office/drawing/2014/main" id="{E4E077EC-F3C7-3DC5-5D15-EA09814D1A0C}"/>
              </a:ext>
            </a:extLst>
          </p:cNvPr>
          <p:cNvSpPr/>
          <p:nvPr/>
        </p:nvSpPr>
        <p:spPr>
          <a:xfrm>
            <a:off x="502920" y="4720352"/>
            <a:ext cx="3901440" cy="1005840"/>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Frame 4">
            <a:extLst>
              <a:ext uri="{FF2B5EF4-FFF2-40B4-BE49-F238E27FC236}">
                <a16:creationId xmlns:a16="http://schemas.microsoft.com/office/drawing/2014/main" id="{4F47CBBD-3528-0DFC-7F1C-673BF7163913}"/>
              </a:ext>
            </a:extLst>
          </p:cNvPr>
          <p:cNvSpPr/>
          <p:nvPr/>
        </p:nvSpPr>
        <p:spPr>
          <a:xfrm>
            <a:off x="6096000" y="3215640"/>
            <a:ext cx="5867400" cy="1310640"/>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ame 5">
            <a:extLst>
              <a:ext uri="{FF2B5EF4-FFF2-40B4-BE49-F238E27FC236}">
                <a16:creationId xmlns:a16="http://schemas.microsoft.com/office/drawing/2014/main" id="{4DA53EE3-820D-F9F4-7C45-373FCE9FC502}"/>
              </a:ext>
            </a:extLst>
          </p:cNvPr>
          <p:cNvSpPr/>
          <p:nvPr/>
        </p:nvSpPr>
        <p:spPr>
          <a:xfrm>
            <a:off x="6096000" y="4661217"/>
            <a:ext cx="5410200" cy="1255078"/>
          </a:xfrm>
          <a:prstGeom prst="fram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90482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alpha val="3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668A2-1081-448F-BDF4-51020447520E}"/>
              </a:ext>
            </a:extLst>
          </p:cNvPr>
          <p:cNvSpPr>
            <a:spLocks noGrp="1"/>
          </p:cNvSpPr>
          <p:nvPr>
            <p:ph type="title"/>
          </p:nvPr>
        </p:nvSpPr>
        <p:spPr/>
        <p:txBody>
          <a:bodyPr/>
          <a:lstStyle/>
          <a:p>
            <a:r>
              <a:rPr lang="en-GB" b="1" dirty="0"/>
              <a:t>College tutors</a:t>
            </a:r>
          </a:p>
        </p:txBody>
      </p:sp>
      <p:pic>
        <p:nvPicPr>
          <p:cNvPr id="2050" name="Picture 2" descr="Collection of superhero kids | Free Vector">
            <a:extLst>
              <a:ext uri="{FF2B5EF4-FFF2-40B4-BE49-F238E27FC236}">
                <a16:creationId xmlns:a16="http://schemas.microsoft.com/office/drawing/2014/main" id="{FDDF3214-8877-4D41-9657-6B2D3B0C262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667667" y="1377755"/>
            <a:ext cx="4856665" cy="485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8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alpha val="30000"/>
          </a:srgb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056A95-844B-4F14-86BB-9F05EFB193F8}"/>
              </a:ext>
            </a:extLst>
          </p:cNvPr>
          <p:cNvSpPr>
            <a:spLocks noGrp="1"/>
          </p:cNvSpPr>
          <p:nvPr>
            <p:ph type="title"/>
          </p:nvPr>
        </p:nvSpPr>
        <p:spPr/>
        <p:txBody>
          <a:bodyPr/>
          <a:lstStyle/>
          <a:p>
            <a:r>
              <a:rPr lang="en-GB" b="1" dirty="0"/>
              <a:t>Resident Doctor Reps</a:t>
            </a:r>
          </a:p>
        </p:txBody>
      </p:sp>
      <p:pic>
        <p:nvPicPr>
          <p:cNvPr id="3074" name="Picture 2" descr="Committees">
            <a:extLst>
              <a:ext uri="{FF2B5EF4-FFF2-40B4-BE49-F238E27FC236}">
                <a16:creationId xmlns:a16="http://schemas.microsoft.com/office/drawing/2014/main" id="{A2B234C2-CC10-470D-A758-13FC91E766E8}"/>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826327" y="1690689"/>
            <a:ext cx="6250566" cy="4290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73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FE9AA0-600D-4478-A3A9-67EF5F384DC3}"/>
              </a:ext>
            </a:extLst>
          </p:cNvPr>
          <p:cNvSpPr>
            <a:spLocks noGrp="1"/>
          </p:cNvSpPr>
          <p:nvPr>
            <p:ph type="title"/>
          </p:nvPr>
        </p:nvSpPr>
        <p:spPr/>
        <p:txBody>
          <a:bodyPr/>
          <a:lstStyle/>
          <a:p>
            <a:r>
              <a:rPr lang="en-GB" b="1" dirty="0"/>
              <a:t>When to contact your Programme Support Team…</a:t>
            </a:r>
          </a:p>
        </p:txBody>
      </p:sp>
      <p:sp>
        <p:nvSpPr>
          <p:cNvPr id="6" name="Content Placeholder 5">
            <a:extLst>
              <a:ext uri="{FF2B5EF4-FFF2-40B4-BE49-F238E27FC236}">
                <a16:creationId xmlns:a16="http://schemas.microsoft.com/office/drawing/2014/main" id="{9D9E3F9B-DA17-4704-AC33-3F9DB52DDB4F}"/>
              </a:ext>
            </a:extLst>
          </p:cNvPr>
          <p:cNvSpPr>
            <a:spLocks noGrp="1"/>
          </p:cNvSpPr>
          <p:nvPr>
            <p:ph sz="half" idx="1"/>
          </p:nvPr>
        </p:nvSpPr>
        <p:spPr/>
        <p:txBody>
          <a:bodyPr>
            <a:normAutofit fontScale="92500" lnSpcReduction="20000"/>
          </a:bodyPr>
          <a:lstStyle/>
          <a:p>
            <a:r>
              <a:rPr lang="en-GB" dirty="0"/>
              <a:t>Queries about the ARCP process</a:t>
            </a:r>
          </a:p>
          <a:p>
            <a:r>
              <a:rPr lang="en-GB" dirty="0"/>
              <a:t>Your contact details change</a:t>
            </a:r>
          </a:p>
          <a:p>
            <a:r>
              <a:rPr lang="en-GB" dirty="0"/>
              <a:t>Planning parental leave </a:t>
            </a:r>
          </a:p>
          <a:p>
            <a:r>
              <a:rPr lang="en-GB" dirty="0"/>
              <a:t>Applying for an OOP</a:t>
            </a:r>
          </a:p>
          <a:p>
            <a:r>
              <a:rPr lang="en-GB" dirty="0"/>
              <a:t>Prolonged sick leave (&gt; 2 weeks)</a:t>
            </a:r>
          </a:p>
          <a:p>
            <a:r>
              <a:rPr lang="en-GB" dirty="0"/>
              <a:t>To submit Form R</a:t>
            </a:r>
          </a:p>
          <a:p>
            <a:r>
              <a:rPr lang="en-GB" dirty="0"/>
              <a:t>Straightforward queries about LLP</a:t>
            </a:r>
          </a:p>
          <a:p>
            <a:r>
              <a:rPr lang="en-GB" dirty="0"/>
              <a:t>When you are approaching CCT</a:t>
            </a:r>
          </a:p>
          <a:p>
            <a:r>
              <a:rPr lang="en-GB" dirty="0"/>
              <a:t>Queries around grace period</a:t>
            </a:r>
          </a:p>
          <a:p>
            <a:r>
              <a:rPr lang="en-GB" dirty="0"/>
              <a:t>If you wish to resign</a:t>
            </a:r>
          </a:p>
          <a:p>
            <a:endParaRPr lang="en-GB" dirty="0"/>
          </a:p>
        </p:txBody>
      </p:sp>
      <p:pic>
        <p:nvPicPr>
          <p:cNvPr id="2050" name="Picture 2" descr="Helpful Person Vector Images (over 110,000)">
            <a:extLst>
              <a:ext uri="{FF2B5EF4-FFF2-40B4-BE49-F238E27FC236}">
                <a16:creationId xmlns:a16="http://schemas.microsoft.com/office/drawing/2014/main" id="{5AB75CB3-B9A6-A323-FFC4-6164A37751FE}"/>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7077074" y="1455958"/>
            <a:ext cx="4010026" cy="421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443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lstStyle/>
          <a:p>
            <a:r>
              <a:rPr lang="en-GB" dirty="0"/>
              <a:t>Programme Support – recommended contacts</a:t>
            </a:r>
            <a:endParaRPr lang="en-GB" spc="-40" dirty="0"/>
          </a:p>
        </p:txBody>
      </p:sp>
      <p:graphicFrame>
        <p:nvGraphicFramePr>
          <p:cNvPr id="2" name="Table 1">
            <a:extLst>
              <a:ext uri="{FF2B5EF4-FFF2-40B4-BE49-F238E27FC236}">
                <a16:creationId xmlns:a16="http://schemas.microsoft.com/office/drawing/2014/main" id="{B2E012BC-B4A9-4CE3-B54A-5BA408274869}"/>
              </a:ext>
            </a:extLst>
          </p:cNvPr>
          <p:cNvGraphicFramePr>
            <a:graphicFrameLocks noGrp="1"/>
          </p:cNvGraphicFramePr>
          <p:nvPr/>
        </p:nvGraphicFramePr>
        <p:xfrm>
          <a:off x="61218" y="2359895"/>
          <a:ext cx="4693662" cy="3701165"/>
        </p:xfrm>
        <a:graphic>
          <a:graphicData uri="http://schemas.openxmlformats.org/drawingml/2006/table">
            <a:tbl>
              <a:tblPr/>
              <a:tblGrid>
                <a:gridCol w="2346831">
                  <a:extLst>
                    <a:ext uri="{9D8B030D-6E8A-4147-A177-3AD203B41FA5}">
                      <a16:colId xmlns:a16="http://schemas.microsoft.com/office/drawing/2014/main" val="2974304235"/>
                    </a:ext>
                  </a:extLst>
                </a:gridCol>
                <a:gridCol w="2346831">
                  <a:extLst>
                    <a:ext uri="{9D8B030D-6E8A-4147-A177-3AD203B41FA5}">
                      <a16:colId xmlns:a16="http://schemas.microsoft.com/office/drawing/2014/main" val="3181720348"/>
                    </a:ext>
                  </a:extLst>
                </a:gridCol>
              </a:tblGrid>
              <a:tr h="276365">
                <a:tc>
                  <a:txBody>
                    <a:bodyPr/>
                    <a:lstStyle/>
                    <a:p>
                      <a:pPr algn="l" rtl="0" fontAlgn="base">
                        <a:lnSpc>
                          <a:spcPts val="1485"/>
                        </a:lnSpc>
                        <a:spcAft>
                          <a:spcPts val="600"/>
                        </a:spcAft>
                      </a:pPr>
                      <a:r>
                        <a:rPr lang="en-GB" sz="1200" b="1" i="0" dirty="0">
                          <a:solidFill>
                            <a:srgbClr val="425563"/>
                          </a:solidFill>
                          <a:effectLst/>
                          <a:latin typeface="Arial" panose="020B0604020202020204" pitchFamily="34" charset="0"/>
                        </a:rPr>
                        <a:t>Assessment team </a:t>
                      </a:r>
                      <a:r>
                        <a:rPr lang="en-GB" sz="1200" b="0" i="0" dirty="0">
                          <a:solidFill>
                            <a:srgbClr val="425563"/>
                          </a:solidFill>
                          <a:effectLst/>
                          <a:latin typeface="Arial" panose="020B0604020202020204" pitchFamily="34" charset="0"/>
                        </a:rPr>
                        <a:t>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ts val="1485"/>
                        </a:lnSpc>
                        <a:spcAft>
                          <a:spcPts val="600"/>
                        </a:spcAft>
                      </a:pPr>
                      <a:r>
                        <a:rPr lang="en-GB" sz="1200" b="1" i="0">
                          <a:solidFill>
                            <a:srgbClr val="425563"/>
                          </a:solidFill>
                          <a:effectLst/>
                          <a:latin typeface="Arial" panose="020B0604020202020204" pitchFamily="34" charset="0"/>
                        </a:rPr>
                        <a:t>Placement &amp; Programme Team </a:t>
                      </a:r>
                      <a:r>
                        <a:rPr lang="en-GB" sz="1200" b="0" i="0">
                          <a:solidFill>
                            <a:srgbClr val="425563"/>
                          </a:solidFill>
                          <a:effectLst/>
                          <a:latin typeface="Arial" panose="020B0604020202020204" pitchFamily="34" charset="0"/>
                        </a:rPr>
                        <a:t> </a:t>
                      </a:r>
                      <a:endParaRPr lang="en-GB" b="0" i="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824311"/>
                  </a:ext>
                </a:extLst>
              </a:tr>
              <a:tr h="276365">
                <a:tc>
                  <a:txBody>
                    <a:bodyPr/>
                    <a:lstStyle/>
                    <a:p>
                      <a:pPr algn="l" rtl="0" fontAlgn="base">
                        <a:lnSpc>
                          <a:spcPts val="1485"/>
                        </a:lnSpc>
                        <a:spcAft>
                          <a:spcPts val="600"/>
                        </a:spcAft>
                      </a:pPr>
                      <a:r>
                        <a:rPr lang="en-GB" sz="1200" b="0" i="0" dirty="0">
                          <a:solidFill>
                            <a:srgbClr val="425563"/>
                          </a:solidFill>
                          <a:effectLst/>
                          <a:latin typeface="Arial" panose="020B0604020202020204" pitchFamily="34" charset="0"/>
                        </a:rPr>
                        <a:t>ARCP Planning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ts val="1485"/>
                        </a:lnSpc>
                        <a:spcAft>
                          <a:spcPts val="600"/>
                        </a:spcAft>
                      </a:pPr>
                      <a:r>
                        <a:rPr lang="en-GB" sz="1200" b="0" i="0">
                          <a:solidFill>
                            <a:srgbClr val="425563"/>
                          </a:solidFill>
                          <a:effectLst/>
                          <a:latin typeface="Arial" panose="020B0604020202020204" pitchFamily="34" charset="0"/>
                        </a:rPr>
                        <a:t>Rotation Planning &amp; Management  </a:t>
                      </a:r>
                      <a:endParaRPr lang="en-GB" b="0" i="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020312"/>
                  </a:ext>
                </a:extLst>
              </a:tr>
              <a:tr h="276365">
                <a:tc>
                  <a:txBody>
                    <a:bodyPr/>
                    <a:lstStyle/>
                    <a:p>
                      <a:pPr algn="l" rtl="0" fontAlgn="base">
                        <a:lnSpc>
                          <a:spcPts val="1485"/>
                        </a:lnSpc>
                        <a:spcAft>
                          <a:spcPts val="600"/>
                        </a:spcAft>
                      </a:pPr>
                      <a:r>
                        <a:rPr lang="en-GB" sz="1200" b="0" i="0" dirty="0">
                          <a:solidFill>
                            <a:srgbClr val="425563"/>
                          </a:solidFill>
                          <a:effectLst/>
                          <a:latin typeface="Arial" panose="020B0604020202020204" pitchFamily="34" charset="0"/>
                        </a:rPr>
                        <a:t>ARCP Processing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ts val="1485"/>
                        </a:lnSpc>
                        <a:spcAft>
                          <a:spcPts val="600"/>
                        </a:spcAft>
                      </a:pPr>
                      <a:r>
                        <a:rPr lang="en-GB" sz="1200" b="0" i="0" dirty="0">
                          <a:solidFill>
                            <a:srgbClr val="425563"/>
                          </a:solidFill>
                          <a:effectLst/>
                          <a:latin typeface="Arial" panose="020B0604020202020204" pitchFamily="34" charset="0"/>
                        </a:rPr>
                        <a:t>Rotation Validation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5520645"/>
                  </a:ext>
                </a:extLst>
              </a:tr>
              <a:tr h="276365">
                <a:tc>
                  <a:txBody>
                    <a:bodyPr/>
                    <a:lstStyle/>
                    <a:p>
                      <a:pPr algn="l" rtl="0" fontAlgn="base">
                        <a:lnSpc>
                          <a:spcPts val="1485"/>
                        </a:lnSpc>
                        <a:spcAft>
                          <a:spcPts val="600"/>
                        </a:spcAft>
                      </a:pPr>
                      <a:r>
                        <a:rPr lang="en-GB" sz="1200" b="0" i="0" dirty="0">
                          <a:solidFill>
                            <a:srgbClr val="425563"/>
                          </a:solidFill>
                          <a:effectLst/>
                          <a:latin typeface="Arial" panose="020B0604020202020204" pitchFamily="34" charset="0"/>
                        </a:rPr>
                        <a:t>ARCP Reviews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ts val="1485"/>
                        </a:lnSpc>
                        <a:spcAft>
                          <a:spcPts val="600"/>
                        </a:spcAft>
                      </a:pPr>
                      <a:r>
                        <a:rPr lang="en-GB" sz="1200" b="0" i="0">
                          <a:solidFill>
                            <a:srgbClr val="425563"/>
                          </a:solidFill>
                          <a:effectLst/>
                          <a:latin typeface="Arial" panose="020B0604020202020204" pitchFamily="34" charset="0"/>
                        </a:rPr>
                        <a:t>New Starter Management  </a:t>
                      </a:r>
                      <a:endParaRPr lang="en-GB" b="0" i="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228737"/>
                  </a:ext>
                </a:extLst>
              </a:tr>
              <a:tr h="276365">
                <a:tc>
                  <a:txBody>
                    <a:bodyPr/>
                    <a:lstStyle/>
                    <a:p>
                      <a:pPr algn="l" rtl="0" fontAlgn="base">
                        <a:lnSpc>
                          <a:spcPts val="1485"/>
                        </a:lnSpc>
                        <a:spcAft>
                          <a:spcPts val="600"/>
                        </a:spcAft>
                      </a:pPr>
                      <a:r>
                        <a:rPr lang="en-GB" sz="1200" b="0" i="0">
                          <a:solidFill>
                            <a:srgbClr val="425563"/>
                          </a:solidFill>
                          <a:effectLst/>
                          <a:latin typeface="Arial" panose="020B0604020202020204" pitchFamily="34" charset="0"/>
                        </a:rPr>
                        <a:t>Curriculum and portfolio management  </a:t>
                      </a:r>
                      <a:endParaRPr lang="en-GB" b="0" i="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ts val="1485"/>
                        </a:lnSpc>
                        <a:spcAft>
                          <a:spcPts val="600"/>
                        </a:spcAft>
                      </a:pPr>
                      <a:r>
                        <a:rPr lang="en-GB" sz="1200" b="0" i="0" dirty="0">
                          <a:solidFill>
                            <a:srgbClr val="425563"/>
                          </a:solidFill>
                          <a:effectLst/>
                          <a:latin typeface="Arial" panose="020B0604020202020204" pitchFamily="34" charset="0"/>
                        </a:rPr>
                        <a:t>Out of Programme Process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8043411"/>
                  </a:ext>
                </a:extLst>
              </a:tr>
              <a:tr h="276365">
                <a:tc>
                  <a:txBody>
                    <a:bodyPr/>
                    <a:lstStyle/>
                    <a:p>
                      <a:pPr algn="l" rtl="0" fontAlgn="base">
                        <a:lnSpc>
                          <a:spcPts val="1485"/>
                        </a:lnSpc>
                        <a:spcAft>
                          <a:spcPts val="600"/>
                        </a:spcAft>
                      </a:pPr>
                      <a:r>
                        <a:rPr lang="en-GB" sz="1200" b="0" i="0">
                          <a:solidFill>
                            <a:srgbClr val="425563"/>
                          </a:solidFill>
                          <a:effectLst/>
                          <a:latin typeface="Arial" panose="020B0604020202020204" pitchFamily="34" charset="0"/>
                        </a:rPr>
                        <a:t>Form R Administration  </a:t>
                      </a:r>
                      <a:endParaRPr lang="en-GB" b="0" i="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ts val="1485"/>
                        </a:lnSpc>
                        <a:spcAft>
                          <a:spcPts val="600"/>
                        </a:spcAft>
                      </a:pPr>
                      <a:r>
                        <a:rPr lang="en-GB" sz="1200" b="0" i="0" dirty="0">
                          <a:solidFill>
                            <a:srgbClr val="425563"/>
                          </a:solidFill>
                          <a:effectLst/>
                          <a:latin typeface="Arial" panose="020B0604020202020204" pitchFamily="34" charset="0"/>
                        </a:rPr>
                        <a:t>Acting up Process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8524092"/>
                  </a:ext>
                </a:extLst>
              </a:tr>
              <a:tr h="276365">
                <a:tc>
                  <a:txBody>
                    <a:bodyPr/>
                    <a:lstStyle/>
                    <a:p>
                      <a:pPr algn="l" rtl="0" fontAlgn="base">
                        <a:lnSpc>
                          <a:spcPts val="1485"/>
                        </a:lnSpc>
                        <a:spcAft>
                          <a:spcPts val="600"/>
                        </a:spcAft>
                      </a:pPr>
                      <a:r>
                        <a:rPr lang="en-GB" sz="1200" b="0" i="0">
                          <a:solidFill>
                            <a:srgbClr val="425563"/>
                          </a:solidFill>
                          <a:effectLst/>
                          <a:latin typeface="Arial" panose="020B0604020202020204" pitchFamily="34" charset="0"/>
                        </a:rPr>
                        <a:t>Less Than Full Time process </a:t>
                      </a:r>
                      <a:endParaRPr lang="en-GB" b="0" i="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ts val="1485"/>
                        </a:lnSpc>
                        <a:spcAft>
                          <a:spcPts val="600"/>
                        </a:spcAft>
                      </a:pPr>
                      <a:r>
                        <a:rPr lang="en-GB" sz="1200" b="0" i="0" dirty="0">
                          <a:solidFill>
                            <a:srgbClr val="425563"/>
                          </a:solidFill>
                          <a:effectLst/>
                          <a:latin typeface="Arial" panose="020B0604020202020204" pitchFamily="34" charset="0"/>
                        </a:rPr>
                        <a:t>Deferral Process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306198"/>
                  </a:ext>
                </a:extLst>
              </a:tr>
              <a:tr h="276365">
                <a:tc>
                  <a:txBody>
                    <a:bodyPr/>
                    <a:lstStyle/>
                    <a:p>
                      <a:pPr algn="l" rtl="0" fontAlgn="base">
                        <a:lnSpc>
                          <a:spcPts val="1485"/>
                        </a:lnSpc>
                        <a:spcAft>
                          <a:spcPts val="600"/>
                        </a:spcAft>
                      </a:pPr>
                      <a:r>
                        <a:rPr lang="en-GB" sz="1200" b="0" i="0">
                          <a:solidFill>
                            <a:srgbClr val="425563"/>
                          </a:solidFill>
                          <a:effectLst/>
                          <a:latin typeface="Arial" panose="020B0604020202020204" pitchFamily="34" charset="0"/>
                        </a:rPr>
                        <a:t>Faculty Recruitment  </a:t>
                      </a:r>
                      <a:endParaRPr lang="en-GB" b="0" i="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ts val="1485"/>
                        </a:lnSpc>
                        <a:spcAft>
                          <a:spcPts val="600"/>
                        </a:spcAft>
                      </a:pPr>
                      <a:r>
                        <a:rPr lang="en-GB" sz="1200" b="0" i="0" dirty="0">
                          <a:solidFill>
                            <a:srgbClr val="425563"/>
                          </a:solidFill>
                          <a:effectLst/>
                          <a:latin typeface="Arial" panose="020B0604020202020204" pitchFamily="34" charset="0"/>
                        </a:rPr>
                        <a:t>IDT Administration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072670"/>
                  </a:ext>
                </a:extLst>
              </a:tr>
              <a:tr h="276365">
                <a:tc>
                  <a:txBody>
                    <a:bodyPr/>
                    <a:lstStyle/>
                    <a:p>
                      <a:pPr algn="l" rtl="0" fontAlgn="base">
                        <a:lnSpc>
                          <a:spcPts val="1485"/>
                        </a:lnSpc>
                        <a:spcAft>
                          <a:spcPts val="600"/>
                        </a:spcAft>
                      </a:pPr>
                      <a:r>
                        <a:rPr lang="en-GB" sz="1200" b="0" i="0">
                          <a:solidFill>
                            <a:srgbClr val="425563"/>
                          </a:solidFill>
                          <a:effectLst/>
                          <a:latin typeface="Arial" panose="020B0604020202020204" pitchFamily="34" charset="0"/>
                        </a:rPr>
                        <a:t>Website and Sharepoint Management  </a:t>
                      </a:r>
                      <a:endParaRPr lang="en-GB" b="0" i="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ts val="1485"/>
                        </a:lnSpc>
                        <a:spcAft>
                          <a:spcPts val="600"/>
                        </a:spcAft>
                      </a:pPr>
                      <a:r>
                        <a:rPr lang="en-GB" sz="1200" b="0" i="0" dirty="0">
                          <a:solidFill>
                            <a:srgbClr val="425563"/>
                          </a:solidFill>
                          <a:effectLst/>
                          <a:latin typeface="Arial" panose="020B0604020202020204" pitchFamily="34" charset="0"/>
                        </a:rPr>
                        <a:t>Period of Grace Process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0650789"/>
                  </a:ext>
                </a:extLst>
              </a:tr>
              <a:tr h="276365">
                <a:tc>
                  <a:txBody>
                    <a:bodyPr/>
                    <a:lstStyle/>
                    <a:p>
                      <a:pPr algn="l" rtl="0" fontAlgn="base">
                        <a:lnSpc>
                          <a:spcPts val="1485"/>
                        </a:lnSpc>
                        <a:spcAft>
                          <a:spcPts val="600"/>
                        </a:spcAft>
                      </a:pPr>
                      <a:r>
                        <a:rPr lang="en-GB" sz="1200" b="0" i="0" dirty="0">
                          <a:solidFill>
                            <a:srgbClr val="425563"/>
                          </a:solidFill>
                          <a:effectLst/>
                          <a:latin typeface="Arial" panose="020B0604020202020204" pitchFamily="34" charset="0"/>
                        </a:rPr>
                        <a:t>Data Management and TIS Support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ts val="1485"/>
                        </a:lnSpc>
                        <a:spcAft>
                          <a:spcPts val="600"/>
                        </a:spcAft>
                      </a:pPr>
                      <a:r>
                        <a:rPr lang="en-GB" sz="1200" b="0" i="0" dirty="0">
                          <a:solidFill>
                            <a:srgbClr val="425563"/>
                          </a:solidFill>
                          <a:effectLst/>
                          <a:latin typeface="Arial" panose="020B0604020202020204" pitchFamily="34" charset="0"/>
                        </a:rPr>
                        <a:t>Data Management and TIS Support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8437404"/>
                  </a:ext>
                </a:extLst>
              </a:tr>
            </a:tbl>
          </a:graphicData>
        </a:graphic>
      </p:graphicFrame>
      <p:sp>
        <p:nvSpPr>
          <p:cNvPr id="4" name="Rectangle 1">
            <a:extLst>
              <a:ext uri="{FF2B5EF4-FFF2-40B4-BE49-F238E27FC236}">
                <a16:creationId xmlns:a16="http://schemas.microsoft.com/office/drawing/2014/main" id="{15F888B6-58EF-97C9-846F-221CD424DFE4}"/>
              </a:ext>
            </a:extLst>
          </p:cNvPr>
          <p:cNvSpPr>
            <a:spLocks noChangeArrowheads="1"/>
          </p:cNvSpPr>
          <p:nvPr/>
        </p:nvSpPr>
        <p:spPr bwMode="auto">
          <a:xfrm>
            <a:off x="441525" y="1292369"/>
            <a:ext cx="8086253" cy="9694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School of Anaesthesia and ICM is supported by a dedicated Business Manager and Programme Support Manager,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who work in collaboration with Programme Support Coordinators, Officers, Administrators, and Assistants.  </a:t>
            </a:r>
            <a:endParaRPr kumimoji="0" lang="en-GB" altLang="en-US" sz="9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STPD currently operates in functional teams.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8">
            <a:extLst>
              <a:ext uri="{FF2B5EF4-FFF2-40B4-BE49-F238E27FC236}">
                <a16:creationId xmlns:a16="http://schemas.microsoft.com/office/drawing/2014/main" id="{B978666D-5CA0-8177-0A01-AF0E441F1C3E}"/>
              </a:ext>
            </a:extLst>
          </p:cNvPr>
          <p:cNvGraphicFramePr>
            <a:graphicFrameLocks noGrp="1"/>
          </p:cNvGraphicFramePr>
          <p:nvPr/>
        </p:nvGraphicFramePr>
        <p:xfrm>
          <a:off x="4971012" y="1895302"/>
          <a:ext cx="6865142" cy="4696972"/>
        </p:xfrm>
        <a:graphic>
          <a:graphicData uri="http://schemas.openxmlformats.org/drawingml/2006/table">
            <a:tbl>
              <a:tblPr/>
              <a:tblGrid>
                <a:gridCol w="3319765">
                  <a:extLst>
                    <a:ext uri="{9D8B030D-6E8A-4147-A177-3AD203B41FA5}">
                      <a16:colId xmlns:a16="http://schemas.microsoft.com/office/drawing/2014/main" val="367314736"/>
                    </a:ext>
                  </a:extLst>
                </a:gridCol>
                <a:gridCol w="3545377">
                  <a:extLst>
                    <a:ext uri="{9D8B030D-6E8A-4147-A177-3AD203B41FA5}">
                      <a16:colId xmlns:a16="http://schemas.microsoft.com/office/drawing/2014/main" val="2541096776"/>
                    </a:ext>
                  </a:extLst>
                </a:gridCol>
              </a:tblGrid>
              <a:tr h="414489">
                <a:tc>
                  <a:txBody>
                    <a:bodyPr/>
                    <a:lstStyle/>
                    <a:p>
                      <a:pPr algn="l" rtl="0" fontAlgn="base">
                        <a:lnSpc>
                          <a:spcPts val="1552"/>
                        </a:lnSpc>
                        <a:spcAft>
                          <a:spcPts val="600"/>
                        </a:spcAft>
                      </a:pPr>
                      <a:r>
                        <a:rPr lang="en-GB" sz="1200" b="1" i="0" dirty="0">
                          <a:solidFill>
                            <a:srgbClr val="425563"/>
                          </a:solidFill>
                          <a:effectLst/>
                          <a:latin typeface="Arial" panose="020B0604020202020204" pitchFamily="34" charset="0"/>
                        </a:rPr>
                        <a:t>Nature of query</a:t>
                      </a:r>
                      <a:r>
                        <a:rPr lang="en-GB" sz="1200" b="0" i="0" dirty="0">
                          <a:solidFill>
                            <a:srgbClr val="425563"/>
                          </a:solidFill>
                          <a:effectLst/>
                          <a:latin typeface="Arial" panose="020B0604020202020204" pitchFamily="34" charset="0"/>
                        </a:rPr>
                        <a:t>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base">
                        <a:lnSpc>
                          <a:spcPts val="1552"/>
                        </a:lnSpc>
                        <a:spcAft>
                          <a:spcPts val="600"/>
                        </a:spcAft>
                      </a:pPr>
                      <a:r>
                        <a:rPr lang="en-GB" sz="1200" b="1" i="0">
                          <a:solidFill>
                            <a:srgbClr val="425563"/>
                          </a:solidFill>
                          <a:effectLst/>
                          <a:latin typeface="Arial" panose="020B0604020202020204" pitchFamily="34" charset="0"/>
                        </a:rPr>
                        <a:t>Preferred email contact</a:t>
                      </a:r>
                      <a:r>
                        <a:rPr lang="en-GB" sz="1200" b="0" i="0">
                          <a:solidFill>
                            <a:srgbClr val="425563"/>
                          </a:solidFill>
                          <a:effectLst/>
                          <a:latin typeface="Arial" panose="020B0604020202020204" pitchFamily="34" charset="0"/>
                        </a:rPr>
                        <a:t>  </a:t>
                      </a:r>
                      <a:endParaRPr lang="en-GB" b="0" i="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0274825"/>
                  </a:ext>
                </a:extLst>
              </a:tr>
              <a:tr h="474100">
                <a:tc>
                  <a:txBody>
                    <a:bodyPr/>
                    <a:lstStyle/>
                    <a:p>
                      <a:pPr algn="ctr" rtl="0" fontAlgn="base">
                        <a:lnSpc>
                          <a:spcPts val="1552"/>
                        </a:lnSpc>
                        <a:spcAft>
                          <a:spcPts val="600"/>
                        </a:spcAft>
                      </a:pPr>
                      <a:r>
                        <a:rPr lang="en-GB" sz="1400" b="1" i="0">
                          <a:solidFill>
                            <a:srgbClr val="425563"/>
                          </a:solidFill>
                          <a:effectLst/>
                          <a:latin typeface="Arial" panose="020B0604020202020204" pitchFamily="34" charset="0"/>
                        </a:rPr>
                        <a:t>ARCP, CCT &amp; Progression queries. </a:t>
                      </a:r>
                      <a:endParaRPr lang="en-GB" sz="1400" b="1" i="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52"/>
                        </a:lnSpc>
                        <a:spcAft>
                          <a:spcPts val="600"/>
                        </a:spcAft>
                      </a:pPr>
                      <a:r>
                        <a:rPr lang="en-GB" sz="1200" b="0" i="0" u="sng" strike="noStrike">
                          <a:solidFill>
                            <a:srgbClr val="003087"/>
                          </a:solidFill>
                          <a:effectLst/>
                          <a:latin typeface="Arial" panose="020B0604020202020204" pitchFamily="34" charset="0"/>
                          <a:hlinkClick r:id="rId3"/>
                        </a:rPr>
                        <a:t>england.stp-arcp.yh@nhs.net</a:t>
                      </a:r>
                      <a:r>
                        <a:rPr lang="en-GB" sz="1200" b="0" i="0">
                          <a:solidFill>
                            <a:srgbClr val="425563"/>
                          </a:solidFill>
                          <a:effectLst/>
                          <a:latin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101458"/>
                  </a:ext>
                </a:extLst>
              </a:tr>
              <a:tr h="474100">
                <a:tc>
                  <a:txBody>
                    <a:bodyPr/>
                    <a:lstStyle/>
                    <a:p>
                      <a:pPr algn="ctr" rtl="0" fontAlgn="base">
                        <a:lnSpc>
                          <a:spcPts val="1552"/>
                        </a:lnSpc>
                        <a:spcAft>
                          <a:spcPts val="600"/>
                        </a:spcAft>
                      </a:pPr>
                      <a:r>
                        <a:rPr lang="en-GB" sz="1400" b="1" i="0">
                          <a:solidFill>
                            <a:srgbClr val="425563"/>
                          </a:solidFill>
                          <a:effectLst/>
                          <a:latin typeface="Arial" panose="020B0604020202020204" pitchFamily="34" charset="0"/>
                        </a:rPr>
                        <a:t>LTFT applications and queries. </a:t>
                      </a:r>
                      <a:endParaRPr lang="en-GB" sz="1400" b="1" i="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52"/>
                        </a:lnSpc>
                        <a:spcAft>
                          <a:spcPts val="600"/>
                        </a:spcAft>
                      </a:pPr>
                      <a:r>
                        <a:rPr lang="en-GB" sz="1200" b="0" i="0" u="sng" strike="noStrike">
                          <a:solidFill>
                            <a:srgbClr val="003087"/>
                          </a:solidFill>
                          <a:effectLst/>
                          <a:latin typeface="Arial" panose="020B0604020202020204" pitchFamily="34" charset="0"/>
                          <a:hlinkClick r:id="rId4"/>
                        </a:rPr>
                        <a:t>england.stp-ltft.yh@nhs.net</a:t>
                      </a:r>
                      <a:r>
                        <a:rPr lang="en-GB" sz="1200" b="0" i="0">
                          <a:solidFill>
                            <a:srgbClr val="425563"/>
                          </a:solidFill>
                          <a:effectLst/>
                          <a:latin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1532556"/>
                  </a:ext>
                </a:extLst>
              </a:tr>
              <a:tr h="1202467">
                <a:tc>
                  <a:txBody>
                    <a:bodyPr/>
                    <a:lstStyle/>
                    <a:p>
                      <a:pPr algn="ctr" rtl="0" fontAlgn="base">
                        <a:lnSpc>
                          <a:spcPts val="1552"/>
                        </a:lnSpc>
                        <a:spcAft>
                          <a:spcPts val="600"/>
                        </a:spcAft>
                      </a:pPr>
                      <a:r>
                        <a:rPr lang="en-GB" sz="1400" b="1" i="0" dirty="0">
                          <a:solidFill>
                            <a:srgbClr val="425563"/>
                          </a:solidFill>
                          <a:effectLst/>
                          <a:latin typeface="Arial" panose="020B0604020202020204" pitchFamily="34" charset="0"/>
                        </a:rPr>
                        <a:t>OOP, Acting up, Deferrals &amp; Resignations </a:t>
                      </a:r>
                      <a:endParaRPr lang="en-GB" sz="1400" b="1"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52"/>
                        </a:lnSpc>
                        <a:spcAft>
                          <a:spcPts val="600"/>
                        </a:spcAft>
                      </a:pPr>
                      <a:r>
                        <a:rPr lang="en-GB" sz="1200" b="0" i="0" u="sng" strike="noStrike" dirty="0">
                          <a:solidFill>
                            <a:srgbClr val="003087"/>
                          </a:solidFill>
                          <a:effectLst/>
                          <a:latin typeface="Arial" panose="020B0604020202020204" pitchFamily="34" charset="0"/>
                          <a:hlinkClick r:id="rId5"/>
                        </a:rPr>
                        <a:t>england.stp-programmemanagement.yh@nhs.net</a:t>
                      </a:r>
                      <a:r>
                        <a:rPr lang="en-GB" sz="1200" b="0" i="0" dirty="0">
                          <a:solidFill>
                            <a:srgbClr val="425563"/>
                          </a:solidFill>
                          <a:effectLst/>
                          <a:latin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000959"/>
                  </a:ext>
                </a:extLst>
              </a:tr>
              <a:tr h="1010072">
                <a:tc>
                  <a:txBody>
                    <a:bodyPr/>
                    <a:lstStyle/>
                    <a:p>
                      <a:pPr algn="ctr" rtl="0" fontAlgn="base">
                        <a:lnSpc>
                          <a:spcPts val="1552"/>
                        </a:lnSpc>
                        <a:spcAft>
                          <a:spcPts val="600"/>
                        </a:spcAft>
                      </a:pPr>
                      <a:r>
                        <a:rPr lang="en-GB" sz="1400" b="1" i="0" dirty="0">
                          <a:solidFill>
                            <a:srgbClr val="425563"/>
                          </a:solidFill>
                          <a:effectLst/>
                          <a:latin typeface="Arial" panose="020B0604020202020204" pitchFamily="34" charset="0"/>
                        </a:rPr>
                        <a:t>Rotation management including Change of placements &amp; changes to dates of placements. </a:t>
                      </a:r>
                      <a:endParaRPr lang="en-GB" sz="1400" b="1"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52"/>
                        </a:lnSpc>
                        <a:spcAft>
                          <a:spcPts val="600"/>
                        </a:spcAft>
                      </a:pPr>
                      <a:r>
                        <a:rPr lang="en-GB" sz="1200" b="0" i="0" u="sng" strike="noStrike">
                          <a:solidFill>
                            <a:srgbClr val="003087"/>
                          </a:solidFill>
                          <a:effectLst/>
                          <a:latin typeface="Arial" panose="020B0604020202020204" pitchFamily="34" charset="0"/>
                          <a:hlinkClick r:id="rId6"/>
                        </a:rPr>
                        <a:t>england.stp-rotations.yh@nhs.net</a:t>
                      </a:r>
                      <a:r>
                        <a:rPr lang="en-GB" sz="1200" b="0" i="0">
                          <a:solidFill>
                            <a:srgbClr val="425563"/>
                          </a:solidFill>
                          <a:effectLst/>
                          <a:latin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6791712"/>
                  </a:ext>
                </a:extLst>
              </a:tr>
              <a:tr h="1121744">
                <a:tc>
                  <a:txBody>
                    <a:bodyPr/>
                    <a:lstStyle/>
                    <a:p>
                      <a:pPr algn="ctr" rtl="0" fontAlgn="base">
                        <a:lnSpc>
                          <a:spcPts val="1552"/>
                        </a:lnSpc>
                        <a:spcAft>
                          <a:spcPts val="600"/>
                        </a:spcAft>
                      </a:pPr>
                      <a:r>
                        <a:rPr lang="en-GB" sz="1400" b="1" i="0" dirty="0">
                          <a:solidFill>
                            <a:srgbClr val="425563"/>
                          </a:solidFill>
                          <a:effectLst/>
                          <a:latin typeface="Arial" panose="020B0604020202020204" pitchFamily="34" charset="0"/>
                        </a:rPr>
                        <a:t>All matters not covered above. </a:t>
                      </a:r>
                      <a:endParaRPr lang="en-GB" sz="1400" b="1"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52"/>
                        </a:lnSpc>
                        <a:spcAft>
                          <a:spcPts val="600"/>
                        </a:spcAft>
                      </a:pPr>
                      <a:r>
                        <a:rPr lang="en-GB" sz="1200" b="0" i="0" dirty="0">
                          <a:solidFill>
                            <a:srgbClr val="425563"/>
                          </a:solidFill>
                          <a:effectLst/>
                          <a:latin typeface="Arial" panose="020B0604020202020204" pitchFamily="34" charset="0"/>
                        </a:rPr>
                        <a:t>Designated school inbox using the name of your school. </a:t>
                      </a:r>
                      <a:endParaRPr lang="en-GB" b="0" i="0" dirty="0">
                        <a:solidFill>
                          <a:srgbClr val="425563"/>
                        </a:solidFill>
                        <a:effectLst/>
                      </a:endParaRPr>
                    </a:p>
                    <a:p>
                      <a:pPr algn="ctr" rtl="0" fontAlgn="base">
                        <a:lnSpc>
                          <a:spcPts val="1552"/>
                        </a:lnSpc>
                        <a:spcAft>
                          <a:spcPts val="600"/>
                        </a:spcAft>
                      </a:pPr>
                      <a:r>
                        <a:rPr lang="en-GB" sz="1200" b="0" i="0" u="sng" strike="noStrike" dirty="0">
                          <a:solidFill>
                            <a:srgbClr val="003087"/>
                          </a:solidFill>
                          <a:effectLst/>
                          <a:latin typeface="Arial" panose="020B0604020202020204" pitchFamily="34" charset="0"/>
                          <a:hlinkClick r:id="rId7"/>
                        </a:rPr>
                        <a:t>england.anaesthetics.yh@nhs.net</a:t>
                      </a:r>
                      <a:r>
                        <a:rPr lang="en-GB" sz="1200" b="0" i="0" dirty="0">
                          <a:solidFill>
                            <a:srgbClr val="425563"/>
                          </a:solidFill>
                          <a:effectLst/>
                          <a:latin typeface="Arial" panose="020B0604020202020204" pitchFamily="34" charset="0"/>
                        </a:rPr>
                        <a:t>  </a:t>
                      </a:r>
                      <a:endParaRPr lang="en-GB" b="0" i="0" dirty="0">
                        <a:solidFill>
                          <a:srgbClr val="425563"/>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8793565"/>
                  </a:ext>
                </a:extLst>
              </a:tr>
            </a:tbl>
          </a:graphicData>
        </a:graphic>
      </p:graphicFrame>
    </p:spTree>
    <p:extLst>
      <p:ext uri="{BB962C8B-B14F-4D97-AF65-F5344CB8AC3E}">
        <p14:creationId xmlns:p14="http://schemas.microsoft.com/office/powerpoint/2010/main" val="320096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60000"/>
          </a:srgb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br>
              <a:rPr lang="en-GB" sz="3100" dirty="0"/>
            </a:br>
            <a:br>
              <a:rPr lang="en-GB" sz="3100" dirty="0"/>
            </a:br>
            <a:r>
              <a:rPr lang="en-GB" sz="4900" b="1" dirty="0"/>
              <a:t>Programme Support Team</a:t>
            </a:r>
            <a:br>
              <a:rPr lang="en-GB" sz="4900" b="1" dirty="0"/>
            </a:br>
            <a:r>
              <a:rPr lang="en-GB" sz="4900" b="1" dirty="0"/>
              <a:t>Anaesthetics &amp; Intensive Care Medicine</a:t>
            </a:r>
            <a:br>
              <a:rPr lang="en-GB" sz="3100" b="1" dirty="0">
                <a:solidFill>
                  <a:srgbClr val="003893"/>
                </a:solidFill>
              </a:rPr>
            </a:br>
            <a:br>
              <a:rPr lang="en-GB" sz="2800" b="1" dirty="0">
                <a:solidFill>
                  <a:srgbClr val="003893"/>
                </a:solidFill>
              </a:rPr>
            </a:br>
            <a:endParaRPr lang="en-GB" sz="2800" b="1" dirty="0">
              <a:solidFill>
                <a:srgbClr val="003893"/>
              </a:solidFill>
            </a:endParaRPr>
          </a:p>
        </p:txBody>
      </p:sp>
      <p:sp>
        <p:nvSpPr>
          <p:cNvPr id="6" name="Text Placeholder 5"/>
          <p:cNvSpPr>
            <a:spLocks noGrp="1"/>
          </p:cNvSpPr>
          <p:nvPr>
            <p:ph sz="half"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8" name="Footer Placeholder 16"/>
          <p:cNvSpPr txBox="1">
            <a:spLocks/>
          </p:cNvSpPr>
          <p:nvPr/>
        </p:nvSpPr>
        <p:spPr>
          <a:xfrm>
            <a:off x="1864057" y="6414719"/>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1" i="0" u="none" strike="noStrike" kern="1200" cap="none" spc="0" normalizeH="0" baseline="0" noProof="0" dirty="0">
              <a:ln>
                <a:noFill/>
              </a:ln>
              <a:solidFill>
                <a:prstClr val="black"/>
              </a:solidFill>
              <a:effectLst/>
              <a:uLnTx/>
              <a:uFillTx/>
              <a:latin typeface="Arial"/>
              <a:ea typeface="+mn-ea"/>
              <a:cs typeface="+mn-cs"/>
            </a:endParaRPr>
          </a:p>
        </p:txBody>
      </p:sp>
      <p:pic>
        <p:nvPicPr>
          <p:cNvPr id="13" name="Picture 3" descr="K:\Personal - keep\Programme Support Pic - J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173767"/>
            <a:ext cx="2335871" cy="28378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38200" y="5302195"/>
            <a:ext cx="196394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Joanne Aisthorpe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Programme Support Officer </a:t>
            </a:r>
          </a:p>
        </p:txBody>
      </p:sp>
      <p:sp>
        <p:nvSpPr>
          <p:cNvPr id="20" name="TextBox 19"/>
          <p:cNvSpPr txBox="1"/>
          <p:nvPr/>
        </p:nvSpPr>
        <p:spPr>
          <a:xfrm>
            <a:off x="3656830" y="5302195"/>
            <a:ext cx="194400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mn-cs"/>
              </a:rPr>
              <a:t>Ian Caslake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Programme Support Administrator </a:t>
            </a:r>
          </a:p>
        </p:txBody>
      </p:sp>
      <p:pic>
        <p:nvPicPr>
          <p:cNvPr id="10" name="Picture Placeholder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20440" y="2149867"/>
            <a:ext cx="2216781" cy="2840191"/>
          </a:xfrm>
          <a:prstGeom prst="rect">
            <a:avLst/>
          </a:prstGeom>
        </p:spPr>
      </p:pic>
      <p:sp>
        <p:nvSpPr>
          <p:cNvPr id="2" name="Content Placeholder 1"/>
          <p:cNvSpPr>
            <a:spLocks noGrp="1"/>
          </p:cNvSpPr>
          <p:nvPr>
            <p:ph sz="half" idx="2"/>
          </p:nvPr>
        </p:nvSpPr>
        <p:spPr>
          <a:xfrm>
            <a:off x="6172200" y="2647187"/>
            <a:ext cx="5181600" cy="3529776"/>
          </a:xfrm>
        </p:spPr>
        <p:txBody>
          <a:bodyPr/>
          <a:lstStyle/>
          <a:p>
            <a:pPr marL="0" indent="0">
              <a:buNone/>
            </a:pPr>
            <a:r>
              <a:rPr lang="en-GB" dirty="0"/>
              <a:t>Core Anaesthesia, Higher Anaesthesia, ICM and ACCS 3&amp;4</a:t>
            </a:r>
          </a:p>
          <a:p>
            <a:pPr marL="0" indent="0">
              <a:buNone/>
            </a:pPr>
            <a:r>
              <a:rPr lang="en-GB" dirty="0" err="1">
                <a:solidFill>
                  <a:srgbClr val="0070C0"/>
                </a:solidFill>
              </a:rPr>
              <a:t>england.anaesthetics.yh@nhs.net</a:t>
            </a:r>
            <a:endParaRPr lang="en-GB" dirty="0">
              <a:solidFill>
                <a:srgbClr val="0070C0"/>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794016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60000"/>
          </a:srgb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793AD5-B0B7-40B4-A313-B97EAB428154}"/>
              </a:ext>
            </a:extLst>
          </p:cNvPr>
          <p:cNvSpPr>
            <a:spLocks noGrp="1"/>
          </p:cNvSpPr>
          <p:nvPr>
            <p:ph type="title"/>
          </p:nvPr>
        </p:nvSpPr>
        <p:spPr/>
        <p:txBody>
          <a:bodyPr/>
          <a:lstStyle/>
          <a:p>
            <a:r>
              <a:rPr lang="en-GB" b="1" dirty="0"/>
              <a:t>Additional Personnel</a:t>
            </a:r>
          </a:p>
        </p:txBody>
      </p:sp>
      <p:sp>
        <p:nvSpPr>
          <p:cNvPr id="7" name="Content Placeholder 6">
            <a:extLst>
              <a:ext uri="{FF2B5EF4-FFF2-40B4-BE49-F238E27FC236}">
                <a16:creationId xmlns:a16="http://schemas.microsoft.com/office/drawing/2014/main" id="{AEAAB51C-E1BE-4D76-8F89-843538AFC04D}"/>
              </a:ext>
            </a:extLst>
          </p:cNvPr>
          <p:cNvSpPr>
            <a:spLocks noGrp="1"/>
          </p:cNvSpPr>
          <p:nvPr>
            <p:ph sz="half" idx="1"/>
          </p:nvPr>
        </p:nvSpPr>
        <p:spPr/>
        <p:txBody>
          <a:bodyPr>
            <a:normAutofit fontScale="85000" lnSpcReduction="20000"/>
          </a:bodyPr>
          <a:lstStyle/>
          <a:p>
            <a:pPr marL="0" indent="0">
              <a:buNone/>
            </a:pPr>
            <a:r>
              <a:rPr lang="en-GB" b="1" dirty="0"/>
              <a:t>ACCS Years 1 &amp; 2</a:t>
            </a:r>
          </a:p>
          <a:p>
            <a:r>
              <a:rPr lang="en-GB" dirty="0"/>
              <a:t>School of EM Programme Support Team</a:t>
            </a:r>
          </a:p>
          <a:p>
            <a:r>
              <a:rPr lang="en-GB" dirty="0">
                <a:solidFill>
                  <a:srgbClr val="0070C0"/>
                </a:solidFill>
                <a:hlinkClick r:id="rId3"/>
              </a:rPr>
              <a:t>england.emsupport.yh@nhs.net</a:t>
            </a:r>
            <a:endParaRPr lang="en-GB" dirty="0">
              <a:solidFill>
                <a:srgbClr val="0070C0"/>
              </a:solidFill>
            </a:endParaRPr>
          </a:p>
          <a:p>
            <a:endParaRPr lang="en-GB" dirty="0">
              <a:solidFill>
                <a:srgbClr val="0070C0"/>
              </a:solidFill>
            </a:endParaRPr>
          </a:p>
          <a:p>
            <a:r>
              <a:rPr lang="en-GB" dirty="0"/>
              <a:t>Deanery Managers</a:t>
            </a:r>
          </a:p>
          <a:p>
            <a:pPr lvl="1"/>
            <a:r>
              <a:rPr lang="en-GB" dirty="0"/>
              <a:t>Kellie Wallace</a:t>
            </a:r>
          </a:p>
          <a:p>
            <a:pPr lvl="1"/>
            <a:r>
              <a:rPr lang="en-GB" dirty="0"/>
              <a:t>Naomi </a:t>
            </a:r>
            <a:r>
              <a:rPr lang="en-GB" dirty="0" err="1"/>
              <a:t>Koizol</a:t>
            </a:r>
            <a:endParaRPr lang="en-GB" dirty="0"/>
          </a:p>
          <a:p>
            <a:pPr marL="457200" lvl="1" indent="0">
              <a:buNone/>
            </a:pPr>
            <a:endParaRPr lang="en-GB" dirty="0"/>
          </a:p>
          <a:p>
            <a:r>
              <a:rPr lang="en-GB" dirty="0"/>
              <a:t>Regional teaching</a:t>
            </a:r>
          </a:p>
          <a:p>
            <a:pPr lvl="1"/>
            <a:r>
              <a:rPr lang="en-GB" dirty="0"/>
              <a:t>Helen Turner</a:t>
            </a:r>
          </a:p>
          <a:p>
            <a:pPr lvl="1"/>
            <a:r>
              <a:rPr lang="en-GB" dirty="0">
                <a:hlinkClick r:id="rId4"/>
              </a:rPr>
              <a:t>england.anaestheticsregionalteachingyh@nhs.net</a:t>
            </a:r>
            <a:endParaRPr lang="en-GB" dirty="0"/>
          </a:p>
          <a:p>
            <a:pPr marL="457200" lvl="1" indent="0">
              <a:buNone/>
            </a:pPr>
            <a:endParaRPr lang="en-GB" dirty="0"/>
          </a:p>
          <a:p>
            <a:pPr lvl="1"/>
            <a:endParaRPr lang="en-GB" dirty="0"/>
          </a:p>
          <a:p>
            <a:pPr marL="457200" lvl="1" indent="0">
              <a:buNone/>
            </a:pPr>
            <a:endParaRPr lang="en-GB" dirty="0"/>
          </a:p>
        </p:txBody>
      </p:sp>
      <p:sp>
        <p:nvSpPr>
          <p:cNvPr id="8" name="Content Placeholder 7">
            <a:extLst>
              <a:ext uri="{FF2B5EF4-FFF2-40B4-BE49-F238E27FC236}">
                <a16:creationId xmlns:a16="http://schemas.microsoft.com/office/drawing/2014/main" id="{3AEF1A72-E9BF-40A7-8121-4B6D2562FCA1}"/>
              </a:ext>
            </a:extLst>
          </p:cNvPr>
          <p:cNvSpPr>
            <a:spLocks noGrp="1"/>
          </p:cNvSpPr>
          <p:nvPr>
            <p:ph sz="half" idx="2"/>
          </p:nvPr>
        </p:nvSpPr>
        <p:spPr/>
        <p:txBody>
          <a:bodyPr>
            <a:normAutofit fontScale="85000" lnSpcReduction="20000"/>
          </a:bodyPr>
          <a:lstStyle/>
          <a:p>
            <a:pPr marL="0" indent="0">
              <a:buNone/>
            </a:pPr>
            <a:r>
              <a:rPr lang="en-GB" b="1" dirty="0"/>
              <a:t>South Yorkshire Anaesthesia/ICM Admin Support</a:t>
            </a:r>
          </a:p>
          <a:p>
            <a:r>
              <a:rPr lang="en-GB" dirty="0"/>
              <a:t>Andrew Ford</a:t>
            </a:r>
          </a:p>
          <a:p>
            <a:r>
              <a:rPr lang="en-GB" dirty="0">
                <a:hlinkClick r:id="rId5"/>
              </a:rPr>
              <a:t>Andrew.ford3@nhs.net</a:t>
            </a:r>
            <a:endParaRPr lang="en-GB" dirty="0"/>
          </a:p>
          <a:p>
            <a:pPr marL="0" indent="0">
              <a:buNone/>
            </a:pPr>
            <a:endParaRPr lang="en-GB" dirty="0"/>
          </a:p>
        </p:txBody>
      </p:sp>
      <p:pic>
        <p:nvPicPr>
          <p:cNvPr id="10" name="Picture 9">
            <a:extLst>
              <a:ext uri="{FF2B5EF4-FFF2-40B4-BE49-F238E27FC236}">
                <a16:creationId xmlns:a16="http://schemas.microsoft.com/office/drawing/2014/main" id="{1985C067-BFEC-479B-8B1F-1931DC47F5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19186" y="4185598"/>
            <a:ext cx="2289165" cy="2126302"/>
          </a:xfrm>
          <a:prstGeom prst="rect">
            <a:avLst/>
          </a:prstGeom>
        </p:spPr>
      </p:pic>
    </p:spTree>
    <p:extLst>
      <p:ext uri="{BB962C8B-B14F-4D97-AF65-F5344CB8AC3E}">
        <p14:creationId xmlns:p14="http://schemas.microsoft.com/office/powerpoint/2010/main" val="4007214969"/>
      </p:ext>
    </p:extLst>
  </p:cSld>
  <p:clrMapOvr>
    <a:masterClrMapping/>
  </p:clrMapOvr>
  <mc:AlternateContent xmlns:mc="http://schemas.openxmlformats.org/markup-compatibility/2006" xmlns:p14="http://schemas.microsoft.com/office/powerpoint/2010/main">
    <mc:Choice Requires="p14">
      <p:transition spd="slow" p14:dur="2000" advTm="31232"/>
    </mc:Choice>
    <mc:Fallback xmlns="">
      <p:transition spd="slow" advTm="3123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D24C5-51B2-C431-4703-054BDFB2EFF2}"/>
              </a:ext>
            </a:extLst>
          </p:cNvPr>
          <p:cNvSpPr>
            <a:spLocks noGrp="1"/>
          </p:cNvSpPr>
          <p:nvPr>
            <p:ph sz="half" idx="1"/>
          </p:nvPr>
        </p:nvSpPr>
        <p:spPr>
          <a:xfrm>
            <a:off x="242595" y="1825625"/>
            <a:ext cx="3545634" cy="4667250"/>
          </a:xfrm>
        </p:spPr>
        <p:txBody>
          <a:bodyPr>
            <a:normAutofit/>
          </a:bodyPr>
          <a:lstStyle/>
          <a:p>
            <a:r>
              <a:rPr lang="en-GB" sz="4400" dirty="0"/>
              <a:t>Contacts</a:t>
            </a:r>
          </a:p>
          <a:p>
            <a:r>
              <a:rPr lang="en-GB" sz="4400" dirty="0"/>
              <a:t>Geography</a:t>
            </a:r>
          </a:p>
          <a:p>
            <a:r>
              <a:rPr lang="en-GB" sz="4400" dirty="0"/>
              <a:t>Courses</a:t>
            </a:r>
          </a:p>
          <a:p>
            <a:r>
              <a:rPr lang="en-GB" sz="4400" dirty="0"/>
              <a:t>Links</a:t>
            </a:r>
          </a:p>
          <a:p>
            <a:r>
              <a:rPr lang="en-GB" sz="4400" dirty="0"/>
              <a:t>Info</a:t>
            </a:r>
          </a:p>
        </p:txBody>
      </p:sp>
      <p:sp>
        <p:nvSpPr>
          <p:cNvPr id="4" name="Content Placeholder 3">
            <a:extLst>
              <a:ext uri="{FF2B5EF4-FFF2-40B4-BE49-F238E27FC236}">
                <a16:creationId xmlns:a16="http://schemas.microsoft.com/office/drawing/2014/main" id="{F618272B-E93A-2DBF-BEF6-2157A14FC0A0}"/>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C84C63D8-00D1-97A8-633B-011366919F5B}"/>
              </a:ext>
            </a:extLst>
          </p:cNvPr>
          <p:cNvPicPr>
            <a:picLocks noChangeAspect="1"/>
          </p:cNvPicPr>
          <p:nvPr/>
        </p:nvPicPr>
        <p:blipFill>
          <a:blip r:embed="rId2"/>
          <a:stretch>
            <a:fillRect/>
          </a:stretch>
        </p:blipFill>
        <p:spPr>
          <a:xfrm>
            <a:off x="4012163" y="-4309"/>
            <a:ext cx="8179837" cy="6862309"/>
          </a:xfrm>
          <a:prstGeom prst="rect">
            <a:avLst/>
          </a:prstGeom>
        </p:spPr>
      </p:pic>
      <p:sp>
        <p:nvSpPr>
          <p:cNvPr id="2" name="Title 1">
            <a:extLst>
              <a:ext uri="{FF2B5EF4-FFF2-40B4-BE49-F238E27FC236}">
                <a16:creationId xmlns:a16="http://schemas.microsoft.com/office/drawing/2014/main" id="{3337B17C-234F-E6AB-9F8F-1A20001C48BC}"/>
              </a:ext>
            </a:extLst>
          </p:cNvPr>
          <p:cNvSpPr>
            <a:spLocks noGrp="1"/>
          </p:cNvSpPr>
          <p:nvPr>
            <p:ph type="title"/>
          </p:nvPr>
        </p:nvSpPr>
        <p:spPr>
          <a:xfrm>
            <a:off x="265922" y="365125"/>
            <a:ext cx="11812556" cy="832272"/>
          </a:xfrm>
          <a:solidFill>
            <a:schemeClr val="bg1">
              <a:alpha val="72000"/>
            </a:schemeClr>
          </a:solidFill>
        </p:spPr>
        <p:txBody>
          <a:bodyPr>
            <a:normAutofit fontScale="90000"/>
          </a:bodyPr>
          <a:lstStyle/>
          <a:p>
            <a:r>
              <a:rPr lang="en-GB" sz="4000" b="1" dirty="0">
                <a:ln>
                  <a:solidFill>
                    <a:srgbClr val="FFFF00"/>
                  </a:solidFill>
                </a:ln>
                <a:solidFill>
                  <a:srgbClr val="FF0000"/>
                </a:solidFill>
              </a:rPr>
              <a:t>https://www.yorksandhumberdeanery.nhs.uk/anaesthesia</a:t>
            </a:r>
          </a:p>
        </p:txBody>
      </p:sp>
    </p:spTree>
    <p:extLst>
      <p:ext uri="{BB962C8B-B14F-4D97-AF65-F5344CB8AC3E}">
        <p14:creationId xmlns:p14="http://schemas.microsoft.com/office/powerpoint/2010/main" val="309078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alpha val="60000"/>
          </a:srgb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861D50-1BC1-4EA8-AF41-F4F03982D32A}"/>
              </a:ext>
            </a:extLst>
          </p:cNvPr>
          <p:cNvSpPr>
            <a:spLocks noGrp="1"/>
          </p:cNvSpPr>
          <p:nvPr>
            <p:ph type="title"/>
          </p:nvPr>
        </p:nvSpPr>
        <p:spPr/>
        <p:txBody>
          <a:bodyPr/>
          <a:lstStyle/>
          <a:p>
            <a:r>
              <a:rPr lang="en-GB" b="1" dirty="0"/>
              <a:t>Heads of School</a:t>
            </a:r>
          </a:p>
        </p:txBody>
      </p:sp>
      <p:sp>
        <p:nvSpPr>
          <p:cNvPr id="2" name="Content Placeholder 1">
            <a:extLst>
              <a:ext uri="{FF2B5EF4-FFF2-40B4-BE49-F238E27FC236}">
                <a16:creationId xmlns:a16="http://schemas.microsoft.com/office/drawing/2014/main" id="{085F63E9-3969-4F33-AB0F-4B1E0670DBD7}"/>
              </a:ext>
            </a:extLst>
          </p:cNvPr>
          <p:cNvSpPr>
            <a:spLocks noGrp="1"/>
          </p:cNvSpPr>
          <p:nvPr>
            <p:ph sz="half" idx="1"/>
          </p:nvPr>
        </p:nvSpPr>
        <p:spPr>
          <a:xfrm>
            <a:off x="736341" y="2152876"/>
            <a:ext cx="5181600" cy="4351338"/>
          </a:xfrm>
        </p:spPr>
        <p:txBody>
          <a:bodyPr>
            <a:normAutofit/>
          </a:bodyPr>
          <a:lstStyle/>
          <a:p>
            <a:pPr marL="0" indent="0">
              <a:buNone/>
            </a:pPr>
            <a:r>
              <a:rPr lang="en-GB" sz="2400" b="1" dirty="0"/>
              <a:t>Dr Raj Sandhu (Mid </a:t>
            </a:r>
            <a:r>
              <a:rPr lang="en-GB" sz="2400" b="1" dirty="0" err="1"/>
              <a:t>Yorks</a:t>
            </a:r>
            <a:r>
              <a:rPr lang="en-GB" sz="2400" b="1" dirty="0"/>
              <a:t>)</a:t>
            </a:r>
          </a:p>
          <a:p>
            <a:pPr marL="0" indent="0">
              <a:buNone/>
            </a:pPr>
            <a:r>
              <a:rPr lang="en-GB" sz="2400" b="1" dirty="0" err="1"/>
              <a:t>HoS</a:t>
            </a:r>
            <a:endParaRPr lang="en-GB" sz="2400" b="1" dirty="0"/>
          </a:p>
          <a:p>
            <a:pPr marL="0" indent="0">
              <a:buNone/>
            </a:pPr>
            <a:endParaRPr lang="en-GB" sz="2400" dirty="0"/>
          </a:p>
        </p:txBody>
      </p:sp>
      <p:sp>
        <p:nvSpPr>
          <p:cNvPr id="7" name="Content Placeholder 6">
            <a:extLst>
              <a:ext uri="{FF2B5EF4-FFF2-40B4-BE49-F238E27FC236}">
                <a16:creationId xmlns:a16="http://schemas.microsoft.com/office/drawing/2014/main" id="{FB606DBE-D67D-49AF-93D7-3D70FB4C223A}"/>
              </a:ext>
            </a:extLst>
          </p:cNvPr>
          <p:cNvSpPr>
            <a:spLocks noGrp="1"/>
          </p:cNvSpPr>
          <p:nvPr>
            <p:ph sz="half" idx="2"/>
          </p:nvPr>
        </p:nvSpPr>
        <p:spPr>
          <a:xfrm>
            <a:off x="5917941" y="2152876"/>
            <a:ext cx="5257574" cy="4351338"/>
          </a:xfrm>
        </p:spPr>
        <p:txBody>
          <a:bodyPr>
            <a:normAutofit/>
          </a:bodyPr>
          <a:lstStyle/>
          <a:p>
            <a:pPr marL="0" indent="0">
              <a:buNone/>
            </a:pPr>
            <a:r>
              <a:rPr lang="en-GB" sz="2400" b="1" dirty="0"/>
              <a:t>Dr Alison Colhoun (Leeds)</a:t>
            </a:r>
          </a:p>
          <a:p>
            <a:pPr marL="0" indent="0">
              <a:buNone/>
            </a:pPr>
            <a:r>
              <a:rPr lang="en-GB" sz="2400" b="1" dirty="0"/>
              <a:t>Dep </a:t>
            </a:r>
            <a:r>
              <a:rPr lang="en-GB" sz="2400" b="1" dirty="0" err="1"/>
              <a:t>HoS</a:t>
            </a:r>
            <a:endParaRPr lang="en-GB" sz="2400" b="1" dirty="0"/>
          </a:p>
          <a:p>
            <a:pPr marL="0" indent="0">
              <a:buNone/>
            </a:pPr>
            <a:endParaRPr lang="en-GB" sz="2400" dirty="0"/>
          </a:p>
        </p:txBody>
      </p:sp>
      <p:sp>
        <p:nvSpPr>
          <p:cNvPr id="8" name="Content Placeholder 1">
            <a:extLst>
              <a:ext uri="{FF2B5EF4-FFF2-40B4-BE49-F238E27FC236}">
                <a16:creationId xmlns:a16="http://schemas.microsoft.com/office/drawing/2014/main" id="{45C6D0FD-39B4-B5C6-4A48-E48F01456376}"/>
              </a:ext>
            </a:extLst>
          </p:cNvPr>
          <p:cNvSpPr txBox="1">
            <a:spLocks/>
          </p:cNvSpPr>
          <p:nvPr/>
        </p:nvSpPr>
        <p:spPr>
          <a:xfrm>
            <a:off x="7587343" y="2141537"/>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 </a:t>
            </a:r>
          </a:p>
        </p:txBody>
      </p:sp>
      <p:pic>
        <p:nvPicPr>
          <p:cNvPr id="9" name="Picture 2" descr="Image preview">
            <a:extLst>
              <a:ext uri="{FF2B5EF4-FFF2-40B4-BE49-F238E27FC236}">
                <a16:creationId xmlns:a16="http://schemas.microsoft.com/office/drawing/2014/main" id="{F15A0472-18EA-1051-45AB-A9B82FEC92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17941" y="2991624"/>
            <a:ext cx="3467599" cy="2874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E0A8520-A144-BD8F-8D15-F039F78D35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3657" y="2991625"/>
            <a:ext cx="2561353" cy="2874338"/>
          </a:xfrm>
          <a:prstGeom prst="rect">
            <a:avLst/>
          </a:prstGeom>
        </p:spPr>
      </p:pic>
    </p:spTree>
    <p:extLst>
      <p:ext uri="{BB962C8B-B14F-4D97-AF65-F5344CB8AC3E}">
        <p14:creationId xmlns:p14="http://schemas.microsoft.com/office/powerpoint/2010/main" val="175604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EA0A-9695-FF7F-F6C4-AE4E761649C2}"/>
              </a:ext>
            </a:extLst>
          </p:cNvPr>
          <p:cNvSpPr>
            <a:spLocks noGrp="1"/>
          </p:cNvSpPr>
          <p:nvPr>
            <p:ph type="title"/>
          </p:nvPr>
        </p:nvSpPr>
        <p:spPr/>
        <p:txBody>
          <a:bodyPr/>
          <a:lstStyle/>
          <a:p>
            <a:r>
              <a:rPr lang="en-GB" dirty="0"/>
              <a:t>School Induction</a:t>
            </a:r>
          </a:p>
        </p:txBody>
      </p:sp>
      <p:sp>
        <p:nvSpPr>
          <p:cNvPr id="3" name="Content Placeholder 2">
            <a:extLst>
              <a:ext uri="{FF2B5EF4-FFF2-40B4-BE49-F238E27FC236}">
                <a16:creationId xmlns:a16="http://schemas.microsoft.com/office/drawing/2014/main" id="{35BB835F-2C27-6F43-D175-E3061FFABFDA}"/>
              </a:ext>
            </a:extLst>
          </p:cNvPr>
          <p:cNvSpPr>
            <a:spLocks noGrp="1"/>
          </p:cNvSpPr>
          <p:nvPr>
            <p:ph sz="half" idx="1"/>
          </p:nvPr>
        </p:nvSpPr>
        <p:spPr>
          <a:xfrm>
            <a:off x="531223" y="3131910"/>
            <a:ext cx="7876592" cy="4351338"/>
          </a:xfrm>
        </p:spPr>
        <p:txBody>
          <a:bodyPr>
            <a:normAutofit/>
          </a:bodyPr>
          <a:lstStyle/>
          <a:p>
            <a:pPr marL="0" indent="0">
              <a:buNone/>
            </a:pPr>
            <a:r>
              <a:rPr lang="en-GB" sz="9600" dirty="0"/>
              <a:t>Welcome!</a:t>
            </a:r>
          </a:p>
        </p:txBody>
      </p:sp>
      <p:sp>
        <p:nvSpPr>
          <p:cNvPr id="4" name="Content Placeholder 3">
            <a:extLst>
              <a:ext uri="{FF2B5EF4-FFF2-40B4-BE49-F238E27FC236}">
                <a16:creationId xmlns:a16="http://schemas.microsoft.com/office/drawing/2014/main" id="{B134CA15-7BF3-C579-8726-06B7881F692E}"/>
              </a:ext>
            </a:extLst>
          </p:cNvPr>
          <p:cNvSpPr>
            <a:spLocks noGrp="1"/>
          </p:cNvSpPr>
          <p:nvPr>
            <p:ph sz="half" idx="2"/>
          </p:nvPr>
        </p:nvSpPr>
        <p:spPr>
          <a:xfrm>
            <a:off x="6172200" y="2556933"/>
            <a:ext cx="5181600" cy="3620030"/>
          </a:xfrm>
        </p:spPr>
        <p:txBody>
          <a:bodyPr/>
          <a:lstStyle/>
          <a:p>
            <a:r>
              <a:rPr lang="en-GB" sz="3200" dirty="0"/>
              <a:t>Welcome</a:t>
            </a:r>
          </a:p>
          <a:p>
            <a:r>
              <a:rPr lang="en-GB" sz="3200" dirty="0"/>
              <a:t>How it all works</a:t>
            </a:r>
          </a:p>
          <a:p>
            <a:r>
              <a:rPr lang="en-GB" sz="3200" dirty="0"/>
              <a:t>Introductions / who’s who</a:t>
            </a:r>
          </a:p>
          <a:p>
            <a:r>
              <a:rPr lang="en-GB" sz="3200" dirty="0"/>
              <a:t>Study leave and EDT</a:t>
            </a:r>
          </a:p>
          <a:p>
            <a:pPr marL="0" indent="0">
              <a:buNone/>
            </a:pPr>
            <a:endParaRPr lang="en-US" dirty="0"/>
          </a:p>
        </p:txBody>
      </p:sp>
    </p:spTree>
    <p:extLst>
      <p:ext uri="{BB962C8B-B14F-4D97-AF65-F5344CB8AC3E}">
        <p14:creationId xmlns:p14="http://schemas.microsoft.com/office/powerpoint/2010/main" val="4126649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alpha val="60000"/>
          </a:srgb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861D50-1BC1-4EA8-AF41-F4F03982D32A}"/>
              </a:ext>
            </a:extLst>
          </p:cNvPr>
          <p:cNvSpPr>
            <a:spLocks noGrp="1"/>
          </p:cNvSpPr>
          <p:nvPr>
            <p:ph type="title"/>
          </p:nvPr>
        </p:nvSpPr>
        <p:spPr/>
        <p:txBody>
          <a:bodyPr/>
          <a:lstStyle/>
          <a:p>
            <a:r>
              <a:rPr lang="en-GB" b="1" dirty="0"/>
              <a:t>Training Programme Directors: East Yorkshire</a:t>
            </a:r>
          </a:p>
        </p:txBody>
      </p:sp>
      <p:sp>
        <p:nvSpPr>
          <p:cNvPr id="2" name="Content Placeholder 1">
            <a:extLst>
              <a:ext uri="{FF2B5EF4-FFF2-40B4-BE49-F238E27FC236}">
                <a16:creationId xmlns:a16="http://schemas.microsoft.com/office/drawing/2014/main" id="{E70CCF5F-B97C-4172-B385-A6970646CD84}"/>
              </a:ext>
            </a:extLst>
          </p:cNvPr>
          <p:cNvSpPr>
            <a:spLocks noGrp="1"/>
          </p:cNvSpPr>
          <p:nvPr>
            <p:ph sz="half" idx="1"/>
          </p:nvPr>
        </p:nvSpPr>
        <p:spPr/>
        <p:txBody>
          <a:bodyPr/>
          <a:lstStyle/>
          <a:p>
            <a:pPr marL="0" indent="0">
              <a:buNone/>
            </a:pPr>
            <a:r>
              <a:rPr lang="en-GB" b="1" dirty="0"/>
              <a:t>Dr Nauman Akhtar (Scunthorpe)</a:t>
            </a:r>
          </a:p>
          <a:p>
            <a:pPr marL="0" indent="0">
              <a:buNone/>
            </a:pPr>
            <a:r>
              <a:rPr lang="en-GB" b="1" dirty="0"/>
              <a:t>Core Anaesthesia/ACCS</a:t>
            </a:r>
          </a:p>
        </p:txBody>
      </p:sp>
      <p:sp>
        <p:nvSpPr>
          <p:cNvPr id="7" name="Content Placeholder 6">
            <a:extLst>
              <a:ext uri="{FF2B5EF4-FFF2-40B4-BE49-F238E27FC236}">
                <a16:creationId xmlns:a16="http://schemas.microsoft.com/office/drawing/2014/main" id="{D6C31AE9-61CC-4C65-B83C-865D54A9E5E5}"/>
              </a:ext>
            </a:extLst>
          </p:cNvPr>
          <p:cNvSpPr>
            <a:spLocks noGrp="1"/>
          </p:cNvSpPr>
          <p:nvPr>
            <p:ph sz="half" idx="2"/>
          </p:nvPr>
        </p:nvSpPr>
        <p:spPr/>
        <p:txBody>
          <a:bodyPr/>
          <a:lstStyle/>
          <a:p>
            <a:pPr marL="0" indent="0">
              <a:buNone/>
            </a:pPr>
            <a:r>
              <a:rPr lang="en-GB" b="1" dirty="0"/>
              <a:t>Dr Andy Horne (York)</a:t>
            </a:r>
          </a:p>
          <a:p>
            <a:pPr marL="0" indent="0">
              <a:buNone/>
            </a:pPr>
            <a:r>
              <a:rPr lang="en-GB" b="1" dirty="0"/>
              <a:t>Specialty Trainees</a:t>
            </a:r>
          </a:p>
        </p:txBody>
      </p:sp>
      <p:pic>
        <p:nvPicPr>
          <p:cNvPr id="12" name="Picture 11">
            <a:extLst>
              <a:ext uri="{FF2B5EF4-FFF2-40B4-BE49-F238E27FC236}">
                <a16:creationId xmlns:a16="http://schemas.microsoft.com/office/drawing/2014/main" id="{8589A7EF-22EF-1694-7455-AFFA1DB88C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5871" y="2839998"/>
            <a:ext cx="4368800" cy="3695700"/>
          </a:xfrm>
          <a:prstGeom prst="rect">
            <a:avLst/>
          </a:prstGeom>
        </p:spPr>
      </p:pic>
      <p:pic>
        <p:nvPicPr>
          <p:cNvPr id="4" name="Picture 3">
            <a:extLst>
              <a:ext uri="{FF2B5EF4-FFF2-40B4-BE49-F238E27FC236}">
                <a16:creationId xmlns:a16="http://schemas.microsoft.com/office/drawing/2014/main" id="{B16820C2-E1B9-1E16-B168-27FD51F365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7583" y="2882821"/>
            <a:ext cx="3291682" cy="3652877"/>
          </a:xfrm>
          <a:prstGeom prst="rect">
            <a:avLst/>
          </a:prstGeom>
        </p:spPr>
      </p:pic>
    </p:spTree>
    <p:extLst>
      <p:ext uri="{BB962C8B-B14F-4D97-AF65-F5344CB8AC3E}">
        <p14:creationId xmlns:p14="http://schemas.microsoft.com/office/powerpoint/2010/main" val="62049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alpha val="60000"/>
          </a:srgb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861D50-1BC1-4EA8-AF41-F4F03982D32A}"/>
              </a:ext>
            </a:extLst>
          </p:cNvPr>
          <p:cNvSpPr>
            <a:spLocks noGrp="1"/>
          </p:cNvSpPr>
          <p:nvPr>
            <p:ph type="title"/>
          </p:nvPr>
        </p:nvSpPr>
        <p:spPr/>
        <p:txBody>
          <a:bodyPr/>
          <a:lstStyle/>
          <a:p>
            <a:r>
              <a:rPr lang="en-GB" b="1" dirty="0"/>
              <a:t>Training Programme Directors: South Yorkshire</a:t>
            </a:r>
          </a:p>
        </p:txBody>
      </p:sp>
      <p:sp>
        <p:nvSpPr>
          <p:cNvPr id="2" name="Content Placeholder 1">
            <a:extLst>
              <a:ext uri="{FF2B5EF4-FFF2-40B4-BE49-F238E27FC236}">
                <a16:creationId xmlns:a16="http://schemas.microsoft.com/office/drawing/2014/main" id="{E70CCF5F-B97C-4172-B385-A6970646CD84}"/>
              </a:ext>
            </a:extLst>
          </p:cNvPr>
          <p:cNvSpPr>
            <a:spLocks noGrp="1"/>
          </p:cNvSpPr>
          <p:nvPr>
            <p:ph sz="half" idx="1"/>
          </p:nvPr>
        </p:nvSpPr>
        <p:spPr/>
        <p:txBody>
          <a:bodyPr/>
          <a:lstStyle/>
          <a:p>
            <a:pPr marL="0" indent="0">
              <a:buNone/>
            </a:pPr>
            <a:r>
              <a:rPr lang="en-GB" b="1" dirty="0"/>
              <a:t>Dr Michael Robinson (Sheffield)</a:t>
            </a:r>
          </a:p>
          <a:p>
            <a:pPr marL="0" indent="0">
              <a:buNone/>
            </a:pPr>
            <a:r>
              <a:rPr lang="en-GB" b="1" dirty="0"/>
              <a:t>Core Anaesthesia/ACCS</a:t>
            </a:r>
          </a:p>
        </p:txBody>
      </p:sp>
      <p:sp>
        <p:nvSpPr>
          <p:cNvPr id="7" name="Content Placeholder 6">
            <a:extLst>
              <a:ext uri="{FF2B5EF4-FFF2-40B4-BE49-F238E27FC236}">
                <a16:creationId xmlns:a16="http://schemas.microsoft.com/office/drawing/2014/main" id="{D6C31AE9-61CC-4C65-B83C-865D54A9E5E5}"/>
              </a:ext>
            </a:extLst>
          </p:cNvPr>
          <p:cNvSpPr>
            <a:spLocks noGrp="1"/>
          </p:cNvSpPr>
          <p:nvPr>
            <p:ph sz="half" idx="2"/>
          </p:nvPr>
        </p:nvSpPr>
        <p:spPr>
          <a:xfrm>
            <a:off x="6172200" y="1524000"/>
            <a:ext cx="5424714" cy="4652963"/>
          </a:xfrm>
        </p:spPr>
        <p:txBody>
          <a:bodyPr/>
          <a:lstStyle/>
          <a:p>
            <a:pPr marL="0" indent="0">
              <a:buNone/>
            </a:pPr>
            <a:r>
              <a:rPr lang="en-GB" b="1" dirty="0"/>
              <a:t>        Dr Debbie Kerr (Barnsley)</a:t>
            </a:r>
          </a:p>
          <a:p>
            <a:pPr marL="0" indent="0">
              <a:buNone/>
            </a:pPr>
            <a:r>
              <a:rPr lang="en-GB" b="1" dirty="0"/>
              <a:t>        Specialty Trainees</a:t>
            </a:r>
          </a:p>
        </p:txBody>
      </p:sp>
      <p:pic>
        <p:nvPicPr>
          <p:cNvPr id="4" name="Picture 3">
            <a:extLst>
              <a:ext uri="{FF2B5EF4-FFF2-40B4-BE49-F238E27FC236}">
                <a16:creationId xmlns:a16="http://schemas.microsoft.com/office/drawing/2014/main" id="{52AF2C4E-BB90-03A4-0F33-82F46DAD05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3069" y="3098800"/>
            <a:ext cx="3494594" cy="3124200"/>
          </a:xfrm>
          <a:prstGeom prst="rect">
            <a:avLst/>
          </a:prstGeom>
        </p:spPr>
      </p:pic>
      <p:pic>
        <p:nvPicPr>
          <p:cNvPr id="3" name="Picture 2">
            <a:extLst>
              <a:ext uri="{FF2B5EF4-FFF2-40B4-BE49-F238E27FC236}">
                <a16:creationId xmlns:a16="http://schemas.microsoft.com/office/drawing/2014/main" id="{B61A6644-7FDF-040D-11B8-E5D5B131C91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81364" y="3098800"/>
            <a:ext cx="3009760" cy="3078163"/>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76F5B6E-DFB7-EDC6-98BA-F88F389671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8964" y="2556934"/>
            <a:ext cx="3281836" cy="4160390"/>
          </a:xfrm>
          <a:prstGeom prst="rect">
            <a:avLst/>
          </a:prstGeom>
        </p:spPr>
      </p:pic>
    </p:spTree>
    <p:extLst>
      <p:ext uri="{BB962C8B-B14F-4D97-AF65-F5344CB8AC3E}">
        <p14:creationId xmlns:p14="http://schemas.microsoft.com/office/powerpoint/2010/main" val="2417189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60000"/>
          </a:srgb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861D50-1BC1-4EA8-AF41-F4F03982D32A}"/>
              </a:ext>
            </a:extLst>
          </p:cNvPr>
          <p:cNvSpPr>
            <a:spLocks noGrp="1"/>
          </p:cNvSpPr>
          <p:nvPr>
            <p:ph type="title"/>
          </p:nvPr>
        </p:nvSpPr>
        <p:spPr/>
        <p:txBody>
          <a:bodyPr/>
          <a:lstStyle/>
          <a:p>
            <a:r>
              <a:rPr lang="en-GB" b="1" dirty="0"/>
              <a:t>Training Programme Directors: West Yorkshire</a:t>
            </a:r>
          </a:p>
        </p:txBody>
      </p:sp>
      <p:sp>
        <p:nvSpPr>
          <p:cNvPr id="2" name="Content Placeholder 1">
            <a:extLst>
              <a:ext uri="{FF2B5EF4-FFF2-40B4-BE49-F238E27FC236}">
                <a16:creationId xmlns:a16="http://schemas.microsoft.com/office/drawing/2014/main" id="{E70CCF5F-B97C-4172-B385-A6970646CD84}"/>
              </a:ext>
            </a:extLst>
          </p:cNvPr>
          <p:cNvSpPr>
            <a:spLocks noGrp="1"/>
          </p:cNvSpPr>
          <p:nvPr>
            <p:ph sz="half" idx="1"/>
          </p:nvPr>
        </p:nvSpPr>
        <p:spPr/>
        <p:txBody>
          <a:bodyPr/>
          <a:lstStyle/>
          <a:p>
            <a:pPr marL="0" indent="0">
              <a:buNone/>
            </a:pPr>
            <a:r>
              <a:rPr lang="en-GB" b="1" dirty="0"/>
              <a:t>Dr Alison Colhoun (Leeds)</a:t>
            </a:r>
          </a:p>
          <a:p>
            <a:pPr marL="0" indent="0">
              <a:buNone/>
            </a:pPr>
            <a:r>
              <a:rPr lang="en-GB" b="1" dirty="0"/>
              <a:t>Core Anaesthesia/ACCS</a:t>
            </a:r>
          </a:p>
        </p:txBody>
      </p:sp>
      <p:sp>
        <p:nvSpPr>
          <p:cNvPr id="7" name="Content Placeholder 6">
            <a:extLst>
              <a:ext uri="{FF2B5EF4-FFF2-40B4-BE49-F238E27FC236}">
                <a16:creationId xmlns:a16="http://schemas.microsoft.com/office/drawing/2014/main" id="{D6C31AE9-61CC-4C65-B83C-865D54A9E5E5}"/>
              </a:ext>
            </a:extLst>
          </p:cNvPr>
          <p:cNvSpPr>
            <a:spLocks noGrp="1"/>
          </p:cNvSpPr>
          <p:nvPr>
            <p:ph sz="half" idx="2"/>
          </p:nvPr>
        </p:nvSpPr>
        <p:spPr>
          <a:xfrm>
            <a:off x="5791200" y="1825625"/>
            <a:ext cx="5562600" cy="4351338"/>
          </a:xfrm>
        </p:spPr>
        <p:txBody>
          <a:bodyPr/>
          <a:lstStyle/>
          <a:p>
            <a:pPr marL="0" indent="0">
              <a:buNone/>
            </a:pPr>
            <a:r>
              <a:rPr lang="en-GB" b="1" dirty="0"/>
              <a:t>Dr Rashmi Menon (Leeds)</a:t>
            </a:r>
          </a:p>
          <a:p>
            <a:pPr marL="0" indent="0">
              <a:buNone/>
            </a:pPr>
            <a:r>
              <a:rPr lang="en-GB" b="1" dirty="0"/>
              <a:t>Specialty Trainees</a:t>
            </a:r>
          </a:p>
          <a:p>
            <a:pPr marL="0" indent="0">
              <a:buNone/>
            </a:pPr>
            <a:endParaRPr lang="en-GB" b="1" dirty="0"/>
          </a:p>
          <a:p>
            <a:pPr marL="0" indent="0">
              <a:buNone/>
            </a:pPr>
            <a:endParaRPr lang="en-GB" b="1" dirty="0"/>
          </a:p>
        </p:txBody>
      </p:sp>
      <p:pic>
        <p:nvPicPr>
          <p:cNvPr id="2050" name="Picture 2" descr="Image preview">
            <a:extLst>
              <a:ext uri="{FF2B5EF4-FFF2-40B4-BE49-F238E27FC236}">
                <a16:creationId xmlns:a16="http://schemas.microsoft.com/office/drawing/2014/main" id="{A2B886CF-1DE0-C45E-3929-38681B6D42B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5540" y="3459480"/>
            <a:ext cx="3245549" cy="24688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D7E4CD-5859-0841-DF40-32354DC16E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7834" y="3226279"/>
            <a:ext cx="2605177" cy="2702081"/>
          </a:xfrm>
          <a:prstGeom prst="rect">
            <a:avLst/>
          </a:prstGeom>
        </p:spPr>
      </p:pic>
    </p:spTree>
    <p:extLst>
      <p:ext uri="{BB962C8B-B14F-4D97-AF65-F5344CB8AC3E}">
        <p14:creationId xmlns:p14="http://schemas.microsoft.com/office/powerpoint/2010/main" val="1244034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alpha val="60000"/>
          </a:srgb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861D50-1BC1-4EA8-AF41-F4F03982D32A}"/>
              </a:ext>
            </a:extLst>
          </p:cNvPr>
          <p:cNvSpPr>
            <a:spLocks noGrp="1"/>
          </p:cNvSpPr>
          <p:nvPr>
            <p:ph type="title"/>
          </p:nvPr>
        </p:nvSpPr>
        <p:spPr/>
        <p:txBody>
          <a:bodyPr/>
          <a:lstStyle/>
          <a:p>
            <a:r>
              <a:rPr lang="en-GB" b="1" dirty="0"/>
              <a:t>Training Programme Directors: West Yorkshire</a:t>
            </a:r>
          </a:p>
        </p:txBody>
      </p:sp>
      <p:sp>
        <p:nvSpPr>
          <p:cNvPr id="2" name="Content Placeholder 1">
            <a:extLst>
              <a:ext uri="{FF2B5EF4-FFF2-40B4-BE49-F238E27FC236}">
                <a16:creationId xmlns:a16="http://schemas.microsoft.com/office/drawing/2014/main" id="{E70CCF5F-B97C-4172-B385-A6970646CD84}"/>
              </a:ext>
            </a:extLst>
          </p:cNvPr>
          <p:cNvSpPr>
            <a:spLocks noGrp="1"/>
          </p:cNvSpPr>
          <p:nvPr>
            <p:ph sz="half" idx="1"/>
          </p:nvPr>
        </p:nvSpPr>
        <p:spPr/>
        <p:txBody>
          <a:bodyPr/>
          <a:lstStyle/>
          <a:p>
            <a:pPr marL="0" indent="0">
              <a:buNone/>
            </a:pPr>
            <a:r>
              <a:rPr lang="en-GB" b="1" dirty="0"/>
              <a:t>Dr Will Peat (Harrogate)  Incoming</a:t>
            </a:r>
          </a:p>
          <a:p>
            <a:pPr marL="0" indent="0">
              <a:buNone/>
            </a:pPr>
            <a:r>
              <a:rPr lang="en-GB" b="1" dirty="0"/>
              <a:t>Core Anaesthesia/ACCS</a:t>
            </a:r>
          </a:p>
        </p:txBody>
      </p:sp>
      <p:sp>
        <p:nvSpPr>
          <p:cNvPr id="7" name="Content Placeholder 6">
            <a:extLst>
              <a:ext uri="{FF2B5EF4-FFF2-40B4-BE49-F238E27FC236}">
                <a16:creationId xmlns:a16="http://schemas.microsoft.com/office/drawing/2014/main" id="{D6C31AE9-61CC-4C65-B83C-865D54A9E5E5}"/>
              </a:ext>
            </a:extLst>
          </p:cNvPr>
          <p:cNvSpPr>
            <a:spLocks noGrp="1"/>
          </p:cNvSpPr>
          <p:nvPr>
            <p:ph sz="half" idx="2"/>
          </p:nvPr>
        </p:nvSpPr>
        <p:spPr>
          <a:xfrm>
            <a:off x="5791200" y="1825625"/>
            <a:ext cx="5562600" cy="4351338"/>
          </a:xfrm>
        </p:spPr>
        <p:txBody>
          <a:bodyPr/>
          <a:lstStyle/>
          <a:p>
            <a:pPr marL="0" indent="0">
              <a:buNone/>
            </a:pPr>
            <a:endParaRPr lang="en-GB" b="1" dirty="0"/>
          </a:p>
          <a:p>
            <a:pPr marL="0" indent="0">
              <a:buNone/>
            </a:pPr>
            <a:endParaRPr lang="en-GB" b="1" dirty="0"/>
          </a:p>
        </p:txBody>
      </p:sp>
      <p:pic>
        <p:nvPicPr>
          <p:cNvPr id="3" name="Picture 2">
            <a:extLst>
              <a:ext uri="{FF2B5EF4-FFF2-40B4-BE49-F238E27FC236}">
                <a16:creationId xmlns:a16="http://schemas.microsoft.com/office/drawing/2014/main" id="{9FEE24D0-6DAF-1E1C-DB54-0C1090839CFE}"/>
              </a:ext>
            </a:extLst>
          </p:cNvPr>
          <p:cNvPicPr>
            <a:picLocks noChangeAspect="1"/>
          </p:cNvPicPr>
          <p:nvPr/>
        </p:nvPicPr>
        <p:blipFill>
          <a:blip r:embed="rId3"/>
          <a:stretch>
            <a:fillRect/>
          </a:stretch>
        </p:blipFill>
        <p:spPr>
          <a:xfrm>
            <a:off x="1317452" y="3429000"/>
            <a:ext cx="2374900" cy="2374900"/>
          </a:xfrm>
          <a:prstGeom prst="rect">
            <a:avLst/>
          </a:prstGeom>
        </p:spPr>
      </p:pic>
    </p:spTree>
    <p:extLst>
      <p:ext uri="{BB962C8B-B14F-4D97-AF65-F5344CB8AC3E}">
        <p14:creationId xmlns:p14="http://schemas.microsoft.com/office/powerpoint/2010/main" val="4182897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alpha val="60000"/>
          </a:srgb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861D50-1BC1-4EA8-AF41-F4F03982D32A}"/>
              </a:ext>
            </a:extLst>
          </p:cNvPr>
          <p:cNvSpPr>
            <a:spLocks noGrp="1"/>
          </p:cNvSpPr>
          <p:nvPr>
            <p:ph type="title"/>
          </p:nvPr>
        </p:nvSpPr>
        <p:spPr/>
        <p:txBody>
          <a:bodyPr/>
          <a:lstStyle/>
          <a:p>
            <a:r>
              <a:rPr lang="en-GB" b="1" dirty="0"/>
              <a:t>Training Programme Directors: ICM</a:t>
            </a:r>
          </a:p>
        </p:txBody>
      </p:sp>
      <p:sp>
        <p:nvSpPr>
          <p:cNvPr id="7" name="Content Placeholder 6">
            <a:extLst>
              <a:ext uri="{FF2B5EF4-FFF2-40B4-BE49-F238E27FC236}">
                <a16:creationId xmlns:a16="http://schemas.microsoft.com/office/drawing/2014/main" id="{D6C31AE9-61CC-4C65-B83C-865D54A9E5E5}"/>
              </a:ext>
            </a:extLst>
          </p:cNvPr>
          <p:cNvSpPr>
            <a:spLocks noGrp="1"/>
          </p:cNvSpPr>
          <p:nvPr>
            <p:ph sz="half" idx="2"/>
          </p:nvPr>
        </p:nvSpPr>
        <p:spPr/>
        <p:txBody>
          <a:bodyPr/>
          <a:lstStyle/>
          <a:p>
            <a:pPr marL="0" indent="0">
              <a:buNone/>
            </a:pPr>
            <a:r>
              <a:rPr lang="en-GB" b="1" dirty="0"/>
              <a:t>Dr James Morgan (Bradford)</a:t>
            </a:r>
          </a:p>
        </p:txBody>
      </p:sp>
      <p:sp>
        <p:nvSpPr>
          <p:cNvPr id="9" name="Content Placeholder 1">
            <a:extLst>
              <a:ext uri="{FF2B5EF4-FFF2-40B4-BE49-F238E27FC236}">
                <a16:creationId xmlns:a16="http://schemas.microsoft.com/office/drawing/2014/main" id="{FA4653C6-5509-A54D-A718-41C4E7703299}"/>
              </a:ext>
            </a:extLst>
          </p:cNvPr>
          <p:cNvSpPr>
            <a:spLocks noGrp="1"/>
          </p:cNvSpPr>
          <p:nvPr>
            <p:ph sz="half" idx="1"/>
          </p:nvPr>
        </p:nvSpPr>
        <p:spPr>
          <a:xfrm>
            <a:off x="838200" y="1825625"/>
            <a:ext cx="5181600" cy="4351338"/>
          </a:xfrm>
        </p:spPr>
        <p:txBody>
          <a:bodyPr/>
          <a:lstStyle/>
          <a:p>
            <a:pPr marL="0" indent="0">
              <a:buNone/>
            </a:pPr>
            <a:r>
              <a:rPr lang="en-GB" b="1" dirty="0"/>
              <a:t>Dr Kris </a:t>
            </a:r>
            <a:r>
              <a:rPr lang="en-GB" b="1" dirty="0" err="1"/>
              <a:t>Bauchmuller</a:t>
            </a:r>
            <a:r>
              <a:rPr lang="en-GB" b="1" dirty="0"/>
              <a:t> (Sheffield)</a:t>
            </a:r>
          </a:p>
          <a:p>
            <a:pPr marL="0" indent="0">
              <a:buNone/>
            </a:pPr>
            <a:r>
              <a:rPr lang="en-GB" dirty="0"/>
              <a:t> </a:t>
            </a:r>
          </a:p>
        </p:txBody>
      </p:sp>
      <p:pic>
        <p:nvPicPr>
          <p:cNvPr id="11" name="Picture 10">
            <a:extLst>
              <a:ext uri="{FF2B5EF4-FFF2-40B4-BE49-F238E27FC236}">
                <a16:creationId xmlns:a16="http://schemas.microsoft.com/office/drawing/2014/main" id="{3E46FA58-971F-C89B-F953-A2035EAE25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1640" y="2593341"/>
            <a:ext cx="2499360" cy="3718559"/>
          </a:xfrm>
          <a:prstGeom prst="rect">
            <a:avLst/>
          </a:prstGeom>
        </p:spPr>
      </p:pic>
      <p:pic>
        <p:nvPicPr>
          <p:cNvPr id="2" name="Picture 1">
            <a:extLst>
              <a:ext uri="{FF2B5EF4-FFF2-40B4-BE49-F238E27FC236}">
                <a16:creationId xmlns:a16="http://schemas.microsoft.com/office/drawing/2014/main" id="{3F7B5BD8-5313-8FED-53E9-41D25C011A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96332" y="2593341"/>
            <a:ext cx="2499360" cy="3713480"/>
          </a:xfrm>
          <a:prstGeom prst="rect">
            <a:avLst/>
          </a:prstGeom>
        </p:spPr>
      </p:pic>
    </p:spTree>
    <p:extLst>
      <p:ext uri="{BB962C8B-B14F-4D97-AF65-F5344CB8AC3E}">
        <p14:creationId xmlns:p14="http://schemas.microsoft.com/office/powerpoint/2010/main" val="3666946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00">
            <a:alpha val="60000"/>
          </a:srgb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861D50-1BC1-4EA8-AF41-F4F03982D32A}"/>
              </a:ext>
            </a:extLst>
          </p:cNvPr>
          <p:cNvSpPr>
            <a:spLocks noGrp="1"/>
          </p:cNvSpPr>
          <p:nvPr>
            <p:ph type="title"/>
          </p:nvPr>
        </p:nvSpPr>
        <p:spPr>
          <a:xfrm>
            <a:off x="838200" y="365125"/>
            <a:ext cx="10515600" cy="1147791"/>
          </a:xfrm>
        </p:spPr>
        <p:txBody>
          <a:bodyPr/>
          <a:lstStyle/>
          <a:p>
            <a:r>
              <a:rPr lang="en-GB" b="1" dirty="0"/>
              <a:t>Education leads</a:t>
            </a:r>
          </a:p>
        </p:txBody>
      </p:sp>
      <p:sp>
        <p:nvSpPr>
          <p:cNvPr id="7" name="Content Placeholder 6">
            <a:extLst>
              <a:ext uri="{FF2B5EF4-FFF2-40B4-BE49-F238E27FC236}">
                <a16:creationId xmlns:a16="http://schemas.microsoft.com/office/drawing/2014/main" id="{D6C31AE9-61CC-4C65-B83C-865D54A9E5E5}"/>
              </a:ext>
            </a:extLst>
          </p:cNvPr>
          <p:cNvSpPr>
            <a:spLocks noGrp="1"/>
          </p:cNvSpPr>
          <p:nvPr>
            <p:ph sz="half" idx="2"/>
          </p:nvPr>
        </p:nvSpPr>
        <p:spPr>
          <a:xfrm>
            <a:off x="4754880" y="1825625"/>
            <a:ext cx="3474720" cy="4351338"/>
          </a:xfrm>
        </p:spPr>
        <p:txBody>
          <a:bodyPr/>
          <a:lstStyle/>
          <a:p>
            <a:pPr marL="0" indent="0">
              <a:buNone/>
            </a:pPr>
            <a:r>
              <a:rPr lang="en-GB" b="1" dirty="0"/>
              <a:t>Dr Rohan </a:t>
            </a:r>
            <a:r>
              <a:rPr lang="en-GB" b="1" dirty="0" err="1"/>
              <a:t>Farrimond</a:t>
            </a:r>
            <a:r>
              <a:rPr lang="en-GB" b="1" dirty="0"/>
              <a:t> (Barnsley)</a:t>
            </a:r>
          </a:p>
        </p:txBody>
      </p:sp>
      <p:sp>
        <p:nvSpPr>
          <p:cNvPr id="9" name="Content Placeholder 1">
            <a:extLst>
              <a:ext uri="{FF2B5EF4-FFF2-40B4-BE49-F238E27FC236}">
                <a16:creationId xmlns:a16="http://schemas.microsoft.com/office/drawing/2014/main" id="{FA4653C6-5509-A54D-A718-41C4E7703299}"/>
              </a:ext>
            </a:extLst>
          </p:cNvPr>
          <p:cNvSpPr>
            <a:spLocks noGrp="1"/>
          </p:cNvSpPr>
          <p:nvPr>
            <p:ph sz="half" idx="1"/>
          </p:nvPr>
        </p:nvSpPr>
        <p:spPr>
          <a:xfrm>
            <a:off x="182880" y="1825625"/>
            <a:ext cx="4572000" cy="4351338"/>
          </a:xfrm>
        </p:spPr>
        <p:txBody>
          <a:bodyPr/>
          <a:lstStyle/>
          <a:p>
            <a:pPr marL="0" indent="0">
              <a:buNone/>
            </a:pPr>
            <a:r>
              <a:rPr lang="en-GB" b="1" dirty="0"/>
              <a:t>Dr Selin </a:t>
            </a:r>
            <a:r>
              <a:rPr lang="en-GB" b="1" dirty="0" err="1"/>
              <a:t>Kabadayi</a:t>
            </a:r>
            <a:r>
              <a:rPr lang="en-GB" b="1" dirty="0"/>
              <a:t> (Mid </a:t>
            </a:r>
            <a:r>
              <a:rPr lang="en-GB" b="1" dirty="0" err="1"/>
              <a:t>Yorks</a:t>
            </a:r>
            <a:r>
              <a:rPr lang="en-GB" b="1" dirty="0"/>
              <a:t>)</a:t>
            </a:r>
          </a:p>
          <a:p>
            <a:pPr marL="0" indent="0">
              <a:buNone/>
            </a:pPr>
            <a:r>
              <a:rPr lang="en-GB" dirty="0"/>
              <a:t> </a:t>
            </a:r>
          </a:p>
        </p:txBody>
      </p:sp>
      <p:pic>
        <p:nvPicPr>
          <p:cNvPr id="4" name="Picture 3">
            <a:extLst>
              <a:ext uri="{FF2B5EF4-FFF2-40B4-BE49-F238E27FC236}">
                <a16:creationId xmlns:a16="http://schemas.microsoft.com/office/drawing/2014/main" id="{5768B316-FEB4-FE64-6AEC-45F712E4D0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7214" y="2822003"/>
            <a:ext cx="3301538" cy="3261234"/>
          </a:xfrm>
          <a:prstGeom prst="rect">
            <a:avLst/>
          </a:prstGeom>
        </p:spPr>
      </p:pic>
      <p:pic>
        <p:nvPicPr>
          <p:cNvPr id="2" name="Picture 1">
            <a:extLst>
              <a:ext uri="{FF2B5EF4-FFF2-40B4-BE49-F238E27FC236}">
                <a16:creationId xmlns:a16="http://schemas.microsoft.com/office/drawing/2014/main" id="{A36A420C-571B-2D8E-1910-A4FE1D666A68}"/>
              </a:ext>
            </a:extLst>
          </p:cNvPr>
          <p:cNvPicPr>
            <a:picLocks noChangeAspect="1"/>
          </p:cNvPicPr>
          <p:nvPr/>
        </p:nvPicPr>
        <p:blipFill>
          <a:blip r:embed="rId4"/>
          <a:stretch>
            <a:fillRect/>
          </a:stretch>
        </p:blipFill>
        <p:spPr>
          <a:xfrm>
            <a:off x="5368464" y="2822003"/>
            <a:ext cx="2512002" cy="3261234"/>
          </a:xfrm>
          <a:prstGeom prst="rect">
            <a:avLst/>
          </a:prstGeom>
        </p:spPr>
      </p:pic>
      <p:sp>
        <p:nvSpPr>
          <p:cNvPr id="8" name="TextBox 7">
            <a:extLst>
              <a:ext uri="{FF2B5EF4-FFF2-40B4-BE49-F238E27FC236}">
                <a16:creationId xmlns:a16="http://schemas.microsoft.com/office/drawing/2014/main" id="{391F9865-57D9-94A9-049C-BB0110956DF9}"/>
              </a:ext>
            </a:extLst>
          </p:cNvPr>
          <p:cNvSpPr txBox="1"/>
          <p:nvPr/>
        </p:nvSpPr>
        <p:spPr>
          <a:xfrm>
            <a:off x="8534400" y="1928552"/>
            <a:ext cx="3474720" cy="954107"/>
          </a:xfrm>
          <a:prstGeom prst="rect">
            <a:avLst/>
          </a:prstGeom>
          <a:noFill/>
        </p:spPr>
        <p:txBody>
          <a:bodyPr wrap="square" rtlCol="0">
            <a:spAutoFit/>
          </a:bodyPr>
          <a:lstStyle/>
          <a:p>
            <a:r>
              <a:rPr lang="en-US" sz="2800" b="1" dirty="0"/>
              <a:t>Dr Tom Lawrence (Leeds)</a:t>
            </a:r>
          </a:p>
        </p:txBody>
      </p:sp>
      <p:pic>
        <p:nvPicPr>
          <p:cNvPr id="10" name="Picture 9">
            <a:extLst>
              <a:ext uri="{FF2B5EF4-FFF2-40B4-BE49-F238E27FC236}">
                <a16:creationId xmlns:a16="http://schemas.microsoft.com/office/drawing/2014/main" id="{722275D8-0F6A-6EF5-5CC3-D82125F14AD2}"/>
              </a:ext>
            </a:extLst>
          </p:cNvPr>
          <p:cNvPicPr>
            <a:picLocks noChangeAspect="1"/>
          </p:cNvPicPr>
          <p:nvPr/>
        </p:nvPicPr>
        <p:blipFill>
          <a:blip r:embed="rId5"/>
          <a:stretch>
            <a:fillRect/>
          </a:stretch>
        </p:blipFill>
        <p:spPr>
          <a:xfrm>
            <a:off x="8928966" y="2822003"/>
            <a:ext cx="2685588" cy="3120764"/>
          </a:xfrm>
          <a:prstGeom prst="rect">
            <a:avLst/>
          </a:prstGeom>
        </p:spPr>
      </p:pic>
    </p:spTree>
    <p:extLst>
      <p:ext uri="{BB962C8B-B14F-4D97-AF65-F5344CB8AC3E}">
        <p14:creationId xmlns:p14="http://schemas.microsoft.com/office/powerpoint/2010/main" val="1390599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00">
            <a:alpha val="60000"/>
          </a:srgb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861D50-1BC1-4EA8-AF41-F4F03982D32A}"/>
              </a:ext>
            </a:extLst>
          </p:cNvPr>
          <p:cNvSpPr>
            <a:spLocks noGrp="1"/>
          </p:cNvSpPr>
          <p:nvPr>
            <p:ph type="title"/>
          </p:nvPr>
        </p:nvSpPr>
        <p:spPr>
          <a:xfrm>
            <a:off x="838200" y="500062"/>
            <a:ext cx="10515600" cy="1325563"/>
          </a:xfrm>
        </p:spPr>
        <p:txBody>
          <a:bodyPr/>
          <a:lstStyle/>
          <a:p>
            <a:r>
              <a:rPr lang="en-GB" b="1" dirty="0"/>
              <a:t>Regional Advisors</a:t>
            </a:r>
          </a:p>
        </p:txBody>
      </p:sp>
      <p:sp>
        <p:nvSpPr>
          <p:cNvPr id="7" name="Content Placeholder 6">
            <a:extLst>
              <a:ext uri="{FF2B5EF4-FFF2-40B4-BE49-F238E27FC236}">
                <a16:creationId xmlns:a16="http://schemas.microsoft.com/office/drawing/2014/main" id="{D6C31AE9-61CC-4C65-B83C-865D54A9E5E5}"/>
              </a:ext>
            </a:extLst>
          </p:cNvPr>
          <p:cNvSpPr>
            <a:spLocks noGrp="1"/>
          </p:cNvSpPr>
          <p:nvPr>
            <p:ph sz="half" idx="2"/>
          </p:nvPr>
        </p:nvSpPr>
        <p:spPr/>
        <p:txBody>
          <a:bodyPr/>
          <a:lstStyle/>
          <a:p>
            <a:pPr marL="0" indent="0">
              <a:buNone/>
            </a:pPr>
            <a:r>
              <a:rPr lang="en-GB" b="1" dirty="0"/>
              <a:t>East Yorkshire</a:t>
            </a:r>
          </a:p>
          <a:p>
            <a:pPr marL="0" indent="0">
              <a:buNone/>
            </a:pPr>
            <a:r>
              <a:rPr lang="en-GB" dirty="0"/>
              <a:t>- James Stevenson</a:t>
            </a:r>
          </a:p>
          <a:p>
            <a:pPr marL="0" indent="0">
              <a:buNone/>
            </a:pPr>
            <a:r>
              <a:rPr lang="en-GB" dirty="0"/>
              <a:t>- Jonathan Dilley (Dep RA)</a:t>
            </a:r>
          </a:p>
        </p:txBody>
      </p:sp>
      <p:sp>
        <p:nvSpPr>
          <p:cNvPr id="9" name="Content Placeholder 1">
            <a:extLst>
              <a:ext uri="{FF2B5EF4-FFF2-40B4-BE49-F238E27FC236}">
                <a16:creationId xmlns:a16="http://schemas.microsoft.com/office/drawing/2014/main" id="{FA4653C6-5509-A54D-A718-41C4E7703299}"/>
              </a:ext>
            </a:extLst>
          </p:cNvPr>
          <p:cNvSpPr>
            <a:spLocks noGrp="1"/>
          </p:cNvSpPr>
          <p:nvPr>
            <p:ph sz="half" idx="1"/>
          </p:nvPr>
        </p:nvSpPr>
        <p:spPr>
          <a:xfrm>
            <a:off x="838200" y="1825625"/>
            <a:ext cx="5181600" cy="4351338"/>
          </a:xfrm>
        </p:spPr>
        <p:txBody>
          <a:bodyPr/>
          <a:lstStyle/>
          <a:p>
            <a:pPr marL="0" indent="0">
              <a:buNone/>
            </a:pPr>
            <a:r>
              <a:rPr lang="en-GB" dirty="0"/>
              <a:t> </a:t>
            </a:r>
            <a:r>
              <a:rPr lang="en-GB" b="1" dirty="0"/>
              <a:t>West Yorkshire</a:t>
            </a:r>
          </a:p>
          <a:p>
            <a:pPr marL="0" indent="0">
              <a:buNone/>
            </a:pPr>
            <a:r>
              <a:rPr lang="en-GB" dirty="0"/>
              <a:t>- Sue Walwyn</a:t>
            </a:r>
          </a:p>
          <a:p>
            <a:pPr marL="0" indent="0">
              <a:buNone/>
            </a:pPr>
            <a:r>
              <a:rPr lang="en-GB" dirty="0"/>
              <a:t>- Gemma Woodward (Dep RA)</a:t>
            </a:r>
          </a:p>
          <a:p>
            <a:pPr marL="0" indent="0">
              <a:buNone/>
            </a:pPr>
            <a:endParaRPr lang="en-GB" dirty="0"/>
          </a:p>
          <a:p>
            <a:pPr marL="0" indent="0">
              <a:buNone/>
            </a:pPr>
            <a:r>
              <a:rPr lang="en-GB" b="1" dirty="0"/>
              <a:t>South Yorkshire</a:t>
            </a:r>
          </a:p>
          <a:p>
            <a:pPr marL="0" indent="0">
              <a:buNone/>
            </a:pPr>
            <a:r>
              <a:rPr lang="en-GB" dirty="0"/>
              <a:t>- Martin Feast</a:t>
            </a:r>
          </a:p>
        </p:txBody>
      </p:sp>
    </p:spTree>
    <p:extLst>
      <p:ext uri="{BB962C8B-B14F-4D97-AF65-F5344CB8AC3E}">
        <p14:creationId xmlns:p14="http://schemas.microsoft.com/office/powerpoint/2010/main" val="230353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FC8B-1CC3-4359-A4A9-0F0B2121CAA7}"/>
              </a:ext>
            </a:extLst>
          </p:cNvPr>
          <p:cNvSpPr>
            <a:spLocks noGrp="1"/>
          </p:cNvSpPr>
          <p:nvPr>
            <p:ph type="title"/>
          </p:nvPr>
        </p:nvSpPr>
        <p:spPr/>
        <p:txBody>
          <a:bodyPr/>
          <a:lstStyle/>
          <a:p>
            <a:r>
              <a:rPr lang="en-GB" b="1" dirty="0"/>
              <a:t>When to contact your TPD…</a:t>
            </a:r>
          </a:p>
        </p:txBody>
      </p:sp>
      <p:sp>
        <p:nvSpPr>
          <p:cNvPr id="3" name="Content Placeholder 2">
            <a:extLst>
              <a:ext uri="{FF2B5EF4-FFF2-40B4-BE49-F238E27FC236}">
                <a16:creationId xmlns:a16="http://schemas.microsoft.com/office/drawing/2014/main" id="{FD33553D-BA9D-4663-B8D8-11290C4E87A5}"/>
              </a:ext>
            </a:extLst>
          </p:cNvPr>
          <p:cNvSpPr>
            <a:spLocks noGrp="1"/>
          </p:cNvSpPr>
          <p:nvPr>
            <p:ph sz="half" idx="1"/>
          </p:nvPr>
        </p:nvSpPr>
        <p:spPr/>
        <p:txBody>
          <a:bodyPr>
            <a:normAutofit fontScale="77500" lnSpcReduction="20000"/>
          </a:bodyPr>
          <a:lstStyle/>
          <a:p>
            <a:pPr marL="0" indent="0">
              <a:buNone/>
            </a:pPr>
            <a:r>
              <a:rPr lang="en-GB" dirty="0"/>
              <a:t>Interruption to training </a:t>
            </a:r>
          </a:p>
          <a:p>
            <a:pPr marL="228600" indent="-228600"/>
            <a:r>
              <a:rPr lang="en-GB" dirty="0"/>
              <a:t>parental leave</a:t>
            </a:r>
          </a:p>
          <a:p>
            <a:pPr marL="228600" indent="-228600"/>
            <a:r>
              <a:rPr lang="en-GB" dirty="0"/>
              <a:t>prolonged sick leave</a:t>
            </a:r>
          </a:p>
          <a:p>
            <a:pPr marL="0" indent="0">
              <a:buNone/>
            </a:pPr>
            <a:endParaRPr lang="en-GB" dirty="0"/>
          </a:p>
          <a:p>
            <a:pPr marL="0" indent="0">
              <a:buNone/>
            </a:pPr>
            <a:r>
              <a:rPr lang="en-GB" dirty="0"/>
              <a:t>Careers Advice/Planning</a:t>
            </a:r>
          </a:p>
          <a:p>
            <a:r>
              <a:rPr lang="en-GB" dirty="0"/>
              <a:t>Discuss less than full time training</a:t>
            </a:r>
          </a:p>
          <a:p>
            <a:r>
              <a:rPr lang="en-GB" dirty="0"/>
              <a:t>Considering OOPs</a:t>
            </a:r>
          </a:p>
          <a:p>
            <a:r>
              <a:rPr lang="en-GB" dirty="0"/>
              <a:t>Dual training</a:t>
            </a:r>
          </a:p>
          <a:p>
            <a:r>
              <a:rPr lang="en-GB" dirty="0"/>
              <a:t>If you wish to resign</a:t>
            </a:r>
          </a:p>
          <a:p>
            <a:r>
              <a:rPr lang="en-GB" dirty="0"/>
              <a:t>Calculating your CCT</a:t>
            </a:r>
          </a:p>
          <a:p>
            <a:endParaRPr lang="en-GB" dirty="0"/>
          </a:p>
          <a:p>
            <a:pPr marL="0" indent="0">
              <a:buNone/>
            </a:pPr>
            <a:r>
              <a:rPr lang="en-GB" dirty="0"/>
              <a:t>ARCP Queries</a:t>
            </a:r>
          </a:p>
          <a:p>
            <a:pPr marL="0" indent="0">
              <a:buNone/>
            </a:pPr>
            <a:endParaRPr lang="en-GB" dirty="0"/>
          </a:p>
        </p:txBody>
      </p:sp>
      <p:sp>
        <p:nvSpPr>
          <p:cNvPr id="5" name="Content Placeholder 4">
            <a:extLst>
              <a:ext uri="{FF2B5EF4-FFF2-40B4-BE49-F238E27FC236}">
                <a16:creationId xmlns:a16="http://schemas.microsoft.com/office/drawing/2014/main" id="{ECB50E1E-2399-4B97-A8B3-457B817F5BE4}"/>
              </a:ext>
            </a:extLst>
          </p:cNvPr>
          <p:cNvSpPr>
            <a:spLocks noGrp="1"/>
          </p:cNvSpPr>
          <p:nvPr>
            <p:ph sz="half" idx="2"/>
          </p:nvPr>
        </p:nvSpPr>
        <p:spPr/>
        <p:txBody>
          <a:bodyPr>
            <a:normAutofit fontScale="77500" lnSpcReduction="20000"/>
          </a:bodyPr>
          <a:lstStyle/>
          <a:p>
            <a:pPr marL="0" indent="0">
              <a:buNone/>
            </a:pPr>
            <a:r>
              <a:rPr lang="en-GB" dirty="0"/>
              <a:t>Exam results</a:t>
            </a:r>
          </a:p>
          <a:p>
            <a:r>
              <a:rPr lang="en-GB" dirty="0"/>
              <a:t>Passed/Failed/Deferred</a:t>
            </a:r>
          </a:p>
          <a:p>
            <a:pPr marL="0" indent="0">
              <a:buNone/>
            </a:pPr>
            <a:endParaRPr lang="en-GB" dirty="0"/>
          </a:p>
          <a:p>
            <a:pPr marL="0" indent="0">
              <a:buNone/>
            </a:pPr>
            <a:r>
              <a:rPr lang="en-GB" dirty="0"/>
              <a:t>Concerns regarding your training </a:t>
            </a:r>
          </a:p>
          <a:p>
            <a:r>
              <a:rPr lang="en-GB" dirty="0"/>
              <a:t>Clinical opportunities</a:t>
            </a:r>
          </a:p>
          <a:p>
            <a:r>
              <a:rPr lang="en-GB" dirty="0"/>
              <a:t>Supervision</a:t>
            </a:r>
          </a:p>
          <a:p>
            <a:r>
              <a:rPr lang="en-GB" dirty="0"/>
              <a:t>Options</a:t>
            </a:r>
          </a:p>
          <a:p>
            <a:pPr marL="0" indent="0">
              <a:buNone/>
            </a:pPr>
            <a:endParaRPr lang="en-GB" dirty="0"/>
          </a:p>
          <a:p>
            <a:pPr marL="0" indent="0">
              <a:buNone/>
            </a:pPr>
            <a:r>
              <a:rPr lang="en-GB" b="1" dirty="0">
                <a:solidFill>
                  <a:srgbClr val="FF0000"/>
                </a:solidFill>
              </a:rPr>
              <a:t>You need some support</a:t>
            </a:r>
          </a:p>
          <a:p>
            <a:pPr marL="0" indent="0">
              <a:buNone/>
            </a:pPr>
            <a:endParaRPr lang="en-GB" dirty="0"/>
          </a:p>
          <a:p>
            <a:pPr marL="0" indent="0">
              <a:buNone/>
            </a:pPr>
            <a:r>
              <a:rPr lang="en-GB" b="1" dirty="0">
                <a:solidFill>
                  <a:srgbClr val="FF0000"/>
                </a:solidFill>
              </a:rPr>
              <a:t>Something’s not right!</a:t>
            </a:r>
          </a:p>
        </p:txBody>
      </p:sp>
    </p:spTree>
    <p:extLst>
      <p:ext uri="{BB962C8B-B14F-4D97-AF65-F5344CB8AC3E}">
        <p14:creationId xmlns:p14="http://schemas.microsoft.com/office/powerpoint/2010/main" val="2677623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78C381-397A-F80D-F483-49C9926D616E}"/>
              </a:ext>
            </a:extLst>
          </p:cNvPr>
          <p:cNvSpPr>
            <a:spLocks noGrp="1"/>
          </p:cNvSpPr>
          <p:nvPr>
            <p:ph sz="half" idx="1"/>
          </p:nvPr>
        </p:nvSpPr>
        <p:spPr>
          <a:xfrm>
            <a:off x="472440" y="1634331"/>
            <a:ext cx="4427364" cy="4351338"/>
          </a:xfrm>
        </p:spPr>
        <p:txBody>
          <a:bodyPr>
            <a:normAutofit lnSpcReduction="10000"/>
          </a:bodyPr>
          <a:lstStyle/>
          <a:p>
            <a:r>
              <a:rPr lang="en-GB" sz="6500" dirty="0"/>
              <a:t>WHAT?</a:t>
            </a:r>
          </a:p>
          <a:p>
            <a:r>
              <a:rPr lang="en-GB" sz="6500" dirty="0"/>
              <a:t>WHERE?</a:t>
            </a:r>
          </a:p>
          <a:p>
            <a:r>
              <a:rPr lang="en-GB" sz="6500" dirty="0"/>
              <a:t>HOW?</a:t>
            </a:r>
          </a:p>
          <a:p>
            <a:r>
              <a:rPr lang="en-GB" sz="1800" dirty="0">
                <a:hlinkClick r:id="rId3"/>
              </a:rPr>
              <a:t>https://www.yorksandhumberdeanery.nhs.uk/anaesthesia/regional-teaching-courses-and-study-leave</a:t>
            </a:r>
            <a:endParaRPr lang="en-GB" sz="1800" dirty="0"/>
          </a:p>
          <a:p>
            <a:pPr marL="0" indent="0">
              <a:buNone/>
            </a:pPr>
            <a:endParaRPr lang="en-GB" sz="1800" dirty="0"/>
          </a:p>
          <a:p>
            <a:r>
              <a:rPr lang="en-GB" sz="1400" b="0" i="0" dirty="0">
                <a:effectLst/>
                <a:latin typeface="Segoe UI" panose="020B0502040204020203" pitchFamily="34" charset="0"/>
                <a:hlinkClick r:id="rId4" tooltip="Original URL: https://yairn.co.uk/. Click or tap if you trust this link."/>
              </a:rPr>
              <a:t>https://yairn.co.uk</a:t>
            </a:r>
            <a:endParaRPr lang="en-GB" sz="1400" dirty="0"/>
          </a:p>
        </p:txBody>
      </p:sp>
      <p:sp>
        <p:nvSpPr>
          <p:cNvPr id="2" name="Title 1">
            <a:extLst>
              <a:ext uri="{FF2B5EF4-FFF2-40B4-BE49-F238E27FC236}">
                <a16:creationId xmlns:a16="http://schemas.microsoft.com/office/drawing/2014/main" id="{38146190-FB82-9EDB-BBFD-EE34FBFD13E7}"/>
              </a:ext>
            </a:extLst>
          </p:cNvPr>
          <p:cNvSpPr>
            <a:spLocks noGrp="1"/>
          </p:cNvSpPr>
          <p:nvPr>
            <p:ph type="title"/>
          </p:nvPr>
        </p:nvSpPr>
        <p:spPr>
          <a:xfrm>
            <a:off x="396240" y="209549"/>
            <a:ext cx="10515600" cy="1325563"/>
          </a:xfrm>
        </p:spPr>
        <p:txBody>
          <a:bodyPr/>
          <a:lstStyle/>
          <a:p>
            <a:r>
              <a:rPr lang="en-GB" dirty="0"/>
              <a:t>Courses and Study Leave</a:t>
            </a:r>
          </a:p>
        </p:txBody>
      </p:sp>
      <p:pic>
        <p:nvPicPr>
          <p:cNvPr id="6" name="Content Placeholder 5">
            <a:extLst>
              <a:ext uri="{FF2B5EF4-FFF2-40B4-BE49-F238E27FC236}">
                <a16:creationId xmlns:a16="http://schemas.microsoft.com/office/drawing/2014/main" id="{1EC2C002-9072-D620-EEE5-5E4B024EF7EF}"/>
              </a:ext>
            </a:extLst>
          </p:cNvPr>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4899804" y="1230284"/>
            <a:ext cx="7292196" cy="4351338"/>
          </a:xfrm>
        </p:spPr>
      </p:pic>
    </p:spTree>
    <p:extLst>
      <p:ext uri="{BB962C8B-B14F-4D97-AF65-F5344CB8AC3E}">
        <p14:creationId xmlns:p14="http://schemas.microsoft.com/office/powerpoint/2010/main" val="876669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ACC2B-A290-BF1E-8CEF-0F07327064E9}"/>
              </a:ext>
            </a:extLst>
          </p:cNvPr>
          <p:cNvSpPr>
            <a:spLocks noGrp="1"/>
          </p:cNvSpPr>
          <p:nvPr>
            <p:ph type="title"/>
          </p:nvPr>
        </p:nvSpPr>
        <p:spPr>
          <a:xfrm>
            <a:off x="832181" y="74213"/>
            <a:ext cx="10515600" cy="1325563"/>
          </a:xfrm>
        </p:spPr>
        <p:txBody>
          <a:bodyPr/>
          <a:lstStyle/>
          <a:p>
            <a:r>
              <a:rPr lang="en-GB" b="1" dirty="0">
                <a:solidFill>
                  <a:srgbClr val="FF0000"/>
                </a:solidFill>
              </a:rPr>
              <a:t>WHAT: </a:t>
            </a:r>
            <a:r>
              <a:rPr lang="en-GB" dirty="0"/>
              <a:t>Regional/Local Teaching</a:t>
            </a:r>
            <a:br>
              <a:rPr lang="en-GB" dirty="0"/>
            </a:br>
            <a:r>
              <a:rPr lang="en-GB" dirty="0"/>
              <a:t>		YAIRN</a:t>
            </a:r>
          </a:p>
        </p:txBody>
      </p:sp>
      <p:sp>
        <p:nvSpPr>
          <p:cNvPr id="3" name="Content Placeholder 2">
            <a:extLst>
              <a:ext uri="{FF2B5EF4-FFF2-40B4-BE49-F238E27FC236}">
                <a16:creationId xmlns:a16="http://schemas.microsoft.com/office/drawing/2014/main" id="{62C37AB4-5741-2B76-91F2-03468F79F119}"/>
              </a:ext>
            </a:extLst>
          </p:cNvPr>
          <p:cNvSpPr>
            <a:spLocks noGrp="1"/>
          </p:cNvSpPr>
          <p:nvPr>
            <p:ph sz="half" idx="1"/>
          </p:nvPr>
        </p:nvSpPr>
        <p:spPr>
          <a:xfrm>
            <a:off x="883743" y="1399776"/>
            <a:ext cx="6079711" cy="5154295"/>
          </a:xfrm>
        </p:spPr>
        <p:txBody>
          <a:bodyPr>
            <a:normAutofit fontScale="85000" lnSpcReduction="20000"/>
          </a:bodyPr>
          <a:lstStyle/>
          <a:p>
            <a:r>
              <a:rPr lang="en-GB" dirty="0"/>
              <a:t>Departmental teaching</a:t>
            </a:r>
          </a:p>
          <a:p>
            <a:r>
              <a:rPr lang="en-GB" dirty="0"/>
              <a:t>Tea Trolley Training</a:t>
            </a:r>
          </a:p>
          <a:p>
            <a:r>
              <a:rPr lang="en-GB" dirty="0"/>
              <a:t>Co-ordinated programmes </a:t>
            </a:r>
          </a:p>
          <a:p>
            <a:pPr lvl="1"/>
            <a:r>
              <a:rPr lang="en-GB" dirty="0"/>
              <a:t>CART/START</a:t>
            </a:r>
            <a:r>
              <a:rPr lang="en-GB" baseline="0" dirty="0"/>
              <a:t> in South</a:t>
            </a:r>
          </a:p>
          <a:p>
            <a:pPr lvl="1"/>
            <a:r>
              <a:rPr lang="en-GB" baseline="0" dirty="0"/>
              <a:t>Tufty Club</a:t>
            </a:r>
          </a:p>
          <a:p>
            <a:pPr lvl="1"/>
            <a:r>
              <a:rPr lang="en-GB" baseline="0" dirty="0"/>
              <a:t>Stage 1 Teaching (West/East)</a:t>
            </a:r>
          </a:p>
          <a:p>
            <a:pPr lvl="0"/>
            <a:r>
              <a:rPr lang="en-GB" dirty="0"/>
              <a:t>Exam support</a:t>
            </a:r>
          </a:p>
          <a:p>
            <a:pPr lvl="1"/>
            <a:r>
              <a:rPr lang="en-GB" dirty="0"/>
              <a:t>Lecture courses</a:t>
            </a:r>
          </a:p>
          <a:p>
            <a:pPr lvl="1"/>
            <a:r>
              <a:rPr lang="en-GB" dirty="0"/>
              <a:t>VYVA/OSCE/FIVA</a:t>
            </a:r>
          </a:p>
          <a:p>
            <a:pPr lvl="0"/>
            <a:r>
              <a:rPr lang="en-GB" dirty="0"/>
              <a:t>Simulation</a:t>
            </a:r>
          </a:p>
          <a:p>
            <a:pPr lvl="0"/>
            <a:r>
              <a:rPr lang="en-GB" dirty="0"/>
              <a:t>Regional training courses</a:t>
            </a:r>
          </a:p>
          <a:p>
            <a:pPr lvl="0"/>
            <a:r>
              <a:rPr lang="en-GB" sz="4200" b="1" i="1" spc="50" dirty="0">
                <a:ln w="9525" cmpd="sng">
                  <a:solidFill>
                    <a:schemeClr val="accent1"/>
                  </a:solidFill>
                  <a:prstDash val="solid"/>
                </a:ln>
                <a:solidFill>
                  <a:srgbClr val="70AD47">
                    <a:tint val="1000"/>
                  </a:srgbClr>
                </a:solidFill>
                <a:effectLst>
                  <a:glow rad="38100">
                    <a:schemeClr val="accent1">
                      <a:alpha val="40000"/>
                    </a:schemeClr>
                  </a:glow>
                </a:effectLst>
              </a:rPr>
              <a:t>BLACKBOARD</a:t>
            </a:r>
          </a:p>
          <a:p>
            <a:pPr marL="0" lvl="0" indent="0">
              <a:buNone/>
            </a:pPr>
            <a:r>
              <a:rPr lang="en-GB" i="1" dirty="0">
                <a:solidFill>
                  <a:srgbClr val="FF0000"/>
                </a:solidFill>
              </a:rPr>
              <a:t>Info from TPDs, college tutors, YAIRN website and education leads.</a:t>
            </a:r>
          </a:p>
          <a:p>
            <a:endParaRPr lang="en-GB" dirty="0"/>
          </a:p>
        </p:txBody>
      </p:sp>
      <p:pic>
        <p:nvPicPr>
          <p:cNvPr id="14" name="Content Placeholder 13">
            <a:extLst>
              <a:ext uri="{FF2B5EF4-FFF2-40B4-BE49-F238E27FC236}">
                <a16:creationId xmlns:a16="http://schemas.microsoft.com/office/drawing/2014/main" id="{51D5EDE3-9A61-2ADB-EADF-1444B085B8CF}"/>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436524" y="681644"/>
            <a:ext cx="6567054" cy="4947914"/>
          </a:xfrm>
        </p:spPr>
      </p:pic>
    </p:spTree>
    <p:extLst>
      <p:ext uri="{BB962C8B-B14F-4D97-AF65-F5344CB8AC3E}">
        <p14:creationId xmlns:p14="http://schemas.microsoft.com/office/powerpoint/2010/main" val="214328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772ACD-6460-FBAC-102E-D993FBA65A7E}"/>
              </a:ext>
            </a:extLst>
          </p:cNvPr>
          <p:cNvSpPr>
            <a:spLocks noGrp="1"/>
          </p:cNvSpPr>
          <p:nvPr>
            <p:ph type="title"/>
          </p:nvPr>
        </p:nvSpPr>
        <p:spPr/>
        <p:txBody>
          <a:bodyPr/>
          <a:lstStyle/>
          <a:p>
            <a:endParaRPr lang="en-US"/>
          </a:p>
        </p:txBody>
      </p:sp>
      <p:pic>
        <p:nvPicPr>
          <p:cNvPr id="3" name="Content Placeholder 2">
            <a:extLst>
              <a:ext uri="{FF2B5EF4-FFF2-40B4-BE49-F238E27FC236}">
                <a16:creationId xmlns:a16="http://schemas.microsoft.com/office/drawing/2014/main" id="{D946B169-C662-A223-C401-760F8FCB760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26873" y="1"/>
            <a:ext cx="4738254" cy="6858000"/>
          </a:xfrm>
        </p:spPr>
      </p:pic>
    </p:spTree>
    <p:extLst>
      <p:ext uri="{BB962C8B-B14F-4D97-AF65-F5344CB8AC3E}">
        <p14:creationId xmlns:p14="http://schemas.microsoft.com/office/powerpoint/2010/main" val="2799114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dirty="0"/>
              <a:t>Courses </a:t>
            </a:r>
            <a:r>
              <a:rPr lang="en-GB" dirty="0"/>
              <a:t>Stage 1 </a:t>
            </a:r>
            <a:r>
              <a:rPr dirty="0"/>
              <a:t>Training</a:t>
            </a:r>
          </a:p>
        </p:txBody>
      </p:sp>
      <p:graphicFrame>
        <p:nvGraphicFramePr>
          <p:cNvPr id="125" name="Table 125"/>
          <p:cNvGraphicFramePr/>
          <p:nvPr>
            <p:extLst>
              <p:ext uri="{D42A27DB-BD31-4B8C-83A1-F6EECF244321}">
                <p14:modId xmlns:p14="http://schemas.microsoft.com/office/powerpoint/2010/main" val="4257892041"/>
              </p:ext>
            </p:extLst>
          </p:nvPr>
        </p:nvGraphicFramePr>
        <p:xfrm>
          <a:off x="1584960" y="1600200"/>
          <a:ext cx="8627137" cy="3611878"/>
        </p:xfrm>
        <a:graphic>
          <a:graphicData uri="http://schemas.openxmlformats.org/drawingml/2006/table">
            <a:tbl>
              <a:tblPr firstRow="1" bandRow="1"/>
              <a:tblGrid>
                <a:gridCol w="3221294">
                  <a:extLst>
                    <a:ext uri="{9D8B030D-6E8A-4147-A177-3AD203B41FA5}">
                      <a16:colId xmlns:a16="http://schemas.microsoft.com/office/drawing/2014/main" val="20000"/>
                    </a:ext>
                  </a:extLst>
                </a:gridCol>
                <a:gridCol w="2315422">
                  <a:extLst>
                    <a:ext uri="{9D8B030D-6E8A-4147-A177-3AD203B41FA5}">
                      <a16:colId xmlns:a16="http://schemas.microsoft.com/office/drawing/2014/main" val="20001"/>
                    </a:ext>
                  </a:extLst>
                </a:gridCol>
                <a:gridCol w="3090421">
                  <a:extLst>
                    <a:ext uri="{9D8B030D-6E8A-4147-A177-3AD203B41FA5}">
                      <a16:colId xmlns:a16="http://schemas.microsoft.com/office/drawing/2014/main" val="20002"/>
                    </a:ext>
                  </a:extLst>
                </a:gridCol>
              </a:tblGrid>
              <a:tr h="413920">
                <a:tc>
                  <a:txBody>
                    <a:bodyPr/>
                    <a:lstStyle/>
                    <a:p>
                      <a:pPr algn="l">
                        <a:defRPr sz="1800" b="0">
                          <a:solidFill>
                            <a:srgbClr val="000000"/>
                          </a:solidFill>
                        </a:defRPr>
                      </a:pPr>
                      <a:r>
                        <a:rPr b="1">
                          <a:solidFill>
                            <a:srgbClr val="FFFFFF"/>
                          </a:solidFill>
                        </a:rPr>
                        <a:t>Course</a:t>
                      </a:r>
                    </a:p>
                  </a:txBody>
                  <a:tcPr marL="45720" marR="45720" horzOverflow="overflow"/>
                </a:tc>
                <a:tc>
                  <a:txBody>
                    <a:bodyPr/>
                    <a:lstStyle/>
                    <a:p>
                      <a:pPr algn="l">
                        <a:defRPr sz="1800" b="0">
                          <a:solidFill>
                            <a:srgbClr val="000000"/>
                          </a:solidFill>
                        </a:defRPr>
                      </a:pPr>
                      <a:r>
                        <a:rPr b="1">
                          <a:solidFill>
                            <a:srgbClr val="FFFFFF"/>
                          </a:solidFill>
                        </a:rPr>
                        <a:t>When?</a:t>
                      </a:r>
                    </a:p>
                  </a:txBody>
                  <a:tcPr marL="45720" marR="45720" horzOverflow="overflow"/>
                </a:tc>
                <a:tc>
                  <a:txBody>
                    <a:bodyPr/>
                    <a:lstStyle/>
                    <a:p>
                      <a:pPr algn="l">
                        <a:defRPr sz="1800" b="0">
                          <a:solidFill>
                            <a:srgbClr val="000000"/>
                          </a:solidFill>
                        </a:defRPr>
                      </a:pPr>
                      <a:r>
                        <a:rPr b="1">
                          <a:solidFill>
                            <a:srgbClr val="FFFFFF"/>
                          </a:solidFill>
                        </a:rPr>
                        <a:t>Where?</a:t>
                      </a:r>
                    </a:p>
                  </a:txBody>
                  <a:tcPr marL="45720" marR="45720" horzOverflow="overflow"/>
                </a:tc>
                <a:extLst>
                  <a:ext uri="{0D108BD9-81ED-4DB2-BD59-A6C34878D82A}">
                    <a16:rowId xmlns:a16="http://schemas.microsoft.com/office/drawing/2014/main" val="10000"/>
                  </a:ext>
                </a:extLst>
              </a:tr>
              <a:tr h="413920">
                <a:tc>
                  <a:txBody>
                    <a:bodyPr/>
                    <a:lstStyle/>
                    <a:p>
                      <a:pPr algn="l">
                        <a:defRPr sz="1800"/>
                      </a:pPr>
                      <a:r>
                        <a:t>Novice Programme</a:t>
                      </a:r>
                    </a:p>
                  </a:txBody>
                  <a:tcPr marL="45720" marR="45720" horzOverflow="overflow"/>
                </a:tc>
                <a:tc>
                  <a:txBody>
                    <a:bodyPr/>
                    <a:lstStyle/>
                    <a:p>
                      <a:pPr algn="l">
                        <a:defRPr sz="1800"/>
                      </a:pPr>
                      <a:r>
                        <a:t>During first 3-6m</a:t>
                      </a:r>
                    </a:p>
                  </a:txBody>
                  <a:tcPr marL="45720" marR="45720" horzOverflow="overflow"/>
                </a:tc>
                <a:tc>
                  <a:txBody>
                    <a:bodyPr/>
                    <a:lstStyle/>
                    <a:p>
                      <a:pPr algn="l">
                        <a:defRPr sz="1800"/>
                      </a:pPr>
                      <a:r>
                        <a:t>Local </a:t>
                      </a:r>
                    </a:p>
                  </a:txBody>
                  <a:tcPr marL="45720" marR="45720" horzOverflow="overflow"/>
                </a:tc>
                <a:extLst>
                  <a:ext uri="{0D108BD9-81ED-4DB2-BD59-A6C34878D82A}">
                    <a16:rowId xmlns:a16="http://schemas.microsoft.com/office/drawing/2014/main" val="10001"/>
                  </a:ext>
                </a:extLst>
              </a:tr>
              <a:tr h="413920">
                <a:tc>
                  <a:txBody>
                    <a:bodyPr/>
                    <a:lstStyle/>
                    <a:p>
                      <a:pPr algn="l">
                        <a:defRPr sz="1800"/>
                      </a:pPr>
                      <a:r>
                        <a:t>Critical Incident Course</a:t>
                      </a:r>
                    </a:p>
                  </a:txBody>
                  <a:tcPr marL="45720" marR="45720" horzOverflow="overflow"/>
                </a:tc>
                <a:tc>
                  <a:txBody>
                    <a:bodyPr/>
                    <a:lstStyle/>
                    <a:p>
                      <a:pPr algn="l">
                        <a:defRPr sz="1800"/>
                      </a:pPr>
                      <a:r>
                        <a:t>During first 3-6 m</a:t>
                      </a:r>
                    </a:p>
                  </a:txBody>
                  <a:tcPr marL="45720" marR="45720" horzOverflow="overflow"/>
                </a:tc>
                <a:tc>
                  <a:txBody>
                    <a:bodyPr/>
                    <a:lstStyle/>
                    <a:p>
                      <a:pPr algn="l">
                        <a:defRPr sz="1800"/>
                      </a:pPr>
                      <a:r>
                        <a:t>Local</a:t>
                      </a:r>
                    </a:p>
                  </a:txBody>
                  <a:tcPr marL="45720" marR="45720" horzOverflow="overflow"/>
                </a:tc>
                <a:extLst>
                  <a:ext uri="{0D108BD9-81ED-4DB2-BD59-A6C34878D82A}">
                    <a16:rowId xmlns:a16="http://schemas.microsoft.com/office/drawing/2014/main" val="10002"/>
                  </a:ext>
                </a:extLst>
              </a:tr>
              <a:tr h="413920">
                <a:tc>
                  <a:txBody>
                    <a:bodyPr/>
                    <a:lstStyle/>
                    <a:p>
                      <a:pPr algn="l">
                        <a:defRPr sz="1800"/>
                      </a:pPr>
                      <a:r>
                        <a:t>CVC Course</a:t>
                      </a:r>
                    </a:p>
                  </a:txBody>
                  <a:tcPr marL="45720" marR="45720" horzOverflow="overflow"/>
                </a:tc>
                <a:tc>
                  <a:txBody>
                    <a:bodyPr/>
                    <a:lstStyle/>
                    <a:p>
                      <a:pPr algn="l">
                        <a:defRPr sz="1800"/>
                      </a:pPr>
                      <a:r>
                        <a:t>ACCS 1 or 2/CT1</a:t>
                      </a:r>
                    </a:p>
                  </a:txBody>
                  <a:tcPr marL="45720" marR="45720" horzOverflow="overflow"/>
                </a:tc>
                <a:tc>
                  <a:txBody>
                    <a:bodyPr/>
                    <a:lstStyle/>
                    <a:p>
                      <a:pPr algn="l">
                        <a:defRPr sz="1800"/>
                      </a:pPr>
                      <a:r>
                        <a:t>Local</a:t>
                      </a:r>
                    </a:p>
                  </a:txBody>
                  <a:tcPr marL="45720" marR="45720" horzOverflow="overflow"/>
                </a:tc>
                <a:extLst>
                  <a:ext uri="{0D108BD9-81ED-4DB2-BD59-A6C34878D82A}">
                    <a16:rowId xmlns:a16="http://schemas.microsoft.com/office/drawing/2014/main" val="10003"/>
                  </a:ext>
                </a:extLst>
              </a:tr>
              <a:tr h="413920">
                <a:tc>
                  <a:txBody>
                    <a:bodyPr/>
                    <a:lstStyle/>
                    <a:p>
                      <a:pPr algn="l">
                        <a:defRPr sz="1800"/>
                      </a:pPr>
                      <a:r>
                        <a:t>Primary Course</a:t>
                      </a:r>
                    </a:p>
                  </a:txBody>
                  <a:tcPr marL="45720" marR="45720" horzOverflow="overflow"/>
                </a:tc>
                <a:tc>
                  <a:txBody>
                    <a:bodyPr/>
                    <a:lstStyle/>
                    <a:p>
                      <a:pPr algn="l">
                        <a:defRPr sz="1800"/>
                      </a:pPr>
                      <a:r>
                        <a:rPr lang="en-GB" dirty="0"/>
                        <a:t>Throughout year</a:t>
                      </a:r>
                      <a:endParaRPr dirty="0"/>
                    </a:p>
                  </a:txBody>
                  <a:tcPr marL="45720" marR="45720" horzOverflow="overflow"/>
                </a:tc>
                <a:tc>
                  <a:txBody>
                    <a:bodyPr/>
                    <a:lstStyle/>
                    <a:p>
                      <a:pPr algn="l">
                        <a:defRPr sz="1800"/>
                      </a:pPr>
                      <a:r>
                        <a:rPr dirty="0"/>
                        <a:t>Leeds/Hull/Bradford/Sheffield</a:t>
                      </a:r>
                    </a:p>
                  </a:txBody>
                  <a:tcPr marL="45720" marR="45720" horzOverflow="overflow"/>
                </a:tc>
                <a:extLst>
                  <a:ext uri="{0D108BD9-81ED-4DB2-BD59-A6C34878D82A}">
                    <a16:rowId xmlns:a16="http://schemas.microsoft.com/office/drawing/2014/main" val="10005"/>
                  </a:ext>
                </a:extLst>
              </a:tr>
              <a:tr h="413920">
                <a:tc>
                  <a:txBody>
                    <a:bodyPr/>
                    <a:lstStyle/>
                    <a:p>
                      <a:pPr algn="l">
                        <a:defRPr sz="1800"/>
                      </a:pPr>
                      <a:r>
                        <a:t>Exam Preparation Days</a:t>
                      </a:r>
                    </a:p>
                  </a:txBody>
                  <a:tcPr marL="45720" marR="45720" horzOverflow="overflow"/>
                </a:tc>
                <a:tc>
                  <a:txBody>
                    <a:bodyPr/>
                    <a:lstStyle/>
                    <a:p>
                      <a:pPr algn="l">
                        <a:defRPr sz="1800"/>
                      </a:pPr>
                      <a:r>
                        <a:t>Just before SOE/OSCE</a:t>
                      </a:r>
                    </a:p>
                  </a:txBody>
                  <a:tcPr marL="45720" marR="45720" horzOverflow="overflow"/>
                </a:tc>
                <a:tc>
                  <a:txBody>
                    <a:bodyPr/>
                    <a:lstStyle/>
                    <a:p>
                      <a:pPr algn="l">
                        <a:defRPr sz="1800"/>
                      </a:pPr>
                      <a:r>
                        <a:t>Hull/Bradford/Dewsbury</a:t>
                      </a:r>
                    </a:p>
                  </a:txBody>
                  <a:tcPr marL="45720" marR="45720" horzOverflow="overflow"/>
                </a:tc>
                <a:extLst>
                  <a:ext uri="{0D108BD9-81ED-4DB2-BD59-A6C34878D82A}">
                    <a16:rowId xmlns:a16="http://schemas.microsoft.com/office/drawing/2014/main" val="10006"/>
                  </a:ext>
                </a:extLst>
              </a:tr>
              <a:tr h="413920">
                <a:tc>
                  <a:txBody>
                    <a:bodyPr/>
                    <a:lstStyle/>
                    <a:p>
                      <a:pPr algn="l">
                        <a:defRPr sz="1800"/>
                      </a:pPr>
                      <a:r>
                        <a:t>Critical Care Transfer Course</a:t>
                      </a:r>
                    </a:p>
                  </a:txBody>
                  <a:tcPr marL="45720" marR="45720" horzOverflow="overflow"/>
                </a:tc>
                <a:tc>
                  <a:txBody>
                    <a:bodyPr/>
                    <a:lstStyle/>
                    <a:p>
                      <a:pPr algn="l">
                        <a:defRPr sz="1800"/>
                      </a:pPr>
                      <a:r>
                        <a:rPr dirty="0"/>
                        <a:t>ACCS 2</a:t>
                      </a:r>
                      <a:r>
                        <a:rPr lang="en-GB" dirty="0"/>
                        <a:t>/3 </a:t>
                      </a:r>
                      <a:r>
                        <a:rPr dirty="0"/>
                        <a:t>/</a:t>
                      </a:r>
                      <a:r>
                        <a:rPr lang="en-GB" dirty="0"/>
                        <a:t> </a:t>
                      </a:r>
                      <a:r>
                        <a:rPr dirty="0"/>
                        <a:t>CT 1</a:t>
                      </a:r>
                      <a:r>
                        <a:rPr lang="en-GB" dirty="0"/>
                        <a:t>/2</a:t>
                      </a:r>
                      <a:endParaRPr dirty="0"/>
                    </a:p>
                  </a:txBody>
                  <a:tcPr marL="45720" marR="45720" horzOverflow="overflow"/>
                </a:tc>
                <a:tc>
                  <a:txBody>
                    <a:bodyPr/>
                    <a:lstStyle/>
                    <a:p>
                      <a:pPr algn="l">
                        <a:defRPr sz="1800"/>
                      </a:pPr>
                      <a:r>
                        <a:rPr dirty="0"/>
                        <a:t>Hull/Bradford</a:t>
                      </a:r>
                      <a:r>
                        <a:rPr lang="en-GB" dirty="0"/>
                        <a:t>/others</a:t>
                      </a:r>
                      <a:endParaRPr dirty="0"/>
                    </a:p>
                  </a:txBody>
                  <a:tcPr marL="45720" marR="45720" horzOverflow="overflow"/>
                </a:tc>
                <a:extLst>
                  <a:ext uri="{0D108BD9-81ED-4DB2-BD59-A6C34878D82A}">
                    <a16:rowId xmlns:a16="http://schemas.microsoft.com/office/drawing/2014/main" val="10007"/>
                  </a:ext>
                </a:extLst>
              </a:tr>
              <a:tr h="714438">
                <a:tc>
                  <a:txBody>
                    <a:bodyPr/>
                    <a:lstStyle/>
                    <a:p>
                      <a:pPr algn="l">
                        <a:defRPr sz="1800"/>
                      </a:pPr>
                      <a:r>
                        <a:rPr dirty="0"/>
                        <a:t>Basic Obstetric </a:t>
                      </a:r>
                      <a:r>
                        <a:rPr dirty="0" err="1"/>
                        <a:t>Anaesthesia</a:t>
                      </a:r>
                      <a:r>
                        <a:rPr lang="en-GB" dirty="0"/>
                        <a:t>, Obstetric Emergencies etc</a:t>
                      </a:r>
                      <a:endParaRPr dirty="0"/>
                    </a:p>
                  </a:txBody>
                  <a:tcPr marL="45720" marR="45720" horzOverflow="overflow"/>
                </a:tc>
                <a:tc>
                  <a:txBody>
                    <a:bodyPr/>
                    <a:lstStyle/>
                    <a:p>
                      <a:pPr algn="l">
                        <a:defRPr sz="1800"/>
                      </a:pPr>
                      <a:r>
                        <a:rPr lang="en-GB" dirty="0"/>
                        <a:t>CT3 / ACCS 4</a:t>
                      </a:r>
                      <a:endParaRPr dirty="0"/>
                    </a:p>
                  </a:txBody>
                  <a:tcPr marL="45720" marR="45720" horzOverflow="overflow"/>
                </a:tc>
                <a:tc>
                  <a:txBody>
                    <a:bodyPr/>
                    <a:lstStyle/>
                    <a:p>
                      <a:pPr algn="l">
                        <a:defRPr sz="1800"/>
                      </a:pPr>
                      <a:r>
                        <a:rPr lang="en-GB" dirty="0"/>
                        <a:t>Multiple sites</a:t>
                      </a:r>
                      <a:endParaRPr dirty="0"/>
                    </a:p>
                  </a:txBody>
                  <a:tcPr marL="45720" marR="45720" horzOverflow="overflow"/>
                </a:tc>
                <a:extLst>
                  <a:ext uri="{0D108BD9-81ED-4DB2-BD59-A6C34878D82A}">
                    <a16:rowId xmlns:a16="http://schemas.microsoft.com/office/drawing/2014/main" val="10009"/>
                  </a:ext>
                </a:extLst>
              </a:tr>
            </a:tbl>
          </a:graphicData>
        </a:graphic>
      </p:graphicFrame>
      <p:sp>
        <p:nvSpPr>
          <p:cNvPr id="2" name="Rectangle 1">
            <a:extLst>
              <a:ext uri="{FF2B5EF4-FFF2-40B4-BE49-F238E27FC236}">
                <a16:creationId xmlns:a16="http://schemas.microsoft.com/office/drawing/2014/main" id="{93F4F47C-1787-4B6F-855E-CFC4946EAD68}"/>
              </a:ext>
            </a:extLst>
          </p:cNvPr>
          <p:cNvSpPr/>
          <p:nvPr/>
        </p:nvSpPr>
        <p:spPr>
          <a:xfrm>
            <a:off x="1981200" y="5670617"/>
            <a:ext cx="4572000" cy="646331"/>
          </a:xfrm>
          <a:prstGeom prst="rect">
            <a:avLst/>
          </a:prstGeom>
        </p:spPr>
        <p:txBody>
          <a:bodyPr>
            <a:spAutoFit/>
          </a:bodyPr>
          <a:lstStyle/>
          <a:p>
            <a:pPr hangingPunct="0"/>
            <a:r>
              <a:rPr lang="en-GB" kern="0" dirty="0">
                <a:solidFill>
                  <a:srgbClr val="000000"/>
                </a:solidFill>
                <a:latin typeface="Calibri"/>
                <a:cs typeface="Calibri"/>
                <a:sym typeface="Calibri"/>
                <a:hlinkClick r:id="rId3"/>
              </a:rPr>
              <a:t>https://www.yorksandhumberdeanery.nhs.uk/anaesthesia/teachingcourses</a:t>
            </a:r>
            <a:endParaRPr lang="en-GB" kern="0" dirty="0">
              <a:solidFill>
                <a:srgbClr val="000000"/>
              </a:solidFill>
              <a:latin typeface="Calibri"/>
              <a:cs typeface="Calibri"/>
              <a:sym typeface="Calibri"/>
            </a:endParaRPr>
          </a:p>
        </p:txBody>
      </p:sp>
    </p:spTree>
  </p:cSld>
  <p:clrMapOvr>
    <a:masterClrMapping/>
  </p:clrMapOvr>
  <p:transition spd="slow" advTm="1339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p:cNvSpPr>
          <p:nvPr>
            <p:ph type="title"/>
          </p:nvPr>
        </p:nvSpPr>
        <p:spPr>
          <a:prstGeom prst="rect">
            <a:avLst/>
          </a:prstGeom>
        </p:spPr>
        <p:txBody>
          <a:bodyPr/>
          <a:lstStyle>
            <a:lvl1pPr>
              <a:defRPr sz="3900"/>
            </a:lvl1pPr>
          </a:lstStyle>
          <a:p>
            <a:r>
              <a:rPr dirty="0"/>
              <a:t>Courses </a:t>
            </a:r>
            <a:r>
              <a:rPr lang="en-GB" dirty="0"/>
              <a:t>Stage 2 </a:t>
            </a:r>
            <a:r>
              <a:rPr dirty="0"/>
              <a:t>Training</a:t>
            </a:r>
          </a:p>
        </p:txBody>
      </p:sp>
      <p:graphicFrame>
        <p:nvGraphicFramePr>
          <p:cNvPr id="128" name="Table 128"/>
          <p:cNvGraphicFramePr/>
          <p:nvPr>
            <p:extLst>
              <p:ext uri="{D42A27DB-BD31-4B8C-83A1-F6EECF244321}">
                <p14:modId xmlns:p14="http://schemas.microsoft.com/office/powerpoint/2010/main" val="313339076"/>
              </p:ext>
            </p:extLst>
          </p:nvPr>
        </p:nvGraphicFramePr>
        <p:xfrm>
          <a:off x="1981200" y="1600200"/>
          <a:ext cx="8230898" cy="4145280"/>
        </p:xfrm>
        <a:graphic>
          <a:graphicData uri="http://schemas.openxmlformats.org/drawingml/2006/table">
            <a:tbl>
              <a:tblPr firstRow="1" bandRow="1"/>
              <a:tblGrid>
                <a:gridCol w="3073342">
                  <a:extLst>
                    <a:ext uri="{9D8B030D-6E8A-4147-A177-3AD203B41FA5}">
                      <a16:colId xmlns:a16="http://schemas.microsoft.com/office/drawing/2014/main" val="20000"/>
                    </a:ext>
                  </a:extLst>
                </a:gridCol>
                <a:gridCol w="2413923">
                  <a:extLst>
                    <a:ext uri="{9D8B030D-6E8A-4147-A177-3AD203B41FA5}">
                      <a16:colId xmlns:a16="http://schemas.microsoft.com/office/drawing/2014/main" val="20001"/>
                    </a:ext>
                  </a:extLst>
                </a:gridCol>
                <a:gridCol w="2743633">
                  <a:extLst>
                    <a:ext uri="{9D8B030D-6E8A-4147-A177-3AD203B41FA5}">
                      <a16:colId xmlns:a16="http://schemas.microsoft.com/office/drawing/2014/main" val="20002"/>
                    </a:ext>
                  </a:extLst>
                </a:gridCol>
              </a:tblGrid>
              <a:tr h="370840">
                <a:tc>
                  <a:txBody>
                    <a:bodyPr/>
                    <a:lstStyle/>
                    <a:p>
                      <a:pPr algn="l">
                        <a:defRPr sz="1800" b="0">
                          <a:solidFill>
                            <a:srgbClr val="000000"/>
                          </a:solidFill>
                        </a:defRPr>
                      </a:pPr>
                      <a:r>
                        <a:rPr b="1">
                          <a:solidFill>
                            <a:srgbClr val="FFFFFF"/>
                          </a:solidFill>
                        </a:rPr>
                        <a:t>Course</a:t>
                      </a:r>
                    </a:p>
                  </a:txBody>
                  <a:tcPr marL="45720" marR="45720" horzOverflow="overflow"/>
                </a:tc>
                <a:tc>
                  <a:txBody>
                    <a:bodyPr/>
                    <a:lstStyle/>
                    <a:p>
                      <a:pPr algn="l">
                        <a:defRPr sz="1800" b="0">
                          <a:solidFill>
                            <a:srgbClr val="000000"/>
                          </a:solidFill>
                        </a:defRPr>
                      </a:pPr>
                      <a:r>
                        <a:rPr b="1">
                          <a:solidFill>
                            <a:srgbClr val="FFFFFF"/>
                          </a:solidFill>
                        </a:rPr>
                        <a:t>When?</a:t>
                      </a:r>
                    </a:p>
                  </a:txBody>
                  <a:tcPr marL="45720" marR="45720" horzOverflow="overflow"/>
                </a:tc>
                <a:tc>
                  <a:txBody>
                    <a:bodyPr/>
                    <a:lstStyle/>
                    <a:p>
                      <a:pPr algn="l">
                        <a:defRPr sz="1800" b="0">
                          <a:solidFill>
                            <a:srgbClr val="000000"/>
                          </a:solidFill>
                        </a:defRPr>
                      </a:pPr>
                      <a:r>
                        <a:rPr b="1">
                          <a:solidFill>
                            <a:srgbClr val="FFFFFF"/>
                          </a:solidFill>
                        </a:rPr>
                        <a:t>Where?</a:t>
                      </a:r>
                    </a:p>
                  </a:txBody>
                  <a:tcPr marL="45720" marR="45720" horzOverflow="overflow"/>
                </a:tc>
                <a:extLst>
                  <a:ext uri="{0D108BD9-81ED-4DB2-BD59-A6C34878D82A}">
                    <a16:rowId xmlns:a16="http://schemas.microsoft.com/office/drawing/2014/main" val="10000"/>
                  </a:ext>
                </a:extLst>
              </a:tr>
              <a:tr h="370840">
                <a:tc>
                  <a:txBody>
                    <a:bodyPr/>
                    <a:lstStyle/>
                    <a:p>
                      <a:pPr algn="l">
                        <a:defRPr sz="1800"/>
                      </a:pPr>
                      <a:r>
                        <a:t>Final Course</a:t>
                      </a:r>
                    </a:p>
                  </a:txBody>
                  <a:tcPr marL="45720" marR="45720" horzOverflow="overflow"/>
                </a:tc>
                <a:tc>
                  <a:txBody>
                    <a:bodyPr/>
                    <a:lstStyle/>
                    <a:p>
                      <a:pPr algn="l">
                        <a:defRPr sz="1800"/>
                      </a:pPr>
                      <a:r>
                        <a:rPr dirty="0"/>
                        <a:t>See website</a:t>
                      </a:r>
                    </a:p>
                  </a:txBody>
                  <a:tcPr marL="45720" marR="45720" horzOverflow="overflow"/>
                </a:tc>
                <a:tc>
                  <a:txBody>
                    <a:bodyPr/>
                    <a:lstStyle/>
                    <a:p>
                      <a:pPr algn="l">
                        <a:defRPr sz="1800"/>
                      </a:pPr>
                      <a:r>
                        <a:rPr dirty="0"/>
                        <a:t>Hull</a:t>
                      </a:r>
                      <a:r>
                        <a:rPr lang="en-GB" dirty="0"/>
                        <a:t>; Sheffield</a:t>
                      </a:r>
                      <a:endParaRPr dirty="0"/>
                    </a:p>
                  </a:txBody>
                  <a:tcPr marL="45720" marR="45720" horzOverflow="overflow"/>
                </a:tc>
                <a:extLst>
                  <a:ext uri="{0D108BD9-81ED-4DB2-BD59-A6C34878D82A}">
                    <a16:rowId xmlns:a16="http://schemas.microsoft.com/office/drawing/2014/main" val="10001"/>
                  </a:ext>
                </a:extLst>
              </a:tr>
              <a:tr h="370840">
                <a:tc>
                  <a:txBody>
                    <a:bodyPr/>
                    <a:lstStyle/>
                    <a:p>
                      <a:pPr algn="l">
                        <a:defRPr sz="1800"/>
                      </a:pPr>
                      <a:r>
                        <a:t>Leeds Crammer</a:t>
                      </a:r>
                    </a:p>
                  </a:txBody>
                  <a:tcPr marL="45720" marR="45720" horzOverflow="overflow"/>
                </a:tc>
                <a:tc>
                  <a:txBody>
                    <a:bodyPr/>
                    <a:lstStyle/>
                    <a:p>
                      <a:pPr algn="l">
                        <a:defRPr sz="1800"/>
                      </a:pPr>
                      <a:r>
                        <a:t>Just before exam</a:t>
                      </a:r>
                    </a:p>
                  </a:txBody>
                  <a:tcPr marL="45720" marR="45720" horzOverflow="overflow"/>
                </a:tc>
                <a:tc>
                  <a:txBody>
                    <a:bodyPr/>
                    <a:lstStyle/>
                    <a:p>
                      <a:pPr algn="l">
                        <a:defRPr sz="1800"/>
                      </a:pPr>
                      <a:r>
                        <a:t>Leeds</a:t>
                      </a:r>
                    </a:p>
                  </a:txBody>
                  <a:tcPr marL="45720" marR="45720" horzOverflow="overflow"/>
                </a:tc>
                <a:extLst>
                  <a:ext uri="{0D108BD9-81ED-4DB2-BD59-A6C34878D82A}">
                    <a16:rowId xmlns:a16="http://schemas.microsoft.com/office/drawing/2014/main" val="10002"/>
                  </a:ext>
                </a:extLst>
              </a:tr>
              <a:tr h="370840">
                <a:tc>
                  <a:txBody>
                    <a:bodyPr/>
                    <a:lstStyle/>
                    <a:p>
                      <a:pPr algn="l">
                        <a:defRPr sz="1800"/>
                      </a:pPr>
                      <a:r>
                        <a:rPr lang="en-GB" dirty="0"/>
                        <a:t>Airway and fibre-optic courses</a:t>
                      </a:r>
                      <a:endParaRPr dirty="0"/>
                    </a:p>
                  </a:txBody>
                  <a:tcPr marL="45720" marR="45720" horzOverflow="overflow"/>
                </a:tc>
                <a:tc>
                  <a:txBody>
                    <a:bodyPr/>
                    <a:lstStyle/>
                    <a:p>
                      <a:pPr algn="l">
                        <a:defRPr sz="1800"/>
                      </a:pPr>
                      <a:r>
                        <a:rPr dirty="0"/>
                        <a:t>ST 4</a:t>
                      </a:r>
                      <a:r>
                        <a:rPr lang="en-GB" dirty="0"/>
                        <a:t>-5</a:t>
                      </a:r>
                      <a:endParaRPr dirty="0"/>
                    </a:p>
                  </a:txBody>
                  <a:tcPr marL="45720" marR="45720" horzOverflow="overflow"/>
                </a:tc>
                <a:tc>
                  <a:txBody>
                    <a:bodyPr/>
                    <a:lstStyle/>
                    <a:p>
                      <a:pPr algn="l">
                        <a:defRPr sz="1800"/>
                      </a:pPr>
                      <a:r>
                        <a:rPr dirty="0"/>
                        <a:t>Leeds/Bradford</a:t>
                      </a:r>
                      <a:r>
                        <a:rPr lang="en-GB" dirty="0"/>
                        <a:t>/ OR Sim opportunities regionwide</a:t>
                      </a:r>
                      <a:endParaRPr dirty="0"/>
                    </a:p>
                  </a:txBody>
                  <a:tcPr marL="45720" marR="45720" horzOverflow="overflow"/>
                </a:tc>
                <a:extLst>
                  <a:ext uri="{0D108BD9-81ED-4DB2-BD59-A6C34878D82A}">
                    <a16:rowId xmlns:a16="http://schemas.microsoft.com/office/drawing/2014/main" val="10003"/>
                  </a:ext>
                </a:extLst>
              </a:tr>
              <a:tr h="370840">
                <a:tc>
                  <a:txBody>
                    <a:bodyPr/>
                    <a:lstStyle/>
                    <a:p>
                      <a:pPr algn="l">
                        <a:defRPr sz="1800"/>
                      </a:pPr>
                      <a:r>
                        <a:rPr dirty="0"/>
                        <a:t>Introduction to Regional </a:t>
                      </a:r>
                      <a:r>
                        <a:rPr dirty="0" err="1"/>
                        <a:t>Anaesthesia</a:t>
                      </a:r>
                      <a:endParaRPr dirty="0"/>
                    </a:p>
                  </a:txBody>
                  <a:tcPr marL="45720" marR="45720" horzOverflow="overflow"/>
                </a:tc>
                <a:tc>
                  <a:txBody>
                    <a:bodyPr/>
                    <a:lstStyle/>
                    <a:p>
                      <a:pPr algn="l">
                        <a:defRPr sz="1800"/>
                      </a:pPr>
                      <a:r>
                        <a:rPr dirty="0"/>
                        <a:t>ST 4</a:t>
                      </a:r>
                      <a:r>
                        <a:rPr lang="en-GB" dirty="0"/>
                        <a:t>-5</a:t>
                      </a:r>
                      <a:endParaRPr dirty="0"/>
                    </a:p>
                  </a:txBody>
                  <a:tcPr marL="45720" marR="45720" horzOverflow="overflow"/>
                </a:tc>
                <a:tc>
                  <a:txBody>
                    <a:bodyPr/>
                    <a:lstStyle/>
                    <a:p>
                      <a:pPr algn="l">
                        <a:defRPr sz="1800"/>
                      </a:pPr>
                      <a:r>
                        <a:t>Mid-yorks; Sheffield; Hull</a:t>
                      </a:r>
                    </a:p>
                  </a:txBody>
                  <a:tcPr marL="45720" marR="45720" horzOverflow="overflow"/>
                </a:tc>
                <a:extLst>
                  <a:ext uri="{0D108BD9-81ED-4DB2-BD59-A6C34878D82A}">
                    <a16:rowId xmlns:a16="http://schemas.microsoft.com/office/drawing/2014/main" val="10004"/>
                  </a:ext>
                </a:extLst>
              </a:tr>
              <a:tr h="370840">
                <a:tc>
                  <a:txBody>
                    <a:bodyPr/>
                    <a:lstStyle/>
                    <a:p>
                      <a:pPr algn="l">
                        <a:defRPr sz="1800"/>
                      </a:pPr>
                      <a:r>
                        <a:t>MEPA</a:t>
                      </a:r>
                    </a:p>
                  </a:txBody>
                  <a:tcPr marL="45720" marR="45720" horzOverflow="overflow"/>
                </a:tc>
                <a:tc>
                  <a:txBody>
                    <a:bodyPr/>
                    <a:lstStyle/>
                    <a:p>
                      <a:pPr algn="l">
                        <a:defRPr sz="1800"/>
                      </a:pPr>
                      <a:r>
                        <a:rPr dirty="0"/>
                        <a:t>ST 4</a:t>
                      </a:r>
                      <a:r>
                        <a:rPr lang="en-GB" dirty="0"/>
                        <a:t>-5</a:t>
                      </a:r>
                      <a:endParaRPr dirty="0"/>
                    </a:p>
                  </a:txBody>
                  <a:tcPr marL="45720" marR="45720" horzOverflow="overflow"/>
                </a:tc>
                <a:tc>
                  <a:txBody>
                    <a:bodyPr/>
                    <a:lstStyle/>
                    <a:p>
                      <a:pPr algn="l">
                        <a:defRPr sz="1800"/>
                      </a:pPr>
                      <a:r>
                        <a:rPr lang="en-GB" dirty="0"/>
                        <a:t>Hull; Leeds; </a:t>
                      </a:r>
                      <a:r>
                        <a:rPr dirty="0"/>
                        <a:t>Sheffield</a:t>
                      </a:r>
                    </a:p>
                  </a:txBody>
                  <a:tcPr marL="45720" marR="45720" horzOverflow="overflow"/>
                </a:tc>
                <a:extLst>
                  <a:ext uri="{0D108BD9-81ED-4DB2-BD59-A6C34878D82A}">
                    <a16:rowId xmlns:a16="http://schemas.microsoft.com/office/drawing/2014/main" val="10005"/>
                  </a:ext>
                </a:extLst>
              </a:tr>
              <a:tr h="370840">
                <a:tc>
                  <a:txBody>
                    <a:bodyPr/>
                    <a:lstStyle/>
                    <a:p>
                      <a:pPr algn="l">
                        <a:defRPr sz="1800"/>
                      </a:pPr>
                      <a:r>
                        <a:t>Multi-professional Obstetrics</a:t>
                      </a:r>
                    </a:p>
                  </a:txBody>
                  <a:tcPr marL="45720" marR="45720" horzOverflow="overflow"/>
                </a:tc>
                <a:tc>
                  <a:txBody>
                    <a:bodyPr/>
                    <a:lstStyle/>
                    <a:p>
                      <a:pPr algn="l">
                        <a:defRPr sz="1800"/>
                      </a:pPr>
                      <a:r>
                        <a:rPr dirty="0"/>
                        <a:t>ST 4</a:t>
                      </a:r>
                      <a:r>
                        <a:rPr lang="en-GB" dirty="0"/>
                        <a:t>-5</a:t>
                      </a:r>
                      <a:endParaRPr dirty="0"/>
                    </a:p>
                  </a:txBody>
                  <a:tcPr marL="45720" marR="45720" horzOverflow="overflow"/>
                </a:tc>
                <a:tc>
                  <a:txBody>
                    <a:bodyPr/>
                    <a:lstStyle/>
                    <a:p>
                      <a:pPr algn="l">
                        <a:defRPr sz="1800"/>
                      </a:pPr>
                      <a:r>
                        <a:t>Various</a:t>
                      </a:r>
                    </a:p>
                  </a:txBody>
                  <a:tcPr marL="45720" marR="45720" horzOverflow="overflow"/>
                </a:tc>
                <a:extLst>
                  <a:ext uri="{0D108BD9-81ED-4DB2-BD59-A6C34878D82A}">
                    <a16:rowId xmlns:a16="http://schemas.microsoft.com/office/drawing/2014/main" val="10006"/>
                  </a:ext>
                </a:extLst>
              </a:tr>
              <a:tr h="370840">
                <a:tc>
                  <a:txBody>
                    <a:bodyPr/>
                    <a:lstStyle/>
                    <a:p>
                      <a:pPr algn="l">
                        <a:defRPr sz="1800"/>
                      </a:pPr>
                      <a:r>
                        <a:t>Trauma Study Day</a:t>
                      </a:r>
                    </a:p>
                  </a:txBody>
                  <a:tcPr marL="45720" marR="45720" horzOverflow="overflow"/>
                </a:tc>
                <a:tc>
                  <a:txBody>
                    <a:bodyPr/>
                    <a:lstStyle/>
                    <a:p>
                      <a:pPr algn="l">
                        <a:defRPr sz="1800"/>
                      </a:pPr>
                      <a:r>
                        <a:rPr dirty="0"/>
                        <a:t>ST 4</a:t>
                      </a:r>
                      <a:r>
                        <a:rPr lang="en-GB" dirty="0"/>
                        <a:t>-5</a:t>
                      </a:r>
                      <a:endParaRPr dirty="0"/>
                    </a:p>
                  </a:txBody>
                  <a:tcPr marL="45720" marR="45720" horzOverflow="overflow"/>
                </a:tc>
                <a:tc>
                  <a:txBody>
                    <a:bodyPr/>
                    <a:lstStyle/>
                    <a:p>
                      <a:pPr algn="l">
                        <a:defRPr sz="1800"/>
                      </a:pPr>
                      <a:r>
                        <a:rPr dirty="0"/>
                        <a:t>Leeds</a:t>
                      </a:r>
                      <a:r>
                        <a:rPr lang="en-GB" dirty="0"/>
                        <a:t>, Sheffield</a:t>
                      </a:r>
                      <a:endParaRPr dirty="0"/>
                    </a:p>
                  </a:txBody>
                  <a:tcPr marL="45720" marR="45720" horzOverflow="overflow"/>
                </a:tc>
                <a:extLst>
                  <a:ext uri="{0D108BD9-81ED-4DB2-BD59-A6C34878D82A}">
                    <a16:rowId xmlns:a16="http://schemas.microsoft.com/office/drawing/2014/main" val="10008"/>
                  </a:ext>
                </a:extLst>
              </a:tr>
              <a:tr h="370840">
                <a:tc>
                  <a:txBody>
                    <a:bodyPr/>
                    <a:lstStyle/>
                    <a:p>
                      <a:pPr algn="l">
                        <a:defRPr sz="1800"/>
                      </a:pPr>
                      <a:r>
                        <a:rPr lang="en-GB" dirty="0"/>
                        <a:t>Additional developmental courses</a:t>
                      </a:r>
                      <a:endParaRPr dirty="0"/>
                    </a:p>
                  </a:txBody>
                  <a:tcPr marL="45720" marR="45720" horzOverflow="overflow"/>
                </a:tc>
                <a:tc>
                  <a:txBody>
                    <a:bodyPr/>
                    <a:lstStyle/>
                    <a:p>
                      <a:pPr algn="l">
                        <a:defRPr sz="1800"/>
                      </a:pPr>
                      <a:r>
                        <a:rPr lang="en-GB" dirty="0"/>
                        <a:t>Post exam</a:t>
                      </a:r>
                      <a:endParaRPr dirty="0"/>
                    </a:p>
                  </a:txBody>
                  <a:tcPr marL="45720" marR="45720" horzOverflow="overflow"/>
                </a:tc>
                <a:tc>
                  <a:txBody>
                    <a:bodyPr/>
                    <a:lstStyle/>
                    <a:p>
                      <a:pPr algn="l">
                        <a:defRPr sz="1800"/>
                      </a:pPr>
                      <a:r>
                        <a:rPr lang="en-GB" dirty="0"/>
                        <a:t>Multiple sites</a:t>
                      </a:r>
                      <a:endParaRPr dirty="0"/>
                    </a:p>
                  </a:txBody>
                  <a:tcPr marL="45720" marR="45720" horzOverflow="overflow"/>
                </a:tc>
                <a:extLst>
                  <a:ext uri="{0D108BD9-81ED-4DB2-BD59-A6C34878D82A}">
                    <a16:rowId xmlns:a16="http://schemas.microsoft.com/office/drawing/2014/main" val="3131362032"/>
                  </a:ext>
                </a:extLst>
              </a:tr>
            </a:tbl>
          </a:graphicData>
        </a:graphic>
      </p:graphicFrame>
      <p:sp>
        <p:nvSpPr>
          <p:cNvPr id="2" name="Rectangle 1">
            <a:extLst>
              <a:ext uri="{FF2B5EF4-FFF2-40B4-BE49-F238E27FC236}">
                <a16:creationId xmlns:a16="http://schemas.microsoft.com/office/drawing/2014/main" id="{9B47C188-CDAC-4F15-B1A0-760EBCBAFD7E}"/>
              </a:ext>
            </a:extLst>
          </p:cNvPr>
          <p:cNvSpPr/>
          <p:nvPr/>
        </p:nvSpPr>
        <p:spPr>
          <a:xfrm>
            <a:off x="1981200" y="5937032"/>
            <a:ext cx="4572000" cy="646331"/>
          </a:xfrm>
          <a:prstGeom prst="rect">
            <a:avLst/>
          </a:prstGeom>
        </p:spPr>
        <p:txBody>
          <a:bodyPr>
            <a:spAutoFit/>
          </a:bodyPr>
          <a:lstStyle/>
          <a:p>
            <a:pPr hangingPunct="0"/>
            <a:r>
              <a:rPr lang="en-GB" kern="0" dirty="0">
                <a:solidFill>
                  <a:srgbClr val="000000"/>
                </a:solidFill>
                <a:latin typeface="Calibri"/>
                <a:cs typeface="Calibri"/>
                <a:sym typeface="Calibri"/>
                <a:hlinkClick r:id="rId3"/>
              </a:rPr>
              <a:t>https://www.yorksandhumberdeanery.nhs.uk/anaesthesia/teachingcourses</a:t>
            </a:r>
            <a:endParaRPr lang="en-GB" kern="0" dirty="0">
              <a:solidFill>
                <a:srgbClr val="000000"/>
              </a:solidFill>
              <a:latin typeface="Calibri"/>
              <a:cs typeface="Calibri"/>
              <a:sym typeface="Calibri"/>
            </a:endParaRPr>
          </a:p>
        </p:txBody>
      </p:sp>
    </p:spTree>
  </p:cSld>
  <p:clrMapOvr>
    <a:masterClrMapping/>
  </p:clrMapOvr>
  <p:transition spd="slow" advTm="16136"/>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8593-AD45-4F79-9034-304F9211D901}"/>
              </a:ext>
            </a:extLst>
          </p:cNvPr>
          <p:cNvSpPr>
            <a:spLocks noGrp="1"/>
          </p:cNvSpPr>
          <p:nvPr>
            <p:ph type="title"/>
          </p:nvPr>
        </p:nvSpPr>
        <p:spPr>
          <a:xfrm>
            <a:off x="259702" y="365125"/>
            <a:ext cx="11932298" cy="989661"/>
          </a:xfrm>
        </p:spPr>
        <p:txBody>
          <a:bodyPr>
            <a:normAutofit fontScale="90000"/>
          </a:bodyPr>
          <a:lstStyle/>
          <a:p>
            <a:pPr algn="ctr"/>
            <a:r>
              <a:rPr lang="en-GB" b="1" dirty="0">
                <a:solidFill>
                  <a:srgbClr val="FF0000"/>
                </a:solidFill>
              </a:rPr>
              <a:t>HOW: </a:t>
            </a:r>
            <a:r>
              <a:rPr lang="en-GB" dirty="0">
                <a:hlinkClick r:id="rId3"/>
              </a:rPr>
              <a:t>https://accent.hicom.co.uk/Portal/Live/Web/</a:t>
            </a:r>
            <a:r>
              <a:rPr lang="en-GB" dirty="0"/>
              <a:t>  </a:t>
            </a:r>
            <a:br>
              <a:rPr lang="en-GB" dirty="0"/>
            </a:br>
            <a:endParaRPr lang="en-GB" dirty="0"/>
          </a:p>
        </p:txBody>
      </p:sp>
      <p:sp>
        <p:nvSpPr>
          <p:cNvPr id="4" name="Text Placeholder 3">
            <a:extLst>
              <a:ext uri="{FF2B5EF4-FFF2-40B4-BE49-F238E27FC236}">
                <a16:creationId xmlns:a16="http://schemas.microsoft.com/office/drawing/2014/main" id="{AA7F8041-FA17-4F30-A825-2E8028BEBC21}"/>
              </a:ext>
            </a:extLst>
          </p:cNvPr>
          <p:cNvSpPr>
            <a:spLocks noGrp="1"/>
          </p:cNvSpPr>
          <p:nvPr>
            <p:ph type="body" sz="half" idx="1"/>
          </p:nvPr>
        </p:nvSpPr>
        <p:spPr>
          <a:xfrm>
            <a:off x="609600" y="1600199"/>
            <a:ext cx="5384800" cy="4892676"/>
          </a:xfrm>
        </p:spPr>
        <p:txBody>
          <a:bodyPr>
            <a:normAutofit/>
          </a:bodyPr>
          <a:lstStyle/>
          <a:p>
            <a:r>
              <a:rPr lang="en-GB" dirty="0"/>
              <a:t>ACCENT LEAVE MANAGER: </a:t>
            </a:r>
            <a:r>
              <a:rPr lang="en-GB" dirty="0">
                <a:hlinkClick r:id="rId3"/>
              </a:rPr>
              <a:t>https://accent.hicom.co.uk/Portal/Live/Web/</a:t>
            </a:r>
            <a:r>
              <a:rPr lang="en-GB" dirty="0"/>
              <a:t> </a:t>
            </a:r>
          </a:p>
          <a:p>
            <a:r>
              <a:rPr lang="en-GB" dirty="0"/>
              <a:t>Sign up with Email you used for HEE (“forgotten password”)</a:t>
            </a:r>
          </a:p>
          <a:p>
            <a:r>
              <a:rPr lang="en-GB" dirty="0"/>
              <a:t>Submit applications early and</a:t>
            </a:r>
            <a:r>
              <a:rPr lang="en-GB" dirty="0">
                <a:solidFill>
                  <a:srgbClr val="FF0000"/>
                </a:solidFill>
              </a:rPr>
              <a:t> before parting with any money</a:t>
            </a:r>
          </a:p>
          <a:p>
            <a:r>
              <a:rPr lang="en-GB" dirty="0"/>
              <a:t>If in doubt, ask!</a:t>
            </a:r>
          </a:p>
          <a:p>
            <a:pPr lvl="1"/>
            <a:r>
              <a:rPr lang="en-GB" dirty="0"/>
              <a:t>College tutors</a:t>
            </a:r>
          </a:p>
          <a:p>
            <a:pPr lvl="1"/>
            <a:r>
              <a:rPr lang="en-GB" dirty="0"/>
              <a:t>TPDs </a:t>
            </a:r>
          </a:p>
          <a:p>
            <a:pPr lvl="1"/>
            <a:r>
              <a:rPr lang="en-GB" dirty="0"/>
              <a:t>Heads of School</a:t>
            </a:r>
          </a:p>
        </p:txBody>
      </p:sp>
      <p:pic>
        <p:nvPicPr>
          <p:cNvPr id="5" name="Picture 4">
            <a:extLst>
              <a:ext uri="{FF2B5EF4-FFF2-40B4-BE49-F238E27FC236}">
                <a16:creationId xmlns:a16="http://schemas.microsoft.com/office/drawing/2014/main" id="{A0D46492-0A51-6A53-0BA5-6A8A120544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19070"/>
            <a:ext cx="12192000" cy="5654934"/>
          </a:xfrm>
          <a:prstGeom prst="rect">
            <a:avLst/>
          </a:prstGeom>
        </p:spPr>
      </p:pic>
    </p:spTree>
    <p:extLst>
      <p:ext uri="{BB962C8B-B14F-4D97-AF65-F5344CB8AC3E}">
        <p14:creationId xmlns:p14="http://schemas.microsoft.com/office/powerpoint/2010/main" val="2089982427"/>
      </p:ext>
    </p:extLst>
  </p:cSld>
  <p:clrMapOvr>
    <a:masterClrMapping/>
  </p:clrMapOvr>
  <p:transition spd="med" advTm="2745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8593-AD45-4F79-9034-304F9211D901}"/>
              </a:ext>
            </a:extLst>
          </p:cNvPr>
          <p:cNvSpPr>
            <a:spLocks noGrp="1"/>
          </p:cNvSpPr>
          <p:nvPr>
            <p:ph type="title"/>
          </p:nvPr>
        </p:nvSpPr>
        <p:spPr>
          <a:xfrm>
            <a:off x="259702" y="29223"/>
            <a:ext cx="10515600" cy="1325563"/>
          </a:xfrm>
        </p:spPr>
        <p:txBody>
          <a:bodyPr/>
          <a:lstStyle/>
          <a:p>
            <a:r>
              <a:rPr lang="en-GB" dirty="0"/>
              <a:t>HOW: Accent Leave Manager</a:t>
            </a:r>
          </a:p>
        </p:txBody>
      </p:sp>
      <p:sp>
        <p:nvSpPr>
          <p:cNvPr id="4" name="Text Placeholder 3">
            <a:extLst>
              <a:ext uri="{FF2B5EF4-FFF2-40B4-BE49-F238E27FC236}">
                <a16:creationId xmlns:a16="http://schemas.microsoft.com/office/drawing/2014/main" id="{AA7F8041-FA17-4F30-A825-2E8028BEBC21}"/>
              </a:ext>
            </a:extLst>
          </p:cNvPr>
          <p:cNvSpPr>
            <a:spLocks noGrp="1"/>
          </p:cNvSpPr>
          <p:nvPr>
            <p:ph type="body" sz="half" idx="1"/>
          </p:nvPr>
        </p:nvSpPr>
        <p:spPr>
          <a:xfrm>
            <a:off x="609599" y="1600199"/>
            <a:ext cx="10680441" cy="4892676"/>
          </a:xfrm>
        </p:spPr>
        <p:txBody>
          <a:bodyPr>
            <a:normAutofit/>
          </a:bodyPr>
          <a:lstStyle/>
          <a:p>
            <a:r>
              <a:rPr lang="en-GB" dirty="0"/>
              <a:t>ACCENT LEAVE MANAGER: </a:t>
            </a:r>
            <a:r>
              <a:rPr lang="en-GB" dirty="0">
                <a:hlinkClick r:id="rId3"/>
              </a:rPr>
              <a:t>https://accent.hicom.co.uk/Portal/Live/Web/</a:t>
            </a:r>
            <a:r>
              <a:rPr lang="en-GB" dirty="0"/>
              <a:t> </a:t>
            </a:r>
          </a:p>
          <a:p>
            <a:endParaRPr lang="en-GB" sz="800" dirty="0"/>
          </a:p>
          <a:p>
            <a:r>
              <a:rPr lang="en-GB" dirty="0"/>
              <a:t>Sign up with Email you used for HEE (“forgotten password”)</a:t>
            </a:r>
          </a:p>
          <a:p>
            <a:endParaRPr lang="en-GB" sz="800" dirty="0"/>
          </a:p>
          <a:p>
            <a:r>
              <a:rPr lang="en-GB" dirty="0"/>
              <a:t>Submit applications early and</a:t>
            </a:r>
            <a:r>
              <a:rPr lang="en-GB" dirty="0">
                <a:solidFill>
                  <a:srgbClr val="FF0000"/>
                </a:solidFill>
              </a:rPr>
              <a:t> before parting with any money</a:t>
            </a:r>
          </a:p>
          <a:p>
            <a:endParaRPr lang="en-GB" sz="800" dirty="0"/>
          </a:p>
          <a:p>
            <a:r>
              <a:rPr lang="en-GB" dirty="0"/>
              <a:t>If in doubt, ask!</a:t>
            </a:r>
          </a:p>
          <a:p>
            <a:pPr lvl="1"/>
            <a:r>
              <a:rPr lang="en-GB" dirty="0"/>
              <a:t>College tutors</a:t>
            </a:r>
          </a:p>
          <a:p>
            <a:pPr lvl="1"/>
            <a:r>
              <a:rPr lang="en-GB" dirty="0"/>
              <a:t>TPDs </a:t>
            </a:r>
          </a:p>
          <a:p>
            <a:pPr lvl="1"/>
            <a:r>
              <a:rPr lang="en-GB" dirty="0"/>
              <a:t>Heads of School</a:t>
            </a:r>
            <a:br>
              <a:rPr lang="en-GB" dirty="0"/>
            </a:br>
            <a:endParaRPr lang="en-GB" dirty="0"/>
          </a:p>
        </p:txBody>
      </p:sp>
    </p:spTree>
    <p:extLst>
      <p:ext uri="{BB962C8B-B14F-4D97-AF65-F5344CB8AC3E}">
        <p14:creationId xmlns:p14="http://schemas.microsoft.com/office/powerpoint/2010/main" val="2845134333"/>
      </p:ext>
    </p:extLst>
  </p:cSld>
  <p:clrMapOvr>
    <a:masterClrMapping/>
  </p:clrMapOvr>
  <p:transition spd="med" advTm="2745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5909-C38B-3BCD-4F35-551712B1E660}"/>
              </a:ext>
            </a:extLst>
          </p:cNvPr>
          <p:cNvSpPr>
            <a:spLocks noGrp="1"/>
          </p:cNvSpPr>
          <p:nvPr>
            <p:ph type="title"/>
          </p:nvPr>
        </p:nvSpPr>
        <p:spPr>
          <a:xfrm>
            <a:off x="238511" y="223346"/>
            <a:ext cx="10515600" cy="1325563"/>
          </a:xfrm>
        </p:spPr>
        <p:txBody>
          <a:bodyPr/>
          <a:lstStyle/>
          <a:p>
            <a:r>
              <a:rPr lang="en-GB" dirty="0"/>
              <a:t>Study Leave Principles</a:t>
            </a:r>
          </a:p>
        </p:txBody>
      </p:sp>
      <p:sp>
        <p:nvSpPr>
          <p:cNvPr id="3" name="Content Placeholder 2">
            <a:extLst>
              <a:ext uri="{FF2B5EF4-FFF2-40B4-BE49-F238E27FC236}">
                <a16:creationId xmlns:a16="http://schemas.microsoft.com/office/drawing/2014/main" id="{3D34DC7B-15CF-5CFB-6EA7-99C8E8EB7741}"/>
              </a:ext>
            </a:extLst>
          </p:cNvPr>
          <p:cNvSpPr>
            <a:spLocks noGrp="1"/>
          </p:cNvSpPr>
          <p:nvPr>
            <p:ph sz="half" idx="1"/>
          </p:nvPr>
        </p:nvSpPr>
        <p:spPr>
          <a:xfrm>
            <a:off x="838199" y="1243910"/>
            <a:ext cx="6993835" cy="5274365"/>
          </a:xfrm>
        </p:spPr>
        <p:txBody>
          <a:bodyPr>
            <a:normAutofit fontScale="62500" lnSpcReduction="20000"/>
          </a:bodyPr>
          <a:lstStyle/>
          <a:p>
            <a:endParaRPr lang="en-GB" sz="1800" dirty="0">
              <a:hlinkClick r:id="rId3">
                <a:extLst>
                  <a:ext uri="{A12FA001-AC4F-418D-AE19-62706E023703}">
                    <ahyp:hlinkClr xmlns:ahyp="http://schemas.microsoft.com/office/drawing/2018/hyperlinkcolor" val="tx"/>
                  </a:ext>
                </a:extLst>
              </a:hlinkClick>
            </a:endParaRPr>
          </a:p>
          <a:p>
            <a:r>
              <a:rPr lang="en-GB" sz="5600" dirty="0"/>
              <a:t>Time vs. funding</a:t>
            </a:r>
          </a:p>
          <a:p>
            <a:r>
              <a:rPr lang="en-GB" sz="5600" dirty="0"/>
              <a:t>Exam leave</a:t>
            </a:r>
          </a:p>
          <a:p>
            <a:r>
              <a:rPr lang="en-GB" sz="5600" dirty="0"/>
              <a:t>Notice</a:t>
            </a:r>
          </a:p>
          <a:p>
            <a:r>
              <a:rPr lang="en-GB" sz="5600" dirty="0"/>
              <a:t>Approval </a:t>
            </a:r>
          </a:p>
          <a:p>
            <a:r>
              <a:rPr lang="en-GB" sz="5600" dirty="0"/>
              <a:t>Location</a:t>
            </a:r>
          </a:p>
          <a:p>
            <a:r>
              <a:rPr lang="en-GB" sz="5600" dirty="0"/>
              <a:t>Relevance</a:t>
            </a:r>
          </a:p>
          <a:p>
            <a:r>
              <a:rPr lang="en-GB" sz="5600" dirty="0"/>
              <a:t>Aspirational</a:t>
            </a:r>
          </a:p>
          <a:p>
            <a:r>
              <a:rPr lang="en-GB" sz="5600" dirty="0">
                <a:hlinkClick r:id="rId4"/>
              </a:rPr>
              <a:t>https://www.yorksandhumberdeanery. nhs.uk/professional-support/policies/study-leave</a:t>
            </a:r>
            <a:endParaRPr lang="en-GB" sz="5600" dirty="0"/>
          </a:p>
        </p:txBody>
      </p:sp>
      <p:pic>
        <p:nvPicPr>
          <p:cNvPr id="5" name="Content Placeholder 4">
            <a:extLst>
              <a:ext uri="{FF2B5EF4-FFF2-40B4-BE49-F238E27FC236}">
                <a16:creationId xmlns:a16="http://schemas.microsoft.com/office/drawing/2014/main" id="{1A87C971-1171-DCE8-1944-E2EC21AE4ECD}"/>
              </a:ext>
            </a:extLst>
          </p:cNvPr>
          <p:cNvPicPr>
            <a:picLocks noGrp="1" noChangeAspect="1"/>
          </p:cNvPicPr>
          <p:nvPr>
            <p:ph sz="half" idx="2"/>
          </p:nvPr>
        </p:nvPicPr>
        <p:blipFill rotWithShape="1">
          <a:blip r:embed="rId5" cstate="email">
            <a:extLst>
              <a:ext uri="{28A0092B-C50C-407E-A947-70E740481C1C}">
                <a14:useLocalDpi xmlns:a14="http://schemas.microsoft.com/office/drawing/2010/main"/>
              </a:ext>
            </a:extLst>
          </a:blip>
          <a:srcRect/>
          <a:stretch/>
        </p:blipFill>
        <p:spPr>
          <a:xfrm>
            <a:off x="7613780" y="438760"/>
            <a:ext cx="4339709" cy="6054115"/>
          </a:xfrm>
          <a:prstGeom prst="rect">
            <a:avLst/>
          </a:prstGeom>
          <a:ln>
            <a:solidFill>
              <a:schemeClr val="tx1"/>
            </a:solidFill>
          </a:ln>
        </p:spPr>
      </p:pic>
    </p:spTree>
    <p:extLst>
      <p:ext uri="{BB962C8B-B14F-4D97-AF65-F5344CB8AC3E}">
        <p14:creationId xmlns:p14="http://schemas.microsoft.com/office/powerpoint/2010/main" val="285753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DF0-BF25-4E89-A06A-9C6D63E24FE5}"/>
              </a:ext>
            </a:extLst>
          </p:cNvPr>
          <p:cNvSpPr>
            <a:spLocks noGrp="1"/>
          </p:cNvSpPr>
          <p:nvPr>
            <p:ph type="title"/>
          </p:nvPr>
        </p:nvSpPr>
        <p:spPr/>
        <p:txBody>
          <a:bodyPr/>
          <a:lstStyle/>
          <a:p>
            <a:r>
              <a:rPr lang="en-GB" dirty="0"/>
              <a:t>Educational Development Time </a:t>
            </a:r>
          </a:p>
        </p:txBody>
      </p:sp>
      <p:sp>
        <p:nvSpPr>
          <p:cNvPr id="3" name="Text Placeholder 2">
            <a:extLst>
              <a:ext uri="{FF2B5EF4-FFF2-40B4-BE49-F238E27FC236}">
                <a16:creationId xmlns:a16="http://schemas.microsoft.com/office/drawing/2014/main" id="{3384C748-015A-E03F-E2D9-24B0E7A066B5}"/>
              </a:ext>
            </a:extLst>
          </p:cNvPr>
          <p:cNvSpPr>
            <a:spLocks noGrp="1"/>
          </p:cNvSpPr>
          <p:nvPr>
            <p:ph type="body" sz="half" idx="1"/>
          </p:nvPr>
        </p:nvSpPr>
        <p:spPr/>
        <p:txBody>
          <a:bodyPr>
            <a:normAutofit fontScale="55000" lnSpcReduction="20000"/>
          </a:bodyPr>
          <a:lstStyle/>
          <a:p>
            <a:endParaRPr lang="en-GB" dirty="0"/>
          </a:p>
          <a:p>
            <a:r>
              <a:rPr lang="en-GB" dirty="0"/>
              <a:t>Stage 1 &amp;2 = 2h per week</a:t>
            </a:r>
          </a:p>
          <a:p>
            <a:r>
              <a:rPr lang="en-GB" dirty="0"/>
              <a:t>Stage 3 = 4 h per week</a:t>
            </a:r>
          </a:p>
          <a:p>
            <a:r>
              <a:rPr lang="en-GB" dirty="0"/>
              <a:t>Flexible, may be opportunistic </a:t>
            </a:r>
          </a:p>
          <a:p>
            <a:r>
              <a:rPr lang="en-GB" dirty="0"/>
              <a:t>May need to be agreed prospectively with rota team</a:t>
            </a:r>
          </a:p>
          <a:p>
            <a:r>
              <a:rPr lang="en-GB" dirty="0"/>
              <a:t>Must be supported by ES, </a:t>
            </a:r>
          </a:p>
          <a:p>
            <a:r>
              <a:rPr lang="en-GB" dirty="0"/>
              <a:t>Specific objectives must be clear</a:t>
            </a:r>
          </a:p>
          <a:p>
            <a:r>
              <a:rPr lang="en-GB" dirty="0"/>
              <a:t>Activity must be recorded on LLP</a:t>
            </a:r>
          </a:p>
          <a:p>
            <a:r>
              <a:rPr lang="en-GB" dirty="0"/>
              <a:t>May include</a:t>
            </a:r>
          </a:p>
          <a:p>
            <a:pPr lvl="1" algn="l">
              <a:buFont typeface="Arial" panose="020B0604020202020204" pitchFamily="34" charset="0"/>
              <a:buChar char="•"/>
            </a:pPr>
            <a:r>
              <a:rPr lang="en-GB" b="0" i="0" dirty="0">
                <a:solidFill>
                  <a:srgbClr val="1E1E1F"/>
                </a:solidFill>
                <a:effectLst/>
                <a:latin typeface="semplicitapro"/>
              </a:rPr>
              <a:t>educational activity and preparation of educational materials</a:t>
            </a:r>
          </a:p>
          <a:p>
            <a:pPr lvl="1" algn="l">
              <a:buFont typeface="Arial" panose="020B0604020202020204" pitchFamily="34" charset="0"/>
              <a:buChar char="•"/>
            </a:pPr>
            <a:r>
              <a:rPr lang="en-GB" b="0" i="0" dirty="0">
                <a:solidFill>
                  <a:srgbClr val="1E1E1F"/>
                </a:solidFill>
                <a:effectLst/>
                <a:latin typeface="semplicitapro"/>
              </a:rPr>
              <a:t>quality Improvement projects</a:t>
            </a:r>
          </a:p>
          <a:p>
            <a:pPr lvl="1" algn="l">
              <a:buFont typeface="Arial" panose="020B0604020202020204" pitchFamily="34" charset="0"/>
              <a:buChar char="•"/>
            </a:pPr>
            <a:r>
              <a:rPr lang="en-GB" b="0" i="0" dirty="0">
                <a:solidFill>
                  <a:srgbClr val="1E1E1F"/>
                </a:solidFill>
                <a:effectLst/>
                <a:latin typeface="semplicitapro"/>
              </a:rPr>
              <a:t>research</a:t>
            </a:r>
          </a:p>
          <a:p>
            <a:pPr lvl="1" algn="l">
              <a:buFont typeface="Arial" panose="020B0604020202020204" pitchFamily="34" charset="0"/>
              <a:buChar char="•"/>
            </a:pPr>
            <a:r>
              <a:rPr lang="en-GB" b="0" i="0" dirty="0">
                <a:solidFill>
                  <a:srgbClr val="1E1E1F"/>
                </a:solidFill>
                <a:effectLst/>
                <a:latin typeface="semplicitapro"/>
              </a:rPr>
              <a:t>management and leadership activity</a:t>
            </a:r>
          </a:p>
          <a:p>
            <a:pPr lvl="1" algn="l">
              <a:buFont typeface="Arial" panose="020B0604020202020204" pitchFamily="34" charset="0"/>
              <a:buChar char="•"/>
            </a:pPr>
            <a:r>
              <a:rPr lang="en-GB" b="0" i="0" dirty="0">
                <a:solidFill>
                  <a:srgbClr val="1E1E1F"/>
                </a:solidFill>
                <a:effectLst/>
                <a:latin typeface="semplicitapro"/>
              </a:rPr>
              <a:t>other activities which support the development of skills in these areas</a:t>
            </a:r>
            <a:endParaRPr lang="en-GB" dirty="0"/>
          </a:p>
          <a:p>
            <a:endParaRPr lang="en-GB" dirty="0"/>
          </a:p>
          <a:p>
            <a:r>
              <a:rPr lang="en-GB" dirty="0"/>
              <a:t>https://www.rcoa.ac.uk/training-careers/training-hub/2021-curriculum/guidance-educational-development-time</a:t>
            </a:r>
          </a:p>
        </p:txBody>
      </p:sp>
      <p:pic>
        <p:nvPicPr>
          <p:cNvPr id="5" name="Picture 4">
            <a:extLst>
              <a:ext uri="{FF2B5EF4-FFF2-40B4-BE49-F238E27FC236}">
                <a16:creationId xmlns:a16="http://schemas.microsoft.com/office/drawing/2014/main" id="{FDF734A6-1242-EB4F-2F8B-5683B0AA42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25680" y="2255520"/>
            <a:ext cx="6466321" cy="2783840"/>
          </a:xfrm>
          <a:prstGeom prst="rect">
            <a:avLst/>
          </a:prstGeom>
        </p:spPr>
      </p:pic>
    </p:spTree>
    <p:extLst>
      <p:ext uri="{BB962C8B-B14F-4D97-AF65-F5344CB8AC3E}">
        <p14:creationId xmlns:p14="http://schemas.microsoft.com/office/powerpoint/2010/main" val="4242737480"/>
      </p:ext>
    </p:extLst>
  </p:cSld>
  <p:clrMapOvr>
    <a:masterClrMapping/>
  </p:clrMapOvr>
  <p:transition spd="med" advTm="58024"/>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39D4-FAF7-4CB4-B5EC-9BF8B7745FBE}"/>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351A7453-CF82-EE7E-651F-8CEC762B4F2A}"/>
              </a:ext>
            </a:extLst>
          </p:cNvPr>
          <p:cNvSpPr>
            <a:spLocks noGrp="1"/>
          </p:cNvSpPr>
          <p:nvPr>
            <p:ph sz="half" idx="1"/>
          </p:nvPr>
        </p:nvSpPr>
        <p:spPr/>
        <p:txBody>
          <a:bodyPr/>
          <a:lstStyle/>
          <a:p>
            <a:r>
              <a:rPr lang="en-GB" dirty="0"/>
              <a:t>Great timing!</a:t>
            </a:r>
          </a:p>
          <a:p>
            <a:r>
              <a:rPr lang="en-GB" dirty="0"/>
              <a:t>Fantastic opportunities</a:t>
            </a:r>
          </a:p>
          <a:p>
            <a:r>
              <a:rPr lang="en-GB" dirty="0"/>
              <a:t>Plenty of support</a:t>
            </a:r>
          </a:p>
          <a:p>
            <a:r>
              <a:rPr lang="en-GB" dirty="0"/>
              <a:t>Thank you for listening</a:t>
            </a:r>
          </a:p>
          <a:p>
            <a:r>
              <a:rPr lang="en-GB" dirty="0"/>
              <a:t>Good luck!</a:t>
            </a:r>
          </a:p>
          <a:p>
            <a:endParaRPr lang="en-GB" dirty="0"/>
          </a:p>
        </p:txBody>
      </p:sp>
      <p:pic>
        <p:nvPicPr>
          <p:cNvPr id="5" name="image17.jpeg" descr="C:\Users\Jill\Pictures\UK-Cott-Yorkshire-Moors-ii.jpg">
            <a:extLst>
              <a:ext uri="{FF2B5EF4-FFF2-40B4-BE49-F238E27FC236}">
                <a16:creationId xmlns:a16="http://schemas.microsoft.com/office/drawing/2014/main" id="{9726EF1B-5B74-675B-E6B2-EC5998C571E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16521" y="1493520"/>
            <a:ext cx="6927038" cy="4571999"/>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8"/>
                </a:cubicBezTo>
                <a:cubicBezTo>
                  <a:pt x="0" y="16763"/>
                  <a:pt x="4836" y="21600"/>
                  <a:pt x="10801" y="21600"/>
                </a:cubicBezTo>
                <a:cubicBezTo>
                  <a:pt x="16766" y="21600"/>
                  <a:pt x="21600" y="16763"/>
                  <a:pt x="21600" y="10798"/>
                </a:cubicBezTo>
                <a:cubicBezTo>
                  <a:pt x="21600" y="4834"/>
                  <a:pt x="16766" y="0"/>
                  <a:pt x="10801" y="0"/>
                </a:cubicBezTo>
                <a:close/>
              </a:path>
            </a:pathLst>
          </a:custGeom>
          <a:ln w="12700">
            <a:miter lim="400000"/>
          </a:ln>
        </p:spPr>
      </p:pic>
    </p:spTree>
    <p:extLst>
      <p:ext uri="{BB962C8B-B14F-4D97-AF65-F5344CB8AC3E}">
        <p14:creationId xmlns:p14="http://schemas.microsoft.com/office/powerpoint/2010/main" val="268297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34645"/>
            <a:ext cx="3337560" cy="2073275"/>
          </a:xfrm>
        </p:spPr>
        <p:txBody>
          <a:bodyPr/>
          <a:lstStyle/>
          <a:p>
            <a:r>
              <a:rPr lang="en-GB" dirty="0"/>
              <a:t>Professional</a:t>
            </a:r>
            <a:br>
              <a:rPr lang="en-GB" dirty="0"/>
            </a:br>
            <a:r>
              <a:rPr lang="en-GB" dirty="0"/>
              <a:t>Relationships</a:t>
            </a:r>
          </a:p>
        </p:txBody>
      </p:sp>
      <p:graphicFrame>
        <p:nvGraphicFramePr>
          <p:cNvPr id="5" name="Content Placeholder 4">
            <a:extLst>
              <a:ext uri="{FF2B5EF4-FFF2-40B4-BE49-F238E27FC236}">
                <a16:creationId xmlns:a16="http://schemas.microsoft.com/office/drawing/2014/main" id="{B7C697E9-21BC-44BD-9AD6-D5504EED05F6}"/>
              </a:ext>
            </a:extLst>
          </p:cNvPr>
          <p:cNvGraphicFramePr>
            <a:graphicFrameLocks noGrp="1"/>
          </p:cNvGraphicFramePr>
          <p:nvPr>
            <p:ph sz="half" idx="1"/>
            <p:extLst>
              <p:ext uri="{D42A27DB-BD31-4B8C-83A1-F6EECF244321}">
                <p14:modId xmlns:p14="http://schemas.microsoft.com/office/powerpoint/2010/main" val="3067898792"/>
              </p:ext>
            </p:extLst>
          </p:nvPr>
        </p:nvGraphicFramePr>
        <p:xfrm>
          <a:off x="2018289" y="559742"/>
          <a:ext cx="9372600" cy="59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id="{AC5DABBB-0704-42F2-B1FB-253C361AB44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87410" y="2911503"/>
            <a:ext cx="1217179" cy="124484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3400487E-92B4-46DD-A395-EF537AC216A3}"/>
              </a:ext>
            </a:extLst>
          </p:cNvPr>
          <p:cNvPicPr>
            <a:picLocks noGrp="1" noChangeAspect="1"/>
          </p:cNvPicPr>
          <p:nvPr>
            <p:ph sz="half" idx="2"/>
          </p:nvPr>
        </p:nvPicPr>
        <p:blipFill>
          <a:blip r:embed="rId9" cstate="email">
            <a:extLst>
              <a:ext uri="{28A0092B-C50C-407E-A947-70E740481C1C}">
                <a14:useLocalDpi xmlns:a14="http://schemas.microsoft.com/office/drawing/2010/main"/>
              </a:ext>
            </a:extLst>
          </a:blip>
          <a:stretch>
            <a:fillRect/>
          </a:stretch>
        </p:blipFill>
        <p:spPr>
          <a:xfrm>
            <a:off x="3538449" y="399770"/>
            <a:ext cx="8686801" cy="6515099"/>
          </a:xfrm>
          <a:prstGeom prst="rect">
            <a:avLst/>
          </a:prstGeom>
        </p:spPr>
      </p:pic>
      <p:sp>
        <p:nvSpPr>
          <p:cNvPr id="4" name="Rectangle 3">
            <a:extLst>
              <a:ext uri="{FF2B5EF4-FFF2-40B4-BE49-F238E27FC236}">
                <a16:creationId xmlns:a16="http://schemas.microsoft.com/office/drawing/2014/main" id="{BED9D7EB-3203-B3EB-BBF9-C80866552133}"/>
              </a:ext>
            </a:extLst>
          </p:cNvPr>
          <p:cNvSpPr/>
          <p:nvPr/>
        </p:nvSpPr>
        <p:spPr>
          <a:xfrm>
            <a:off x="4165548" y="3866230"/>
            <a:ext cx="1796149" cy="64289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85000"/>
                  </a:schemeClr>
                </a:solidFill>
              </a:rPr>
              <a:t>Guardian of Safe Working</a:t>
            </a:r>
          </a:p>
        </p:txBody>
      </p:sp>
      <p:sp>
        <p:nvSpPr>
          <p:cNvPr id="8" name="Rectangle 7">
            <a:extLst>
              <a:ext uri="{FF2B5EF4-FFF2-40B4-BE49-F238E27FC236}">
                <a16:creationId xmlns:a16="http://schemas.microsoft.com/office/drawing/2014/main" id="{5C41E99A-7246-BBC1-4DEA-DA076C0F8C33}"/>
              </a:ext>
            </a:extLst>
          </p:cNvPr>
          <p:cNvSpPr/>
          <p:nvPr/>
        </p:nvSpPr>
        <p:spPr>
          <a:xfrm>
            <a:off x="9018137" y="4259683"/>
            <a:ext cx="1796149" cy="49887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85000"/>
                  </a:schemeClr>
                </a:solidFill>
              </a:rPr>
              <a:t>REPS</a:t>
            </a:r>
          </a:p>
        </p:txBody>
      </p:sp>
      <p:sp>
        <p:nvSpPr>
          <p:cNvPr id="9" name="Rectangle 8">
            <a:extLst>
              <a:ext uri="{FF2B5EF4-FFF2-40B4-BE49-F238E27FC236}">
                <a16:creationId xmlns:a16="http://schemas.microsoft.com/office/drawing/2014/main" id="{5615754F-E492-E981-82F6-1F083E15C681}"/>
              </a:ext>
            </a:extLst>
          </p:cNvPr>
          <p:cNvSpPr/>
          <p:nvPr/>
        </p:nvSpPr>
        <p:spPr>
          <a:xfrm>
            <a:off x="9018137" y="4758557"/>
            <a:ext cx="1796149" cy="49887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85000"/>
                  </a:schemeClr>
                </a:solidFill>
              </a:rPr>
              <a:t>Junior Dr REP</a:t>
            </a:r>
          </a:p>
        </p:txBody>
      </p:sp>
      <p:sp>
        <p:nvSpPr>
          <p:cNvPr id="10" name="Rectangle 9">
            <a:extLst>
              <a:ext uri="{FF2B5EF4-FFF2-40B4-BE49-F238E27FC236}">
                <a16:creationId xmlns:a16="http://schemas.microsoft.com/office/drawing/2014/main" id="{341D00FA-E45F-8DC4-A171-19B70CD9DEA3}"/>
              </a:ext>
            </a:extLst>
          </p:cNvPr>
          <p:cNvSpPr/>
          <p:nvPr/>
        </p:nvSpPr>
        <p:spPr>
          <a:xfrm>
            <a:off x="9018137" y="5257431"/>
            <a:ext cx="1796149" cy="49887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85000"/>
                  </a:schemeClr>
                </a:solidFill>
              </a:rPr>
              <a:t>BMA REP</a:t>
            </a:r>
          </a:p>
        </p:txBody>
      </p:sp>
      <p:sp>
        <p:nvSpPr>
          <p:cNvPr id="11" name="Rectangle 10">
            <a:extLst>
              <a:ext uri="{FF2B5EF4-FFF2-40B4-BE49-F238E27FC236}">
                <a16:creationId xmlns:a16="http://schemas.microsoft.com/office/drawing/2014/main" id="{E356350A-3D9D-63C5-1850-575EDF3A64B2}"/>
              </a:ext>
            </a:extLst>
          </p:cNvPr>
          <p:cNvSpPr/>
          <p:nvPr/>
        </p:nvSpPr>
        <p:spPr>
          <a:xfrm>
            <a:off x="9018137" y="5756305"/>
            <a:ext cx="1796149" cy="498874"/>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85000"/>
                  </a:schemeClr>
                </a:solidFill>
              </a:rPr>
              <a:t>Trainee REP</a:t>
            </a:r>
          </a:p>
        </p:txBody>
      </p:sp>
      <p:sp>
        <p:nvSpPr>
          <p:cNvPr id="12" name="Rectangle 11">
            <a:extLst>
              <a:ext uri="{FF2B5EF4-FFF2-40B4-BE49-F238E27FC236}">
                <a16:creationId xmlns:a16="http://schemas.microsoft.com/office/drawing/2014/main" id="{DCD62524-4AAE-B0AE-58CE-B993C548EC5F}"/>
              </a:ext>
            </a:extLst>
          </p:cNvPr>
          <p:cNvSpPr/>
          <p:nvPr/>
        </p:nvSpPr>
        <p:spPr>
          <a:xfrm>
            <a:off x="10173711" y="3178838"/>
            <a:ext cx="1796149" cy="63537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lumMod val="85000"/>
                  </a:schemeClr>
                </a:solidFill>
              </a:rPr>
              <a:t>Regional Advisor  (RA)</a:t>
            </a:r>
          </a:p>
        </p:txBody>
      </p:sp>
    </p:spTree>
    <p:extLst>
      <p:ext uri="{BB962C8B-B14F-4D97-AF65-F5344CB8AC3E}">
        <p14:creationId xmlns:p14="http://schemas.microsoft.com/office/powerpoint/2010/main" val="176762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34645"/>
            <a:ext cx="3337560" cy="2073275"/>
          </a:xfrm>
        </p:spPr>
        <p:txBody>
          <a:bodyPr/>
          <a:lstStyle/>
          <a:p>
            <a:r>
              <a:rPr lang="en-GB" dirty="0"/>
              <a:t>Professional</a:t>
            </a:r>
            <a:br>
              <a:rPr lang="en-GB" dirty="0"/>
            </a:br>
            <a:r>
              <a:rPr lang="en-GB" dirty="0"/>
              <a:t>Relationships</a:t>
            </a:r>
          </a:p>
        </p:txBody>
      </p:sp>
      <p:graphicFrame>
        <p:nvGraphicFramePr>
          <p:cNvPr id="5" name="Content Placeholder 4">
            <a:extLst>
              <a:ext uri="{FF2B5EF4-FFF2-40B4-BE49-F238E27FC236}">
                <a16:creationId xmlns:a16="http://schemas.microsoft.com/office/drawing/2014/main" id="{B7C697E9-21BC-44BD-9AD6-D5504EED05F6}"/>
              </a:ext>
            </a:extLst>
          </p:cNvPr>
          <p:cNvGraphicFramePr>
            <a:graphicFrameLocks noGrp="1"/>
          </p:cNvGraphicFramePr>
          <p:nvPr>
            <p:ph sz="half" idx="1"/>
            <p:extLst>
              <p:ext uri="{D42A27DB-BD31-4B8C-83A1-F6EECF244321}">
                <p14:modId xmlns:p14="http://schemas.microsoft.com/office/powerpoint/2010/main" val="2104484045"/>
              </p:ext>
            </p:extLst>
          </p:nvPr>
        </p:nvGraphicFramePr>
        <p:xfrm>
          <a:off x="2018289" y="559742"/>
          <a:ext cx="9372600" cy="594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id="{AC5DABBB-0704-42F2-B1FB-253C361AB44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5999" y="2911502"/>
            <a:ext cx="1217179" cy="124484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17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2ACE-30C0-4002-AD92-68403C70CF5D}"/>
              </a:ext>
            </a:extLst>
          </p:cNvPr>
          <p:cNvSpPr>
            <a:spLocks noGrp="1"/>
          </p:cNvSpPr>
          <p:nvPr>
            <p:ph type="title"/>
          </p:nvPr>
        </p:nvSpPr>
        <p:spPr/>
        <p:txBody>
          <a:bodyPr/>
          <a:lstStyle/>
          <a:p>
            <a:r>
              <a:rPr lang="en-GB" b="1" dirty="0"/>
              <a:t>External Organisations</a:t>
            </a:r>
          </a:p>
        </p:txBody>
      </p:sp>
      <p:sp>
        <p:nvSpPr>
          <p:cNvPr id="3" name="Content Placeholder 2">
            <a:extLst>
              <a:ext uri="{FF2B5EF4-FFF2-40B4-BE49-F238E27FC236}">
                <a16:creationId xmlns:a16="http://schemas.microsoft.com/office/drawing/2014/main" id="{2D1A9A18-FA43-477C-9F94-1729F285B131}"/>
              </a:ext>
            </a:extLst>
          </p:cNvPr>
          <p:cNvSpPr>
            <a:spLocks noGrp="1"/>
          </p:cNvSpPr>
          <p:nvPr>
            <p:ph sz="half" idx="1"/>
          </p:nvPr>
        </p:nvSpPr>
        <p:spPr/>
        <p:txBody>
          <a:bodyPr>
            <a:normAutofit/>
          </a:bodyPr>
          <a:lstStyle/>
          <a:p>
            <a:r>
              <a:rPr lang="en-GB" dirty="0" err="1"/>
              <a:t>RCoA</a:t>
            </a:r>
            <a:endParaRPr lang="en-GB" dirty="0"/>
          </a:p>
        </p:txBody>
      </p:sp>
      <p:sp>
        <p:nvSpPr>
          <p:cNvPr id="4" name="Content Placeholder 3">
            <a:extLst>
              <a:ext uri="{FF2B5EF4-FFF2-40B4-BE49-F238E27FC236}">
                <a16:creationId xmlns:a16="http://schemas.microsoft.com/office/drawing/2014/main" id="{6EF4EE7A-0348-4AD4-A55F-E9A9BA5E5AE5}"/>
              </a:ext>
            </a:extLst>
          </p:cNvPr>
          <p:cNvSpPr>
            <a:spLocks noGrp="1"/>
          </p:cNvSpPr>
          <p:nvPr>
            <p:ph sz="half" idx="2"/>
          </p:nvPr>
        </p:nvSpPr>
        <p:spPr>
          <a:xfrm>
            <a:off x="6019800" y="1825626"/>
            <a:ext cx="6172200" cy="4210050"/>
          </a:xfrm>
        </p:spPr>
        <p:txBody>
          <a:bodyPr>
            <a:normAutofit/>
          </a:bodyPr>
          <a:lstStyle/>
          <a:p>
            <a:r>
              <a:rPr lang="en-GB" dirty="0"/>
              <a:t>GMC</a:t>
            </a:r>
          </a:p>
          <a:p>
            <a:endParaRPr lang="en-GB" dirty="0"/>
          </a:p>
          <a:p>
            <a:endParaRPr lang="en-GB" dirty="0"/>
          </a:p>
          <a:p>
            <a:r>
              <a:rPr lang="en-GB" dirty="0"/>
              <a:t>BMA</a:t>
            </a:r>
          </a:p>
          <a:p>
            <a:endParaRPr lang="en-GB" dirty="0"/>
          </a:p>
          <a:p>
            <a:endParaRPr lang="en-GB" dirty="0"/>
          </a:p>
          <a:p>
            <a:r>
              <a:rPr lang="en-GB" dirty="0"/>
              <a:t>AAGBI</a:t>
            </a:r>
          </a:p>
          <a:p>
            <a:endParaRPr lang="en-GB" dirty="0"/>
          </a:p>
        </p:txBody>
      </p:sp>
      <p:pic>
        <p:nvPicPr>
          <p:cNvPr id="1028" name="Picture 4" descr="Anaesthesia 2019 Event Logo - Chemical Code Limited">
            <a:extLst>
              <a:ext uri="{FF2B5EF4-FFF2-40B4-BE49-F238E27FC236}">
                <a16:creationId xmlns:a16="http://schemas.microsoft.com/office/drawing/2014/main" id="{C5796D73-E302-4EA1-90AC-396366B8B5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397125"/>
            <a:ext cx="4095750"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neral Medical Council | Pharmacy in Practice">
            <a:extLst>
              <a:ext uri="{FF2B5EF4-FFF2-40B4-BE49-F238E27FC236}">
                <a16:creationId xmlns:a16="http://schemas.microsoft.com/office/drawing/2014/main" id="{E15C06D4-B3CD-41B2-8700-83368FCE591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6037" y="1825625"/>
            <a:ext cx="1911350" cy="1365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unding for Hospital Rest Facilities is Welcome as Many are Unsafe ...">
            <a:extLst>
              <a:ext uri="{FF2B5EF4-FFF2-40B4-BE49-F238E27FC236}">
                <a16:creationId xmlns:a16="http://schemas.microsoft.com/office/drawing/2014/main" id="{F61A0CBD-4A6D-4C47-9D1C-CA405A913DE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36037" y="3399211"/>
            <a:ext cx="1911350" cy="9556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nventure Research - Public Sector Market Research">
            <a:extLst>
              <a:ext uri="{FF2B5EF4-FFF2-40B4-BE49-F238E27FC236}">
                <a16:creationId xmlns:a16="http://schemas.microsoft.com/office/drawing/2014/main" id="{8F6F2737-175E-4A80-98C4-9E629FEA69F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36037" y="4799316"/>
            <a:ext cx="1911350" cy="787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679102"/>
      </p:ext>
    </p:extLst>
  </p:cSld>
  <p:clrMapOvr>
    <a:masterClrMapping/>
  </p:clrMapOvr>
  <mc:AlternateContent xmlns:mc="http://schemas.openxmlformats.org/markup-compatibility/2006" xmlns:p14="http://schemas.microsoft.com/office/powerpoint/2010/main">
    <mc:Choice Requires="p14">
      <p:transition spd="slow" p14:dur="2000" advTm="81175"/>
    </mc:Choice>
    <mc:Fallback xmlns="">
      <p:transition spd="slow" advTm="811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2ACE-30C0-4002-AD92-68403C70CF5D}"/>
              </a:ext>
            </a:extLst>
          </p:cNvPr>
          <p:cNvSpPr>
            <a:spLocks noGrp="1"/>
          </p:cNvSpPr>
          <p:nvPr>
            <p:ph type="title"/>
          </p:nvPr>
        </p:nvSpPr>
        <p:spPr/>
        <p:txBody>
          <a:bodyPr/>
          <a:lstStyle/>
          <a:p>
            <a:r>
              <a:rPr lang="en-GB" b="1" dirty="0"/>
              <a:t>External Organisations</a:t>
            </a:r>
          </a:p>
        </p:txBody>
      </p:sp>
      <p:sp>
        <p:nvSpPr>
          <p:cNvPr id="3" name="Content Placeholder 2">
            <a:extLst>
              <a:ext uri="{FF2B5EF4-FFF2-40B4-BE49-F238E27FC236}">
                <a16:creationId xmlns:a16="http://schemas.microsoft.com/office/drawing/2014/main" id="{2D1A9A18-FA43-477C-9F94-1729F285B131}"/>
              </a:ext>
            </a:extLst>
          </p:cNvPr>
          <p:cNvSpPr>
            <a:spLocks noGrp="1"/>
          </p:cNvSpPr>
          <p:nvPr>
            <p:ph sz="half" idx="1"/>
          </p:nvPr>
        </p:nvSpPr>
        <p:spPr/>
        <p:txBody>
          <a:bodyPr>
            <a:normAutofit fontScale="70000" lnSpcReduction="20000"/>
          </a:bodyPr>
          <a:lstStyle/>
          <a:p>
            <a:r>
              <a:rPr lang="en-GB" dirty="0" err="1"/>
              <a:t>RCoA</a:t>
            </a:r>
            <a:endParaRPr lang="en-GB" dirty="0"/>
          </a:p>
        </p:txBody>
      </p:sp>
      <p:sp>
        <p:nvSpPr>
          <p:cNvPr id="4" name="Content Placeholder 3">
            <a:extLst>
              <a:ext uri="{FF2B5EF4-FFF2-40B4-BE49-F238E27FC236}">
                <a16:creationId xmlns:a16="http://schemas.microsoft.com/office/drawing/2014/main" id="{6EF4EE7A-0348-4AD4-A55F-E9A9BA5E5AE5}"/>
              </a:ext>
            </a:extLst>
          </p:cNvPr>
          <p:cNvSpPr>
            <a:spLocks noGrp="1"/>
          </p:cNvSpPr>
          <p:nvPr>
            <p:ph sz="half" idx="2"/>
          </p:nvPr>
        </p:nvSpPr>
        <p:spPr>
          <a:xfrm>
            <a:off x="6720840" y="792480"/>
            <a:ext cx="4968240" cy="4693920"/>
          </a:xfrm>
        </p:spPr>
        <p:txBody>
          <a:bodyPr>
            <a:normAutofit fontScale="70000" lnSpcReduction="20000"/>
          </a:bodyPr>
          <a:lstStyle/>
          <a:p>
            <a:pPr>
              <a:lnSpc>
                <a:spcPct val="150000"/>
              </a:lnSpc>
              <a:buFont typeface="Wingdings" panose="05000000000000000000" pitchFamily="2" charset="2"/>
              <a:buChar char="ü"/>
            </a:pPr>
            <a:r>
              <a:rPr lang="en-GB" sz="3200" dirty="0">
                <a:solidFill>
                  <a:schemeClr val="bg1"/>
                </a:solidFill>
              </a:rPr>
              <a:t>Register with the </a:t>
            </a:r>
            <a:r>
              <a:rPr lang="en-GB" sz="3200" dirty="0" err="1">
                <a:solidFill>
                  <a:schemeClr val="bg1"/>
                </a:solidFill>
              </a:rPr>
              <a:t>RCoA</a:t>
            </a:r>
            <a:endParaRPr lang="en-GB" sz="3200" dirty="0">
              <a:solidFill>
                <a:schemeClr val="bg1"/>
              </a:solidFill>
            </a:endParaRPr>
          </a:p>
          <a:p>
            <a:pPr>
              <a:lnSpc>
                <a:spcPct val="150000"/>
              </a:lnSpc>
              <a:buFont typeface="Wingdings" panose="05000000000000000000" pitchFamily="2" charset="2"/>
              <a:buChar char="ü"/>
            </a:pPr>
            <a:r>
              <a:rPr lang="en-GB" sz="3200" dirty="0">
                <a:solidFill>
                  <a:schemeClr val="bg1"/>
                </a:solidFill>
              </a:rPr>
              <a:t>Start to fiddle with the LLP</a:t>
            </a:r>
          </a:p>
          <a:p>
            <a:pPr>
              <a:lnSpc>
                <a:spcPct val="150000"/>
              </a:lnSpc>
              <a:buFont typeface="Wingdings" panose="05000000000000000000" pitchFamily="2" charset="2"/>
              <a:buChar char="ü"/>
            </a:pPr>
            <a:r>
              <a:rPr lang="en-GB" sz="3200" dirty="0">
                <a:solidFill>
                  <a:schemeClr val="bg1"/>
                </a:solidFill>
              </a:rPr>
              <a:t>Look at the Curriculum</a:t>
            </a:r>
          </a:p>
          <a:p>
            <a:pPr>
              <a:lnSpc>
                <a:spcPct val="150000"/>
              </a:lnSpc>
              <a:buFont typeface="Wingdings" panose="05000000000000000000" pitchFamily="2" charset="2"/>
              <a:buChar char="ü"/>
            </a:pPr>
            <a:r>
              <a:rPr lang="en-GB" sz="3200" dirty="0">
                <a:solidFill>
                  <a:schemeClr val="bg1"/>
                </a:solidFill>
              </a:rPr>
              <a:t>Find out who your RA is:</a:t>
            </a:r>
          </a:p>
          <a:p>
            <a:pPr lvl="1">
              <a:lnSpc>
                <a:spcPct val="150000"/>
              </a:lnSpc>
              <a:buFont typeface="Wingdings" panose="05000000000000000000" pitchFamily="2" charset="2"/>
              <a:buChar char="ü"/>
            </a:pPr>
            <a:r>
              <a:rPr lang="en-GB" sz="2800" dirty="0">
                <a:solidFill>
                  <a:schemeClr val="bg1"/>
                </a:solidFill>
              </a:rPr>
              <a:t>Sue Walwyn / Gemma Woodward (West)</a:t>
            </a:r>
          </a:p>
          <a:p>
            <a:pPr lvl="1">
              <a:lnSpc>
                <a:spcPct val="150000"/>
              </a:lnSpc>
              <a:buFont typeface="Wingdings" panose="05000000000000000000" pitchFamily="2" charset="2"/>
              <a:buChar char="ü"/>
            </a:pPr>
            <a:r>
              <a:rPr lang="en-GB" sz="2800" dirty="0" err="1">
                <a:solidFill>
                  <a:schemeClr val="bg1"/>
                </a:solidFill>
              </a:rPr>
              <a:t>Nimmi</a:t>
            </a:r>
            <a:r>
              <a:rPr lang="en-GB" sz="2800" dirty="0">
                <a:solidFill>
                  <a:schemeClr val="bg1"/>
                </a:solidFill>
              </a:rPr>
              <a:t> </a:t>
            </a:r>
            <a:r>
              <a:rPr lang="en-GB" sz="2800" dirty="0" err="1">
                <a:solidFill>
                  <a:schemeClr val="bg1"/>
                </a:solidFill>
              </a:rPr>
              <a:t>Soundararajan</a:t>
            </a:r>
            <a:r>
              <a:rPr lang="en-GB" sz="2800" dirty="0">
                <a:solidFill>
                  <a:schemeClr val="bg1"/>
                </a:solidFill>
              </a:rPr>
              <a:t> / James Stevenson (East)</a:t>
            </a:r>
          </a:p>
          <a:p>
            <a:pPr lvl="1">
              <a:lnSpc>
                <a:spcPct val="150000"/>
              </a:lnSpc>
              <a:buFont typeface="Wingdings" panose="05000000000000000000" pitchFamily="2" charset="2"/>
              <a:buChar char="ü"/>
            </a:pPr>
            <a:r>
              <a:rPr lang="en-GB" sz="2800" dirty="0">
                <a:solidFill>
                  <a:schemeClr val="bg1"/>
                </a:solidFill>
              </a:rPr>
              <a:t>Martin Feast (South)</a:t>
            </a:r>
          </a:p>
          <a:p>
            <a:endParaRPr lang="en-GB" dirty="0"/>
          </a:p>
        </p:txBody>
      </p:sp>
      <p:pic>
        <p:nvPicPr>
          <p:cNvPr id="1028" name="Picture 4" descr="Anaesthesia 2019 Event Logo - Chemical Code Limited">
            <a:extLst>
              <a:ext uri="{FF2B5EF4-FFF2-40B4-BE49-F238E27FC236}">
                <a16:creationId xmlns:a16="http://schemas.microsoft.com/office/drawing/2014/main" id="{C5796D73-E302-4EA1-90AC-396366B8B5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 y="365125"/>
            <a:ext cx="6127750" cy="612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74800"/>
      </p:ext>
    </p:extLst>
  </p:cSld>
  <p:clrMapOvr>
    <a:masterClrMapping/>
  </p:clrMapOvr>
  <mc:AlternateContent xmlns:mc="http://schemas.openxmlformats.org/markup-compatibility/2006" xmlns:p14="http://schemas.microsoft.com/office/powerpoint/2010/main">
    <mc:Choice Requires="p14">
      <p:transition spd="slow" p14:dur="2000" advTm="81175"/>
    </mc:Choice>
    <mc:Fallback xmlns="">
      <p:transition spd="slow" advTm="8117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2ACE-30C0-4002-AD92-68403C70CF5D}"/>
              </a:ext>
            </a:extLst>
          </p:cNvPr>
          <p:cNvSpPr>
            <a:spLocks noGrp="1"/>
          </p:cNvSpPr>
          <p:nvPr>
            <p:ph type="title"/>
          </p:nvPr>
        </p:nvSpPr>
        <p:spPr/>
        <p:txBody>
          <a:bodyPr/>
          <a:lstStyle/>
          <a:p>
            <a:r>
              <a:rPr lang="en-GB" b="1" dirty="0"/>
              <a:t>External Organisations</a:t>
            </a:r>
          </a:p>
        </p:txBody>
      </p:sp>
      <p:sp>
        <p:nvSpPr>
          <p:cNvPr id="3" name="Content Placeholder 2">
            <a:extLst>
              <a:ext uri="{FF2B5EF4-FFF2-40B4-BE49-F238E27FC236}">
                <a16:creationId xmlns:a16="http://schemas.microsoft.com/office/drawing/2014/main" id="{2D1A9A18-FA43-477C-9F94-1729F285B131}"/>
              </a:ext>
            </a:extLst>
          </p:cNvPr>
          <p:cNvSpPr>
            <a:spLocks noGrp="1"/>
          </p:cNvSpPr>
          <p:nvPr>
            <p:ph sz="half" idx="1"/>
          </p:nvPr>
        </p:nvSpPr>
        <p:spPr/>
        <p:txBody>
          <a:bodyPr>
            <a:normAutofit fontScale="70000" lnSpcReduction="20000"/>
          </a:bodyPr>
          <a:lstStyle/>
          <a:p>
            <a:r>
              <a:rPr lang="en-GB" dirty="0" err="1"/>
              <a:t>RCoA</a:t>
            </a:r>
            <a:endParaRPr lang="en-GB" dirty="0"/>
          </a:p>
        </p:txBody>
      </p:sp>
      <p:sp>
        <p:nvSpPr>
          <p:cNvPr id="4" name="Content Placeholder 3">
            <a:extLst>
              <a:ext uri="{FF2B5EF4-FFF2-40B4-BE49-F238E27FC236}">
                <a16:creationId xmlns:a16="http://schemas.microsoft.com/office/drawing/2014/main" id="{6EF4EE7A-0348-4AD4-A55F-E9A9BA5E5AE5}"/>
              </a:ext>
            </a:extLst>
          </p:cNvPr>
          <p:cNvSpPr>
            <a:spLocks noGrp="1"/>
          </p:cNvSpPr>
          <p:nvPr>
            <p:ph sz="half" idx="2"/>
          </p:nvPr>
        </p:nvSpPr>
        <p:spPr>
          <a:xfrm>
            <a:off x="6720840" y="792480"/>
            <a:ext cx="4968240" cy="4693920"/>
          </a:xfrm>
        </p:spPr>
        <p:txBody>
          <a:bodyPr>
            <a:normAutofit fontScale="70000" lnSpcReduction="20000"/>
          </a:bodyPr>
          <a:lstStyle/>
          <a:p>
            <a:pPr>
              <a:lnSpc>
                <a:spcPct val="150000"/>
              </a:lnSpc>
              <a:buFont typeface="Wingdings" panose="05000000000000000000" pitchFamily="2" charset="2"/>
              <a:buChar char="ü"/>
            </a:pPr>
            <a:r>
              <a:rPr lang="en-GB" sz="3200" dirty="0">
                <a:solidFill>
                  <a:schemeClr val="bg1"/>
                </a:solidFill>
              </a:rPr>
              <a:t>Register with the </a:t>
            </a:r>
            <a:r>
              <a:rPr lang="en-GB" sz="3200" dirty="0" err="1">
                <a:solidFill>
                  <a:schemeClr val="bg1"/>
                </a:solidFill>
              </a:rPr>
              <a:t>RCoA</a:t>
            </a:r>
            <a:endParaRPr lang="en-GB" sz="3200" dirty="0">
              <a:solidFill>
                <a:schemeClr val="bg1"/>
              </a:solidFill>
            </a:endParaRPr>
          </a:p>
          <a:p>
            <a:pPr>
              <a:lnSpc>
                <a:spcPct val="150000"/>
              </a:lnSpc>
              <a:buFont typeface="Wingdings" panose="05000000000000000000" pitchFamily="2" charset="2"/>
              <a:buChar char="ü"/>
            </a:pPr>
            <a:r>
              <a:rPr lang="en-GB" sz="3200" dirty="0">
                <a:solidFill>
                  <a:schemeClr val="bg1"/>
                </a:solidFill>
              </a:rPr>
              <a:t>Start to fiddle with the LLP</a:t>
            </a:r>
          </a:p>
          <a:p>
            <a:pPr>
              <a:lnSpc>
                <a:spcPct val="150000"/>
              </a:lnSpc>
              <a:buFont typeface="Wingdings" panose="05000000000000000000" pitchFamily="2" charset="2"/>
              <a:buChar char="ü"/>
            </a:pPr>
            <a:r>
              <a:rPr lang="en-GB" sz="3200" dirty="0">
                <a:solidFill>
                  <a:schemeClr val="bg1"/>
                </a:solidFill>
              </a:rPr>
              <a:t>Look at the Curriculum</a:t>
            </a:r>
          </a:p>
          <a:p>
            <a:pPr>
              <a:lnSpc>
                <a:spcPct val="150000"/>
              </a:lnSpc>
              <a:buFont typeface="Wingdings" panose="05000000000000000000" pitchFamily="2" charset="2"/>
              <a:buChar char="ü"/>
            </a:pPr>
            <a:r>
              <a:rPr lang="en-GB" sz="3200" dirty="0">
                <a:solidFill>
                  <a:schemeClr val="bg1"/>
                </a:solidFill>
              </a:rPr>
              <a:t>Find out who your RA is:</a:t>
            </a:r>
          </a:p>
          <a:p>
            <a:pPr lvl="1">
              <a:lnSpc>
                <a:spcPct val="150000"/>
              </a:lnSpc>
              <a:buFont typeface="Wingdings" panose="05000000000000000000" pitchFamily="2" charset="2"/>
              <a:buChar char="ü"/>
            </a:pPr>
            <a:r>
              <a:rPr lang="en-GB" sz="2800" b="1" dirty="0">
                <a:ln w="22225">
                  <a:solidFill>
                    <a:schemeClr val="accent2"/>
                  </a:solidFill>
                  <a:prstDash val="solid"/>
                </a:ln>
                <a:solidFill>
                  <a:schemeClr val="accent2">
                    <a:lumMod val="40000"/>
                    <a:lumOff val="60000"/>
                  </a:schemeClr>
                </a:solidFill>
              </a:rPr>
              <a:t>Sue Walwyn / Gemma Woodward (West)</a:t>
            </a:r>
          </a:p>
          <a:p>
            <a:pPr lvl="1">
              <a:lnSpc>
                <a:spcPct val="150000"/>
              </a:lnSpc>
              <a:buFont typeface="Wingdings" panose="05000000000000000000" pitchFamily="2" charset="2"/>
              <a:buChar char="ü"/>
            </a:pPr>
            <a:r>
              <a:rPr lang="en-GB" sz="2800" b="1" dirty="0">
                <a:ln w="22225">
                  <a:solidFill>
                    <a:schemeClr val="accent2"/>
                  </a:solidFill>
                  <a:prstDash val="solid"/>
                </a:ln>
                <a:solidFill>
                  <a:schemeClr val="accent2">
                    <a:lumMod val="40000"/>
                    <a:lumOff val="60000"/>
                  </a:schemeClr>
                </a:solidFill>
              </a:rPr>
              <a:t> James Stevenson / Jonathan Dilley (East)</a:t>
            </a:r>
          </a:p>
          <a:p>
            <a:pPr lvl="1">
              <a:lnSpc>
                <a:spcPct val="150000"/>
              </a:lnSpc>
              <a:buFont typeface="Wingdings" panose="05000000000000000000" pitchFamily="2" charset="2"/>
              <a:buChar char="ü"/>
            </a:pPr>
            <a:r>
              <a:rPr lang="en-GB" sz="2800" b="1" dirty="0">
                <a:ln w="22225">
                  <a:solidFill>
                    <a:schemeClr val="accent2"/>
                  </a:solidFill>
                  <a:prstDash val="solid"/>
                </a:ln>
                <a:solidFill>
                  <a:schemeClr val="accent2">
                    <a:lumMod val="40000"/>
                    <a:lumOff val="60000"/>
                  </a:schemeClr>
                </a:solidFill>
              </a:rPr>
              <a:t>Martin Feast (South)</a:t>
            </a:r>
          </a:p>
          <a:p>
            <a:endParaRPr lang="en-GB" dirty="0"/>
          </a:p>
        </p:txBody>
      </p:sp>
      <p:pic>
        <p:nvPicPr>
          <p:cNvPr id="1028" name="Picture 4" descr="Anaesthesia 2019 Event Logo - Chemical Code Limited">
            <a:extLst>
              <a:ext uri="{FF2B5EF4-FFF2-40B4-BE49-F238E27FC236}">
                <a16:creationId xmlns:a16="http://schemas.microsoft.com/office/drawing/2014/main" id="{C5796D73-E302-4EA1-90AC-396366B8B5F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5280" y="365125"/>
            <a:ext cx="6127750" cy="6127750"/>
          </a:xfrm>
          <a:prstGeom prst="rect">
            <a:avLst/>
          </a:prstGeom>
          <a:noFill/>
          <a:extLst>
            <a:ext uri="{909E8E84-426E-40DD-AFC4-6F175D3DCCD1}">
              <a14:hiddenFill xmlns:a14="http://schemas.microsoft.com/office/drawing/2010/main">
                <a:solidFill>
                  <a:srgbClr val="FFFFFF"/>
                </a:solidFill>
              </a14:hiddenFill>
            </a:ext>
          </a:extLst>
        </p:spPr>
      </p:pic>
      <p:sp>
        <p:nvSpPr>
          <p:cNvPr id="5" name="Circle: Hollow 4">
            <a:extLst>
              <a:ext uri="{FF2B5EF4-FFF2-40B4-BE49-F238E27FC236}">
                <a16:creationId xmlns:a16="http://schemas.microsoft.com/office/drawing/2014/main" id="{50A41A3F-65A1-B93C-1A88-9D925376BB03}"/>
              </a:ext>
            </a:extLst>
          </p:cNvPr>
          <p:cNvSpPr/>
          <p:nvPr/>
        </p:nvSpPr>
        <p:spPr>
          <a:xfrm>
            <a:off x="5989955" y="2651124"/>
            <a:ext cx="5836920" cy="3414396"/>
          </a:xfrm>
          <a:prstGeom prst="donut">
            <a:avLst>
              <a:gd name="adj" fmla="val 1116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81585613"/>
      </p:ext>
    </p:extLst>
  </p:cSld>
  <p:clrMapOvr>
    <a:masterClrMapping/>
  </p:clrMapOvr>
  <mc:AlternateContent xmlns:mc="http://schemas.openxmlformats.org/markup-compatibility/2006" xmlns:p14="http://schemas.microsoft.com/office/powerpoint/2010/main">
    <mc:Choice Requires="p14">
      <p:transition spd="slow" p14:dur="2000" advTm="81175"/>
    </mc:Choice>
    <mc:Fallback xmlns="">
      <p:transition spd="slow" advTm="811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5031EC-4248-7B32-CB93-D2FE3C25543C}"/>
              </a:ext>
            </a:extLst>
          </p:cNvPr>
          <p:cNvSpPr/>
          <p:nvPr/>
        </p:nvSpPr>
        <p:spPr>
          <a:xfrm>
            <a:off x="6096000" y="0"/>
            <a:ext cx="6096000" cy="6858000"/>
          </a:xfrm>
          <a:prstGeom prst="rect">
            <a:avLst/>
          </a:prstGeom>
          <a:solidFill>
            <a:srgbClr val="FF0000">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ED0B2E1-DA2F-FD27-BC64-A2FDC49F74CE}"/>
              </a:ext>
            </a:extLst>
          </p:cNvPr>
          <p:cNvSpPr/>
          <p:nvPr/>
        </p:nvSpPr>
        <p:spPr>
          <a:xfrm>
            <a:off x="0" y="0"/>
            <a:ext cx="6096000" cy="6857999"/>
          </a:xfrm>
          <a:prstGeom prst="rect">
            <a:avLst/>
          </a:prstGeom>
          <a:solidFill>
            <a:srgbClr val="FFFF00">
              <a:alpha val="6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A39EA7-1450-41ED-B294-5A2B858F5DDD}"/>
              </a:ext>
            </a:extLst>
          </p:cNvPr>
          <p:cNvSpPr>
            <a:spLocks noGrp="1"/>
          </p:cNvSpPr>
          <p:nvPr>
            <p:ph type="title"/>
          </p:nvPr>
        </p:nvSpPr>
        <p:spPr>
          <a:xfrm>
            <a:off x="365760" y="334645"/>
            <a:ext cx="5257800" cy="1325563"/>
          </a:xfrm>
        </p:spPr>
        <p:txBody>
          <a:bodyPr>
            <a:normAutofit fontScale="90000"/>
          </a:bodyPr>
          <a:lstStyle/>
          <a:p>
            <a:pPr algn="ctr"/>
            <a:r>
              <a:rPr lang="en-GB" b="1" dirty="0"/>
              <a:t>NHSE/</a:t>
            </a:r>
            <a:r>
              <a:rPr lang="en-GB" b="1" dirty="0" err="1"/>
              <a:t>DoH</a:t>
            </a:r>
            <a:r>
              <a:rPr lang="en-GB" b="1" dirty="0"/>
              <a:t> YH – the ‘Deanery’</a:t>
            </a:r>
            <a:br>
              <a:rPr lang="en-GB" b="1" dirty="0"/>
            </a:br>
            <a:r>
              <a:rPr lang="en-GB" b="1" dirty="0"/>
              <a:t>Key Responsibilities</a:t>
            </a:r>
          </a:p>
        </p:txBody>
      </p:sp>
      <p:sp>
        <p:nvSpPr>
          <p:cNvPr id="3" name="Content Placeholder 2">
            <a:extLst>
              <a:ext uri="{FF2B5EF4-FFF2-40B4-BE49-F238E27FC236}">
                <a16:creationId xmlns:a16="http://schemas.microsoft.com/office/drawing/2014/main" id="{6BD468A9-FD9A-4EFA-B0D3-45B9D9331C11}"/>
              </a:ext>
            </a:extLst>
          </p:cNvPr>
          <p:cNvSpPr>
            <a:spLocks noGrp="1"/>
          </p:cNvSpPr>
          <p:nvPr>
            <p:ph sz="half" idx="1"/>
          </p:nvPr>
        </p:nvSpPr>
        <p:spPr/>
        <p:txBody>
          <a:bodyPr>
            <a:normAutofit/>
          </a:bodyPr>
          <a:lstStyle/>
          <a:p>
            <a:r>
              <a:rPr lang="en-GB" b="1" dirty="0"/>
              <a:t>Oversee training</a:t>
            </a:r>
          </a:p>
          <a:p>
            <a:pPr lvl="1"/>
            <a:r>
              <a:rPr lang="en-GB" dirty="0"/>
              <a:t>Rotation planning</a:t>
            </a:r>
          </a:p>
          <a:p>
            <a:pPr lvl="1"/>
            <a:r>
              <a:rPr lang="en-GB" dirty="0"/>
              <a:t>Assessment – ARCP</a:t>
            </a:r>
          </a:p>
          <a:p>
            <a:pPr lvl="1"/>
            <a:r>
              <a:rPr lang="en-GB" dirty="0"/>
              <a:t>Funding (study leave etc)</a:t>
            </a:r>
          </a:p>
          <a:p>
            <a:r>
              <a:rPr lang="en-GB" b="1" dirty="0"/>
              <a:t>Recruitment</a:t>
            </a:r>
          </a:p>
          <a:p>
            <a:pPr lvl="1"/>
            <a:r>
              <a:rPr lang="en-GB" dirty="0"/>
              <a:t>Entering and exiting training</a:t>
            </a:r>
          </a:p>
          <a:p>
            <a:r>
              <a:rPr lang="en-GB" b="1"/>
              <a:t>Support</a:t>
            </a:r>
            <a:endParaRPr lang="en-GB" b="1" dirty="0"/>
          </a:p>
          <a:p>
            <a:pPr lvl="1"/>
            <a:r>
              <a:rPr lang="en-GB" dirty="0"/>
              <a:t>College Tutors</a:t>
            </a:r>
          </a:p>
          <a:p>
            <a:pPr lvl="1"/>
            <a:r>
              <a:rPr lang="en-GB" dirty="0"/>
              <a:t>ES</a:t>
            </a:r>
          </a:p>
          <a:p>
            <a:pPr lvl="1"/>
            <a:r>
              <a:rPr lang="en-GB" dirty="0" err="1"/>
              <a:t>AiT</a:t>
            </a:r>
            <a:endParaRPr lang="en-GB" dirty="0"/>
          </a:p>
        </p:txBody>
      </p:sp>
      <p:sp>
        <p:nvSpPr>
          <p:cNvPr id="7" name="Title 1">
            <a:extLst>
              <a:ext uri="{FF2B5EF4-FFF2-40B4-BE49-F238E27FC236}">
                <a16:creationId xmlns:a16="http://schemas.microsoft.com/office/drawing/2014/main" id="{473412C7-B88A-9040-3AE9-6E263550A58A}"/>
              </a:ext>
            </a:extLst>
          </p:cNvPr>
          <p:cNvSpPr txBox="1">
            <a:spLocks/>
          </p:cNvSpPr>
          <p:nvPr/>
        </p:nvSpPr>
        <p:spPr>
          <a:xfrm>
            <a:off x="6096000" y="1"/>
            <a:ext cx="5257800" cy="16906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t>Department &amp; Trust: Key Responsibilities</a:t>
            </a:r>
          </a:p>
        </p:txBody>
      </p:sp>
      <p:sp>
        <p:nvSpPr>
          <p:cNvPr id="8" name="Content Placeholder 2">
            <a:extLst>
              <a:ext uri="{FF2B5EF4-FFF2-40B4-BE49-F238E27FC236}">
                <a16:creationId xmlns:a16="http://schemas.microsoft.com/office/drawing/2014/main" id="{27D89880-6544-A871-43CC-E9BA4C9D264A}"/>
              </a:ext>
            </a:extLst>
          </p:cNvPr>
          <p:cNvSpPr>
            <a:spLocks noGrp="1"/>
          </p:cNvSpPr>
          <p:nvPr>
            <p:ph sz="half" idx="2"/>
          </p:nvPr>
        </p:nvSpPr>
        <p:spPr>
          <a:xfrm>
            <a:off x="6172200" y="1825625"/>
            <a:ext cx="5181600" cy="4351338"/>
          </a:xfrm>
        </p:spPr>
        <p:txBody>
          <a:bodyPr>
            <a:normAutofit/>
          </a:bodyPr>
          <a:lstStyle/>
          <a:p>
            <a:r>
              <a:rPr lang="en-GB" b="1" dirty="0"/>
              <a:t>Training</a:t>
            </a:r>
          </a:p>
          <a:p>
            <a:pPr lvl="1"/>
            <a:r>
              <a:rPr lang="en-GB" dirty="0"/>
              <a:t>Provide clinical experience</a:t>
            </a:r>
          </a:p>
          <a:p>
            <a:pPr lvl="1"/>
            <a:r>
              <a:rPr lang="en-GB" dirty="0"/>
              <a:t>Educational supervision</a:t>
            </a:r>
          </a:p>
          <a:p>
            <a:pPr lvl="1"/>
            <a:r>
              <a:rPr lang="en-GB" dirty="0"/>
              <a:t>Feedback- SLEs, exception reports </a:t>
            </a:r>
          </a:p>
          <a:p>
            <a:r>
              <a:rPr lang="en-GB" b="1" dirty="0"/>
              <a:t>Employment</a:t>
            </a:r>
          </a:p>
          <a:p>
            <a:pPr lvl="1"/>
            <a:r>
              <a:rPr lang="en-GB" dirty="0"/>
              <a:t>Uphold Junior Doctor Contract</a:t>
            </a:r>
          </a:p>
          <a:p>
            <a:pPr lvl="1"/>
            <a:r>
              <a:rPr lang="en-GB" dirty="0"/>
              <a:t>Ensure safe working conditions through Work schedules, Salaries, Health &amp; well being</a:t>
            </a:r>
          </a:p>
        </p:txBody>
      </p:sp>
    </p:spTree>
    <p:extLst>
      <p:ext uri="{BB962C8B-B14F-4D97-AF65-F5344CB8AC3E}">
        <p14:creationId xmlns:p14="http://schemas.microsoft.com/office/powerpoint/2010/main" val="500213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45970</TotalTime>
  <Words>4602</Words>
  <Application>Microsoft Macintosh PowerPoint</Application>
  <PresentationFormat>Widescreen</PresentationFormat>
  <Paragraphs>537</Paragraphs>
  <Slides>36</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Calibri Light</vt:lpstr>
      <vt:lpstr>Segoe UI</vt:lpstr>
      <vt:lpstr>semplicitapro</vt:lpstr>
      <vt:lpstr>Wingdings</vt:lpstr>
      <vt:lpstr>Office Theme</vt:lpstr>
      <vt:lpstr>1_Office Theme</vt:lpstr>
      <vt:lpstr>Yorkshire and Humber School of Anaesthesia and ICM Induction February 11th 2026</vt:lpstr>
      <vt:lpstr>School Induction</vt:lpstr>
      <vt:lpstr>PowerPoint Presentation</vt:lpstr>
      <vt:lpstr>Professional Relationships</vt:lpstr>
      <vt:lpstr>Professional Relationships</vt:lpstr>
      <vt:lpstr>External Organisations</vt:lpstr>
      <vt:lpstr>External Organisations</vt:lpstr>
      <vt:lpstr>External Organisations</vt:lpstr>
      <vt:lpstr>NHSE/DoH YH – the ‘Deanery’ Key Responsibilities</vt:lpstr>
      <vt:lpstr>Department/Trust: Key Contacts</vt:lpstr>
      <vt:lpstr>Department/Trust: Key Contacts</vt:lpstr>
      <vt:lpstr>College tutors</vt:lpstr>
      <vt:lpstr>Resident Doctor Reps</vt:lpstr>
      <vt:lpstr>When to contact your Programme Support Team…</vt:lpstr>
      <vt:lpstr>Programme Support – recommended contacts</vt:lpstr>
      <vt:lpstr>  Programme Support Team Anaesthetics &amp; Intensive Care Medicine  </vt:lpstr>
      <vt:lpstr>Additional Personnel</vt:lpstr>
      <vt:lpstr>https://www.yorksandhumberdeanery.nhs.uk/anaesthesia</vt:lpstr>
      <vt:lpstr>Heads of School</vt:lpstr>
      <vt:lpstr>Training Programme Directors: East Yorkshire</vt:lpstr>
      <vt:lpstr>Training Programme Directors: South Yorkshire</vt:lpstr>
      <vt:lpstr>Training Programme Directors: West Yorkshire</vt:lpstr>
      <vt:lpstr>Training Programme Directors: West Yorkshire</vt:lpstr>
      <vt:lpstr>Training Programme Directors: ICM</vt:lpstr>
      <vt:lpstr>Education leads</vt:lpstr>
      <vt:lpstr>Regional Advisors</vt:lpstr>
      <vt:lpstr>When to contact your TPD…</vt:lpstr>
      <vt:lpstr>Courses and Study Leave</vt:lpstr>
      <vt:lpstr>WHAT: Regional/Local Teaching   YAIRN</vt:lpstr>
      <vt:lpstr>Courses Stage 1 Training</vt:lpstr>
      <vt:lpstr>Courses Stage 2 Training</vt:lpstr>
      <vt:lpstr>HOW: https://accent.hicom.co.uk/Portal/Live/Web/   </vt:lpstr>
      <vt:lpstr>HOW: Accent Leave Manager</vt:lpstr>
      <vt:lpstr>Study Leave Principles</vt:lpstr>
      <vt:lpstr>Educational Development Time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Horn</dc:creator>
  <cp:lastModifiedBy>Selin Kabadayi</cp:lastModifiedBy>
  <cp:revision>92</cp:revision>
  <dcterms:created xsi:type="dcterms:W3CDTF">2022-08-08T13:48:03Z</dcterms:created>
  <dcterms:modified xsi:type="dcterms:W3CDTF">2026-02-18T21:58:56Z</dcterms:modified>
</cp:coreProperties>
</file>