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8" r:id="rId8"/>
    <p:sldId id="266" r:id="rId9"/>
    <p:sldId id="267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877"/>
  </p:normalViewPr>
  <p:slideViewPr>
    <p:cSldViewPr snapToGrid="0" snapToObjects="1">
      <p:cViewPr varScale="1">
        <p:scale>
          <a:sx n="111" d="100"/>
          <a:sy n="111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7DE6118-2437-4B30-8E3C-4D2BE6020583}" type="datetimeFigureOut">
              <a:rPr lang="en-US" smtClean="0"/>
              <a:pPr/>
              <a:t>2/18/26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4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2/18/26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8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2/18/26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0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2/18/26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2/18/26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9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2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2/18/26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9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2/18/26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0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7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tiff"/><Relationship Id="rId7" Type="http://schemas.openxmlformats.org/officeDocument/2006/relationships/image" Target="../media/image23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11" Type="http://schemas.openxmlformats.org/officeDocument/2006/relationships/image" Target="../media/image27.tiff"/><Relationship Id="rId5" Type="http://schemas.openxmlformats.org/officeDocument/2006/relationships/image" Target="../media/image21.tiff"/><Relationship Id="rId10" Type="http://schemas.openxmlformats.org/officeDocument/2006/relationships/image" Target="../media/image26.tiff"/><Relationship Id="rId4" Type="http://schemas.openxmlformats.org/officeDocument/2006/relationships/image" Target="../media/image20.png"/><Relationship Id="rId9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tiff"/><Relationship Id="rId7" Type="http://schemas.openxmlformats.org/officeDocument/2006/relationships/image" Target="../media/image33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11" Type="http://schemas.openxmlformats.org/officeDocument/2006/relationships/image" Target="../media/image37.jpeg"/><Relationship Id="rId5" Type="http://schemas.openxmlformats.org/officeDocument/2006/relationships/image" Target="../media/image31.tiff"/><Relationship Id="rId10" Type="http://schemas.openxmlformats.org/officeDocument/2006/relationships/image" Target="../media/image36.jpeg"/><Relationship Id="rId4" Type="http://schemas.openxmlformats.org/officeDocument/2006/relationships/image" Target="../media/image30.tiff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9580-83BF-A443-92FD-A67ED9954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5" y="1938925"/>
            <a:ext cx="8361229" cy="2098226"/>
          </a:xfrm>
        </p:spPr>
        <p:txBody>
          <a:bodyPr/>
          <a:lstStyle/>
          <a:p>
            <a:r>
              <a:rPr lang="en-US" dirty="0"/>
              <a:t>Yorkshire &amp; Humber Deanery Induction: South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A3878-F6B3-6946-B153-E0B310B18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2" y="4037151"/>
            <a:ext cx="6831673" cy="108623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000" dirty="0"/>
              <a:t>Dr Louise Murray</a:t>
            </a:r>
          </a:p>
          <a:p>
            <a:r>
              <a:rPr lang="en-US" sz="2000" dirty="0"/>
              <a:t>ST7 &amp; CAT Co-Chair, South Yorkshire</a:t>
            </a:r>
          </a:p>
        </p:txBody>
      </p:sp>
    </p:spTree>
    <p:extLst>
      <p:ext uri="{BB962C8B-B14F-4D97-AF65-F5344CB8AC3E}">
        <p14:creationId xmlns:p14="http://schemas.microsoft.com/office/powerpoint/2010/main" val="378135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2731-094F-534F-8B80-1319877A4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93" y="5702587"/>
            <a:ext cx="4035645" cy="919945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r>
              <a:rPr lang="en-US" sz="5600" dirty="0"/>
              <a:t>Represent training body at STC meetings</a:t>
            </a:r>
          </a:p>
          <a:p>
            <a:r>
              <a:rPr lang="en-US" sz="5600" dirty="0"/>
              <a:t>Communicate between residents &amp; CTs/TPDs/</a:t>
            </a:r>
            <a:r>
              <a:rPr lang="en-US" sz="5600" dirty="0" err="1"/>
              <a:t>HoS</a:t>
            </a:r>
            <a:endParaRPr lang="en-US" sz="5600" dirty="0"/>
          </a:p>
          <a:p>
            <a:r>
              <a:rPr lang="en-US" sz="5600" dirty="0" err="1"/>
              <a:t>Organise</a:t>
            </a:r>
            <a:r>
              <a:rPr lang="en-US" sz="5600" dirty="0"/>
              <a:t> YAT &amp; Wellbeing Day, socials &amp; Winter Ball</a:t>
            </a:r>
          </a:p>
          <a:p>
            <a:pPr marL="0" indent="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600" dirty="0"/>
          </a:p>
          <a:p>
            <a:endParaRPr lang="en-US" sz="5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B7358-4E41-C545-8CFF-50EC24B259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37" y="2497514"/>
            <a:ext cx="1603818" cy="2160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EB0185-CD50-3C45-914E-D1B3FF1B7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37" y="4771849"/>
            <a:ext cx="1603818" cy="1849686"/>
          </a:xfrm>
          <a:prstGeom prst="rect">
            <a:avLst/>
          </a:prstGeom>
        </p:spPr>
      </p:pic>
      <p:pic>
        <p:nvPicPr>
          <p:cNvPr id="1026" name="Picture 2" descr="Sheffield CAT (@shefgascat) / X">
            <a:extLst>
              <a:ext uri="{FF2B5EF4-FFF2-40B4-BE49-F238E27FC236}">
                <a16:creationId xmlns:a16="http://schemas.microsoft.com/office/drawing/2014/main" id="{1907F81F-92AF-844B-B9D7-9CC77011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342" y="2428796"/>
            <a:ext cx="2209657" cy="22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7BA86-F8E0-A142-BAF1-E3F13F123EE3}"/>
              </a:ext>
            </a:extLst>
          </p:cNvPr>
          <p:cNvSpPr txBox="1"/>
          <p:nvPr/>
        </p:nvSpPr>
        <p:spPr>
          <a:xfrm>
            <a:off x="1739590" y="1761894"/>
            <a:ext cx="2093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What is CAT?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E826F-59A8-BA48-8CAB-1EBEBFC2C8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292" y="2576631"/>
            <a:ext cx="1793091" cy="2195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A9EC9-B5C6-8A4E-9271-842060282E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40" y="4816617"/>
            <a:ext cx="1673954" cy="1914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B42AB9-8674-9B4B-86DB-C97D1EC810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194" y="513958"/>
            <a:ext cx="2092470" cy="1914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7A009-04F5-2F4E-B537-796A2D601B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481" y="543280"/>
            <a:ext cx="1908314" cy="1914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7FD20-CF47-AF4E-BFFE-C4AE5825A1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13" y="423427"/>
            <a:ext cx="1735917" cy="1914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64E5C-D9C2-0D43-BB17-EDA0C02F98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189" t="-21081" r="-16010" b="-65538"/>
          <a:stretch/>
        </p:blipFill>
        <p:spPr>
          <a:xfrm>
            <a:off x="10059742" y="0"/>
            <a:ext cx="2271747" cy="3746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4E4BAE-B545-D24C-A909-5B650FAD34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445" y="2692730"/>
            <a:ext cx="3404167" cy="39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95D4-CB5D-BA4F-BABF-58ED076E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 Committee 2026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548942-AE9B-7845-8DCB-4C5C9C6B2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974" y="230772"/>
            <a:ext cx="1246127" cy="1509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95407-DA29-0840-8F80-6330C921E5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086" y="243847"/>
            <a:ext cx="1035918" cy="1509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E7E45-F84F-364F-BBB3-05BE42677BE4}"/>
              </a:ext>
            </a:extLst>
          </p:cNvPr>
          <p:cNvSpPr txBox="1"/>
          <p:nvPr/>
        </p:nvSpPr>
        <p:spPr>
          <a:xfrm>
            <a:off x="5163811" y="1785871"/>
            <a:ext cx="1246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Tom Smith</a:t>
            </a:r>
          </a:p>
          <a:p>
            <a:pPr algn="ctr"/>
            <a:r>
              <a:rPr lang="en-US" sz="1400" dirty="0"/>
              <a:t>Co-Chair + </a:t>
            </a:r>
          </a:p>
          <a:p>
            <a:pPr algn="ctr"/>
            <a:r>
              <a:rPr lang="en-US" sz="1400" dirty="0" err="1"/>
              <a:t>AoA</a:t>
            </a:r>
            <a:r>
              <a:rPr lang="en-US" sz="1400" dirty="0"/>
              <a:t> Rep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14CEA-DF1E-7F4E-BF56-1DB3720345E4}"/>
              </a:ext>
            </a:extLst>
          </p:cNvPr>
          <p:cNvSpPr txBox="1"/>
          <p:nvPr/>
        </p:nvSpPr>
        <p:spPr>
          <a:xfrm>
            <a:off x="7298954" y="1785871"/>
            <a:ext cx="1547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Louise Murray</a:t>
            </a:r>
          </a:p>
          <a:p>
            <a:pPr algn="ctr"/>
            <a:r>
              <a:rPr lang="en-US" sz="1400" dirty="0"/>
              <a:t>Co-Chair + </a:t>
            </a:r>
          </a:p>
          <a:p>
            <a:pPr algn="ctr"/>
            <a:r>
              <a:rPr lang="en-US" sz="1400" dirty="0"/>
              <a:t>ATRG Rep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674AFC-1B5C-5744-AAC4-F0C45CE2F2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487" y="2711130"/>
            <a:ext cx="1337718" cy="1477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DD0B70-73D5-A545-A92D-04AEAEF18AA6}"/>
              </a:ext>
            </a:extLst>
          </p:cNvPr>
          <p:cNvSpPr txBox="1"/>
          <p:nvPr/>
        </p:nvSpPr>
        <p:spPr>
          <a:xfrm>
            <a:off x="9592538" y="1777871"/>
            <a:ext cx="164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Iain Mooney</a:t>
            </a:r>
          </a:p>
          <a:p>
            <a:pPr algn="ctr"/>
            <a:r>
              <a:rPr lang="en-US" sz="1400" dirty="0"/>
              <a:t>Stage 3 Rep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B895D-D593-6944-9380-D73748D5F067}"/>
              </a:ext>
            </a:extLst>
          </p:cNvPr>
          <p:cNvSpPr txBox="1"/>
          <p:nvPr/>
        </p:nvSpPr>
        <p:spPr>
          <a:xfrm>
            <a:off x="4850308" y="4262319"/>
            <a:ext cx="133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Luke Addison </a:t>
            </a:r>
          </a:p>
          <a:p>
            <a:pPr algn="ctr"/>
            <a:r>
              <a:rPr lang="en-US" sz="1400" dirty="0"/>
              <a:t>Stage 2 Rep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F4A17-56D6-8F4A-BF1B-37704BA23123}"/>
              </a:ext>
            </a:extLst>
          </p:cNvPr>
          <p:cNvSpPr txBox="1"/>
          <p:nvPr/>
        </p:nvSpPr>
        <p:spPr>
          <a:xfrm>
            <a:off x="6348077" y="4313402"/>
            <a:ext cx="164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Alistair </a:t>
            </a:r>
            <a:r>
              <a:rPr lang="en-US" sz="1400" dirty="0" err="1"/>
              <a:t>Jellinek</a:t>
            </a:r>
            <a:endParaRPr lang="en-US" sz="1400" dirty="0"/>
          </a:p>
          <a:p>
            <a:pPr algn="ctr"/>
            <a:r>
              <a:rPr lang="en-US" sz="1400" dirty="0"/>
              <a:t>Stage 1 Rep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72ED3-9049-954E-987C-3FA0882D3B3C}"/>
              </a:ext>
            </a:extLst>
          </p:cNvPr>
          <p:cNvSpPr txBox="1"/>
          <p:nvPr/>
        </p:nvSpPr>
        <p:spPr>
          <a:xfrm>
            <a:off x="10108061" y="4235944"/>
            <a:ext cx="164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Kim Newton</a:t>
            </a:r>
          </a:p>
          <a:p>
            <a:pPr algn="ctr"/>
            <a:r>
              <a:rPr lang="en-US" sz="1400" dirty="0"/>
              <a:t>Wellbeing Rep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873A3C-78E4-494A-93B5-A0408D760AC5}"/>
              </a:ext>
            </a:extLst>
          </p:cNvPr>
          <p:cNvSpPr txBox="1"/>
          <p:nvPr/>
        </p:nvSpPr>
        <p:spPr>
          <a:xfrm>
            <a:off x="4933410" y="6225836"/>
            <a:ext cx="164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Tom </a:t>
            </a:r>
            <a:r>
              <a:rPr lang="en-US" sz="1400" dirty="0" err="1"/>
              <a:t>Bidmead</a:t>
            </a:r>
            <a:endParaRPr lang="en-US" sz="1400" dirty="0"/>
          </a:p>
          <a:p>
            <a:pPr algn="ctr"/>
            <a:r>
              <a:rPr lang="en-US" sz="1400" dirty="0"/>
              <a:t>Secretary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D0B28-1618-1E40-AF9E-41DA5DFD7CD6}"/>
              </a:ext>
            </a:extLst>
          </p:cNvPr>
          <p:cNvSpPr txBox="1"/>
          <p:nvPr/>
        </p:nvSpPr>
        <p:spPr>
          <a:xfrm>
            <a:off x="9676505" y="6211221"/>
            <a:ext cx="164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Emma Brown</a:t>
            </a:r>
          </a:p>
          <a:p>
            <a:pPr algn="ctr"/>
            <a:r>
              <a:rPr lang="en-US" sz="1400" dirty="0"/>
              <a:t>Treasurer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FAEEF7-06D6-C647-96E5-D14537DB6418}"/>
              </a:ext>
            </a:extLst>
          </p:cNvPr>
          <p:cNvSpPr txBox="1"/>
          <p:nvPr/>
        </p:nvSpPr>
        <p:spPr>
          <a:xfrm>
            <a:off x="7122035" y="6224793"/>
            <a:ext cx="205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Rohan </a:t>
            </a:r>
            <a:r>
              <a:rPr lang="en-US" sz="1400" dirty="0" err="1"/>
              <a:t>Colaco</a:t>
            </a:r>
            <a:r>
              <a:rPr lang="en-US" sz="1400" dirty="0"/>
              <a:t> Harris</a:t>
            </a:r>
          </a:p>
          <a:p>
            <a:pPr algn="ctr"/>
            <a:r>
              <a:rPr lang="en-US" sz="1400" dirty="0"/>
              <a:t>Out of Training Rep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88EF32-79EC-A94A-8C32-A750BF1CA3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101" y="222181"/>
            <a:ext cx="1153444" cy="15526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787D1-9F58-AC4F-A146-B356C491EF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6" b="7597"/>
          <a:stretch/>
        </p:blipFill>
        <p:spPr>
          <a:xfrm>
            <a:off x="4845586" y="2648077"/>
            <a:ext cx="1396599" cy="1630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30A810-4AAB-B04C-8F95-44B261D971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0"/>
          <a:stretch/>
        </p:blipFill>
        <p:spPr>
          <a:xfrm>
            <a:off x="5163811" y="4945575"/>
            <a:ext cx="1297985" cy="1335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38B01-61E1-0F46-9BAA-75F1150388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134" y="4798789"/>
            <a:ext cx="1090814" cy="13990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6533AD-0152-D240-BCFA-47B31C73A7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76"/>
          <a:stretch/>
        </p:blipFill>
        <p:spPr>
          <a:xfrm>
            <a:off x="9742015" y="4806367"/>
            <a:ext cx="1515549" cy="1394040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68609C6C-9AF0-8945-AC03-5F4A742686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5B45DD-A3C5-D448-80C0-ACA43F30C46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815" y="2648077"/>
            <a:ext cx="1156277" cy="16322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5B347C-92DC-2641-8891-B41AADE017C5}"/>
              </a:ext>
            </a:extLst>
          </p:cNvPr>
          <p:cNvSpPr txBox="1"/>
          <p:nvPr/>
        </p:nvSpPr>
        <p:spPr>
          <a:xfrm>
            <a:off x="8192531" y="4287813"/>
            <a:ext cx="164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Hannah Winder</a:t>
            </a:r>
          </a:p>
          <a:p>
            <a:pPr algn="ctr"/>
            <a:r>
              <a:rPr lang="en-US" sz="1400" dirty="0"/>
              <a:t>LTFT Rep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0B2C4C-B834-D04D-A9BA-02F6AAC5DF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00"/>
          <a:stretch/>
        </p:blipFill>
        <p:spPr>
          <a:xfrm>
            <a:off x="8368740" y="2630468"/>
            <a:ext cx="1369357" cy="16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7364-574A-5F4C-8197-280ECD89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CAT:</a:t>
            </a:r>
            <a:br>
              <a:rPr lang="en-US" dirty="0"/>
            </a:br>
            <a:r>
              <a:rPr lang="en-US" dirty="0"/>
              <a:t>How to find 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2360F8-7719-084A-B79E-1AD2828BD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01" r="-2248" b="30397"/>
          <a:stretch/>
        </p:blipFill>
        <p:spPr>
          <a:xfrm>
            <a:off x="6219497" y="699118"/>
            <a:ext cx="3498979" cy="310343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812F7C-B15B-2A44-A6B9-D9529D4BC3B2}"/>
              </a:ext>
            </a:extLst>
          </p:cNvPr>
          <p:cNvSpPr txBox="1"/>
          <p:nvPr/>
        </p:nvSpPr>
        <p:spPr>
          <a:xfrm>
            <a:off x="5694744" y="4074289"/>
            <a:ext cx="439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Email: </a:t>
            </a:r>
            <a:r>
              <a:rPr lang="en-US" dirty="0" err="1"/>
              <a:t>shef.gas.cat@gmail.com</a:t>
            </a:r>
            <a:endParaRPr lang="en-US" dirty="0"/>
          </a:p>
          <a:p>
            <a:pPr algn="ctr"/>
            <a:r>
              <a:rPr lang="en-US" dirty="0"/>
              <a:t>X/Instagram: @</a:t>
            </a:r>
            <a:r>
              <a:rPr lang="en-US" dirty="0" err="1"/>
              <a:t>shefgascat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In person!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 Chairs</a:t>
            </a:r>
          </a:p>
          <a:p>
            <a:pPr algn="ctr"/>
            <a:r>
              <a:rPr lang="en-US" dirty="0"/>
              <a:t>Louise: louise.murray30@nhs.net</a:t>
            </a:r>
          </a:p>
          <a:p>
            <a:pPr algn="ctr"/>
            <a:r>
              <a:rPr lang="en-US" dirty="0"/>
              <a:t>Tom: Thomas.smith55@nhs.net</a:t>
            </a:r>
          </a:p>
        </p:txBody>
      </p:sp>
    </p:spTree>
    <p:extLst>
      <p:ext uri="{BB962C8B-B14F-4D97-AF65-F5344CB8AC3E}">
        <p14:creationId xmlns:p14="http://schemas.microsoft.com/office/powerpoint/2010/main" val="16936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85EC-845A-E046-931F-D2BEC8FA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2050" name="Picture 2" descr="Why Use Practice Questions? – Weingarten Center">
            <a:extLst>
              <a:ext uri="{FF2B5EF4-FFF2-40B4-BE49-F238E27FC236}">
                <a16:creationId xmlns:a16="http://schemas.microsoft.com/office/drawing/2014/main" id="{BB6E6901-DFEF-AF4C-BD59-D7B9DE0C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778619"/>
            <a:ext cx="4242853" cy="33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8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B52B-EDFE-1B42-A35D-4E153D06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30419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34864E-B9BF-0843-B20C-8E59F9AD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807" y="408924"/>
            <a:ext cx="6002562" cy="56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42CB7B-AC72-1D47-BBCF-7C3CB634CE1E}"/>
              </a:ext>
            </a:extLst>
          </p:cNvPr>
          <p:cNvSpPr txBox="1"/>
          <p:nvPr/>
        </p:nvSpPr>
        <p:spPr>
          <a:xfrm>
            <a:off x="3181467" y="5684621"/>
            <a:ext cx="4238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compact deanery in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 employer - STH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BA22-5406-4446-A71B-CAB3D363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Yorkshire: The region</a:t>
            </a:r>
          </a:p>
        </p:txBody>
      </p:sp>
      <p:pic>
        <p:nvPicPr>
          <p:cNvPr id="5122" name="Picture 2" descr="Sheffield Theatres">
            <a:extLst>
              <a:ext uri="{FF2B5EF4-FFF2-40B4-BE49-F238E27FC236}">
                <a16:creationId xmlns:a16="http://schemas.microsoft.com/office/drawing/2014/main" id="{F4B45EB8-7390-E340-8053-D131E692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4881" y="4487779"/>
            <a:ext cx="3331580" cy="191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03E92A1-FC7A-0948-8F5B-195FAB4F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327" y="393300"/>
            <a:ext cx="3699216" cy="208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he interior of the Sheffield Winter Garden with lots of plants and trees thriving under the glass roof.">
            <a:extLst>
              <a:ext uri="{FF2B5EF4-FFF2-40B4-BE49-F238E27FC236}">
                <a16:creationId xmlns:a16="http://schemas.microsoft.com/office/drawing/2014/main" id="{44B9CA21-2393-624E-8F3E-25365F14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717" y="2736055"/>
            <a:ext cx="2577064" cy="15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Three people are walking along a path that leads to a huge gritstone rock face. They are all carrying climbing crashmats on their backs.">
            <a:extLst>
              <a:ext uri="{FF2B5EF4-FFF2-40B4-BE49-F238E27FC236}">
                <a16:creationId xmlns:a16="http://schemas.microsoft.com/office/drawing/2014/main" id="{D1A0542D-2D76-3145-BBA3-A28204BA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7413" y="393300"/>
            <a:ext cx="3389668" cy="20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Tramlines music festival, Sheffield">
            <a:extLst>
              <a:ext uri="{FF2B5EF4-FFF2-40B4-BE49-F238E27FC236}">
                <a16:creationId xmlns:a16="http://schemas.microsoft.com/office/drawing/2014/main" id="{5B5BAB2D-E04D-FD4B-88CF-388F8944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742" y="4461350"/>
            <a:ext cx="3184208" cy="21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2">
            <a:extLst>
              <a:ext uri="{FF2B5EF4-FFF2-40B4-BE49-F238E27FC236}">
                <a16:creationId xmlns:a16="http://schemas.microsoft.com/office/drawing/2014/main" id="{DD7A61F3-F792-2143-8ABF-25F0780F48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67343-86C3-094B-8BD2-86FCD9BDF6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183" y="2615878"/>
            <a:ext cx="2306841" cy="1730131"/>
          </a:xfrm>
          <a:prstGeom prst="rect">
            <a:avLst/>
          </a:prstGeom>
        </p:spPr>
      </p:pic>
      <p:pic>
        <p:nvPicPr>
          <p:cNvPr id="5148" name="Picture 28" descr="The exterior of the Weston Park Museum.">
            <a:extLst>
              <a:ext uri="{FF2B5EF4-FFF2-40B4-BE49-F238E27FC236}">
                <a16:creationId xmlns:a16="http://schemas.microsoft.com/office/drawing/2014/main" id="{D005B1D0-AB25-BC43-83EC-5588BCA8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9748" y="2679383"/>
            <a:ext cx="2306841" cy="17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D4C3-15FD-894C-B878-0EA99D8F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Yorkshire: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BBCCB-E43F-D644-B007-B194851B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5" y="498014"/>
            <a:ext cx="6281873" cy="1361280"/>
          </a:xfrm>
        </p:spPr>
        <p:txBody>
          <a:bodyPr/>
          <a:lstStyle/>
          <a:p>
            <a:r>
              <a:rPr lang="en-US" dirty="0"/>
              <a:t>Core training mostly in DGHs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E25AFB2-3BB2-C74D-A09C-8FE13227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2587" y="1685618"/>
            <a:ext cx="3376793" cy="16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39365CE-256B-4C4C-9BC5-24F0C524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359" y="2228067"/>
            <a:ext cx="3048801" cy="20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EB3C9-D3A6-8345-852B-D2CFEE130678}"/>
              </a:ext>
            </a:extLst>
          </p:cNvPr>
          <p:cNvSpPr txBox="1"/>
          <p:nvPr/>
        </p:nvSpPr>
        <p:spPr>
          <a:xfrm>
            <a:off x="5046582" y="3311835"/>
            <a:ext cx="304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Rotherham</a:t>
            </a:r>
            <a:r>
              <a:rPr lang="en-US" dirty="0"/>
              <a:t> Hospital (TRFT)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49AD1-79F8-C742-AA1B-06B04A5F1087}"/>
              </a:ext>
            </a:extLst>
          </p:cNvPr>
          <p:cNvSpPr txBox="1"/>
          <p:nvPr/>
        </p:nvSpPr>
        <p:spPr>
          <a:xfrm>
            <a:off x="8587110" y="4260601"/>
            <a:ext cx="360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Doncaster Royal Infirmary (DRI)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67064-6C8A-9B48-98FB-74CF233D94F1}"/>
              </a:ext>
            </a:extLst>
          </p:cNvPr>
          <p:cNvSpPr txBox="1"/>
          <p:nvPr/>
        </p:nvSpPr>
        <p:spPr>
          <a:xfrm>
            <a:off x="5118445" y="6109598"/>
            <a:ext cx="304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Barnsley Hospital (BDGH)</a:t>
            </a:r>
          </a:p>
        </p:txBody>
      </p:sp>
      <p:pic>
        <p:nvPicPr>
          <p:cNvPr id="4098" name="Picture 2" descr="Barnsley Hospital NHS Foundation Trust | AccessAble">
            <a:extLst>
              <a:ext uri="{FF2B5EF4-FFF2-40B4-BE49-F238E27FC236}">
                <a16:creationId xmlns:a16="http://schemas.microsoft.com/office/drawing/2014/main" id="{073C940D-C95F-5545-8C5D-52B7FA2D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766" y="4030182"/>
            <a:ext cx="3080617" cy="20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9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ACC7-F6E3-B845-B74A-F74477CC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Yorkshire: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BCBE-50D5-5943-926A-DE1A1330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327" y="421664"/>
            <a:ext cx="7092175" cy="5248622"/>
          </a:xfrm>
        </p:spPr>
        <p:txBody>
          <a:bodyPr/>
          <a:lstStyle/>
          <a:p>
            <a:r>
              <a:rPr lang="en-US" dirty="0"/>
              <a:t>Specialty training mostly in Tertiary </a:t>
            </a:r>
            <a:r>
              <a:rPr lang="en-US" dirty="0" err="1"/>
              <a:t>centres</a:t>
            </a:r>
            <a:endParaRPr lang="en-US" dirty="0"/>
          </a:p>
          <a:p>
            <a:r>
              <a:rPr lang="en-US" dirty="0"/>
              <a:t>Usually spend 6 months at a DGH in each of Stage 2 &amp; Stage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Sheffield Centre | Where To Find Us">
            <a:extLst>
              <a:ext uri="{FF2B5EF4-FFF2-40B4-BE49-F238E27FC236}">
                <a16:creationId xmlns:a16="http://schemas.microsoft.com/office/drawing/2014/main" id="{473A00B9-AF50-E442-BF70-6BC1403A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445" y="2009732"/>
            <a:ext cx="2312363" cy="15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64D4A-F6B7-014C-9D58-D68EEFBC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479" y="1927136"/>
            <a:ext cx="2313457" cy="15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E348A-D9C5-2F43-B5B1-02156DE5893F}"/>
              </a:ext>
            </a:extLst>
          </p:cNvPr>
          <p:cNvSpPr txBox="1"/>
          <p:nvPr/>
        </p:nvSpPr>
        <p:spPr>
          <a:xfrm>
            <a:off x="4578326" y="3610759"/>
            <a:ext cx="368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Royal Hallamshire Hospital (RHH)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5D334-66AD-9742-ACA8-FD976F1558B0}"/>
              </a:ext>
            </a:extLst>
          </p:cNvPr>
          <p:cNvSpPr txBox="1"/>
          <p:nvPr/>
        </p:nvSpPr>
        <p:spPr>
          <a:xfrm>
            <a:off x="8311534" y="3578146"/>
            <a:ext cx="381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Northern General Hospital (NGH)</a:t>
            </a:r>
          </a:p>
        </p:txBody>
      </p:sp>
      <p:sp>
        <p:nvSpPr>
          <p:cNvPr id="9" name="AutoShape 2" descr="A general view of the exterior of Jessop Wing, part of Sheffield Teaching Hospitals NHS Foundation Trust">
            <a:extLst>
              <a:ext uri="{FF2B5EF4-FFF2-40B4-BE49-F238E27FC236}">
                <a16:creationId xmlns:a16="http://schemas.microsoft.com/office/drawing/2014/main" id="{52DBF608-B11F-934E-BDBC-61254DCEF9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NHS">
            <a:extLst>
              <a:ext uri="{FF2B5EF4-FFF2-40B4-BE49-F238E27FC236}">
                <a16:creationId xmlns:a16="http://schemas.microsoft.com/office/drawing/2014/main" id="{6DD98269-CF44-0447-A583-3F6AB9BE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336" y="4491551"/>
            <a:ext cx="2492579" cy="16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heffield Children's Hospital - Airwave Healthcare">
            <a:extLst>
              <a:ext uri="{FF2B5EF4-FFF2-40B4-BE49-F238E27FC236}">
                <a16:creationId xmlns:a16="http://schemas.microsoft.com/office/drawing/2014/main" id="{47886EE1-B4C5-7142-8A1D-6EA5A585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3249" y="4374752"/>
            <a:ext cx="2946782" cy="16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3E2D9F-F898-4743-BA14-1595432A2426}"/>
              </a:ext>
            </a:extLst>
          </p:cNvPr>
          <p:cNvSpPr txBox="1"/>
          <p:nvPr/>
        </p:nvSpPr>
        <p:spPr>
          <a:xfrm>
            <a:off x="5118445" y="6215835"/>
            <a:ext cx="2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Jessop Wing, RHH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3ACF1-A0D2-E844-96F1-ACE5B129999A}"/>
              </a:ext>
            </a:extLst>
          </p:cNvPr>
          <p:cNvSpPr txBox="1"/>
          <p:nvPr/>
        </p:nvSpPr>
        <p:spPr>
          <a:xfrm>
            <a:off x="8161641" y="6140500"/>
            <a:ext cx="390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Sheffield Children’s Hospital (SCH)</a:t>
            </a:r>
          </a:p>
        </p:txBody>
      </p:sp>
    </p:spTree>
    <p:extLst>
      <p:ext uri="{BB962C8B-B14F-4D97-AF65-F5344CB8AC3E}">
        <p14:creationId xmlns:p14="http://schemas.microsoft.com/office/powerpoint/2010/main" val="60544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8662-DC0F-EB4A-9574-326FB285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6035C-50C6-9C43-9B0B-96E8ECFB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605" y="234387"/>
            <a:ext cx="7367004" cy="63892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Portfolio</a:t>
            </a:r>
          </a:p>
          <a:p>
            <a:pPr lvl="1"/>
            <a:r>
              <a:rPr lang="en-US" dirty="0"/>
              <a:t>Keep logbook up to date</a:t>
            </a:r>
          </a:p>
          <a:p>
            <a:pPr lvl="1"/>
            <a:r>
              <a:rPr lang="en-US" dirty="0"/>
              <a:t>Regular meetings with ES + CS, meeting forms, PDP goals</a:t>
            </a:r>
          </a:p>
          <a:p>
            <a:r>
              <a:rPr lang="en-US" dirty="0"/>
              <a:t>Regional teaching</a:t>
            </a:r>
          </a:p>
          <a:p>
            <a:pPr lvl="1"/>
            <a:r>
              <a:rPr lang="en-US" dirty="0"/>
              <a:t>START/CART</a:t>
            </a:r>
          </a:p>
          <a:p>
            <a:pPr lvl="1"/>
            <a:r>
              <a:rPr lang="en-US" dirty="0"/>
              <a:t>YAIRN website</a:t>
            </a:r>
          </a:p>
          <a:p>
            <a:r>
              <a:rPr lang="en-US" dirty="0"/>
              <a:t>Study leave</a:t>
            </a:r>
          </a:p>
          <a:p>
            <a:pPr lvl="1"/>
            <a:r>
              <a:rPr lang="en-US" dirty="0"/>
              <a:t>Request at least 6 weeks in advance via Accent, request SL on CLW</a:t>
            </a:r>
          </a:p>
          <a:p>
            <a:pPr lvl="1"/>
            <a:r>
              <a:rPr lang="en-US" dirty="0"/>
              <a:t>Claim expenses back via SEL expenses after the event</a:t>
            </a:r>
          </a:p>
          <a:p>
            <a:pPr lvl="1"/>
            <a:r>
              <a:rPr lang="en-US" dirty="0"/>
              <a:t>Courses: see list of mandatory funded courses</a:t>
            </a:r>
          </a:p>
          <a:p>
            <a:pPr lvl="1"/>
            <a:r>
              <a:rPr lang="en-US" dirty="0"/>
              <a:t>Conferences: 1 funded per stage, subject to TPD approval</a:t>
            </a:r>
          </a:p>
          <a:p>
            <a:r>
              <a:rPr lang="en-US" dirty="0"/>
              <a:t>ARCPs</a:t>
            </a:r>
          </a:p>
          <a:p>
            <a:pPr lvl="1"/>
            <a:r>
              <a:rPr lang="en-US" dirty="0"/>
              <a:t>Remote. Usually around June if August start, Jan if Feb start</a:t>
            </a:r>
          </a:p>
          <a:p>
            <a:pPr lvl="1"/>
            <a:r>
              <a:rPr lang="en-US" dirty="0"/>
              <a:t>Make sure everything ready well ahead of upload deadline</a:t>
            </a:r>
          </a:p>
          <a:p>
            <a:pPr lvl="1"/>
            <a:r>
              <a:rPr lang="en-US" dirty="0"/>
              <a:t>Upload Form R via TIS self service</a:t>
            </a:r>
          </a:p>
          <a:p>
            <a:r>
              <a:rPr lang="en-US" dirty="0"/>
              <a:t>Tax relief</a:t>
            </a:r>
          </a:p>
          <a:p>
            <a:pPr lvl="1"/>
            <a:r>
              <a:rPr lang="en-US" dirty="0"/>
              <a:t>Don’t forget to claim for courses and exams!</a:t>
            </a:r>
          </a:p>
        </p:txBody>
      </p:sp>
    </p:spTree>
    <p:extLst>
      <p:ext uri="{BB962C8B-B14F-4D97-AF65-F5344CB8AC3E}">
        <p14:creationId xmlns:p14="http://schemas.microsoft.com/office/powerpoint/2010/main" val="47594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B9DA-ADFA-2645-B2A2-0C6793B6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Training/</a:t>
            </a:r>
            <a:br>
              <a:rPr lang="en-US" dirty="0"/>
            </a:br>
            <a:r>
              <a:rPr lang="en-US" dirty="0"/>
              <a:t>Theatre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7101-CD33-F04E-8024-623BE41BA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327" y="803186"/>
            <a:ext cx="6891453" cy="5854092"/>
          </a:xfrm>
        </p:spPr>
        <p:txBody>
          <a:bodyPr>
            <a:normAutofit/>
          </a:bodyPr>
          <a:lstStyle/>
          <a:p>
            <a:r>
              <a:rPr lang="en-US" dirty="0"/>
              <a:t>Stage1: Novice </a:t>
            </a:r>
            <a:r>
              <a:rPr lang="en-US" dirty="0" err="1"/>
              <a:t>Anaes</a:t>
            </a:r>
            <a:r>
              <a:rPr lang="en-US" dirty="0"/>
              <a:t> (6m), ICU (6m), </a:t>
            </a:r>
            <a:r>
              <a:rPr lang="en-US" dirty="0" err="1"/>
              <a:t>Paeds</a:t>
            </a:r>
            <a:r>
              <a:rPr lang="en-US" dirty="0"/>
              <a:t>, </a:t>
            </a:r>
            <a:r>
              <a:rPr lang="en-US" dirty="0" err="1"/>
              <a:t>Obs</a:t>
            </a:r>
            <a:r>
              <a:rPr lang="en-US" dirty="0"/>
              <a:t>, Pain, Regional, Sedation, Resus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Stage 2: </a:t>
            </a:r>
            <a:r>
              <a:rPr lang="en-US" b="1" dirty="0"/>
              <a:t>Neuro, </a:t>
            </a:r>
            <a:r>
              <a:rPr lang="en-US" b="1" dirty="0" err="1"/>
              <a:t>Cardiothoracics</a:t>
            </a:r>
            <a:r>
              <a:rPr lang="en-US" dirty="0"/>
              <a:t>, </a:t>
            </a:r>
            <a:r>
              <a:rPr lang="en-US" dirty="0" err="1"/>
              <a:t>Paeds</a:t>
            </a:r>
            <a:r>
              <a:rPr lang="en-US" dirty="0"/>
              <a:t>, </a:t>
            </a:r>
            <a:r>
              <a:rPr lang="en-US" dirty="0" err="1"/>
              <a:t>Obs</a:t>
            </a:r>
            <a:r>
              <a:rPr lang="en-US" dirty="0"/>
              <a:t>, Pain, ICU, Regional, Sedation, Resus/Transfer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Stage 3: </a:t>
            </a:r>
            <a:r>
              <a:rPr lang="en-US" dirty="0" err="1"/>
              <a:t>Paeds</a:t>
            </a:r>
            <a:r>
              <a:rPr lang="en-US" dirty="0"/>
              <a:t>, </a:t>
            </a:r>
            <a:r>
              <a:rPr lang="en-US" dirty="0" err="1"/>
              <a:t>Obs</a:t>
            </a:r>
            <a:r>
              <a:rPr lang="en-US" dirty="0"/>
              <a:t>, Pain, ICU, Regional, Sedation, Resus/Transfer, </a:t>
            </a:r>
            <a:r>
              <a:rPr lang="en-US" b="1" dirty="0"/>
              <a:t>SIAs</a:t>
            </a:r>
          </a:p>
          <a:p>
            <a:endParaRPr lang="en-US" dirty="0"/>
          </a:p>
          <a:p>
            <a:r>
              <a:rPr lang="en-US" dirty="0"/>
              <a:t>Check &amp; plan ahead re list allocations</a:t>
            </a:r>
          </a:p>
          <a:p>
            <a:r>
              <a:rPr lang="en-US" dirty="0"/>
              <a:t>Depending on rotation, there may be a resident </a:t>
            </a:r>
            <a:r>
              <a:rPr lang="en-US" dirty="0" err="1"/>
              <a:t>organising</a:t>
            </a:r>
            <a:r>
              <a:rPr lang="en-US" dirty="0"/>
              <a:t> the list allocations (</a:t>
            </a:r>
            <a:r>
              <a:rPr lang="en-US" dirty="0" err="1"/>
              <a:t>e.g</a:t>
            </a:r>
            <a:r>
              <a:rPr lang="en-US" dirty="0"/>
              <a:t> pain, </a:t>
            </a:r>
            <a:r>
              <a:rPr lang="en-US" dirty="0" err="1"/>
              <a:t>paeds</a:t>
            </a:r>
            <a:r>
              <a:rPr lang="en-US" dirty="0"/>
              <a:t>)</a:t>
            </a:r>
          </a:p>
          <a:p>
            <a:r>
              <a:rPr lang="en-US" dirty="0"/>
              <a:t>Liaise with local service </a:t>
            </a:r>
            <a:r>
              <a:rPr lang="en-US" dirty="0" err="1"/>
              <a:t>organiser</a:t>
            </a:r>
            <a:r>
              <a:rPr lang="en-US" dirty="0"/>
              <a:t> if specific training needs. If at STH, email Jill Bruce to request certain lists</a:t>
            </a:r>
          </a:p>
        </p:txBody>
      </p:sp>
    </p:spTree>
    <p:extLst>
      <p:ext uri="{BB962C8B-B14F-4D97-AF65-F5344CB8AC3E}">
        <p14:creationId xmlns:p14="http://schemas.microsoft.com/office/powerpoint/2010/main" val="240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DE0D-13F0-244F-8580-BD38F007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A2767-484C-474B-B54F-509E151C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953835"/>
            <a:ext cx="6281873" cy="5248622"/>
          </a:xfrm>
        </p:spPr>
        <p:txBody>
          <a:bodyPr/>
          <a:lstStyle/>
          <a:p>
            <a:pPr lvl="1"/>
            <a:r>
              <a:rPr lang="en-US" sz="1800" dirty="0"/>
              <a:t>Plan ahead</a:t>
            </a:r>
          </a:p>
          <a:p>
            <a:pPr lvl="1"/>
            <a:r>
              <a:rPr lang="en-US" sz="1800" dirty="0"/>
              <a:t>Several courses available in the region for Primary + Final FRCA – see YAIRN website</a:t>
            </a:r>
          </a:p>
          <a:p>
            <a:pPr lvl="1"/>
            <a:r>
              <a:rPr lang="en-US" sz="1800" dirty="0"/>
              <a:t>Peer support – find revision buddies</a:t>
            </a:r>
          </a:p>
          <a:p>
            <a:pPr lvl="1"/>
            <a:r>
              <a:rPr lang="en-US" sz="1800" dirty="0"/>
              <a:t>VYVA – free, online, half days, SOE practice.  Book early</a:t>
            </a:r>
          </a:p>
          <a:p>
            <a:pPr lvl="1"/>
            <a:r>
              <a:rPr lang="en-US" sz="1800" dirty="0"/>
              <a:t>National courses: Mersey, Coventry, Leeds Crammer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9CB8F-13A2-4A40-B174-01B766A087F7}"/>
              </a:ext>
            </a:extLst>
          </p:cNvPr>
          <p:cNvSpPr txBox="1"/>
          <p:nvPr/>
        </p:nvSpPr>
        <p:spPr>
          <a:xfrm>
            <a:off x="8259383" y="5073586"/>
            <a:ext cx="27114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‘Success consists of going from failure to failure without loss of enthusiasm’</a:t>
            </a:r>
          </a:p>
        </p:txBody>
      </p:sp>
      <p:pic>
        <p:nvPicPr>
          <p:cNvPr id="3074" name="Picture 2" descr="Final FRCA examination | The Royal ...">
            <a:extLst>
              <a:ext uri="{FF2B5EF4-FFF2-40B4-BE49-F238E27FC236}">
                <a16:creationId xmlns:a16="http://schemas.microsoft.com/office/drawing/2014/main" id="{B6A4141A-E192-4F46-A416-99A94284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503" y="584084"/>
            <a:ext cx="3000825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8043-B5B8-B74C-A7E8-58ACB970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&amp;</a:t>
            </a:r>
            <a:br>
              <a:rPr lang="en-US" dirty="0"/>
            </a:br>
            <a:r>
              <a:rPr lang="en-US" dirty="0"/>
              <a:t>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377C-DCA8-EC4C-9F73-216DCFC41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 and ES are good first ports of call</a:t>
            </a:r>
          </a:p>
          <a:p>
            <a:r>
              <a:rPr lang="en-US" dirty="0"/>
              <a:t>College Tutor</a:t>
            </a:r>
          </a:p>
          <a:p>
            <a:r>
              <a:rPr lang="en-US" dirty="0"/>
              <a:t>Guardian of Safe Working, BMA</a:t>
            </a:r>
          </a:p>
          <a:p>
            <a:r>
              <a:rPr lang="en-US" dirty="0"/>
              <a:t>Occupational Health if needed</a:t>
            </a:r>
          </a:p>
          <a:p>
            <a:r>
              <a:rPr lang="en-US" dirty="0"/>
              <a:t>CAT – training issues to raise</a:t>
            </a:r>
          </a:p>
          <a:p>
            <a:r>
              <a:rPr lang="en-US" dirty="0"/>
              <a:t>Coaching via HEE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E3D0B-20D4-F04E-A4EE-904668AC2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8" r="14406"/>
          <a:stretch/>
        </p:blipFill>
        <p:spPr>
          <a:xfrm>
            <a:off x="9199756" y="2595026"/>
            <a:ext cx="2587083" cy="28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{E2C1BB1D-8D01-3440-B26A-F3413AAE8F21}tf16401369</Template>
  <TotalTime>2900</TotalTime>
  <Words>560</Words>
  <Application>Microsoft Macintosh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Rockwell</vt:lpstr>
      <vt:lpstr>Wingdings</vt:lpstr>
      <vt:lpstr>Atlas</vt:lpstr>
      <vt:lpstr>Yorkshire &amp; Humber Deanery Induction: South</vt:lpstr>
      <vt:lpstr>Welcome!</vt:lpstr>
      <vt:lpstr>South Yorkshire: The region</vt:lpstr>
      <vt:lpstr>South Yorkshire: Hospitals</vt:lpstr>
      <vt:lpstr>South Yorkshire: Hospitals</vt:lpstr>
      <vt:lpstr>General Admin</vt:lpstr>
      <vt:lpstr>Training/ Theatre lists</vt:lpstr>
      <vt:lpstr>Exams</vt:lpstr>
      <vt:lpstr>Support &amp; Wellbeing</vt:lpstr>
      <vt:lpstr>PowerPoint Presentation</vt:lpstr>
      <vt:lpstr>CAT Committee 2026</vt:lpstr>
      <vt:lpstr>CAT: How to find us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Yorkshire &amp; Humber Deanery Induction: South</dc:title>
  <dc:creator>Louise Murray</dc:creator>
  <cp:lastModifiedBy>Selin Kabadayi</cp:lastModifiedBy>
  <cp:revision>42</cp:revision>
  <dcterms:created xsi:type="dcterms:W3CDTF">2025-08-26T11:53:28Z</dcterms:created>
  <dcterms:modified xsi:type="dcterms:W3CDTF">2026-02-18T21:56:24Z</dcterms:modified>
</cp:coreProperties>
</file>