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2" r:id="rId5"/>
    <p:sldId id="262" r:id="rId6"/>
    <p:sldId id="279" r:id="rId7"/>
    <p:sldId id="277" r:id="rId8"/>
    <p:sldId id="278" r:id="rId9"/>
    <p:sldId id="281" r:id="rId10"/>
    <p:sldId id="282" r:id="rId11"/>
    <p:sldId id="283" r:id="rId12"/>
    <p:sldId id="280" r:id="rId13"/>
    <p:sldId id="270" r:id="rId14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8D5D4-1F8F-4C34-8F11-DB795A35689F}" v="26" dt="2026-02-10T14:23:09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79773" autoAdjust="0"/>
  </p:normalViewPr>
  <p:slideViewPr>
    <p:cSldViewPr snapToGrid="0">
      <p:cViewPr varScale="1">
        <p:scale>
          <a:sx n="78" d="100"/>
          <a:sy n="78" d="100"/>
        </p:scale>
        <p:origin x="126" y="180"/>
      </p:cViewPr>
      <p:guideLst>
        <p:guide orient="horz" pos="3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D5BA81-4364-4885-8658-127B4AAA07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EA860-69FE-4A3C-BA6F-20A747A301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98D05-E41C-43CD-BE47-676442F31382}" type="datetime1">
              <a:rPr lang="en-GB" smtClean="0"/>
              <a:t>10/02/2026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00D04-E4BD-448A-8AF9-5F8BDBD7D4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96F53-FD3B-4F5D-A836-B51206D69B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C5C21-2A6A-468F-8840-7DC37016A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8415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E2E7C11-3AFE-4E28-A165-1E81C6B9BBB4}" type="datetime1">
              <a:rPr lang="en-GB" noProof="0" smtClean="0"/>
              <a:t>10/02/2026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485773-E831-40C3-B08E-FE9BDAA6938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0957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 clinical background (ST level, exams done, where you were training-wise)</a:t>
            </a:r>
          </a:p>
          <a:p>
            <a:r>
              <a:rPr lang="en-GB" dirty="0"/>
              <a:t>What was going on at the time:</a:t>
            </a:r>
          </a:p>
          <a:p>
            <a:r>
              <a:rPr lang="en-GB" dirty="0"/>
              <a:t>Post-exam fatigue</a:t>
            </a:r>
          </a:p>
          <a:p>
            <a:r>
              <a:rPr lang="en-GB" dirty="0"/>
              <a:t>Growing interest in sustainability / leadership</a:t>
            </a:r>
          </a:p>
          <a:p>
            <a:r>
              <a:rPr lang="en-GB" dirty="0"/>
              <a:t>Feeling that “doing this on evenings and weekends wasn’t enough”</a:t>
            </a:r>
          </a:p>
          <a:p>
            <a:r>
              <a:rPr lang="en-GB" dirty="0"/>
              <a:t>Why OOPE specifically:</a:t>
            </a:r>
          </a:p>
          <a:p>
            <a:r>
              <a:rPr lang="en-GB" dirty="0"/>
              <a:t>Dedicated, protected time</a:t>
            </a:r>
          </a:p>
          <a:p>
            <a:r>
              <a:rPr lang="en-GB" dirty="0"/>
              <a:t>Chance to go deeper rather than broader</a:t>
            </a:r>
          </a:p>
          <a:p>
            <a:r>
              <a:rPr lang="en-GB" dirty="0"/>
              <a:t>Space to reflect before consultant years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76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9366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53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en-GB" noProof="0" smtClean="0"/>
              <a:t>‹#›</a:t>
            </a:fld>
            <a:endParaRPr lang="en-GB" noProof="0" dirty="0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 rtl="0">
              <a:tabLst>
                <a:tab pos="3370263" algn="l"/>
              </a:tabLst>
            </a:pPr>
            <a:r>
              <a:rPr lang="en-US" sz="4000" noProof="0">
                <a:solidFill>
                  <a:schemeClr val="tx2">
                    <a:alpha val="75000"/>
                  </a:schemeClr>
                </a:solidFill>
              </a:rPr>
              <a:t>Click to edit Master title style</a:t>
            </a:r>
            <a:endParaRPr lang="en-GB" sz="4000" noProof="0" dirty="0">
              <a:solidFill>
                <a:schemeClr val="tx2">
                  <a:alpha val="75000"/>
                </a:schemeClr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n-GB" noProof="0" dirty="0">
                <a:solidFill>
                  <a:schemeClr val="tx2"/>
                </a:solidFill>
              </a:rPr>
              <a:t>subtitle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E1655C-FA7C-42D9-8EE1-E7CF698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47479" y="3853642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7128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5157787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5157787" cy="3751268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806038"/>
            <a:ext cx="5183188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390588"/>
            <a:ext cx="5183188" cy="3751268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1B2486D-C49D-471B-8F3B-AF604894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F226F4B-CA41-4C71-97F3-1B7E442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316A3FD-0E7B-4247-AA4F-93E7E99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02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350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ctr"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94128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 dirty="0"/>
              <a:t>20XX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 dirty="0"/>
              <a:t>Sample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en-GB" noProof="0" smtClean="0"/>
              <a:t>‹#›</a:t>
            </a:fld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CA4665-3BE9-407E-884C-8EA287083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2099" y="2302005"/>
            <a:ext cx="2253018" cy="0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6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8113" y="2851343"/>
            <a:ext cx="8490581" cy="1746195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7350" y="4846921"/>
            <a:ext cx="6632107" cy="951488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E679A24-160E-440A-9984-8923BC4B8DD8}"/>
              </a:ext>
            </a:extLst>
          </p:cNvPr>
          <p:cNvSpPr/>
          <p:nvPr/>
        </p:nvSpPr>
        <p:spPr>
          <a:xfrm rot="20618895" flipH="1">
            <a:off x="5561167" y="1911565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506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3117186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26924"/>
            <a:ext cx="10515600" cy="126272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7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11756"/>
            <a:ext cx="5181600" cy="4365207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1756"/>
            <a:ext cx="5181600" cy="4365207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68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88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7698"/>
            <a:ext cx="4061821" cy="155855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47699"/>
            <a:ext cx="6172200" cy="521335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6256"/>
            <a:ext cx="4061821" cy="366273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893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67985"/>
            <a:ext cx="6172200" cy="499306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3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 rtlCol="0">
            <a:normAutofit/>
          </a:bodyPr>
          <a:lstStyle/>
          <a:p>
            <a:pPr algn="r" rtl="0"/>
            <a:r>
              <a:rPr lang="en-US" noProof="0"/>
              <a:t>Click to edit Master title style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1C8BF-A13F-41C7-AD96-FF1FF248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Sample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18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en-GB" noProof="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rtlCol="0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64" y="1900962"/>
            <a:ext cx="10112375" cy="1954213"/>
          </a:xfrm>
        </p:spPr>
        <p:txBody>
          <a:bodyPr rtlCol="0"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 rtl="0"/>
            <a:r>
              <a:rPr lang="en-GB" noProof="0" dirty="0"/>
              <a:t>Click to add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20XX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 dirty="0"/>
              <a:t>Sample Text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50899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397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r" rtl="0"/>
            <a:r>
              <a:rPr lang="en-US" sz="4000" noProof="0"/>
              <a:t>Click to edit Master title style</a:t>
            </a:r>
            <a:endParaRPr lang="en-GB" sz="4000" noProof="0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l" rtl="0"/>
            <a:r>
              <a:rPr lang="en-US" sz="1600" noProof="0"/>
              <a:t>Click to edit Master subtitle style</a:t>
            </a:r>
            <a:endParaRPr lang="en-GB" sz="1600" noProof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4573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56"/>
            <a:ext cx="10515600" cy="4190323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31BABDF-AA85-4A10-A98B-507CF242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8717800-ADD4-4E93-B0D0-271E7848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0AC3ECC-84E8-497F-BC52-5189149B0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9539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3"/>
            <a:ext cx="10515600" cy="3545204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1976FF6-0FAE-4806-A07E-BE4D7411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2FFD90-937D-4551-9F0C-7A5B0C78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D25ED3-40D6-4D4C-BEF6-506E3E31B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861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 rtlCol="0">
            <a:normAutofit fontScale="90000"/>
          </a:bodyPr>
          <a:lstStyle>
            <a:lvl1pPr algn="ctr"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US" sz="1600" noProof="0"/>
              <a:t>Click to edit Master subtitle style</a:t>
            </a:r>
            <a:endParaRPr lang="en-GB" sz="1600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67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255"/>
            <a:ext cx="10515600" cy="4190323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9828424-127F-4F45-AF20-1DAA1525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D83CCE-F7E1-4106-84E1-6C261DDBB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8126735-73E8-4B98-81A3-AAE94B69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3229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213"/>
            <a:ext cx="10515600" cy="2212258"/>
          </a:xfrm>
        </p:spPr>
        <p:txBody>
          <a:bodyPr rtlCol="0" anchor="t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DAC2D8E-199B-430A-BB5F-3EB5B76D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AAF529-3AC9-470F-8794-0C4967080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327F51-D49D-4DCE-9CDC-3B94731A4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9129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Sample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459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1" r:id="rId4"/>
    <p:sldLayoutId id="2147483650" r:id="rId5"/>
    <p:sldLayoutId id="2147483671" r:id="rId6"/>
    <p:sldLayoutId id="2147483670" r:id="rId7"/>
    <p:sldLayoutId id="2147483672" r:id="rId8"/>
    <p:sldLayoutId id="2147483654" r:id="rId9"/>
    <p:sldLayoutId id="2147483653" r:id="rId10"/>
    <p:sldLayoutId id="2147483667" r:id="rId11"/>
    <p:sldLayoutId id="2147483668" r:id="rId12"/>
    <p:sldLayoutId id="2147483669" r:id="rId13"/>
    <p:sldLayoutId id="2147483649" r:id="rId14"/>
    <p:sldLayoutId id="2147483651" r:id="rId15"/>
    <p:sldLayoutId id="2147483652" r:id="rId16"/>
    <p:sldLayoutId id="2147483655" r:id="rId17"/>
    <p:sldLayoutId id="2147483656" r:id="rId18"/>
    <p:sldLayoutId id="2147483657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Gillian.lever@nhs.ne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5A3385-7A97-4B91-90E4-313A5F64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en-GB" sz="4800" dirty="0">
                <a:solidFill>
                  <a:schemeClr val="tx1"/>
                </a:solidFill>
              </a:rPr>
              <a:t>Out of Programme Experience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600243-42CA-42D2-A56A-C6924D272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876" y="5116529"/>
            <a:ext cx="3187044" cy="95549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rtl="0"/>
            <a:r>
              <a:rPr lang="en-GB" sz="2400" dirty="0">
                <a:solidFill>
                  <a:schemeClr val="tx1"/>
                </a:solidFill>
              </a:rPr>
              <a:t>Gillian Lever</a:t>
            </a:r>
          </a:p>
        </p:txBody>
      </p:sp>
      <p:pic>
        <p:nvPicPr>
          <p:cNvPr id="8" name="Picture Placeholder 7" descr="A picture containing trees, outdoor, forest, nature, mist">
            <a:extLst>
              <a:ext uri="{FF2B5EF4-FFF2-40B4-BE49-F238E27FC236}">
                <a16:creationId xmlns:a16="http://schemas.microsoft.com/office/drawing/2014/main" id="{E012FD38-BCDB-4D51-8DED-F3962AB9A4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024" y="0"/>
            <a:ext cx="7808976" cy="6858000"/>
          </a:xfrm>
        </p:spPr>
      </p:pic>
    </p:spTree>
    <p:extLst>
      <p:ext uri="{BB962C8B-B14F-4D97-AF65-F5344CB8AC3E}">
        <p14:creationId xmlns:p14="http://schemas.microsoft.com/office/powerpoint/2010/main" val="105761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E449-E96C-4E0E-A449-9E0701A9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1">
                    <a:alpha val="75000"/>
                  </a:schemeClr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F7967-21CD-4D4E-A475-5040D50F9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74" y="2683104"/>
            <a:ext cx="4193177" cy="3673245"/>
          </a:xfrm>
        </p:spPr>
        <p:txBody>
          <a:bodyPr rtlCol="0"/>
          <a:lstStyle/>
          <a:p>
            <a:pPr rtl="0"/>
            <a:r>
              <a:rPr lang="en-GB" dirty="0">
                <a:solidFill>
                  <a:schemeClr val="tx1">
                    <a:alpha val="8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Gillian.lever@nhs.net</a:t>
            </a:r>
            <a:endParaRPr lang="en-GB" dirty="0">
              <a:solidFill>
                <a:schemeClr val="tx1">
                  <a:alpha val="85000"/>
                </a:schemeClr>
              </a:solidFill>
            </a:endParaRPr>
          </a:p>
          <a:p>
            <a:pPr rtl="0"/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GHASProject.co.uk</a:t>
            </a:r>
          </a:p>
          <a:p>
            <a:pPr rtl="0"/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LinkedIn/BlueSky/Instagram</a:t>
            </a:r>
          </a:p>
          <a:p>
            <a:pPr rtl="0"/>
            <a:endParaRPr lang="en-GB" dirty="0"/>
          </a:p>
        </p:txBody>
      </p:sp>
      <p:pic>
        <p:nvPicPr>
          <p:cNvPr id="16" name="Picture Placeholder 5" descr="forest">
            <a:extLst>
              <a:ext uri="{FF2B5EF4-FFF2-40B4-BE49-F238E27FC236}">
                <a16:creationId xmlns:a16="http://schemas.microsoft.com/office/drawing/2014/main" id="{474772FB-EF5F-44F3-8C06-F39CA59EF5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5175" y="0"/>
            <a:ext cx="7616825" cy="6858000"/>
          </a:xfrm>
        </p:spPr>
      </p:pic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B95B4304-0747-4AD1-BD3D-E4BFD544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rtlCol="0"/>
          <a:lstStyle/>
          <a:p>
            <a:pPr rtl="0"/>
            <a:fld id="{AE208ADF-3ADD-483D-A721-14E3EEE2C135}" type="slidenum">
              <a:rPr lang="en-GB" smtClean="0"/>
              <a:pPr rtl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7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CE88BB9-5E8A-474F-B7C0-BC6738C2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57" y="1313885"/>
            <a:ext cx="5448300" cy="1240966"/>
          </a:xfrm>
        </p:spPr>
        <p:txBody>
          <a:bodyPr rtlCol="0" anchor="ctr">
            <a:normAutofit/>
          </a:bodyPr>
          <a:lstStyle/>
          <a:p>
            <a:pPr algn="ctr" rtl="0"/>
            <a:r>
              <a:rPr lang="en-GB" sz="4400" b="1" dirty="0">
                <a:solidFill>
                  <a:schemeClr val="tx1">
                    <a:alpha val="75000"/>
                  </a:schemeClr>
                </a:solidFill>
              </a:rPr>
              <a:t>A bit about me…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F0A0160-00BA-FFFD-350C-CF79D6D76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5500" b="9362"/>
          <a:stretch>
            <a:fillRect/>
          </a:stretch>
        </p:blipFill>
        <p:spPr>
          <a:xfrm>
            <a:off x="6748272" y="4565374"/>
            <a:ext cx="4809744" cy="1364974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9017C8-F0E9-608F-7856-7223A88903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8809" r="-3" b="50553"/>
          <a:stretch>
            <a:fillRect/>
          </a:stretch>
        </p:blipFill>
        <p:spPr>
          <a:xfrm>
            <a:off x="6748272" y="1313885"/>
            <a:ext cx="4809744" cy="2606040"/>
          </a:xfrm>
          <a:prstGeom prst="rect">
            <a:avLst/>
          </a:prstGeom>
          <a:noFill/>
        </p:spPr>
      </p:pic>
      <p:sp>
        <p:nvSpPr>
          <p:cNvPr id="184" name="Slide Number Placeholder 183">
            <a:extLst>
              <a:ext uri="{FF2B5EF4-FFF2-40B4-BE49-F238E27FC236}">
                <a16:creationId xmlns:a16="http://schemas.microsoft.com/office/drawing/2014/main" id="{F09696C5-2D5D-4774-8ED7-53F2BB60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AE208ADF-3ADD-483D-A721-14E3EEE2C135}" type="slidenum">
              <a:rPr lang="en-GB" smtClean="0"/>
              <a:pPr rtl="0"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6F32DE-5A72-CC83-75C7-8D97CBFE0F0A}"/>
              </a:ext>
            </a:extLst>
          </p:cNvPr>
          <p:cNvSpPr txBox="1"/>
          <p:nvPr/>
        </p:nvSpPr>
        <p:spPr>
          <a:xfrm>
            <a:off x="813315" y="2394935"/>
            <a:ext cx="53965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Leeds grad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Foundation – WY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ACCS – 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ST – WY</a:t>
            </a:r>
          </a:p>
          <a:p>
            <a:endParaRPr lang="en-GB" sz="2800" dirty="0"/>
          </a:p>
          <a:p>
            <a:r>
              <a:rPr lang="en-GB" sz="2800" dirty="0"/>
              <a:t>Currently ST5 (FT)</a:t>
            </a:r>
          </a:p>
          <a:p>
            <a:r>
              <a:rPr lang="en-GB" sz="2800" dirty="0"/>
              <a:t>Longstanding sustainability interest</a:t>
            </a:r>
          </a:p>
          <a:p>
            <a:r>
              <a:rPr lang="en-GB" sz="2800" dirty="0"/>
              <a:t>No time/headspace for projects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43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E891D-62C4-FE12-6583-13EC0EB3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alpha val="75000"/>
                  </a:schemeClr>
                </a:solidFill>
              </a:rPr>
              <a:t>OOPE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CF436-D7D6-5D3B-53B6-10A72DA6F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850708" cy="350745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tx1">
                    <a:alpha val="85000"/>
                  </a:schemeClr>
                </a:solidFill>
              </a:rPr>
              <a:t>FLP</a:t>
            </a:r>
            <a:r>
              <a:rPr lang="en-GB" sz="3200" dirty="0">
                <a:solidFill>
                  <a:schemeClr val="tx1">
                    <a:alpha val="85000"/>
                  </a:schemeClr>
                </a:solidFill>
              </a:rPr>
              <a:t> 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alpha val="85000"/>
                  </a:schemeClr>
                </a:solidFill>
              </a:rPr>
              <a:t>Yorkshire/Humber, range of themes (change yearly), local impact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tx1">
                    <a:alpha val="85000"/>
                  </a:schemeClr>
                </a:solidFill>
              </a:rPr>
              <a:t>CSO Clinical Fellow Scheme</a:t>
            </a:r>
          </a:p>
          <a:p>
            <a:pPr marL="617220" lvl="1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>
                    <a:alpha val="85000"/>
                  </a:schemeClr>
                </a:solidFill>
              </a:rPr>
              <a:t>Sustainability people only, national scheme, broader impact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18EEB59-4AF4-5B03-C05A-D3D8867605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381" b="9381"/>
          <a:stretch/>
        </p:blipFill>
        <p:spPr>
          <a:prstGeom prst="rect">
            <a:avLst/>
          </a:prstGeom>
          <a:solidFill>
            <a:srgbClr val="081B19">
              <a:lumMod val="50000"/>
              <a:lumOff val="50000"/>
            </a:srgbClr>
          </a:solidFill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044B0BE-3928-6422-937A-FD5764DAB36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356" b="9356"/>
          <a:stretch/>
        </p:blipFill>
        <p:spPr>
          <a:prstGeom prst="rect">
            <a:avLst/>
          </a:prstGeom>
          <a:solidFill>
            <a:srgbClr val="081B19">
              <a:lumMod val="50000"/>
              <a:lumOff val="50000"/>
            </a:srgbClr>
          </a:solidFill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990E7D-3783-77C7-B20E-BFED4753F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AE208ADF-3ADD-483D-A721-14E3EEE2C135}" type="slidenum">
              <a:rPr lang="en-GB" noProof="0" smtClean="0"/>
              <a:pPr rtl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0855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9F5AC-9EEC-E36F-A4A0-B580D4F8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tx1">
                    <a:alpha val="75000"/>
                  </a:schemeClr>
                </a:solidFill>
              </a:rPr>
              <a:t>FLP 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9167-DBB4-958F-EDAC-A1BA0B461EF0}"/>
              </a:ext>
            </a:extLst>
          </p:cNvPr>
          <p:cNvSpPr>
            <a:spLocks noGrp="1"/>
          </p:cNvSp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838200" y="1979023"/>
            <a:ext cx="10515600" cy="42165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FLP website – list of bids, recruitment timeline and contacts for applications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Eligibility criteria – check carefully and check your ARCP date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Complete application form, email to named contact with CV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Shortlisting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Interview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If successful, apply for OOPE (form to TPD to sign)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alpha val="85000"/>
                  </a:schemeClr>
                </a:solidFill>
              </a:rPr>
              <a:t>Confirmation from Deanery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81F494-9336-7252-9B23-6CF2F8D84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AE208ADF-3ADD-483D-A721-14E3EEE2C135}" type="slidenum">
              <a:rPr lang="en-GB" noProof="0" smtClean="0"/>
              <a:pPr rtl="0">
                <a:spcAft>
                  <a:spcPts val="600"/>
                </a:spcAft>
              </a:pPr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3459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992945-73F5-3FD1-732D-291D0AEA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Components of my FLP 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45A207-EC36-B7B5-CC1E-FAC3A295D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659188" cy="584548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Project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C4E53C-FAEF-0607-6B81-F8A74232E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390587"/>
            <a:ext cx="3652839" cy="4206155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Reusable theatre hats for LTHT</a:t>
            </a:r>
          </a:p>
          <a:p>
            <a:r>
              <a:rPr lang="en-GB" sz="2800" dirty="0">
                <a:solidFill>
                  <a:schemeClr val="tx1"/>
                </a:solidFill>
              </a:rPr>
              <a:t>Reusable textiles working group</a:t>
            </a:r>
          </a:p>
          <a:p>
            <a:r>
              <a:rPr lang="en-GB" sz="2800" dirty="0">
                <a:solidFill>
                  <a:schemeClr val="tx1"/>
                </a:solidFill>
              </a:rPr>
              <a:t>Snowballed to other projects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689877-E74C-3DC0-9B11-D63777B89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799" y="1800575"/>
            <a:ext cx="3563983" cy="584549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PG cert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EB06AE9-7895-DEF0-F7C0-45F6EF879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799" y="2385124"/>
            <a:ext cx="3563984" cy="4206155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2600" dirty="0">
                <a:solidFill>
                  <a:schemeClr val="tx1"/>
                </a:solidFill>
              </a:rPr>
              <a:t>Psychology in the Workplace at Aberdeen</a:t>
            </a:r>
          </a:p>
          <a:p>
            <a:r>
              <a:rPr lang="en-GB" sz="2600" dirty="0">
                <a:solidFill>
                  <a:schemeClr val="tx1"/>
                </a:solidFill>
              </a:rPr>
              <a:t>Guide of approved courses </a:t>
            </a:r>
          </a:p>
          <a:p>
            <a:r>
              <a:rPr lang="en-GB" sz="2600" dirty="0">
                <a:solidFill>
                  <a:schemeClr val="tx1"/>
                </a:solidFill>
              </a:rPr>
              <a:t>Funding for leadership /education courses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41AD18-8F19-E9AA-C48C-F99BD637C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56609" y="1802952"/>
            <a:ext cx="3748043" cy="584549"/>
          </a:xfrm>
          <a:solidFill>
            <a:schemeClr val="bg2">
              <a:lumMod val="75000"/>
              <a:lumOff val="25000"/>
            </a:schemeClr>
          </a:solidFill>
        </p:spPr>
        <p:txBody>
          <a:bodyPr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Leadership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DE6FD78-16CC-149F-BB77-63564377AA2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59783" y="2387501"/>
            <a:ext cx="3744870" cy="4203777"/>
          </a:xfrm>
          <a:solidFill>
            <a:schemeClr val="bg2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Courses through FLP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Myers Briggs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Managing imposter syndrome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Leadership for clinicians 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Managing challenging conversations</a:t>
            </a:r>
          </a:p>
          <a:p>
            <a:r>
              <a:rPr lang="en-GB" sz="2800" dirty="0">
                <a:solidFill>
                  <a:schemeClr val="tx1"/>
                </a:solidFill>
              </a:rPr>
              <a:t>Freedom to do other courses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DDB46-EC44-0637-26C8-99232E938F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rtl="0"/>
            <a:fld id="{AE208ADF-3ADD-483D-A721-14E3EEE2C135}" type="slidenum">
              <a:rPr lang="en-GB" noProof="0" smtClean="0">
                <a:solidFill>
                  <a:schemeClr val="tx1"/>
                </a:solidFill>
              </a:rPr>
              <a:pPr rtl="0"/>
              <a:t>5</a:t>
            </a:fld>
            <a:endParaRPr lang="en-GB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29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FA3DCFF-85C7-B701-28C9-8BBFCA5E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FLP – is it worth it?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E888A8C-FE4A-2E12-933F-14914EDBB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Cons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8D43795-BCCB-67AB-5DEF-33F02C80D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No clinical work (not allowed to locum in office hours unless on AL, can still locum OOH)</a:t>
            </a:r>
          </a:p>
          <a:p>
            <a:r>
              <a:rPr lang="en-GB" dirty="0">
                <a:solidFill>
                  <a:schemeClr val="tx1"/>
                </a:solidFill>
              </a:rPr>
              <a:t>(Anxiety about return to clinical)</a:t>
            </a:r>
          </a:p>
          <a:p>
            <a:r>
              <a:rPr lang="en-GB" dirty="0">
                <a:solidFill>
                  <a:schemeClr val="tx1"/>
                </a:solidFill>
              </a:rPr>
              <a:t>Can be a big adjustment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3027D4E-A460-A2A1-7D51-67A34996C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E208ADF-3ADD-483D-A721-14E3EEE2C135}" type="slidenum">
              <a:rPr lang="en-GB" noProof="0" smtClean="0">
                <a:solidFill>
                  <a:schemeClr val="tx1"/>
                </a:solidFill>
              </a:rPr>
              <a:pPr rtl="0"/>
              <a:t>6</a:t>
            </a:fld>
            <a:endParaRPr lang="en-GB" noProof="0">
              <a:solidFill>
                <a:schemeClr val="tx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EC4381-1C9F-36FB-6D9C-FFEC238F55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1080" y="1806038"/>
            <a:ext cx="3471587" cy="43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2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D1580-A4BE-AC45-E370-9AEFC2EAF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0E86376-976D-03CF-26E0-5080D963E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FLP – is it worth it?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8030AC8-3A72-22C1-9368-780B86130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1806039"/>
            <a:ext cx="5116874" cy="584548"/>
          </a:xfrm>
          <a:solidFill>
            <a:schemeClr val="bg2">
              <a:lumMod val="75000"/>
              <a:lumOff val="25000"/>
            </a:schemeClr>
          </a:solidFill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Pros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2BF1BF-4FA1-66BE-8F20-9964A157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90588"/>
            <a:ext cx="5116874" cy="3801784"/>
          </a:xfrm>
          <a:solidFill>
            <a:schemeClr val="bg2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Space to pursue interests</a:t>
            </a:r>
          </a:p>
          <a:p>
            <a:r>
              <a:rPr lang="en-GB" dirty="0">
                <a:solidFill>
                  <a:schemeClr val="tx1"/>
                </a:solidFill>
              </a:rPr>
              <a:t>Develop CV/prep for consultancy</a:t>
            </a:r>
          </a:p>
          <a:p>
            <a:r>
              <a:rPr lang="en-GB" dirty="0">
                <a:solidFill>
                  <a:schemeClr val="tx1"/>
                </a:solidFill>
              </a:rPr>
              <a:t>Meet lovely people and network! </a:t>
            </a:r>
          </a:p>
          <a:p>
            <a:r>
              <a:rPr lang="en-GB" dirty="0">
                <a:solidFill>
                  <a:schemeClr val="tx1"/>
                </a:solidFill>
              </a:rPr>
              <a:t>No nights/weekends/swapping</a:t>
            </a:r>
          </a:p>
          <a:p>
            <a:r>
              <a:rPr lang="en-GB" dirty="0">
                <a:solidFill>
                  <a:schemeClr val="tx1"/>
                </a:solidFill>
              </a:rPr>
              <a:t>Hybrid/flexible working</a:t>
            </a:r>
          </a:p>
          <a:p>
            <a:r>
              <a:rPr lang="en-GB" dirty="0">
                <a:solidFill>
                  <a:schemeClr val="tx1"/>
                </a:solidFill>
              </a:rPr>
              <a:t>WELLBEING+++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E7A0A77-A223-3EDA-136D-8469B7FB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E208ADF-3ADD-483D-A721-14E3EEE2C135}" type="slidenum">
              <a:rPr lang="en-GB" noProof="0" smtClean="0">
                <a:solidFill>
                  <a:schemeClr val="tx1"/>
                </a:solidFill>
              </a:rPr>
              <a:pPr rtl="0"/>
              <a:t>7</a:t>
            </a:fld>
            <a:endParaRPr lang="en-GB" noProof="0">
              <a:solidFill>
                <a:schemeClr val="tx1"/>
              </a:solidFill>
            </a:endParaRPr>
          </a:p>
        </p:txBody>
      </p:sp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BBEA489F-9890-8802-6528-E10B936798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59777" y="2390775"/>
            <a:ext cx="5001684" cy="37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9FC8F-2262-1EC0-D1F4-26C64B802AC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3322638" cy="365125"/>
          </a:xfrm>
        </p:spPr>
        <p:txBody>
          <a:bodyPr/>
          <a:lstStyle/>
          <a:p>
            <a:pPr rtl="0"/>
            <a:r>
              <a:rPr lang="en-GB" noProof="0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707D6-83FF-EEB8-C099-3A96058AEA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77538" y="6356350"/>
            <a:ext cx="1414462" cy="365125"/>
          </a:xfrm>
        </p:spPr>
        <p:txBody>
          <a:bodyPr/>
          <a:lstStyle/>
          <a:p>
            <a:pPr rtl="0"/>
            <a:fld id="{AE208ADF-3ADD-483D-A721-14E3EEE2C135}" type="slidenum">
              <a:rPr lang="en-GB" noProof="0" smtClean="0"/>
              <a:pPr rtl="0"/>
              <a:t>8</a:t>
            </a:fld>
            <a:endParaRPr lang="en-GB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602109-172F-2750-15AE-026E077E6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52" t="4525" r="15770"/>
          <a:stretch>
            <a:fillRect/>
          </a:stretch>
        </p:blipFill>
        <p:spPr>
          <a:xfrm>
            <a:off x="7162677" y="117831"/>
            <a:ext cx="2677930" cy="2796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37AB7-75F9-04F5-A918-C8519379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88" r="4703" b="2750"/>
          <a:stretch>
            <a:fillRect/>
          </a:stretch>
        </p:blipFill>
        <p:spPr>
          <a:xfrm>
            <a:off x="100787" y="117831"/>
            <a:ext cx="2689431" cy="3019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750C89-E426-AB92-7BF7-C40F8412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663" r="27009" b="7015"/>
          <a:stretch>
            <a:fillRect/>
          </a:stretch>
        </p:blipFill>
        <p:spPr>
          <a:xfrm>
            <a:off x="83248" y="3227791"/>
            <a:ext cx="2689431" cy="3584224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A7546B1B-EA1D-0C62-D6E1-1107B3CF84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143" b="16753"/>
          <a:stretch>
            <a:fillRect/>
          </a:stretch>
        </p:blipFill>
        <p:spPr>
          <a:xfrm>
            <a:off x="8812997" y="2960775"/>
            <a:ext cx="3278216" cy="1649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9DD70-AA4C-8E51-C1A4-5F7824EE92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748" t="4805" r="10321" b="3512"/>
          <a:stretch>
            <a:fillRect/>
          </a:stretch>
        </p:blipFill>
        <p:spPr>
          <a:xfrm>
            <a:off x="5228112" y="119550"/>
            <a:ext cx="1711799" cy="2792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3A003F-7ECE-16A4-BBAC-A9267F734FA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762" t="11333" r="2310"/>
          <a:stretch>
            <a:fillRect/>
          </a:stretch>
        </p:blipFill>
        <p:spPr>
          <a:xfrm>
            <a:off x="6499837" y="2960776"/>
            <a:ext cx="2057438" cy="164985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2AB8FB2-9439-8615-E089-6624B2AA0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6" b="17428"/>
          <a:stretch>
            <a:fillRect/>
          </a:stretch>
        </p:blipFill>
        <p:spPr bwMode="auto">
          <a:xfrm>
            <a:off x="2908243" y="2958307"/>
            <a:ext cx="3335872" cy="16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7C1BC7-D250-1CF4-B2E7-BF42CC07E3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243" y="117831"/>
            <a:ext cx="2097103" cy="2796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9ECA68-1988-C65C-E08C-A2C7E23119C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5596"/>
          <a:stretch>
            <a:fillRect/>
          </a:stretch>
        </p:blipFill>
        <p:spPr>
          <a:xfrm>
            <a:off x="5956002" y="4663729"/>
            <a:ext cx="3321771" cy="2102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8BFFF8-D340-6931-1C88-7C5069A4525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1976" t="25429" r="9452"/>
          <a:stretch>
            <a:fillRect/>
          </a:stretch>
        </p:blipFill>
        <p:spPr>
          <a:xfrm>
            <a:off x="2823050" y="4659691"/>
            <a:ext cx="3082581" cy="21942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011968-3AF4-383A-13B2-45F92E92D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8144" y="4659691"/>
            <a:ext cx="2803719" cy="21027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E91070-8EFB-2F96-62F1-9E7C4BDDB93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8085" t="37479" r="25522" b="7356"/>
          <a:stretch>
            <a:fillRect/>
          </a:stretch>
        </p:blipFill>
        <p:spPr>
          <a:xfrm>
            <a:off x="9955629" y="117831"/>
            <a:ext cx="2128860" cy="27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8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4B78D-F34E-D7DE-91FE-ECDC779A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Other Leadership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E0172-A96B-CDC2-1C8A-88529B5A9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845312" cy="35074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Association of Anaesthetists – Future Leaders in Anaesthesia (New for 2026)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NHS Leadership Academy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429ABEA-F255-0EFE-3EEE-DDF20BAB38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381" b="9381"/>
          <a:stretch/>
        </p:blipFill>
        <p:spPr>
          <a:prstGeom prst="rect">
            <a:avLst/>
          </a:prstGeom>
          <a:solidFill>
            <a:srgbClr val="081B19">
              <a:lumMod val="50000"/>
              <a:lumOff val="50000"/>
            </a:srgbClr>
          </a:solidFill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52589DB-F8DD-92FB-B66A-DF9AC8A1D5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356" b="9356"/>
          <a:stretch/>
        </p:blipFill>
        <p:spPr>
          <a:prstGeom prst="rect">
            <a:avLst/>
          </a:prstGeom>
          <a:solidFill>
            <a:srgbClr val="081B19">
              <a:lumMod val="50000"/>
              <a:lumOff val="50000"/>
            </a:srgbClr>
          </a:solidFill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3357CA-8CCC-33E3-EED1-0B193EFFA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AE208ADF-3ADD-483D-A721-14E3EEE2C135}" type="slidenum">
              <a:rPr lang="en-GB" noProof="0" smtClean="0">
                <a:solidFill>
                  <a:schemeClr val="tx1"/>
                </a:solidFill>
              </a:rPr>
              <a:pPr rtl="0"/>
              <a:t>9</a:t>
            </a:fld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62175"/>
      </p:ext>
    </p:extLst>
  </p:cSld>
  <p:clrMapOvr>
    <a:masterClrMapping/>
  </p:clrMapOvr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788_TF11653146_Win32" id="{0694F9B3-12DE-45C4-9B9B-7BC3B4299574}" vid="{298D108D-40F6-488C-82EB-E199AC9487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90CBB4-731C-4440-BC54-D2076F57C8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0CC34A-D535-41BC-8B48-A0E1EA32D7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506F55-A469-454B-8FCA-6F8BCF9DAA6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Pine design</Template>
  <TotalTime>223</TotalTime>
  <Words>368</Words>
  <Application>Microsoft Office PowerPoint</Application>
  <PresentationFormat>Widescreen</PresentationFormat>
  <Paragraphs>83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Dante</vt:lpstr>
      <vt:lpstr>PineVTI</vt:lpstr>
      <vt:lpstr>Out of Programme Experience</vt:lpstr>
      <vt:lpstr>A bit about me…</vt:lpstr>
      <vt:lpstr>OOPE Options</vt:lpstr>
      <vt:lpstr>FLP Application Process</vt:lpstr>
      <vt:lpstr>Components of my FLP year</vt:lpstr>
      <vt:lpstr>FLP – is it worth it?</vt:lpstr>
      <vt:lpstr>FLP – is it worth it?</vt:lpstr>
      <vt:lpstr>PowerPoint Presentation</vt:lpstr>
      <vt:lpstr>Other Leadership Courses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LEVER, Gillian (LEEDS TEACHING HOSPITALS NHS TRUST)</dc:creator>
  <cp:lastModifiedBy>STONES, Charlotte (MID YORKSHIRE TEACHING NHS TRUST)</cp:lastModifiedBy>
  <cp:revision>3</cp:revision>
  <dcterms:created xsi:type="dcterms:W3CDTF">2026-02-09T14:36:20Z</dcterms:created>
  <dcterms:modified xsi:type="dcterms:W3CDTF">2026-02-10T17:13:13Z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