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8"/>
    <p:restoredTop sz="94754"/>
  </p:normalViewPr>
  <p:slideViewPr>
    <p:cSldViewPr snapToGrid="0" snapToObjects="1">
      <p:cViewPr varScale="1">
        <p:scale>
          <a:sx n="99" d="100"/>
          <a:sy n="99" d="100"/>
        </p:scale>
        <p:origin x="520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D76A98-0A19-5A7F-2BA5-DDDF8584333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BB92F11-896D-5B9D-835C-CBA5A77D483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E153951-AAFF-31AB-BA6B-FBA5AFFE90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2D93A2-768F-0B4F-BA72-E65AB9EB3CDA}" type="datetimeFigureOut">
              <a:rPr lang="en-GB" smtClean="0"/>
              <a:t>06/06/2022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6C7183A-AF0D-1D7C-879C-2E6DB38B8E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7C77590-0E84-9310-2A3F-1DD0DE91D7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57DEC-C715-9746-9F49-149C0FE0F7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580251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61B0E7-C80D-9B1E-71C2-BEDF5EE951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25DC07F-6F80-A0B4-1C0A-1CACC6E650B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031180C-C0EA-423B-6E27-34356E478E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2D93A2-768F-0B4F-BA72-E65AB9EB3CDA}" type="datetimeFigureOut">
              <a:rPr lang="en-GB" smtClean="0"/>
              <a:t>06/06/2022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BEF9C54-AA66-3937-5B10-8B903BB355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ADE370D-4E4E-E093-72B6-8FD5896005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57DEC-C715-9746-9F49-149C0FE0F7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474867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211F442-A122-F805-4FF3-BD28C9F3213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56B35BB-63D1-C793-EFD5-B35A3F1A973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3405657-2F27-7A6E-D68B-F4725472D7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2D93A2-768F-0B4F-BA72-E65AB9EB3CDA}" type="datetimeFigureOut">
              <a:rPr lang="en-GB" smtClean="0"/>
              <a:t>06/06/2022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7EC0C8-31BB-D02F-9C99-3F7B4D4FCD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AEB825A-8F5B-D8EA-5401-00F0E14B83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57DEC-C715-9746-9F49-149C0FE0F7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965522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EA7C7C-4894-6E79-6D2B-CD0D5ABE0F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8C6D43-FEB5-0123-5AB6-4A7BE39F7D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6559378-DB7B-1146-367F-6369F37EF8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2D93A2-768F-0B4F-BA72-E65AB9EB3CDA}" type="datetimeFigureOut">
              <a:rPr lang="en-GB" smtClean="0"/>
              <a:t>06/06/2022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AA2F564-563B-399F-5FE0-FB060160C8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20B898-1270-9D3F-3F7A-C20C34ED28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57DEC-C715-9746-9F49-149C0FE0F7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972057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A0BCCB-2F12-D880-3855-9DD60CD7CD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0719489-7DFE-C269-C768-26204524015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9A8080-8C68-5868-BFB4-5B0445172E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2D93A2-768F-0B4F-BA72-E65AB9EB3CDA}" type="datetimeFigureOut">
              <a:rPr lang="en-GB" smtClean="0"/>
              <a:t>06/06/2022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08681BA-F9CE-1EEA-C852-07A8D2CBBC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08D7EBD-9D97-5CBE-D596-0E36F4CE69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57DEC-C715-9746-9F49-149C0FE0F7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564449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A70C43-A79F-F2F5-A592-32EE42E742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5F9ED9-8DD0-C5EF-E667-1D9C332DC49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2333523-39DB-E262-8245-47683F56FD7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7F782B5-0C26-AE9E-397B-EB91FE7110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2D93A2-768F-0B4F-BA72-E65AB9EB3CDA}" type="datetimeFigureOut">
              <a:rPr lang="en-GB" smtClean="0"/>
              <a:t>06/06/2022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D772E00-35D6-B050-4A21-B8B9946C03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B100323-071D-1DEA-9056-305E38BA26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57DEC-C715-9746-9F49-149C0FE0F7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053095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388949-8169-383B-5344-72191A6D0D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8D0AC91-A2A2-BD98-EA33-B91EBD63443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9E07BDF-EEA7-29EA-7665-BE7AB5291FC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6842F6E-8FBB-8958-BB38-D72C75F760B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3679792-9719-3F77-C0E2-5798CC8DACE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B8F770F-E932-28D3-141F-46A3468CB1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2D93A2-768F-0B4F-BA72-E65AB9EB3CDA}" type="datetimeFigureOut">
              <a:rPr lang="en-GB" smtClean="0"/>
              <a:t>06/06/2022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720EC7B-961F-A362-1D0D-77B3D0C426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3538D80-098E-3989-E088-B4C8105B77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57DEC-C715-9746-9F49-149C0FE0F7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945074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F4B9BA-6C1B-53D0-98C4-67C1601A2A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434FB5D-7838-FCF4-9F23-B0A7877D10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2D93A2-768F-0B4F-BA72-E65AB9EB3CDA}" type="datetimeFigureOut">
              <a:rPr lang="en-GB" smtClean="0"/>
              <a:t>06/06/2022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64B853A-3813-F6B6-B6F7-41BFD469EF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E74484A-B960-3FED-94E2-E1A5392518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57DEC-C715-9746-9F49-149C0FE0F7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34555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D8AF0C4-D26D-2259-760F-6FD7450DE0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2D93A2-768F-0B4F-BA72-E65AB9EB3CDA}" type="datetimeFigureOut">
              <a:rPr lang="en-GB" smtClean="0"/>
              <a:t>06/06/2022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7572372-D744-6BF8-5E77-4C29379EB2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D6E7DD0-3C03-C750-7D23-FCF61CFAA6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57DEC-C715-9746-9F49-149C0FE0F7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201851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845A16-5D63-243E-DEFC-5E9007B541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D503FF-6258-28FE-B45E-5646E9CA02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420A8DB-2972-97BF-7723-05350001E9E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BAED327-8969-C1E7-B87F-40A33E1DCE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2D93A2-768F-0B4F-BA72-E65AB9EB3CDA}" type="datetimeFigureOut">
              <a:rPr lang="en-GB" smtClean="0"/>
              <a:t>06/06/2022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27B59EC-AAF7-AB61-4378-EE4DA29380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2FE1BFA-998C-9D86-2C63-405EA56F13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57DEC-C715-9746-9F49-149C0FE0F7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564354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F52B73-7BAD-D86E-EE9D-A73C4AE949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3280BF4-4903-D6D7-AF09-A985E2F8518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86DCC83-9A81-0B68-DAEB-254832CF280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DC642A4-FD53-BA6D-DDC7-48A35314CC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2D93A2-768F-0B4F-BA72-E65AB9EB3CDA}" type="datetimeFigureOut">
              <a:rPr lang="en-GB" smtClean="0"/>
              <a:t>06/06/2022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565B4BA-334E-671D-AB7E-0849AF9969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BA82ECE-B197-2C66-608B-718721DD11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57DEC-C715-9746-9F49-149C0FE0F7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675403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2177411-A809-4E4B-EB5E-3E4B1D5053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CD7B5DA-9330-E3DE-6B32-99FBFC3863A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F0AA4FE-779E-88C4-D2FA-0536B74FACC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2D93A2-768F-0B4F-BA72-E65AB9EB3CDA}" type="datetimeFigureOut">
              <a:rPr lang="en-GB" smtClean="0"/>
              <a:t>06/06/2022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D92B33-3665-AD2F-17EE-B62C5AD4C0B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90FD65B-1291-7155-D6A4-7E6980ED5A7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E57DEC-C715-9746-9F49-149C0FE0F7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549608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599277A3-40FD-15AE-D2B1-683AE918F61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10186705"/>
              </p:ext>
            </p:extLst>
          </p:nvPr>
        </p:nvGraphicFramePr>
        <p:xfrm>
          <a:off x="2742962" y="1038026"/>
          <a:ext cx="7725105" cy="5647410"/>
        </p:xfrm>
        <a:graphic>
          <a:graphicData uri="http://schemas.openxmlformats.org/drawingml/2006/table">
            <a:tbl>
              <a:tblPr>
                <a:tableStyleId>{073A0DAA-6AF3-43AB-8588-CEC1D06C72B9}</a:tableStyleId>
              </a:tblPr>
              <a:tblGrid>
                <a:gridCol w="1319742">
                  <a:extLst>
                    <a:ext uri="{9D8B030D-6E8A-4147-A177-3AD203B41FA5}">
                      <a16:colId xmlns:a16="http://schemas.microsoft.com/office/drawing/2014/main" val="735288504"/>
                    </a:ext>
                  </a:extLst>
                </a:gridCol>
                <a:gridCol w="1237507">
                  <a:extLst>
                    <a:ext uri="{9D8B030D-6E8A-4147-A177-3AD203B41FA5}">
                      <a16:colId xmlns:a16="http://schemas.microsoft.com/office/drawing/2014/main" val="17516141"/>
                    </a:ext>
                  </a:extLst>
                </a:gridCol>
                <a:gridCol w="1789357">
                  <a:extLst>
                    <a:ext uri="{9D8B030D-6E8A-4147-A177-3AD203B41FA5}">
                      <a16:colId xmlns:a16="http://schemas.microsoft.com/office/drawing/2014/main" val="309464731"/>
                    </a:ext>
                  </a:extLst>
                </a:gridCol>
                <a:gridCol w="1717863">
                  <a:extLst>
                    <a:ext uri="{9D8B030D-6E8A-4147-A177-3AD203B41FA5}">
                      <a16:colId xmlns:a16="http://schemas.microsoft.com/office/drawing/2014/main" val="2647259007"/>
                    </a:ext>
                  </a:extLst>
                </a:gridCol>
                <a:gridCol w="1660636">
                  <a:extLst>
                    <a:ext uri="{9D8B030D-6E8A-4147-A177-3AD203B41FA5}">
                      <a16:colId xmlns:a16="http://schemas.microsoft.com/office/drawing/2014/main" val="755545981"/>
                    </a:ext>
                  </a:extLst>
                </a:gridCol>
              </a:tblGrid>
              <a:tr h="889896"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b="1" u="none" strike="noStrike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Weight (Kg)</a:t>
                      </a:r>
                      <a:endParaRPr lang="en-GB" sz="2000" b="1" i="0" u="none" strike="noStrike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b="1" u="none" strike="noStrike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0.5g x Kg</a:t>
                      </a:r>
                    </a:p>
                    <a:p>
                      <a:pPr algn="ctr" fontAlgn="b"/>
                      <a:r>
                        <a:rPr lang="en-GB" sz="2000" b="1" u="none" strike="noStrike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(g)</a:t>
                      </a:r>
                      <a:endParaRPr lang="en-GB" sz="2000" b="1" i="0" u="none" strike="noStrike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b="1" u="none" strike="noStrike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10% Mannitol (mL)</a:t>
                      </a:r>
                      <a:endParaRPr lang="en-GB" sz="2000" b="1" i="0" u="none" strike="noStrike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b="1" u="none" strike="noStrike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15% Mannitol (mL)</a:t>
                      </a:r>
                      <a:endParaRPr lang="en-GB" sz="2000" b="1" i="0" u="none" strike="noStrike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b="1" u="none" strike="noStrike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20% Mannitol (mL)</a:t>
                      </a:r>
                      <a:endParaRPr lang="en-GB" sz="2000" b="1" i="0" u="none" strike="noStrike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62223623"/>
                  </a:ext>
                </a:extLst>
              </a:tr>
              <a:tr h="363345"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u="none" strike="noStrike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40</a:t>
                      </a:r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u="none" strike="noStrike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20</a:t>
                      </a:r>
                      <a:endParaRPr lang="en-GB" sz="2000" b="0" i="0" u="none" strike="noStrike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u="none" strike="noStrike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200.0</a:t>
                      </a:r>
                      <a:endParaRPr lang="en-GB" sz="2000" b="0" i="0" u="none" strike="noStrike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u="none" strike="noStrike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133.3</a:t>
                      </a:r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u="none" strike="noStrike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100.0</a:t>
                      </a:r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49963959"/>
                  </a:ext>
                </a:extLst>
              </a:tr>
              <a:tr h="363345"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u="none" strike="noStrike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45</a:t>
                      </a:r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u="none" strike="noStrike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22.5</a:t>
                      </a:r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u="none" strike="noStrike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225.0</a:t>
                      </a:r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u="none" strike="noStrike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150.0</a:t>
                      </a:r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u="none" strike="noStrike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112.5</a:t>
                      </a:r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86778435"/>
                  </a:ext>
                </a:extLst>
              </a:tr>
              <a:tr h="363345"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u="none" strike="noStrike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50</a:t>
                      </a:r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u="none" strike="noStrike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25</a:t>
                      </a:r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u="none" strike="noStrike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250.0</a:t>
                      </a:r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u="none" strike="noStrike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166.7</a:t>
                      </a:r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u="none" strike="noStrike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125.0</a:t>
                      </a:r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51695187"/>
                  </a:ext>
                </a:extLst>
              </a:tr>
              <a:tr h="363345"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u="none" strike="noStrike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55</a:t>
                      </a:r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u="none" strike="noStrike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27.5</a:t>
                      </a:r>
                      <a:endParaRPr lang="en-GB" sz="2000" b="0" i="0" u="none" strike="noStrike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u="none" strike="noStrike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275.0</a:t>
                      </a:r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u="none" strike="noStrike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183.3</a:t>
                      </a:r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u="none" strike="noStrike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137.5</a:t>
                      </a:r>
                      <a:endParaRPr lang="en-GB" sz="2000" b="0" i="0" u="none" strike="noStrike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81475605"/>
                  </a:ext>
                </a:extLst>
              </a:tr>
              <a:tr h="363345"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u="none" strike="noStrike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60</a:t>
                      </a:r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u="none" strike="noStrike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30</a:t>
                      </a:r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u="none" strike="noStrike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300.0</a:t>
                      </a:r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u="none" strike="noStrike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200.0</a:t>
                      </a:r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u="none" strike="noStrike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150.0</a:t>
                      </a:r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95467798"/>
                  </a:ext>
                </a:extLst>
              </a:tr>
              <a:tr h="363345"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u="none" strike="noStrike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65</a:t>
                      </a:r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u="none" strike="noStrike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32.5</a:t>
                      </a:r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u="none" strike="noStrike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325.0</a:t>
                      </a:r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u="none" strike="noStrike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216.7</a:t>
                      </a:r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u="none" strike="noStrike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162.5</a:t>
                      </a:r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37781654"/>
                  </a:ext>
                </a:extLst>
              </a:tr>
              <a:tr h="363345"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u="none" strike="noStrike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70</a:t>
                      </a:r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u="none" strike="noStrike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35</a:t>
                      </a:r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u="none" strike="noStrike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350.0</a:t>
                      </a:r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u="none" strike="noStrike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233.3</a:t>
                      </a:r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u="none" strike="noStrike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175.0</a:t>
                      </a:r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83150868"/>
                  </a:ext>
                </a:extLst>
              </a:tr>
              <a:tr h="363345"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u="none" strike="noStrike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75</a:t>
                      </a:r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u="none" strike="noStrike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37.5</a:t>
                      </a:r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u="none" strike="noStrike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375.0</a:t>
                      </a:r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u="none" strike="noStrike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250.0</a:t>
                      </a:r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u="none" strike="noStrike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187.5</a:t>
                      </a:r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26802529"/>
                  </a:ext>
                </a:extLst>
              </a:tr>
              <a:tr h="363345"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u="none" strike="noStrike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80</a:t>
                      </a:r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u="none" strike="noStrike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40</a:t>
                      </a:r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u="none" strike="noStrike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400.0</a:t>
                      </a:r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u="none" strike="noStrike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266.7</a:t>
                      </a:r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u="none" strike="noStrike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200.0</a:t>
                      </a:r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1948835"/>
                  </a:ext>
                </a:extLst>
              </a:tr>
              <a:tr h="363345"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u="none" strike="noStrike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85</a:t>
                      </a:r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u="none" strike="noStrike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42.5</a:t>
                      </a:r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u="none" strike="noStrike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425.0</a:t>
                      </a:r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u="none" strike="noStrike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283.3</a:t>
                      </a:r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u="none" strike="noStrike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212.5</a:t>
                      </a:r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976230"/>
                  </a:ext>
                </a:extLst>
              </a:tr>
              <a:tr h="363345"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u="none" strike="noStrike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90</a:t>
                      </a:r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u="none" strike="noStrike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45</a:t>
                      </a:r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u="none" strike="noStrike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450.0</a:t>
                      </a:r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u="none" strike="noStrike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300.0</a:t>
                      </a:r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u="none" strike="noStrike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225.0</a:t>
                      </a:r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31107272"/>
                  </a:ext>
                </a:extLst>
              </a:tr>
              <a:tr h="363345"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u="none" strike="noStrike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95</a:t>
                      </a:r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u="none" strike="noStrike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47.5</a:t>
                      </a:r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u="none" strike="noStrike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475.0</a:t>
                      </a:r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u="none" strike="noStrike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316.7</a:t>
                      </a:r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u="none" strike="noStrike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237.5</a:t>
                      </a:r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39945323"/>
                  </a:ext>
                </a:extLst>
              </a:tr>
              <a:tr h="363345"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u="none" strike="noStrike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100</a:t>
                      </a:r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u="none" strike="noStrike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50</a:t>
                      </a:r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u="none" strike="noStrike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500.0</a:t>
                      </a:r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u="none" strike="noStrike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333.3</a:t>
                      </a:r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u="none" strike="noStrike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250.0</a:t>
                      </a:r>
                      <a:endParaRPr lang="en-GB" sz="2000" b="0" i="0" u="none" strike="noStrike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86176660"/>
                  </a:ext>
                </a:extLst>
              </a:tr>
            </a:tbl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819ACC37-2C97-68EB-163C-83A3A3D9E4CB}"/>
              </a:ext>
            </a:extLst>
          </p:cNvPr>
          <p:cNvSpPr txBox="1"/>
          <p:nvPr/>
        </p:nvSpPr>
        <p:spPr>
          <a:xfrm>
            <a:off x="5288001" y="83919"/>
            <a:ext cx="2942536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2800" b="1" u="sng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RAISED ICP</a:t>
            </a:r>
          </a:p>
          <a:p>
            <a:pPr algn="ctr"/>
            <a:r>
              <a:rPr lang="en-GB" sz="2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GB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Mannitol Dosing 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EEB274D-D1C9-933D-1F6E-1D27C9361FCF}"/>
              </a:ext>
            </a:extLst>
          </p:cNvPr>
          <p:cNvSpPr txBox="1"/>
          <p:nvPr/>
        </p:nvSpPr>
        <p:spPr>
          <a:xfrm>
            <a:off x="120443" y="6223771"/>
            <a:ext cx="2527925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Created by: </a:t>
            </a:r>
            <a:r>
              <a:rPr lang="en-GB" sz="1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 McMenamin, T Lawrence May 2022 V1.0</a:t>
            </a:r>
          </a:p>
        </p:txBody>
      </p:sp>
      <p:pic>
        <p:nvPicPr>
          <p:cNvPr id="8" name="Picture 7" descr="Leeds Major Trauma Centre Logo">
            <a:extLst>
              <a:ext uri="{FF2B5EF4-FFF2-40B4-BE49-F238E27FC236}">
                <a16:creationId xmlns:a16="http://schemas.microsoft.com/office/drawing/2014/main" id="{E540AB9C-3E46-321D-DBE1-34909AD3467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845" r="18579"/>
          <a:stretch>
            <a:fillRect/>
          </a:stretch>
        </p:blipFill>
        <p:spPr bwMode="auto">
          <a:xfrm>
            <a:off x="0" y="4425"/>
            <a:ext cx="2447816" cy="954107"/>
          </a:xfrm>
          <a:prstGeom prst="rect">
            <a:avLst/>
          </a:prstGeom>
          <a:noFill/>
          <a:ln>
            <a:noFill/>
          </a:ln>
        </p:spPr>
      </p:pic>
      <p:pic>
        <p:nvPicPr>
          <p:cNvPr id="11" name="Picture 10" descr="Text&#10;&#10;Description automatically generated with medium confidence">
            <a:extLst>
              <a:ext uri="{FF2B5EF4-FFF2-40B4-BE49-F238E27FC236}">
                <a16:creationId xmlns:a16="http://schemas.microsoft.com/office/drawing/2014/main" id="{49245879-1A1D-8B03-38AC-B1C90CF7E96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54901" y="27110"/>
            <a:ext cx="1864526" cy="93142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85506577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</TotalTime>
  <Words>109</Words>
  <Application>Microsoft Macintosh PowerPoint</Application>
  <PresentationFormat>Widescreen</PresentationFormat>
  <Paragraphs>74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Tahoma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Luke McMenamin</dc:creator>
  <cp:lastModifiedBy>Luke McMenamin</cp:lastModifiedBy>
  <cp:revision>2</cp:revision>
  <dcterms:created xsi:type="dcterms:W3CDTF">2022-05-10T12:22:58Z</dcterms:created>
  <dcterms:modified xsi:type="dcterms:W3CDTF">2022-06-06T11:21:03Z</dcterms:modified>
</cp:coreProperties>
</file>