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8" r:id="rId3"/>
    <p:sldId id="285" r:id="rId4"/>
    <p:sldId id="287" r:id="rId5"/>
    <p:sldId id="262" r:id="rId6"/>
    <p:sldId id="263" r:id="rId7"/>
    <p:sldId id="264" r:id="rId8"/>
    <p:sldId id="27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5" r:id="rId19"/>
    <p:sldId id="276" r:id="rId20"/>
    <p:sldId id="277" r:id="rId21"/>
    <p:sldId id="279" r:id="rId22"/>
    <p:sldId id="284" r:id="rId23"/>
    <p:sldId id="282" r:id="rId24"/>
    <p:sldId id="280" r:id="rId25"/>
    <p:sldId id="281" r:id="rId2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 autoAdjust="0"/>
  </p:normalViewPr>
  <p:slideViewPr>
    <p:cSldViewPr snapToGrid="0">
      <p:cViewPr varScale="1">
        <p:scale>
          <a:sx n="127" d="100"/>
          <a:sy n="127" d="100"/>
        </p:scale>
        <p:origin x="69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F5C5BD-8AB6-4E5F-8616-0B1D32D0FBFD}" type="datetime1">
              <a:rPr lang="en-US" smtClean="0"/>
              <a:t>8/31/25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DD49AE-E876-4130-BF53-6229B9820536}" type="datetime1">
              <a:rPr lang="en-US" smtClean="0"/>
              <a:t>8/31/25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  <a:endParaRPr lang="en-US"/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0840E64-78EA-480E-9DFC-F5D183737F14}" type="datetime1">
              <a:rPr lang="en-US" smtClean="0"/>
              <a:t>8/31/25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6802B-70FA-41EA-BEAA-8B64D5BF1424}" type="datetime1">
              <a:rPr lang="en-US" smtClean="0"/>
              <a:t>8/31/25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2D428-74E3-499E-9255-6C7C463A82F6}" type="datetime1">
              <a:rPr lang="en-US" smtClean="0"/>
              <a:t>8/31/25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F379E8-AC6C-43B9-9222-BDF0AF9336F0}" type="datetime1">
              <a:rPr lang="en-US" smtClean="0"/>
              <a:t>8/31/25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ED329652-6112-4F3D-B614-62B56A045E3D}" type="datetime1">
              <a:rPr lang="en-US" smtClean="0"/>
              <a:t>8/31/25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4E64D-1B50-4EC0-83A1-DE58B45AB49E}" type="datetime1">
              <a:rPr lang="en-US" smtClean="0"/>
              <a:t>8/31/25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1A824-A4A3-4BDD-B7F1-293A0EC1EA54}" type="datetime1">
              <a:rPr lang="en-US" smtClean="0"/>
              <a:t>8/31/25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1B1D06-1BCF-4BCB-9319-09267D16BB9F}" type="datetime1">
              <a:rPr lang="en-US" smtClean="0"/>
              <a:t>8/31/25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61324-1C8A-40EA-A8C7-BACD05350B74}" type="datetime1">
              <a:rPr lang="en-US" smtClean="0"/>
              <a:t>8/31/25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BA78C1D-B8C9-43D1-BED3-AB201E145563}" type="datetime1">
              <a:rPr lang="en-US" smtClean="0"/>
              <a:t>8/31/25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BFA2D3EE-FBE6-4434-A13B-BD4C1C612D44}" type="datetime1">
              <a:rPr lang="en-US" smtClean="0"/>
              <a:t>8/31/25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Quarter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F323AA-170C-4C76-B350-C21CF15222DA}" type="datetime1">
              <a:rPr lang="en-US" smtClean="0"/>
              <a:t>8/31/25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y.gasreps@gmail.com" TargetMode="External"/><Relationship Id="rId2" Type="http://schemas.openxmlformats.org/officeDocument/2006/relationships/hyperlink" Target="mailto:m.sinha1@nhs.net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uth.charlesworth2@nhs.net" TargetMode="External"/><Relationship Id="rId2" Type="http://schemas.openxmlformats.org/officeDocument/2006/relationships/hyperlink" Target="mailto:Laura.coles8@nh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Iain.mooney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inbow Wallpaper Images – Browse 1,749,114 Stock Photos, Vectors, and  Video | Adobe Stock">
            <a:extLst>
              <a:ext uri="{FF2B5EF4-FFF2-40B4-BE49-F238E27FC236}">
                <a16:creationId xmlns:a16="http://schemas.microsoft.com/office/drawing/2014/main" id="{18A5C14F-2102-545E-B2C3-2A55F640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697" y="-210568"/>
            <a:ext cx="14558270" cy="72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059620"/>
            <a:ext cx="4775075" cy="1926746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sz="5400" dirty="0">
                <a:solidFill>
                  <a:schemeClr val="tx1"/>
                </a:solidFill>
              </a:rPr>
              <a:t>L</a:t>
            </a:r>
            <a:r>
              <a:rPr lang="en-gb" sz="5400" dirty="0">
                <a:solidFill>
                  <a:schemeClr val="tx1"/>
                </a:solidFill>
              </a:rPr>
              <a:t>ess than Full time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47500" lnSpcReduction="20000"/>
          </a:bodyPr>
          <a:lstStyle/>
          <a:p>
            <a:pPr rtl="0">
              <a:spcAft>
                <a:spcPts val="600"/>
              </a:spcAft>
            </a:pPr>
            <a:r>
              <a:rPr lang="en-GB" sz="2800" dirty="0">
                <a:solidFill>
                  <a:schemeClr val="tx1"/>
                </a:solidFill>
              </a:rPr>
              <a:t>Dr Rima Sinha</a:t>
            </a:r>
          </a:p>
          <a:p>
            <a:pPr rtl="0">
              <a:spcAft>
                <a:spcPts val="600"/>
              </a:spcAft>
            </a:pPr>
            <a:r>
              <a:rPr lang="en-GB" sz="2800" dirty="0">
                <a:solidFill>
                  <a:schemeClr val="tx1"/>
                </a:solidFill>
              </a:rPr>
              <a:t>(slides by Dr Laura Coles)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9B88-4FD1-75DB-05D0-4592F7A7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16" y="296084"/>
            <a:ext cx="10058400" cy="1371600"/>
          </a:xfrm>
        </p:spPr>
        <p:txBody>
          <a:bodyPr/>
          <a:lstStyle/>
          <a:p>
            <a:r>
              <a:rPr lang="en-GB" dirty="0"/>
              <a:t>80% LTFT in a full time slot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41DBF-28EB-D868-4917-5910404C2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4" t="14035" r="15289" b="6667"/>
          <a:stretch/>
        </p:blipFill>
        <p:spPr>
          <a:xfrm>
            <a:off x="3099335" y="1406546"/>
            <a:ext cx="5516894" cy="4870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3678FC-B180-BEF7-9936-E707A35BCE41}"/>
              </a:ext>
            </a:extLst>
          </p:cNvPr>
          <p:cNvSpPr txBox="1"/>
          <p:nvPr/>
        </p:nvSpPr>
        <p:spPr>
          <a:xfrm>
            <a:off x="5857782" y="5809039"/>
            <a:ext cx="283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Adjacent pay values are now inaccurate, but will provide relative comparison of income</a:t>
            </a:r>
          </a:p>
        </p:txBody>
      </p:sp>
    </p:spTree>
    <p:extLst>
      <p:ext uri="{BB962C8B-B14F-4D97-AF65-F5344CB8AC3E}">
        <p14:creationId xmlns:p14="http://schemas.microsoft.com/office/powerpoint/2010/main" val="400308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FF32-E60D-B58A-B537-9BE80337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Slot share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69D74-0BE2-2FF5-96C7-6ADC3F1D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2 LTFT doctors are put in a single rota slot </a:t>
            </a:r>
          </a:p>
        </p:txBody>
      </p:sp>
    </p:spTree>
    <p:extLst>
      <p:ext uri="{BB962C8B-B14F-4D97-AF65-F5344CB8AC3E}">
        <p14:creationId xmlns:p14="http://schemas.microsoft.com/office/powerpoint/2010/main" val="332264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2552-0804-ED6F-74F5-FB9F5711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2650-EE5E-55D7-1DF6-8B206204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34032-6D42-9D14-0613-54081CED5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4" t="12071" r="16751" b="7930"/>
          <a:stretch/>
        </p:blipFill>
        <p:spPr>
          <a:xfrm>
            <a:off x="497633" y="1164099"/>
            <a:ext cx="5133145" cy="470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A9CA71-9255-10FC-BA58-FDC88ACDE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84" t="14877" r="16751" b="10630"/>
          <a:stretch/>
        </p:blipFill>
        <p:spPr>
          <a:xfrm>
            <a:off x="5924091" y="1164099"/>
            <a:ext cx="5512635" cy="4707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368635-DBD9-2655-037F-600DBBB1668E}"/>
              </a:ext>
            </a:extLst>
          </p:cNvPr>
          <p:cNvSpPr txBox="1"/>
          <p:nvPr/>
        </p:nvSpPr>
        <p:spPr>
          <a:xfrm>
            <a:off x="3064205" y="5509235"/>
            <a:ext cx="283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Adjacent pay values are now inaccurate, but will provide relative comparison of income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D595C-88C7-8AA9-58ED-DD88EEFB075D}"/>
              </a:ext>
            </a:extLst>
          </p:cNvPr>
          <p:cNvSpPr txBox="1"/>
          <p:nvPr/>
        </p:nvSpPr>
        <p:spPr>
          <a:xfrm>
            <a:off x="8639644" y="5404254"/>
            <a:ext cx="283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Adjacent pay values are now inaccurate, but will provide relative comparison of income</a:t>
            </a:r>
          </a:p>
        </p:txBody>
      </p:sp>
    </p:spTree>
    <p:extLst>
      <p:ext uri="{BB962C8B-B14F-4D97-AF65-F5344CB8AC3E}">
        <p14:creationId xmlns:p14="http://schemas.microsoft.com/office/powerpoint/2010/main" val="85505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57BA1A-5606-B2A0-34D0-BCBC9FFD4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21" t="13200" r="16158" b="6666"/>
          <a:stretch/>
        </p:blipFill>
        <p:spPr>
          <a:xfrm>
            <a:off x="2808972" y="437949"/>
            <a:ext cx="6757955" cy="5982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5E42F0-223F-B877-B783-C519620C91EA}"/>
              </a:ext>
            </a:extLst>
          </p:cNvPr>
          <p:cNvSpPr txBox="1"/>
          <p:nvPr/>
        </p:nvSpPr>
        <p:spPr>
          <a:xfrm>
            <a:off x="6465557" y="5951401"/>
            <a:ext cx="283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Adjacent pay values are now inaccurate, but will provide relative comparison of income</a:t>
            </a:r>
          </a:p>
        </p:txBody>
      </p:sp>
    </p:spTree>
    <p:extLst>
      <p:ext uri="{BB962C8B-B14F-4D97-AF65-F5344CB8AC3E}">
        <p14:creationId xmlns:p14="http://schemas.microsoft.com/office/powerpoint/2010/main" val="309260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5198-E4D1-9E6D-B4A5-841CDE39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EF42-0630-139E-1D40-49EC81642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68296-F65C-4281-8476-A1B91FF71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15" t="13200" r="16750" b="7790"/>
          <a:stretch/>
        </p:blipFill>
        <p:spPr>
          <a:xfrm>
            <a:off x="2845068" y="535541"/>
            <a:ext cx="6501864" cy="5786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6BB57-DAF3-C094-A216-16B472A4A93A}"/>
              </a:ext>
            </a:extLst>
          </p:cNvPr>
          <p:cNvSpPr txBox="1"/>
          <p:nvPr/>
        </p:nvSpPr>
        <p:spPr>
          <a:xfrm>
            <a:off x="6421753" y="5913073"/>
            <a:ext cx="283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Adjacent pay values are now inaccurate, but will provide relative comparison of income</a:t>
            </a:r>
          </a:p>
        </p:txBody>
      </p:sp>
    </p:spTree>
    <p:extLst>
      <p:ext uri="{BB962C8B-B14F-4D97-AF65-F5344CB8AC3E}">
        <p14:creationId xmlns:p14="http://schemas.microsoft.com/office/powerpoint/2010/main" val="22554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88BD-8859-CCD1-EDA1-855A385F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Common pitfalls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3C43-FEA1-D4C0-766D-9C2A1A897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1460"/>
            <a:ext cx="9799468" cy="3591284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</a:rPr>
              <a:t>Fixed working days </a:t>
            </a:r>
          </a:p>
          <a:p>
            <a:endParaRPr lang="en-GB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</a:rPr>
              <a:t>Leave </a:t>
            </a:r>
          </a:p>
          <a:p>
            <a:endParaRPr lang="en-GB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</a:rPr>
              <a:t>Pay </a:t>
            </a:r>
          </a:p>
        </p:txBody>
      </p:sp>
    </p:spTree>
    <p:extLst>
      <p:ext uri="{BB962C8B-B14F-4D97-AF65-F5344CB8AC3E}">
        <p14:creationId xmlns:p14="http://schemas.microsoft.com/office/powerpoint/2010/main" val="356157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B0DA-A351-B849-CC0B-343AB422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Fixed working days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98F10-367C-1A0A-CC9F-5592662E6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You are entitled to a fixed day off </a:t>
            </a:r>
          </a:p>
          <a:p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Trusts are not obliged to honour the day, however most are accommodating particularly for health or caring responsibilities </a:t>
            </a:r>
          </a:p>
          <a:p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Please be considerate if in a slot share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89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97E0-8849-AD47-9356-0CACA8FB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Leave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and bank holidays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6E38-CD18-BA74-238D-DCC84CB28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35536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Pro rata annual leave and bank holidays</a:t>
            </a:r>
          </a:p>
          <a:p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E.g. at 80% with over 5 years NHS service </a:t>
            </a:r>
          </a:p>
          <a:p>
            <a:pPr lvl="1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32 days AL and 8 BHs x 0.8 = 40 x 0.8 = 32 days </a:t>
            </a:r>
          </a:p>
          <a:p>
            <a:pPr marL="0" indent="0">
              <a:buNone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Bank holidays </a:t>
            </a:r>
          </a:p>
          <a:p>
            <a:pPr lvl="1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If you work the bank holiday your leave balance stays the same – you do not claim a lieu day</a:t>
            </a:r>
          </a:p>
          <a:p>
            <a:pPr lvl="1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If you are on a zero day on the bank holiday your leave balance stays the same </a:t>
            </a:r>
          </a:p>
          <a:p>
            <a:pPr lvl="1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If you are on a standard day on a bank holiday and you are off you use a day of your leave balance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0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0AF9-9DBB-1584-47C1-6268F7A7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Pay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08A8-756B-816C-F31B-549D4E6A2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Average hours 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Weekend premium 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LTFT premium 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https://www.bma.org.uk/pay-and-contracts/pay/ltft/less-than-full-time-trainees-pay-explained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4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A554-E31C-D56E-3A3F-55339F73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48" y="457200"/>
            <a:ext cx="10058400" cy="829590"/>
          </a:xfrm>
        </p:spPr>
        <p:txBody>
          <a:bodyPr/>
          <a:lstStyle/>
          <a:p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Average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6606-C3FB-B6BE-BBAD-FB43DF87C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47A1E-6F3D-C0AF-15CD-1894A3EB3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3" t="34667" r="67000" b="15930"/>
          <a:stretch/>
        </p:blipFill>
        <p:spPr>
          <a:xfrm>
            <a:off x="672448" y="1400019"/>
            <a:ext cx="5227838" cy="51836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8109121-0AEB-4C69-CAED-4475E52924F8}"/>
              </a:ext>
            </a:extLst>
          </p:cNvPr>
          <p:cNvSpPr/>
          <p:nvPr/>
        </p:nvSpPr>
        <p:spPr>
          <a:xfrm>
            <a:off x="3166712" y="6256423"/>
            <a:ext cx="2733574" cy="2310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95B7FF-0E33-B5CF-26AD-EBE26D89E674}"/>
              </a:ext>
            </a:extLst>
          </p:cNvPr>
          <p:cNvSpPr/>
          <p:nvPr/>
        </p:nvSpPr>
        <p:spPr>
          <a:xfrm>
            <a:off x="1183907" y="1669499"/>
            <a:ext cx="1481624" cy="3203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61ABD9-37BD-DE81-FB50-0E6AC0CB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2" t="37052" r="61789" b="13200"/>
          <a:stretch/>
        </p:blipFill>
        <p:spPr>
          <a:xfrm>
            <a:off x="6631004" y="1369086"/>
            <a:ext cx="3763478" cy="34116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66E96E0-B5E8-F024-A811-695DB9C36D6F}"/>
              </a:ext>
            </a:extLst>
          </p:cNvPr>
          <p:cNvSpPr/>
          <p:nvPr/>
        </p:nvSpPr>
        <p:spPr>
          <a:xfrm>
            <a:off x="6449670" y="1876925"/>
            <a:ext cx="4080367" cy="2261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9AC44-ADA0-E466-5897-F9E19F4B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5361324-1C8A-40EA-A8C7-BACD05350B74}" type="datetime1">
              <a:rPr lang="en-US" smtClean="0"/>
              <a:pPr rtl="0">
                <a:spcAft>
                  <a:spcPts val="600"/>
                </a:spcAft>
              </a:pPr>
              <a:t>8/31/25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D56B159-FECD-3669-6FE7-EC203806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Rima Sinha</a:t>
            </a:r>
            <a:br>
              <a:rPr lang="en-US" dirty="0"/>
            </a:br>
            <a:r>
              <a:rPr lang="en-US" dirty="0"/>
              <a:t>ST6 (80% LTFT)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3F7346D-C02B-C499-9540-7BBB2649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m.sinha1@nhs.net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hlinkClick r:id="rId3"/>
              </a:rPr>
              <a:t>wy.gasreps@gmail.com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Outgoing West LTFT Rep</a:t>
            </a:r>
          </a:p>
          <a:p>
            <a:endParaRPr lang="en-US" dirty="0"/>
          </a:p>
          <a:p>
            <a:r>
              <a:rPr lang="en-US" dirty="0"/>
              <a:t>Incoming West Trainee Chair</a:t>
            </a:r>
          </a:p>
          <a:p>
            <a:endParaRPr lang="en-US" dirty="0"/>
          </a:p>
          <a:p>
            <a:r>
              <a:rPr lang="en-US" dirty="0"/>
              <a:t>LTFT for Childcare and Work-life balance</a:t>
            </a:r>
          </a:p>
        </p:txBody>
      </p:sp>
      <p:pic>
        <p:nvPicPr>
          <p:cNvPr id="4" name="Picture 3" descr="A person wearing glasses and a hat&#10;&#10;Description automatically generated">
            <a:extLst>
              <a:ext uri="{FF2B5EF4-FFF2-40B4-BE49-F238E27FC236}">
                <a16:creationId xmlns:a16="http://schemas.microsoft.com/office/drawing/2014/main" id="{0AF96271-6FA7-D27E-4922-3BB197084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72" y="718145"/>
            <a:ext cx="4082228" cy="54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74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A14F-7305-1517-BAA0-E59B9536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Weekend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Premium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CE9AD-EDF0-DEC8-CD70-CCE855C1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16" t="44912" r="19947" b="18175"/>
          <a:stretch/>
        </p:blipFill>
        <p:spPr>
          <a:xfrm>
            <a:off x="4612839" y="2081702"/>
            <a:ext cx="5919538" cy="29099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6B4BF18-1375-A925-1DA6-307D44290CB3}"/>
              </a:ext>
            </a:extLst>
          </p:cNvPr>
          <p:cNvSpPr/>
          <p:nvPr/>
        </p:nvSpPr>
        <p:spPr>
          <a:xfrm>
            <a:off x="4612838" y="3243714"/>
            <a:ext cx="5823285" cy="2887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224FD3-A1C2-CCBB-5600-5B5E421BA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3449784" cy="4112286"/>
          </a:xfrm>
        </p:spPr>
        <p:txBody>
          <a:bodyPr>
            <a:normAutofit fontScale="77500" lnSpcReduction="20000"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FT = 1 in 4 weekends</a:t>
            </a: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LTFT working 50% of weekends</a:t>
            </a: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Should get 50% of the amount from </a:t>
            </a:r>
          </a:p>
          <a:p>
            <a:pPr marL="0" indent="0">
              <a:buNone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&lt;1-3 – 1 in 4 weekends</a:t>
            </a:r>
          </a:p>
          <a:p>
            <a:pPr marL="0" indent="0"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the 1 in 8 </a:t>
            </a: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Split weekends for full premium</a:t>
            </a:r>
          </a:p>
        </p:txBody>
      </p:sp>
    </p:spTree>
    <p:extLst>
      <p:ext uri="{BB962C8B-B14F-4D97-AF65-F5344CB8AC3E}">
        <p14:creationId xmlns:p14="http://schemas.microsoft.com/office/powerpoint/2010/main" val="366268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B2F05-C110-0C3C-D8B6-8CF0DC3F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LTFT premium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C277-E885-E060-9FA0-31CB3DE8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50695"/>
            <a:ext cx="10058400" cy="384962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Make sure it’s on your pay slip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AE2B9-FA1E-05C3-20CB-AE50CA372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94" b="51404"/>
          <a:stretch/>
        </p:blipFill>
        <p:spPr>
          <a:xfrm>
            <a:off x="6660719" y="2093355"/>
            <a:ext cx="3163428" cy="23798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C387BA-1325-F1B0-A0F8-588C84B32687}"/>
              </a:ext>
            </a:extLst>
          </p:cNvPr>
          <p:cNvSpPr/>
          <p:nvPr/>
        </p:nvSpPr>
        <p:spPr>
          <a:xfrm>
            <a:off x="6920564" y="2998130"/>
            <a:ext cx="1905802" cy="1828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6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3EC-33D5-3A6D-1439-7DF7329B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DA6E2-AB28-5D60-C3C5-87B8999E8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Training will be prolonged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FT = 1 year 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80% =  15 Months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70% = 17 Months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60% = 20 Months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50% = 24 Months</a:t>
            </a:r>
          </a:p>
        </p:txBody>
      </p:sp>
    </p:spTree>
    <p:extLst>
      <p:ext uri="{BB962C8B-B14F-4D97-AF65-F5344CB8AC3E}">
        <p14:creationId xmlns:p14="http://schemas.microsoft.com/office/powerpoint/2010/main" val="2752917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71C7-95A2-4827-DFEC-DE377059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Pros and Cons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94C5E-FF02-2156-59EC-80BBA9F2D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Pros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Work life balance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Wellbeing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Allow continuation of work during difficult personal circumstances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After CCT may be able to start on a higher consultant nodal pay point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Cons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Admin burden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Training takes longer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Added stress when you rotate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491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9BDB-61EA-E62D-823B-81F8B037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Leading the way to a day of fun Shot of two adorable little children running at the beach with their parents in the background kids stock pictures, royalty-free photos &amp; images">
            <a:extLst>
              <a:ext uri="{FF2B5EF4-FFF2-40B4-BE49-F238E27FC236}">
                <a16:creationId xmlns:a16="http://schemas.microsoft.com/office/drawing/2014/main" id="{FCEA593B-5569-21F0-44FF-5DC4EF0B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786" y="-114300"/>
            <a:ext cx="6400430" cy="382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egiver Images – Browse 249,369 Stock Photos, Vectors, and Video | Adobe  Stock">
            <a:extLst>
              <a:ext uri="{FF2B5EF4-FFF2-40B4-BE49-F238E27FC236}">
                <a16:creationId xmlns:a16="http://schemas.microsoft.com/office/drawing/2014/main" id="{D24E9E1A-D156-FFAC-0AF3-D2B64EBE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84" y="3081305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ck view of a woman exercising Yoga on the beach at sunset. Rear view of athletic woman exercising Yoga in Lotus position on the beach at sunset. Copy space. zen stock pictures, royalty-free photos &amp; images">
            <a:extLst>
              <a:ext uri="{FF2B5EF4-FFF2-40B4-BE49-F238E27FC236}">
                <a16:creationId xmlns:a16="http://schemas.microsoft.com/office/drawing/2014/main" id="{7F3AF751-065D-C727-CC58-F7908FED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96" y="2771088"/>
            <a:ext cx="2986641" cy="39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lex Yee – British Triathlon">
            <a:extLst>
              <a:ext uri="{FF2B5EF4-FFF2-40B4-BE49-F238E27FC236}">
                <a16:creationId xmlns:a16="http://schemas.microsoft.com/office/drawing/2014/main" id="{9074BB75-F101-78D7-4410-44C4F5AE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99" y="210380"/>
            <a:ext cx="4555724" cy="3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AC2DA1-9E7D-04BF-7BD0-FB15DD354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Latte Art Advance (Wing Base) Course 1 Day - Boncafe (Thailand)">
            <a:extLst>
              <a:ext uri="{FF2B5EF4-FFF2-40B4-BE49-F238E27FC236}">
                <a16:creationId xmlns:a16="http://schemas.microsoft.com/office/drawing/2014/main" id="{F63EA05E-D213-B3BF-864C-03C0FC43D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948"/>
            <a:ext cx="4180455" cy="27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34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81F3-4597-3739-2DF8-2263CB18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853D1-5EAB-05B4-48DE-0B88357A4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79" b="33193"/>
          <a:stretch/>
        </p:blipFill>
        <p:spPr>
          <a:xfrm>
            <a:off x="3557857" y="1775302"/>
            <a:ext cx="4464407" cy="430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AE4B-E5CC-F2F0-0C5A-A207C828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Your West LTFT Reps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18A0-1FCC-9440-FD8E-211C29A4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Laura Coles ST5			Ruth Charlesworth ST5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Laura.coles8@nhs.net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ruth.charlesworth2@nhs.net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A person smiling at camera">
            <a:extLst>
              <a:ext uri="{FF2B5EF4-FFF2-40B4-BE49-F238E27FC236}">
                <a16:creationId xmlns:a16="http://schemas.microsoft.com/office/drawing/2014/main" id="{E81E94A1-A92D-228D-140D-311DAC166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71" y="2985292"/>
            <a:ext cx="2242911" cy="3415508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3E5090A0-1153-7712-BD82-20F7B89CDC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74501" cy="19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94A8DF-04ED-61E8-CD7F-9868BD5F6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136" y="3007903"/>
            <a:ext cx="2675015" cy="33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5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F9560-58A0-966A-EE54-7223015D6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3FD3-2D82-D7F5-DD79-3E8BEF62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Your South / East LTFT Reps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B7C3-A39F-767E-B4E1-AEFB5CEAF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East						South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TBC 						Iain Mooney ST5					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Iain.mooney@nhs.net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032" name="Picture 8" descr="820+ Face Placeholder Stock Photos, Pictures &amp; Royalty-Free ...">
            <a:extLst>
              <a:ext uri="{FF2B5EF4-FFF2-40B4-BE49-F238E27FC236}">
                <a16:creationId xmlns:a16="http://schemas.microsoft.com/office/drawing/2014/main" id="{A59D58BA-62F9-AFD9-819B-F5C3CD7D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49" y="3429000"/>
            <a:ext cx="2830476" cy="26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ce Placeholder Vector Images (over 1,900)">
            <a:extLst>
              <a:ext uri="{FF2B5EF4-FFF2-40B4-BE49-F238E27FC236}">
                <a16:creationId xmlns:a16="http://schemas.microsoft.com/office/drawing/2014/main" id="{477CF2C8-6797-E03C-355E-A11AFF211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76" y="3229587"/>
            <a:ext cx="3025407" cy="28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7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3E9AC-0236-CE06-A629-0A1C6E0D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37" y="801303"/>
            <a:ext cx="11132289" cy="5078502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How to apply</a:t>
            </a:r>
          </a:p>
          <a:p>
            <a:pPr algn="l">
              <a:buFont typeface="+mj-lt"/>
              <a:buAutoNum type="arabicPeriod"/>
            </a:pPr>
            <a:endParaRPr lang="en-US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Types of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rota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(slot share, non slot share, supernumerary) </a:t>
            </a:r>
          </a:p>
          <a:p>
            <a:pPr algn="l">
              <a:buFont typeface="+mj-lt"/>
              <a:buAutoNum type="arabicPeriod"/>
            </a:pPr>
            <a:endParaRPr lang="en-US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ay and common Rota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pitfalls</a:t>
            </a:r>
            <a:endParaRPr lang="en-US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sz="2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Training progression and LTFT</a:t>
            </a:r>
          </a:p>
          <a:p>
            <a:pPr algn="l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Trainee reps and What’s app groups </a:t>
            </a:r>
          </a:p>
        </p:txBody>
      </p:sp>
    </p:spTree>
    <p:extLst>
      <p:ext uri="{BB962C8B-B14F-4D97-AF65-F5344CB8AC3E}">
        <p14:creationId xmlns:p14="http://schemas.microsoft.com/office/powerpoint/2010/main" val="341312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2B24-BE13-B768-54BF-1AA038C6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LTFT applications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3882-B001-6E7D-E2F4-306EB55CC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</a:rPr>
              <a:t>Anyone can now apply to train LTFT  </a:t>
            </a:r>
          </a:p>
          <a:p>
            <a:pPr marL="0" indent="0">
              <a:buNone/>
            </a:pPr>
            <a:endParaRPr lang="en-GB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</a:rPr>
              <a:t>Discuss with TPD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</a:rPr>
              <a:t>Given as much notice as possible – 16 weeks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</a:rPr>
              <a:t>Complete application from and send to school admin team</a:t>
            </a:r>
          </a:p>
          <a:p>
            <a:pPr marL="342900" indent="-342900">
              <a:buFont typeface="+mj-lt"/>
              <a:buAutoNum type="arabicPeriod"/>
            </a:pPr>
            <a:endParaRPr lang="en-GB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</a:rPr>
              <a:t>Stage 1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</a:rPr>
              <a:t>50% or 70% or 100%</a:t>
            </a:r>
          </a:p>
          <a:p>
            <a:pPr marL="342900" indent="-342900">
              <a:buFont typeface="+mj-lt"/>
              <a:buAutoNum type="arabicPeriod"/>
            </a:pPr>
            <a:endParaRPr lang="en-GB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</a:rPr>
              <a:t>Stage 2 and 3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</a:rPr>
              <a:t>50%, </a:t>
            </a:r>
            <a:r>
              <a:rPr lang="en-GB" sz="1900" b="1" dirty="0">
                <a:latin typeface="Verdana" panose="020B0604030504040204" pitchFamily="34" charset="0"/>
                <a:ea typeface="Verdana" panose="020B0604030504040204" pitchFamily="34" charset="0"/>
              </a:rPr>
              <a:t>60%, </a:t>
            </a: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</a:rPr>
              <a:t>70%, </a:t>
            </a:r>
            <a:r>
              <a:rPr lang="en-GB" sz="1900" b="1" dirty="0">
                <a:latin typeface="Verdana" panose="020B0604030504040204" pitchFamily="34" charset="0"/>
                <a:ea typeface="Verdana" panose="020B0604030504040204" pitchFamily="34" charset="0"/>
              </a:rPr>
              <a:t>80% </a:t>
            </a: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</a:rPr>
              <a:t>or 100%</a:t>
            </a:r>
          </a:p>
          <a:p>
            <a:pPr marL="0" indent="0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0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980B-A207-8B45-1A6B-20123DF7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Rota types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6A72A-17B3-C2DC-0DAD-476484FEF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LTFT in a full time slot 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‘Slot share’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Supernumerary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62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E6D7-D4AD-4D12-6C64-FE048F53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Working out your rota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C3176-F273-CB82-2B8D-60624127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You should work your percentage of each shift type 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If you share a rota slot you may only get 50% of the on-call shifts 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DB rotas</a:t>
            </a:r>
          </a:p>
        </p:txBody>
      </p:sp>
    </p:spTree>
    <p:extLst>
      <p:ext uri="{BB962C8B-B14F-4D97-AF65-F5344CB8AC3E}">
        <p14:creationId xmlns:p14="http://schemas.microsoft.com/office/powerpoint/2010/main" val="270864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F78A-776A-F3C1-5518-232A549B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time rota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65A3-C615-3B82-5619-7E86814EC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B198C-D054-417D-DFD3-EF89ACF49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8" t="38737" r="16750" b="20281"/>
          <a:stretch/>
        </p:blipFill>
        <p:spPr>
          <a:xfrm>
            <a:off x="1377337" y="1905802"/>
            <a:ext cx="9085324" cy="43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77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39_TF78438558" id="{0BED6512-3D0D-4F75-AB59-5444160ED234}" vid="{29214CBE-E8BC-4FF0-A7D0-03F1D5557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{58EA58BA-A61E-4ADC-810C-8DE321159AD7}tf78438558_win32</Template>
  <TotalTime>3561</TotalTime>
  <Words>638</Words>
  <Application>Microsoft Macintosh PowerPoint</Application>
  <PresentationFormat>Widescreen</PresentationFormat>
  <Paragraphs>129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Garamond</vt:lpstr>
      <vt:lpstr>Verdana</vt:lpstr>
      <vt:lpstr>SavonVTI</vt:lpstr>
      <vt:lpstr>Less than Full time training </vt:lpstr>
      <vt:lpstr>Rima Sinha ST6 (80% LTFT)</vt:lpstr>
      <vt:lpstr>Your West LTFT Reps</vt:lpstr>
      <vt:lpstr>Your South / East LTFT Reps</vt:lpstr>
      <vt:lpstr>PowerPoint Presentation</vt:lpstr>
      <vt:lpstr>LTFT applications </vt:lpstr>
      <vt:lpstr>Rota types </vt:lpstr>
      <vt:lpstr>Working out your rota </vt:lpstr>
      <vt:lpstr>Full time rota </vt:lpstr>
      <vt:lpstr>80% LTFT in a full time slot </vt:lpstr>
      <vt:lpstr>Slot share </vt:lpstr>
      <vt:lpstr>PowerPoint Presentation</vt:lpstr>
      <vt:lpstr>PowerPoint Presentation</vt:lpstr>
      <vt:lpstr>PowerPoint Presentation</vt:lpstr>
      <vt:lpstr>Common pitfalls </vt:lpstr>
      <vt:lpstr>Fixed working days </vt:lpstr>
      <vt:lpstr>Leave and bank holidays </vt:lpstr>
      <vt:lpstr>Pay</vt:lpstr>
      <vt:lpstr>Average hours</vt:lpstr>
      <vt:lpstr>Weekend Premium </vt:lpstr>
      <vt:lpstr>LTFT premium </vt:lpstr>
      <vt:lpstr>Training time </vt:lpstr>
      <vt:lpstr>Pros and Cons </vt:lpstr>
      <vt:lpstr>PowerPoint Presentation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 than Full time training </dc:title>
  <dc:creator>Lucy Powley</dc:creator>
  <cp:lastModifiedBy>SINHA, Madhurima (LEEDS TEACHING HOSPITALS NHS TRUST)</cp:lastModifiedBy>
  <cp:revision>18</cp:revision>
  <dcterms:created xsi:type="dcterms:W3CDTF">2024-02-08T21:50:55Z</dcterms:created>
  <dcterms:modified xsi:type="dcterms:W3CDTF">2025-08-31T15:33:07Z</dcterms:modified>
</cp:coreProperties>
</file>