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9"/>
  </p:notesMasterIdLst>
  <p:sldIdLst>
    <p:sldId id="256" r:id="rId2"/>
    <p:sldId id="301" r:id="rId3"/>
    <p:sldId id="296" r:id="rId4"/>
    <p:sldId id="280" r:id="rId5"/>
    <p:sldId id="303" r:id="rId6"/>
    <p:sldId id="295" r:id="rId7"/>
    <p:sldId id="287" r:id="rId8"/>
    <p:sldId id="289" r:id="rId9"/>
    <p:sldId id="304" r:id="rId10"/>
    <p:sldId id="297" r:id="rId11"/>
    <p:sldId id="270" r:id="rId12"/>
    <p:sldId id="298" r:id="rId13"/>
    <p:sldId id="299" r:id="rId14"/>
    <p:sldId id="290" r:id="rId15"/>
    <p:sldId id="292" r:id="rId16"/>
    <p:sldId id="291" r:id="rId17"/>
    <p:sldId id="260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5"/>
    <p:restoredTop sz="96327"/>
  </p:normalViewPr>
  <p:slideViewPr>
    <p:cSldViewPr snapToGrid="0">
      <p:cViewPr varScale="1">
        <p:scale>
          <a:sx n="103" d="100"/>
          <a:sy n="103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799ED-124B-4DA1-B361-6A8696F96A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BB4966-C701-4DDB-900B-DF789B9007EE}">
      <dgm:prSet/>
      <dgm:spPr/>
      <dgm:t>
        <a:bodyPr/>
        <a:lstStyle/>
        <a:p>
          <a:r>
            <a:rPr lang="en-GB" dirty="0"/>
            <a:t>Seek support from ES / CT</a:t>
          </a:r>
          <a:endParaRPr lang="en-US" dirty="0"/>
        </a:p>
      </dgm:t>
    </dgm:pt>
    <dgm:pt modelId="{AD3CDBCE-C64D-4C18-8E7A-13CFFFB21A81}" type="parTrans" cxnId="{5DDAC160-6B65-4681-B1B0-31C555DC8B39}">
      <dgm:prSet/>
      <dgm:spPr/>
      <dgm:t>
        <a:bodyPr/>
        <a:lstStyle/>
        <a:p>
          <a:endParaRPr lang="en-US"/>
        </a:p>
      </dgm:t>
    </dgm:pt>
    <dgm:pt modelId="{74273E4B-ED29-4FFC-BBD1-818303311DCB}" type="sibTrans" cxnId="{5DDAC160-6B65-4681-B1B0-31C555DC8B39}">
      <dgm:prSet/>
      <dgm:spPr/>
      <dgm:t>
        <a:bodyPr/>
        <a:lstStyle/>
        <a:p>
          <a:endParaRPr lang="en-US"/>
        </a:p>
      </dgm:t>
    </dgm:pt>
    <dgm:pt modelId="{1D94BB54-F1A6-480F-A1A0-18325E18FF57}">
      <dgm:prSet/>
      <dgm:spPr/>
      <dgm:t>
        <a:bodyPr/>
        <a:lstStyle/>
        <a:p>
          <a:r>
            <a:rPr lang="en-GB" dirty="0"/>
            <a:t>If you require extra support, contact your TPD</a:t>
          </a:r>
          <a:endParaRPr lang="en-US" dirty="0"/>
        </a:p>
      </dgm:t>
    </dgm:pt>
    <dgm:pt modelId="{7345158E-35CD-4272-8B49-4A0E1EF53387}" type="parTrans" cxnId="{5ADB5C8B-519B-46CE-B16A-22AABED8F892}">
      <dgm:prSet/>
      <dgm:spPr/>
      <dgm:t>
        <a:bodyPr/>
        <a:lstStyle/>
        <a:p>
          <a:endParaRPr lang="en-US"/>
        </a:p>
      </dgm:t>
    </dgm:pt>
    <dgm:pt modelId="{7BB99869-DED7-4424-8D4F-3E5B4ABD6610}" type="sibTrans" cxnId="{5ADB5C8B-519B-46CE-B16A-22AABED8F892}">
      <dgm:prSet/>
      <dgm:spPr/>
      <dgm:t>
        <a:bodyPr/>
        <a:lstStyle/>
        <a:p>
          <a:endParaRPr lang="en-US"/>
        </a:p>
      </dgm:t>
    </dgm:pt>
    <dgm:pt modelId="{7A77A59A-A321-4172-9EF9-780219B150D0}">
      <dgm:prSet/>
      <dgm:spPr/>
      <dgm:t>
        <a:bodyPr/>
        <a:lstStyle/>
        <a:p>
          <a:r>
            <a:rPr lang="en-GB" dirty="0"/>
            <a:t>Reflect in your portfolio</a:t>
          </a:r>
          <a:endParaRPr lang="en-US" dirty="0"/>
        </a:p>
      </dgm:t>
    </dgm:pt>
    <dgm:pt modelId="{972E6DE8-5B49-4AA8-9CA8-84DEB745DDC4}" type="parTrans" cxnId="{9576365F-C5B8-453F-B5E3-D1688C9C8CFF}">
      <dgm:prSet/>
      <dgm:spPr/>
      <dgm:t>
        <a:bodyPr/>
        <a:lstStyle/>
        <a:p>
          <a:endParaRPr lang="en-US"/>
        </a:p>
      </dgm:t>
    </dgm:pt>
    <dgm:pt modelId="{C3C498E7-2FD4-484E-B5A7-9A0FD692DA55}" type="sibTrans" cxnId="{9576365F-C5B8-453F-B5E3-D1688C9C8CFF}">
      <dgm:prSet/>
      <dgm:spPr/>
      <dgm:t>
        <a:bodyPr/>
        <a:lstStyle/>
        <a:p>
          <a:endParaRPr lang="en-US"/>
        </a:p>
      </dgm:t>
    </dgm:pt>
    <dgm:pt modelId="{E5FF7077-B223-452A-A2D7-B45131633CF4}">
      <dgm:prSet/>
      <dgm:spPr/>
      <dgm:t>
        <a:bodyPr/>
        <a:lstStyle/>
        <a:p>
          <a:r>
            <a:rPr lang="en-GB" dirty="0"/>
            <a:t>You might need to talk about it / you might need some training</a:t>
          </a:r>
          <a:endParaRPr lang="en-US" dirty="0"/>
        </a:p>
      </dgm:t>
    </dgm:pt>
    <dgm:pt modelId="{B204C5DC-A745-419A-8453-0819DFC53EFE}" type="parTrans" cxnId="{A605FEFE-C20E-427B-A797-893C1C519314}">
      <dgm:prSet/>
      <dgm:spPr/>
      <dgm:t>
        <a:bodyPr/>
        <a:lstStyle/>
        <a:p>
          <a:endParaRPr lang="en-US"/>
        </a:p>
      </dgm:t>
    </dgm:pt>
    <dgm:pt modelId="{73E54F2B-98F7-4273-9586-4B5994B95995}" type="sibTrans" cxnId="{A605FEFE-C20E-427B-A797-893C1C519314}">
      <dgm:prSet/>
      <dgm:spPr/>
      <dgm:t>
        <a:bodyPr/>
        <a:lstStyle/>
        <a:p>
          <a:endParaRPr lang="en-US"/>
        </a:p>
      </dgm:t>
    </dgm:pt>
    <dgm:pt modelId="{B2E64B21-D1AF-4033-967A-CC6952115D0F}">
      <dgm:prSet/>
      <dgm:spPr/>
      <dgm:t>
        <a:bodyPr/>
        <a:lstStyle/>
        <a:p>
          <a:r>
            <a:rPr lang="en-GB" dirty="0"/>
            <a:t>You might need to write a report please seek help for this ES/ CT</a:t>
          </a:r>
          <a:endParaRPr lang="en-US" dirty="0"/>
        </a:p>
      </dgm:t>
    </dgm:pt>
    <dgm:pt modelId="{7C2B39AE-195D-40E0-993A-72DA4886032F}" type="parTrans" cxnId="{E2946FCC-D015-4948-AE50-AA38704D255C}">
      <dgm:prSet/>
      <dgm:spPr/>
      <dgm:t>
        <a:bodyPr/>
        <a:lstStyle/>
        <a:p>
          <a:endParaRPr lang="en-US"/>
        </a:p>
      </dgm:t>
    </dgm:pt>
    <dgm:pt modelId="{5B79510F-3BB3-4FDD-80B7-45F8BB43A383}" type="sibTrans" cxnId="{E2946FCC-D015-4948-AE50-AA38704D255C}">
      <dgm:prSet/>
      <dgm:spPr/>
      <dgm:t>
        <a:bodyPr/>
        <a:lstStyle/>
        <a:p>
          <a:endParaRPr lang="en-US"/>
        </a:p>
      </dgm:t>
    </dgm:pt>
    <dgm:pt modelId="{B746939F-D4BE-4396-A2C1-C179F011190A}">
      <dgm:prSet/>
      <dgm:spPr/>
      <dgm:t>
        <a:bodyPr/>
        <a:lstStyle/>
        <a:p>
          <a:r>
            <a:rPr lang="en-GB" dirty="0">
              <a:latin typeface="Calibri Light" panose="020F0302020204030204"/>
            </a:rPr>
            <a:t>Defence</a:t>
          </a:r>
          <a:r>
            <a:rPr lang="en-GB" dirty="0"/>
            <a:t> union are good a proof reading these</a:t>
          </a:r>
          <a:endParaRPr lang="en-US" dirty="0"/>
        </a:p>
      </dgm:t>
    </dgm:pt>
    <dgm:pt modelId="{36B660C6-C428-4818-9395-FE4DAD7CB3E4}" type="parTrans" cxnId="{599A0FA9-CE73-472E-891F-BAE757FAB726}">
      <dgm:prSet/>
      <dgm:spPr/>
      <dgm:t>
        <a:bodyPr/>
        <a:lstStyle/>
        <a:p>
          <a:endParaRPr lang="en-US"/>
        </a:p>
      </dgm:t>
    </dgm:pt>
    <dgm:pt modelId="{CC73D9CA-6F27-4505-9D07-8FB15709A577}" type="sibTrans" cxnId="{599A0FA9-CE73-472E-891F-BAE757FAB726}">
      <dgm:prSet/>
      <dgm:spPr/>
      <dgm:t>
        <a:bodyPr/>
        <a:lstStyle/>
        <a:p>
          <a:endParaRPr lang="en-US"/>
        </a:p>
      </dgm:t>
    </dgm:pt>
    <dgm:pt modelId="{1CFC6590-5451-4A5D-B5EA-B6B27BF5735E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Declare on your form R at ARCP</a:t>
          </a:r>
        </a:p>
      </dgm:t>
    </dgm:pt>
    <dgm:pt modelId="{786F154D-859C-4633-9904-8626644ED966}" type="parTrans" cxnId="{1AE1FEA4-E8CD-4224-9E04-DDB692DE96D0}">
      <dgm:prSet/>
      <dgm:spPr/>
    </dgm:pt>
    <dgm:pt modelId="{B357BAA8-3E44-43C4-A458-99239554A27A}" type="sibTrans" cxnId="{1AE1FEA4-E8CD-4224-9E04-DDB692DE96D0}">
      <dgm:prSet/>
      <dgm:spPr/>
    </dgm:pt>
    <dgm:pt modelId="{71E1AF91-DE7D-4AF1-BDE4-72BA1DBBA6DE}" type="pres">
      <dgm:prSet presAssocID="{029799ED-124B-4DA1-B361-6A8696F96ABC}" presName="linear" presStyleCnt="0">
        <dgm:presLayoutVars>
          <dgm:animLvl val="lvl"/>
          <dgm:resizeHandles val="exact"/>
        </dgm:presLayoutVars>
      </dgm:prSet>
      <dgm:spPr/>
    </dgm:pt>
    <dgm:pt modelId="{87A3C7EB-722C-4B3A-BEFA-7B694BCA88D2}" type="pres">
      <dgm:prSet presAssocID="{1FBB4966-C701-4DDB-900B-DF789B9007E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BDB2EC4-BC19-4283-B5D5-7634D08E0F10}" type="pres">
      <dgm:prSet presAssocID="{74273E4B-ED29-4FFC-BBD1-818303311DCB}" presName="spacer" presStyleCnt="0"/>
      <dgm:spPr/>
    </dgm:pt>
    <dgm:pt modelId="{AB86AE1B-A742-4C49-AD64-4949635AE49F}" type="pres">
      <dgm:prSet presAssocID="{1D94BB54-F1A6-480F-A1A0-18325E18FF5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5AEC7D3-D43D-4D36-A227-D9FA8E096787}" type="pres">
      <dgm:prSet presAssocID="{7BB99869-DED7-4424-8D4F-3E5B4ABD6610}" presName="spacer" presStyleCnt="0"/>
      <dgm:spPr/>
    </dgm:pt>
    <dgm:pt modelId="{7015CB0E-8248-419D-B44F-5EEBCEC9BC83}" type="pres">
      <dgm:prSet presAssocID="{7A77A59A-A321-4172-9EF9-780219B150D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5D0C8C0-0EAF-421D-87E0-B8F37D99476A}" type="pres">
      <dgm:prSet presAssocID="{C3C498E7-2FD4-484E-B5A7-9A0FD692DA55}" presName="spacer" presStyleCnt="0"/>
      <dgm:spPr/>
    </dgm:pt>
    <dgm:pt modelId="{B3AB5FA1-D6DE-46BC-B93E-641E943DB8D2}" type="pres">
      <dgm:prSet presAssocID="{E5FF7077-B223-452A-A2D7-B45131633CF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F7D07D6-DFC6-41DF-86E3-14299C51568D}" type="pres">
      <dgm:prSet presAssocID="{73E54F2B-98F7-4273-9586-4B5994B95995}" presName="spacer" presStyleCnt="0"/>
      <dgm:spPr/>
    </dgm:pt>
    <dgm:pt modelId="{55600BE7-5EE3-4F0F-AC40-BC7EF459A1D5}" type="pres">
      <dgm:prSet presAssocID="{B2E64B21-D1AF-4033-967A-CC6952115D0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109B50A-7D25-43F2-8CCB-937E3DE64646}" type="pres">
      <dgm:prSet presAssocID="{5B79510F-3BB3-4FDD-80B7-45F8BB43A383}" presName="spacer" presStyleCnt="0"/>
      <dgm:spPr/>
    </dgm:pt>
    <dgm:pt modelId="{AED22A42-BF55-4356-90A5-FF2FC8242DF7}" type="pres">
      <dgm:prSet presAssocID="{B746939F-D4BE-4396-A2C1-C179F011190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FD655B0-D80F-4657-A3E7-010EA0854AD1}" type="pres">
      <dgm:prSet presAssocID="{CC73D9CA-6F27-4505-9D07-8FB15709A577}" presName="spacer" presStyleCnt="0"/>
      <dgm:spPr/>
    </dgm:pt>
    <dgm:pt modelId="{77D77F31-9F3C-4382-B687-782043479BBE}" type="pres">
      <dgm:prSet presAssocID="{1CFC6590-5451-4A5D-B5EA-B6B27BF5735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B679603-4AD2-4614-8B37-C5AC863AE0FB}" type="presOf" srcId="{B746939F-D4BE-4396-A2C1-C179F011190A}" destId="{AED22A42-BF55-4356-90A5-FF2FC8242DF7}" srcOrd="0" destOrd="0" presId="urn:microsoft.com/office/officeart/2005/8/layout/vList2"/>
    <dgm:cxn modelId="{8E36E303-E50C-4B51-8295-196912D9470E}" type="presOf" srcId="{1D94BB54-F1A6-480F-A1A0-18325E18FF57}" destId="{AB86AE1B-A742-4C49-AD64-4949635AE49F}" srcOrd="0" destOrd="0" presId="urn:microsoft.com/office/officeart/2005/8/layout/vList2"/>
    <dgm:cxn modelId="{9FDA7739-D798-4F83-AAE3-DB45265ADDD7}" type="presOf" srcId="{B2E64B21-D1AF-4033-967A-CC6952115D0F}" destId="{55600BE7-5EE3-4F0F-AC40-BC7EF459A1D5}" srcOrd="0" destOrd="0" presId="urn:microsoft.com/office/officeart/2005/8/layout/vList2"/>
    <dgm:cxn modelId="{43B65D3E-241F-4887-BFDE-C8B99E120C04}" type="presOf" srcId="{7A77A59A-A321-4172-9EF9-780219B150D0}" destId="{7015CB0E-8248-419D-B44F-5EEBCEC9BC83}" srcOrd="0" destOrd="0" presId="urn:microsoft.com/office/officeart/2005/8/layout/vList2"/>
    <dgm:cxn modelId="{9576365F-C5B8-453F-B5E3-D1688C9C8CFF}" srcId="{029799ED-124B-4DA1-B361-6A8696F96ABC}" destId="{7A77A59A-A321-4172-9EF9-780219B150D0}" srcOrd="2" destOrd="0" parTransId="{972E6DE8-5B49-4AA8-9CA8-84DEB745DDC4}" sibTransId="{C3C498E7-2FD4-484E-B5A7-9A0FD692DA55}"/>
    <dgm:cxn modelId="{5DDAC160-6B65-4681-B1B0-31C555DC8B39}" srcId="{029799ED-124B-4DA1-B361-6A8696F96ABC}" destId="{1FBB4966-C701-4DDB-900B-DF789B9007EE}" srcOrd="0" destOrd="0" parTransId="{AD3CDBCE-C64D-4C18-8E7A-13CFFFB21A81}" sibTransId="{74273E4B-ED29-4FFC-BBD1-818303311DCB}"/>
    <dgm:cxn modelId="{46D22C77-DCDA-46C7-B927-15919AE4D06F}" type="presOf" srcId="{E5FF7077-B223-452A-A2D7-B45131633CF4}" destId="{B3AB5FA1-D6DE-46BC-B93E-641E943DB8D2}" srcOrd="0" destOrd="0" presId="urn:microsoft.com/office/officeart/2005/8/layout/vList2"/>
    <dgm:cxn modelId="{8E84F47D-17D6-4B57-ACDF-96886E96341D}" type="presOf" srcId="{1FBB4966-C701-4DDB-900B-DF789B9007EE}" destId="{87A3C7EB-722C-4B3A-BEFA-7B694BCA88D2}" srcOrd="0" destOrd="0" presId="urn:microsoft.com/office/officeart/2005/8/layout/vList2"/>
    <dgm:cxn modelId="{5ADB5C8B-519B-46CE-B16A-22AABED8F892}" srcId="{029799ED-124B-4DA1-B361-6A8696F96ABC}" destId="{1D94BB54-F1A6-480F-A1A0-18325E18FF57}" srcOrd="1" destOrd="0" parTransId="{7345158E-35CD-4272-8B49-4A0E1EF53387}" sibTransId="{7BB99869-DED7-4424-8D4F-3E5B4ABD6610}"/>
    <dgm:cxn modelId="{2F58C492-1D41-430D-89E3-ED0A8F552071}" type="presOf" srcId="{029799ED-124B-4DA1-B361-6A8696F96ABC}" destId="{71E1AF91-DE7D-4AF1-BDE4-72BA1DBBA6DE}" srcOrd="0" destOrd="0" presId="urn:microsoft.com/office/officeart/2005/8/layout/vList2"/>
    <dgm:cxn modelId="{1AE1FEA4-E8CD-4224-9E04-DDB692DE96D0}" srcId="{029799ED-124B-4DA1-B361-6A8696F96ABC}" destId="{1CFC6590-5451-4A5D-B5EA-B6B27BF5735E}" srcOrd="6" destOrd="0" parTransId="{786F154D-859C-4633-9904-8626644ED966}" sibTransId="{B357BAA8-3E44-43C4-A458-99239554A27A}"/>
    <dgm:cxn modelId="{599A0FA9-CE73-472E-891F-BAE757FAB726}" srcId="{029799ED-124B-4DA1-B361-6A8696F96ABC}" destId="{B746939F-D4BE-4396-A2C1-C179F011190A}" srcOrd="5" destOrd="0" parTransId="{36B660C6-C428-4818-9395-FE4DAD7CB3E4}" sibTransId="{CC73D9CA-6F27-4505-9D07-8FB15709A577}"/>
    <dgm:cxn modelId="{7D1BC8B7-FBFB-40D2-AA09-58EA9B69D3D1}" type="presOf" srcId="{1CFC6590-5451-4A5D-B5EA-B6B27BF5735E}" destId="{77D77F31-9F3C-4382-B687-782043479BBE}" srcOrd="0" destOrd="0" presId="urn:microsoft.com/office/officeart/2005/8/layout/vList2"/>
    <dgm:cxn modelId="{E2946FCC-D015-4948-AE50-AA38704D255C}" srcId="{029799ED-124B-4DA1-B361-6A8696F96ABC}" destId="{B2E64B21-D1AF-4033-967A-CC6952115D0F}" srcOrd="4" destOrd="0" parTransId="{7C2B39AE-195D-40E0-993A-72DA4886032F}" sibTransId="{5B79510F-3BB3-4FDD-80B7-45F8BB43A383}"/>
    <dgm:cxn modelId="{A605FEFE-C20E-427B-A797-893C1C519314}" srcId="{029799ED-124B-4DA1-B361-6A8696F96ABC}" destId="{E5FF7077-B223-452A-A2D7-B45131633CF4}" srcOrd="3" destOrd="0" parTransId="{B204C5DC-A745-419A-8453-0819DFC53EFE}" sibTransId="{73E54F2B-98F7-4273-9586-4B5994B95995}"/>
    <dgm:cxn modelId="{EE451DCB-3AF2-4BD9-A6FE-0BFD7931B8C5}" type="presParOf" srcId="{71E1AF91-DE7D-4AF1-BDE4-72BA1DBBA6DE}" destId="{87A3C7EB-722C-4B3A-BEFA-7B694BCA88D2}" srcOrd="0" destOrd="0" presId="urn:microsoft.com/office/officeart/2005/8/layout/vList2"/>
    <dgm:cxn modelId="{51AD2CBF-A6DE-4C11-9E59-C39B2D81BC5F}" type="presParOf" srcId="{71E1AF91-DE7D-4AF1-BDE4-72BA1DBBA6DE}" destId="{4BDB2EC4-BC19-4283-B5D5-7634D08E0F10}" srcOrd="1" destOrd="0" presId="urn:microsoft.com/office/officeart/2005/8/layout/vList2"/>
    <dgm:cxn modelId="{EF21FFD0-9BF1-47E3-857B-215DE2F2240A}" type="presParOf" srcId="{71E1AF91-DE7D-4AF1-BDE4-72BA1DBBA6DE}" destId="{AB86AE1B-A742-4C49-AD64-4949635AE49F}" srcOrd="2" destOrd="0" presId="urn:microsoft.com/office/officeart/2005/8/layout/vList2"/>
    <dgm:cxn modelId="{07F9E5E0-D984-4F76-9F4C-75E75E7FCF36}" type="presParOf" srcId="{71E1AF91-DE7D-4AF1-BDE4-72BA1DBBA6DE}" destId="{C5AEC7D3-D43D-4D36-A227-D9FA8E096787}" srcOrd="3" destOrd="0" presId="urn:microsoft.com/office/officeart/2005/8/layout/vList2"/>
    <dgm:cxn modelId="{7BAC64F9-BA1C-4A63-807B-45E74D2D8BCB}" type="presParOf" srcId="{71E1AF91-DE7D-4AF1-BDE4-72BA1DBBA6DE}" destId="{7015CB0E-8248-419D-B44F-5EEBCEC9BC83}" srcOrd="4" destOrd="0" presId="urn:microsoft.com/office/officeart/2005/8/layout/vList2"/>
    <dgm:cxn modelId="{378FD6C1-C880-4540-BFA7-3537053D7E2F}" type="presParOf" srcId="{71E1AF91-DE7D-4AF1-BDE4-72BA1DBBA6DE}" destId="{F5D0C8C0-0EAF-421D-87E0-B8F37D99476A}" srcOrd="5" destOrd="0" presId="urn:microsoft.com/office/officeart/2005/8/layout/vList2"/>
    <dgm:cxn modelId="{7AC47668-F9F0-4A3F-B9BA-F69D507282B6}" type="presParOf" srcId="{71E1AF91-DE7D-4AF1-BDE4-72BA1DBBA6DE}" destId="{B3AB5FA1-D6DE-46BC-B93E-641E943DB8D2}" srcOrd="6" destOrd="0" presId="urn:microsoft.com/office/officeart/2005/8/layout/vList2"/>
    <dgm:cxn modelId="{4347541B-57CB-4225-BE0A-2B7C510746AD}" type="presParOf" srcId="{71E1AF91-DE7D-4AF1-BDE4-72BA1DBBA6DE}" destId="{1F7D07D6-DFC6-41DF-86E3-14299C51568D}" srcOrd="7" destOrd="0" presId="urn:microsoft.com/office/officeart/2005/8/layout/vList2"/>
    <dgm:cxn modelId="{053633A7-F239-4133-BD6E-18742BFA9670}" type="presParOf" srcId="{71E1AF91-DE7D-4AF1-BDE4-72BA1DBBA6DE}" destId="{55600BE7-5EE3-4F0F-AC40-BC7EF459A1D5}" srcOrd="8" destOrd="0" presId="urn:microsoft.com/office/officeart/2005/8/layout/vList2"/>
    <dgm:cxn modelId="{B36835F2-E55E-495D-9DE5-9DD32B1EBB60}" type="presParOf" srcId="{71E1AF91-DE7D-4AF1-BDE4-72BA1DBBA6DE}" destId="{7109B50A-7D25-43F2-8CCB-937E3DE64646}" srcOrd="9" destOrd="0" presId="urn:microsoft.com/office/officeart/2005/8/layout/vList2"/>
    <dgm:cxn modelId="{D34A913A-345A-4459-B11B-C103BC5AF290}" type="presParOf" srcId="{71E1AF91-DE7D-4AF1-BDE4-72BA1DBBA6DE}" destId="{AED22A42-BF55-4356-90A5-FF2FC8242DF7}" srcOrd="10" destOrd="0" presId="urn:microsoft.com/office/officeart/2005/8/layout/vList2"/>
    <dgm:cxn modelId="{84329BD7-E2C4-4779-A6D5-84F00E505510}" type="presParOf" srcId="{71E1AF91-DE7D-4AF1-BDE4-72BA1DBBA6DE}" destId="{BFD655B0-D80F-4657-A3E7-010EA0854AD1}" srcOrd="11" destOrd="0" presId="urn:microsoft.com/office/officeart/2005/8/layout/vList2"/>
    <dgm:cxn modelId="{5441147D-AC06-466C-963B-B96DBC3E9791}" type="presParOf" srcId="{71E1AF91-DE7D-4AF1-BDE4-72BA1DBBA6DE}" destId="{77D77F31-9F3C-4382-B687-782043479BB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A7D11-C3E0-4EA5-9869-533563C61A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6C4557-04E8-40FF-82C6-BE9CD6B1D97A}">
      <dgm:prSet/>
      <dgm:spPr/>
      <dgm:t>
        <a:bodyPr/>
        <a:lstStyle/>
        <a:p>
          <a:pPr rtl="0"/>
          <a:r>
            <a:rPr lang="en-GB" dirty="0"/>
            <a:t>Make sure you check the </a:t>
          </a:r>
          <a:r>
            <a:rPr lang="en-GB" dirty="0">
              <a:latin typeface="Calibri Light" panose="020F0302020204030204"/>
            </a:rPr>
            <a:t>YAIRN website </a:t>
          </a:r>
          <a:r>
            <a:rPr lang="en-GB" dirty="0"/>
            <a:t>teaching and mocks available within deanery</a:t>
          </a:r>
          <a:endParaRPr lang="en-US" dirty="0"/>
        </a:p>
      </dgm:t>
    </dgm:pt>
    <dgm:pt modelId="{7F189938-10F2-41B5-B6C9-B8D7DF8CA683}" type="parTrans" cxnId="{49E837F4-923B-4CC2-889C-07FD1F6A8541}">
      <dgm:prSet/>
      <dgm:spPr/>
      <dgm:t>
        <a:bodyPr/>
        <a:lstStyle/>
        <a:p>
          <a:endParaRPr lang="en-US"/>
        </a:p>
      </dgm:t>
    </dgm:pt>
    <dgm:pt modelId="{A4F2A1FE-F048-4B5A-8AC8-DD3B24657AAB}" type="sibTrans" cxnId="{49E837F4-923B-4CC2-889C-07FD1F6A8541}">
      <dgm:prSet/>
      <dgm:spPr/>
      <dgm:t>
        <a:bodyPr/>
        <a:lstStyle/>
        <a:p>
          <a:endParaRPr lang="en-US"/>
        </a:p>
      </dgm:t>
    </dgm:pt>
    <dgm:pt modelId="{61AB65F0-67E7-42D4-989A-79B4073E04AD}">
      <dgm:prSet/>
      <dgm:spPr/>
      <dgm:t>
        <a:bodyPr/>
        <a:lstStyle/>
        <a:p>
          <a:r>
            <a:rPr lang="en-GB" dirty="0"/>
            <a:t>If you have an attempt let TPD know outcome</a:t>
          </a:r>
          <a:endParaRPr lang="en-US" dirty="0"/>
        </a:p>
      </dgm:t>
    </dgm:pt>
    <dgm:pt modelId="{1F618A5E-BAAB-4660-80D8-440694C689D4}" type="parTrans" cxnId="{26AC2F26-4566-4D1F-9478-0725093ED65B}">
      <dgm:prSet/>
      <dgm:spPr/>
      <dgm:t>
        <a:bodyPr/>
        <a:lstStyle/>
        <a:p>
          <a:endParaRPr lang="en-US"/>
        </a:p>
      </dgm:t>
    </dgm:pt>
    <dgm:pt modelId="{2CCC2A1C-91ED-4FAD-AD92-298D8A45BE0E}" type="sibTrans" cxnId="{26AC2F26-4566-4D1F-9478-0725093ED65B}">
      <dgm:prSet/>
      <dgm:spPr/>
      <dgm:t>
        <a:bodyPr/>
        <a:lstStyle/>
        <a:p>
          <a:endParaRPr lang="en-US"/>
        </a:p>
      </dgm:t>
    </dgm:pt>
    <dgm:pt modelId="{F0F3F88C-75CE-4C44-9AEA-FB00EF26CFA4}">
      <dgm:prSet/>
      <dgm:spPr/>
      <dgm:t>
        <a:bodyPr/>
        <a:lstStyle/>
        <a:p>
          <a:r>
            <a:rPr lang="en-GB" dirty="0"/>
            <a:t>For first attempt external revision courses are not usually funded due to provision within the deanery</a:t>
          </a:r>
          <a:endParaRPr lang="en-US" dirty="0"/>
        </a:p>
      </dgm:t>
    </dgm:pt>
    <dgm:pt modelId="{24A08C06-9FE0-415C-90ED-43B0ACBCF59B}" type="parTrans" cxnId="{68929426-498A-4378-A35C-F83A8093F58A}">
      <dgm:prSet/>
      <dgm:spPr/>
      <dgm:t>
        <a:bodyPr/>
        <a:lstStyle/>
        <a:p>
          <a:endParaRPr lang="en-US"/>
        </a:p>
      </dgm:t>
    </dgm:pt>
    <dgm:pt modelId="{515E428C-21C9-4FF8-9B4F-6A7559906464}" type="sibTrans" cxnId="{68929426-498A-4378-A35C-F83A8093F58A}">
      <dgm:prSet/>
      <dgm:spPr/>
      <dgm:t>
        <a:bodyPr/>
        <a:lstStyle/>
        <a:p>
          <a:endParaRPr lang="en-US"/>
        </a:p>
      </dgm:t>
    </dgm:pt>
    <dgm:pt modelId="{B00BD5B9-EEA6-4713-AC75-EA9A6DD9206C}">
      <dgm:prSet/>
      <dgm:spPr/>
      <dgm:t>
        <a:bodyPr/>
        <a:lstStyle/>
        <a:p>
          <a:r>
            <a:rPr lang="en-GB" dirty="0"/>
            <a:t>If you have had multiple failures at a written exam TPD may suggest a screening for dyslexia with your consent</a:t>
          </a:r>
          <a:endParaRPr lang="en-US" dirty="0"/>
        </a:p>
      </dgm:t>
    </dgm:pt>
    <dgm:pt modelId="{50C10F97-E18A-43BF-B8CF-3687DF7D067F}" type="parTrans" cxnId="{DDC46358-90BC-482C-A3D8-B9FE432DE63D}">
      <dgm:prSet/>
      <dgm:spPr/>
      <dgm:t>
        <a:bodyPr/>
        <a:lstStyle/>
        <a:p>
          <a:endParaRPr lang="en-US"/>
        </a:p>
      </dgm:t>
    </dgm:pt>
    <dgm:pt modelId="{3A182DAF-86ED-4DA8-9B96-8B9129EB6837}" type="sibTrans" cxnId="{DDC46358-90BC-482C-A3D8-B9FE432DE63D}">
      <dgm:prSet/>
      <dgm:spPr/>
      <dgm:t>
        <a:bodyPr/>
        <a:lstStyle/>
        <a:p>
          <a:endParaRPr lang="en-US"/>
        </a:p>
      </dgm:t>
    </dgm:pt>
    <dgm:pt modelId="{041F578F-7B18-47C0-92D0-3EFDC9A12649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Talk about it you will find lots of consultants and trainees didn’t get it first time or second</a:t>
          </a:r>
        </a:p>
      </dgm:t>
    </dgm:pt>
    <dgm:pt modelId="{F6259F79-09FD-4ECC-A7EF-94DBE13813A6}" type="parTrans" cxnId="{7758F6FA-CD3D-4334-9F06-B98BBD06B0C7}">
      <dgm:prSet/>
      <dgm:spPr/>
    </dgm:pt>
    <dgm:pt modelId="{919AEB87-4F30-4C8C-9CFC-DBFE27CD496E}" type="sibTrans" cxnId="{7758F6FA-CD3D-4334-9F06-B98BBD06B0C7}">
      <dgm:prSet/>
      <dgm:spPr/>
    </dgm:pt>
    <dgm:pt modelId="{825BC15B-9363-44C8-ADB6-8CB0B384ED94}" type="pres">
      <dgm:prSet presAssocID="{704A7D11-C3E0-4EA5-9869-533563C61A0D}" presName="linear" presStyleCnt="0">
        <dgm:presLayoutVars>
          <dgm:animLvl val="lvl"/>
          <dgm:resizeHandles val="exact"/>
        </dgm:presLayoutVars>
      </dgm:prSet>
      <dgm:spPr/>
    </dgm:pt>
    <dgm:pt modelId="{03474FE8-1767-4B9E-9F33-C92796DCD328}" type="pres">
      <dgm:prSet presAssocID="{DA6C4557-04E8-40FF-82C6-BE9CD6B1D9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01C17F-2BE8-4332-9CE7-25930135EB78}" type="pres">
      <dgm:prSet presAssocID="{A4F2A1FE-F048-4B5A-8AC8-DD3B24657AAB}" presName="spacer" presStyleCnt="0"/>
      <dgm:spPr/>
    </dgm:pt>
    <dgm:pt modelId="{CBCE2F8D-39A3-4C94-ADC6-346543BA2035}" type="pres">
      <dgm:prSet presAssocID="{61AB65F0-67E7-42D4-989A-79B4073E04A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D15DA0F-F2E8-4FCA-9080-D4795FA90E9B}" type="pres">
      <dgm:prSet presAssocID="{2CCC2A1C-91ED-4FAD-AD92-298D8A45BE0E}" presName="spacer" presStyleCnt="0"/>
      <dgm:spPr/>
    </dgm:pt>
    <dgm:pt modelId="{5EAA1473-FE57-4E29-BFFD-53BDAB58928A}" type="pres">
      <dgm:prSet presAssocID="{F0F3F88C-75CE-4C44-9AEA-FB00EF26CFA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3EC1A3A-4CD8-4585-891D-F7C1B0A1A1B8}" type="pres">
      <dgm:prSet presAssocID="{515E428C-21C9-4FF8-9B4F-6A7559906464}" presName="spacer" presStyleCnt="0"/>
      <dgm:spPr/>
    </dgm:pt>
    <dgm:pt modelId="{8C253223-DE54-4A1B-AF1E-22DDAC4BC345}" type="pres">
      <dgm:prSet presAssocID="{B00BD5B9-EEA6-4713-AC75-EA9A6DD920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648A86-B102-4F67-A860-96DD6D35740A}" type="pres">
      <dgm:prSet presAssocID="{3A182DAF-86ED-4DA8-9B96-8B9129EB6837}" presName="spacer" presStyleCnt="0"/>
      <dgm:spPr/>
    </dgm:pt>
    <dgm:pt modelId="{CA28CBF1-2A9F-4377-AAF8-131F74DD32F1}" type="pres">
      <dgm:prSet presAssocID="{041F578F-7B18-47C0-92D0-3EFDC9A1264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AC2F26-4566-4D1F-9478-0725093ED65B}" srcId="{704A7D11-C3E0-4EA5-9869-533563C61A0D}" destId="{61AB65F0-67E7-42D4-989A-79B4073E04AD}" srcOrd="1" destOrd="0" parTransId="{1F618A5E-BAAB-4660-80D8-440694C689D4}" sibTransId="{2CCC2A1C-91ED-4FAD-AD92-298D8A45BE0E}"/>
    <dgm:cxn modelId="{68929426-498A-4378-A35C-F83A8093F58A}" srcId="{704A7D11-C3E0-4EA5-9869-533563C61A0D}" destId="{F0F3F88C-75CE-4C44-9AEA-FB00EF26CFA4}" srcOrd="2" destOrd="0" parTransId="{24A08C06-9FE0-415C-90ED-43B0ACBCF59B}" sibTransId="{515E428C-21C9-4FF8-9B4F-6A7559906464}"/>
    <dgm:cxn modelId="{DFCAA355-D8C6-4D2D-9BEA-157F6D85E8A8}" type="presOf" srcId="{DA6C4557-04E8-40FF-82C6-BE9CD6B1D97A}" destId="{03474FE8-1767-4B9E-9F33-C92796DCD328}" srcOrd="0" destOrd="0" presId="urn:microsoft.com/office/officeart/2005/8/layout/vList2"/>
    <dgm:cxn modelId="{DDC46358-90BC-482C-A3D8-B9FE432DE63D}" srcId="{704A7D11-C3E0-4EA5-9869-533563C61A0D}" destId="{B00BD5B9-EEA6-4713-AC75-EA9A6DD9206C}" srcOrd="3" destOrd="0" parTransId="{50C10F97-E18A-43BF-B8CF-3687DF7D067F}" sibTransId="{3A182DAF-86ED-4DA8-9B96-8B9129EB6837}"/>
    <dgm:cxn modelId="{AF0EBC5F-FFB3-4F21-9733-24F641AC9E59}" type="presOf" srcId="{B00BD5B9-EEA6-4713-AC75-EA9A6DD9206C}" destId="{8C253223-DE54-4A1B-AF1E-22DDAC4BC345}" srcOrd="0" destOrd="0" presId="urn:microsoft.com/office/officeart/2005/8/layout/vList2"/>
    <dgm:cxn modelId="{CAED2E78-3B62-49D3-A946-BC23A58B8030}" type="presOf" srcId="{041F578F-7B18-47C0-92D0-3EFDC9A12649}" destId="{CA28CBF1-2A9F-4377-AAF8-131F74DD32F1}" srcOrd="0" destOrd="0" presId="urn:microsoft.com/office/officeart/2005/8/layout/vList2"/>
    <dgm:cxn modelId="{080E0B8C-6C51-4E5F-A904-4B583723240F}" type="presOf" srcId="{F0F3F88C-75CE-4C44-9AEA-FB00EF26CFA4}" destId="{5EAA1473-FE57-4E29-BFFD-53BDAB58928A}" srcOrd="0" destOrd="0" presId="urn:microsoft.com/office/officeart/2005/8/layout/vList2"/>
    <dgm:cxn modelId="{9A370BC7-66B2-4604-9E34-38A14CFDE070}" type="presOf" srcId="{61AB65F0-67E7-42D4-989A-79B4073E04AD}" destId="{CBCE2F8D-39A3-4C94-ADC6-346543BA2035}" srcOrd="0" destOrd="0" presId="urn:microsoft.com/office/officeart/2005/8/layout/vList2"/>
    <dgm:cxn modelId="{BC51EED7-9723-483C-9A45-C89D84BA62E3}" type="presOf" srcId="{704A7D11-C3E0-4EA5-9869-533563C61A0D}" destId="{825BC15B-9363-44C8-ADB6-8CB0B384ED94}" srcOrd="0" destOrd="0" presId="urn:microsoft.com/office/officeart/2005/8/layout/vList2"/>
    <dgm:cxn modelId="{49E837F4-923B-4CC2-889C-07FD1F6A8541}" srcId="{704A7D11-C3E0-4EA5-9869-533563C61A0D}" destId="{DA6C4557-04E8-40FF-82C6-BE9CD6B1D97A}" srcOrd="0" destOrd="0" parTransId="{7F189938-10F2-41B5-B6C9-B8D7DF8CA683}" sibTransId="{A4F2A1FE-F048-4B5A-8AC8-DD3B24657AAB}"/>
    <dgm:cxn modelId="{7758F6FA-CD3D-4334-9F06-B98BBD06B0C7}" srcId="{704A7D11-C3E0-4EA5-9869-533563C61A0D}" destId="{041F578F-7B18-47C0-92D0-3EFDC9A12649}" srcOrd="4" destOrd="0" parTransId="{F6259F79-09FD-4ECC-A7EF-94DBE13813A6}" sibTransId="{919AEB87-4F30-4C8C-9CFC-DBFE27CD496E}"/>
    <dgm:cxn modelId="{8ADEAE14-A69F-4A47-8322-6486FC7C158A}" type="presParOf" srcId="{825BC15B-9363-44C8-ADB6-8CB0B384ED94}" destId="{03474FE8-1767-4B9E-9F33-C92796DCD328}" srcOrd="0" destOrd="0" presId="urn:microsoft.com/office/officeart/2005/8/layout/vList2"/>
    <dgm:cxn modelId="{2A9697B9-EBAA-47B1-98FD-FE1C8B0FFF01}" type="presParOf" srcId="{825BC15B-9363-44C8-ADB6-8CB0B384ED94}" destId="{D001C17F-2BE8-4332-9CE7-25930135EB78}" srcOrd="1" destOrd="0" presId="urn:microsoft.com/office/officeart/2005/8/layout/vList2"/>
    <dgm:cxn modelId="{E8F26B9F-0B4F-4C10-8CFE-8D84B305637F}" type="presParOf" srcId="{825BC15B-9363-44C8-ADB6-8CB0B384ED94}" destId="{CBCE2F8D-39A3-4C94-ADC6-346543BA2035}" srcOrd="2" destOrd="0" presId="urn:microsoft.com/office/officeart/2005/8/layout/vList2"/>
    <dgm:cxn modelId="{A099C7F9-6A09-46E1-8739-EEC4474647B2}" type="presParOf" srcId="{825BC15B-9363-44C8-ADB6-8CB0B384ED94}" destId="{0D15DA0F-F2E8-4FCA-9080-D4795FA90E9B}" srcOrd="3" destOrd="0" presId="urn:microsoft.com/office/officeart/2005/8/layout/vList2"/>
    <dgm:cxn modelId="{56B62B62-362A-49DC-8503-7BFD8DD9FB4E}" type="presParOf" srcId="{825BC15B-9363-44C8-ADB6-8CB0B384ED94}" destId="{5EAA1473-FE57-4E29-BFFD-53BDAB58928A}" srcOrd="4" destOrd="0" presId="urn:microsoft.com/office/officeart/2005/8/layout/vList2"/>
    <dgm:cxn modelId="{CC9BDB12-60A2-4449-B3AC-77305C233D1E}" type="presParOf" srcId="{825BC15B-9363-44C8-ADB6-8CB0B384ED94}" destId="{63EC1A3A-4CD8-4585-891D-F7C1B0A1A1B8}" srcOrd="5" destOrd="0" presId="urn:microsoft.com/office/officeart/2005/8/layout/vList2"/>
    <dgm:cxn modelId="{2277BB26-3CA7-4EEC-9B61-1B68C2E0ACFB}" type="presParOf" srcId="{825BC15B-9363-44C8-ADB6-8CB0B384ED94}" destId="{8C253223-DE54-4A1B-AF1E-22DDAC4BC345}" srcOrd="6" destOrd="0" presId="urn:microsoft.com/office/officeart/2005/8/layout/vList2"/>
    <dgm:cxn modelId="{DA6F1C9D-55F0-4135-80A5-44BE88FE2D49}" type="presParOf" srcId="{825BC15B-9363-44C8-ADB6-8CB0B384ED94}" destId="{1B648A86-B102-4F67-A860-96DD6D35740A}" srcOrd="7" destOrd="0" presId="urn:microsoft.com/office/officeart/2005/8/layout/vList2"/>
    <dgm:cxn modelId="{91352497-0A2A-4734-AC27-7EBFD01AC915}" type="presParOf" srcId="{825BC15B-9363-44C8-ADB6-8CB0B384ED94}" destId="{CA28CBF1-2A9F-4377-AAF8-131F74DD32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3C7EB-722C-4B3A-BEFA-7B694BCA88D2}">
      <dsp:nvSpPr>
        <dsp:cNvPr id="0" name=""/>
        <dsp:cNvSpPr/>
      </dsp:nvSpPr>
      <dsp:spPr>
        <a:xfrm>
          <a:off x="0" y="77072"/>
          <a:ext cx="3621129" cy="5489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Seek support from ES / CT</a:t>
          </a:r>
          <a:endParaRPr lang="en-US" sz="1400" kern="1200" dirty="0"/>
        </a:p>
      </dsp:txBody>
      <dsp:txXfrm>
        <a:off x="26799" y="103871"/>
        <a:ext cx="3567531" cy="495387"/>
      </dsp:txXfrm>
    </dsp:sp>
    <dsp:sp modelId="{AB86AE1B-A742-4C49-AD64-4949635AE49F}">
      <dsp:nvSpPr>
        <dsp:cNvPr id="0" name=""/>
        <dsp:cNvSpPr/>
      </dsp:nvSpPr>
      <dsp:spPr>
        <a:xfrm>
          <a:off x="0" y="666378"/>
          <a:ext cx="3621129" cy="548985"/>
        </a:xfrm>
        <a:prstGeom prst="roundRect">
          <a:avLst/>
        </a:prstGeom>
        <a:solidFill>
          <a:schemeClr val="accent5">
            <a:hueOff val="-2047074"/>
            <a:satOff val="-5555"/>
            <a:lumOff val="-96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If you require extra support, contact your TPD</a:t>
          </a:r>
          <a:endParaRPr lang="en-US" sz="1400" kern="1200" dirty="0"/>
        </a:p>
      </dsp:txBody>
      <dsp:txXfrm>
        <a:off x="26799" y="693177"/>
        <a:ext cx="3567531" cy="495387"/>
      </dsp:txXfrm>
    </dsp:sp>
    <dsp:sp modelId="{7015CB0E-8248-419D-B44F-5EEBCEC9BC83}">
      <dsp:nvSpPr>
        <dsp:cNvPr id="0" name=""/>
        <dsp:cNvSpPr/>
      </dsp:nvSpPr>
      <dsp:spPr>
        <a:xfrm>
          <a:off x="0" y="1255684"/>
          <a:ext cx="3621129" cy="548985"/>
        </a:xfrm>
        <a:prstGeom prst="roundRect">
          <a:avLst/>
        </a:prstGeom>
        <a:solidFill>
          <a:schemeClr val="accent5">
            <a:hueOff val="-4094149"/>
            <a:satOff val="-11111"/>
            <a:lumOff val="-192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Reflect in your portfolio</a:t>
          </a:r>
          <a:endParaRPr lang="en-US" sz="1400" kern="1200" dirty="0"/>
        </a:p>
      </dsp:txBody>
      <dsp:txXfrm>
        <a:off x="26799" y="1282483"/>
        <a:ext cx="3567531" cy="495387"/>
      </dsp:txXfrm>
    </dsp:sp>
    <dsp:sp modelId="{B3AB5FA1-D6DE-46BC-B93E-641E943DB8D2}">
      <dsp:nvSpPr>
        <dsp:cNvPr id="0" name=""/>
        <dsp:cNvSpPr/>
      </dsp:nvSpPr>
      <dsp:spPr>
        <a:xfrm>
          <a:off x="0" y="1844990"/>
          <a:ext cx="3621129" cy="548985"/>
        </a:xfrm>
        <a:prstGeom prst="roundRect">
          <a:avLst/>
        </a:prstGeom>
        <a:solidFill>
          <a:schemeClr val="accent5">
            <a:hueOff val="-6141222"/>
            <a:satOff val="-16666"/>
            <a:lumOff val="-28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might need to talk about it / you might need some training</a:t>
          </a:r>
          <a:endParaRPr lang="en-US" sz="1400" kern="1200" dirty="0"/>
        </a:p>
      </dsp:txBody>
      <dsp:txXfrm>
        <a:off x="26799" y="1871789"/>
        <a:ext cx="3567531" cy="495387"/>
      </dsp:txXfrm>
    </dsp:sp>
    <dsp:sp modelId="{55600BE7-5EE3-4F0F-AC40-BC7EF459A1D5}">
      <dsp:nvSpPr>
        <dsp:cNvPr id="0" name=""/>
        <dsp:cNvSpPr/>
      </dsp:nvSpPr>
      <dsp:spPr>
        <a:xfrm>
          <a:off x="0" y="2434295"/>
          <a:ext cx="3621129" cy="548985"/>
        </a:xfrm>
        <a:prstGeom prst="roundRect">
          <a:avLst/>
        </a:prstGeom>
        <a:solidFill>
          <a:schemeClr val="accent5">
            <a:hueOff val="-8188297"/>
            <a:satOff val="-22221"/>
            <a:lumOff val="-385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might need to write a report please seek help for this ES/ CT</a:t>
          </a:r>
          <a:endParaRPr lang="en-US" sz="1400" kern="1200" dirty="0"/>
        </a:p>
      </dsp:txBody>
      <dsp:txXfrm>
        <a:off x="26799" y="2461094"/>
        <a:ext cx="3567531" cy="495387"/>
      </dsp:txXfrm>
    </dsp:sp>
    <dsp:sp modelId="{AED22A42-BF55-4356-90A5-FF2FC8242DF7}">
      <dsp:nvSpPr>
        <dsp:cNvPr id="0" name=""/>
        <dsp:cNvSpPr/>
      </dsp:nvSpPr>
      <dsp:spPr>
        <a:xfrm>
          <a:off x="0" y="3023601"/>
          <a:ext cx="3621129" cy="548985"/>
        </a:xfrm>
        <a:prstGeom prst="roundRect">
          <a:avLst/>
        </a:prstGeom>
        <a:solidFill>
          <a:schemeClr val="accent5">
            <a:hueOff val="-10235370"/>
            <a:satOff val="-27777"/>
            <a:lumOff val="-48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 Light" panose="020F0302020204030204"/>
            </a:rPr>
            <a:t>Defence</a:t>
          </a:r>
          <a:r>
            <a:rPr lang="en-GB" sz="1400" kern="1200" dirty="0"/>
            <a:t> union are good a proof reading these</a:t>
          </a:r>
          <a:endParaRPr lang="en-US" sz="1400" kern="1200" dirty="0"/>
        </a:p>
      </dsp:txBody>
      <dsp:txXfrm>
        <a:off x="26799" y="3050400"/>
        <a:ext cx="3567531" cy="495387"/>
      </dsp:txXfrm>
    </dsp:sp>
    <dsp:sp modelId="{77D77F31-9F3C-4382-B687-782043479BBE}">
      <dsp:nvSpPr>
        <dsp:cNvPr id="0" name=""/>
        <dsp:cNvSpPr/>
      </dsp:nvSpPr>
      <dsp:spPr>
        <a:xfrm>
          <a:off x="0" y="3612907"/>
          <a:ext cx="3621129" cy="548985"/>
        </a:xfrm>
        <a:prstGeom prst="roundRect">
          <a:avLst/>
        </a:prstGeom>
        <a:solidFill>
          <a:schemeClr val="accent5">
            <a:hueOff val="-12282445"/>
            <a:satOff val="-33332"/>
            <a:lumOff val="-57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 Light" panose="020F0302020204030204"/>
            </a:rPr>
            <a:t>Declare on your form R at ARCP</a:t>
          </a:r>
        </a:p>
      </dsp:txBody>
      <dsp:txXfrm>
        <a:off x="26799" y="3639706"/>
        <a:ext cx="3567531" cy="495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74FE8-1767-4B9E-9F33-C92796DCD328}">
      <dsp:nvSpPr>
        <dsp:cNvPr id="0" name=""/>
        <dsp:cNvSpPr/>
      </dsp:nvSpPr>
      <dsp:spPr>
        <a:xfrm>
          <a:off x="0" y="566862"/>
          <a:ext cx="5669628" cy="6768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Make sure you check the </a:t>
          </a:r>
          <a:r>
            <a:rPr lang="en-GB" sz="1700" kern="1200" dirty="0">
              <a:latin typeface="Calibri Light" panose="020F0302020204030204"/>
            </a:rPr>
            <a:t>YAIRN website </a:t>
          </a:r>
          <a:r>
            <a:rPr lang="en-GB" sz="1700" kern="1200" dirty="0"/>
            <a:t>teaching and mocks available within deanery</a:t>
          </a:r>
          <a:endParaRPr lang="en-US" sz="1700" kern="1200" dirty="0"/>
        </a:p>
      </dsp:txBody>
      <dsp:txXfrm>
        <a:off x="33043" y="599905"/>
        <a:ext cx="5603542" cy="610795"/>
      </dsp:txXfrm>
    </dsp:sp>
    <dsp:sp modelId="{CBCE2F8D-39A3-4C94-ADC6-346543BA2035}">
      <dsp:nvSpPr>
        <dsp:cNvPr id="0" name=""/>
        <dsp:cNvSpPr/>
      </dsp:nvSpPr>
      <dsp:spPr>
        <a:xfrm>
          <a:off x="0" y="1292704"/>
          <a:ext cx="5669628" cy="676881"/>
        </a:xfrm>
        <a:prstGeom prst="roundRect">
          <a:avLst/>
        </a:prstGeom>
        <a:solidFill>
          <a:schemeClr val="accent2">
            <a:hueOff val="-1037721"/>
            <a:satOff val="-9592"/>
            <a:lumOff val="141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you have an attempt let TPD know outcome</a:t>
          </a:r>
          <a:endParaRPr lang="en-US" sz="1700" kern="1200" dirty="0"/>
        </a:p>
      </dsp:txBody>
      <dsp:txXfrm>
        <a:off x="33043" y="1325747"/>
        <a:ext cx="5603542" cy="610795"/>
      </dsp:txXfrm>
    </dsp:sp>
    <dsp:sp modelId="{5EAA1473-FE57-4E29-BFFD-53BDAB58928A}">
      <dsp:nvSpPr>
        <dsp:cNvPr id="0" name=""/>
        <dsp:cNvSpPr/>
      </dsp:nvSpPr>
      <dsp:spPr>
        <a:xfrm>
          <a:off x="0" y="2018545"/>
          <a:ext cx="5669628" cy="676881"/>
        </a:xfrm>
        <a:prstGeom prst="roundRect">
          <a:avLst/>
        </a:prstGeom>
        <a:solidFill>
          <a:schemeClr val="accent2">
            <a:hueOff val="-2075441"/>
            <a:satOff val="-19184"/>
            <a:lumOff val="28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For first attempt external revision courses are not usually funded due to provision within the deanery</a:t>
          </a:r>
          <a:endParaRPr lang="en-US" sz="1700" kern="1200" dirty="0"/>
        </a:p>
      </dsp:txBody>
      <dsp:txXfrm>
        <a:off x="33043" y="2051588"/>
        <a:ext cx="5603542" cy="610795"/>
      </dsp:txXfrm>
    </dsp:sp>
    <dsp:sp modelId="{8C253223-DE54-4A1B-AF1E-22DDAC4BC345}">
      <dsp:nvSpPr>
        <dsp:cNvPr id="0" name=""/>
        <dsp:cNvSpPr/>
      </dsp:nvSpPr>
      <dsp:spPr>
        <a:xfrm>
          <a:off x="0" y="2744387"/>
          <a:ext cx="5669628" cy="676881"/>
        </a:xfrm>
        <a:prstGeom prst="roundRect">
          <a:avLst/>
        </a:prstGeom>
        <a:solidFill>
          <a:schemeClr val="accent2">
            <a:hueOff val="-3113162"/>
            <a:satOff val="-28777"/>
            <a:lumOff val="425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you have had multiple failures at a written exam TPD may suggest a screening for dyslexia with your consent</a:t>
          </a:r>
          <a:endParaRPr lang="en-US" sz="1700" kern="1200" dirty="0"/>
        </a:p>
      </dsp:txBody>
      <dsp:txXfrm>
        <a:off x="33043" y="2777430"/>
        <a:ext cx="5603542" cy="610795"/>
      </dsp:txXfrm>
    </dsp:sp>
    <dsp:sp modelId="{CA28CBF1-2A9F-4377-AAF8-131F74DD32F1}">
      <dsp:nvSpPr>
        <dsp:cNvPr id="0" name=""/>
        <dsp:cNvSpPr/>
      </dsp:nvSpPr>
      <dsp:spPr>
        <a:xfrm>
          <a:off x="0" y="3470228"/>
          <a:ext cx="5669628" cy="676881"/>
        </a:xfrm>
        <a:prstGeom prst="roundRect">
          <a:avLst/>
        </a:prstGeom>
        <a:solidFill>
          <a:schemeClr val="accent2">
            <a:hueOff val="-4150883"/>
            <a:satOff val="-38369"/>
            <a:lumOff val="566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 Light" panose="020F0302020204030204"/>
            </a:rPr>
            <a:t>Talk about it you will find lots of consultants and trainees didn’t get it first time or second</a:t>
          </a:r>
        </a:p>
      </dsp:txBody>
      <dsp:txXfrm>
        <a:off x="33043" y="3503271"/>
        <a:ext cx="5603542" cy="610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75F4-5D83-F743-8A36-2CBA50B952CD}" type="datetimeFigureOut">
              <a:rPr lang="en-SK" smtClean="0"/>
              <a:t>8/31/25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3E70-90B4-F14C-BD83-71433EA931ED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23033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Section header">
  <p:cSld name="02 Section 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609500"/>
            <a:ext cx="10972800" cy="281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09600" y="3428900"/>
            <a:ext cx="7518400" cy="28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6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4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Sub-section green">
  <p:cSld name="16 Sub-section green">
    <p:bg>
      <p:bgPr>
        <a:solidFill>
          <a:schemeClr val="accent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609600" y="609500"/>
            <a:ext cx="10972800" cy="281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609600" y="3428900"/>
            <a:ext cx="7518400" cy="28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6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0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Section header yellow">
  <p:cSld name="14 Section header yellow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09600" y="609500"/>
            <a:ext cx="10972800" cy="281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609600" y="3428900"/>
            <a:ext cx="7518400" cy="28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7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05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Sub-section yellow">
  <p:cSld name="17 Sub-section yellow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609600" y="609500"/>
            <a:ext cx="10972800" cy="281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ubTitle" idx="1"/>
          </p:nvPr>
        </p:nvSpPr>
        <p:spPr>
          <a:xfrm>
            <a:off x="609600" y="3428900"/>
            <a:ext cx="7518400" cy="28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pic>
        <p:nvPicPr>
          <p:cNvPr id="76" name="Google Shape;76;p18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6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98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 Section header blue">
  <p:cSld name="15 Section header blue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609600" y="609500"/>
            <a:ext cx="10972800" cy="281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609600" y="3428900"/>
            <a:ext cx="7518400" cy="28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7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67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Sub-section blue">
  <p:cSld name="18 Sub-section blue">
    <p:bg>
      <p:bgPr>
        <a:solidFill>
          <a:schemeClr val="accent5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09600" y="609500"/>
            <a:ext cx="10972800" cy="281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ubTitle" idx="1"/>
          </p:nvPr>
        </p:nvSpPr>
        <p:spPr>
          <a:xfrm>
            <a:off x="609600" y="3428900"/>
            <a:ext cx="7518400" cy="28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SzPts val="1800"/>
              <a:buFont typeface="Inter Medium"/>
              <a:buNone/>
              <a:defRPr sz="24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pic>
        <p:nvPicPr>
          <p:cNvPr id="80" name="Google Shape;80;p19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6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37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981D7-F676-4B59-2E20-185667DA0C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70D9152-7F84-7948-8E23-E56B4B378CE3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17553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36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29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6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Title and body">
  <p:cSld name="03 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72800" cy="369332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09600" y="1402000"/>
            <a:ext cx="10972800" cy="48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828754" lvl="2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2438339" lvl="3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3047924" lvl="4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3657509" lvl="5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4267093" lvl="6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4876678" lvl="7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5486263" lvl="8" indent="-389457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6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20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Title and two columns">
  <p:cSld name="04 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72800" cy="369332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09600" y="1402000"/>
            <a:ext cx="5181600" cy="48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828754" lvl="2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2438339" lvl="3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3047924" lvl="4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3657509" lvl="5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4267093" lvl="6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4876678" lvl="7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5486263" lvl="8" indent="-389457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00800" y="1402000"/>
            <a:ext cx="5181600" cy="48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828754" lvl="2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2438339" lvl="3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3047924" lvl="4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3657509" lvl="5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4267093" lvl="6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4876678" lvl="7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5486263" lvl="8" indent="-389457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6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89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Image right">
  <p:cSld name="07 Image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4876800" cy="369332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09600" y="1402000"/>
            <a:ext cx="4876800" cy="48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828754" lvl="2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2438339" lvl="3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3047924" lvl="4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3657509" lvl="5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4267093" lvl="6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4876678" lvl="7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5486263" lvl="8" indent="-389457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Google Shape;38;p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608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Image full">
  <p:cSld name="08 Image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840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Image left">
  <p:cSld name="09 Image lef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705600" y="609600"/>
            <a:ext cx="4876800" cy="369332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6705600" y="1402000"/>
            <a:ext cx="4876800" cy="48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70" lvl="1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marL="1828754" lvl="2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marL="2438339" lvl="3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marL="3047924" lvl="4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marL="3657509" lvl="5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marL="4267093" lvl="6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marL="4876678" lvl="7" indent="-389457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5486263" lvl="8" indent="-389457" rtl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937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Big number">
  <p:cSld name="10 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609600" y="1600200"/>
            <a:ext cx="10972800" cy="24384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9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438400" y="4038600"/>
            <a:ext cx="7315200" cy="12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170" lvl="1" indent="-507987" algn="ctr" rtl="0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754" lvl="2" indent="-507987" algn="ctr" rtl="0">
              <a:spcBef>
                <a:spcPts val="1333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 algn="ctr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 algn="ctr" rtl="0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 algn="ctr" rtl="0">
              <a:spcBef>
                <a:spcPts val="1333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 algn="ctr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 algn="ctr" rtl="0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 algn="ctr" rtl="0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6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00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Presenters">
  <p:cSld name="12 Presenter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72800" cy="369332"/>
          </a:xfrm>
          <a:prstGeom prst="rect">
            <a:avLst/>
          </a:prstGeom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3657600" y="2209800"/>
            <a:ext cx="1828800" cy="182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" name="Google Shape;53;p13"/>
          <p:cNvSpPr>
            <a:spLocks noGrp="1"/>
          </p:cNvSpPr>
          <p:nvPr>
            <p:ph type="pic" idx="3"/>
          </p:nvPr>
        </p:nvSpPr>
        <p:spPr>
          <a:xfrm>
            <a:off x="6705600" y="2209800"/>
            <a:ext cx="1828800" cy="18288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54" name="Google Shape;54;p13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600"/>
            <a:ext cx="9144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352800" y="4343400"/>
            <a:ext cx="2438400" cy="9912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89457">
              <a:spcBef>
                <a:spcPts val="1333"/>
              </a:spcBef>
              <a:spcAft>
                <a:spcPts val="0"/>
              </a:spcAft>
              <a:buSzPts val="1000"/>
              <a:buChar char="○"/>
              <a:defRPr/>
            </a:lvl2pPr>
            <a:lvl3pPr marL="1828754" lvl="2" indent="-389457">
              <a:spcBef>
                <a:spcPts val="1333"/>
              </a:spcBef>
              <a:spcAft>
                <a:spcPts val="0"/>
              </a:spcAft>
              <a:buSzPts val="1000"/>
              <a:buChar char="■"/>
              <a:defRPr/>
            </a:lvl3pPr>
            <a:lvl4pPr marL="2438339" lvl="3" indent="-389457">
              <a:spcBef>
                <a:spcPts val="1333"/>
              </a:spcBef>
              <a:spcAft>
                <a:spcPts val="0"/>
              </a:spcAft>
              <a:buSzPts val="1000"/>
              <a:buChar char="●"/>
              <a:defRPr/>
            </a:lvl4pPr>
            <a:lvl5pPr marL="3047924" lvl="4" indent="-389457">
              <a:spcBef>
                <a:spcPts val="1333"/>
              </a:spcBef>
              <a:spcAft>
                <a:spcPts val="0"/>
              </a:spcAft>
              <a:buSzPts val="1000"/>
              <a:buChar char="○"/>
              <a:defRPr/>
            </a:lvl5pPr>
            <a:lvl6pPr marL="3657509" lvl="5" indent="-389457">
              <a:spcBef>
                <a:spcPts val="1333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>
              <a:spcBef>
                <a:spcPts val="1333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>
              <a:spcBef>
                <a:spcPts val="1333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>
              <a:spcBef>
                <a:spcPts val="1333"/>
              </a:spcBef>
              <a:spcAft>
                <a:spcPts val="1333"/>
              </a:spcAft>
              <a:buSzPts val="10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6400800" y="4343400"/>
            <a:ext cx="2438400" cy="9912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89457" rtl="0">
              <a:spcBef>
                <a:spcPts val="1333"/>
              </a:spcBef>
              <a:spcAft>
                <a:spcPts val="0"/>
              </a:spcAft>
              <a:buSzPts val="1000"/>
              <a:buChar char="○"/>
              <a:defRPr/>
            </a:lvl2pPr>
            <a:lvl3pPr marL="1828754" lvl="2" indent="-389457" rtl="0">
              <a:spcBef>
                <a:spcPts val="1333"/>
              </a:spcBef>
              <a:spcAft>
                <a:spcPts val="0"/>
              </a:spcAft>
              <a:buSzPts val="1000"/>
              <a:buChar char="■"/>
              <a:defRPr/>
            </a:lvl3pPr>
            <a:lvl4pPr marL="2438339" lvl="3" indent="-389457" rtl="0">
              <a:spcBef>
                <a:spcPts val="1333"/>
              </a:spcBef>
              <a:spcAft>
                <a:spcPts val="0"/>
              </a:spcAft>
              <a:buSzPts val="1000"/>
              <a:buChar char="●"/>
              <a:defRPr/>
            </a:lvl4pPr>
            <a:lvl5pPr marL="3047924" lvl="4" indent="-389457" rtl="0">
              <a:spcBef>
                <a:spcPts val="1333"/>
              </a:spcBef>
              <a:spcAft>
                <a:spcPts val="0"/>
              </a:spcAft>
              <a:buSzPts val="1000"/>
              <a:buChar char="○"/>
              <a:defRPr/>
            </a:lvl5pPr>
            <a:lvl6pPr marL="3657509" lvl="5" indent="-389457" rtl="0">
              <a:spcBef>
                <a:spcPts val="1333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 rtl="0">
              <a:spcBef>
                <a:spcPts val="1333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 rtl="0">
              <a:spcBef>
                <a:spcPts val="1333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 rtl="0">
              <a:spcBef>
                <a:spcPts val="1333"/>
              </a:spcBef>
              <a:spcAft>
                <a:spcPts val="1333"/>
              </a:spcAft>
              <a:buSzPts val="10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Section header green">
  <p:cSld name="13 Section header green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09600" y="609500"/>
            <a:ext cx="10972800" cy="2819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609600" y="3428900"/>
            <a:ext cx="7518400" cy="281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lt1"/>
              </a:buClr>
              <a:buSzPts val="1800"/>
              <a:buFont typeface="Inter Medium"/>
              <a:buNone/>
              <a:defRPr sz="24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94370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28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72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402000"/>
            <a:ext cx="10972800" cy="4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 Light"/>
              <a:buChar char="●"/>
              <a:defRPr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lvl="6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●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lvl="7" indent="-2921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 Light"/>
              <a:buChar char="○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lvl="8" indent="-2921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Inter Light"/>
              <a:buChar char="■"/>
              <a:defRPr sz="10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 lang="sk-SK"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F70D9152-7F84-7948-8E23-E56B4B378CE3}" type="slidenum">
              <a:rPr lang="en-SK" smtClean="0"/>
              <a:t>‹#›</a:t>
            </a:fld>
            <a:endParaRPr lang="en-S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000CE-34E3-BA6C-6505-4ED9199F457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39197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90000"/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D95757"/>
          </p15:clr>
        </p15:guide>
        <p15:guide id="2" pos="5472">
          <p15:clr>
            <a:srgbClr val="D95757"/>
          </p15:clr>
        </p15:guide>
        <p15:guide id="3" orient="horz" pos="288">
          <p15:clr>
            <a:srgbClr val="D95757"/>
          </p15:clr>
        </p15:guide>
        <p15:guide id="4" orient="horz" pos="2952">
          <p15:clr>
            <a:srgbClr val="D95757"/>
          </p15:clr>
        </p15:guide>
        <p15:guide id="5" pos="2880">
          <p15:clr>
            <a:srgbClr val="D95757"/>
          </p15:clr>
        </p15:guide>
        <p15:guide id="6" orient="horz" pos="1620">
          <p15:clr>
            <a:srgbClr val="D95757"/>
          </p15:clr>
        </p15:guide>
        <p15:guide id="7" pos="1920">
          <p15:clr>
            <a:schemeClr val="accent1"/>
          </p15:clr>
        </p15:guide>
        <p15:guide id="8" pos="3840">
          <p15:clr>
            <a:schemeClr val="accent1"/>
          </p15:clr>
        </p15:guide>
        <p15:guide id="9" orient="horz" pos="1094">
          <p15:clr>
            <a:schemeClr val="accent1"/>
          </p15:clr>
        </p15:guide>
        <p15:guide id="10" orient="horz" pos="2146">
          <p15:clr>
            <a:schemeClr val="accent1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512169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geograph.org.uk/photo/4919418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etscience5.weebly.com/the-greenhouse-effect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%3A%2F%2Fleeds.onlinesurveys.ac.uk%2Ftake-time-client-form-2022&amp;data=05%7C01%7Calison.colhoun1%40nhs.net%7C0c72be6b73de4e2383cb08dbd324a83b%7C37c354b285b047f5b22207b48d774ee3%7C0%7C0%7C638335926606397712%7CUnknown%7CTWFpbGZsb3d8eyJWIjoiMC4wLjAwMDAiLCJQIjoiV2luMzIiLCJBTiI6Ik1haWwiLCJXVCI6Mn0%3D%7C3000%7C%7C%7C&amp;sdata=2jTpD6LghXd50gVvzifTP0u7HlDJxxL2hpauY%2FPpWFk%3D&amp;reserved=0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hyperlink" Target="https://gbr01.safelinks.protection.outlook.com/?url=https%3A%2F%2Fwww.yorksandhumberdeanery.nhs.uk%2Fmedicine%2Frenal_medicine%2Fcoaching&amp;data=05%7C01%7Calison.colhoun1%40nhs.net%7C0c72be6b73de4e2383cb08dbd324a83b%7C37c354b285b047f5b22207b48d774ee3%7C0%7C0%7C638335926606553933%7CUnknown%7CTWFpbGZsb3d8eyJWIjoiMC4wLjAwMDAiLCJQIjoiV2luMzIiLCJBTiI6Ik1haWwiLCJXVCI6Mn0%3D%7C3000%7C%7C%7C&amp;sdata=1LLTTWBsnd0CK%2BNFC9EZVE1UC7BEzDWWXF9egqo9vNA%3D&amp;reserved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missbsresources.com/lost-password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0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0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10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sv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by lying on the floor under a table&#10;&#10;AI-generated content may be incorrect.">
            <a:extLst>
              <a:ext uri="{FF2B5EF4-FFF2-40B4-BE49-F238E27FC236}">
                <a16:creationId xmlns:a16="http://schemas.microsoft.com/office/drawing/2014/main" id="{D775205F-7291-014E-F5D4-E132EAC8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077"/>
          <a:stretch/>
        </p:blipFill>
        <p:spPr>
          <a:xfrm>
            <a:off x="3415768" y="10"/>
            <a:ext cx="725223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89" y="468609"/>
            <a:ext cx="298003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5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HELP! Things are not going as planned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37" y="4633920"/>
            <a:ext cx="2980040" cy="1485319"/>
          </a:xfrm>
          <a:noFill/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700" dirty="0">
                <a:latin typeface="Bradley Hand ITC"/>
              </a:rPr>
              <a:t>Single take home message ask for help! </a:t>
            </a:r>
          </a:p>
          <a:p>
            <a:pPr algn="l">
              <a:lnSpc>
                <a:spcPct val="90000"/>
              </a:lnSpc>
            </a:pPr>
            <a:endParaRPr lang="en-GB" sz="2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42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9425-A940-9D41-7D5D-7C23DE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25" y="1153573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ea typeface="Calibri Light"/>
                <a:cs typeface="Calibri Light"/>
              </a:rPr>
              <a:t>Who can help?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DE359-A92B-CA16-EBE8-1DC9BB65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481" y="591345"/>
            <a:ext cx="5179868" cy="5585619"/>
          </a:xfr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 marL="0" indent="0">
              <a:buNone/>
            </a:pPr>
            <a:r>
              <a:rPr lang="en-GB" sz="2200" b="1" dirty="0">
                <a:ea typeface="Calibri"/>
                <a:cs typeface="Calibri"/>
              </a:rPr>
              <a:t>With in the hospital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Clinical supervisor</a:t>
            </a:r>
          </a:p>
          <a:p>
            <a:r>
              <a:rPr lang="en-GB" sz="2200" dirty="0">
                <a:ea typeface="Calibri"/>
                <a:cs typeface="Calibri"/>
              </a:rPr>
              <a:t>Educational supervisor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b="1" dirty="0">
                <a:ea typeface="Calibri"/>
                <a:cs typeface="Calibri"/>
              </a:rPr>
              <a:t>College Tutor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Clinical lead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Rota organiser (if applicable)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HR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Director of Medical education</a:t>
            </a:r>
            <a:endParaRPr lang="en-US" sz="2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200" b="1" dirty="0">
                <a:ea typeface="Calibri"/>
                <a:cs typeface="Calibri"/>
              </a:rPr>
              <a:t>School of anaesthesia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b="1" dirty="0">
                <a:ea typeface="Calibri"/>
                <a:cs typeface="Calibri"/>
              </a:rPr>
              <a:t>Training Programme Director</a:t>
            </a:r>
            <a:endParaRPr lang="en-GB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Deputy head of School – Dr Colhoun </a:t>
            </a:r>
          </a:p>
          <a:p>
            <a:r>
              <a:rPr lang="en-GB" sz="2200" dirty="0">
                <a:ea typeface="Calibri"/>
                <a:cs typeface="Calibri"/>
              </a:rPr>
              <a:t>Head of School – Dr Raj Sandhu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Programme Support </a:t>
            </a:r>
          </a:p>
          <a:p>
            <a:endParaRPr lang="en-GB" sz="2200">
              <a:ea typeface="Calibri"/>
              <a:cs typeface="Calibri"/>
            </a:endParaRPr>
          </a:p>
        </p:txBody>
      </p:sp>
      <p:pic>
        <p:nvPicPr>
          <p:cNvPr id="5" name="Picture 4" descr="A building with balconies and balconies&#10;&#10;Description automatically generated">
            <a:extLst>
              <a:ext uri="{FF2B5EF4-FFF2-40B4-BE49-F238E27FC236}">
                <a16:creationId xmlns:a16="http://schemas.microsoft.com/office/drawing/2014/main" id="{CE6DF2A9-EA07-C6AC-7D50-08571AE8D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1853" y="1230868"/>
            <a:ext cx="24384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D73EC9-C29F-2FA0-F138-1E98F4816C6D}"/>
              </a:ext>
            </a:extLst>
          </p:cNvPr>
          <p:cNvSpPr txBox="1"/>
          <p:nvPr/>
        </p:nvSpPr>
        <p:spPr>
          <a:xfrm>
            <a:off x="991853" y="3059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geograph.org.uk/photo/51216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9" name="Picture 8" descr="Cars parked cars in front of a building&#10;&#10;Description automatically generated">
            <a:extLst>
              <a:ext uri="{FF2B5EF4-FFF2-40B4-BE49-F238E27FC236}">
                <a16:creationId xmlns:a16="http://schemas.microsoft.com/office/drawing/2014/main" id="{C55806EB-08D7-3F41-3EE8-B520C577F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051" y="3507732"/>
            <a:ext cx="3251200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8807E1-C70B-7291-25B0-2A3C496BE271}"/>
              </a:ext>
            </a:extLst>
          </p:cNvPr>
          <p:cNvSpPr txBox="1"/>
          <p:nvPr/>
        </p:nvSpPr>
        <p:spPr>
          <a:xfrm>
            <a:off x="527051" y="5946132"/>
            <a:ext cx="325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geograph.org.uk/photo/491941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5420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1487" y="1145999"/>
            <a:ext cx="4263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2100" kern="1200" dirty="0">
                <a:solidFill>
                  <a:srgbClr val="A10155"/>
                </a:solidFill>
                <a:latin typeface="Arial" charset="0"/>
                <a:ea typeface="+mn-ea"/>
                <a:cs typeface="Arial" charset="0"/>
              </a:rPr>
              <a:t>Management of Doctors in training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855640" y="1694334"/>
            <a:ext cx="6534726" cy="4200464"/>
            <a:chOff x="251520" y="1116112"/>
            <a:chExt cx="8712968" cy="5600618"/>
          </a:xfrm>
        </p:grpSpPr>
        <p:sp>
          <p:nvSpPr>
            <p:cNvPr id="5" name="Rectangle 4"/>
            <p:cNvSpPr/>
            <p:nvPr/>
          </p:nvSpPr>
          <p:spPr>
            <a:xfrm>
              <a:off x="251520" y="1124744"/>
              <a:ext cx="2952328" cy="559053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GB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3847" y="1116112"/>
              <a:ext cx="2936807" cy="559053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GB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0654" y="1124744"/>
              <a:ext cx="2823834" cy="559053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GB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1196752"/>
              <a:ext cx="2376264" cy="67710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350" b="1" kern="1200" dirty="0">
                  <a:solidFill>
                    <a:srgbClr val="00B050"/>
                  </a:solidFill>
                  <a:latin typeface="Calibri"/>
                  <a:ea typeface="+mn-ea"/>
                  <a:cs typeface="+mn-cs"/>
                </a:rPr>
                <a:t>Education, Training &amp; Progression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19872" y="1209608"/>
              <a:ext cx="2520280" cy="6771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35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Support &amp; Professional Development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2" y="1196752"/>
              <a:ext cx="2520280" cy="954108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350" b="1" kern="1200" dirty="0">
                  <a:solidFill>
                    <a:srgbClr val="0000FF"/>
                  </a:solidFill>
                  <a:latin typeface="Calibri"/>
                  <a:ea typeface="+mn-ea"/>
                  <a:cs typeface="+mn-cs"/>
                </a:rPr>
                <a:t>Clinical Governance, Performance &amp; Employment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6309319"/>
              <a:ext cx="280831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350" b="1" kern="1200" dirty="0">
                  <a:solidFill>
                    <a:srgbClr val="00B050"/>
                  </a:solidFill>
                  <a:latin typeface="Calibri"/>
                  <a:ea typeface="+mn-ea"/>
                  <a:cs typeface="+mn-cs"/>
                </a:rPr>
                <a:t>Trainee learning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5856" y="6316621"/>
              <a:ext cx="280831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35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Learning environment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0655" y="6309319"/>
              <a:ext cx="280831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350" b="1" kern="1200" dirty="0">
                  <a:solidFill>
                    <a:srgbClr val="0000FF"/>
                  </a:solidFill>
                  <a:latin typeface="Calibri"/>
                  <a:ea typeface="+mn-ea"/>
                  <a:cs typeface="+mn-cs"/>
                </a:rPr>
                <a:t>Trainee working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20072" y="5714091"/>
              <a:ext cx="1872208" cy="553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HR, Medical Staffing/Personnel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65369" y="5714091"/>
              <a:ext cx="1574583" cy="76944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Medical Education Manager &amp; team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5497487"/>
              <a:ext cx="1800200" cy="3385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Clinical Supervisor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4849416"/>
              <a:ext cx="1944216" cy="3385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Educational Supervisor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3935" y="3698448"/>
              <a:ext cx="1049715" cy="76944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Training Programme Director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7664" y="3769876"/>
              <a:ext cx="1656183" cy="98488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Foundation Training Programme Director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60" y="2905780"/>
              <a:ext cx="2160240" cy="861775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00B050"/>
                  </a:solidFill>
                </a:defRPr>
              </a:lvl1pPr>
            </a:lstStyle>
            <a:p>
              <a:pPr defTabSz="685800">
                <a:buClrTx/>
                <a:defRPr/>
              </a:pPr>
              <a:r>
                <a:rPr lang="en-GB" sz="1200" kern="1200" dirty="0">
                  <a:latin typeface="Calibri"/>
                  <a:ea typeface="+mn-ea"/>
                  <a:cs typeface="+mn-cs"/>
                </a:rPr>
                <a:t>Postgraduate Schools incl. Foundation School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8791" y="2041103"/>
              <a:ext cx="1532971" cy="615553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200" b="1" kern="1200" dirty="0">
                  <a:solidFill>
                    <a:srgbClr val="00B050"/>
                  </a:solidFill>
                  <a:latin typeface="Calibri"/>
                  <a:ea typeface="+mn-ea"/>
                  <a:cs typeface="+mn-cs"/>
                </a:rPr>
                <a:t>Postgraduate Dean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2176" y="2042355"/>
              <a:ext cx="1404156" cy="861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2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Director of Medical Education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79912" y="3933056"/>
              <a:ext cx="1944216" cy="553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College / Specialty Tutor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4008" y="5013176"/>
              <a:ext cx="1404156" cy="553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Occupational Health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3928" y="2977788"/>
              <a:ext cx="1596059" cy="76944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Deputy Directors of Medical Education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72703" y="4725144"/>
              <a:ext cx="2031747" cy="553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Multi-professional team, day-to-day supervision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8223" y="3913310"/>
              <a:ext cx="2088233" cy="33855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Accountable Consultant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32240" y="3193230"/>
              <a:ext cx="1584176" cy="33855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0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Clinical Director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2240" y="2276872"/>
              <a:ext cx="1512169" cy="61555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GB" sz="1200" b="1" kern="1200" dirty="0">
                  <a:solidFill>
                    <a:srgbClr val="0000FF"/>
                  </a:solidFill>
                  <a:latin typeface="Calibri"/>
                  <a:ea typeface="+mn-ea"/>
                  <a:cs typeface="+mn-cs"/>
                </a:rPr>
                <a:t>Medical Director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1259632" y="5805264"/>
              <a:ext cx="0" cy="5113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259632" y="5157192"/>
              <a:ext cx="0" cy="3402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1" idx="0"/>
            </p:cNvCxnSpPr>
            <p:nvPr/>
          </p:nvCxnSpPr>
          <p:spPr>
            <a:xfrm flipH="1" flipV="1">
              <a:off x="971600" y="4437112"/>
              <a:ext cx="396044" cy="4123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547664" y="4304456"/>
              <a:ext cx="864096" cy="5449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878791" y="3490555"/>
              <a:ext cx="0" cy="20789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2411760" y="3490555"/>
              <a:ext cx="1" cy="2793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059831" y="2873352"/>
              <a:ext cx="0" cy="896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4" idx="0"/>
            </p:cNvCxnSpPr>
            <p:nvPr/>
          </p:nvCxnSpPr>
          <p:spPr>
            <a:xfrm flipV="1">
              <a:off x="1691680" y="2625878"/>
              <a:ext cx="0" cy="2799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3352660" y="2873352"/>
              <a:ext cx="715284" cy="10466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9" idx="0"/>
            </p:cNvCxnSpPr>
            <p:nvPr/>
          </p:nvCxnSpPr>
          <p:spPr>
            <a:xfrm flipH="1" flipV="1">
              <a:off x="3936332" y="2411687"/>
              <a:ext cx="785625" cy="5661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39752" y="5003303"/>
              <a:ext cx="1800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4139952" y="4240833"/>
              <a:ext cx="0" cy="7624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7" idx="0"/>
            </p:cNvCxnSpPr>
            <p:nvPr/>
          </p:nvCxnSpPr>
          <p:spPr>
            <a:xfrm flipV="1">
              <a:off x="7544811" y="5248364"/>
              <a:ext cx="7760" cy="10609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7524328" y="4221088"/>
              <a:ext cx="0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7524329" y="3501008"/>
              <a:ext cx="1" cy="4123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33" idx="0"/>
            </p:cNvCxnSpPr>
            <p:nvPr/>
          </p:nvCxnSpPr>
          <p:spPr>
            <a:xfrm flipV="1">
              <a:off x="7524328" y="2873352"/>
              <a:ext cx="0" cy="3198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95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DC8F-BF34-A928-0F5F-06FAB33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369332"/>
          </a:xfrm>
        </p:spPr>
        <p:txBody>
          <a:bodyPr wrap="square" anchor="ctr">
            <a:normAutofit/>
          </a:bodyPr>
          <a:lstStyle/>
          <a:p>
            <a:r>
              <a:rPr lang="en-GB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253A-0750-E83D-6BC9-42257899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789" y="1402000"/>
            <a:ext cx="7547610" cy="4846400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GB" b="1" u="sng"/>
              <a:t>Normal route for all 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b="1"/>
              <a:t>GP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b="1"/>
              <a:t>Occupational Health</a:t>
            </a:r>
            <a:endParaRPr lang="en-US" b="1"/>
          </a:p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endParaRPr lang="en-GB" b="1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/>
              <a:t>ES and CT</a:t>
            </a:r>
            <a:endParaRPr lang="en-US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/>
              <a:t>TPD</a:t>
            </a:r>
            <a:endParaRPr lang="en-US"/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/>
              <a:t>Self-referral for help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/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/>
              <a:t>Sickness – report to trust via their policy 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/>
              <a:t>If off for extended period (&gt;2 weeks) please let TPD know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/>
              <a:t>Declare TOOT (Time Out Of Training) on Form R, at ARCP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GB"/>
          </a:p>
        </p:txBody>
      </p:sp>
      <p:pic>
        <p:nvPicPr>
          <p:cNvPr id="5" name="Picture 4" descr="Cartoon a cartoon of a child in bed with a thermometer&#10;&#10;Description automatically generated">
            <a:extLst>
              <a:ext uri="{FF2B5EF4-FFF2-40B4-BE49-F238E27FC236}">
                <a16:creationId xmlns:a16="http://schemas.microsoft.com/office/drawing/2014/main" id="{48F027F7-BDCA-8497-6168-27B83EAB2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206"/>
          <a:stretch>
            <a:fillRect/>
          </a:stretch>
        </p:blipFill>
        <p:spPr>
          <a:xfrm>
            <a:off x="609600" y="1402000"/>
            <a:ext cx="3234689" cy="48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18DBF8-0978-FCB8-C8BD-5AAD1E5AD8B6}"/>
              </a:ext>
            </a:extLst>
          </p:cNvPr>
          <p:cNvSpPr txBox="1"/>
          <p:nvPr/>
        </p:nvSpPr>
        <p:spPr>
          <a:xfrm>
            <a:off x="1110848" y="6048345"/>
            <a:ext cx="27334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3" tooltip="https://claretscience5.weebly.com/the-greenhouse-effec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4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7650-E0AD-8574-17B8-435DB004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support is there out there – self refer</a:t>
            </a:r>
            <a:endParaRPr lang="en-US" dirty="0"/>
          </a:p>
        </p:txBody>
      </p:sp>
      <p:pic>
        <p:nvPicPr>
          <p:cNvPr id="8" name="Content Placeholder 7" descr="taketime.gif">
            <a:extLst>
              <a:ext uri="{FF2B5EF4-FFF2-40B4-BE49-F238E27FC236}">
                <a16:creationId xmlns:a16="http://schemas.microsoft.com/office/drawing/2014/main" id="{FE424724-8E9C-A358-CAFB-09DEA0E58D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55190" y="2349418"/>
            <a:ext cx="1071563" cy="2786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A9A0C5-D5DA-CDAC-9897-22E6D0DA6C1B}"/>
              </a:ext>
            </a:extLst>
          </p:cNvPr>
          <p:cNvSpPr txBox="1"/>
          <p:nvPr/>
        </p:nvSpPr>
        <p:spPr>
          <a:xfrm>
            <a:off x="5067300" y="3257551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5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B617A-353D-16A6-FAF0-B23D54293BDB}"/>
              </a:ext>
            </a:extLst>
          </p:cNvPr>
          <p:cNvSpPr txBox="1"/>
          <p:nvPr/>
        </p:nvSpPr>
        <p:spPr>
          <a:xfrm>
            <a:off x="2252933" y="2837013"/>
            <a:ext cx="2941607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>
                <a:latin typeface="Aptos"/>
                <a:hlinkClick r:id="rId3" tooltip="Original URL: https://leeds.onlinesurveys.ac.uk/take-time-client-form-2022. Click or tap if you trust this link."/>
              </a:rPr>
              <a:t>Take Time Client Form 2023-24 (Version 2) (onlinesurveys.ac.uk)</a:t>
            </a:r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8465A-6A85-46F5-F72D-781C798FB55A}"/>
              </a:ext>
            </a:extLst>
          </p:cNvPr>
          <p:cNvSpPr txBox="1"/>
          <p:nvPr/>
        </p:nvSpPr>
        <p:spPr>
          <a:xfrm>
            <a:off x="5638802" y="3678088"/>
            <a:ext cx="4526711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>
                <a:latin typeface="Aptos"/>
                <a:hlinkClick r:id="rId4" tooltip="Original URL: https://www.yorksandhumberdeanery.nhs.uk/medicine/renal_medicine/coaching. Click or tap if you trust this link."/>
              </a:rPr>
              <a:t>Coaching | Health Education Yorkshire and Humber (yorksandhumberdeanery.nhs.uk)</a:t>
            </a:r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356FD-1357-58C8-6D60-B1D1A8A14A6D}"/>
              </a:ext>
            </a:extLst>
          </p:cNvPr>
          <p:cNvSpPr txBox="1"/>
          <p:nvPr/>
        </p:nvSpPr>
        <p:spPr>
          <a:xfrm>
            <a:off x="5638801" y="2394910"/>
            <a:ext cx="4569843" cy="9002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u="sng" dirty="0">
                <a:solidFill>
                  <a:srgbClr val="696969"/>
                </a:solidFill>
              </a:rPr>
              <a:t>Coaching</a:t>
            </a:r>
          </a:p>
          <a:p>
            <a:r>
              <a:rPr lang="en-US" sz="1350" dirty="0">
                <a:solidFill>
                  <a:srgbClr val="333333"/>
                </a:solidFill>
              </a:rPr>
              <a:t>All Yorkshire and Humber trainees have the opportunity to have four-six sessions of free coaching with a senior educator/trainer. </a:t>
            </a:r>
          </a:p>
        </p:txBody>
      </p:sp>
      <p:pic>
        <p:nvPicPr>
          <p:cNvPr id="11" name="Picture 10" descr="NHS Practitioner Health logo">
            <a:extLst>
              <a:ext uri="{FF2B5EF4-FFF2-40B4-BE49-F238E27FC236}">
                <a16:creationId xmlns:a16="http://schemas.microsoft.com/office/drawing/2014/main" id="{2C99F160-212A-6478-CEFB-4B2596F97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882" y="5321846"/>
            <a:ext cx="3576998" cy="1011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22E285-474C-2111-FD04-C2EB7039D994}"/>
              </a:ext>
            </a:extLst>
          </p:cNvPr>
          <p:cNvSpPr txBox="1"/>
          <p:nvPr/>
        </p:nvSpPr>
        <p:spPr>
          <a:xfrm>
            <a:off x="3475463" y="3561421"/>
            <a:ext cx="571500" cy="4154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50" dirty="0">
                <a:cs typeface="Calibri"/>
              </a:rPr>
              <a:t>OR</a:t>
            </a:r>
            <a:endParaRPr lang="en-US" sz="225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8B747-934D-B8AD-5683-2715E24D0608}"/>
              </a:ext>
            </a:extLst>
          </p:cNvPr>
          <p:cNvSpPr txBox="1"/>
          <p:nvPr/>
        </p:nvSpPr>
        <p:spPr>
          <a:xfrm>
            <a:off x="2150302" y="4164904"/>
            <a:ext cx="34864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Workplace well being</a:t>
            </a:r>
            <a:endParaRPr lang="en-GB" dirty="0"/>
          </a:p>
          <a:p>
            <a:pPr algn="l"/>
            <a:r>
              <a:rPr lang="en-GB" dirty="0"/>
              <a:t>Workplace.wellbeing@shsc.nhs.uk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80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CFDA-79BA-0EA5-FEB2-9D6DEE00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789" y="1488187"/>
            <a:ext cx="3847200" cy="4005073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cs typeface="Calibri Light"/>
              </a:rPr>
              <a:t>Incidents / Complaints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4F106A-E6E0-24D5-3E13-631EE0A441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8222" y="1254292"/>
          <a:ext cx="3621129" cy="423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2E3F5F-3A95-63CE-BDAB-FD846D166A8F}"/>
              </a:ext>
            </a:extLst>
          </p:cNvPr>
          <p:cNvSpPr txBox="1"/>
          <p:nvPr/>
        </p:nvSpPr>
        <p:spPr>
          <a:xfrm>
            <a:off x="1334530" y="1742302"/>
            <a:ext cx="4213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Incidents and complaints!</a:t>
            </a:r>
          </a:p>
        </p:txBody>
      </p:sp>
    </p:spTree>
    <p:extLst>
      <p:ext uri="{BB962C8B-B14F-4D97-AF65-F5344CB8AC3E}">
        <p14:creationId xmlns:p14="http://schemas.microsoft.com/office/powerpoint/2010/main" val="405174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0FBF-7DD9-D4C7-9A03-BD8ED7BE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Form R part B</a:t>
            </a:r>
            <a:endParaRPr lang="en-GB" dirty="0"/>
          </a:p>
        </p:txBody>
      </p:sp>
      <p:pic>
        <p:nvPicPr>
          <p:cNvPr id="4" name="Content Placeholder 3" descr="A close-up of a form&#10;&#10;AI-generated content may be incorrect.">
            <a:extLst>
              <a:ext uri="{FF2B5EF4-FFF2-40B4-BE49-F238E27FC236}">
                <a16:creationId xmlns:a16="http://schemas.microsoft.com/office/drawing/2014/main" id="{34DA909B-82BA-1AFF-449D-9199C20EF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45" y="1825625"/>
            <a:ext cx="4724310" cy="4351338"/>
          </a:xfrm>
        </p:spPr>
      </p:pic>
    </p:spTree>
    <p:extLst>
      <p:ext uri="{BB962C8B-B14F-4D97-AF65-F5344CB8AC3E}">
        <p14:creationId xmlns:p14="http://schemas.microsoft.com/office/powerpoint/2010/main" val="213959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ED5E-9943-674F-AB26-FF39BDAF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529590" y="2318004"/>
            <a:ext cx="4471416" cy="209169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chemeClr val="bg1"/>
                </a:solidFill>
                <a:cs typeface="Calibri Light"/>
              </a:rPr>
              <a:t>Exams</a:t>
            </a:r>
            <a:endParaRPr lang="en-GB" sz="3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78412B-35AE-B538-A645-58318B26DE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9722" y="1073820"/>
          <a:ext cx="5669628" cy="471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9" name="Picture 178" descr="A close-up of a logo&#10;&#10;AI-generated content may be incorrect.">
            <a:extLst>
              <a:ext uri="{FF2B5EF4-FFF2-40B4-BE49-F238E27FC236}">
                <a16:creationId xmlns:a16="http://schemas.microsoft.com/office/drawing/2014/main" id="{0BCBB017-D243-C9FA-8D8B-FFBC3A003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955" y="1276350"/>
            <a:ext cx="2514600" cy="876300"/>
          </a:xfrm>
          <a:prstGeom prst="rect">
            <a:avLst/>
          </a:prstGeom>
        </p:spPr>
      </p:pic>
      <p:pic>
        <p:nvPicPr>
          <p:cNvPr id="4" name="Picture 3" descr="A group of wooden letters on a wooden surface&#10;&#10;Description automatically generated">
            <a:extLst>
              <a:ext uri="{FF2B5EF4-FFF2-40B4-BE49-F238E27FC236}">
                <a16:creationId xmlns:a16="http://schemas.microsoft.com/office/drawing/2014/main" id="{201947AF-D695-2E40-2DCA-2C0F75126D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0375" y="2773536"/>
            <a:ext cx="3080769" cy="2053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2940D-7CA7-9C21-0BD1-7BEE8420A3F0}"/>
              </a:ext>
            </a:extLst>
          </p:cNvPr>
          <p:cNvSpPr txBox="1"/>
          <p:nvPr/>
        </p:nvSpPr>
        <p:spPr>
          <a:xfrm>
            <a:off x="1303571" y="5749157"/>
            <a:ext cx="26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www.missbsresources.com/lost-passwor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7153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0605-2368-3C5D-1CA3-B1D41DB8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54" y="640080"/>
            <a:ext cx="2800511" cy="3566160"/>
          </a:xfrm>
        </p:spPr>
        <p:txBody>
          <a:bodyPr spcFirstLastPara="1" vert="horz" wrap="square" lIns="91440" tIns="45720" rIns="91440" bIns="45720" rtlCol="0" anchor="b" anchorCtr="0">
            <a:normAutofit fontScale="90000"/>
          </a:bodyPr>
          <a:lstStyle/>
          <a:p>
            <a:r>
              <a:rPr lang="en-US" sz="4700"/>
              <a:t>If we don’t know about it, we can't help you!</a:t>
            </a:r>
          </a:p>
        </p:txBody>
      </p:sp>
      <p:pic>
        <p:nvPicPr>
          <p:cNvPr id="4" name="Content Placeholder 3" descr="Two children standing on a rock&#10;&#10;AI-generated content may be incorrect.">
            <a:extLst>
              <a:ext uri="{FF2B5EF4-FFF2-40B4-BE49-F238E27FC236}">
                <a16:creationId xmlns:a16="http://schemas.microsoft.com/office/drawing/2014/main" id="{D6F7B132-BEF8-0735-FD6A-BEDCF590F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" b="301"/>
          <a:stretch/>
        </p:blipFill>
        <p:spPr>
          <a:xfrm>
            <a:off x="5507777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72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41359A-A327-C8AB-30CD-0C7D09761C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B6A31A-0B4F-9B83-B8F2-969DD47039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Which of these did not happen to 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CB634-33B8-2715-5215-1B7B5D5F334C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92" rIns="1852888" bIns="203886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B35A8E8-A2CC-ADC3-4A25-C6F9D1370C6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ium 6">
            <a:extLst>
              <a:ext uri="{FF2B5EF4-FFF2-40B4-BE49-F238E27FC236}">
                <a16:creationId xmlns:a16="http://schemas.microsoft.com/office/drawing/2014/main" id="{6C652BEC-C84F-8345-28F8-94090209ABC0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3AE285-E36E-90B7-6096-C4FC3FF325C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04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5B6EB-B0A6-142C-9345-4C1701469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3E1FE4-B035-1B9A-CCD6-895E2510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25" y="1153573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SBA  (Single Best Answer)</a:t>
            </a:r>
            <a:br>
              <a:rPr lang="en-GB" sz="3700">
                <a:solidFill>
                  <a:srgbClr val="FFFFFF"/>
                </a:solidFill>
              </a:rPr>
            </a:br>
            <a:r>
              <a:rPr lang="en-GB" sz="3700">
                <a:solidFill>
                  <a:srgbClr val="FFFFFF"/>
                </a:solidFill>
              </a:rPr>
              <a:t>Which one didn’t happen to me?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6FB1C-BA87-7D3E-47AC-022F6146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481" y="591345"/>
            <a:ext cx="5179868" cy="5585619"/>
          </a:xfr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500" dirty="0"/>
              <a:t>   </a:t>
            </a:r>
            <a:endParaRPr lang="en-US"/>
          </a:p>
          <a:p>
            <a:pPr>
              <a:lnSpc>
                <a:spcPct val="90000"/>
              </a:lnSpc>
              <a:buAutoNum type="arabicPeriod"/>
            </a:pPr>
            <a:endParaRPr lang="en-GB" sz="1500" dirty="0"/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    Surgeon accidently extubated a patient as they travelled  the table</a:t>
            </a:r>
            <a:endParaRPr lang="en-GB" sz="1500">
              <a:ea typeface="Calibri"/>
              <a:cs typeface="Calibri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/>
              <a:t>Had to reintubate a patient when  extubated someone on ICU against nursing advice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/>
              <a:t>Failed the Primary OSCE</a:t>
            </a:r>
            <a:endParaRPr lang="en-GB" sz="1500">
              <a:ea typeface="Calibri"/>
              <a:cs typeface="Calibri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solidFill>
                  <a:srgbClr val="FF0000"/>
                </a:solidFill>
                <a:ea typeface="Calibri"/>
                <a:cs typeface="Calibri"/>
              </a:rPr>
              <a:t>Argued about name of author from a famous article with Examiner, who turned out to be the author himself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Had a difficult intubation and at the end of case noted the huge head weave causing the restricted neck movement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500" dirty="0">
                <a:ea typeface="Calibri"/>
                <a:cs typeface="Calibri"/>
              </a:rPr>
              <a:t>Accidently gave a child a double dose paracetamol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Was greeted by CID one morning after patient incident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Shouted at by surgeon for giving the wrong drug all week but when the surgeon check guideline turns out was correct all along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Burst into tears at ARCP</a:t>
            </a:r>
            <a:endParaRPr lang="en-GB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When asked about their educational experience at consultant interview amongst many other things failed to say I have PG cert in Med Ed.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Call the patient the completely wrong name when try to extubate and after patient asked who is John?</a:t>
            </a:r>
          </a:p>
        </p:txBody>
      </p:sp>
    </p:spTree>
    <p:extLst>
      <p:ext uri="{BB962C8B-B14F-4D97-AF65-F5344CB8AC3E}">
        <p14:creationId xmlns:p14="http://schemas.microsoft.com/office/powerpoint/2010/main" val="160868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ECBB-2CFD-B015-61DB-917A43A2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728663"/>
            <a:ext cx="2839134" cy="3728853"/>
          </a:xfrm>
          <a:noFill/>
        </p:spPr>
        <p:txBody>
          <a:bodyPr spcFirstLastPara="1" vert="horz" wrap="square" lIns="91440" tIns="45720" rIns="91440" bIns="45720" rtlCol="0" anchor="b" anchorCtr="0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800"/>
              <a:t>Dr Phil Jackson (with permission)</a:t>
            </a:r>
            <a:br>
              <a:rPr lang="en-US" sz="3800"/>
            </a:br>
            <a:r>
              <a:rPr lang="en-US" sz="3800"/>
              <a:t>Previous Head of School</a:t>
            </a:r>
          </a:p>
        </p:txBody>
      </p:sp>
      <p:pic>
        <p:nvPicPr>
          <p:cNvPr id="4" name="Content Placeholder 3" descr="A close-up of a person&#10;&#10;AI-generated content may be incorrect.">
            <a:extLst>
              <a:ext uri="{FF2B5EF4-FFF2-40B4-BE49-F238E27FC236}">
                <a16:creationId xmlns:a16="http://schemas.microsoft.com/office/drawing/2014/main" id="{51D8FBD8-6D75-C09C-EDB7-08ECB9912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09" r="-1" b="1508"/>
          <a:stretch/>
        </p:blipFill>
        <p:spPr>
          <a:xfrm>
            <a:off x="5281128" y="10"/>
            <a:ext cx="53868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6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935BDF-1E0D-3DA8-B1D5-71FC568E85B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32ABDA-BD9A-AD17-17C5-D7C2D0C128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Which of these did not happen to me (2)?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F15F9-2B56-F523-4709-D9A36E63CA21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92" rIns="1852888" bIns="203886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2F40A6A-17A4-AFF0-8DDA-76A5E4F82BF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ium 6">
            <a:extLst>
              <a:ext uri="{FF2B5EF4-FFF2-40B4-BE49-F238E27FC236}">
                <a16:creationId xmlns:a16="http://schemas.microsoft.com/office/drawing/2014/main" id="{FD4919DF-75B8-4D8E-FC5A-AF94852EAAC0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905240-CD6D-1C27-59C8-CD58EE3A1D2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98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44746-1E4E-E67F-90C1-D56E0DA1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1B6F-1E85-E9DD-FC62-80D7F118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25" y="1153573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SBA  (Single Best Answer)</a:t>
            </a:r>
            <a:br>
              <a:rPr lang="en-GB" sz="3700">
                <a:solidFill>
                  <a:srgbClr val="FFFFFF"/>
                </a:solidFill>
              </a:rPr>
            </a:br>
            <a:r>
              <a:rPr lang="en-GB" sz="3700">
                <a:solidFill>
                  <a:srgbClr val="FFFFFF"/>
                </a:solidFill>
              </a:rPr>
              <a:t>Which one didn’t happen to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64CE-F9FF-09E6-BF11-ACADFD1C0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481" y="591345"/>
            <a:ext cx="5179868" cy="5585619"/>
          </a:xfr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Spiral Tib / fib fracture during CT1 missing 2 months of training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Handed a toilet seat by patient during a ward round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Told an ODP if their vulgar language did not stop, they would not be working with them again – hence forth the "mum" look.</a:t>
            </a:r>
            <a:endParaRPr lang="en-GB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Called consultant to come in to do a case because too    upset to continue due to finding out about a patient with permanent injury due to complication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Broke a patient's tooth during intubation and called Max-fax to review who pulled out another (lots of explaining to do)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Turn up to work in bright yellow flip flops after sustaining a burn injury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Laughed at supervising consultant when they threw notes at my feet because they were not filed properly then stood stamping feet in rage.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Missed a fracture on X-ray during EM placement 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Had to wade through the sewage to get to labour ward rooms </a:t>
            </a:r>
            <a:endParaRPr lang="en-US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solidFill>
                  <a:srgbClr val="FF0000"/>
                </a:solidFill>
                <a:ea typeface="Calibri"/>
                <a:cs typeface="Calibri"/>
              </a:rPr>
              <a:t>Got blown off bike, breaking arm in the process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Had</a:t>
            </a:r>
            <a:r>
              <a:rPr lang="en-GB" sz="1500" dirty="0"/>
              <a:t> to take surgeon to ED as once completed surgery informed team, he thought he had an MI an hour ago</a:t>
            </a:r>
            <a:endParaRPr lang="en-GB" sz="15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20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FE4E9-F8CD-F9EA-4787-730CC2622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7B78-12FB-2F01-0E67-EF1525F5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728663"/>
            <a:ext cx="2839134" cy="3728853"/>
          </a:xfrm>
          <a:noFill/>
        </p:spPr>
        <p:txBody>
          <a:bodyPr spcFirstLastPara="1" vert="horz" wrap="square" lIns="91440" tIns="45720" rIns="91440" bIns="45720" rtlCol="0" anchor="b" anchorCtr="0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800"/>
              <a:t>Dr Phil Jackson (with permission)</a:t>
            </a:r>
            <a:br>
              <a:rPr lang="en-US" sz="3800"/>
            </a:br>
            <a:r>
              <a:rPr lang="en-US" sz="3800"/>
              <a:t>Previous Head of School</a:t>
            </a:r>
          </a:p>
        </p:txBody>
      </p:sp>
      <p:pic>
        <p:nvPicPr>
          <p:cNvPr id="4" name="Content Placeholder 3" descr="A close-up of a person&#10;&#10;AI-generated content may be incorrect.">
            <a:extLst>
              <a:ext uri="{FF2B5EF4-FFF2-40B4-BE49-F238E27FC236}">
                <a16:creationId xmlns:a16="http://schemas.microsoft.com/office/drawing/2014/main" id="{3820D2B7-2188-0DA9-A311-62F1AAED8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09" r="-1" b="1508"/>
          <a:stretch/>
        </p:blipFill>
        <p:spPr>
          <a:xfrm>
            <a:off x="5281128" y="10"/>
            <a:ext cx="53868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1236-1E4F-F2F8-93B2-0ABADCC3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16" y="1471352"/>
            <a:ext cx="5331683" cy="4016621"/>
          </a:xfr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can help you?</a:t>
            </a:r>
          </a:p>
        </p:txBody>
      </p:sp>
    </p:spTree>
    <p:extLst>
      <p:ext uri="{BB962C8B-B14F-4D97-AF65-F5344CB8AC3E}">
        <p14:creationId xmlns:p14="http://schemas.microsoft.com/office/powerpoint/2010/main" val="265906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F508-F8E4-5E5C-031A-C720CCA119B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CB4ACD-DEF1-266E-701C-A58167CDB0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Who can help you?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EEBE2C-0CBE-007F-316E-5B62CA894443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92" rIns="1852888" bIns="203886" rtlCol="0" anchor="ctr">
            <a:normAutofit fontScale="850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C6BC1C0-55AC-E475-726F-D5792672147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ium 6">
            <a:extLst>
              <a:ext uri="{FF2B5EF4-FFF2-40B4-BE49-F238E27FC236}">
                <a16:creationId xmlns:a16="http://schemas.microsoft.com/office/drawing/2014/main" id="{9284D0E3-71BE-3D07-4F22-40389A04CEF4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8E37D6-DA1C-15F4-FDDD-CB3CB55780CB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5564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11ec8175-92fd-4923-a935-9c641a0468ea"/>
  <p:tag name="SLIDO_EVENT_UUID" val="258137e2-03a2-4d0d-abd6-8ddc2a56453c"/>
  <p:tag name="SLIDO_EVENT_SECTION_UUID" val="5839b63a-dbd5-41ed-a729-a31baa74f7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3f6b65a4-192a-4eec-b9d7-8361f52a30c3"/>
  <p:tag name="SLIDO_TIMELINE" val="W3sicG9sbFF1ZXN0aW9uVXVpZCI6ImE3ZWRkN2RkLTUyNWQtNGRlZC1iNjQ2LWVlNTUyNDdiNjE2MiIsInNob3dSZXN1bHRzIjp0cnV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535580de-2d6a-4c79-8f97-559614cb173f"/>
  <p:tag name="SLIDO_TIMELINE" val="W3sicG9sbFF1ZXN0aW9uVXVpZCI6ImE1MjBiYzA1LTA2NzYtNGM3My04ZjQ1LWVhZGEyZTdiMWJmMiIsInNob3dSZXN1bHRzIjp0cnV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2c6e34c3-8f81-43ca-861f-3f355f69a8b2"/>
  <p:tag name="SLIDO_TIMELINE" val="W3sicG9sbFF1ZXN0aW9uVXVpZCI6IjBiNTQ5ZmEwLWFiZDQtNGYyYy05NTc5LWY1ZWQxYmE1YWMzMiIsInNob3dSZXN1bHRzIjp0cnV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FAF7F0"/>
      </a:dk2>
      <a:lt2>
        <a:srgbClr val="198038"/>
      </a:lt2>
      <a:accent1>
        <a:srgbClr val="E5B117"/>
      </a:accent1>
      <a:accent2>
        <a:srgbClr val="1C5D8C"/>
      </a:accent2>
      <a:accent3>
        <a:srgbClr val="DDECE1"/>
      </a:accent3>
      <a:accent4>
        <a:srgbClr val="FAEFD1"/>
      </a:accent4>
      <a:accent5>
        <a:srgbClr val="DDE7EE"/>
      </a:accent5>
      <a:accent6>
        <a:srgbClr val="525252"/>
      </a:accent6>
      <a:hlink>
        <a:srgbClr val="1980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D99D395-E124-4F4B-B4B8-56919E4DC454}" vid="{569401ED-74AC-AE4C-92E3-448C90261D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</TotalTime>
  <Words>965</Words>
  <Application>Microsoft Macintosh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Bradley Hand ITC</vt:lpstr>
      <vt:lpstr>Calibri</vt:lpstr>
      <vt:lpstr>Calibri Light</vt:lpstr>
      <vt:lpstr>Inter</vt:lpstr>
      <vt:lpstr>Inter Light</vt:lpstr>
      <vt:lpstr>Inter Medium</vt:lpstr>
      <vt:lpstr>Theme1</vt:lpstr>
      <vt:lpstr>HELP! Things are not going as planned</vt:lpstr>
      <vt:lpstr>PowerPoint Presentation</vt:lpstr>
      <vt:lpstr>SBA  (Single Best Answer) Which one didn’t happen to me?</vt:lpstr>
      <vt:lpstr>Dr Phil Jackson (with permission) Previous Head of School</vt:lpstr>
      <vt:lpstr>PowerPoint Presentation</vt:lpstr>
      <vt:lpstr>SBA  (Single Best Answer) Which one didn’t happen to me?</vt:lpstr>
      <vt:lpstr>Dr Phil Jackson (with permission) Previous Head of School</vt:lpstr>
      <vt:lpstr>Who can help you?</vt:lpstr>
      <vt:lpstr>PowerPoint Presentation</vt:lpstr>
      <vt:lpstr>Who can help?</vt:lpstr>
      <vt:lpstr>PowerPoint Presentation</vt:lpstr>
      <vt:lpstr>Health</vt:lpstr>
      <vt:lpstr>What support is there out there – self refer</vt:lpstr>
      <vt:lpstr>Incidents / Complaints</vt:lpstr>
      <vt:lpstr>Form R part B</vt:lpstr>
      <vt:lpstr>Exams</vt:lpstr>
      <vt:lpstr>If we don’t know about it, we can't help you!</vt:lpstr>
    </vt:vector>
  </TitlesOfParts>
  <Manager/>
  <Company>Cisco Systems,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Slido</dc:title>
  <dc:subject/>
  <dc:creator/>
  <cp:keywords>slido,cisco</cp:keywords>
  <dc:description/>
  <cp:lastModifiedBy>COLHOUN, Alison (LEEDS TEACHING HOSPITALS NHS TRUST)</cp:lastModifiedBy>
  <cp:revision>7</cp:revision>
  <dcterms:created xsi:type="dcterms:W3CDTF">2024-03-20T10:31:29Z</dcterms:created>
  <dcterms:modified xsi:type="dcterms:W3CDTF">2025-08-31T15:58:22Z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2024-07-30T11:42:01Z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a5156c17-b153-412e-b20c-9a0651e810bc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Theme1:3</vt:lpwstr>
  </property>
  <property fmtid="{D5CDD505-2E9C-101B-9397-08002B2CF9AE}" pid="10" name="ClassificationContentMarkingFooterText">
    <vt:lpwstr>-</vt:lpwstr>
  </property>
</Properties>
</file>