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3"/>
  </p:normalViewPr>
  <p:slideViewPr>
    <p:cSldViewPr snapToGrid="0">
      <p:cViewPr varScale="1">
        <p:scale>
          <a:sx n="115" d="100"/>
          <a:sy n="115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99B2-C14B-8BAD-C898-D2522E8C0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A6CF-4B13-13B7-3576-CB6FB2B6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D25F-7406-6B80-0BF2-A220FEF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3318-1A0A-F4D3-FB9D-B35C5692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A5739-C20E-4BE2-3E12-9858E9AE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9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6B46-E58D-0D2B-B396-64F0BE6D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AB50B-4D25-2AC5-DA5F-5252B83F0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95C0-3250-AA81-5495-81F561CA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69A6-A5E8-C3C3-4011-9C55CBBA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E36A6-4066-461E-E64C-62B94877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8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415EE-98EF-5BAE-DA48-3DF7406D2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FB57D-68EF-5A17-B03F-1A5F0433C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86FF7-2BFB-B522-807D-8B697F99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ED76B-A6D7-C9DA-81F0-13AA4C0D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13B4-9059-AE2A-0B13-B2A286C2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BCCB-340D-3D45-2EEB-1F1E2932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F39A-539F-6819-12F2-0353A4920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A15E3-C161-E094-FA6C-1E7840DD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A7EB-6E1A-8A82-F2AF-8E7A99C1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44BBD-0658-635B-6F8C-BB16D348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C358-1A6B-6E90-F6BA-FE777118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1696E-7681-FD98-120F-33ACBC1B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6B95-BF58-8E3D-8F63-F0BEA74A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738E-4F43-7FF0-16AD-04DFD9D6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99A5-B408-260E-7CD2-62C5B6A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5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B6CF-365C-9F08-919E-AB6A1194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26171-4AB4-5572-4905-327B59BC3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F5FB5-25EB-F179-AA36-31A2DBA6B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611E4-4A71-C62C-1B85-5051CCE9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565DC-DE4E-F42B-B411-1839763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F9FF2-995F-21EB-C596-44905C65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DE51-0DCE-483B-59DA-21BBF999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3C1F3-0FC1-50DF-5FBB-A1469BA0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2C9A4-D9CF-A77B-FBD3-DD379525A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B49FF-B7AD-BBFA-17B9-4AD1685E9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5F2DB-AF43-C6C6-59C5-181CC7930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E748B-A6CB-F2AF-2A8C-B120020F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51A40-F4C3-65C2-19CC-6A80EAC8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EE9C9-4EAF-418E-2783-4ABFB6D1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A0D2-32C4-0A04-7F17-0BFAD0F6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226AB-9765-0220-0C66-570E503D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07D8E-3989-B06F-F1D4-8962EED3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D8FE4-53DF-A756-2B76-6B22A844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3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62EB5-0990-EAA2-43F6-396B2149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2EC2F-16E9-F245-C675-4B030F6C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E9F3-8FB6-7DDA-F05D-92DD91A9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9DDC-E6D0-31F7-BCE2-0FA93309F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B7F7-71EA-F3D9-3128-A39EF842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FD043-0F1B-4AB5-B07C-9DE5EBED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9D5D2-ECFA-7645-7564-24F6220C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9FD8E-AE36-FEA2-C780-2F6FF054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83E-F755-56BD-8B6F-59381E2F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6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C650-A552-5BE0-7CB2-8930D1D3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DA7E3-81ED-2011-AE12-2602F703B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3823F-D5BC-134F-67E4-0CE791663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4CAF6-802C-3648-44AA-6704FC52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AD953-7E16-63E2-9F73-B651E729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0F12-2BBE-67A2-2552-43B456D3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7F998-963A-C1A6-D465-ADF3B21E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C97EC-8116-9422-D2F6-07156406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0221-AC27-2D03-3F1B-56AEB4402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28622-36D3-4A40-8304-4D286D1964B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38B36-E46B-3FB5-3664-82F351B6F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8161E-C75A-F7D3-C48A-74CAA4769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5F83E6-E987-4D2B-A7BC-4C2E0C8FC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9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E943-16EB-A5A3-ADE3-67D0A8ACC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ICU Research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D1A81-EB81-BCAA-D846-5C845802D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Brendan Sloan</a:t>
            </a:r>
          </a:p>
          <a:p>
            <a:r>
              <a:rPr lang="en-GB" dirty="0"/>
              <a:t>ICU Research Champion Mid Yorkshire Hospitals</a:t>
            </a:r>
          </a:p>
          <a:p>
            <a:r>
              <a:rPr lang="en-GB" dirty="0"/>
              <a:t>NIHR Critical Care Lead for Yorkshire and the Humber</a:t>
            </a:r>
          </a:p>
        </p:txBody>
      </p:sp>
    </p:spTree>
    <p:extLst>
      <p:ext uri="{BB962C8B-B14F-4D97-AF65-F5344CB8AC3E}">
        <p14:creationId xmlns:p14="http://schemas.microsoft.com/office/powerpoint/2010/main" val="373434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4A4E-8AE5-3B49-ADAD-7941B99F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 – AWAKE-PRONE and UK-NAVA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7DBC-C06F-75D5-EE09-EEB1E7BE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Collaboration of respiratory trials</a:t>
            </a:r>
          </a:p>
          <a:p>
            <a:endParaRPr lang="en-GB" dirty="0"/>
          </a:p>
          <a:p>
            <a:r>
              <a:rPr lang="en-GB" dirty="0"/>
              <a:t>AWAKE-PRONE looks at the use of </a:t>
            </a:r>
            <a:r>
              <a:rPr lang="en-GB" dirty="0" err="1"/>
              <a:t>proning</a:t>
            </a:r>
            <a:r>
              <a:rPr lang="en-GB" dirty="0"/>
              <a:t> to reduce the need for intubation – Leeds, Mid Yorks, Rotherham, York</a:t>
            </a:r>
          </a:p>
          <a:p>
            <a:endParaRPr lang="en-GB" dirty="0"/>
          </a:p>
          <a:p>
            <a:r>
              <a:rPr lang="en-GB" dirty="0"/>
              <a:t>UK-NAVA looks at a novel ventilation mode to try and reduce ventilator time</a:t>
            </a:r>
          </a:p>
          <a:p>
            <a:endParaRPr lang="en-GB" dirty="0"/>
          </a:p>
          <a:p>
            <a:r>
              <a:rPr lang="en-GB" dirty="0"/>
              <a:t>Both heavily linked into physiotherapy colleagues</a:t>
            </a:r>
          </a:p>
        </p:txBody>
      </p:sp>
    </p:spTree>
    <p:extLst>
      <p:ext uri="{BB962C8B-B14F-4D97-AF65-F5344CB8AC3E}">
        <p14:creationId xmlns:p14="http://schemas.microsoft.com/office/powerpoint/2010/main" val="407836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4732-5BB2-B62E-C4E5-51A22EF9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Upcoming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C22E-7369-0C15-A1C0-A3D7B1C79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VIP-3 – family meetings for elderly patients</a:t>
            </a:r>
          </a:p>
          <a:p>
            <a:endParaRPr lang="en-GB" dirty="0"/>
          </a:p>
          <a:p>
            <a:r>
              <a:rPr lang="en-GB" dirty="0"/>
              <a:t>SPICE – dexmedetomidine for sedation</a:t>
            </a:r>
          </a:p>
          <a:p>
            <a:endParaRPr lang="en-GB" dirty="0"/>
          </a:p>
          <a:p>
            <a:r>
              <a:rPr lang="en-GB" dirty="0"/>
              <a:t>DALI-2 – antibiotic titres in critically ill patients</a:t>
            </a:r>
          </a:p>
          <a:p>
            <a:endParaRPr lang="en-GB" dirty="0"/>
          </a:p>
          <a:p>
            <a:r>
              <a:rPr lang="en-GB" dirty="0"/>
              <a:t>IMPACT – iron transfusion post-ICU discharge</a:t>
            </a:r>
          </a:p>
        </p:txBody>
      </p:sp>
    </p:spTree>
    <p:extLst>
      <p:ext uri="{BB962C8B-B14F-4D97-AF65-F5344CB8AC3E}">
        <p14:creationId xmlns:p14="http://schemas.microsoft.com/office/powerpoint/2010/main" val="103668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8036-26DD-1ABB-8FB2-0D1170D1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FFFB7-4BE4-EA3E-3B3A-1467E1490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Co-investigator</a:t>
            </a:r>
          </a:p>
          <a:p>
            <a:pPr lvl="1"/>
            <a:r>
              <a:rPr lang="en-GB" dirty="0"/>
              <a:t>Signed on delegation legs, undertaking trial activity</a:t>
            </a:r>
          </a:p>
          <a:p>
            <a:pPr lvl="1"/>
            <a:endParaRPr lang="en-GB" dirty="0"/>
          </a:p>
          <a:p>
            <a:r>
              <a:rPr lang="en-GB" dirty="0"/>
              <a:t>Associate PI</a:t>
            </a:r>
          </a:p>
          <a:p>
            <a:pPr lvl="1"/>
            <a:r>
              <a:rPr lang="en-GB" dirty="0"/>
              <a:t>6 month program to understand more of the process of setting up/running trials</a:t>
            </a:r>
          </a:p>
          <a:p>
            <a:pPr lvl="1"/>
            <a:endParaRPr lang="en-GB" dirty="0"/>
          </a:p>
          <a:p>
            <a:r>
              <a:rPr lang="en-GB" dirty="0"/>
              <a:t>Principal Investigator	</a:t>
            </a:r>
          </a:p>
          <a:p>
            <a:pPr lvl="1"/>
            <a:r>
              <a:rPr lang="en-GB" dirty="0"/>
              <a:t>Local lead for a study – difficult to achieve as a trainee</a:t>
            </a:r>
          </a:p>
        </p:txBody>
      </p:sp>
    </p:spTree>
    <p:extLst>
      <p:ext uri="{BB962C8B-B14F-4D97-AF65-F5344CB8AC3E}">
        <p14:creationId xmlns:p14="http://schemas.microsoft.com/office/powerpoint/2010/main" val="389434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B7167-4471-0610-0526-12D410D3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Associate PI program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155620-672D-C8F8-B4C7-61582917F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461" b="8865"/>
          <a:stretch>
            <a:fillRect/>
          </a:stretch>
        </p:blipFill>
        <p:spPr>
          <a:xfrm>
            <a:off x="526344" y="1600199"/>
            <a:ext cx="10376416" cy="42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504C-49D5-7A6E-3F4F-A618C7E9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EEC9-69ED-44DD-B929-02039342E3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Airedale – Julian Hood</a:t>
            </a:r>
          </a:p>
          <a:p>
            <a:r>
              <a:rPr lang="en-GB" dirty="0"/>
              <a:t>Barnsley – Rohan Farrimond</a:t>
            </a:r>
          </a:p>
          <a:p>
            <a:r>
              <a:rPr lang="en-GB" dirty="0"/>
              <a:t>Bradford – Tom Lawton</a:t>
            </a:r>
          </a:p>
          <a:p>
            <a:r>
              <a:rPr lang="en-GB" dirty="0"/>
              <a:t>Calderdale/Huddersfield – Aaron Corp</a:t>
            </a:r>
          </a:p>
          <a:p>
            <a:r>
              <a:rPr lang="en-GB" dirty="0"/>
              <a:t>Doncaster – Ahijit Chowdhury</a:t>
            </a:r>
          </a:p>
          <a:p>
            <a:r>
              <a:rPr lang="en-GB" dirty="0"/>
              <a:t>Grimsby/Scunthorpe – Jerry Thomas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2D594-BF5D-3270-07B5-CD83CEDCDC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Hull – Pete Campbell </a:t>
            </a:r>
          </a:p>
          <a:p>
            <a:r>
              <a:rPr lang="en-GB" dirty="0"/>
              <a:t>Leeds – Andy Ratcliffe</a:t>
            </a:r>
          </a:p>
          <a:p>
            <a:r>
              <a:rPr lang="en-GB" dirty="0"/>
              <a:t>Mid Yorkshire – Brendan Sloan</a:t>
            </a:r>
          </a:p>
          <a:p>
            <a:r>
              <a:rPr lang="en-GB" dirty="0"/>
              <a:t>Rotherham – Anil </a:t>
            </a:r>
            <a:r>
              <a:rPr lang="en-GB" dirty="0" err="1"/>
              <a:t>Hormis</a:t>
            </a:r>
            <a:endParaRPr lang="en-GB" dirty="0"/>
          </a:p>
          <a:p>
            <a:r>
              <a:rPr lang="en-GB" dirty="0"/>
              <a:t>Sheffield – Max Richardson</a:t>
            </a:r>
          </a:p>
          <a:p>
            <a:r>
              <a:rPr lang="en-GB" dirty="0"/>
              <a:t>York/Scarborough – Joe Carter</a:t>
            </a:r>
          </a:p>
        </p:txBody>
      </p:sp>
    </p:spTree>
    <p:extLst>
      <p:ext uri="{BB962C8B-B14F-4D97-AF65-F5344CB8AC3E}">
        <p14:creationId xmlns:p14="http://schemas.microsoft.com/office/powerpoint/2010/main" val="94474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68C8-F7C6-94D1-9837-136660A7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D87E7-4EBE-B383-D662-2418CD68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Portfolio vs local</a:t>
            </a:r>
          </a:p>
          <a:p>
            <a:r>
              <a:rPr lang="en-GB" dirty="0"/>
              <a:t>Commercial vs non-commercial</a:t>
            </a:r>
          </a:p>
          <a:p>
            <a:r>
              <a:rPr lang="en-GB" dirty="0"/>
              <a:t>Single centre vs multicentre</a:t>
            </a:r>
          </a:p>
          <a:p>
            <a:r>
              <a:rPr lang="en-GB" dirty="0"/>
              <a:t>Observational vs interventional</a:t>
            </a:r>
          </a:p>
          <a:p>
            <a:r>
              <a:rPr lang="en-GB" dirty="0"/>
              <a:t>Novel trial designs – platform studies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Personal/personal legal representative/professional legal rep</a:t>
            </a:r>
          </a:p>
          <a:p>
            <a:r>
              <a:rPr lang="en-GB" dirty="0"/>
              <a:t>Prospective vs deferred consent</a:t>
            </a:r>
          </a:p>
        </p:txBody>
      </p:sp>
    </p:spTree>
    <p:extLst>
      <p:ext uri="{BB962C8B-B14F-4D97-AF65-F5344CB8AC3E}">
        <p14:creationId xmlns:p14="http://schemas.microsoft.com/office/powerpoint/2010/main" val="18661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6011-3BC2-804C-F33F-5EBEDDAE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activity in Yorkshire and the Humber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0FD849-0951-55AF-806B-84BDC427B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251" t="31163" r="17399" b="8674"/>
          <a:stretch>
            <a:fillRect/>
          </a:stretch>
        </p:blipFill>
        <p:spPr>
          <a:xfrm>
            <a:off x="1615858" y="1594298"/>
            <a:ext cx="8505172" cy="51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783F-5131-CFED-842E-6BAC1D1C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activity in Yorkshire and the Humber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2324B-649F-ED18-D8C8-EFF042CAD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192" r="43793" b="27960"/>
          <a:stretch>
            <a:fillRect/>
          </a:stretch>
        </p:blipFill>
        <p:spPr>
          <a:xfrm>
            <a:off x="1038170" y="1690688"/>
            <a:ext cx="9934630" cy="50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E57A-81E7-430D-5A0F-C7147C65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163"/>
            <a:ext cx="2667000" cy="1325563"/>
          </a:xfrm>
        </p:spPr>
        <p:txBody>
          <a:bodyPr/>
          <a:lstStyle/>
          <a:p>
            <a:r>
              <a:rPr lang="en-GB" dirty="0"/>
              <a:t>2015-16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BC707-E11A-6C6A-F00F-701EB476D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479" t="24006" r="1641" b="9157"/>
          <a:stretch>
            <a:fillRect/>
          </a:stretch>
        </p:blipFill>
        <p:spPr>
          <a:xfrm>
            <a:off x="4425950" y="3584574"/>
            <a:ext cx="6261100" cy="2908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20208-BD81-420B-241D-68ACAB7B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79" t="22963" r="1979" b="9074"/>
          <a:stretch>
            <a:fillRect/>
          </a:stretch>
        </p:blipFill>
        <p:spPr>
          <a:xfrm>
            <a:off x="4337050" y="379413"/>
            <a:ext cx="6261100" cy="2953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A05F92-86DF-FBC4-6DE1-88CD7627EBB9}"/>
              </a:ext>
            </a:extLst>
          </p:cNvPr>
          <p:cNvSpPr txBox="1"/>
          <p:nvPr/>
        </p:nvSpPr>
        <p:spPr>
          <a:xfrm>
            <a:off x="838200" y="5038724"/>
            <a:ext cx="3054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/>
              <a:t>2025-26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6E05532-56AB-AE59-D372-18BA3AD180BE}"/>
              </a:ext>
            </a:extLst>
          </p:cNvPr>
          <p:cNvSpPr/>
          <p:nvPr/>
        </p:nvSpPr>
        <p:spPr>
          <a:xfrm>
            <a:off x="10202418" y="3651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1271BD0-8014-84D7-EAED-435A6FB270F8}"/>
              </a:ext>
            </a:extLst>
          </p:cNvPr>
          <p:cNvSpPr/>
          <p:nvPr/>
        </p:nvSpPr>
        <p:spPr>
          <a:xfrm>
            <a:off x="10202418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89FDA-138D-145E-C5D1-79138C546E22}"/>
              </a:ext>
            </a:extLst>
          </p:cNvPr>
          <p:cNvSpPr txBox="1"/>
          <p:nvPr/>
        </p:nvSpPr>
        <p:spPr>
          <a:xfrm>
            <a:off x="838200" y="469608"/>
            <a:ext cx="2297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145925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BADA4-D494-7945-21E2-0B48D5D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2CC54-A718-5ABE-C4D6-155FA8AD8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0D5C-55E9-A88E-5063-66950EF9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GenOMICC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0F18-2FFE-28E5-8079-9E2434962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Observational study looking at the genetics of critical illness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Infectious disease, pancreatitis, burns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Single blood test and notes reviewed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Most units in region are open to recruitment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C5B3-BBB8-1493-A6C2-C2626684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MOSAICC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D270-0F81-539C-626D-91ED6EC7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Sodium bicarbonate for metabolic acidosis and renal failure</a:t>
            </a:r>
          </a:p>
          <a:p>
            <a:endParaRPr lang="en-GB" dirty="0"/>
          </a:p>
          <a:p>
            <a:r>
              <a:rPr lang="en-GB" dirty="0"/>
              <a:t>Investigating if bicarbonate use can reduce the need for renal replacement therapy</a:t>
            </a:r>
          </a:p>
          <a:p>
            <a:endParaRPr lang="en-GB" dirty="0"/>
          </a:p>
          <a:p>
            <a:r>
              <a:rPr lang="en-GB" dirty="0"/>
              <a:t>Deferred consent model</a:t>
            </a:r>
          </a:p>
          <a:p>
            <a:endParaRPr lang="en-GB" dirty="0"/>
          </a:p>
          <a:p>
            <a:r>
              <a:rPr lang="en-GB" dirty="0"/>
              <a:t>Open in Calderdale, Hull, Leeds, Mid Yorks, Sheffield, Rotherham and York</a:t>
            </a:r>
          </a:p>
        </p:txBody>
      </p:sp>
    </p:spTree>
    <p:extLst>
      <p:ext uri="{BB962C8B-B14F-4D97-AF65-F5344CB8AC3E}">
        <p14:creationId xmlns:p14="http://schemas.microsoft.com/office/powerpoint/2010/main" val="48117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FB38-E8A3-F13D-2BC2-8116DAF8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ABBRUPT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1359-253D-DC35-B045-ACF6A30C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Amiodarone vs beta blockers for new AF</a:t>
            </a:r>
          </a:p>
          <a:p>
            <a:endParaRPr lang="en-GB" dirty="0"/>
          </a:p>
          <a:p>
            <a:r>
              <a:rPr lang="en-GB" dirty="0"/>
              <a:t>Using well-established treatments, but in an attempt to determine if one is superior</a:t>
            </a:r>
          </a:p>
          <a:p>
            <a:endParaRPr lang="en-GB" dirty="0"/>
          </a:p>
          <a:p>
            <a:r>
              <a:rPr lang="en-GB" dirty="0"/>
              <a:t>Emergency recruitment and subsequent consent </a:t>
            </a:r>
          </a:p>
          <a:p>
            <a:endParaRPr lang="en-GB" dirty="0"/>
          </a:p>
          <a:p>
            <a:r>
              <a:rPr lang="en-GB" dirty="0"/>
              <a:t>Running in Hull, Leeds, Mid Yorks and York</a:t>
            </a:r>
          </a:p>
        </p:txBody>
      </p:sp>
    </p:spTree>
    <p:extLst>
      <p:ext uri="{BB962C8B-B14F-4D97-AF65-F5344CB8AC3E}">
        <p14:creationId xmlns:p14="http://schemas.microsoft.com/office/powerpoint/2010/main" val="186495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367</Words>
  <Application>Microsoft Macintosh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ICU Research Opportunities</vt:lpstr>
      <vt:lpstr>Types of research</vt:lpstr>
      <vt:lpstr>Research activity in Yorkshire and the Humber</vt:lpstr>
      <vt:lpstr>Research activity in Yorkshire and the Humber</vt:lpstr>
      <vt:lpstr>2015-16</vt:lpstr>
      <vt:lpstr>Examples of trials</vt:lpstr>
      <vt:lpstr>GenOMICC</vt:lpstr>
      <vt:lpstr>MOSAICC</vt:lpstr>
      <vt:lpstr>ABBRUPT</vt:lpstr>
      <vt:lpstr>CORRECT – AWAKE-PRONE and UK-NAVA </vt:lpstr>
      <vt:lpstr>Upcoming studies </vt:lpstr>
      <vt:lpstr>How to get involved?</vt:lpstr>
      <vt:lpstr>Associate PI program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Brendan Sloan</dc:creator>
  <cp:lastModifiedBy>Selin Kabadayi</cp:lastModifiedBy>
  <cp:revision>8</cp:revision>
  <dcterms:created xsi:type="dcterms:W3CDTF">2025-07-09T15:41:00Z</dcterms:created>
  <dcterms:modified xsi:type="dcterms:W3CDTF">2025-09-05T13:39:54Z</dcterms:modified>
</cp:coreProperties>
</file>