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52871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1pPr>
    <a:lvl2pPr marL="0" marR="0" indent="317500" algn="l" defTabSz="252871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2pPr>
    <a:lvl3pPr marL="0" marR="0" indent="635000" algn="l" defTabSz="252871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3pPr>
    <a:lvl4pPr marL="0" marR="0" indent="952500" algn="l" defTabSz="252871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4pPr>
    <a:lvl5pPr marL="0" marR="0" indent="1270000" algn="l" defTabSz="252871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5pPr>
    <a:lvl6pPr marL="0" marR="0" indent="1587500" algn="l" defTabSz="252871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6pPr>
    <a:lvl7pPr marL="0" marR="0" indent="1905000" algn="l" defTabSz="252871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7pPr>
    <a:lvl8pPr marL="0" marR="0" indent="2222500" algn="l" defTabSz="252871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8pPr>
    <a:lvl9pPr marL="0" marR="0" indent="2540000" algn="l" defTabSz="252871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357243"/>
              <a:satOff val="7293"/>
              <a:lumOff val="8906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3">
              <a:satOff val="1412"/>
              <a:lumOff val="16412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>
                  <a:satOff val="1412"/>
                  <a:lumOff val="16412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E937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FFF171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A51B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E1A84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103425"/>
              <a:satOff val="-7243"/>
              <a:lumOff val="992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chemeClr val="accent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5">
              <a:lumOff val="-14283"/>
            </a:schemeClr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5">
                  <a:lumOff val="-1428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5">
              <a:satOff val="-6299"/>
              <a:lumOff val="-32309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332" y="-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8635229"/>
            <a:ext cx="11607800" cy="457201"/>
          </a:xfrm>
          <a:prstGeom prst="rect">
            <a:avLst/>
          </a:prstGeom>
        </p:spPr>
        <p:txBody>
          <a:bodyPr anchor="b"/>
          <a:lstStyle>
            <a:lvl1pPr marL="0" indent="0" defTabSz="587051">
              <a:spcBef>
                <a:spcPts val="0"/>
              </a:spcBef>
              <a:buSzTx/>
              <a:buNone/>
              <a:defRPr sz="22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5102861"/>
            <a:ext cx="11607800" cy="1447801"/>
          </a:xfrm>
          <a:prstGeom prst="rect">
            <a:avLst/>
          </a:prstGeom>
        </p:spPr>
        <p:txBody>
          <a:bodyPr/>
          <a:lstStyle>
            <a:lvl1pPr marL="0" indent="0" defTabSz="254013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317516" defTabSz="254013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635032" defTabSz="254013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952548" defTabSz="254013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270064" defTabSz="254013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1854200"/>
            <a:ext cx="11607800" cy="3302000"/>
          </a:xfrm>
          <a:prstGeom prst="rect">
            <a:avLst/>
          </a:prstGeom>
        </p:spPr>
        <p:txBody>
          <a:bodyPr anchor="b"/>
          <a:lstStyle>
            <a:lvl1pPr>
              <a:defRPr sz="8401" spc="-84"/>
            </a:lvl1pPr>
          </a:lstStyle>
          <a:p>
            <a:r>
              <a:t>Presentation Title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09501" y="8563447"/>
            <a:ext cx="292609" cy="50270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47800"/>
            <a:ext cx="11607800" cy="673100"/>
          </a:xfrm>
          <a:prstGeom prst="rect">
            <a:avLst/>
          </a:prstGeom>
        </p:spPr>
        <p:txBody>
          <a:bodyPr/>
          <a:lstStyle>
            <a:lvl1pPr marL="0" indent="0" defTabSz="254013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Slide Subtitle</a:t>
            </a:r>
          </a:p>
        </p:txBody>
      </p:sp>
      <p:sp>
        <p:nvSpPr>
          <p:cNvPr id="100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03948" y="8763502"/>
            <a:ext cx="298160" cy="302647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47800"/>
            <a:ext cx="11607800" cy="673100"/>
          </a:xfrm>
          <a:prstGeom prst="rect">
            <a:avLst/>
          </a:prstGeom>
        </p:spPr>
        <p:txBody>
          <a:bodyPr/>
          <a:lstStyle>
            <a:lvl1pPr marL="0" indent="0" defTabSz="254013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Agenda Subtitle</a:t>
            </a:r>
          </a:p>
        </p:txBody>
      </p:sp>
      <p:sp>
        <p:nvSpPr>
          <p:cNvPr id="109" name="Agenda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2908300"/>
            <a:ext cx="11607800" cy="6096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301"/>
              </a:spcBef>
              <a:buSzTx/>
              <a:buNone/>
              <a:defRPr sz="3600"/>
            </a:lvl1pPr>
            <a:lvl2pPr marL="0" indent="317516">
              <a:spcBef>
                <a:spcPts val="4301"/>
              </a:spcBef>
              <a:buSzTx/>
              <a:buNone/>
              <a:defRPr sz="3600"/>
            </a:lvl2pPr>
            <a:lvl3pPr marL="0" indent="635032">
              <a:spcBef>
                <a:spcPts val="4301"/>
              </a:spcBef>
              <a:buSzTx/>
              <a:buNone/>
              <a:defRPr sz="3600"/>
            </a:lvl3pPr>
            <a:lvl4pPr marL="0" indent="952548">
              <a:spcBef>
                <a:spcPts val="4301"/>
              </a:spcBef>
              <a:buSzTx/>
              <a:buNone/>
              <a:defRPr sz="3600"/>
            </a:lvl4pPr>
            <a:lvl5pPr marL="0" indent="1270064">
              <a:spcBef>
                <a:spcPts val="4301"/>
              </a:spcBef>
              <a:buSzTx/>
              <a:buNone/>
              <a:defRPr sz="3600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03948" y="8763502"/>
            <a:ext cx="298160" cy="302647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8500" y="3149600"/>
            <a:ext cx="11607800" cy="3238500"/>
          </a:xfrm>
          <a:prstGeom prst="rect">
            <a:avLst/>
          </a:prstGeom>
        </p:spPr>
        <p:txBody>
          <a:bodyPr anchor="ctr"/>
          <a:lstStyle>
            <a:lvl1pPr marL="0" indent="0" algn="ctr" defTabSz="355618">
              <a:lnSpc>
                <a:spcPct val="90000"/>
              </a:lnSpc>
              <a:spcBef>
                <a:spcPts val="0"/>
              </a:spcBef>
              <a:buSzTx/>
              <a:buNone/>
              <a:defRPr sz="8401" spc="-84">
                <a:latin typeface="+mn-lt"/>
                <a:ea typeface="+mn-ea"/>
                <a:cs typeface="+mn-cs"/>
                <a:sym typeface="Produkt Extralight"/>
              </a:defRPr>
            </a:lvl1pPr>
            <a:lvl2pPr marL="0" indent="317516" algn="ctr" defTabSz="355618">
              <a:lnSpc>
                <a:spcPct val="90000"/>
              </a:lnSpc>
              <a:spcBef>
                <a:spcPts val="0"/>
              </a:spcBef>
              <a:buSzTx/>
              <a:buNone/>
              <a:defRPr sz="8401" spc="-84">
                <a:latin typeface="+mn-lt"/>
                <a:ea typeface="+mn-ea"/>
                <a:cs typeface="+mn-cs"/>
                <a:sym typeface="Produkt Extralight"/>
              </a:defRPr>
            </a:lvl2pPr>
            <a:lvl3pPr marL="0" indent="635032" algn="ctr" defTabSz="355618">
              <a:lnSpc>
                <a:spcPct val="90000"/>
              </a:lnSpc>
              <a:spcBef>
                <a:spcPts val="0"/>
              </a:spcBef>
              <a:buSzTx/>
              <a:buNone/>
              <a:defRPr sz="8401" spc="-84">
                <a:latin typeface="+mn-lt"/>
                <a:ea typeface="+mn-ea"/>
                <a:cs typeface="+mn-cs"/>
                <a:sym typeface="Produkt Extralight"/>
              </a:defRPr>
            </a:lvl3pPr>
            <a:lvl4pPr marL="0" indent="952548" algn="ctr" defTabSz="355618">
              <a:lnSpc>
                <a:spcPct val="90000"/>
              </a:lnSpc>
              <a:spcBef>
                <a:spcPts val="0"/>
              </a:spcBef>
              <a:buSzTx/>
              <a:buNone/>
              <a:defRPr sz="8401" spc="-84">
                <a:latin typeface="+mn-lt"/>
                <a:ea typeface="+mn-ea"/>
                <a:cs typeface="+mn-cs"/>
                <a:sym typeface="Produkt Extralight"/>
              </a:defRPr>
            </a:lvl4pPr>
            <a:lvl5pPr marL="0" indent="1270064" algn="ctr" defTabSz="355618">
              <a:lnSpc>
                <a:spcPct val="90000"/>
              </a:lnSpc>
              <a:spcBef>
                <a:spcPts val="0"/>
              </a:spcBef>
              <a:buSzTx/>
              <a:buNone/>
              <a:defRPr sz="8401" spc="-84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03948" y="8763502"/>
            <a:ext cx="298160" cy="302647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698500"/>
            <a:ext cx="11607800" cy="5765800"/>
          </a:xfrm>
          <a:prstGeom prst="rect">
            <a:avLst/>
          </a:prstGeom>
        </p:spPr>
        <p:txBody>
          <a:bodyPr anchor="b"/>
          <a:lstStyle>
            <a:lvl1pPr marL="0" indent="0" algn="ctr" defTabSz="254013">
              <a:lnSpc>
                <a:spcPct val="90000"/>
              </a:lnSpc>
              <a:spcBef>
                <a:spcPts val="0"/>
              </a:spcBef>
              <a:buSzTx/>
              <a:buNone/>
              <a:defRPr sz="24801" spc="-1240">
                <a:latin typeface="+mn-lt"/>
                <a:ea typeface="+mn-ea"/>
                <a:cs typeface="+mn-cs"/>
                <a:sym typeface="Produkt Extralight"/>
              </a:defRPr>
            </a:lvl1pPr>
            <a:lvl2pPr marL="0" indent="317516" algn="ctr" defTabSz="254013">
              <a:lnSpc>
                <a:spcPct val="90000"/>
              </a:lnSpc>
              <a:spcBef>
                <a:spcPts val="0"/>
              </a:spcBef>
              <a:buSzTx/>
              <a:buNone/>
              <a:defRPr sz="24801" spc="-1240">
                <a:latin typeface="+mn-lt"/>
                <a:ea typeface="+mn-ea"/>
                <a:cs typeface="+mn-cs"/>
                <a:sym typeface="Produkt Extralight"/>
              </a:defRPr>
            </a:lvl2pPr>
            <a:lvl3pPr marL="0" indent="635032" algn="ctr" defTabSz="254013">
              <a:lnSpc>
                <a:spcPct val="90000"/>
              </a:lnSpc>
              <a:spcBef>
                <a:spcPts val="0"/>
              </a:spcBef>
              <a:buSzTx/>
              <a:buNone/>
              <a:defRPr sz="24801" spc="-1240">
                <a:latin typeface="+mn-lt"/>
                <a:ea typeface="+mn-ea"/>
                <a:cs typeface="+mn-cs"/>
                <a:sym typeface="Produkt Extralight"/>
              </a:defRPr>
            </a:lvl3pPr>
            <a:lvl4pPr marL="0" indent="952548" algn="ctr" defTabSz="254013">
              <a:lnSpc>
                <a:spcPct val="90000"/>
              </a:lnSpc>
              <a:spcBef>
                <a:spcPts val="0"/>
              </a:spcBef>
              <a:buSzTx/>
              <a:buNone/>
              <a:defRPr sz="24801" spc="-124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270064" algn="ctr" defTabSz="254013">
              <a:lnSpc>
                <a:spcPct val="90000"/>
              </a:lnSpc>
              <a:spcBef>
                <a:spcPts val="0"/>
              </a:spcBef>
              <a:buSzTx/>
              <a:buNone/>
              <a:defRPr sz="24801" spc="-124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6210300"/>
            <a:ext cx="11607800" cy="673100"/>
          </a:xfrm>
          <a:prstGeom prst="rect">
            <a:avLst/>
          </a:prstGeom>
        </p:spPr>
        <p:txBody>
          <a:bodyPr/>
          <a:lstStyle>
            <a:lvl1pPr marL="0" indent="0" algn="ctr" defTabSz="254013">
              <a:lnSpc>
                <a:spcPct val="90000"/>
              </a:lnSpc>
              <a:spcBef>
                <a:spcPts val="0"/>
              </a:spcBef>
              <a:buSzTx/>
              <a:buNone/>
              <a:defRPr sz="3500" spc="-35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03948" y="8763502"/>
            <a:ext cx="298160" cy="302647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016000" y="6426200"/>
            <a:ext cx="10972800" cy="584200"/>
          </a:xfrm>
          <a:prstGeom prst="rect">
            <a:avLst/>
          </a:prstGeom>
        </p:spPr>
        <p:txBody>
          <a:bodyPr/>
          <a:lstStyle>
            <a:lvl1pPr marL="0" indent="0" defTabSz="587051">
              <a:spcBef>
                <a:spcPts val="0"/>
              </a:spcBef>
              <a:buSzTx/>
              <a:buNone/>
              <a:defRPr sz="24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749300" y="2298700"/>
            <a:ext cx="11506200" cy="3175000"/>
          </a:xfrm>
          <a:prstGeom prst="rect">
            <a:avLst/>
          </a:prstGeom>
        </p:spPr>
        <p:txBody>
          <a:bodyPr anchor="b"/>
          <a:lstStyle>
            <a:lvl1pPr marL="180631" indent="-180631" defTabSz="1734060">
              <a:lnSpc>
                <a:spcPct val="90000"/>
              </a:lnSpc>
              <a:spcBef>
                <a:spcPts val="0"/>
              </a:spcBef>
              <a:buSzTx/>
              <a:buNone/>
              <a:defRPr sz="6600" spc="-66">
                <a:latin typeface="+mn-lt"/>
                <a:ea typeface="+mn-ea"/>
                <a:cs typeface="+mn-cs"/>
                <a:sym typeface="Produkt Extralight"/>
              </a:defRPr>
            </a:lvl1pPr>
            <a:lvl2pPr marL="180631" indent="136884" defTabSz="1734060">
              <a:lnSpc>
                <a:spcPct val="90000"/>
              </a:lnSpc>
              <a:spcBef>
                <a:spcPts val="0"/>
              </a:spcBef>
              <a:buSzTx/>
              <a:buNone/>
              <a:defRPr sz="6600" spc="-66">
                <a:latin typeface="+mn-lt"/>
                <a:ea typeface="+mn-ea"/>
                <a:cs typeface="+mn-cs"/>
                <a:sym typeface="Produkt Extralight"/>
              </a:defRPr>
            </a:lvl2pPr>
            <a:lvl3pPr marL="180631" indent="454400" defTabSz="1734060">
              <a:lnSpc>
                <a:spcPct val="90000"/>
              </a:lnSpc>
              <a:spcBef>
                <a:spcPts val="0"/>
              </a:spcBef>
              <a:buSzTx/>
              <a:buNone/>
              <a:defRPr sz="6600" spc="-66">
                <a:latin typeface="+mn-lt"/>
                <a:ea typeface="+mn-ea"/>
                <a:cs typeface="+mn-cs"/>
                <a:sym typeface="Produkt Extralight"/>
              </a:defRPr>
            </a:lvl3pPr>
            <a:lvl4pPr marL="180631" indent="771916" defTabSz="1734060">
              <a:lnSpc>
                <a:spcPct val="90000"/>
              </a:lnSpc>
              <a:spcBef>
                <a:spcPts val="0"/>
              </a:spcBef>
              <a:buSzTx/>
              <a:buNone/>
              <a:defRPr sz="6600" spc="-66">
                <a:latin typeface="+mn-lt"/>
                <a:ea typeface="+mn-ea"/>
                <a:cs typeface="+mn-cs"/>
                <a:sym typeface="Produkt Extralight"/>
              </a:defRPr>
            </a:lvl4pPr>
            <a:lvl5pPr marL="180631" indent="1089431" defTabSz="1734060">
              <a:lnSpc>
                <a:spcPct val="90000"/>
              </a:lnSpc>
              <a:spcBef>
                <a:spcPts val="0"/>
              </a:spcBef>
              <a:buSzTx/>
              <a:buNone/>
              <a:defRPr sz="6600" spc="-66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03948" y="8763502"/>
            <a:ext cx="298160" cy="302647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lose-up of a curved, white, layered pattern"/>
          <p:cNvSpPr>
            <a:spLocks noGrp="1"/>
          </p:cNvSpPr>
          <p:nvPr>
            <p:ph type="pic" sz="quarter" idx="21"/>
          </p:nvPr>
        </p:nvSpPr>
        <p:spPr>
          <a:xfrm>
            <a:off x="622300" y="2907462"/>
            <a:ext cx="3937000" cy="39386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Close-up of a layered pattern of grey stone"/>
          <p:cNvSpPr>
            <a:spLocks noGrp="1"/>
          </p:cNvSpPr>
          <p:nvPr>
            <p:ph type="pic" sz="quarter" idx="22"/>
          </p:nvPr>
        </p:nvSpPr>
        <p:spPr>
          <a:xfrm>
            <a:off x="3893587" y="3136900"/>
            <a:ext cx="5217627" cy="3479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Close-up of a white ribbed pattern"/>
          <p:cNvSpPr>
            <a:spLocks noGrp="1"/>
          </p:cNvSpPr>
          <p:nvPr>
            <p:ph type="pic" sz="quarter" idx="23"/>
          </p:nvPr>
        </p:nvSpPr>
        <p:spPr>
          <a:xfrm>
            <a:off x="7802863" y="3136900"/>
            <a:ext cx="5215134" cy="3479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03948" y="8763502"/>
            <a:ext cx="298160" cy="302647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ngular, futuristic, white corridor with shadows"/>
          <p:cNvSpPr>
            <a:spLocks noGrp="1"/>
          </p:cNvSpPr>
          <p:nvPr>
            <p:ph type="pic" idx="21"/>
          </p:nvPr>
        </p:nvSpPr>
        <p:spPr>
          <a:xfrm>
            <a:off x="-1397000" y="2"/>
            <a:ext cx="15786100" cy="105240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03948" y="8763502"/>
            <a:ext cx="298160" cy="302647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03948" y="8763502"/>
            <a:ext cx="298160" cy="302647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uturistic, curved, white structure"/>
          <p:cNvSpPr>
            <a:spLocks noGrp="1"/>
          </p:cNvSpPr>
          <p:nvPr>
            <p:ph type="pic" idx="21"/>
          </p:nvPr>
        </p:nvSpPr>
        <p:spPr>
          <a:xfrm>
            <a:off x="-88900" y="-3962400"/>
            <a:ext cx="18948400" cy="14211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8500" y="8635229"/>
            <a:ext cx="11607800" cy="457201"/>
          </a:xfrm>
          <a:prstGeom prst="rect">
            <a:avLst/>
          </a:prstGeom>
        </p:spPr>
        <p:txBody>
          <a:bodyPr anchor="b"/>
          <a:lstStyle>
            <a:lvl1pPr marL="0" indent="0" defTabSz="587051">
              <a:spcBef>
                <a:spcPts val="0"/>
              </a:spcBef>
              <a:buSzTx/>
              <a:buNone/>
              <a:defRPr sz="22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r>
              <a:t>Author and Date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5102861"/>
            <a:ext cx="11607800" cy="1447801"/>
          </a:xfrm>
          <a:prstGeom prst="rect">
            <a:avLst/>
          </a:prstGeom>
        </p:spPr>
        <p:txBody>
          <a:bodyPr/>
          <a:lstStyle>
            <a:lvl1pPr marL="0" indent="0" defTabSz="254013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317516" defTabSz="254013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635032" defTabSz="254013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952548" defTabSz="254013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270064" defTabSz="254013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1854200"/>
            <a:ext cx="11607800" cy="3302000"/>
          </a:xfrm>
          <a:prstGeom prst="rect">
            <a:avLst/>
          </a:prstGeom>
        </p:spPr>
        <p:txBody>
          <a:bodyPr anchor="b"/>
          <a:lstStyle>
            <a:lvl1pPr>
              <a:defRPr sz="8401" spc="-84"/>
            </a:lvl1pPr>
          </a:lstStyle>
          <a:p>
            <a:r>
              <a:t>Presentation Title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09501" y="8563447"/>
            <a:ext cx="292609" cy="50270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lose-up of a curved, white, layered pattern"/>
          <p:cNvSpPr>
            <a:spLocks noGrp="1"/>
          </p:cNvSpPr>
          <p:nvPr>
            <p:ph type="pic" idx="21"/>
          </p:nvPr>
        </p:nvSpPr>
        <p:spPr>
          <a:xfrm>
            <a:off x="4876801" y="0"/>
            <a:ext cx="97536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698500"/>
            <a:ext cx="5105400" cy="4178300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4775200"/>
            <a:ext cx="5105400" cy="4038600"/>
          </a:xfrm>
          <a:prstGeom prst="rect">
            <a:avLst/>
          </a:prstGeom>
        </p:spPr>
        <p:txBody>
          <a:bodyPr/>
          <a:lstStyle>
            <a:lvl1pPr marL="0" indent="0" defTabSz="254013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317516" defTabSz="254013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635032" defTabSz="254013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952548" defTabSz="254013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270064" defTabSz="254013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47800"/>
            <a:ext cx="11607800" cy="673100"/>
          </a:xfrm>
          <a:prstGeom prst="rect">
            <a:avLst/>
          </a:prstGeom>
        </p:spPr>
        <p:txBody>
          <a:bodyPr/>
          <a:lstStyle>
            <a:lvl1pPr marL="0" indent="0" defTabSz="254013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Slide Subtitle</a:t>
            </a:r>
          </a:p>
        </p:txBody>
      </p:sp>
      <p:sp>
        <p:nvSpPr>
          <p:cNvPr id="43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lose-up of the edge of white curved stone"/>
          <p:cNvSpPr>
            <a:spLocks noGrp="1"/>
          </p:cNvSpPr>
          <p:nvPr>
            <p:ph type="pic" idx="21"/>
          </p:nvPr>
        </p:nvSpPr>
        <p:spPr>
          <a:xfrm>
            <a:off x="6096645" y="0"/>
            <a:ext cx="7313912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8500" y="1447800"/>
            <a:ext cx="5105400" cy="673100"/>
          </a:xfrm>
          <a:prstGeom prst="rect">
            <a:avLst/>
          </a:prstGeom>
        </p:spPr>
        <p:txBody>
          <a:bodyPr/>
          <a:lstStyle>
            <a:lvl1pPr marL="0" indent="0" defTabSz="254013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Slide Subtitle</a:t>
            </a:r>
          </a:p>
        </p:txBody>
      </p:sp>
      <p:sp>
        <p:nvSpPr>
          <p:cNvPr id="6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381000"/>
            <a:ext cx="5105400" cy="11430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8500" y="3035300"/>
            <a:ext cx="5105400" cy="601980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47800"/>
            <a:ext cx="11607800" cy="673100"/>
          </a:xfrm>
          <a:prstGeom prst="rect">
            <a:avLst/>
          </a:prstGeom>
        </p:spPr>
        <p:txBody>
          <a:bodyPr/>
          <a:lstStyle>
            <a:lvl1pPr marL="0" indent="0" defTabSz="254013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Slide Subtitle</a:t>
            </a:r>
          </a:p>
        </p:txBody>
      </p:sp>
      <p:sp>
        <p:nvSpPr>
          <p:cNvPr id="7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8500" y="3035008"/>
            <a:ext cx="5105400" cy="6019801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03948" y="8763502"/>
            <a:ext cx="298160" cy="302647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47802"/>
            <a:ext cx="5105400" cy="674779"/>
          </a:xfrm>
          <a:prstGeom prst="rect">
            <a:avLst/>
          </a:prstGeom>
        </p:spPr>
        <p:txBody>
          <a:bodyPr/>
          <a:lstStyle>
            <a:lvl1pPr marL="0" indent="0" defTabSz="254013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Slide Subtitle</a:t>
            </a:r>
          </a:p>
        </p:txBody>
      </p:sp>
      <p:sp>
        <p:nvSpPr>
          <p:cNvPr id="8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381002"/>
            <a:ext cx="5105400" cy="1145851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8500" y="3034321"/>
            <a:ext cx="5105400" cy="6019801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03948" y="8763502"/>
            <a:ext cx="298160" cy="302647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3124200"/>
            <a:ext cx="11607800" cy="3302000"/>
          </a:xfrm>
          <a:prstGeom prst="rect">
            <a:avLst/>
          </a:prstGeom>
        </p:spPr>
        <p:txBody>
          <a:bodyPr anchor="ctr"/>
          <a:lstStyle>
            <a:lvl1pPr defTabSz="355618">
              <a:defRPr sz="8401" spc="-84"/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03948" y="8763502"/>
            <a:ext cx="298160" cy="302647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381000"/>
            <a:ext cx="11607800" cy="1143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3035300"/>
            <a:ext cx="11607800" cy="60198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09501" y="8563447"/>
            <a:ext cx="292100" cy="502702"/>
          </a:xfrm>
          <a:prstGeom prst="rect">
            <a:avLst/>
          </a:prstGeom>
          <a:ln w="3175">
            <a:miter lim="400000"/>
          </a:ln>
        </p:spPr>
        <p:txBody>
          <a:bodyPr lIns="50800" tIns="50800" rIns="50800" bIns="50800" anchor="b">
            <a:spAutoFit/>
          </a:bodyPr>
          <a:lstStyle>
            <a:lvl1pPr algn="r" defTabSz="584229">
              <a:spcBef>
                <a:spcPts val="0"/>
              </a:spcBef>
              <a:defRPr sz="13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25401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-59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1pPr>
      <a:lvl2pPr marL="0" marR="0" indent="317516" algn="l" defTabSz="25401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-59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2pPr>
      <a:lvl3pPr marL="0" marR="0" indent="635032" algn="l" defTabSz="25401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-59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3pPr>
      <a:lvl4pPr marL="0" marR="0" indent="952548" algn="l" defTabSz="25401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-59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4pPr>
      <a:lvl5pPr marL="0" marR="0" indent="1270064" algn="l" defTabSz="25401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-59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5pPr>
      <a:lvl6pPr marL="0" marR="0" indent="1587580" algn="l" defTabSz="25401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-59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6pPr>
      <a:lvl7pPr marL="0" marR="0" indent="1905095" algn="l" defTabSz="25401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-59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7pPr>
      <a:lvl8pPr marL="0" marR="0" indent="2222612" algn="l" defTabSz="25401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-59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8pPr>
      <a:lvl9pPr marL="0" marR="0" indent="2540127" algn="l" defTabSz="25401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-59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9pPr>
    </p:titleStyle>
    <p:bodyStyle>
      <a:lvl1pPr marL="317516" marR="0" indent="-317516" algn="l" defTabSz="252884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00000"/>
        <a:buFontTx/>
        <a:buChar char="•"/>
        <a:tabLst/>
        <a:defRPr sz="2801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1pPr>
      <a:lvl2pPr marL="637571" marR="0" indent="-320055" algn="l" defTabSz="252884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00000"/>
        <a:buFontTx/>
        <a:buChar char="•"/>
        <a:tabLst/>
        <a:defRPr sz="2801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2pPr>
      <a:lvl3pPr marL="955087" marR="0" indent="-320055" algn="l" defTabSz="252884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00000"/>
        <a:buFontTx/>
        <a:buChar char="•"/>
        <a:tabLst/>
        <a:defRPr sz="2801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3pPr>
      <a:lvl4pPr marL="1272603" marR="0" indent="-320055" algn="l" defTabSz="252884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00000"/>
        <a:buFontTx/>
        <a:buChar char="•"/>
        <a:tabLst/>
        <a:defRPr sz="2801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4pPr>
      <a:lvl5pPr marL="1590119" marR="0" indent="-320055" algn="l" defTabSz="252884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00000"/>
        <a:buFontTx/>
        <a:buChar char="•"/>
        <a:tabLst/>
        <a:defRPr sz="2801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5pPr>
      <a:lvl6pPr marL="1907635" marR="0" indent="-320055" algn="l" defTabSz="252884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00000"/>
        <a:buFontTx/>
        <a:buChar char="•"/>
        <a:tabLst/>
        <a:defRPr sz="2801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6pPr>
      <a:lvl7pPr marL="2225150" marR="0" indent="-320055" algn="l" defTabSz="252884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00000"/>
        <a:buFontTx/>
        <a:buChar char="•"/>
        <a:tabLst/>
        <a:defRPr sz="2801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7pPr>
      <a:lvl8pPr marL="2542667" marR="0" indent="-320055" algn="l" defTabSz="252884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00000"/>
        <a:buFontTx/>
        <a:buChar char="•"/>
        <a:tabLst/>
        <a:defRPr sz="2801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8pPr>
      <a:lvl9pPr marL="2860182" marR="0" indent="-320055" algn="l" defTabSz="252884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00000"/>
        <a:buFontTx/>
        <a:buChar char="•"/>
        <a:tabLst/>
        <a:defRPr sz="2801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9pPr>
    </p:bodyStyle>
    <p:otherStyle>
      <a:lvl1pPr marL="0" marR="0" indent="0" algn="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317516" algn="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635032" algn="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952548" algn="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270064" algn="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1587580" algn="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1905095" algn="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2222612" algn="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2540127" algn="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james.morgan@bthft.nhs.uk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Yorkshire-Dales.jpg" descr="Yorkshire-Da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4066" y="-4234"/>
            <a:ext cx="14619521" cy="9762068"/>
          </a:xfrm>
          <a:prstGeom prst="rect">
            <a:avLst/>
          </a:prstGeom>
          <a:ln w="3175">
            <a:miter lim="400000"/>
          </a:ln>
        </p:spPr>
      </p:pic>
      <p:sp>
        <p:nvSpPr>
          <p:cNvPr id="172" name="James Morgan…"/>
          <p:cNvSpPr txBox="1">
            <a:spLocks noGrp="1"/>
          </p:cNvSpPr>
          <p:nvPr>
            <p:ph type="subTitle" sz="quarter" idx="1"/>
          </p:nvPr>
        </p:nvSpPr>
        <p:spPr>
          <a:xfrm>
            <a:off x="241299" y="7984413"/>
            <a:ext cx="11607801" cy="1447801"/>
          </a:xfrm>
          <a:prstGeom prst="rect">
            <a:avLst/>
          </a:prstGeom>
        </p:spPr>
        <p:txBody>
          <a:bodyPr/>
          <a:lstStyle/>
          <a:p>
            <a:pPr defTabSz="213370">
              <a:defRPr sz="2688">
                <a:solidFill>
                  <a:srgbClr val="FFFFFF"/>
                </a:solidFill>
              </a:defRPr>
            </a:pPr>
            <a:r>
              <a:rPr dirty="0"/>
              <a:t>James Morgan</a:t>
            </a:r>
          </a:p>
          <a:p>
            <a:pPr defTabSz="213370">
              <a:defRPr sz="2688">
                <a:solidFill>
                  <a:srgbClr val="FFFFFF"/>
                </a:solidFill>
              </a:defRPr>
            </a:pPr>
            <a:r>
              <a:rPr dirty="0"/>
              <a:t>TPD West &amp; East</a:t>
            </a:r>
          </a:p>
          <a:p>
            <a:pPr defTabSz="213370">
              <a:defRPr sz="2688">
                <a:solidFill>
                  <a:srgbClr val="FFFFFF"/>
                </a:solidFill>
              </a:defRPr>
            </a:pPr>
            <a:r>
              <a:rPr lang="en-GB" dirty="0"/>
              <a:t>4</a:t>
            </a:r>
            <a:r>
              <a:rPr dirty="0"/>
              <a:t>/9/2</a:t>
            </a:r>
            <a:r>
              <a:rPr lang="en-GB" dirty="0"/>
              <a:t>5</a:t>
            </a:r>
            <a:endParaRPr dirty="0"/>
          </a:p>
        </p:txBody>
      </p:sp>
      <p:sp>
        <p:nvSpPr>
          <p:cNvPr id="173" name="Welcome to Intensive Care Training in Yorkshire"/>
          <p:cNvSpPr txBox="1">
            <a:spLocks noGrp="1"/>
          </p:cNvSpPr>
          <p:nvPr>
            <p:ph type="ctrTitle"/>
          </p:nvPr>
        </p:nvSpPr>
        <p:spPr>
          <a:xfrm>
            <a:off x="241299" y="-838201"/>
            <a:ext cx="11607801" cy="3302001"/>
          </a:xfrm>
          <a:prstGeom prst="rect">
            <a:avLst/>
          </a:prstGeom>
        </p:spPr>
        <p:txBody>
          <a:bodyPr/>
          <a:lstStyle>
            <a:lvl1pPr defTabSz="233679">
              <a:defRPr sz="7728" spc="-77">
                <a:solidFill>
                  <a:srgbClr val="FFFFFF"/>
                </a:solidFill>
              </a:defRPr>
            </a:lvl1pPr>
          </a:lstStyle>
          <a:p>
            <a:r>
              <a:rPr dirty="0"/>
              <a:t>Welcome to Intensive Care Training in Yorkshire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ICM/EM - 4/2/1.5"/>
          <p:cNvSpPr txBox="1">
            <a:spLocks noGrp="1"/>
          </p:cNvSpPr>
          <p:nvPr>
            <p:ph type="title"/>
          </p:nvPr>
        </p:nvSpPr>
        <p:spPr>
          <a:xfrm>
            <a:off x="698500" y="381000"/>
            <a:ext cx="11607800" cy="186170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ICM/EM - </a:t>
            </a:r>
            <a:r>
              <a:rPr lang="en-GB" dirty="0"/>
              <a:t>5</a:t>
            </a:r>
            <a:r>
              <a:rPr dirty="0"/>
              <a:t>/2/1.5</a:t>
            </a:r>
            <a:r>
              <a:rPr lang="en-GB" dirty="0"/>
              <a:t> from ACCS</a:t>
            </a:r>
            <a:br>
              <a:rPr lang="en-GB" dirty="0"/>
            </a:br>
            <a:r>
              <a:rPr lang="en-GB" dirty="0"/>
              <a:t>(15 months EM in stage 2)</a:t>
            </a:r>
            <a:endParaRPr dirty="0"/>
          </a:p>
        </p:txBody>
      </p:sp>
      <p:pic>
        <p:nvPicPr>
          <p:cNvPr id="22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38" y="2242708"/>
            <a:ext cx="12517126" cy="4899457"/>
          </a:xfrm>
          <a:prstGeom prst="rect">
            <a:avLst/>
          </a:prstGeom>
          <a:ln w="3175">
            <a:miter lim="400000"/>
          </a:ln>
        </p:spPr>
      </p:pic>
      <p:pic>
        <p:nvPicPr>
          <p:cNvPr id="23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" y="7541542"/>
            <a:ext cx="11607801" cy="613646"/>
          </a:xfrm>
          <a:prstGeom prst="rect">
            <a:avLst/>
          </a:prstGeom>
          <a:ln w="3175">
            <a:miter lim="400000"/>
          </a:ln>
        </p:spPr>
      </p:pic>
      <p:pic>
        <p:nvPicPr>
          <p:cNvPr id="231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180" y="8323748"/>
            <a:ext cx="11165714" cy="636156"/>
          </a:xfrm>
          <a:prstGeom prst="rect">
            <a:avLst/>
          </a:prstGeom>
          <a:ln w="3175">
            <a:miter lim="400000"/>
          </a:ln>
        </p:spPr>
      </p:pic>
      <p:sp>
        <p:nvSpPr>
          <p:cNvPr id="232" name="Rectangle"/>
          <p:cNvSpPr/>
          <p:nvPr/>
        </p:nvSpPr>
        <p:spPr>
          <a:xfrm>
            <a:off x="8022741" y="4806256"/>
            <a:ext cx="2226352" cy="612186"/>
          </a:xfrm>
          <a:prstGeom prst="rect">
            <a:avLst/>
          </a:prstGeom>
          <a:ln w="114300">
            <a:solidFill>
              <a:srgbClr val="FF26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825542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 sz="320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ICM/Anaesthesia"/>
          <p:cNvSpPr txBox="1">
            <a:spLocks noGrp="1"/>
          </p:cNvSpPr>
          <p:nvPr>
            <p:ph type="title"/>
          </p:nvPr>
        </p:nvSpPr>
        <p:spPr>
          <a:xfrm>
            <a:off x="698499" y="379867"/>
            <a:ext cx="11607801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ICM/</a:t>
            </a:r>
            <a:r>
              <a:rPr dirty="0" err="1"/>
              <a:t>Anaesthesia</a:t>
            </a:r>
            <a:r>
              <a:rPr lang="en-GB" dirty="0"/>
              <a:t> -4.5/2/2</a:t>
            </a:r>
            <a:endParaRPr dirty="0"/>
          </a:p>
        </p:txBody>
      </p:sp>
      <p:pic>
        <p:nvPicPr>
          <p:cNvPr id="23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65" y="2576847"/>
            <a:ext cx="11614870" cy="6939431"/>
          </a:xfrm>
          <a:prstGeom prst="rect">
            <a:avLst/>
          </a:prstGeom>
          <a:ln w="3175">
            <a:miter lim="400000"/>
          </a:ln>
        </p:spPr>
      </p:pic>
      <p:sp>
        <p:nvSpPr>
          <p:cNvPr id="236" name="Rectangle"/>
          <p:cNvSpPr/>
          <p:nvPr/>
        </p:nvSpPr>
        <p:spPr>
          <a:xfrm>
            <a:off x="5311942" y="4998374"/>
            <a:ext cx="805656" cy="730605"/>
          </a:xfrm>
          <a:prstGeom prst="rect">
            <a:avLst/>
          </a:prstGeom>
          <a:ln w="114300">
            <a:solidFill>
              <a:srgbClr val="FF26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825542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 sz="320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94" y="2675585"/>
            <a:ext cx="11545212" cy="6741956"/>
          </a:xfrm>
          <a:prstGeom prst="rect">
            <a:avLst/>
          </a:prstGeom>
          <a:ln w="3175">
            <a:miter lim="400000"/>
          </a:ln>
        </p:spPr>
      </p:pic>
      <p:sp>
        <p:nvSpPr>
          <p:cNvPr id="239" name="ICM/Anaesthesia"/>
          <p:cNvSpPr txBox="1">
            <a:spLocks noGrp="1"/>
          </p:cNvSpPr>
          <p:nvPr>
            <p:ph type="title"/>
          </p:nvPr>
        </p:nvSpPr>
        <p:spPr>
          <a:xfrm>
            <a:off x="698500" y="379867"/>
            <a:ext cx="116078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ICM/</a:t>
            </a:r>
            <a:r>
              <a:rPr dirty="0" err="1"/>
              <a:t>Anaesthesia</a:t>
            </a:r>
            <a:r>
              <a:rPr lang="en-GB" dirty="0"/>
              <a:t> – 4.5/2/2</a:t>
            </a:r>
            <a:endParaRPr dirty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2862486"/>
            <a:ext cx="11607801" cy="6368152"/>
          </a:xfrm>
          <a:prstGeom prst="rect">
            <a:avLst/>
          </a:prstGeom>
          <a:ln w="3175">
            <a:miter lim="400000"/>
          </a:ln>
        </p:spPr>
      </p:pic>
      <p:sp>
        <p:nvSpPr>
          <p:cNvPr id="242" name="ICM/Anaesthesia"/>
          <p:cNvSpPr txBox="1">
            <a:spLocks noGrp="1"/>
          </p:cNvSpPr>
          <p:nvPr>
            <p:ph type="title"/>
          </p:nvPr>
        </p:nvSpPr>
        <p:spPr>
          <a:xfrm>
            <a:off x="698500" y="379867"/>
            <a:ext cx="116078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ICM/</a:t>
            </a:r>
            <a:r>
              <a:rPr dirty="0" err="1"/>
              <a:t>Anaesthesi</a:t>
            </a:r>
            <a:r>
              <a:rPr lang="en-GB" dirty="0"/>
              <a:t>a – 4.5/2/2</a:t>
            </a:r>
            <a:endParaRPr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19" y="2664775"/>
            <a:ext cx="11515162" cy="6763574"/>
          </a:xfrm>
          <a:prstGeom prst="rect">
            <a:avLst/>
          </a:prstGeom>
          <a:ln w="3175">
            <a:miter lim="400000"/>
          </a:ln>
        </p:spPr>
      </p:pic>
      <p:sp>
        <p:nvSpPr>
          <p:cNvPr id="245" name="ICM/Anaesthesia"/>
          <p:cNvSpPr txBox="1">
            <a:spLocks noGrp="1"/>
          </p:cNvSpPr>
          <p:nvPr>
            <p:ph type="title"/>
          </p:nvPr>
        </p:nvSpPr>
        <p:spPr>
          <a:xfrm>
            <a:off x="698500" y="379867"/>
            <a:ext cx="116078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ICM/</a:t>
            </a:r>
            <a:r>
              <a:rPr dirty="0" err="1"/>
              <a:t>Anaesthesia</a:t>
            </a:r>
            <a:r>
              <a:rPr lang="en-GB" dirty="0"/>
              <a:t> – 4.5/2/2</a:t>
            </a:r>
            <a:endParaRPr dirty="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Local Facto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Local Factors</a:t>
            </a:r>
          </a:p>
        </p:txBody>
      </p:sp>
      <p:sp>
        <p:nvSpPr>
          <p:cNvPr id="248" name="West - PICU at Leeds General Infirmary…"/>
          <p:cNvSpPr txBox="1">
            <a:spLocks noGrp="1"/>
          </p:cNvSpPr>
          <p:nvPr>
            <p:ph type="body" idx="1"/>
          </p:nvPr>
        </p:nvSpPr>
        <p:spPr>
          <a:xfrm>
            <a:off x="698501" y="1982331"/>
            <a:ext cx="11607800" cy="7072771"/>
          </a:xfrm>
          <a:prstGeom prst="rect">
            <a:avLst/>
          </a:prstGeom>
        </p:spPr>
        <p:txBody>
          <a:bodyPr/>
          <a:lstStyle/>
          <a:p>
            <a:pPr marL="317515" indent="-317515">
              <a:defRPr sz="3500"/>
            </a:pPr>
            <a:r>
              <a:rPr dirty="0"/>
              <a:t>West - PICU at Leeds General Infirmary</a:t>
            </a:r>
          </a:p>
          <a:p>
            <a:pPr marL="317515" indent="-317515">
              <a:defRPr sz="3500"/>
            </a:pPr>
            <a:r>
              <a:rPr dirty="0"/>
              <a:t>South - PICU at Sheffield Children’s Hospital</a:t>
            </a:r>
          </a:p>
          <a:p>
            <a:pPr marL="317515" indent="-317515">
              <a:defRPr sz="3500"/>
            </a:pPr>
            <a:r>
              <a:rPr dirty="0"/>
              <a:t>East - PICU at LGI or SCH (Hull has all other specialties)</a:t>
            </a:r>
            <a:endParaRPr lang="en-GB" dirty="0"/>
          </a:p>
          <a:p>
            <a:pPr marL="317515" indent="-317515">
              <a:defRPr sz="3500"/>
            </a:pPr>
            <a:r>
              <a:rPr lang="en-GB" dirty="0" err="1"/>
              <a:t>Paeds</a:t>
            </a:r>
            <a:r>
              <a:rPr lang="en-GB" dirty="0"/>
              <a:t> / PICU for dual anaesthetists is 6 weeks paediatric anaesthesia and 6 weeks PICU</a:t>
            </a:r>
          </a:p>
          <a:p>
            <a:pPr marL="317515" indent="-317515">
              <a:defRPr sz="3500"/>
            </a:pPr>
            <a:r>
              <a:rPr lang="en-GB" dirty="0"/>
              <a:t>PICU for non-anaesthetists is 3/12 PICU</a:t>
            </a:r>
          </a:p>
          <a:p>
            <a:pPr marL="317515" indent="-317515">
              <a:defRPr sz="3500"/>
            </a:pPr>
            <a:r>
              <a:rPr lang="en-GB" dirty="0"/>
              <a:t>LTFT status needs proactive management for PICU/</a:t>
            </a:r>
            <a:r>
              <a:rPr lang="en-GB" dirty="0" err="1"/>
              <a:t>paeds</a:t>
            </a:r>
            <a:endParaRPr dirty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ources of suppor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Sources of support</a:t>
            </a:r>
          </a:p>
        </p:txBody>
      </p:sp>
      <p:sp>
        <p:nvSpPr>
          <p:cNvPr id="251" name="Local Educational Supervisor…"/>
          <p:cNvSpPr txBox="1"/>
          <p:nvPr/>
        </p:nvSpPr>
        <p:spPr>
          <a:xfrm>
            <a:off x="1187653" y="1907862"/>
            <a:ext cx="10921259" cy="641201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635032" lvl="1" indent="-317516">
              <a:buSzPct val="100000"/>
              <a:buChar char="•"/>
              <a:defRPr sz="3500"/>
            </a:pPr>
            <a:r>
              <a:rPr sz="3500" dirty="0"/>
              <a:t>Local Educational Supervisor</a:t>
            </a:r>
          </a:p>
          <a:p>
            <a:pPr marL="635032" lvl="1" indent="-317516">
              <a:buSzPct val="100000"/>
              <a:buChar char="•"/>
              <a:defRPr sz="3500"/>
            </a:pPr>
            <a:r>
              <a:rPr sz="3500" dirty="0"/>
              <a:t>Program Educational Supervisor</a:t>
            </a:r>
            <a:r>
              <a:rPr lang="en-GB" sz="3500" dirty="0"/>
              <a:t> (many did this scheme)</a:t>
            </a:r>
            <a:endParaRPr sz="3500" dirty="0"/>
          </a:p>
          <a:p>
            <a:pPr marL="635032" lvl="1" indent="-317516">
              <a:buSzPct val="100000"/>
              <a:buChar char="•"/>
              <a:defRPr sz="3500"/>
            </a:pPr>
            <a:r>
              <a:rPr sz="3500" dirty="0"/>
              <a:t>FICM Faculty Tutor</a:t>
            </a:r>
          </a:p>
          <a:p>
            <a:pPr marL="635032" lvl="1" indent="-317516">
              <a:buSzPct val="100000"/>
              <a:buChar char="•"/>
              <a:defRPr sz="3500"/>
            </a:pPr>
            <a:r>
              <a:rPr sz="3500" dirty="0"/>
              <a:t>FICM Regional Advisor</a:t>
            </a:r>
          </a:p>
          <a:p>
            <a:pPr marL="635032" lvl="1" indent="-317516">
              <a:buSzPct val="100000"/>
              <a:buChar char="•"/>
              <a:defRPr sz="3500"/>
            </a:pPr>
            <a:r>
              <a:rPr sz="3500" dirty="0"/>
              <a:t>Training Program Directors</a:t>
            </a:r>
            <a:r>
              <a:rPr lang="en-GB" sz="3500" dirty="0"/>
              <a:t> – ICM (+- partner specialty)</a:t>
            </a:r>
            <a:endParaRPr sz="3500" dirty="0"/>
          </a:p>
          <a:p>
            <a:pPr marL="635032" lvl="1" indent="-317516">
              <a:buSzPct val="100000"/>
              <a:buChar char="•"/>
              <a:defRPr sz="3500"/>
            </a:pPr>
            <a:r>
              <a:rPr sz="3500" dirty="0"/>
              <a:t>Head</a:t>
            </a:r>
            <a:r>
              <a:rPr lang="en-GB" sz="3500" dirty="0"/>
              <a:t>(s)</a:t>
            </a:r>
            <a:r>
              <a:rPr sz="3500" dirty="0"/>
              <a:t> of School</a:t>
            </a:r>
            <a:endParaRPr lang="en-GB" sz="3500" dirty="0"/>
          </a:p>
          <a:p>
            <a:pPr marL="635032" lvl="1" indent="-317516">
              <a:buSzPct val="100000"/>
              <a:buChar char="•"/>
              <a:defRPr sz="3500"/>
            </a:pPr>
            <a:r>
              <a:rPr lang="en-GB" sz="3500" dirty="0"/>
              <a:t>Timing of seeking help</a:t>
            </a:r>
            <a:endParaRPr sz="3500" dirty="0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yorkshire-dales-robert-canis-002.jpg" descr="yorkshire-dales-robert-canis-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00" y="-38099"/>
            <a:ext cx="14720958" cy="9829801"/>
          </a:xfrm>
          <a:prstGeom prst="rect">
            <a:avLst/>
          </a:prstGeom>
          <a:ln w="3175">
            <a:miter lim="400000"/>
          </a:ln>
        </p:spPr>
      </p:pic>
      <p:sp>
        <p:nvSpPr>
          <p:cNvPr id="254" name="Questions? (Q&amp;A later)…"/>
          <p:cNvSpPr txBox="1">
            <a:spLocks noGrp="1"/>
          </p:cNvSpPr>
          <p:nvPr>
            <p:ph type="body" idx="21"/>
          </p:nvPr>
        </p:nvSpPr>
        <p:spPr>
          <a:xfrm>
            <a:off x="-690034" y="3056466"/>
            <a:ext cx="11607801" cy="102019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lvl="3" indent="819191" defTabSz="218451">
              <a:spcBef>
                <a:spcPts val="0"/>
              </a:spcBef>
              <a:buSzTx/>
              <a:buNone/>
              <a:defRPr sz="2752">
                <a:solidFill>
                  <a:srgbClr val="FFFFFF"/>
                </a:solidFill>
                <a:latin typeface="+mn-lt"/>
                <a:ea typeface="+mn-ea"/>
                <a:cs typeface="+mn-cs"/>
                <a:sym typeface="Produkt Extralight"/>
              </a:defRPr>
            </a:pPr>
            <a:r>
              <a:rPr dirty="0"/>
              <a:t>Questions? (Q&amp;A later)</a:t>
            </a:r>
          </a:p>
          <a:p>
            <a:pPr marL="0" lvl="3" indent="819191" defTabSz="218451">
              <a:spcBef>
                <a:spcPts val="0"/>
              </a:spcBef>
              <a:buSzTx/>
              <a:buNone/>
              <a:defRPr sz="2752">
                <a:solidFill>
                  <a:srgbClr val="FFFFFF"/>
                </a:solidFill>
                <a:latin typeface="+mn-lt"/>
                <a:ea typeface="+mn-ea"/>
                <a:cs typeface="+mn-cs"/>
                <a:sym typeface="Produkt Extralight"/>
              </a:defRPr>
            </a:pPr>
            <a:r>
              <a:rPr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james.morgan@bthft.nhs.uk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55" name="Thank you"/>
          <p:cNvSpPr txBox="1">
            <a:spLocks noGrp="1"/>
          </p:cNvSpPr>
          <p:nvPr>
            <p:ph type="title"/>
          </p:nvPr>
        </p:nvSpPr>
        <p:spPr>
          <a:xfrm>
            <a:off x="241299" y="2023533"/>
            <a:ext cx="11607801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dirty="0"/>
              <a:t>Thank you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ICM - 7 years - 4/2/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ICM - 7 years - 4/2/1</a:t>
            </a:r>
          </a:p>
        </p:txBody>
      </p:sp>
      <p:pic>
        <p:nvPicPr>
          <p:cNvPr id="17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21" y="2384141"/>
            <a:ext cx="12059960" cy="4985318"/>
          </a:xfrm>
          <a:prstGeom prst="rect">
            <a:avLst/>
          </a:prstGeom>
          <a:ln w="3175">
            <a:miter lim="400000"/>
          </a:ln>
        </p:spPr>
      </p:pic>
      <p:sp>
        <p:nvSpPr>
          <p:cNvPr id="177" name="12 months"/>
          <p:cNvSpPr/>
          <p:nvPr/>
        </p:nvSpPr>
        <p:spPr>
          <a:xfrm>
            <a:off x="4583708" y="4621149"/>
            <a:ext cx="717164" cy="772106"/>
          </a:xfrm>
          <a:prstGeom prst="ellipse">
            <a:avLst/>
          </a:prstGeom>
          <a:solidFill>
            <a:srgbClr val="FFFFFF"/>
          </a:solidFill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lvl1pPr>
          </a:lstStyle>
          <a:p>
            <a:r>
              <a:rPr dirty="0"/>
              <a:t> </a:t>
            </a:r>
          </a:p>
        </p:txBody>
      </p:sp>
      <p:sp>
        <p:nvSpPr>
          <p:cNvPr id="178" name="Special"/>
          <p:cNvSpPr/>
          <p:nvPr/>
        </p:nvSpPr>
        <p:spPr>
          <a:xfrm>
            <a:off x="6388601" y="4621149"/>
            <a:ext cx="717165" cy="772106"/>
          </a:xfrm>
          <a:prstGeom prst="ellipse">
            <a:avLst/>
          </a:prstGeom>
          <a:solidFill>
            <a:srgbClr val="FFFFFF"/>
          </a:solidFill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lvl1pPr>
          </a:lstStyle>
          <a:p>
            <a:r>
              <a:rPr dirty="0" err="1"/>
              <a:t>Spe</a:t>
            </a:r>
            <a:endParaRPr dirty="0"/>
          </a:p>
        </p:txBody>
      </p:sp>
      <p:sp>
        <p:nvSpPr>
          <p:cNvPr id="179" name="Special"/>
          <p:cNvSpPr txBox="1"/>
          <p:nvPr/>
        </p:nvSpPr>
        <p:spPr>
          <a:xfrm>
            <a:off x="6511293" y="4679360"/>
            <a:ext cx="609141" cy="2872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000"/>
            </a:pPr>
            <a:r>
              <a:rPr sz="1000" dirty="0"/>
              <a:t> </a:t>
            </a:r>
            <a:r>
              <a:rPr sz="1200" b="1" dirty="0">
                <a:latin typeface="Graphik"/>
                <a:ea typeface="Graphik"/>
                <a:cs typeface="Graphik"/>
                <a:sym typeface="Graphik"/>
              </a:rPr>
              <a:t>Special</a:t>
            </a:r>
            <a:r>
              <a:rPr sz="1000" dirty="0"/>
              <a:t> </a:t>
            </a:r>
          </a:p>
        </p:txBody>
      </p:sp>
      <p:sp>
        <p:nvSpPr>
          <p:cNvPr id="180" name="Skills"/>
          <p:cNvSpPr txBox="1"/>
          <p:nvPr/>
        </p:nvSpPr>
        <p:spPr>
          <a:xfrm>
            <a:off x="6595049" y="4863573"/>
            <a:ext cx="424796" cy="2872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" b="1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rPr sz="1200" dirty="0"/>
              <a:t>Skills</a:t>
            </a:r>
          </a:p>
        </p:txBody>
      </p:sp>
      <p:sp>
        <p:nvSpPr>
          <p:cNvPr id="181" name="12/12"/>
          <p:cNvSpPr txBox="1"/>
          <p:nvPr/>
        </p:nvSpPr>
        <p:spPr>
          <a:xfrm>
            <a:off x="6597018" y="5064791"/>
            <a:ext cx="482504" cy="2872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" b="1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rPr sz="1200" dirty="0"/>
              <a:t>12/12</a:t>
            </a:r>
          </a:p>
        </p:txBody>
      </p:sp>
      <p:sp>
        <p:nvSpPr>
          <p:cNvPr id="182" name="Oval"/>
          <p:cNvSpPr/>
          <p:nvPr/>
        </p:nvSpPr>
        <p:spPr>
          <a:xfrm>
            <a:off x="8625790" y="4358560"/>
            <a:ext cx="717165" cy="772106"/>
          </a:xfrm>
          <a:prstGeom prst="ellipse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algn="ctr" defTabSz="825542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 sz="3200"/>
          </a:p>
        </p:txBody>
      </p:sp>
      <p:sp>
        <p:nvSpPr>
          <p:cNvPr id="183" name="Rectangle"/>
          <p:cNvSpPr/>
          <p:nvPr/>
        </p:nvSpPr>
        <p:spPr>
          <a:xfrm>
            <a:off x="5694290" y="6769687"/>
            <a:ext cx="1316273" cy="265431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algn="ctr" defTabSz="825542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 sz="3200"/>
          </a:p>
        </p:txBody>
      </p:sp>
      <p:sp>
        <p:nvSpPr>
          <p:cNvPr id="184" name="Rectangle"/>
          <p:cNvSpPr/>
          <p:nvPr/>
        </p:nvSpPr>
        <p:spPr>
          <a:xfrm>
            <a:off x="2301808" y="6651140"/>
            <a:ext cx="693754" cy="349872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algn="ctr" defTabSz="825542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 sz="3200"/>
          </a:p>
        </p:txBody>
      </p:sp>
      <p:sp>
        <p:nvSpPr>
          <p:cNvPr id="185" name="Rectangle"/>
          <p:cNvSpPr/>
          <p:nvPr/>
        </p:nvSpPr>
        <p:spPr>
          <a:xfrm>
            <a:off x="1565172" y="6923969"/>
            <a:ext cx="614808" cy="265431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algn="ctr" defTabSz="825542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 sz="3200"/>
          </a:p>
        </p:txBody>
      </p:sp>
      <p:sp>
        <p:nvSpPr>
          <p:cNvPr id="186" name="Rectangle"/>
          <p:cNvSpPr/>
          <p:nvPr/>
        </p:nvSpPr>
        <p:spPr>
          <a:xfrm>
            <a:off x="2694104" y="2782690"/>
            <a:ext cx="1132670" cy="562428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algn="ctr" defTabSz="825542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 sz="320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ICM dual - 8 years - 4/2/2 (or 1.5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ICM dual - 8 years - 4/2/2</a:t>
            </a:r>
            <a:r>
              <a:rPr lang="en-GB" dirty="0"/>
              <a:t> (or 1.5)</a:t>
            </a:r>
            <a:endParaRPr dirty="0"/>
          </a:p>
        </p:txBody>
      </p:sp>
      <p:pic>
        <p:nvPicPr>
          <p:cNvPr id="18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21" y="2384141"/>
            <a:ext cx="12059960" cy="4985318"/>
          </a:xfrm>
          <a:prstGeom prst="rect">
            <a:avLst/>
          </a:prstGeom>
          <a:ln w="3175">
            <a:miter lim="400000"/>
          </a:ln>
        </p:spPr>
      </p:pic>
      <p:sp>
        <p:nvSpPr>
          <p:cNvPr id="190" name="12 months"/>
          <p:cNvSpPr/>
          <p:nvPr/>
        </p:nvSpPr>
        <p:spPr>
          <a:xfrm>
            <a:off x="4583709" y="4621149"/>
            <a:ext cx="717165" cy="772106"/>
          </a:xfrm>
          <a:prstGeom prst="ellipse">
            <a:avLst/>
          </a:prstGeom>
          <a:solidFill>
            <a:srgbClr val="FFFFFF"/>
          </a:solidFill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lvl1pPr>
          </a:lstStyle>
          <a:p>
            <a:endParaRPr dirty="0"/>
          </a:p>
        </p:txBody>
      </p:sp>
      <p:sp>
        <p:nvSpPr>
          <p:cNvPr id="191" name="Special"/>
          <p:cNvSpPr/>
          <p:nvPr/>
        </p:nvSpPr>
        <p:spPr>
          <a:xfrm>
            <a:off x="6388600" y="4621149"/>
            <a:ext cx="717164" cy="772106"/>
          </a:xfrm>
          <a:prstGeom prst="ellipse">
            <a:avLst/>
          </a:prstGeom>
          <a:solidFill>
            <a:srgbClr val="FFFFFF"/>
          </a:solidFill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GB" sz="2000" strike="sngStrike" dirty="0">
                <a:solidFill>
                  <a:srgbClr val="C00000"/>
                </a:solidFill>
              </a:rPr>
              <a:t>SSY</a:t>
            </a:r>
            <a:endParaRPr sz="2000" strike="sngStrike" dirty="0">
              <a:solidFill>
                <a:srgbClr val="C00000"/>
              </a:solidFill>
            </a:endParaRPr>
          </a:p>
        </p:txBody>
      </p:sp>
      <p:sp>
        <p:nvSpPr>
          <p:cNvPr id="192" name="Oval"/>
          <p:cNvSpPr/>
          <p:nvPr/>
        </p:nvSpPr>
        <p:spPr>
          <a:xfrm>
            <a:off x="8625790" y="4358561"/>
            <a:ext cx="717165" cy="772107"/>
          </a:xfrm>
          <a:prstGeom prst="ellipse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algn="ctr" defTabSz="825542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 sz="3200"/>
          </a:p>
        </p:txBody>
      </p:sp>
      <p:sp>
        <p:nvSpPr>
          <p:cNvPr id="193" name="Rectangle"/>
          <p:cNvSpPr/>
          <p:nvPr/>
        </p:nvSpPr>
        <p:spPr>
          <a:xfrm>
            <a:off x="5694290" y="6769687"/>
            <a:ext cx="1316273" cy="265431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algn="ctr" defTabSz="825542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 sz="3200"/>
          </a:p>
        </p:txBody>
      </p:sp>
      <p:sp>
        <p:nvSpPr>
          <p:cNvPr id="194" name="Rectangle"/>
          <p:cNvSpPr/>
          <p:nvPr/>
        </p:nvSpPr>
        <p:spPr>
          <a:xfrm>
            <a:off x="2301808" y="6651140"/>
            <a:ext cx="693754" cy="349872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algn="ctr" defTabSz="825542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 sz="3200"/>
          </a:p>
        </p:txBody>
      </p:sp>
      <p:sp>
        <p:nvSpPr>
          <p:cNvPr id="195" name="Rectangle"/>
          <p:cNvSpPr/>
          <p:nvPr/>
        </p:nvSpPr>
        <p:spPr>
          <a:xfrm>
            <a:off x="1565172" y="6923969"/>
            <a:ext cx="614808" cy="265431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algn="ctr" defTabSz="825542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 sz="3200"/>
          </a:p>
        </p:txBody>
      </p:sp>
      <p:sp>
        <p:nvSpPr>
          <p:cNvPr id="196" name="Rectangle"/>
          <p:cNvSpPr/>
          <p:nvPr/>
        </p:nvSpPr>
        <p:spPr>
          <a:xfrm>
            <a:off x="2694105" y="2782690"/>
            <a:ext cx="1132669" cy="562428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algn="ctr" defTabSz="825542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 sz="3200"/>
          </a:p>
        </p:txBody>
      </p:sp>
      <p:sp>
        <p:nvSpPr>
          <p:cNvPr id="197" name="Partner"/>
          <p:cNvSpPr txBox="1"/>
          <p:nvPr/>
        </p:nvSpPr>
        <p:spPr>
          <a:xfrm>
            <a:off x="4555144" y="4733172"/>
            <a:ext cx="722955" cy="2872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" b="1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rPr sz="1200" dirty="0"/>
              <a:t>    Partner</a:t>
            </a:r>
          </a:p>
        </p:txBody>
      </p:sp>
      <p:sp>
        <p:nvSpPr>
          <p:cNvPr id="198" name="specialty"/>
          <p:cNvSpPr txBox="1"/>
          <p:nvPr/>
        </p:nvSpPr>
        <p:spPr>
          <a:xfrm>
            <a:off x="4626188" y="4863574"/>
            <a:ext cx="665247" cy="2872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" b="1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rPr sz="1200" dirty="0"/>
              <a:t>specialty</a:t>
            </a:r>
            <a:endParaRPr dirty="0"/>
          </a:p>
        </p:txBody>
      </p:sp>
      <p:sp>
        <p:nvSpPr>
          <p:cNvPr id="199" name="12/12"/>
          <p:cNvSpPr txBox="1"/>
          <p:nvPr/>
        </p:nvSpPr>
        <p:spPr>
          <a:xfrm>
            <a:off x="4702780" y="5064791"/>
            <a:ext cx="482504" cy="2872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" b="1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rPr sz="1200" dirty="0"/>
              <a:t>12/12</a:t>
            </a:r>
          </a:p>
        </p:txBody>
      </p:sp>
      <p:sp>
        <p:nvSpPr>
          <p:cNvPr id="200" name="Partner"/>
          <p:cNvSpPr txBox="1"/>
          <p:nvPr/>
        </p:nvSpPr>
        <p:spPr>
          <a:xfrm>
            <a:off x="8666173" y="4443430"/>
            <a:ext cx="722955" cy="2872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" b="1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rPr sz="1200" dirty="0"/>
              <a:t>   Partner </a:t>
            </a:r>
          </a:p>
        </p:txBody>
      </p:sp>
      <p:sp>
        <p:nvSpPr>
          <p:cNvPr id="201" name="specialty"/>
          <p:cNvSpPr txBox="1"/>
          <p:nvPr/>
        </p:nvSpPr>
        <p:spPr>
          <a:xfrm>
            <a:off x="8718052" y="4600986"/>
            <a:ext cx="665247" cy="2872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" b="1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rPr sz="1200" dirty="0"/>
              <a:t>specialty</a:t>
            </a:r>
            <a:endParaRPr dirty="0"/>
          </a:p>
        </p:txBody>
      </p:sp>
      <p:sp>
        <p:nvSpPr>
          <p:cNvPr id="202" name="12/12"/>
          <p:cNvSpPr txBox="1"/>
          <p:nvPr/>
        </p:nvSpPr>
        <p:spPr>
          <a:xfrm>
            <a:off x="8809423" y="4775904"/>
            <a:ext cx="482504" cy="2872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" b="1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rPr sz="1200" dirty="0"/>
              <a:t>12/12</a:t>
            </a:r>
            <a:endParaRPr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93" y="3955107"/>
            <a:ext cx="11807816" cy="4182910"/>
          </a:xfrm>
          <a:prstGeom prst="rect">
            <a:avLst/>
          </a:prstGeom>
          <a:ln w="3175">
            <a:miter lim="400000"/>
          </a:ln>
        </p:spPr>
      </p:pic>
      <p:sp>
        <p:nvSpPr>
          <p:cNvPr id="205" name="ICM/Respiratory/GIM - 6/2/1.5"/>
          <p:cNvSpPr txBox="1">
            <a:spLocks noGrp="1"/>
          </p:cNvSpPr>
          <p:nvPr>
            <p:ph type="title"/>
          </p:nvPr>
        </p:nvSpPr>
        <p:spPr>
          <a:xfrm>
            <a:off x="698500" y="381000"/>
            <a:ext cx="11607800" cy="211281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ICM/Respiratory/GIM </a:t>
            </a:r>
            <a:r>
              <a:rPr lang="en-GB" dirty="0"/>
              <a:t>–</a:t>
            </a:r>
            <a:r>
              <a:rPr dirty="0"/>
              <a:t> 6</a:t>
            </a:r>
            <a:r>
              <a:rPr lang="en-GB" dirty="0"/>
              <a:t>*</a:t>
            </a:r>
            <a:r>
              <a:rPr dirty="0"/>
              <a:t>/2/1.5</a:t>
            </a:r>
            <a:br>
              <a:rPr lang="en-GB" dirty="0"/>
            </a:br>
            <a:r>
              <a:rPr lang="en-GB" dirty="0"/>
              <a:t>from IMT</a:t>
            </a:r>
            <a:endParaRPr dirty="0"/>
          </a:p>
        </p:txBody>
      </p:sp>
      <p:sp>
        <p:nvSpPr>
          <p:cNvPr id="206" name="Rectangle"/>
          <p:cNvSpPr/>
          <p:nvPr/>
        </p:nvSpPr>
        <p:spPr>
          <a:xfrm>
            <a:off x="8336494" y="5714813"/>
            <a:ext cx="1254583" cy="406198"/>
          </a:xfrm>
          <a:prstGeom prst="rect">
            <a:avLst/>
          </a:prstGeom>
          <a:ln w="114300">
            <a:solidFill>
              <a:srgbClr val="FF26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825542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 sz="320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ICM/Respiratory/GIM"/>
          <p:cNvSpPr txBox="1">
            <a:spLocks noGrp="1"/>
          </p:cNvSpPr>
          <p:nvPr>
            <p:ph type="title"/>
          </p:nvPr>
        </p:nvSpPr>
        <p:spPr>
          <a:xfrm>
            <a:off x="698500" y="381000"/>
            <a:ext cx="11607800" cy="19257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ICM/Respiratory/GIM</a:t>
            </a:r>
            <a:r>
              <a:rPr lang="en-GB" dirty="0"/>
              <a:t> from ACCS</a:t>
            </a:r>
            <a:br>
              <a:rPr lang="en-GB" dirty="0"/>
            </a:br>
            <a:r>
              <a:rPr lang="en-GB" dirty="0"/>
              <a:t>6/2/1.5</a:t>
            </a:r>
            <a:endParaRPr dirty="0"/>
          </a:p>
        </p:txBody>
      </p:sp>
      <p:pic>
        <p:nvPicPr>
          <p:cNvPr id="20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877" y="4000218"/>
            <a:ext cx="11363048" cy="4092688"/>
          </a:xfrm>
          <a:prstGeom prst="rect">
            <a:avLst/>
          </a:prstGeom>
          <a:ln w="3175">
            <a:miter lim="400000"/>
          </a:ln>
        </p:spPr>
      </p:pic>
      <p:sp>
        <p:nvSpPr>
          <p:cNvPr id="210" name="Rectangle"/>
          <p:cNvSpPr/>
          <p:nvPr/>
        </p:nvSpPr>
        <p:spPr>
          <a:xfrm>
            <a:off x="8322852" y="5714813"/>
            <a:ext cx="1228803" cy="406198"/>
          </a:xfrm>
          <a:prstGeom prst="rect">
            <a:avLst/>
          </a:prstGeom>
          <a:ln w="114300">
            <a:solidFill>
              <a:srgbClr val="FF26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825542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 sz="320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ICM/Renal/GIM - 6/2/1.5"/>
          <p:cNvSpPr txBox="1">
            <a:spLocks noGrp="1"/>
          </p:cNvSpPr>
          <p:nvPr>
            <p:ph type="title"/>
          </p:nvPr>
        </p:nvSpPr>
        <p:spPr>
          <a:xfrm>
            <a:off x="698500" y="380999"/>
            <a:ext cx="11607800" cy="20504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ICM/Renal/GIM - 6/2</a:t>
            </a:r>
            <a:r>
              <a:rPr lang="en-GB" dirty="0"/>
              <a:t>*</a:t>
            </a:r>
            <a:r>
              <a:rPr dirty="0"/>
              <a:t>/1.5</a:t>
            </a:r>
            <a:r>
              <a:rPr lang="en-GB" dirty="0"/>
              <a:t> from IMT</a:t>
            </a:r>
            <a:br>
              <a:rPr lang="en-GB" dirty="0"/>
            </a:br>
            <a:r>
              <a:rPr lang="en-GB" dirty="0"/>
              <a:t>(15 months renal in stage 2)</a:t>
            </a:r>
            <a:endParaRPr dirty="0"/>
          </a:p>
        </p:txBody>
      </p:sp>
      <p:pic>
        <p:nvPicPr>
          <p:cNvPr id="21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49" y="3313655"/>
            <a:ext cx="11441104" cy="4886844"/>
          </a:xfrm>
          <a:prstGeom prst="rect">
            <a:avLst/>
          </a:prstGeom>
          <a:ln w="3175">
            <a:miter lim="400000"/>
          </a:ln>
        </p:spPr>
      </p:pic>
      <p:sp>
        <p:nvSpPr>
          <p:cNvPr id="214" name="Rectangle"/>
          <p:cNvSpPr/>
          <p:nvPr/>
        </p:nvSpPr>
        <p:spPr>
          <a:xfrm>
            <a:off x="8009100" y="5742096"/>
            <a:ext cx="1111695" cy="406199"/>
          </a:xfrm>
          <a:prstGeom prst="rect">
            <a:avLst/>
          </a:prstGeom>
          <a:ln w="114300">
            <a:solidFill>
              <a:srgbClr val="FF26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825542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 sz="320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47" y="3188581"/>
            <a:ext cx="11662906" cy="4686012"/>
          </a:xfrm>
          <a:prstGeom prst="rect">
            <a:avLst/>
          </a:prstGeom>
          <a:ln w="3175">
            <a:miter lim="400000"/>
          </a:ln>
        </p:spPr>
      </p:pic>
      <p:sp>
        <p:nvSpPr>
          <p:cNvPr id="217" name="ICM/Renal/GIM"/>
          <p:cNvSpPr txBox="1">
            <a:spLocks noGrp="1"/>
          </p:cNvSpPr>
          <p:nvPr>
            <p:ph type="title"/>
          </p:nvPr>
        </p:nvSpPr>
        <p:spPr>
          <a:xfrm>
            <a:off x="698500" y="380999"/>
            <a:ext cx="11607800" cy="246610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ICM/Renal/GIM</a:t>
            </a:r>
            <a:r>
              <a:rPr lang="en-GB" dirty="0"/>
              <a:t> from ACCS - 6/2/1.5</a:t>
            </a:r>
            <a:br>
              <a:rPr lang="en-GB" dirty="0"/>
            </a:br>
            <a:r>
              <a:rPr lang="en-GB" dirty="0"/>
              <a:t>(15 months renal in stage 2)</a:t>
            </a:r>
            <a:endParaRPr dirty="0"/>
          </a:p>
        </p:txBody>
      </p:sp>
      <p:sp>
        <p:nvSpPr>
          <p:cNvPr id="218" name="Rectangle"/>
          <p:cNvSpPr/>
          <p:nvPr/>
        </p:nvSpPr>
        <p:spPr>
          <a:xfrm>
            <a:off x="8063666" y="5291930"/>
            <a:ext cx="1032159" cy="406199"/>
          </a:xfrm>
          <a:prstGeom prst="rect">
            <a:avLst/>
          </a:prstGeom>
          <a:ln w="114300">
            <a:solidFill>
              <a:srgbClr val="FF26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825542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 sz="320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ICM/AIM/GIM - 6/2/1.5"/>
          <p:cNvSpPr txBox="1">
            <a:spLocks noGrp="1"/>
          </p:cNvSpPr>
          <p:nvPr>
            <p:ph type="title"/>
          </p:nvPr>
        </p:nvSpPr>
        <p:spPr>
          <a:xfrm>
            <a:off x="698500" y="381000"/>
            <a:ext cx="11607800" cy="169632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/>
              <a:t>ICM/AIM/GIM</a:t>
            </a:r>
            <a:r>
              <a:rPr lang="en-GB" dirty="0"/>
              <a:t> from IMT</a:t>
            </a:r>
            <a:r>
              <a:rPr dirty="0"/>
              <a:t> - 6/2/1.5</a:t>
            </a:r>
            <a:br>
              <a:rPr lang="en-GB" dirty="0"/>
            </a:br>
            <a:r>
              <a:rPr lang="en-GB" dirty="0"/>
              <a:t>(15 months AIM in stage 2)</a:t>
            </a:r>
            <a:endParaRPr dirty="0"/>
          </a:p>
        </p:txBody>
      </p:sp>
      <p:pic>
        <p:nvPicPr>
          <p:cNvPr id="22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41" y="2809706"/>
            <a:ext cx="11749720" cy="4932613"/>
          </a:xfrm>
          <a:prstGeom prst="rect">
            <a:avLst/>
          </a:prstGeom>
          <a:ln w="3175">
            <a:miter lim="400000"/>
          </a:ln>
        </p:spPr>
      </p:pic>
      <p:sp>
        <p:nvSpPr>
          <p:cNvPr id="222" name="Rectangle"/>
          <p:cNvSpPr/>
          <p:nvPr/>
        </p:nvSpPr>
        <p:spPr>
          <a:xfrm>
            <a:off x="8063666" y="5291929"/>
            <a:ext cx="940299" cy="406198"/>
          </a:xfrm>
          <a:prstGeom prst="rect">
            <a:avLst/>
          </a:prstGeom>
          <a:ln w="114300">
            <a:solidFill>
              <a:srgbClr val="FF26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825542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 sz="320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2" y="3001143"/>
            <a:ext cx="12444562" cy="4378443"/>
          </a:xfrm>
          <a:prstGeom prst="rect">
            <a:avLst/>
          </a:prstGeom>
          <a:ln w="3175">
            <a:miter lim="400000"/>
          </a:ln>
        </p:spPr>
      </p:pic>
      <p:sp>
        <p:nvSpPr>
          <p:cNvPr id="225" name="Rectangle"/>
          <p:cNvSpPr/>
          <p:nvPr/>
        </p:nvSpPr>
        <p:spPr>
          <a:xfrm>
            <a:off x="8309210" y="4828380"/>
            <a:ext cx="940299" cy="501430"/>
          </a:xfrm>
          <a:prstGeom prst="rect">
            <a:avLst/>
          </a:prstGeom>
          <a:ln w="114300">
            <a:solidFill>
              <a:srgbClr val="FF26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825542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 sz="3200"/>
          </a:p>
        </p:txBody>
      </p:sp>
      <p:sp>
        <p:nvSpPr>
          <p:cNvPr id="226" name="ICM/AIM/GIM"/>
          <p:cNvSpPr txBox="1">
            <a:spLocks noGrp="1"/>
          </p:cNvSpPr>
          <p:nvPr>
            <p:ph type="title"/>
          </p:nvPr>
        </p:nvSpPr>
        <p:spPr>
          <a:xfrm>
            <a:off x="698500" y="381000"/>
            <a:ext cx="11607800" cy="169632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/>
              <a:t>ICM/AIM/GIM</a:t>
            </a:r>
            <a:r>
              <a:rPr lang="en-GB" dirty="0"/>
              <a:t> from ACCS - 6/2/1.5 </a:t>
            </a:r>
            <a:br>
              <a:rPr lang="en-GB" dirty="0"/>
            </a:br>
            <a:r>
              <a:rPr lang="en-GB" dirty="0"/>
              <a:t>(15 months AIM in stage 2)</a:t>
            </a:r>
            <a:endParaRPr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38_MinimalistLight">
  <a:themeElements>
    <a:clrScheme name="38_MinimalistLight">
      <a:dk1>
        <a:srgbClr val="53585F"/>
      </a:dk1>
      <a:lt1>
        <a:srgbClr val="FFFFFF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8_MinimalistLight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8_Minimalis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52871" rtl="0" fontAlgn="auto" latinLnBrk="0" hangingPunct="0">
          <a:lnSpc>
            <a:spcPct val="100000"/>
          </a:lnSpc>
          <a:spcBef>
            <a:spcPts val="330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chemeClr val="accent1">
                <a:satOff val="-9155"/>
                <a:lumOff val="-32673"/>
              </a:schemeClr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8_MinimalistLight">
  <a:themeElements>
    <a:clrScheme name="38_MinimalistLight">
      <a:dk1>
        <a:srgbClr val="000000"/>
      </a:dk1>
      <a:lt1>
        <a:srgbClr val="FFFFFF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8_MinimalistLight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8_Minimalis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52871" rtl="0" fontAlgn="auto" latinLnBrk="0" hangingPunct="0">
          <a:lnSpc>
            <a:spcPct val="100000"/>
          </a:lnSpc>
          <a:spcBef>
            <a:spcPts val="330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chemeClr val="accent1">
                <a:satOff val="-9155"/>
                <a:lumOff val="-32673"/>
              </a:schemeClr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302</Words>
  <Application>Microsoft Office PowerPoint</Application>
  <PresentationFormat>Custom</PresentationFormat>
  <Paragraphs>47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Graphik</vt:lpstr>
      <vt:lpstr>Graphik Light</vt:lpstr>
      <vt:lpstr>Helvetica Neue</vt:lpstr>
      <vt:lpstr>Produkt Extralight</vt:lpstr>
      <vt:lpstr>Produkt Light</vt:lpstr>
      <vt:lpstr>38_MinimalistLight</vt:lpstr>
      <vt:lpstr>Welcome to Intensive Care Training in Yorkshire</vt:lpstr>
      <vt:lpstr>ICM - 7 years - 4/2/1</vt:lpstr>
      <vt:lpstr>ICM dual - 8 years - 4/2/2 (or 1.5)</vt:lpstr>
      <vt:lpstr>ICM/Respiratory/GIM – 6*/2/1.5 from IMT</vt:lpstr>
      <vt:lpstr>ICM/Respiratory/GIM from ACCS 6/2/1.5</vt:lpstr>
      <vt:lpstr>ICM/Renal/GIM - 6/2*/1.5 from IMT (15 months renal in stage 2)</vt:lpstr>
      <vt:lpstr>ICM/Renal/GIM from ACCS - 6/2/1.5 (15 months renal in stage 2)</vt:lpstr>
      <vt:lpstr>ICM/AIM/GIM from IMT - 6/2/1.5 (15 months AIM in stage 2)</vt:lpstr>
      <vt:lpstr>ICM/AIM/GIM from ACCS - 6/2/1.5  (15 months AIM in stage 2)</vt:lpstr>
      <vt:lpstr>ICM/EM - 5/2/1.5 from ACCS (15 months EM in stage 2)</vt:lpstr>
      <vt:lpstr>ICM/Anaesthesia -4.5/2/2</vt:lpstr>
      <vt:lpstr>ICM/Anaesthesia – 4.5/2/2</vt:lpstr>
      <vt:lpstr>ICM/Anaesthesia – 4.5/2/2</vt:lpstr>
      <vt:lpstr>ICM/Anaesthesia – 4.5/2/2</vt:lpstr>
      <vt:lpstr>Local Factors</vt:lpstr>
      <vt:lpstr>Sources of support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Intensive Care Training in Yorkshire</dc:title>
  <cp:lastModifiedBy>James Morgan</cp:lastModifiedBy>
  <cp:revision>2</cp:revision>
  <dcterms:modified xsi:type="dcterms:W3CDTF">2025-09-03T11:29:27Z</dcterms:modified>
</cp:coreProperties>
</file>