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63" r:id="rId9"/>
    <p:sldId id="259" r:id="rId10"/>
    <p:sldId id="264" r:id="rId11"/>
    <p:sldId id="266" r:id="rId12"/>
    <p:sldId id="267" r:id="rId13"/>
    <p:sldId id="268" r:id="rId14"/>
    <p:sldId id="269" r:id="rId15"/>
    <p:sldId id="270" r:id="rId16"/>
    <p:sldId id="260" r:id="rId17"/>
    <p:sldId id="279" r:id="rId18"/>
    <p:sldId id="271" r:id="rId19"/>
    <p:sldId id="274" r:id="rId20"/>
    <p:sldId id="262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8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5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3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1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7815D9-E1B2-46AA-AD08-7AA170C57792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60CF520-9288-44E1-AB8C-CAE14BEA1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r.ac.uk/health-and-care-professionals/learning-and-support/good-clinical-practice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airn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ics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Regional Teaching, Courses and Exams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Selin Kabadayi</a:t>
            </a:r>
          </a:p>
          <a:p>
            <a:r>
              <a:rPr lang="en-GB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10061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FUSIC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Register with ICS for each individual module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FUSIC course or online e-learning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Accreditation (first to last component) must be completed within 24 months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Logbook collection (first to last scan) must be completed within 12 months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Attend 1-2 day course (multiple across UK, content essentially identical) – online/f2f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Completed Summary Training Record document</a:t>
            </a:r>
          </a:p>
          <a:p>
            <a:pPr marL="0" indent="0">
              <a:buNone/>
            </a:pPr>
            <a:r>
              <a:rPr lang="en-GB" dirty="0"/>
              <a:t>	10 directly supervised scans</a:t>
            </a:r>
          </a:p>
          <a:p>
            <a:pPr marL="0" indent="0">
              <a:buNone/>
            </a:pPr>
            <a:r>
              <a:rPr lang="en-GB" dirty="0"/>
              <a:t>	40 logbook scans</a:t>
            </a:r>
          </a:p>
          <a:p>
            <a:pPr marL="0" indent="0">
              <a:buNone/>
            </a:pPr>
            <a:r>
              <a:rPr lang="en-GB" dirty="0"/>
              <a:t>	Triggered assessment with FICE supervisor</a:t>
            </a:r>
          </a:p>
          <a:p>
            <a:pPr marL="0" indent="0">
              <a:buNone/>
            </a:pPr>
            <a:r>
              <a:rPr lang="en-GB" dirty="0"/>
              <a:t>	Submit paperwork to ICS</a:t>
            </a:r>
          </a:p>
        </p:txBody>
      </p:sp>
    </p:spTree>
    <p:extLst>
      <p:ext uri="{BB962C8B-B14F-4D97-AF65-F5344CB8AC3E}">
        <p14:creationId xmlns:p14="http://schemas.microsoft.com/office/powerpoint/2010/main" val="5284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FICE mentors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74933"/>
              </p:ext>
            </p:extLst>
          </p:nvPr>
        </p:nvGraphicFramePr>
        <p:xfrm>
          <a:off x="3688596" y="774915"/>
          <a:ext cx="7660722" cy="5825932"/>
        </p:xfrm>
        <a:graphic>
          <a:graphicData uri="http://schemas.openxmlformats.org/drawingml/2006/table">
            <a:tbl>
              <a:tblPr/>
              <a:tblGrid>
                <a:gridCol w="383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643">
                <a:tc>
                  <a:txBody>
                    <a:bodyPr/>
                    <a:lstStyle/>
                    <a:p>
                      <a:r>
                        <a:rPr lang="en-GB" b="1"/>
                        <a:t>Barnsley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Chau, Dr </a:t>
                      </a:r>
                      <a:r>
                        <a:rPr lang="en-GB" dirty="0" err="1"/>
                        <a:t>Lobaz</a:t>
                      </a:r>
                      <a:r>
                        <a:rPr lang="en-GB" dirty="0"/>
                        <a:t>, Dr Rohan Farrimond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/>
                        <a:t>Bradford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Lawton, Dr </a:t>
                      </a:r>
                      <a:r>
                        <a:rPr lang="en-GB" dirty="0" err="1"/>
                        <a:t>Jundi</a:t>
                      </a:r>
                      <a:r>
                        <a:rPr lang="en-GB" dirty="0"/>
                        <a:t>, Dr Lawton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 dirty="0"/>
                        <a:t>Harrogate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Earl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 dirty="0"/>
                        <a:t>Hull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Dr Rigg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155182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 dirty="0"/>
                        <a:t>Leeds</a:t>
                      </a:r>
                    </a:p>
                    <a:p>
                      <a:endParaRPr lang="en-GB" b="1" dirty="0"/>
                    </a:p>
                    <a:p>
                      <a:r>
                        <a:rPr lang="en-GB" b="1" dirty="0"/>
                        <a:t>Rotherham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Beck, Dr Breen, Dr Powell,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Dr Sira, Dr Young, Dr Sen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Dr </a:t>
                      </a:r>
                      <a:r>
                        <a:rPr lang="en-GB" dirty="0" err="1"/>
                        <a:t>Shuker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912857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 dirty="0"/>
                        <a:t>Scarborough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</a:t>
                      </a:r>
                      <a:r>
                        <a:rPr lang="en-GB" dirty="0" err="1"/>
                        <a:t>Sladkowski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200003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/>
                        <a:t>Sheffield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</a:t>
                      </a:r>
                      <a:r>
                        <a:rPr lang="en-GB" dirty="0" err="1"/>
                        <a:t>Bauchmuller</a:t>
                      </a:r>
                      <a:r>
                        <a:rPr lang="en-GB" dirty="0"/>
                        <a:t>, Dr Marko, Dr Parnell, Dr Rosser, Dr </a:t>
                      </a:r>
                      <a:r>
                        <a:rPr lang="en-GB" dirty="0" err="1"/>
                        <a:t>Cruickshanks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816524"/>
                  </a:ext>
                </a:extLst>
              </a:tr>
              <a:tr h="764498">
                <a:tc>
                  <a:txBody>
                    <a:bodyPr/>
                    <a:lstStyle/>
                    <a:p>
                      <a:r>
                        <a:rPr lang="en-GB" b="1"/>
                        <a:t>Wakefield 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Sandhu, Dr Sloan, </a:t>
                      </a:r>
                      <a:r>
                        <a:rPr lang="en-GB" dirty="0" err="1"/>
                        <a:t>Dr.</a:t>
                      </a:r>
                      <a:r>
                        <a:rPr lang="en-GB" dirty="0"/>
                        <a:t> Kabadayi, Dr Neep, Dr Bayliss, Dr Fadden, Dr Peeling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681078"/>
                  </a:ext>
                </a:extLst>
              </a:tr>
              <a:tr h="450643">
                <a:tc>
                  <a:txBody>
                    <a:bodyPr/>
                    <a:lstStyle/>
                    <a:p>
                      <a:r>
                        <a:rPr lang="en-GB" b="1"/>
                        <a:t>York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Redman, Dr  Chamberlain, Dr Prince, Dr Ferguson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20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06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do FUSIC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specification as to when it is required in training program</a:t>
            </a:r>
          </a:p>
          <a:p>
            <a:endParaRPr lang="en-GB" dirty="0"/>
          </a:p>
          <a:p>
            <a:r>
              <a:rPr lang="en-GB" dirty="0"/>
              <a:t>Clear rules on timing of FFICM and base specialty exams</a:t>
            </a:r>
          </a:p>
          <a:p>
            <a:endParaRPr lang="en-GB" dirty="0"/>
          </a:p>
          <a:p>
            <a:r>
              <a:rPr lang="en-GB" dirty="0"/>
              <a:t>50 logbook scans is a significant undertaking</a:t>
            </a:r>
          </a:p>
          <a:p>
            <a:pPr lvl="1"/>
            <a:r>
              <a:rPr lang="en-GB" dirty="0"/>
              <a:t>Consider upcoming placements, mentors, and external factors</a:t>
            </a:r>
          </a:p>
          <a:p>
            <a:pPr lvl="1"/>
            <a:r>
              <a:rPr lang="en-GB" dirty="0"/>
              <a:t>Would recommend you don’t try to achieve this near exam time</a:t>
            </a:r>
          </a:p>
        </p:txBody>
      </p:sp>
    </p:spTree>
    <p:extLst>
      <p:ext uri="{BB962C8B-B14F-4D97-AF65-F5344CB8AC3E}">
        <p14:creationId xmlns:p14="http://schemas.microsoft.com/office/powerpoint/2010/main" val="328505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ultrasound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BSE Critical Care Echo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 year program</a:t>
            </a:r>
          </a:p>
          <a:p>
            <a:endParaRPr lang="en-GB" dirty="0"/>
          </a:p>
          <a:p>
            <a:r>
              <a:rPr lang="en-GB" dirty="0"/>
              <a:t>More advanced than FICE, aimed more at cardiac centres, or for echocardiography leads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Other FUSIC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POCUS for lung, vascular, DVT and abdominal scans</a:t>
            </a:r>
          </a:p>
          <a:p>
            <a:endParaRPr lang="en-GB" dirty="0"/>
          </a:p>
          <a:p>
            <a:r>
              <a:rPr lang="en-GB" dirty="0"/>
              <a:t>FAME: Focused Acute Medicine </a:t>
            </a:r>
            <a:r>
              <a:rPr lang="en-GB" dirty="0" err="1"/>
              <a:t>Ultrasouind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Often very useful on ICU</a:t>
            </a:r>
          </a:p>
          <a:p>
            <a:endParaRPr lang="en-GB" dirty="0"/>
          </a:p>
          <a:p>
            <a:r>
              <a:rPr lang="en-GB" dirty="0"/>
              <a:t>Problems locally with finding mentors and supervisors</a:t>
            </a:r>
          </a:p>
          <a:p>
            <a:endParaRPr lang="en-GB" dirty="0"/>
          </a:p>
          <a:p>
            <a:r>
              <a:rPr lang="en-GB" dirty="0"/>
              <a:t>Not yet a FICM requirement (nor imminently likely)</a:t>
            </a:r>
          </a:p>
        </p:txBody>
      </p:sp>
    </p:spTree>
    <p:extLst>
      <p:ext uri="{BB962C8B-B14F-4D97-AF65-F5344CB8AC3E}">
        <p14:creationId xmlns:p14="http://schemas.microsoft.com/office/powerpoint/2010/main" val="300404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FFICM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Integral part of ICM CCT Curriculum</a:t>
            </a:r>
          </a:p>
          <a:p>
            <a:r>
              <a:rPr lang="en-GB" dirty="0"/>
              <a:t>No limit for the FFICM from the date of primary exam (previously was 10 year)</a:t>
            </a:r>
          </a:p>
          <a:p>
            <a:r>
              <a:rPr lang="en-GB" dirty="0"/>
              <a:t>MCQ eligibility has moved into Stage 1</a:t>
            </a:r>
          </a:p>
          <a:p>
            <a:r>
              <a:rPr lang="en-GB" dirty="0"/>
              <a:t>Be aware the standard level and content of the exam itself has not changed, and remains at being at the level of end of Stage 2 training</a:t>
            </a:r>
          </a:p>
          <a:p>
            <a:r>
              <a:rPr lang="en-GB" dirty="0"/>
              <a:t>Full exam MUST be completed before starting Stage 3</a:t>
            </a:r>
          </a:p>
          <a:p>
            <a:r>
              <a:rPr lang="en-GB" dirty="0"/>
              <a:t>MCQ paper ( 2 x per year - June or Jul/Jan), followed by OSCE/SOE (2 x per year - Oct/March or April 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Resources for candidates:</a:t>
            </a:r>
          </a:p>
          <a:p>
            <a:pPr marL="0" indent="0">
              <a:buNone/>
            </a:pPr>
            <a:r>
              <a:rPr lang="en-GB" dirty="0"/>
              <a:t>https://</a:t>
            </a:r>
            <a:r>
              <a:rPr lang="en-GB" dirty="0" err="1"/>
              <a:t>www.ficm.ac.uk</a:t>
            </a:r>
            <a:r>
              <a:rPr lang="en-GB" dirty="0"/>
              <a:t>/</a:t>
            </a:r>
            <a:r>
              <a:rPr lang="en-GB" dirty="0" err="1"/>
              <a:t>trainingexamsexaminations</a:t>
            </a:r>
            <a:r>
              <a:rPr lang="en-GB" dirty="0"/>
              <a:t>/resources-for-candidates</a:t>
            </a:r>
          </a:p>
        </p:txBody>
      </p:sp>
    </p:spTree>
    <p:extLst>
      <p:ext uri="{BB962C8B-B14F-4D97-AF65-F5344CB8AC3E}">
        <p14:creationId xmlns:p14="http://schemas.microsoft.com/office/powerpoint/2010/main" val="31622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Stage 1 training covers ST3-4</a:t>
            </a:r>
          </a:p>
          <a:p>
            <a:r>
              <a:rPr lang="en-GB" dirty="0"/>
              <a:t>If dual training with Anaesthetics, you need to get the FRCA to progress to ST5/Stage 2 ICM</a:t>
            </a:r>
          </a:p>
          <a:p>
            <a:r>
              <a:rPr lang="en-GB" dirty="0"/>
              <a:t>If dual training with Medicine/EM, you will already have the MRCP/MRCEM</a:t>
            </a:r>
          </a:p>
          <a:p>
            <a:endParaRPr lang="en-GB" dirty="0"/>
          </a:p>
          <a:p>
            <a:r>
              <a:rPr lang="en-GB" dirty="0"/>
              <a:t>Advisable to try for first attempt at MCQ early in Stage 2 to maximise time/attempts, however discuss with your programme ES. </a:t>
            </a:r>
          </a:p>
        </p:txBody>
      </p:sp>
    </p:spTree>
    <p:extLst>
      <p:ext uri="{BB962C8B-B14F-4D97-AF65-F5344CB8AC3E}">
        <p14:creationId xmlns:p14="http://schemas.microsoft.com/office/powerpoint/2010/main" val="166861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FFICM MCQ held January/July</a:t>
            </a:r>
          </a:p>
          <a:p>
            <a:r>
              <a:rPr lang="en-GB" dirty="0"/>
              <a:t>FFICM SOE/OSCE held April/October</a:t>
            </a:r>
          </a:p>
          <a:p>
            <a:endParaRPr lang="en-GB" dirty="0"/>
          </a:p>
          <a:p>
            <a:r>
              <a:rPr lang="en-GB" dirty="0"/>
              <a:t>Written:</a:t>
            </a:r>
          </a:p>
          <a:p>
            <a:pPr lvl="1"/>
            <a:r>
              <a:rPr lang="en-GB" dirty="0"/>
              <a:t>FFICM Prep SBA Question BANK</a:t>
            </a:r>
          </a:p>
          <a:p>
            <a:pPr lvl="1"/>
            <a:r>
              <a:rPr lang="en-GB" dirty="0"/>
              <a:t>Mersey FICM SBA course</a:t>
            </a:r>
          </a:p>
          <a:p>
            <a:r>
              <a:rPr lang="en-GB" dirty="0"/>
              <a:t>FFICM SOE/OSCE prep course </a:t>
            </a:r>
          </a:p>
          <a:p>
            <a:pPr lvl="1"/>
            <a:r>
              <a:rPr lang="en-GB" dirty="0"/>
              <a:t>Details via the FICM website.</a:t>
            </a:r>
          </a:p>
          <a:p>
            <a:pPr lvl="1"/>
            <a:r>
              <a:rPr lang="en-GB" dirty="0"/>
              <a:t>National courses </a:t>
            </a:r>
          </a:p>
          <a:p>
            <a:pPr lvl="2"/>
            <a:r>
              <a:rPr lang="en-GB" dirty="0"/>
              <a:t>FFICM Prep Course</a:t>
            </a:r>
          </a:p>
          <a:p>
            <a:pPr lvl="3"/>
            <a:r>
              <a:rPr lang="en-GB" dirty="0"/>
              <a:t>Alternates London/Leeds</a:t>
            </a:r>
          </a:p>
          <a:p>
            <a:pPr lvl="2"/>
            <a:r>
              <a:rPr lang="en-GB" dirty="0"/>
              <a:t>Coventry, Stoke OSCE/SOE course</a:t>
            </a:r>
          </a:p>
          <a:p>
            <a:r>
              <a:rPr lang="en-GB" dirty="0"/>
              <a:t>Local courses: </a:t>
            </a:r>
          </a:p>
          <a:p>
            <a:pPr lvl="1"/>
            <a:r>
              <a:rPr lang="en-GB" dirty="0"/>
              <a:t>FIVA FFICM </a:t>
            </a:r>
          </a:p>
          <a:p>
            <a:pPr lvl="1"/>
            <a:r>
              <a:rPr lang="en-GB" dirty="0"/>
              <a:t>OSCE course run in Sheffield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B7288418-B407-0A67-A4DE-94612B1F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85" y="1825060"/>
            <a:ext cx="4397115" cy="13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935A-1977-177E-8E81-3E906F0B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BB20-46AB-0B8C-CCC4-C659097B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YICC: Yorkshire Intensive Care Conference</a:t>
            </a:r>
          </a:p>
          <a:p>
            <a:pPr lvl="1"/>
            <a:r>
              <a:rPr lang="en-US" dirty="0">
                <a:latin typeface="+mj-lt"/>
              </a:rPr>
              <a:t>Great day every May</a:t>
            </a:r>
          </a:p>
          <a:p>
            <a:pPr lvl="1"/>
            <a:r>
              <a:rPr lang="en-US" dirty="0">
                <a:latin typeface="+mj-lt"/>
              </a:rPr>
              <a:t>Yorkshire Wildlife Park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LACTIC</a:t>
            </a:r>
          </a:p>
          <a:p>
            <a:pPr lvl="1"/>
            <a:r>
              <a:rPr lang="en-GB" i="0" u="none" strike="noStrike" dirty="0">
                <a:solidFill>
                  <a:srgbClr val="222222"/>
                </a:solidFill>
                <a:effectLst/>
                <a:latin typeface="+mj-lt"/>
              </a:rPr>
              <a:t>Leeds Acute and Intensive Care Conference</a:t>
            </a:r>
          </a:p>
          <a:p>
            <a:pPr lvl="1"/>
            <a:r>
              <a:rPr lang="en-GB" dirty="0">
                <a:solidFill>
                  <a:srgbClr val="222222"/>
                </a:solidFill>
                <a:latin typeface="+mj-lt"/>
              </a:rPr>
              <a:t>2 days ever Sep/Oct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FICM website – example questions, examiners reports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BJA CPD articles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Guidance/statements from FICM/ICS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Oxford Desk Reference Critical Care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Online resources: </a:t>
            </a:r>
          </a:p>
          <a:p>
            <a:r>
              <a:rPr lang="en-GB" dirty="0" err="1"/>
              <a:t>FICMLearning</a:t>
            </a:r>
            <a:r>
              <a:rPr lang="en-GB" dirty="0"/>
              <a:t> (case of the month, podcasts, webinars, resources for candidates sitting the exam)</a:t>
            </a:r>
          </a:p>
          <a:p>
            <a:pPr lvl="1"/>
            <a:r>
              <a:rPr lang="en-GB" dirty="0"/>
              <a:t> https://</a:t>
            </a:r>
            <a:r>
              <a:rPr lang="en-GB" dirty="0" err="1"/>
              <a:t>www.ficm.ac.uk</a:t>
            </a:r>
            <a:r>
              <a:rPr lang="en-GB" dirty="0"/>
              <a:t>/</a:t>
            </a:r>
            <a:r>
              <a:rPr lang="en-GB" dirty="0" err="1"/>
              <a:t>ficmlearning</a:t>
            </a:r>
            <a:endParaRPr lang="en-GB" dirty="0"/>
          </a:p>
          <a:p>
            <a:r>
              <a:rPr lang="en-GB" dirty="0"/>
              <a:t>e-ICM on </a:t>
            </a:r>
            <a:r>
              <a:rPr lang="en-GB" dirty="0" err="1"/>
              <a:t>eLH</a:t>
            </a:r>
            <a:endParaRPr lang="en-GB" dirty="0"/>
          </a:p>
          <a:p>
            <a:r>
              <a:rPr lang="en-GB" dirty="0"/>
              <a:t>ECG: Life in the fast lane (</a:t>
            </a:r>
            <a:r>
              <a:rPr lang="en-GB" dirty="0" err="1"/>
              <a:t>litfl.com</a:t>
            </a:r>
            <a:r>
              <a:rPr lang="en-GB" dirty="0"/>
              <a:t>)</a:t>
            </a:r>
          </a:p>
          <a:p>
            <a:r>
              <a:rPr lang="en-GB" dirty="0"/>
              <a:t>Imaging: </a:t>
            </a:r>
            <a:r>
              <a:rPr lang="en-GB" dirty="0" err="1"/>
              <a:t>radiologymasterclass.co.uk</a:t>
            </a:r>
            <a:r>
              <a:rPr lang="en-GB" dirty="0"/>
              <a:t>, </a:t>
            </a:r>
            <a:r>
              <a:rPr lang="en-GB" dirty="0" err="1"/>
              <a:t>radiopaedia.org</a:t>
            </a:r>
            <a:endParaRPr lang="en-GB" dirty="0"/>
          </a:p>
          <a:p>
            <a:r>
              <a:rPr lang="en-GB" dirty="0" err="1"/>
              <a:t>Derangedphysiology.com</a:t>
            </a:r>
            <a:r>
              <a:rPr lang="en-GB" dirty="0"/>
              <a:t> 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1D39CC2-B67E-4C8A-3358-6DEE59E42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71" y="1405099"/>
            <a:ext cx="4241329" cy="20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C975-783D-16C9-C0B0-8D46D351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blue and white poster with text and images&#10;&#10;Description automatically generated">
            <a:extLst>
              <a:ext uri="{FF2B5EF4-FFF2-40B4-BE49-F238E27FC236}">
                <a16:creationId xmlns:a16="http://schemas.microsoft.com/office/drawing/2014/main" id="{7696BCDA-DF34-636C-C967-9EEA64E10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82" y="863600"/>
            <a:ext cx="3956711" cy="5121275"/>
          </a:xfrm>
        </p:spPr>
      </p:pic>
    </p:spTree>
    <p:extLst>
      <p:ext uri="{BB962C8B-B14F-4D97-AF65-F5344CB8AC3E}">
        <p14:creationId xmlns:p14="http://schemas.microsoft.com/office/powerpoint/2010/main" val="33113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3CD2-DBE1-287D-00C4-5E28A53E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9243-290A-B27F-F2CC-11985740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YAIRN</a:t>
            </a:r>
          </a:p>
          <a:p>
            <a:r>
              <a:rPr lang="en-US" sz="2200" dirty="0"/>
              <a:t>Pan Deanery Regional Teaching</a:t>
            </a:r>
          </a:p>
          <a:p>
            <a:r>
              <a:rPr lang="en-US" sz="2200" dirty="0"/>
              <a:t>FUSIC Training</a:t>
            </a:r>
          </a:p>
          <a:p>
            <a:r>
              <a:rPr lang="en-US" sz="2200" dirty="0"/>
              <a:t>FFICM Exam and Courses</a:t>
            </a:r>
          </a:p>
          <a:p>
            <a:r>
              <a:rPr lang="en-US" sz="2200" dirty="0"/>
              <a:t>Regional Conferences</a:t>
            </a:r>
          </a:p>
          <a:p>
            <a:r>
              <a:rPr lang="en-US" sz="2200" dirty="0"/>
              <a:t>Resources</a:t>
            </a:r>
          </a:p>
          <a:p>
            <a:r>
              <a:rPr lang="en-US" sz="2200" dirty="0"/>
              <a:t>Courses</a:t>
            </a:r>
          </a:p>
          <a:p>
            <a:r>
              <a:rPr lang="en-US" sz="2200" dirty="0"/>
              <a:t>Other opportunities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870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230" y="269823"/>
            <a:ext cx="7264927" cy="568613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Resus council courses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YOR-TRACH April 30th, 2025 (best to complete early in Stage 2 once you have some exposure to perc tracheostomies) . Annually in March</a:t>
            </a:r>
          </a:p>
          <a:p>
            <a:endParaRPr lang="en-GB" dirty="0"/>
          </a:p>
          <a:p>
            <a:r>
              <a:rPr lang="en-GB" dirty="0"/>
              <a:t>EPIC 2</a:t>
            </a:r>
          </a:p>
          <a:p>
            <a:endParaRPr lang="en-GB" dirty="0"/>
          </a:p>
          <a:p>
            <a:r>
              <a:rPr lang="en-GB" dirty="0"/>
              <a:t>Difficult Airway Course – September every year</a:t>
            </a:r>
          </a:p>
          <a:p>
            <a:endParaRPr lang="en-GB" dirty="0"/>
          </a:p>
          <a:p>
            <a:r>
              <a:rPr lang="en-GB" dirty="0"/>
              <a:t>ODT Deceased Donation Course (free for trainees), 2 day course, gets fully booked quickly)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www.odt.nhs.uk</a:t>
            </a:r>
            <a:r>
              <a:rPr lang="en-GB" dirty="0"/>
              <a:t>/deceased-donation/education-and-training/the-national-deceased-donation-course-for-</a:t>
            </a:r>
            <a:r>
              <a:rPr lang="en-GB" dirty="0" err="1"/>
              <a:t>icm</a:t>
            </a:r>
            <a:r>
              <a:rPr lang="en-GB" dirty="0"/>
              <a:t>-trainees/</a:t>
            </a:r>
          </a:p>
          <a:p>
            <a:endParaRPr lang="en-GB" dirty="0"/>
          </a:p>
          <a:p>
            <a:r>
              <a:rPr lang="en-GB" dirty="0"/>
              <a:t>ICU conferences – Yorkshire Intensive Care Conference annually, ICS,  ESICM, Critical Care Reviews (CCR) in </a:t>
            </a:r>
            <a:r>
              <a:rPr lang="en-GB" dirty="0" err="1"/>
              <a:t>Belfas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Intensivists in Training course at the college usually in Oct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Funding – local courses where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8BA74-63F3-D58E-9805-79DBD2B71CD7}"/>
              </a:ext>
            </a:extLst>
          </p:cNvPr>
          <p:cNvSpPr txBox="1"/>
          <p:nvPr/>
        </p:nvSpPr>
        <p:spPr>
          <a:xfrm>
            <a:off x="4015946" y="6098745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yairn.co.uk</a:t>
            </a:r>
            <a:r>
              <a:rPr lang="en-US" dirty="0"/>
              <a:t>/recommended-courses</a:t>
            </a:r>
          </a:p>
        </p:txBody>
      </p:sp>
    </p:spTree>
    <p:extLst>
      <p:ext uri="{BB962C8B-B14F-4D97-AF65-F5344CB8AC3E}">
        <p14:creationId xmlns:p14="http://schemas.microsoft.com/office/powerpoint/2010/main" val="50336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48D3-4178-EB25-BB87-F66DD1C4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E042-DF97-049F-ECC3-BBBE30E0A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research opportunities around the region</a:t>
            </a:r>
          </a:p>
          <a:p>
            <a:pPr lvl="1"/>
            <a:r>
              <a:rPr lang="en-US" dirty="0"/>
              <a:t>Ensure your GCP is up-to-date</a:t>
            </a:r>
          </a:p>
          <a:p>
            <a:pPr lvl="1"/>
            <a:r>
              <a:rPr lang="en-US" dirty="0">
                <a:hlinkClick r:id="rId2"/>
              </a:rPr>
              <a:t>https://www.nihr.ac.uk/health-and-care-professionals/learning-and-support/good-clinical-practice.htm</a:t>
            </a:r>
            <a:endParaRPr lang="en-US" dirty="0"/>
          </a:p>
          <a:p>
            <a:pPr lvl="1"/>
            <a:r>
              <a:rPr lang="en-US" dirty="0"/>
              <a:t>Critical Care Research Leads </a:t>
            </a:r>
          </a:p>
          <a:p>
            <a:r>
              <a:rPr lang="en-US" dirty="0"/>
              <a:t>Contribute to local pan-deanery teaching organization</a:t>
            </a:r>
          </a:p>
          <a:p>
            <a:r>
              <a:rPr lang="en-US" dirty="0"/>
              <a:t>STC rep opportunities</a:t>
            </a:r>
          </a:p>
          <a:p>
            <a:r>
              <a:rPr lang="en-US" dirty="0"/>
              <a:t>Education opportunities </a:t>
            </a:r>
          </a:p>
          <a:p>
            <a:r>
              <a:rPr lang="en-US" dirty="0"/>
              <a:t>Just ask!</a:t>
            </a:r>
          </a:p>
        </p:txBody>
      </p:sp>
    </p:spTree>
    <p:extLst>
      <p:ext uri="{BB962C8B-B14F-4D97-AF65-F5344CB8AC3E}">
        <p14:creationId xmlns:p14="http://schemas.microsoft.com/office/powerpoint/2010/main" val="1021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6554-B058-9F20-C1EE-C0F0C60A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1C75-B094-FD4B-4675-99CCFB11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209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BEB-7E47-E6B5-06EC-C7ED4D44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580E-3F3D-7330-F96A-995979DA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Yorkshire and Humber </a:t>
            </a:r>
            <a:r>
              <a:rPr lang="en-US" sz="2200" dirty="0" err="1"/>
              <a:t>Anaesthetics</a:t>
            </a:r>
            <a:r>
              <a:rPr lang="en-US" sz="2200" dirty="0"/>
              <a:t> and ICM Regional Network</a:t>
            </a:r>
          </a:p>
          <a:p>
            <a:r>
              <a:rPr lang="en-US" sz="2200" dirty="0"/>
              <a:t>A single point of access for Educational Events, Courses and Teaching within the region</a:t>
            </a:r>
          </a:p>
          <a:p>
            <a:r>
              <a:rPr lang="en-US" sz="2200" dirty="0"/>
              <a:t>Access to a School Courses </a:t>
            </a:r>
            <a:r>
              <a:rPr lang="en-US" sz="2200" dirty="0" err="1"/>
              <a:t>Calender</a:t>
            </a:r>
            <a:endParaRPr lang="en-US" sz="2200" dirty="0"/>
          </a:p>
          <a:p>
            <a:r>
              <a:rPr lang="en-US" sz="2200" dirty="0"/>
              <a:t>Access to Regional Teaching </a:t>
            </a:r>
            <a:r>
              <a:rPr lang="en-US" sz="2200" dirty="0" err="1"/>
              <a:t>programmes</a:t>
            </a:r>
            <a:endParaRPr lang="en-US" sz="2200" dirty="0"/>
          </a:p>
          <a:p>
            <a:r>
              <a:rPr lang="en-US" sz="2200" dirty="0"/>
              <a:t>Information about available courses within the region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>
                <a:hlinkClick r:id="rId2"/>
              </a:rPr>
              <a:t>http://YAIRN.co.uk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743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AC51-D3B8-EC4F-8A3D-32144150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YAIRN</a:t>
            </a:r>
          </a:p>
        </p:txBody>
      </p:sp>
      <p:pic>
        <p:nvPicPr>
          <p:cNvPr id="4" name="Content Placeholder 4" descr="A computer with a qr code&#10;&#10;Description automatically generated">
            <a:extLst>
              <a:ext uri="{FF2B5EF4-FFF2-40B4-BE49-F238E27FC236}">
                <a16:creationId xmlns:a16="http://schemas.microsoft.com/office/drawing/2014/main" id="{B5527FE6-D76A-1F8E-F420-3CC87DE8F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348" y="324866"/>
            <a:ext cx="6208268" cy="6208268"/>
          </a:xfrm>
        </p:spPr>
      </p:pic>
    </p:spTree>
    <p:extLst>
      <p:ext uri="{BB962C8B-B14F-4D97-AF65-F5344CB8AC3E}">
        <p14:creationId xmlns:p14="http://schemas.microsoft.com/office/powerpoint/2010/main" val="122323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3FC1-4DDA-92EF-2E14-73759DD1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</a:t>
            </a:r>
            <a:r>
              <a:rPr lang="en-US" dirty="0" err="1"/>
              <a:t>Calender</a:t>
            </a:r>
            <a:endParaRPr lang="en-US" dirty="0"/>
          </a:p>
        </p:txBody>
      </p:sp>
      <p:pic>
        <p:nvPicPr>
          <p:cNvPr id="4" name="Content Placeholder 4" descr="A screenshot of a medical course&#10;&#10;AI-generated content may be incorrect.">
            <a:extLst>
              <a:ext uri="{FF2B5EF4-FFF2-40B4-BE49-F238E27FC236}">
                <a16:creationId xmlns:a16="http://schemas.microsoft.com/office/drawing/2014/main" id="{F61E83EC-EBEA-536A-9319-8CE6C1D0D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306" y="851548"/>
            <a:ext cx="8154875" cy="4873472"/>
          </a:xfrm>
        </p:spPr>
      </p:pic>
    </p:spTree>
    <p:extLst>
      <p:ext uri="{BB962C8B-B14F-4D97-AF65-F5344CB8AC3E}">
        <p14:creationId xmlns:p14="http://schemas.microsoft.com/office/powerpoint/2010/main" val="112366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Pan-deanery ICM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864107"/>
            <a:ext cx="7438768" cy="5252488"/>
          </a:xfrm>
        </p:spPr>
        <p:txBody>
          <a:bodyPr/>
          <a:lstStyle/>
          <a:p>
            <a:r>
              <a:rPr lang="en-GB" dirty="0"/>
              <a:t>Full day alternate months</a:t>
            </a:r>
          </a:p>
          <a:p>
            <a:endParaRPr lang="en-GB" dirty="0"/>
          </a:p>
          <a:p>
            <a:r>
              <a:rPr lang="en-GB" dirty="0"/>
              <a:t>Spread across hospitals within Y&amp;H</a:t>
            </a:r>
          </a:p>
          <a:p>
            <a:pPr lvl="1"/>
            <a:r>
              <a:rPr lang="en-GB" dirty="0"/>
              <a:t>Sheffield/Leeds/Hull/Bradford/Doncaster/York/Pinderfields/Barnsley/Harrogate)</a:t>
            </a:r>
          </a:p>
          <a:p>
            <a:endParaRPr lang="en-GB" dirty="0"/>
          </a:p>
          <a:p>
            <a:r>
              <a:rPr lang="en-GB" dirty="0"/>
              <a:t>2 year program to cover FICM curriculum</a:t>
            </a:r>
          </a:p>
          <a:p>
            <a:endParaRPr lang="en-GB" dirty="0"/>
          </a:p>
          <a:p>
            <a:r>
              <a:rPr lang="en-GB" dirty="0"/>
              <a:t>Stage 3 trainees will be involved in coordinating/running day</a:t>
            </a:r>
          </a:p>
        </p:txBody>
      </p:sp>
    </p:spTree>
    <p:extLst>
      <p:ext uri="{BB962C8B-B14F-4D97-AF65-F5344CB8AC3E}">
        <p14:creationId xmlns:p14="http://schemas.microsoft.com/office/powerpoint/2010/main" val="131155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Pan-deanery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Dates for your diaries: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September 19</a:t>
            </a:r>
            <a:r>
              <a:rPr lang="en-GB" b="1" baseline="30000" dirty="0"/>
              <a:t>th</a:t>
            </a:r>
            <a:r>
              <a:rPr lang="en-GB" b="1" dirty="0"/>
              <a:t> 2025: </a:t>
            </a:r>
            <a:r>
              <a:rPr lang="en-GB" dirty="0"/>
              <a:t>Sheffield Northern: Haematology/Oncology/Endocrinology</a:t>
            </a:r>
          </a:p>
          <a:p>
            <a:r>
              <a:rPr lang="en-GB" b="1" dirty="0"/>
              <a:t>Nov 20</a:t>
            </a:r>
            <a:r>
              <a:rPr lang="en-GB" b="1" baseline="30000" dirty="0"/>
              <a:t>th</a:t>
            </a:r>
            <a:r>
              <a:rPr lang="en-GB" b="1" dirty="0"/>
              <a:t> 2025: </a:t>
            </a:r>
            <a:r>
              <a:rPr lang="en-GB" dirty="0"/>
              <a:t>SJUH: Liver &amp; Gastro</a:t>
            </a:r>
          </a:p>
          <a:p>
            <a:r>
              <a:rPr lang="en-GB" b="1" dirty="0"/>
              <a:t>Jan 16</a:t>
            </a:r>
            <a:r>
              <a:rPr lang="en-GB" b="1" baseline="30000" dirty="0"/>
              <a:t>th</a:t>
            </a:r>
            <a:r>
              <a:rPr lang="en-GB" b="1" dirty="0"/>
              <a:t> 2026: </a:t>
            </a:r>
            <a:r>
              <a:rPr lang="en-GB" dirty="0"/>
              <a:t>Bradford: Transfer &amp; Leadership Management</a:t>
            </a:r>
          </a:p>
          <a:p>
            <a:r>
              <a:rPr lang="en-GB" b="1" dirty="0"/>
              <a:t>March 13</a:t>
            </a:r>
            <a:r>
              <a:rPr lang="en-GB" b="1" baseline="30000" dirty="0"/>
              <a:t>th</a:t>
            </a:r>
            <a:r>
              <a:rPr lang="en-GB" b="1" dirty="0"/>
              <a:t> 2026: </a:t>
            </a:r>
            <a:r>
              <a:rPr lang="en-GB" dirty="0"/>
              <a:t>Barnsley PGME: Respiratory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yairn.co.uk</a:t>
            </a:r>
            <a:r>
              <a:rPr lang="en-GB" dirty="0"/>
              <a:t>/#</a:t>
            </a:r>
            <a:r>
              <a:rPr lang="en-GB" dirty="0" err="1"/>
              <a:t>regionalteaching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36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FUSIC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00756" cy="361824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Point of care ultrasound and echocardiography increasingly recognised as useful for ICM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Recommended that all trainees gain some formal training in POCUS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FUSIC is run by the ICS – specifically designed for critical care patients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Different modules – heart, lung, abdomen, vascular, DVT</a:t>
            </a:r>
          </a:p>
        </p:txBody>
      </p:sp>
      <p:pic>
        <p:nvPicPr>
          <p:cNvPr id="7" name="Picture 6" descr="Blue and black text on a white background&#10;&#10;Description automatically generated">
            <a:extLst>
              <a:ext uri="{FF2B5EF4-FFF2-40B4-BE49-F238E27FC236}">
                <a16:creationId xmlns:a16="http://schemas.microsoft.com/office/drawing/2014/main" id="{C9239CDD-5393-E826-1FA7-D15E9045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2" y="5092167"/>
            <a:ext cx="2997200" cy="1346200"/>
          </a:xfrm>
          <a:prstGeom prst="rect">
            <a:avLst/>
          </a:prstGeom>
        </p:spPr>
      </p:pic>
      <p:pic>
        <p:nvPicPr>
          <p:cNvPr id="9" name="Picture 8" descr="A white logo with a diamond&#10;&#10;Description automatically generated">
            <a:extLst>
              <a:ext uri="{FF2B5EF4-FFF2-40B4-BE49-F238E27FC236}">
                <a16:creationId xmlns:a16="http://schemas.microsoft.com/office/drawing/2014/main" id="{490D6144-CA19-7D68-1706-2382BA73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42" y="5092167"/>
            <a:ext cx="2082800" cy="1346200"/>
          </a:xfrm>
          <a:prstGeom prst="rect">
            <a:avLst/>
          </a:prstGeom>
        </p:spPr>
      </p:pic>
      <p:pic>
        <p:nvPicPr>
          <p:cNvPr id="6" name="Picture 5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D10DA9C0-1781-F504-C9C5-9CE6543DF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20" y="5092166"/>
            <a:ext cx="2627102" cy="13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0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FUSIC Heart/FICE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3 FUSIC accredited courses in Yorkshire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Leeds FUSIC Course  – one course annually (next Nov 17</a:t>
            </a:r>
            <a:r>
              <a:rPr lang="en-GB" baseline="30000" dirty="0"/>
              <a:t>th</a:t>
            </a:r>
            <a:r>
              <a:rPr lang="en-GB" dirty="0"/>
              <a:t> and 18</a:t>
            </a:r>
            <a:r>
              <a:rPr lang="en-GB" baseline="30000" dirty="0"/>
              <a:t>th</a:t>
            </a:r>
            <a:r>
              <a:rPr lang="en-GB" dirty="0"/>
              <a:t>) in Leeds). </a:t>
            </a:r>
          </a:p>
          <a:p>
            <a:pPr marL="0" indent="0">
              <a:buNone/>
            </a:pPr>
            <a:r>
              <a:rPr lang="en-GB" dirty="0"/>
              <a:t>Barnsley – FUSIC SY: Nov 3-4th 2025 in Barnsley (FAMUS as well)</a:t>
            </a:r>
          </a:p>
          <a:p>
            <a:pPr marL="0" indent="0">
              <a:buNone/>
            </a:pPr>
            <a:r>
              <a:rPr lang="en-GB" dirty="0"/>
              <a:t>LACE: Leeds Advanced Critical Care Course – usually July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FUSIC-</a:t>
            </a:r>
            <a:r>
              <a:rPr lang="en-GB" dirty="0" err="1"/>
              <a:t>SY.co.uk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Mentors: email </a:t>
            </a:r>
            <a:r>
              <a:rPr lang="en-GB" sz="1600" b="1" i="0" u="none" strike="noStrike" dirty="0">
                <a:solidFill>
                  <a:srgbClr val="901D81"/>
                </a:solidFill>
                <a:effectLst/>
                <a:latin typeface="Poppins" pitchFamily="2" charset="77"/>
                <a:hlinkClick r:id="rId2"/>
              </a:rPr>
              <a:t>learning@ics.ac.uk</a:t>
            </a:r>
            <a:r>
              <a:rPr lang="en-GB" sz="1600" b="1" dirty="0">
                <a:solidFill>
                  <a:srgbClr val="901D81"/>
                </a:solidFill>
                <a:latin typeface="Poppins" pitchFamily="2" charset="77"/>
              </a:rPr>
              <a:t> if you are unable to locate your local FUCIS mentor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https://www.yorksandhumberdeanery.nhs.uk/anaesthesia/intensive_care_medicine/yorkshire_fice_training</a:t>
            </a:r>
          </a:p>
        </p:txBody>
      </p:sp>
    </p:spTree>
    <p:extLst>
      <p:ext uri="{BB962C8B-B14F-4D97-AF65-F5344CB8AC3E}">
        <p14:creationId xmlns:p14="http://schemas.microsoft.com/office/powerpoint/2010/main" val="361384422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{9A3A4384-42E7-D24F-BC2C-08715DE6A006}tf10001124</Template>
  <TotalTime>21432</TotalTime>
  <Words>1173</Words>
  <Application>Microsoft Macintosh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Corbel</vt:lpstr>
      <vt:lpstr>Poppins</vt:lpstr>
      <vt:lpstr>Wingdings 2</vt:lpstr>
      <vt:lpstr>Frame</vt:lpstr>
      <vt:lpstr>Regional Teaching, Courses and Exams</vt:lpstr>
      <vt:lpstr>Overview</vt:lpstr>
      <vt:lpstr>YAIRN</vt:lpstr>
      <vt:lpstr>YAIRN</vt:lpstr>
      <vt:lpstr>School Calender</vt:lpstr>
      <vt:lpstr>Pan-deanery ICM teaching</vt:lpstr>
      <vt:lpstr>Pan-deanery teaching</vt:lpstr>
      <vt:lpstr>FUSIC training</vt:lpstr>
      <vt:lpstr>FUSIC Heart/FICE</vt:lpstr>
      <vt:lpstr>FUSIC Heart</vt:lpstr>
      <vt:lpstr>FICE mentors</vt:lpstr>
      <vt:lpstr>When to do FUSIC</vt:lpstr>
      <vt:lpstr>Other ultrasound training</vt:lpstr>
      <vt:lpstr>FFICM exam</vt:lpstr>
      <vt:lpstr>Practically</vt:lpstr>
      <vt:lpstr>Exam courses</vt:lpstr>
      <vt:lpstr>ICU Conferences</vt:lpstr>
      <vt:lpstr>Resources</vt:lpstr>
      <vt:lpstr>PowerPoint Presentation</vt:lpstr>
      <vt:lpstr>Courses:</vt:lpstr>
      <vt:lpstr>Other opportunities</vt:lpstr>
      <vt:lpstr>PowerPoint Presentation</vt:lpstr>
    </vt:vector>
  </TitlesOfParts>
  <Company>The Mid Yorkshire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Teaching, courses and exams</dc:title>
  <dc:creator>Brendan Sloan</dc:creator>
  <cp:lastModifiedBy>Selin Kabadayi</cp:lastModifiedBy>
  <cp:revision>23</cp:revision>
  <dcterms:created xsi:type="dcterms:W3CDTF">2019-09-03T11:34:14Z</dcterms:created>
  <dcterms:modified xsi:type="dcterms:W3CDTF">2025-09-04T12:23:56Z</dcterms:modified>
</cp:coreProperties>
</file>