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8" r:id="rId4"/>
    <p:sldId id="279" r:id="rId5"/>
    <p:sldId id="280" r:id="rId6"/>
    <p:sldId id="281" r:id="rId7"/>
    <p:sldId id="269" r:id="rId8"/>
    <p:sldId id="271" r:id="rId9"/>
    <p:sldId id="270" r:id="rId10"/>
    <p:sldId id="275" r:id="rId11"/>
    <p:sldId id="272" r:id="rId12"/>
    <p:sldId id="273" r:id="rId13"/>
    <p:sldId id="274" r:id="rId14"/>
    <p:sldId id="276" r:id="rId15"/>
    <p:sldId id="277" r:id="rId16"/>
    <p:sldId id="278" r:id="rId17"/>
    <p:sldId id="282" r:id="rId18"/>
    <p:sldId id="28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DEFDD4-4361-42E3-A6BE-101EC689FB0D}" v="177" dt="2026-04-30T10:01:22.108"/>
    <p1510:client id="{7C0C442E-A52A-914A-B2C5-64C36C347E85}" v="751" dt="2026-05-01T10:51:09.321"/>
    <p1510:client id="{EAE47E83-B502-4097-9588-3563F5B9207F}" v="267" dt="2026-04-30T09:56:31.5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16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5-06T13:59:20.9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13575 9700 16383 0 0,'0'-10'0'0'0,"-5"-13"0"0"0,-31-18 0 0 0,-49-6 0 0 0,-45-5 0 0 0,-49-14 0 0 0,-43-5 0 0 0,-5-1 0 0 0,-12 3 0 0 0,0 7 0 0 0,16 5 0 0 0,6 7 0 0 0,11 7 0 0 0,15 11 0 0 0,16 11 0 0 0,18 9 0 0 0,6-4 0 0 0,14 2 0 0 0,15 2 0 0 0,9 4 0 0 0,14 3 0 0 0,4 3 0 0 0,8 1 0 0 0,9 1 0 0 0,3 0 0 0 0,4 1 0 0 0,5 0 0 0 0,4-1 0 0 0,2 0 0 0 0,6 1 0 0 0,3 4 0 0 0,5 6 0 0 0,5 12 0 0 0,1 1 0 0 0,1 7 0 0 0,2-2 0 0 0,-1 9 0 0 0,-1 8 0 0 0,-2 10 0 0 0,-5 12 0 0 0,6 8 0 0 0,-5 1 0 0 0,0 12 0 0 0,7 1 0 0 0,11 5 0 0 0,0 1 0 0 0,-1-6 0 0 0,5 7 0 0 0,6 6 0 0 0,1 5 0 0 0,4 9 0 0 0,3 0 0 0 0,3-1 0 0 0,3-5 0 0 0,2-6 0 0 0,1-2 0 0 0,1-4 0 0 0,0-8 0 0 0,-1-5 0 0 0,1-13 0 0 0,-1-3 0 0 0,1-9 0 0 0,-1-5 0 0 0,0 3 0 0 0,5-4 0 0 0,6 4 0 0 0,17 6 0 0 0,8 7 0 0 0,17 7 0 0 0,15 3 0 0 0,6-1 0 0 0,10 0 0 0 0,15-4 0 0 0,10 0 0 0 0,3-9 0 0 0,10 0 0 0 0,-5-8 0 0 0,3-8 0 0 0,9-4 0 0 0,19 1 0 0 0,12-9 0 0 0,5-6 0 0 0,3 6 0 0 0,-2-4 0 0 0,-9-3 0 0 0,-17-7 0 0 0,-13-8 0 0 0,-3-2 0 0 0,-7-4 0 0 0,0-4 0 0 0,5-3 0 0 0,17-3 0 0 0,4-1 0 0 0,12-2 0 0 0,-5 1 0 0 0,-13-1 0 0 0,-11 0 0 0 0,-22 1 0 0 0,-13-15 0 0 0,-12-5 0 0 0,-11-9 0 0 0,-11-4 0 0 0,0-7 0 0 0,-6-11 0 0 0,4-12 0 0 0,-8-9 0 0 0,-1-8 0 0 0,5-20 0 0 0,5-22 0 0 0,7-16 0 0 0,-2-3 0 0 0,3-3 0 0 0,1 4 0 0 0,-1 0 0 0 0,-6 10 0 0 0,-9 7 0 0 0,-7 0 0 0 0,-11 6 0 0 0,-5 13 0 0 0,-8 4 0 0 0,-7 10 0 0 0,0 5 0 0 0,3 7 0 0 0,-1 8 0 0 0,-2 4 0 0 0,-4 5 0 0 0,-3 8 0 0 0,-1 2 0 0 0,-3 1 0 0 0,0 3 0 0 0,0 5 0 0 0,-1 5 0 0 0,1-1 0 0 0,-6 0 0 0 0,0 3 0 0 0,-1 1 0 0 0,-3 3 0 0 0,-5 0 0 0 0,-5 2 0 0 0,-4 0 0 0 0,-3 1 0 0 0,-1 4 0 0 0,-2 7 0 0 0,0 6 0 0 0,-5 0 0 0 0,-6 2 0 0 0,-2 2 0 0 0,-2 3 0 0 0,0 2 0 0 0,-1 1 0 0 0,2 0 0 0 0,-1 2 0 0 0,2-1 0 0 0,8 1 0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br01.safelinks.protection.outlook.com/?url=https%3A%2F%2Fleeds.onlinesurveys.ac.uk%2Ftake-time-client-form-2022&amp;data=05%7C01%7Calison.colhoun1%40nhs.net%7C0c72be6b73de4e2383cb08dbd324a83b%7C37c354b285b047f5b22207b48d774ee3%7C0%7C0%7C638335926606397712%7CUnknown%7CTWFpbGZsb3d8eyJWIjoiMC4wLjAwMDAiLCJQIjoiV2luMzIiLCJBTiI6Ik1haWwiLCJXVCI6Mn0%3D%7C3000%7C%7C%7C&amp;sdata=2jTpD6LghXd50gVvzifTP0u7HlDJxxL2hpauY%2FPpWFk%3D&amp;reserved=0" TargetMode="Externa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hyperlink" Target="https://gbr01.safelinks.protection.outlook.com/?url=https%3A%2F%2Fwww.yorksandhumberdeanery.nhs.uk%2Fmedicine%2Frenal_medicine%2Fcoaching&amp;data=05%7C01%7Calison.colhoun1%40nhs.net%7C0c72be6b73de4e2383cb08dbd324a83b%7C37c354b285b047f5b22207b48d774ee3%7C0%7C0%7C638335926606553933%7CUnknown%7CTWFpbGZsb3d8eyJWIjoiMC4wLjAwMDAiLCJQIjoiV2luMzIiLCJBTiI6Ik1haWwiLCJXVCI6Mn0%3D%7C3000%7C%7C%7C&amp;sdata=1LLTTWBsnd0CK%2BNFC9EZVE1UC7BEzDWWXF9egqo9vNA%3D&amp;reserved=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rksandhumberdeanery.nhs.uk/professional-support/coaching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/>
              <a:t>Help!!</a:t>
            </a:r>
            <a:br>
              <a:rPr lang="en-US" dirty="0"/>
            </a:br>
            <a:r>
              <a:rPr lang="en-US"/>
              <a:t>What is out there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Dr Alison Colhoun</a:t>
            </a:r>
          </a:p>
          <a:p>
            <a:r>
              <a:rPr lang="en-US" dirty="0"/>
              <a:t>Deputy </a:t>
            </a:r>
            <a:r>
              <a:rPr lang="en-US"/>
              <a:t>HoS </a:t>
            </a:r>
            <a:endParaRPr lang="en-US" dirty="0"/>
          </a:p>
          <a:p>
            <a:r>
              <a:rPr lang="en-US"/>
              <a:t>Interim South TPD</a:t>
            </a:r>
            <a:endParaRPr lang="en-US" dirty="0"/>
          </a:p>
        </p:txBody>
      </p:sp>
      <p:pic>
        <p:nvPicPr>
          <p:cNvPr id="5" name="Content Placeholder 7" descr="taketime.gif">
            <a:extLst>
              <a:ext uri="{FF2B5EF4-FFF2-40B4-BE49-F238E27FC236}">
                <a16:creationId xmlns:a16="http://schemas.microsoft.com/office/drawing/2014/main" id="{6C2DABC7-9C17-6BE0-9A1F-6F587F9AD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30" y="5355664"/>
            <a:ext cx="3441069" cy="977975"/>
          </a:xfrm>
          <a:prstGeom prst="rect">
            <a:avLst/>
          </a:prstGeom>
        </p:spPr>
      </p:pic>
      <p:pic>
        <p:nvPicPr>
          <p:cNvPr id="7" name="Picture 6" descr="NHS Practitioner Health logo">
            <a:extLst>
              <a:ext uri="{FF2B5EF4-FFF2-40B4-BE49-F238E27FC236}">
                <a16:creationId xmlns:a16="http://schemas.microsoft.com/office/drawing/2014/main" id="{BF6AC62D-6C26-CDD0-1B9C-0338299B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567" y="321873"/>
            <a:ext cx="3576998" cy="1011718"/>
          </a:xfrm>
          <a:prstGeom prst="rect">
            <a:avLst/>
          </a:prstGeom>
        </p:spPr>
      </p:pic>
      <p:pic>
        <p:nvPicPr>
          <p:cNvPr id="8" name="Picture 7" descr="A group of people holding hands&#10;&#10;AI-generated content may be incorrect.">
            <a:extLst>
              <a:ext uri="{FF2B5EF4-FFF2-40B4-BE49-F238E27FC236}">
                <a16:creationId xmlns:a16="http://schemas.microsoft.com/office/drawing/2014/main" id="{74B26739-4A6E-7AAF-1266-DF05EA023D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651" t="128914" r="26992" b="-43686"/>
          <a:stretch>
            <a:fillRect/>
          </a:stretch>
        </p:blipFill>
        <p:spPr>
          <a:xfrm>
            <a:off x="1705600" y="4505194"/>
            <a:ext cx="5164092" cy="968071"/>
          </a:xfrm>
          <a:prstGeom prst="rect">
            <a:avLst/>
          </a:prstGeom>
        </p:spPr>
      </p:pic>
      <p:pic>
        <p:nvPicPr>
          <p:cNvPr id="9" name="Picture 8" descr="A group of people holding hands&#10;&#10;AI-generated content may be incorrect.">
            <a:extLst>
              <a:ext uri="{FF2B5EF4-FFF2-40B4-BE49-F238E27FC236}">
                <a16:creationId xmlns:a16="http://schemas.microsoft.com/office/drawing/2014/main" id="{4B6342AC-DC20-0B27-C3D6-2325018E37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966" t="62898" r="38475" b="22058"/>
          <a:stretch>
            <a:fillRect/>
          </a:stretch>
        </p:blipFill>
        <p:spPr>
          <a:xfrm>
            <a:off x="114822" y="350729"/>
            <a:ext cx="5066947" cy="985883"/>
          </a:xfrm>
          <a:prstGeom prst="rect">
            <a:avLst/>
          </a:prstGeom>
        </p:spPr>
      </p:pic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C2E74EC-CC7D-7F63-E9AA-5FD6A819F2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793" t="10585" r="64781" b="85203"/>
          <a:stretch>
            <a:fillRect/>
          </a:stretch>
        </p:blipFill>
        <p:spPr>
          <a:xfrm>
            <a:off x="8851727" y="5971529"/>
            <a:ext cx="3028442" cy="55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50784-8A62-5433-F532-A53C92656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/>
              <a:t>Access to work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123BE-9554-C393-7718-F1BE44717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Anyone in </a:t>
            </a:r>
            <a:r>
              <a:rPr lang="en-GB"/>
              <a:t>employment / Anywhere</a:t>
            </a:r>
          </a:p>
          <a:p>
            <a:r>
              <a:rPr lang="en-GB"/>
              <a:t>Can be Temporary</a:t>
            </a:r>
            <a:endParaRPr lang="en-GB" dirty="0"/>
          </a:p>
          <a:p>
            <a:r>
              <a:rPr lang="en-GB"/>
              <a:t>Government funded</a:t>
            </a:r>
            <a:endParaRPr lang="en-GB" dirty="0"/>
          </a:p>
          <a:p>
            <a:r>
              <a:rPr lang="en-GB"/>
              <a:t>Specific to that job so rotational doctors need to reapply</a:t>
            </a:r>
            <a:endParaRPr lang="en-GB" dirty="0"/>
          </a:p>
          <a:p>
            <a:pPr marL="0" indent="0">
              <a:buNone/>
            </a:pPr>
            <a:r>
              <a:rPr lang="en-GB" b="1" u="sng"/>
              <a:t>Examples</a:t>
            </a:r>
            <a:endParaRPr lang="en-GB" u="sng" dirty="0"/>
          </a:p>
          <a:p>
            <a:r>
              <a:rPr lang="en-GB"/>
              <a:t>Laptops</a:t>
            </a:r>
            <a:endParaRPr lang="en-GB" dirty="0"/>
          </a:p>
          <a:p>
            <a:r>
              <a:rPr lang="en-GB"/>
              <a:t>Taxi's</a:t>
            </a:r>
            <a:endParaRPr lang="en-GB" dirty="0"/>
          </a:p>
          <a:p>
            <a:r>
              <a:rPr lang="en-GB"/>
              <a:t>Mentor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5154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5504F-3AA3-4DA1-40AC-5F6C9C7E7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Exams</a:t>
            </a:r>
          </a:p>
        </p:txBody>
      </p:sp>
      <p:pic>
        <p:nvPicPr>
          <p:cNvPr id="7" name="Content Placeholder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73EF157-AA70-8E6E-BC54-2081563FFD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6464" r="-52653" b="-25856"/>
          <a:stretch>
            <a:fillRect/>
          </a:stretch>
        </p:blipFill>
        <p:spPr>
          <a:xfrm>
            <a:off x="344326" y="1592792"/>
            <a:ext cx="7909888" cy="332520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125649-87ED-800B-EFBA-B91213FF8E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7450" y="1719792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Lots of local resources</a:t>
            </a:r>
          </a:p>
          <a:p>
            <a:r>
              <a:rPr lang="en-US" dirty="0"/>
              <a:t>Second attempt can request </a:t>
            </a:r>
            <a:r>
              <a:rPr lang="en-US"/>
              <a:t>custom-made</a:t>
            </a:r>
            <a:r>
              <a:rPr lang="en-US" dirty="0"/>
              <a:t> planning with TPD – funding of external courses</a:t>
            </a:r>
          </a:p>
          <a:p>
            <a:r>
              <a:rPr lang="en-US" dirty="0"/>
              <a:t>If repeated </a:t>
            </a:r>
            <a:r>
              <a:rPr lang="en-US"/>
              <a:t>failure,</a:t>
            </a:r>
            <a:r>
              <a:rPr lang="en-US" dirty="0"/>
              <a:t> consider ND screening</a:t>
            </a:r>
          </a:p>
        </p:txBody>
      </p:sp>
    </p:spTree>
    <p:extLst>
      <p:ext uri="{BB962C8B-B14F-4D97-AF65-F5344CB8AC3E}">
        <p14:creationId xmlns:p14="http://schemas.microsoft.com/office/powerpoint/2010/main" val="3965779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C1C471-527A-C204-429F-02072E30C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6600"/>
              <a:t>TPD can request ND assessment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sX0" fmla="*/ 0 w 3291840"/>
              <a:gd name="csY0" fmla="*/ 0 h 18288"/>
              <a:gd name="csX1" fmla="*/ 658368 w 3291840"/>
              <a:gd name="csY1" fmla="*/ 0 h 18288"/>
              <a:gd name="csX2" fmla="*/ 1283818 w 3291840"/>
              <a:gd name="csY2" fmla="*/ 0 h 18288"/>
              <a:gd name="csX3" fmla="*/ 1909267 w 3291840"/>
              <a:gd name="csY3" fmla="*/ 0 h 18288"/>
              <a:gd name="csX4" fmla="*/ 2633472 w 3291840"/>
              <a:gd name="csY4" fmla="*/ 0 h 18288"/>
              <a:gd name="csX5" fmla="*/ 3291840 w 3291840"/>
              <a:gd name="csY5" fmla="*/ 0 h 18288"/>
              <a:gd name="csX6" fmla="*/ 3291840 w 3291840"/>
              <a:gd name="csY6" fmla="*/ 18288 h 18288"/>
              <a:gd name="csX7" fmla="*/ 2633472 w 3291840"/>
              <a:gd name="csY7" fmla="*/ 18288 h 18288"/>
              <a:gd name="csX8" fmla="*/ 2073859 w 3291840"/>
              <a:gd name="csY8" fmla="*/ 18288 h 18288"/>
              <a:gd name="csX9" fmla="*/ 1448410 w 3291840"/>
              <a:gd name="csY9" fmla="*/ 18288 h 18288"/>
              <a:gd name="csX10" fmla="*/ 822960 w 3291840"/>
              <a:gd name="csY10" fmla="*/ 18288 h 18288"/>
              <a:gd name="csX11" fmla="*/ 0 w 3291840"/>
              <a:gd name="csY11" fmla="*/ 18288 h 18288"/>
              <a:gd name="csX12" fmla="*/ 0 w 329184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09664B3-BC25-0E7E-6432-3B2DE96D38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6697" t="14000" r="19031" b="333"/>
          <a:stretch>
            <a:fillRect/>
          </a:stretch>
        </p:blipFill>
        <p:spPr>
          <a:xfrm>
            <a:off x="610734" y="2642616"/>
            <a:ext cx="5033029" cy="3605784"/>
          </a:xfrm>
          <a:prstGeom prst="rect">
            <a:avLst/>
          </a:prstGeom>
        </p:spPr>
      </p:pic>
      <p:pic>
        <p:nvPicPr>
          <p:cNvPr id="6" name="Content Placeholder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FCA7AE9-4E93-8D1D-276D-19681E201D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4722" t="8667" r="13106" b="333"/>
          <a:stretch>
            <a:fillRect/>
          </a:stretch>
        </p:blipFill>
        <p:spPr>
          <a:xfrm>
            <a:off x="6401477" y="2642616"/>
            <a:ext cx="5320453" cy="36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98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EC24A-59ED-08D0-B66B-C24B78EC3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Professional support</a:t>
            </a:r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B9836F9-2FEF-341D-9EC8-7D238B2500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7000" r="-180" b="333"/>
          <a:stretch>
            <a:fillRect/>
          </a:stretch>
        </p:blipFill>
        <p:spPr>
          <a:xfrm>
            <a:off x="633761" y="2237031"/>
            <a:ext cx="5190906" cy="258087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DAA8BD-204C-9FF5-64B1-7DF2DAA0A6D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Resident doctor can refer </a:t>
            </a:r>
            <a:r>
              <a:rPr lang="en-US"/>
              <a:t>themselves</a:t>
            </a:r>
          </a:p>
          <a:p>
            <a:r>
              <a:rPr lang="en-US"/>
              <a:t>ES can refer them</a:t>
            </a:r>
          </a:p>
          <a:p>
            <a:r>
              <a:rPr lang="en-US" sz="1200">
                <a:solidFill>
                  <a:srgbClr val="333333"/>
                </a:solidFill>
                <a:highlight>
                  <a:srgbClr val="FFFFFF"/>
                </a:highlight>
                <a:latin typeface="Arial"/>
                <a:cs typeface="Arial"/>
              </a:rPr>
              <a:t>Confidence</a:t>
            </a:r>
            <a:endParaRPr lang="en-US" dirty="0">
              <a:solidFill>
                <a:srgbClr val="000000"/>
              </a:solidFill>
              <a:latin typeface="Aptos" panose="020B0004020202020204"/>
              <a:cs typeface="Arial"/>
            </a:endParaRPr>
          </a:p>
          <a:p>
            <a:r>
              <a:rPr lang="en-US" sz="1200">
                <a:solidFill>
                  <a:srgbClr val="333333"/>
                </a:solidFill>
                <a:highlight>
                  <a:srgbClr val="FFFFFF"/>
                </a:highlight>
                <a:latin typeface="Arial"/>
                <a:cs typeface="Arial"/>
              </a:rPr>
              <a:t>Resilience</a:t>
            </a:r>
            <a:endParaRPr lang="en-US">
              <a:solidFill>
                <a:srgbClr val="000000"/>
              </a:solidFill>
              <a:latin typeface="Aptos" panose="020B0004020202020204"/>
              <a:cs typeface="Arial"/>
            </a:endParaRPr>
          </a:p>
          <a:p>
            <a:r>
              <a:rPr lang="en-US" sz="1200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cs typeface="Arial"/>
              </a:rPr>
              <a:t>Time </a:t>
            </a:r>
            <a:r>
              <a:rPr lang="en-US" sz="1200">
                <a:solidFill>
                  <a:srgbClr val="333333"/>
                </a:solidFill>
                <a:highlight>
                  <a:srgbClr val="FFFFFF"/>
                </a:highlight>
                <a:latin typeface="Arial"/>
                <a:cs typeface="Arial"/>
              </a:rPr>
              <a:t>keeping</a:t>
            </a:r>
            <a:endParaRPr lang="en-US">
              <a:solidFill>
                <a:srgbClr val="000000"/>
              </a:solidFill>
              <a:latin typeface="Aptos" panose="020B0004020202020204"/>
              <a:cs typeface="Arial"/>
            </a:endParaRPr>
          </a:p>
          <a:p>
            <a:r>
              <a:rPr lang="en-US" sz="1200">
                <a:solidFill>
                  <a:srgbClr val="333333"/>
                </a:solidFill>
                <a:highlight>
                  <a:srgbClr val="FFFFFF"/>
                </a:highlight>
                <a:latin typeface="Arial"/>
                <a:cs typeface="Arial"/>
              </a:rPr>
              <a:t>Conflict at work</a:t>
            </a:r>
            <a:endParaRPr lang="en-US">
              <a:solidFill>
                <a:srgbClr val="000000"/>
              </a:solidFill>
              <a:latin typeface="Aptos" panose="020B0004020202020204"/>
              <a:cs typeface="Arial"/>
            </a:endParaRPr>
          </a:p>
          <a:p>
            <a:r>
              <a:rPr lang="en-US" sz="1200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cs typeface="Arial"/>
              </a:rPr>
              <a:t>Career </a:t>
            </a:r>
            <a:r>
              <a:rPr lang="en-US" sz="1200">
                <a:solidFill>
                  <a:srgbClr val="333333"/>
                </a:solidFill>
                <a:highlight>
                  <a:srgbClr val="FFFFFF"/>
                </a:highlight>
                <a:latin typeface="Arial"/>
                <a:cs typeface="Arial"/>
              </a:rPr>
              <a:t>advice</a:t>
            </a:r>
            <a:endParaRPr lang="en-US">
              <a:solidFill>
                <a:srgbClr val="000000"/>
              </a:solidFill>
              <a:latin typeface="Aptos" panose="020B0004020202020204"/>
              <a:cs typeface="Arial"/>
            </a:endParaRPr>
          </a:p>
          <a:p>
            <a:r>
              <a:rPr lang="en-US" sz="1200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cs typeface="Arial"/>
              </a:rPr>
              <a:t>Not sure what support you </a:t>
            </a:r>
            <a:r>
              <a:rPr lang="en-US" sz="1200">
                <a:solidFill>
                  <a:srgbClr val="333333"/>
                </a:solidFill>
                <a:highlight>
                  <a:srgbClr val="FFFFFF"/>
                </a:highlight>
                <a:latin typeface="Arial"/>
                <a:cs typeface="Arial"/>
              </a:rPr>
              <a:t>need</a:t>
            </a:r>
            <a:endParaRPr lang="en-US">
              <a:solidFill>
                <a:srgbClr val="000000"/>
              </a:solidFill>
              <a:latin typeface="Aptos" panose="020B0004020202020204"/>
              <a:cs typeface="Arial"/>
            </a:endParaRPr>
          </a:p>
          <a:p>
            <a:r>
              <a:rPr lang="en-US" sz="1200">
                <a:solidFill>
                  <a:srgbClr val="333333"/>
                </a:solidFill>
                <a:highlight>
                  <a:srgbClr val="FFFFFF"/>
                </a:highlight>
                <a:latin typeface="Arial"/>
                <a:cs typeface="Arial"/>
              </a:rPr>
              <a:t>Difficulties in training</a:t>
            </a:r>
            <a:endParaRPr lang="en-US">
              <a:solidFill>
                <a:srgbClr val="000000"/>
              </a:solidFill>
              <a:latin typeface="Aptos" panose="020B0004020202020204"/>
              <a:cs typeface="Arial"/>
            </a:endParaRPr>
          </a:p>
          <a:p>
            <a:r>
              <a:rPr lang="en-US" sz="1200">
                <a:solidFill>
                  <a:srgbClr val="333333"/>
                </a:solidFill>
                <a:highlight>
                  <a:srgbClr val="FFFFFF"/>
                </a:highlight>
                <a:latin typeface="Arial"/>
                <a:cs typeface="Arial"/>
              </a:rPr>
              <a:t>Issues</a:t>
            </a:r>
            <a:r>
              <a:rPr lang="en-US" sz="1200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cs typeface="Arial"/>
              </a:rPr>
              <a:t> returning to training after absence</a:t>
            </a:r>
            <a:endParaRPr lang="en-US" dirty="0">
              <a:solidFill>
                <a:srgbClr val="000000"/>
              </a:solidFill>
              <a:latin typeface="Aptos" panose="020B0004020202020204"/>
              <a:cs typeface="Arial"/>
            </a:endParaRPr>
          </a:p>
          <a:p>
            <a:r>
              <a:rPr lang="en-US" sz="1200">
                <a:solidFill>
                  <a:srgbClr val="333333"/>
                </a:solidFill>
                <a:highlight>
                  <a:srgbClr val="FFFFFF"/>
                </a:highlight>
                <a:latin typeface="Arial"/>
                <a:cs typeface="Arial"/>
              </a:rPr>
              <a:t>Challenge at work</a:t>
            </a:r>
            <a:endParaRPr lang="en-US" sz="1200" dirty="0">
              <a:solidFill>
                <a:srgbClr val="333333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endParaRPr lang="en-US" sz="1200" dirty="0">
              <a:solidFill>
                <a:srgbClr val="333333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462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BF9B6-F3B0-0AB4-DBF4-A06B4E133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/>
              <a:t>Example 1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08729-05F3-B736-8F2E-61FB5C5939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ACCS CT2</a:t>
            </a:r>
          </a:p>
          <a:p>
            <a:r>
              <a:rPr lang="en-GB" dirty="0"/>
              <a:t>History </a:t>
            </a:r>
            <a:r>
              <a:rPr lang="en-GB"/>
              <a:t>epilepsy</a:t>
            </a:r>
            <a:endParaRPr lang="en-GB" dirty="0"/>
          </a:p>
          <a:p>
            <a:r>
              <a:rPr lang="en-GB"/>
              <a:t>Unable to drive for 12 months due to seizures</a:t>
            </a:r>
            <a:endParaRPr lang="en-GB" dirty="0"/>
          </a:p>
          <a:p>
            <a:r>
              <a:rPr lang="en-GB"/>
              <a:t>When Lack of sleep increased seizures</a:t>
            </a:r>
            <a:endParaRPr lang="en-GB" dirty="0"/>
          </a:p>
          <a:p>
            <a:pPr marL="0" indent="0">
              <a:buNone/>
            </a:pPr>
            <a:r>
              <a:rPr lang="en-GB"/>
              <a:t>2 concerns:</a:t>
            </a:r>
            <a:endParaRPr lang="en-GB" dirty="0"/>
          </a:p>
          <a:p>
            <a:r>
              <a:rPr lang="en-GB" dirty="0"/>
              <a:t>Night </a:t>
            </a:r>
            <a:r>
              <a:rPr lang="en-GB"/>
              <a:t>shifts</a:t>
            </a:r>
            <a:endParaRPr lang="en-GB" dirty="0"/>
          </a:p>
          <a:p>
            <a:r>
              <a:rPr lang="en-GB" dirty="0"/>
              <a:t>Next </a:t>
            </a:r>
            <a:r>
              <a:rPr lang="en-GB"/>
              <a:t>placement DGH </a:t>
            </a:r>
            <a:r>
              <a:rPr lang="en-GB" dirty="0"/>
              <a:t>placement</a:t>
            </a:r>
          </a:p>
        </p:txBody>
      </p:sp>
    </p:spTree>
    <p:extLst>
      <p:ext uri="{BB962C8B-B14F-4D97-AF65-F5344CB8AC3E}">
        <p14:creationId xmlns:p14="http://schemas.microsoft.com/office/powerpoint/2010/main" val="4215424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23254-CE31-EDA7-77A1-E7596E030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/>
              <a:t>Example 2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B0518-61FE-BD3C-42C1-A3282943C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CT4 ACCS 3 x failure at SBA examination</a:t>
            </a:r>
            <a:endParaRPr lang="en-US"/>
          </a:p>
          <a:p>
            <a:r>
              <a:rPr lang="en-GB"/>
              <a:t>Feels they never have the chance to complete the paper in the time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0664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20384-09B3-6FA1-9A75-2DABD9222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/>
              <a:t>Example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A67E7-1D75-C672-39AF-EC8E36FADB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ST4</a:t>
            </a:r>
          </a:p>
          <a:p>
            <a:r>
              <a:rPr lang="en-GB" dirty="0"/>
              <a:t>MTR concerns about </a:t>
            </a:r>
            <a:r>
              <a:rPr lang="en-GB"/>
              <a:t>communication repeatedly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2491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B1610-04F3-28CB-91D5-72EEE50C6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ES resources to help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860F-2C73-FEF5-E689-9DD155DC98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You can </a:t>
            </a:r>
            <a:r>
              <a:rPr lang="en-GB"/>
              <a:t>always ask CT TPD or refer to professional support</a:t>
            </a:r>
          </a:p>
          <a:p>
            <a:r>
              <a:rPr lang="en-GB"/>
              <a:t>ES update sessions will be on YAIRN for 2027 when available</a:t>
            </a:r>
          </a:p>
          <a:p>
            <a:r>
              <a:rPr lang="en-GB"/>
              <a:t>Links on YAIRN to Max courses</a:t>
            </a:r>
            <a:endParaRPr lang="en-GB" dirty="0"/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9B6CEC1-FB1D-70BD-2E7C-D32ECAF010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2937" b="-146"/>
          <a:stretch>
            <a:fillRect/>
          </a:stretch>
        </p:blipFill>
        <p:spPr>
          <a:xfrm>
            <a:off x="0" y="3428782"/>
            <a:ext cx="12192000" cy="374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53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C50EA-D145-A25D-048D-4E71E474E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 descr="A group of colorful square speech bubbles with question marks&#10;&#10;AI-generated content may be incorrect.">
            <a:extLst>
              <a:ext uri="{FF2B5EF4-FFF2-40B4-BE49-F238E27FC236}">
                <a16:creationId xmlns:a16="http://schemas.microsoft.com/office/drawing/2014/main" id="{8927EA7F-E68F-A467-9181-A3C773F8F3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4425" y="629381"/>
            <a:ext cx="10239375" cy="576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471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101C77-FA9A-1E7B-C81F-E2B5CC9A1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Health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F5942-FEE1-5D92-C00F-EEF717A2D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/>
              <a:t>GP</a:t>
            </a:r>
          </a:p>
          <a:p>
            <a:r>
              <a:rPr lang="en-US" sz="2200"/>
              <a:t>Self-referral options</a:t>
            </a:r>
          </a:p>
          <a:p>
            <a:r>
              <a:rPr lang="en-US" sz="2200"/>
              <a:t>Occupational health</a:t>
            </a:r>
          </a:p>
        </p:txBody>
      </p:sp>
      <p:pic>
        <p:nvPicPr>
          <p:cNvPr id="4" name="Picture 3" descr="A person talking to a doctor&#10;&#10;AI-generated content may be incorrect.">
            <a:extLst>
              <a:ext uri="{FF2B5EF4-FFF2-40B4-BE49-F238E27FC236}">
                <a16:creationId xmlns:a16="http://schemas.microsoft.com/office/drawing/2014/main" id="{DA3C01CC-9110-3076-C26B-9DEC204661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466" r="14581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2051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27650-E0AD-8574-17B8-435DB0041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What support is there out there – self refer</a:t>
            </a:r>
            <a:endParaRPr lang="en-US" dirty="0"/>
          </a:p>
        </p:txBody>
      </p:sp>
      <p:pic>
        <p:nvPicPr>
          <p:cNvPr id="8" name="Content Placeholder 7" descr="taketime.gif">
            <a:extLst>
              <a:ext uri="{FF2B5EF4-FFF2-40B4-BE49-F238E27FC236}">
                <a16:creationId xmlns:a16="http://schemas.microsoft.com/office/drawing/2014/main" id="{FE424724-8E9C-A358-CAFB-09DEA0E58D7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055190" y="2349418"/>
            <a:ext cx="1071563" cy="27860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A9A0C5-D5DA-CDAC-9897-22E6D0DA6C1B}"/>
              </a:ext>
            </a:extLst>
          </p:cNvPr>
          <p:cNvSpPr txBox="1"/>
          <p:nvPr/>
        </p:nvSpPr>
        <p:spPr>
          <a:xfrm>
            <a:off x="5067300" y="3257551"/>
            <a:ext cx="20574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350" dirty="0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DB617A-353D-16A6-FAF0-B23D54293BDB}"/>
              </a:ext>
            </a:extLst>
          </p:cNvPr>
          <p:cNvSpPr txBox="1"/>
          <p:nvPr/>
        </p:nvSpPr>
        <p:spPr>
          <a:xfrm>
            <a:off x="2252933" y="2837013"/>
            <a:ext cx="2941607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50">
                <a:latin typeface="Aptos"/>
                <a:hlinkClick r:id="rId3" tooltip="Original URL: https://leeds.onlinesurveys.ac.uk/take-time-client-form-2022. Click or tap if you trust this link."/>
              </a:rPr>
              <a:t>Take Time Client Form 2023-24 (Version 2) (onlinesurveys.ac.uk)</a:t>
            </a:r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78465A-6A85-46F5-F72D-781C798FB55A}"/>
              </a:ext>
            </a:extLst>
          </p:cNvPr>
          <p:cNvSpPr txBox="1"/>
          <p:nvPr/>
        </p:nvSpPr>
        <p:spPr>
          <a:xfrm>
            <a:off x="5638802" y="3678088"/>
            <a:ext cx="4526711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50">
                <a:latin typeface="Aptos"/>
                <a:hlinkClick r:id="rId4" tooltip="Original URL: https://www.yorksandhumberdeanery.nhs.uk/medicine/renal_medicine/coaching. Click or tap if you trust this link."/>
              </a:rPr>
              <a:t>Coaching | Health Education Yorkshire and Humber (yorksandhumberdeanery.nhs.uk)</a:t>
            </a:r>
            <a:endParaRPr lang="en-US" sz="13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A356FD-1357-58C8-6D60-B1D1A8A14A6D}"/>
              </a:ext>
            </a:extLst>
          </p:cNvPr>
          <p:cNvSpPr txBox="1"/>
          <p:nvPr/>
        </p:nvSpPr>
        <p:spPr>
          <a:xfrm>
            <a:off x="5638801" y="2394910"/>
            <a:ext cx="4569843" cy="9002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50" b="1" u="sng" dirty="0">
                <a:solidFill>
                  <a:srgbClr val="696969"/>
                </a:solidFill>
                <a:latin typeface="Arial"/>
                <a:cs typeface="Arial"/>
              </a:rPr>
              <a:t>Coaching</a:t>
            </a:r>
          </a:p>
          <a:p>
            <a:r>
              <a:rPr lang="en-US" sz="1350" dirty="0">
                <a:solidFill>
                  <a:srgbClr val="333333"/>
                </a:solidFill>
                <a:latin typeface="Arial"/>
                <a:cs typeface="Arial"/>
              </a:rPr>
              <a:t>All Yorkshire and Humber trainees have the opportunity to have four-six sessions of free coaching with a senior educator/trainer. </a:t>
            </a:r>
          </a:p>
        </p:txBody>
      </p:sp>
      <p:pic>
        <p:nvPicPr>
          <p:cNvPr id="11" name="Picture 10" descr="NHS Practitioner Health logo">
            <a:extLst>
              <a:ext uri="{FF2B5EF4-FFF2-40B4-BE49-F238E27FC236}">
                <a16:creationId xmlns:a16="http://schemas.microsoft.com/office/drawing/2014/main" id="{2C99F160-212A-6478-CEFB-4B2596F97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1882" y="5321846"/>
            <a:ext cx="3576998" cy="10117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22E285-474C-2111-FD04-C2EB7039D994}"/>
              </a:ext>
            </a:extLst>
          </p:cNvPr>
          <p:cNvSpPr txBox="1"/>
          <p:nvPr/>
        </p:nvSpPr>
        <p:spPr>
          <a:xfrm>
            <a:off x="3475463" y="3561421"/>
            <a:ext cx="571500" cy="4154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250" dirty="0">
                <a:cs typeface="Calibri"/>
              </a:rPr>
              <a:t>OR</a:t>
            </a:r>
            <a:endParaRPr lang="en-US" sz="225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F8B747-934D-B8AD-5683-2715E24D0608}"/>
              </a:ext>
            </a:extLst>
          </p:cNvPr>
          <p:cNvSpPr txBox="1"/>
          <p:nvPr/>
        </p:nvSpPr>
        <p:spPr>
          <a:xfrm>
            <a:off x="2150302" y="4164905"/>
            <a:ext cx="348640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800" dirty="0">
                <a:ea typeface="Calibri"/>
                <a:cs typeface="Calibri"/>
              </a:rPr>
              <a:t>Workplace well being</a:t>
            </a:r>
            <a:endParaRPr lang="en-GB" sz="1800" dirty="0"/>
          </a:p>
          <a:p>
            <a:pPr algn="l"/>
            <a:r>
              <a:rPr lang="en-GB" sz="1800" dirty="0"/>
              <a:t>Workplace.wellbeing@shsc.nhs.uk</a:t>
            </a:r>
            <a:endParaRPr lang="en-GB" sz="18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0805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A66FD-7700-171C-5E29-612383A5B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Returning to training after </a:t>
            </a:r>
            <a:r>
              <a:rPr lang="en-GB"/>
              <a:t>planned or unplanned absence</a:t>
            </a:r>
            <a:endParaRPr lang="en-GB" dirty="0"/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72DDA69-AC45-61DD-66D3-AA3059B90B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2996" r="-202"/>
          <a:stretch>
            <a:fillRect/>
          </a:stretch>
        </p:blipFill>
        <p:spPr>
          <a:xfrm>
            <a:off x="451981" y="2118136"/>
            <a:ext cx="5192051" cy="270166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A95B4D-0ACC-4BDA-83A3-57BA9F9A32C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Planned </a:t>
            </a:r>
          </a:p>
          <a:p>
            <a:pPr marL="0" indent="0">
              <a:buNone/>
            </a:pPr>
            <a:r>
              <a:rPr lang="en-GB"/>
              <a:t>Pre –absence planning</a:t>
            </a:r>
          </a:p>
          <a:p>
            <a:r>
              <a:rPr lang="en-GB"/>
              <a:t>Unplanned</a:t>
            </a:r>
          </a:p>
          <a:p>
            <a:pPr marL="0" indent="0">
              <a:buNone/>
            </a:pPr>
            <a:r>
              <a:rPr lang="en-GB"/>
              <a:t>Pre – return</a:t>
            </a:r>
            <a:endParaRPr lang="en-GB" dirty="0"/>
          </a:p>
          <a:p>
            <a:pPr marL="0" indent="0">
              <a:buNone/>
            </a:pPr>
            <a:r>
              <a:rPr lang="en-GB"/>
              <a:t>Post return</a:t>
            </a:r>
            <a:endParaRPr lang="en-GB" dirty="0"/>
          </a:p>
          <a:p>
            <a:endParaRPr lang="en-GB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6757803-691E-3411-38AB-F4710146A769}"/>
                  </a:ext>
                </a:extLst>
              </p14:cNvPr>
              <p14:cNvContentPartPr/>
              <p14:nvPr/>
            </p14:nvContentPartPr>
            <p14:xfrm>
              <a:off x="1032233" y="2932115"/>
              <a:ext cx="1839276" cy="1390626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6757803-691E-3411-38AB-F4710146A76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4236" y="2914480"/>
                <a:ext cx="1874910" cy="14262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03017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6AE6D1-0807-98A1-1F8E-3A07A4510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 return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ACD1F6-E655-5014-FFD8-01C6F6014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/>
              <a:t>Usually,</a:t>
            </a:r>
            <a:r>
              <a:rPr lang="en-US" sz="1700" dirty="0"/>
              <a:t> 4 weeks phased RTW</a:t>
            </a:r>
          </a:p>
          <a:p>
            <a:r>
              <a:rPr lang="en-US" sz="1700"/>
              <a:t>Planned with ES or OH </a:t>
            </a:r>
          </a:p>
          <a:p>
            <a:pPr marL="0"/>
            <a:r>
              <a:rPr lang="en-US" sz="1700"/>
              <a:t>depending on reason for absence</a:t>
            </a:r>
          </a:p>
          <a:p>
            <a:r>
              <a:rPr lang="en-US" sz="1700"/>
              <a:t>Think about duration SN period</a:t>
            </a:r>
          </a:p>
          <a:p>
            <a:r>
              <a:rPr lang="en-US" sz="1700"/>
              <a:t>Period enhance supervision</a:t>
            </a:r>
          </a:p>
          <a:p>
            <a:r>
              <a:rPr lang="en-US" sz="1700"/>
              <a:t>TPD often does pre –planning</a:t>
            </a:r>
          </a:p>
          <a:p>
            <a:r>
              <a:rPr lang="en-US" sz="1700"/>
              <a:t>Pre RTW done by TPD or ES</a:t>
            </a:r>
          </a:p>
          <a:p>
            <a:r>
              <a:rPr lang="en-US" sz="1700"/>
              <a:t>Post usually done by ES</a:t>
            </a:r>
          </a:p>
          <a:p>
            <a:pPr marL="0"/>
            <a:endParaRPr lang="en-US" sz="1700"/>
          </a:p>
          <a:p>
            <a:endParaRPr lang="en-US" sz="1700"/>
          </a:p>
        </p:txBody>
      </p:sp>
      <p:pic>
        <p:nvPicPr>
          <p:cNvPr id="8" name="Content Placeholder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CA44B39-60A9-0259-FB29-FF81E652636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5074" t="9556" r="15993" b="341"/>
          <a:stretch>
            <a:fillRect/>
          </a:stretch>
        </p:blipFill>
        <p:spPr>
          <a:xfrm>
            <a:off x="4654296" y="1003822"/>
            <a:ext cx="6903720" cy="485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42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54A977-23D9-D701-023B-A6EBCE660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83" y="501651"/>
            <a:ext cx="4434720" cy="17162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Post return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A396C0EE-2A20-5250-E097-1E78F66CC4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4711" t="12457" r="4607" b="5010"/>
          <a:stretch>
            <a:fillRect/>
          </a:stretch>
        </p:blipFill>
        <p:spPr>
          <a:xfrm>
            <a:off x="446157" y="2752522"/>
            <a:ext cx="4633619" cy="2484594"/>
          </a:xfrm>
          <a:prstGeom prst="rect">
            <a:avLst/>
          </a:prstGeom>
        </p:spPr>
      </p:pic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98C1C33-8A68-C650-5667-10B991FEF4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898" t="57785" r="22905" b="22491"/>
          <a:stretch>
            <a:fillRect/>
          </a:stretch>
        </p:blipFill>
        <p:spPr>
          <a:xfrm>
            <a:off x="446156" y="1042889"/>
            <a:ext cx="4642215" cy="1167864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EC1A4CD-A066-26D4-6F9E-2868A57136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92583" y="2645922"/>
            <a:ext cx="4434721" cy="37104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Have they met </a:t>
            </a:r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objectives</a:t>
            </a: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Do they require up to 10 days additional days SN?</a:t>
            </a: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Do they require addition enhanced </a:t>
            </a:r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supervision</a:t>
            </a: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Where extra time is needed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a further meeting must be arranged to reassess</a:t>
            </a:r>
          </a:p>
          <a:p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3893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911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0B725-E5EF-FE6F-44BB-42CECF840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Coaching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D1E53-1D24-1581-D388-BAC7F9921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  <a:hlinkClick r:id="rId2"/>
              </a:rPr>
              <a:t>Coaching | Health Education Yorkshire and Humber</a:t>
            </a:r>
          </a:p>
          <a:p>
            <a:r>
              <a:rPr lang="en-US" dirty="0"/>
              <a:t>Neuro-</a:t>
            </a:r>
            <a:r>
              <a:rPr lang="en-US"/>
              <a:t>diversity</a:t>
            </a:r>
            <a:r>
              <a:rPr lang="en-US" dirty="0"/>
              <a:t> coaching is accessed through access to work</a:t>
            </a:r>
          </a:p>
          <a:p>
            <a:r>
              <a:rPr lang="en-US" dirty="0"/>
              <a:t>Self-referral </a:t>
            </a:r>
            <a:r>
              <a:rPr lang="en-US" dirty="0" err="1"/>
              <a:t>coachee</a:t>
            </a:r>
            <a:r>
              <a:rPr lang="en-US" dirty="0"/>
              <a:t> must want to engage</a:t>
            </a:r>
          </a:p>
          <a:p>
            <a:r>
              <a:rPr lang="en-US" dirty="0" err="1"/>
              <a:t>Upto</a:t>
            </a:r>
            <a:r>
              <a:rPr lang="en-US" dirty="0"/>
              <a:t> 6 session 60-90mins each</a:t>
            </a:r>
          </a:p>
          <a:p>
            <a:r>
              <a:rPr lang="en-US"/>
              <a:t>Register via deanery website</a:t>
            </a:r>
            <a:endParaRPr lang="en-US" dirty="0"/>
          </a:p>
          <a:p>
            <a:r>
              <a:rPr lang="en-US" err="1"/>
              <a:t>Coachee</a:t>
            </a:r>
            <a:r>
              <a:rPr lang="en-US" dirty="0"/>
              <a:t> chooses a coach </a:t>
            </a:r>
            <a:r>
              <a:rPr lang="en-US"/>
              <a:t>from their profiles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037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0207B-0F57-49BC-0FAC-25E0EF558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9A1EB69D-4FFC-50D2-7847-59C8378615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6200" t="6858" r="6429" b="-214"/>
          <a:stretch>
            <a:fillRect/>
          </a:stretch>
        </p:blipFill>
        <p:spPr>
          <a:xfrm>
            <a:off x="710330" y="236787"/>
            <a:ext cx="10520716" cy="610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430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99328-FF35-89F3-08BC-FD8DD8E64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491F1DE-D4C9-F75C-5474-073370FBAB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8596" r="-94" b="-175"/>
          <a:stretch>
            <a:fillRect/>
          </a:stretch>
        </p:blipFill>
        <p:spPr>
          <a:xfrm>
            <a:off x="256283" y="274385"/>
            <a:ext cx="11940127" cy="607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69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423</Words>
  <Application>Microsoft Macintosh PowerPoint</Application>
  <PresentationFormat>Widescreen</PresentationFormat>
  <Paragraphs>87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Calibri Light</vt:lpstr>
      <vt:lpstr>office theme</vt:lpstr>
      <vt:lpstr> Help!! What is out there</vt:lpstr>
      <vt:lpstr>Health</vt:lpstr>
      <vt:lpstr>What support is there out there – self refer</vt:lpstr>
      <vt:lpstr>Returning to training after planned or unplanned absence</vt:lpstr>
      <vt:lpstr>Pre return</vt:lpstr>
      <vt:lpstr>Post return</vt:lpstr>
      <vt:lpstr>Coaching</vt:lpstr>
      <vt:lpstr>PowerPoint Presentation</vt:lpstr>
      <vt:lpstr>PowerPoint Presentation</vt:lpstr>
      <vt:lpstr>Access to work</vt:lpstr>
      <vt:lpstr>Exams</vt:lpstr>
      <vt:lpstr>TPD can request ND assessment</vt:lpstr>
      <vt:lpstr>Professional support</vt:lpstr>
      <vt:lpstr>Example 1</vt:lpstr>
      <vt:lpstr>Example 2</vt:lpstr>
      <vt:lpstr>Example 3</vt:lpstr>
      <vt:lpstr>ES resources to help you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Selin Kabadayi</cp:lastModifiedBy>
  <cp:revision>314</cp:revision>
  <dcterms:created xsi:type="dcterms:W3CDTF">2026-04-28T16:40:09Z</dcterms:created>
  <dcterms:modified xsi:type="dcterms:W3CDTF">2026-05-06T14:00:42Z</dcterms:modified>
</cp:coreProperties>
</file>