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57" r:id="rId4"/>
    <p:sldId id="260" r:id="rId5"/>
    <p:sldId id="267" r:id="rId6"/>
    <p:sldId id="258" r:id="rId7"/>
    <p:sldId id="261" r:id="rId8"/>
    <p:sldId id="259" r:id="rId9"/>
    <p:sldId id="264" r:id="rId10"/>
    <p:sldId id="263" r:id="rId11"/>
    <p:sldId id="266" r:id="rId12"/>
    <p:sldId id="262" r:id="rId13"/>
    <p:sldId id="269" r:id="rId14"/>
    <p:sldId id="268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/>
    <p:restoredTop sz="93356"/>
  </p:normalViewPr>
  <p:slideViewPr>
    <p:cSldViewPr snapToGrid="0">
      <p:cViewPr varScale="1">
        <p:scale>
          <a:sx n="103" d="100"/>
          <a:sy n="103" d="100"/>
        </p:scale>
        <p:origin x="16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96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B34B86-049B-931A-A35A-3652549E21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74F0-4AF3-8827-4435-DFBA8EF949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605E5-A5DD-614C-9D04-290ECC38C010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CF65C-0DD3-1E57-6B00-E7DCC8740F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8C7ED-8BBB-88BC-799B-911F63287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BFBE6-C0BC-3B47-989C-A3ABC20F6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0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D5D2-198E-F441-8E33-80F695C0A539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9449C-95D2-BC46-8374-2501A5F0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9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9449C-95D2-BC46-8374-2501A5F0C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1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4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F0E1073-FDCF-7046-819E-7A060993980E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blue text&#10;&#10;Description automatically generated">
            <a:extLst>
              <a:ext uri="{FF2B5EF4-FFF2-40B4-BE49-F238E27FC236}">
                <a16:creationId xmlns:a16="http://schemas.microsoft.com/office/drawing/2014/main" id="{C5C6505D-C28F-4DD5-5F26-24DDC310F49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10056" y="0"/>
            <a:ext cx="2177143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6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rksandhumberdeanery.nhs.uk/anaesthesia/regional-teaching-courses-and-study-leave/recommended-cours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26C7C-6E8B-F9B4-FE0C-15D878ADA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138" y="1474778"/>
            <a:ext cx="6629400" cy="1711082"/>
          </a:xfrm>
        </p:spPr>
        <p:txBody>
          <a:bodyPr>
            <a:normAutofit/>
          </a:bodyPr>
          <a:lstStyle/>
          <a:p>
            <a:r>
              <a:rPr lang="en-GB" sz="4400" dirty="0"/>
              <a:t>School of Anaesthesia &amp; ICM</a:t>
            </a:r>
            <a:br>
              <a:rPr lang="en-GB" sz="4400" dirty="0"/>
            </a:br>
            <a:r>
              <a:rPr lang="en-GB" sz="4400" dirty="0"/>
              <a:t>Educational Support</a:t>
            </a:r>
            <a:endParaRPr lang="en-US" sz="4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EC2E51B-F48C-BBDD-9350-41A9573C5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2790" y="3276071"/>
            <a:ext cx="6080030" cy="687058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err="1">
                <a:solidFill>
                  <a:srgbClr val="000000"/>
                </a:solidFill>
              </a:rPr>
              <a:t>Dr.</a:t>
            </a:r>
            <a:r>
              <a:rPr lang="en-GB" sz="8000" dirty="0">
                <a:solidFill>
                  <a:srgbClr val="000000"/>
                </a:solidFill>
              </a:rPr>
              <a:t> Selin Kabadayi &amp; </a:t>
            </a:r>
            <a:r>
              <a:rPr lang="en-GB" sz="8000" dirty="0" err="1">
                <a:solidFill>
                  <a:srgbClr val="000000"/>
                </a:solidFill>
              </a:rPr>
              <a:t>Dr.</a:t>
            </a:r>
            <a:r>
              <a:rPr lang="en-GB" sz="8000" dirty="0">
                <a:solidFill>
                  <a:srgbClr val="000000"/>
                </a:solidFill>
              </a:rPr>
              <a:t> Tamer </a:t>
            </a:r>
            <a:r>
              <a:rPr lang="en-GB" sz="8000" dirty="0" err="1">
                <a:solidFill>
                  <a:srgbClr val="000000"/>
                </a:solidFill>
              </a:rPr>
              <a:t>Abouzied</a:t>
            </a:r>
            <a:br>
              <a:rPr lang="en-GB" sz="8000" dirty="0">
                <a:solidFill>
                  <a:srgbClr val="000000"/>
                </a:solidFill>
              </a:rPr>
            </a:br>
            <a:r>
              <a:rPr lang="en-GB" sz="8000" dirty="0">
                <a:solidFill>
                  <a:srgbClr val="000000"/>
                </a:solidFill>
              </a:rPr>
              <a:t>Education Leads</a:t>
            </a:r>
          </a:p>
          <a:p>
            <a:endParaRPr lang="en-GB" sz="8000" dirty="0">
              <a:solidFill>
                <a:srgbClr val="000000"/>
              </a:solidFill>
            </a:endParaRPr>
          </a:p>
          <a:p>
            <a:r>
              <a:rPr lang="en-GB" sz="8000" dirty="0">
                <a:solidFill>
                  <a:srgbClr val="000000"/>
                </a:solidFill>
              </a:rPr>
              <a:t>Sep 1st, 2025</a:t>
            </a:r>
          </a:p>
          <a:p>
            <a:r>
              <a:rPr lang="en-GB" sz="8000" dirty="0">
                <a:solidFill>
                  <a:srgbClr val="000000"/>
                </a:solidFill>
              </a:rPr>
              <a:t>Pan-Deanery Induction</a:t>
            </a:r>
            <a:endParaRPr lang="en-US" sz="8000" dirty="0">
              <a:solidFill>
                <a:srgbClr val="000000"/>
              </a:solidFill>
            </a:endParaRPr>
          </a:p>
          <a:p>
            <a:endParaRPr lang="en-US" sz="500" dirty="0">
              <a:solidFill>
                <a:srgbClr val="000000"/>
              </a:solidFill>
            </a:endParaRPr>
          </a:p>
        </p:txBody>
      </p:sp>
      <p:pic>
        <p:nvPicPr>
          <p:cNvPr id="29" name="Graphic 28" descr="Books">
            <a:extLst>
              <a:ext uri="{FF2B5EF4-FFF2-40B4-BE49-F238E27FC236}">
                <a16:creationId xmlns:a16="http://schemas.microsoft.com/office/drawing/2014/main" id="{6C7BFD57-E155-C380-E761-C6387108D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A194-B8A7-F1AB-C5F8-37571159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2/3 Regional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0582-2284-C621-134E-11C6158D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16608"/>
            <a:ext cx="10213848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YAIRN Advanced teaching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Pan-deanery teaching</a:t>
            </a:r>
          </a:p>
          <a:p>
            <a:r>
              <a:rPr lang="en-US" dirty="0"/>
              <a:t>Rotates every 2/3 months between regions within Y&amp;H</a:t>
            </a:r>
          </a:p>
          <a:p>
            <a:r>
              <a:rPr lang="en-US" dirty="0"/>
              <a:t>Full day</a:t>
            </a:r>
          </a:p>
          <a:p>
            <a:r>
              <a:rPr lang="en-US" dirty="0"/>
              <a:t>Covers broad curriculum topics</a:t>
            </a:r>
          </a:p>
          <a:p>
            <a:endParaRPr lang="en-US" dirty="0"/>
          </a:p>
          <a:p>
            <a:r>
              <a:rPr lang="en-US" dirty="0"/>
              <a:t>There is also START: specialty trainee anaesthetic regional teaching in Sheffield.</a:t>
            </a:r>
          </a:p>
          <a:p>
            <a:r>
              <a:rPr lang="en-US" dirty="0"/>
              <a:t>½ day per month at STH</a:t>
            </a:r>
          </a:p>
          <a:p>
            <a:endParaRPr lang="en-US" dirty="0"/>
          </a:p>
          <a:p>
            <a:r>
              <a:rPr lang="en-US" dirty="0"/>
              <a:t>If you are post primary, you can ask for permission from your CT to attend YAIRN Advanced/START training sessions</a:t>
            </a:r>
          </a:p>
          <a:p>
            <a:endParaRPr lang="en-US" dirty="0"/>
          </a:p>
          <a:p>
            <a:r>
              <a:rPr lang="en-US" dirty="0"/>
              <a:t>All regional teaching is on </a:t>
            </a:r>
            <a:r>
              <a:rPr lang="en-US" dirty="0" err="1"/>
              <a:t>YAIRN.co.uk</a:t>
            </a:r>
            <a:r>
              <a:rPr lang="en-US" dirty="0"/>
              <a:t> with links to sign up</a:t>
            </a:r>
          </a:p>
        </p:txBody>
      </p:sp>
    </p:spTree>
    <p:extLst>
      <p:ext uri="{BB962C8B-B14F-4D97-AF65-F5344CB8AC3E}">
        <p14:creationId xmlns:p14="http://schemas.microsoft.com/office/powerpoint/2010/main" val="74964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BC60-7A5C-9A9C-521E-AA5FA960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run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60B0-69B4-867D-DAF2-5CB50C825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YATC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The Yorkshire Anaesthetics Trainee Conference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 is an annual conference for trainees with an exciting programme and trainee presentations.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It is normally in October.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YICC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Yorkshire Intensive Care Conference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is annually at the Yorkshire Wildlife Park in May.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It is a super day of interesting sessions from national experts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LACTIC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The Leeds Acute and Intensive Care Conference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 is September 18-19th 2025.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2 day conference with excellent talks and workshops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61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501FB4-C44D-D2DC-9DC5-CC8AFA622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87D4-6777-EF76-803F-555A05B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Blackboard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28BB8F-97AF-383C-815E-B51DBD5CB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8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52ED3-B209-407F-974C-57569FB4C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4653" r="4062" b="5324"/>
          <a:stretch/>
        </p:blipFill>
        <p:spPr>
          <a:xfrm>
            <a:off x="6773906" y="2101056"/>
            <a:ext cx="4846594" cy="2245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74DB0-EE36-3576-6411-05B764C0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Useful modules for the new starter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EDF9-4F30-0777-61A1-B714B5EF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Trainee Induction Resources</a:t>
            </a:r>
          </a:p>
          <a:p>
            <a:r>
              <a:rPr lang="en-US" dirty="0"/>
              <a:t>Course Calendar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Procedural Sedation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TIVA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Research and data management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Quality Improvement for Anaesthetists</a:t>
            </a:r>
          </a:p>
          <a:p>
            <a:r>
              <a:rPr lang="en-US" dirty="0">
                <a:ea typeface="Calibri"/>
                <a:cs typeface="Calibri"/>
              </a:rPr>
              <a:t>Pain</a:t>
            </a:r>
          </a:p>
          <a:p>
            <a:r>
              <a:rPr lang="en-US" dirty="0">
                <a:ea typeface="Calibri"/>
                <a:cs typeface="Calibri"/>
              </a:rPr>
              <a:t>Exam preparation courses</a:t>
            </a:r>
          </a:p>
          <a:p>
            <a:endParaRPr lang="en-US" dirty="0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944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B494-BA2C-4E76-3B73-B3FF9442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access?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B134-7DEF-1091-A6DC-7F6387CA8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1FD8C4-64AB-663E-BDA0-971F2E899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87286"/>
            <a:ext cx="11087100" cy="50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9981-9CF8-6384-CB63-B5D56B47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944C-62FC-A316-71A3-182640244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49BCFDA-2EBE-B030-B99C-988785D6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65125"/>
            <a:ext cx="112903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E598-A3BC-B6FE-52C5-96A08599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476F9-4A40-085C-B1C6-E4E1AAA9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30829"/>
            <a:ext cx="10058400" cy="4441371"/>
          </a:xfrm>
        </p:spPr>
        <p:txBody>
          <a:bodyPr/>
          <a:lstStyle/>
          <a:p>
            <a:pPr lvl="0"/>
            <a:r>
              <a:rPr lang="en-GB" dirty="0"/>
              <a:t>One (?more) resident doctor Aug and Feb each year (12months in time whether LTFT or FT with one day per week for education) </a:t>
            </a:r>
            <a:r>
              <a:rPr lang="en-GB" i="1" dirty="0"/>
              <a:t>Aim first recruit Feb 26</a:t>
            </a:r>
            <a:endParaRPr lang="en-GB" dirty="0"/>
          </a:p>
          <a:p>
            <a:pPr lvl="0"/>
            <a:r>
              <a:rPr lang="en-GB" dirty="0"/>
              <a:t>Will deliver local teaching and education</a:t>
            </a:r>
          </a:p>
          <a:p>
            <a:pPr lvl="0"/>
            <a:r>
              <a:rPr lang="en-GB" dirty="0"/>
              <a:t>Will contribute to regional teaching programme with the guidance of educational leads – Tamer and Selin</a:t>
            </a:r>
          </a:p>
          <a:p>
            <a:pPr lvl="0"/>
            <a:r>
              <a:rPr lang="en-GB" dirty="0"/>
              <a:t>Met with </a:t>
            </a:r>
            <a:r>
              <a:rPr lang="en-GB" dirty="0" err="1"/>
              <a:t>HoS</a:t>
            </a:r>
            <a:r>
              <a:rPr lang="en-GB" dirty="0"/>
              <a:t> / deputy / educational lead to focus direction</a:t>
            </a:r>
          </a:p>
          <a:p>
            <a:pPr lvl="0"/>
            <a:r>
              <a:rPr lang="en-GB" dirty="0"/>
              <a:t>Attend school board meetings to see direction of education</a:t>
            </a:r>
          </a:p>
          <a:p>
            <a:pPr lvl="0"/>
            <a:r>
              <a:rPr lang="en-GB" dirty="0"/>
              <a:t>Attend East/ West or South STC meetings (dependant on doctor location)</a:t>
            </a:r>
          </a:p>
          <a:p>
            <a:pPr lvl="0"/>
            <a:r>
              <a:rPr lang="en-GB" dirty="0"/>
              <a:t>Will be done alongside clinical SIA or stage 3 training</a:t>
            </a:r>
          </a:p>
          <a:p>
            <a:pPr lvl="0"/>
            <a:r>
              <a:rPr lang="en-GB" dirty="0"/>
              <a:t>Competitive process by application of SIA education fellow (if significant interest)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9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B37F0-E234-4CFD-C575-2B422A9C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Anaesthesia and ICM Residents Awards 2025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9E1577-2F18-0240-804D-A9732FFD4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102" y="4790198"/>
            <a:ext cx="2818418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/>
              <a:t>Non-clinical domains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E41BE-0114-6E9B-8BDB-780DEDB02B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21" r="7579"/>
          <a:stretch>
            <a:fillRect/>
          </a:stretch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1B74-E870-3B35-C065-1278E850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A1045-EBDD-FE08-96D9-0F5049E8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9D90-AD05-CBD7-CC24-BB7B56EA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School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CB05-3E19-222D-DA01-C2146127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YAIRN</a:t>
            </a:r>
          </a:p>
          <a:p>
            <a:r>
              <a:rPr lang="en-US" dirty="0"/>
              <a:t>Course Calendar</a:t>
            </a:r>
          </a:p>
          <a:p>
            <a:r>
              <a:rPr lang="en-US" dirty="0"/>
              <a:t>Important courses</a:t>
            </a:r>
          </a:p>
          <a:p>
            <a:r>
              <a:rPr lang="en-US" dirty="0"/>
              <a:t>Exam preparation</a:t>
            </a:r>
          </a:p>
          <a:p>
            <a:r>
              <a:rPr lang="en-US" dirty="0"/>
              <a:t>Stage 1 teaching</a:t>
            </a:r>
          </a:p>
          <a:p>
            <a:r>
              <a:rPr lang="en-US" dirty="0"/>
              <a:t>Stage 2/3 teaching</a:t>
            </a:r>
          </a:p>
          <a:p>
            <a:r>
              <a:rPr lang="en-US" dirty="0"/>
              <a:t>Conferences</a:t>
            </a:r>
          </a:p>
          <a:p>
            <a:r>
              <a:rPr lang="en-US" dirty="0"/>
              <a:t>Blackboard</a:t>
            </a:r>
          </a:p>
          <a:p>
            <a:r>
              <a:rPr lang="en-US" dirty="0"/>
              <a:t>Educational SIA</a:t>
            </a:r>
          </a:p>
          <a:p>
            <a:r>
              <a:rPr lang="en-US" dirty="0"/>
              <a:t>Residents Awards</a:t>
            </a:r>
          </a:p>
        </p:txBody>
      </p:sp>
    </p:spTree>
    <p:extLst>
      <p:ext uri="{BB962C8B-B14F-4D97-AF65-F5344CB8AC3E}">
        <p14:creationId xmlns:p14="http://schemas.microsoft.com/office/powerpoint/2010/main" val="219062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E6B83-BCF5-6EAE-09E7-55AC7ED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YAIRN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690F-50F3-705F-42A3-A4439A49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Yorkshire and Humber </a:t>
            </a:r>
            <a:r>
              <a:rPr lang="en-US" dirty="0" err="1"/>
              <a:t>Anaesthetics</a:t>
            </a:r>
            <a:r>
              <a:rPr lang="en-US" dirty="0"/>
              <a:t> and ICM Regional Network</a:t>
            </a:r>
          </a:p>
          <a:p>
            <a:r>
              <a:rPr lang="en-US" dirty="0"/>
              <a:t>A single point of access for Educational Events, Courses and Teaching within the region</a:t>
            </a:r>
          </a:p>
          <a:p>
            <a:r>
              <a:rPr lang="en-US" dirty="0"/>
              <a:t>Access to a School Courses </a:t>
            </a:r>
            <a:r>
              <a:rPr lang="en-US" dirty="0" err="1"/>
              <a:t>Calender</a:t>
            </a:r>
            <a:endParaRPr lang="en-US" dirty="0"/>
          </a:p>
          <a:p>
            <a:r>
              <a:rPr lang="en-US" dirty="0"/>
              <a:t>Access to regional teaching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/>
              <a:t>Information about available courses within the region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YAIRN.co.uk</a:t>
            </a:r>
            <a:endParaRPr lang="en-US" dirty="0"/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2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with a qr code&#10;&#10;Description automatically generated">
            <a:extLst>
              <a:ext uri="{FF2B5EF4-FFF2-40B4-BE49-F238E27FC236}">
                <a16:creationId xmlns:a16="http://schemas.microsoft.com/office/drawing/2014/main" id="{77F2A9CF-CF7C-36A1-AB85-EC6972158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148" y="167054"/>
            <a:ext cx="6392918" cy="6523892"/>
          </a:xfrm>
        </p:spPr>
      </p:pic>
    </p:spTree>
    <p:extLst>
      <p:ext uri="{BB962C8B-B14F-4D97-AF65-F5344CB8AC3E}">
        <p14:creationId xmlns:p14="http://schemas.microsoft.com/office/powerpoint/2010/main" val="74597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B673-1C77-BB83-D7F3-C5207D88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Calendar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medical course&#10;&#10;AI-generated content may be incorrect.">
            <a:extLst>
              <a:ext uri="{FF2B5EF4-FFF2-40B4-BE49-F238E27FC236}">
                <a16:creationId xmlns:a16="http://schemas.microsoft.com/office/drawing/2014/main" id="{22BFFAA4-48B0-BB62-DEAF-B68D714AE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771" y="1404257"/>
            <a:ext cx="9339943" cy="4767943"/>
          </a:xfrm>
        </p:spPr>
      </p:pic>
    </p:spTree>
    <p:extLst>
      <p:ext uri="{BB962C8B-B14F-4D97-AF65-F5344CB8AC3E}">
        <p14:creationId xmlns:p14="http://schemas.microsoft.com/office/powerpoint/2010/main" val="57509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94F5-BABB-969E-947A-7B7553AA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courses: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43D4F-045F-C555-AA28-FE036B78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 numCol="2">
            <a:noAutofit/>
          </a:bodyPr>
          <a:lstStyle/>
          <a:p>
            <a:r>
              <a:rPr lang="en-US" sz="1800" dirty="0"/>
              <a:t>Critical Incident Course</a:t>
            </a:r>
          </a:p>
          <a:p>
            <a:r>
              <a:rPr lang="en-US" sz="1800" dirty="0"/>
              <a:t>Critical Care Transfer Course</a:t>
            </a:r>
          </a:p>
          <a:p>
            <a:r>
              <a:rPr lang="en-US" sz="1800" dirty="0"/>
              <a:t>Obstetric Anaesthetic Emergencies Simulation </a:t>
            </a:r>
          </a:p>
          <a:p>
            <a:r>
              <a:rPr lang="en-US" sz="1800" dirty="0"/>
              <a:t>PROMPT/BOASTY</a:t>
            </a:r>
          </a:p>
          <a:p>
            <a:r>
              <a:rPr lang="en-US" sz="1800" dirty="0"/>
              <a:t>ALS (in region)</a:t>
            </a:r>
          </a:p>
          <a:p>
            <a:r>
              <a:rPr lang="en-US" sz="1800" dirty="0"/>
              <a:t>Stage 1 Trauma Course</a:t>
            </a:r>
          </a:p>
          <a:p>
            <a:r>
              <a:rPr lang="en-US" sz="1800" dirty="0"/>
              <a:t>Leeds Sedation Course</a:t>
            </a:r>
          </a:p>
          <a:p>
            <a:r>
              <a:rPr lang="en-US" sz="1800" dirty="0"/>
              <a:t>EPIC 1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Regional Anaesthesia courses: </a:t>
            </a:r>
          </a:p>
          <a:p>
            <a:pPr lvl="1"/>
            <a:r>
              <a:rPr lang="en-US" dirty="0"/>
              <a:t>RANT-Y</a:t>
            </a:r>
          </a:p>
          <a:p>
            <a:pPr lvl="1"/>
            <a:r>
              <a:rPr lang="en-US" dirty="0"/>
              <a:t>MYRAG</a:t>
            </a:r>
          </a:p>
          <a:p>
            <a:pPr lvl="1"/>
            <a:r>
              <a:rPr lang="en-US" dirty="0"/>
              <a:t>HRAC</a:t>
            </a:r>
          </a:p>
          <a:p>
            <a:pPr lvl="1"/>
            <a:r>
              <a:rPr lang="en-US" dirty="0"/>
              <a:t>HUM</a:t>
            </a:r>
          </a:p>
          <a:p>
            <a:r>
              <a:rPr lang="en-US" sz="1800" dirty="0"/>
              <a:t>ST4 Anaesthetic Interview Courses</a:t>
            </a:r>
          </a:p>
        </p:txBody>
      </p:sp>
    </p:spTree>
    <p:extLst>
      <p:ext uri="{BB962C8B-B14F-4D97-AF65-F5344CB8AC3E}">
        <p14:creationId xmlns:p14="http://schemas.microsoft.com/office/powerpoint/2010/main" val="197479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EE78-E0AB-2C17-3A20-41A2F3ED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Course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FAC14-7060-692A-F5B6-9740F68F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 SBA</a:t>
            </a:r>
          </a:p>
          <a:p>
            <a:endParaRPr lang="en-US" dirty="0"/>
          </a:p>
          <a:p>
            <a:r>
              <a:rPr lang="en-US" dirty="0"/>
              <a:t>Virtual Primary FRCA SOE Revision Day (Hull) – </a:t>
            </a:r>
            <a:r>
              <a:rPr lang="en-US" dirty="0" err="1"/>
              <a:t>frcaheadstart.org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Primary FRCA  VYVA Preparation Exam Course</a:t>
            </a:r>
          </a:p>
          <a:p>
            <a:endParaRPr lang="en-US" dirty="0"/>
          </a:p>
          <a:p>
            <a:r>
              <a:rPr lang="en-US" dirty="0"/>
              <a:t>Primary FRCA OSCE Online Revision Course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Mock Primary FRCA OSCE (MYTT)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1E8C-C6D0-95CF-538F-CDC8B42F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List of Stage 1 Recommended Courses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F7B5-9971-7C63-6081-4BA0B4A0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https://www.yorksandhumberdeanery.nhs.uk/anaesthesia/regional-teaching-courses-and-study-leave/recommended-courses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1C6EF-D05C-0592-F0F6-4947454E18E5}"/>
              </a:ext>
            </a:extLst>
          </p:cNvPr>
          <p:cNvSpPr txBox="1"/>
          <p:nvPr/>
        </p:nvSpPr>
        <p:spPr>
          <a:xfrm>
            <a:off x="1063752" y="33689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List of Stage 2/3 Recommended Courses: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D1C10-D3B6-222C-F4DB-E2B4853374EC}"/>
              </a:ext>
            </a:extLst>
          </p:cNvPr>
          <p:cNvSpPr txBox="1"/>
          <p:nvPr/>
        </p:nvSpPr>
        <p:spPr>
          <a:xfrm>
            <a:off x="1208314" y="56936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also be accessed from </a:t>
            </a:r>
            <a:r>
              <a:rPr lang="en-US" dirty="0" err="1"/>
              <a:t>YAIRN.co.uk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D83A5-9ECE-41E9-A5BF-88E84E48F3D8}"/>
              </a:ext>
            </a:extLst>
          </p:cNvPr>
          <p:cNvSpPr txBox="1"/>
          <p:nvPr/>
        </p:nvSpPr>
        <p:spPr>
          <a:xfrm>
            <a:off x="1469572" y="4269652"/>
            <a:ext cx="246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 published soon</a:t>
            </a:r>
          </a:p>
        </p:txBody>
      </p:sp>
    </p:spTree>
    <p:extLst>
      <p:ext uri="{BB962C8B-B14F-4D97-AF65-F5344CB8AC3E}">
        <p14:creationId xmlns:p14="http://schemas.microsoft.com/office/powerpoint/2010/main" val="267082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F371-7D45-35D0-CE71-9A7EF35A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6B03D-474F-5E83-80A6-E367DB6A9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Locally run in each hospital</a:t>
            </a:r>
          </a:p>
          <a:p>
            <a:r>
              <a:rPr lang="en-US" dirty="0"/>
              <a:t>Usually weekly novice teaching sessions</a:t>
            </a:r>
          </a:p>
          <a:p>
            <a:r>
              <a:rPr lang="en-US" dirty="0"/>
              <a:t>Allowing you to understand some basic concepts in pharmacology, physiology and physics</a:t>
            </a:r>
          </a:p>
          <a:p>
            <a:r>
              <a:rPr lang="en-US" dirty="0"/>
              <a:t>Often a combination of resident and consultant led</a:t>
            </a:r>
          </a:p>
          <a:p>
            <a:r>
              <a:rPr lang="en-US" dirty="0"/>
              <a:t>Often peer to peer</a:t>
            </a:r>
          </a:p>
          <a:p>
            <a:r>
              <a:rPr lang="en-US" dirty="0"/>
              <a:t>Found to be very beneficial by residents</a:t>
            </a:r>
          </a:p>
        </p:txBody>
      </p:sp>
    </p:spTree>
    <p:extLst>
      <p:ext uri="{BB962C8B-B14F-4D97-AF65-F5344CB8AC3E}">
        <p14:creationId xmlns:p14="http://schemas.microsoft.com/office/powerpoint/2010/main" val="340414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63</TotalTime>
  <Words>582</Words>
  <Application>Microsoft Macintosh PowerPoint</Application>
  <PresentationFormat>Widescreen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Calibri</vt:lpstr>
      <vt:lpstr>Rockwell</vt:lpstr>
      <vt:lpstr>Rockwell Condensed</vt:lpstr>
      <vt:lpstr>Rockwell Extra Bold</vt:lpstr>
      <vt:lpstr>var(--body-font-family)</vt:lpstr>
      <vt:lpstr>var(--h6-font-family)</vt:lpstr>
      <vt:lpstr>Wingdings</vt:lpstr>
      <vt:lpstr>Wood Type</vt:lpstr>
      <vt:lpstr>School of Anaesthesia &amp; ICM Educational Support</vt:lpstr>
      <vt:lpstr>Educational School Updates</vt:lpstr>
      <vt:lpstr>YAIRN</vt:lpstr>
      <vt:lpstr>PowerPoint Presentation</vt:lpstr>
      <vt:lpstr>Course Calendar </vt:lpstr>
      <vt:lpstr>Important courses:</vt:lpstr>
      <vt:lpstr>Exam Course preparation</vt:lpstr>
      <vt:lpstr>List of Stage 1 Recommended Courses:</vt:lpstr>
      <vt:lpstr>Stage 1 teaching</vt:lpstr>
      <vt:lpstr>Stage 2/3 Regional Teaching</vt:lpstr>
      <vt:lpstr>Locally run conferences</vt:lpstr>
      <vt:lpstr>Blackboard</vt:lpstr>
      <vt:lpstr>Useful modules for the new starter</vt:lpstr>
      <vt:lpstr>How to access?</vt:lpstr>
      <vt:lpstr>PowerPoint Presentation</vt:lpstr>
      <vt:lpstr>Educational SIA </vt:lpstr>
      <vt:lpstr>Anaesthesia and ICM Residents Awards 2025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Selin Kabadayi</dc:creator>
  <cp:lastModifiedBy>ABOUZIED, Tamer (LEEDS TEACHING HOSPITALS NHS TRUST)</cp:lastModifiedBy>
  <cp:revision>3</cp:revision>
  <dcterms:created xsi:type="dcterms:W3CDTF">2025-08-29T10:05:20Z</dcterms:created>
  <dcterms:modified xsi:type="dcterms:W3CDTF">2025-08-29T21:14:10Z</dcterms:modified>
</cp:coreProperties>
</file>