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9"/>
  </p:notesMasterIdLst>
  <p:sldIdLst>
    <p:sldId id="256" r:id="rId2"/>
    <p:sldId id="279" r:id="rId3"/>
    <p:sldId id="280" r:id="rId4"/>
    <p:sldId id="258" r:id="rId5"/>
    <p:sldId id="281" r:id="rId6"/>
    <p:sldId id="282" r:id="rId7"/>
    <p:sldId id="263" r:id="rId8"/>
    <p:sldId id="262" r:id="rId9"/>
    <p:sldId id="264" r:id="rId10"/>
    <p:sldId id="265" r:id="rId11"/>
    <p:sldId id="283" r:id="rId12"/>
    <p:sldId id="284" r:id="rId13"/>
    <p:sldId id="266" r:id="rId14"/>
    <p:sldId id="285" r:id="rId15"/>
    <p:sldId id="267" r:id="rId16"/>
    <p:sldId id="268" r:id="rId17"/>
    <p:sldId id="287" r:id="rId18"/>
    <p:sldId id="269" r:id="rId19"/>
    <p:sldId id="272" r:id="rId20"/>
    <p:sldId id="273" r:id="rId21"/>
    <p:sldId id="274" r:id="rId22"/>
    <p:sldId id="288" r:id="rId23"/>
    <p:sldId id="289" r:id="rId24"/>
    <p:sldId id="291" r:id="rId25"/>
    <p:sldId id="275" r:id="rId26"/>
    <p:sldId id="292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00" autoAdjust="0"/>
    <p:restoredTop sz="43590" autoAdjust="0"/>
  </p:normalViewPr>
  <p:slideViewPr>
    <p:cSldViewPr snapToGrid="0">
      <p:cViewPr varScale="1">
        <p:scale>
          <a:sx n="19" d="100"/>
          <a:sy n="19" d="100"/>
        </p:scale>
        <p:origin x="203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morris" userId="929d8610efd45bfb" providerId="LiveId" clId="{B27E3491-9937-42C7-A740-3358A6040CFA}"/>
    <pc:docChg chg="delSld modSld">
      <pc:chgData name="erica morris" userId="929d8610efd45bfb" providerId="LiveId" clId="{B27E3491-9937-42C7-A740-3358A6040CFA}" dt="2025-09-05T07:55:12.004" v="27" actId="20577"/>
      <pc:docMkLst>
        <pc:docMk/>
      </pc:docMkLst>
      <pc:sldChg chg="modNotesTx">
        <pc:chgData name="erica morris" userId="929d8610efd45bfb" providerId="LiveId" clId="{B27E3491-9937-42C7-A740-3358A6040CFA}" dt="2025-09-05T07:52:52.762" v="0" actId="20577"/>
        <pc:sldMkLst>
          <pc:docMk/>
          <pc:sldMk cId="2078152872" sldId="256"/>
        </pc:sldMkLst>
      </pc:sldChg>
      <pc:sldChg chg="modNotesTx">
        <pc:chgData name="erica morris" userId="929d8610efd45bfb" providerId="LiveId" clId="{B27E3491-9937-42C7-A740-3358A6040CFA}" dt="2025-09-05T07:53:16.154" v="5" actId="20577"/>
        <pc:sldMkLst>
          <pc:docMk/>
          <pc:sldMk cId="2507000432" sldId="258"/>
        </pc:sldMkLst>
      </pc:sldChg>
      <pc:sldChg chg="modNotesTx">
        <pc:chgData name="erica morris" userId="929d8610efd45bfb" providerId="LiveId" clId="{B27E3491-9937-42C7-A740-3358A6040CFA}" dt="2025-09-05T07:53:36.914" v="9" actId="20577"/>
        <pc:sldMkLst>
          <pc:docMk/>
          <pc:sldMk cId="1940021277" sldId="262"/>
        </pc:sldMkLst>
      </pc:sldChg>
      <pc:sldChg chg="modNotesTx">
        <pc:chgData name="erica morris" userId="929d8610efd45bfb" providerId="LiveId" clId="{B27E3491-9937-42C7-A740-3358A6040CFA}" dt="2025-09-05T07:53:31.648" v="8" actId="20577"/>
        <pc:sldMkLst>
          <pc:docMk/>
          <pc:sldMk cId="3420088065" sldId="263"/>
        </pc:sldMkLst>
      </pc:sldChg>
      <pc:sldChg chg="modNotesTx">
        <pc:chgData name="erica morris" userId="929d8610efd45bfb" providerId="LiveId" clId="{B27E3491-9937-42C7-A740-3358A6040CFA}" dt="2025-09-05T07:53:44.526" v="11" actId="20577"/>
        <pc:sldMkLst>
          <pc:docMk/>
          <pc:sldMk cId="2042674173" sldId="264"/>
        </pc:sldMkLst>
      </pc:sldChg>
      <pc:sldChg chg="modNotesTx">
        <pc:chgData name="erica morris" userId="929d8610efd45bfb" providerId="LiveId" clId="{B27E3491-9937-42C7-A740-3358A6040CFA}" dt="2025-09-05T07:53:48.379" v="12" actId="20577"/>
        <pc:sldMkLst>
          <pc:docMk/>
          <pc:sldMk cId="1467787407" sldId="265"/>
        </pc:sldMkLst>
      </pc:sldChg>
      <pc:sldChg chg="modNotesTx">
        <pc:chgData name="erica morris" userId="929d8610efd45bfb" providerId="LiveId" clId="{B27E3491-9937-42C7-A740-3358A6040CFA}" dt="2025-09-05T07:54:03.009" v="15" actId="20577"/>
        <pc:sldMkLst>
          <pc:docMk/>
          <pc:sldMk cId="1326148631" sldId="266"/>
        </pc:sldMkLst>
      </pc:sldChg>
      <pc:sldChg chg="modNotesTx">
        <pc:chgData name="erica morris" userId="929d8610efd45bfb" providerId="LiveId" clId="{B27E3491-9937-42C7-A740-3358A6040CFA}" dt="2025-09-05T07:54:09.398" v="17" actId="20577"/>
        <pc:sldMkLst>
          <pc:docMk/>
          <pc:sldMk cId="322208561" sldId="267"/>
        </pc:sldMkLst>
      </pc:sldChg>
      <pc:sldChg chg="modNotesTx">
        <pc:chgData name="erica morris" userId="929d8610efd45bfb" providerId="LiveId" clId="{B27E3491-9937-42C7-A740-3358A6040CFA}" dt="2025-09-05T07:54:13.099" v="18" actId="20577"/>
        <pc:sldMkLst>
          <pc:docMk/>
          <pc:sldMk cId="553415639" sldId="268"/>
        </pc:sldMkLst>
      </pc:sldChg>
      <pc:sldChg chg="modNotesTx">
        <pc:chgData name="erica morris" userId="929d8610efd45bfb" providerId="LiveId" clId="{B27E3491-9937-42C7-A740-3358A6040CFA}" dt="2025-09-05T07:54:22.242" v="20" actId="20577"/>
        <pc:sldMkLst>
          <pc:docMk/>
          <pc:sldMk cId="3882362741" sldId="269"/>
        </pc:sldMkLst>
      </pc:sldChg>
      <pc:sldChg chg="modNotesTx">
        <pc:chgData name="erica morris" userId="929d8610efd45bfb" providerId="LiveId" clId="{B27E3491-9937-42C7-A740-3358A6040CFA}" dt="2025-09-05T07:55:12.004" v="27" actId="20577"/>
        <pc:sldMkLst>
          <pc:docMk/>
          <pc:sldMk cId="1694399139" sldId="272"/>
        </pc:sldMkLst>
      </pc:sldChg>
      <pc:sldChg chg="modNotesTx">
        <pc:chgData name="erica morris" userId="929d8610efd45bfb" providerId="LiveId" clId="{B27E3491-9937-42C7-A740-3358A6040CFA}" dt="2025-09-05T07:54:52.165" v="25" actId="20577"/>
        <pc:sldMkLst>
          <pc:docMk/>
          <pc:sldMk cId="1772404590" sldId="275"/>
        </pc:sldMkLst>
      </pc:sldChg>
      <pc:sldChg chg="modNotesTx">
        <pc:chgData name="erica morris" userId="929d8610efd45bfb" providerId="LiveId" clId="{B27E3491-9937-42C7-A740-3358A6040CFA}" dt="2025-09-05T07:53:04.100" v="3" actId="20577"/>
        <pc:sldMkLst>
          <pc:docMk/>
          <pc:sldMk cId="3241779728" sldId="279"/>
        </pc:sldMkLst>
      </pc:sldChg>
      <pc:sldChg chg="modNotesTx">
        <pc:chgData name="erica morris" userId="929d8610efd45bfb" providerId="LiveId" clId="{B27E3491-9937-42C7-A740-3358A6040CFA}" dt="2025-09-05T07:53:11.694" v="4" actId="20577"/>
        <pc:sldMkLst>
          <pc:docMk/>
          <pc:sldMk cId="593517831" sldId="280"/>
        </pc:sldMkLst>
      </pc:sldChg>
      <pc:sldChg chg="modNotesTx">
        <pc:chgData name="erica morris" userId="929d8610efd45bfb" providerId="LiveId" clId="{B27E3491-9937-42C7-A740-3358A6040CFA}" dt="2025-09-05T07:53:21.248" v="6" actId="20577"/>
        <pc:sldMkLst>
          <pc:docMk/>
          <pc:sldMk cId="3206052546" sldId="281"/>
        </pc:sldMkLst>
      </pc:sldChg>
      <pc:sldChg chg="modNotesTx">
        <pc:chgData name="erica morris" userId="929d8610efd45bfb" providerId="LiveId" clId="{B27E3491-9937-42C7-A740-3358A6040CFA}" dt="2025-09-05T07:53:27.705" v="7" actId="20577"/>
        <pc:sldMkLst>
          <pc:docMk/>
          <pc:sldMk cId="1918232257" sldId="282"/>
        </pc:sldMkLst>
      </pc:sldChg>
      <pc:sldChg chg="modNotesTx">
        <pc:chgData name="erica morris" userId="929d8610efd45bfb" providerId="LiveId" clId="{B27E3491-9937-42C7-A740-3358A6040CFA}" dt="2025-09-05T07:53:53.893" v="13" actId="20577"/>
        <pc:sldMkLst>
          <pc:docMk/>
          <pc:sldMk cId="2034973565" sldId="283"/>
        </pc:sldMkLst>
      </pc:sldChg>
      <pc:sldChg chg="modNotesTx">
        <pc:chgData name="erica morris" userId="929d8610efd45bfb" providerId="LiveId" clId="{B27E3491-9937-42C7-A740-3358A6040CFA}" dt="2025-09-05T07:53:58.190" v="14" actId="20577"/>
        <pc:sldMkLst>
          <pc:docMk/>
          <pc:sldMk cId="213421073" sldId="284"/>
        </pc:sldMkLst>
      </pc:sldChg>
      <pc:sldChg chg="modNotesTx">
        <pc:chgData name="erica morris" userId="929d8610efd45bfb" providerId="LiveId" clId="{B27E3491-9937-42C7-A740-3358A6040CFA}" dt="2025-09-05T07:54:06.325" v="16" actId="20577"/>
        <pc:sldMkLst>
          <pc:docMk/>
          <pc:sldMk cId="3850720220" sldId="285"/>
        </pc:sldMkLst>
      </pc:sldChg>
      <pc:sldChg chg="modNotesTx">
        <pc:chgData name="erica morris" userId="929d8610efd45bfb" providerId="LiveId" clId="{B27E3491-9937-42C7-A740-3358A6040CFA}" dt="2025-09-05T07:54:17.977" v="19" actId="20577"/>
        <pc:sldMkLst>
          <pc:docMk/>
          <pc:sldMk cId="1337049000" sldId="287"/>
        </pc:sldMkLst>
      </pc:sldChg>
      <pc:sldChg chg="modNotesTx">
        <pc:chgData name="erica morris" userId="929d8610efd45bfb" providerId="LiveId" clId="{B27E3491-9937-42C7-A740-3358A6040CFA}" dt="2025-09-05T07:54:38.776" v="22" actId="20577"/>
        <pc:sldMkLst>
          <pc:docMk/>
          <pc:sldMk cId="1605700529" sldId="288"/>
        </pc:sldMkLst>
      </pc:sldChg>
      <pc:sldChg chg="modNotesTx">
        <pc:chgData name="erica morris" userId="929d8610efd45bfb" providerId="LiveId" clId="{B27E3491-9937-42C7-A740-3358A6040CFA}" dt="2025-09-05T07:54:43.150" v="23" actId="20577"/>
        <pc:sldMkLst>
          <pc:docMk/>
          <pc:sldMk cId="455020565" sldId="289"/>
        </pc:sldMkLst>
      </pc:sldChg>
      <pc:sldChg chg="modNotesTx">
        <pc:chgData name="erica morris" userId="929d8610efd45bfb" providerId="LiveId" clId="{B27E3491-9937-42C7-A740-3358A6040CFA}" dt="2025-09-05T07:54:47.224" v="24" actId="20577"/>
        <pc:sldMkLst>
          <pc:docMk/>
          <pc:sldMk cId="3832658119" sldId="291"/>
        </pc:sldMkLst>
      </pc:sldChg>
      <pc:sldChg chg="modNotesTx">
        <pc:chgData name="erica morris" userId="929d8610efd45bfb" providerId="LiveId" clId="{B27E3491-9937-42C7-A740-3358A6040CFA}" dt="2025-09-05T07:54:56.075" v="26" actId="20577"/>
        <pc:sldMkLst>
          <pc:docMk/>
          <pc:sldMk cId="1010611015" sldId="292"/>
        </pc:sldMkLst>
      </pc:sldChg>
      <pc:sldChg chg="del modNotesTx">
        <pc:chgData name="erica morris" userId="929d8610efd45bfb" providerId="LiveId" clId="{B27E3491-9937-42C7-A740-3358A6040CFA}" dt="2025-09-05T07:53:00.630" v="2" actId="47"/>
        <pc:sldMkLst>
          <pc:docMk/>
          <pc:sldMk cId="3821555625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20EC3-FDC8-4562-B043-84C092544E35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F8C0-D20D-42B9-A9FA-8D293E48FC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8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.’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92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46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60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69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40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717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86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F4563-3D54-BCD7-243E-77C7ADBD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07199A-D436-29B5-EDF4-64A5EE2BA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00AF9-A814-4D88-9EE1-8CBF68A25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887B5-BA70-BC2D-495C-EBC0C304F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59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8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29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97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30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668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79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53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96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7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9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4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9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67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1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3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5F8C0-D20D-42B9-A9FA-8D293E48FC8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9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1B1A-CCFD-3932-BE6E-C127E7741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E57A9-BB4A-C6F5-40C4-61E7984D1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7CBCF-4644-3241-7FF9-B19817A8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4FCFA-EEBE-3CD9-4CEC-7D062915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CB5B1-276B-A197-7C53-1004605B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1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B13E5-832C-5743-8BB4-ADF54C2E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24399-0283-C417-86CC-BDC69A48C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FEFC4-99D6-9993-886E-AC917D3F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9C615-563B-1B7A-AA8A-87ADB350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6CC3-4D9D-2C1E-3E26-E9DA0E10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9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A8610-AB16-4F56-1A08-D36A75997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6B7E2-25D3-F8FB-DEB3-D7969992D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C7956-273A-61A9-77A3-36280A8F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36E72-36FD-7930-319C-1E4F2680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E8F1-FC42-43CA-040A-38101E6A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295A-719C-3DF6-86C7-30450AA4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2AA55-104B-10FB-0587-149B37621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399BF-2D6D-7D15-0C77-19665478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F1C89-A8B7-4D0E-D4C2-C378B0F6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9F6F8-619D-38B1-992F-9184F2FC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25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6587-E04D-16CA-4DF5-57B17F78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CA60F-B59B-A2BA-31C9-B7A364A17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1B978-EFA9-AA18-54EE-FB83ACFD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08DBD-B138-789B-2CB7-544157B4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A6C45-408C-4AF4-22C9-4D56293B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7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21390-8CBE-A26F-BFD0-0C2A1085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F78C5-F59E-11C8-6E95-B7D1D863A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7E48B-D77C-EFEE-CB22-9B726DE39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38D68-4DBA-723B-BC0D-F54AC65D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3002C-B15C-B06B-F608-6BD7465AD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A74F0-8024-0468-87A3-E8746FEA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39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637CB-D085-4659-4635-9A6E8F22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4B20A-ED62-D2AD-ED7D-F7283EA35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C30AE-D5A9-D98F-E97E-341DFE43F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CE55BE-3A81-5929-BFDF-941A9B401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BDB80-070F-C60E-5B47-DB7A475C5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BD3D2-4D25-16C6-1F76-E5CBAB40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968FE7-E0EF-77CB-415A-6A61F53C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FB08C-8AC7-A1A6-C8AB-21B192E4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3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03DF-0AEA-A52D-B39A-035F7460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0C451-18BB-6E1B-355D-B149F9FD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76068-7EA4-E39F-53FC-472FF7FE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B09F2-ECEA-8451-49CC-120AD83E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7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7D196-D44E-02C0-E161-3374158D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D8A54-0F94-1D6B-BE62-4BB0F416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F3681-3D8F-C955-B4D8-77B6BC0B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2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07CD-10FB-CD78-4EC5-EB0D24C7E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589C8-25CB-0F07-F8A9-561C0F9A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B2A7F-EE51-D2AF-4C04-3DEA7CB7E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BC48D-947E-901B-CC8B-971A033C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2FD95-3065-859C-3983-4CA5A689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D09FC-E3C5-97B8-DD94-BC949E0B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4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6007-1E1A-7C69-BBE4-6161E628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8A8A1-9232-F968-C718-82AA5E702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45EAB-ED59-06BD-34B3-5F126D246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421BA-0484-A382-8641-810E841E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90708-5FCF-43DD-F538-2F0978FD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888C9-B49C-BD1F-2F00-E36B8479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70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DA2DF-5A5E-CD39-A326-32EC9364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C3F21-AE92-A4CB-EFBD-35E5E9DB1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C65CB-6BEC-3539-0953-1D0ABB3FF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D15DA-91A2-415D-9DF2-60FDEF7E80F2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5B000-3BD4-30F0-8C94-FFE45162D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5A927-93D3-20BB-C2DF-BECACFC4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53C2EB-D59B-4401-A81C-21B81A54D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9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1BD5C-ABA6-8FEE-3A21-345510F6C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8100"/>
              <a:t>Curriculum and Assessments:</a:t>
            </a:r>
            <a:br>
              <a:rPr lang="en-GB" sz="8100"/>
            </a:br>
            <a:r>
              <a:rPr lang="en-GB" sz="8100"/>
              <a:t>Trainee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83600-30FB-AA55-9315-09FBF8AD8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GB" b="1"/>
              <a:t>Dr Erica Morris</a:t>
            </a:r>
          </a:p>
          <a:p>
            <a:pPr algn="l"/>
            <a:r>
              <a:rPr lang="en-GB" b="1"/>
              <a:t>ST7 Anaesthesia &amp; Intensive Care Medicine</a:t>
            </a:r>
          </a:p>
        </p:txBody>
      </p:sp>
    </p:spTree>
    <p:extLst>
      <p:ext uri="{BB962C8B-B14F-4D97-AF65-F5344CB8AC3E}">
        <p14:creationId xmlns:p14="http://schemas.microsoft.com/office/powerpoint/2010/main" val="207815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D0A5-09F0-3ACD-12CD-DD12FF68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82" y="174625"/>
            <a:ext cx="10515600" cy="1325563"/>
          </a:xfrm>
        </p:spPr>
        <p:txBody>
          <a:bodyPr/>
          <a:lstStyle/>
          <a:p>
            <a:r>
              <a:rPr lang="en-GB" dirty="0"/>
              <a:t>Entrustment scales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3EDCD1-9A8A-37CC-F4F8-D8D2EC249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8623" y="1500188"/>
            <a:ext cx="6740918" cy="51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8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E492-A510-3047-A485-117826A1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 what you’re aiming for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357308-DD76-9914-E90B-FA17EA494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690688"/>
            <a:ext cx="9708553" cy="408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7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62A2-E99B-00F9-AFCE-5FA2AE16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ICM CCT Assessment Guidance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3526EC-5116-B8CF-1DB8-80F22414D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2120" y="1690688"/>
            <a:ext cx="3192280" cy="4495520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C2A27-58C3-D537-C475-C1A5F9A1E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840" y="1661728"/>
            <a:ext cx="4532376" cy="45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449E-2278-42C0-E356-2EEACBB8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Formative Assessments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F2444-3BCC-D0A6-8248-1D5FB32DE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88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Supervised Learning Events – SLEs</a:t>
            </a:r>
          </a:p>
          <a:p>
            <a:r>
              <a:rPr lang="en-GB" dirty="0"/>
              <a:t>CEX, CBD, DOPS, ACAT</a:t>
            </a:r>
          </a:p>
          <a:p>
            <a:r>
              <a:rPr lang="en-GB" dirty="0"/>
              <a:t>Use these to reinforce learning opportunities.</a:t>
            </a:r>
          </a:p>
          <a:p>
            <a:r>
              <a:rPr lang="en-GB" dirty="0"/>
              <a:t>Should demonstrate a journey of progression, development and improvement towards independent practice by CCT. </a:t>
            </a:r>
          </a:p>
          <a:p>
            <a:r>
              <a:rPr lang="en-GB" dirty="0"/>
              <a:t>No indicative numbers and an assessment can be linked to multiple HiLLOs (as relevant).</a:t>
            </a:r>
          </a:p>
          <a:p>
            <a:r>
              <a:rPr lang="en-GB" dirty="0"/>
              <a:t>Crosslink from your parent specialty portfolio where relevant – particularly for HiLLOs 1-4 that focus on generic professional capabilities (GPCs), your other specialty will also be assessing these.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4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F760-031E-5322-6AC2-3C64C9DB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Summative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8A3B8-03C1-9BF8-364F-F57E9BB23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3875"/>
          </a:xfrm>
        </p:spPr>
        <p:txBody>
          <a:bodyPr/>
          <a:lstStyle/>
          <a:p>
            <a:r>
              <a:rPr lang="en-GB" dirty="0"/>
              <a:t>FFICM Examination</a:t>
            </a:r>
          </a:p>
          <a:p>
            <a:r>
              <a:rPr lang="en-GB" dirty="0"/>
              <a:t>Learning Outcome Completion (LOC) forms – completion of HiLLO for stage of training</a:t>
            </a:r>
          </a:p>
        </p:txBody>
      </p:sp>
    </p:spTree>
    <p:extLst>
      <p:ext uri="{BB962C8B-B14F-4D97-AF65-F5344CB8AC3E}">
        <p14:creationId xmlns:p14="http://schemas.microsoft.com/office/powerpoint/2010/main" val="385072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66E3-EBC8-5679-98B9-DA9977E0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9661-D994-5DC3-F1A1-50810DD80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Development courses</a:t>
            </a:r>
          </a:p>
          <a:p>
            <a:r>
              <a:rPr lang="en-GB" dirty="0"/>
              <a:t>Teaching sessions (attended and delivered)</a:t>
            </a:r>
          </a:p>
          <a:p>
            <a:r>
              <a:rPr lang="en-GB" dirty="0"/>
              <a:t>Simulation</a:t>
            </a:r>
          </a:p>
          <a:p>
            <a:r>
              <a:rPr lang="en-GB" dirty="0"/>
              <a:t>E-learning (e-</a:t>
            </a:r>
            <a:r>
              <a:rPr lang="en-GB" dirty="0" err="1"/>
              <a:t>lfh</a:t>
            </a:r>
            <a:r>
              <a:rPr lang="en-GB" dirty="0"/>
              <a:t>)</a:t>
            </a:r>
          </a:p>
          <a:p>
            <a:r>
              <a:rPr lang="en-GB" dirty="0"/>
              <a:t>Multi-Source Feedback (MSF)</a:t>
            </a:r>
          </a:p>
          <a:p>
            <a:r>
              <a:rPr lang="en-GB" dirty="0"/>
              <a:t>Multiple Consultant Reports (MCR)</a:t>
            </a:r>
          </a:p>
          <a:p>
            <a:r>
              <a:rPr lang="en-GB" dirty="0"/>
              <a:t>Logbook (particularly procedures log)</a:t>
            </a:r>
          </a:p>
          <a:p>
            <a:r>
              <a:rPr lang="en-GB" dirty="0"/>
              <a:t>Reflections</a:t>
            </a:r>
          </a:p>
        </p:txBody>
      </p:sp>
    </p:spTree>
    <p:extLst>
      <p:ext uri="{BB962C8B-B14F-4D97-AF65-F5344CB8AC3E}">
        <p14:creationId xmlns:p14="http://schemas.microsoft.com/office/powerpoint/2010/main" val="32220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7EA9E-23B6-61C5-0FEA-92F86E8D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Tour of the portfolio</a:t>
            </a:r>
          </a:p>
        </p:txBody>
      </p:sp>
    </p:spTree>
    <p:extLst>
      <p:ext uri="{BB962C8B-B14F-4D97-AF65-F5344CB8AC3E}">
        <p14:creationId xmlns:p14="http://schemas.microsoft.com/office/powerpoint/2010/main" val="553415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DE1FFC-9E44-93E9-79F0-BE5547548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5109E34-C363-5275-7B5C-7A9BBC2EECA1}"/>
              </a:ext>
            </a:extLst>
          </p:cNvPr>
          <p:cNvGrpSpPr/>
          <p:nvPr/>
        </p:nvGrpSpPr>
        <p:grpSpPr>
          <a:xfrm>
            <a:off x="1151824" y="475528"/>
            <a:ext cx="9888351" cy="6069157"/>
            <a:chOff x="304800" y="365125"/>
            <a:chExt cx="9888351" cy="60691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8C8ACF-BE5C-306D-6203-0547759A7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65125"/>
              <a:ext cx="9888351" cy="286297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1DF9C3-41FF-677B-1489-DAD25E964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518" y="3161594"/>
              <a:ext cx="9802633" cy="327268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C34746A-689A-1193-B978-8F3CE5E52F0E}"/>
              </a:ext>
            </a:extLst>
          </p:cNvPr>
          <p:cNvGrpSpPr/>
          <p:nvPr/>
        </p:nvGrpSpPr>
        <p:grpSpPr>
          <a:xfrm>
            <a:off x="904688" y="973549"/>
            <a:ext cx="3114326" cy="2257185"/>
            <a:chOff x="904688" y="973549"/>
            <a:chExt cx="3114326" cy="225718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F759393-3B8A-B99F-35DD-4D64EAA5EC3B}"/>
                </a:ext>
              </a:extLst>
            </p:cNvPr>
            <p:cNvSpPr/>
            <p:nvPr/>
          </p:nvSpPr>
          <p:spPr>
            <a:xfrm>
              <a:off x="904688" y="973549"/>
              <a:ext cx="2768600" cy="1798377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E0D5D6-CD99-D9AF-4DD9-C58362126815}"/>
                </a:ext>
              </a:extLst>
            </p:cNvPr>
            <p:cNvSpPr txBox="1"/>
            <p:nvPr/>
          </p:nvSpPr>
          <p:spPr>
            <a:xfrm>
              <a:off x="1250414" y="2861402"/>
              <a:ext cx="276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</a:rPr>
                <a:t>Create Content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6191A7-250C-8CE2-E724-15B179C7C6D7}"/>
              </a:ext>
            </a:extLst>
          </p:cNvPr>
          <p:cNvGrpSpPr/>
          <p:nvPr/>
        </p:nvGrpSpPr>
        <p:grpSpPr>
          <a:xfrm>
            <a:off x="4111439" y="862323"/>
            <a:ext cx="4919172" cy="2637936"/>
            <a:chOff x="4111439" y="862323"/>
            <a:chExt cx="4919172" cy="263793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2D5105-BFBA-4EC2-AEFF-3FB089106B66}"/>
                </a:ext>
              </a:extLst>
            </p:cNvPr>
            <p:cNvSpPr/>
            <p:nvPr/>
          </p:nvSpPr>
          <p:spPr>
            <a:xfrm>
              <a:off x="4111439" y="862323"/>
              <a:ext cx="2909609" cy="2438400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B1246A-0063-FF42-2FE0-8819DA239E4B}"/>
                </a:ext>
              </a:extLst>
            </p:cNvPr>
            <p:cNvSpPr txBox="1"/>
            <p:nvPr/>
          </p:nvSpPr>
          <p:spPr>
            <a:xfrm>
              <a:off x="6262011" y="3130927"/>
              <a:ext cx="2768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</a:rPr>
                <a:t>Official forms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8A3FCD-87AA-0739-FB59-34158D425E2E}"/>
              </a:ext>
            </a:extLst>
          </p:cNvPr>
          <p:cNvGrpSpPr/>
          <p:nvPr/>
        </p:nvGrpSpPr>
        <p:grpSpPr>
          <a:xfrm>
            <a:off x="7646311" y="925098"/>
            <a:ext cx="3641000" cy="1912198"/>
            <a:chOff x="7646311" y="925098"/>
            <a:chExt cx="3641000" cy="19121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5DF472-E3A9-D348-C1D0-A6CED0EB4089}"/>
                </a:ext>
              </a:extLst>
            </p:cNvPr>
            <p:cNvSpPr/>
            <p:nvPr/>
          </p:nvSpPr>
          <p:spPr>
            <a:xfrm>
              <a:off x="7646311" y="925098"/>
              <a:ext cx="2391895" cy="1517576"/>
            </a:xfrm>
            <a:prstGeom prst="ellipse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578F29-20BA-F0F3-2480-BBF4652A0D37}"/>
                </a:ext>
              </a:extLst>
            </p:cNvPr>
            <p:cNvSpPr txBox="1"/>
            <p:nvPr/>
          </p:nvSpPr>
          <p:spPr>
            <a:xfrm>
              <a:off x="8518711" y="2467964"/>
              <a:ext cx="276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</a:rPr>
                <a:t>Access HiLLOs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0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DD2CB6-2BFD-C681-51C2-C98F50504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37" y="1608082"/>
            <a:ext cx="10055925" cy="41804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B3531E-9156-698E-C5E3-4A634697D110}"/>
              </a:ext>
            </a:extLst>
          </p:cNvPr>
          <p:cNvGrpSpPr/>
          <p:nvPr/>
        </p:nvGrpSpPr>
        <p:grpSpPr>
          <a:xfrm>
            <a:off x="8843858" y="365125"/>
            <a:ext cx="3203491" cy="1242957"/>
            <a:chOff x="8843858" y="365125"/>
            <a:chExt cx="3203491" cy="12429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7FC03E-6D0A-F4B2-0463-A6687CDBBF22}"/>
                </a:ext>
              </a:extLst>
            </p:cNvPr>
            <p:cNvSpPr txBox="1"/>
            <p:nvPr/>
          </p:nvSpPr>
          <p:spPr>
            <a:xfrm>
              <a:off x="10193149" y="365125"/>
              <a:ext cx="1854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</a:rPr>
                <a:t>Same HiLLOs for each stage of training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32AE1E3-649E-0600-E6DC-DBAE191C2D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43858" y="893024"/>
              <a:ext cx="1239942" cy="7150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78573A-F788-B6D6-0354-B1BC0977C874}"/>
              </a:ext>
            </a:extLst>
          </p:cNvPr>
          <p:cNvGrpSpPr/>
          <p:nvPr/>
        </p:nvGrpSpPr>
        <p:grpSpPr>
          <a:xfrm>
            <a:off x="9967535" y="2027119"/>
            <a:ext cx="2224465" cy="1200329"/>
            <a:chOff x="9967535" y="2027119"/>
            <a:chExt cx="2224465" cy="1200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471ADA-4B09-8ADA-DA52-A36DCC5FBEBD}"/>
                </a:ext>
              </a:extLst>
            </p:cNvPr>
            <p:cNvSpPr txBox="1"/>
            <p:nvPr/>
          </p:nvSpPr>
          <p:spPr>
            <a:xfrm>
              <a:off x="10667677" y="2027119"/>
              <a:ext cx="15243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</a:rPr>
                <a:t>Gives more information on each HiLLO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3DCFE5-8327-B2F6-6E0F-3DBFA14369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7535" y="2532766"/>
              <a:ext cx="5785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53F593-1690-1054-3129-39CA84C327BE}"/>
              </a:ext>
            </a:extLst>
          </p:cNvPr>
          <p:cNvGrpSpPr/>
          <p:nvPr/>
        </p:nvGrpSpPr>
        <p:grpSpPr>
          <a:xfrm>
            <a:off x="8575997" y="2523168"/>
            <a:ext cx="3792697" cy="2804673"/>
            <a:chOff x="8575997" y="2523168"/>
            <a:chExt cx="3792697" cy="28046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AA50FF-9DA8-D051-C5E1-07FB227F890E}"/>
                </a:ext>
              </a:extLst>
            </p:cNvPr>
            <p:cNvSpPr txBox="1"/>
            <p:nvPr/>
          </p:nvSpPr>
          <p:spPr>
            <a:xfrm>
              <a:off x="9579642" y="4127512"/>
              <a:ext cx="27890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Red</a:t>
              </a:r>
              <a:r>
                <a:rPr lang="en-GB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GB" b="1" dirty="0"/>
                <a:t>– no evidence</a:t>
              </a:r>
            </a:p>
            <a:p>
              <a:r>
                <a:rPr lang="en-GB" b="1" dirty="0">
                  <a:solidFill>
                    <a:srgbClr val="FFFF00"/>
                  </a:solidFill>
                </a:rPr>
                <a:t>Yellow</a:t>
              </a:r>
              <a:r>
                <a:rPr lang="en-GB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GB" b="1" dirty="0"/>
                <a:t>– in progress</a:t>
              </a:r>
            </a:p>
            <a:p>
              <a:r>
                <a:rPr lang="en-GB" b="1" dirty="0">
                  <a:solidFill>
                    <a:srgbClr val="00B0F0"/>
                  </a:solidFill>
                </a:rPr>
                <a:t>Blue</a:t>
              </a:r>
              <a:r>
                <a:rPr lang="en-GB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GB" b="1" dirty="0"/>
                <a:t>– LOC submitted</a:t>
              </a:r>
            </a:p>
            <a:p>
              <a:r>
                <a:rPr lang="en-GB" b="1" dirty="0">
                  <a:solidFill>
                    <a:srgbClr val="00B050"/>
                  </a:solidFill>
                </a:rPr>
                <a:t>Green</a:t>
              </a:r>
              <a:r>
                <a:rPr lang="en-GB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GB" b="1" dirty="0"/>
                <a:t>LOC Completed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C843610-036A-5168-0624-87B464863A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75997" y="2523168"/>
              <a:ext cx="885503" cy="17075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E417CC-7B8F-9C4C-E5C6-E9E32ED57A43}"/>
              </a:ext>
            </a:extLst>
          </p:cNvPr>
          <p:cNvGrpSpPr/>
          <p:nvPr/>
        </p:nvGrpSpPr>
        <p:grpSpPr>
          <a:xfrm>
            <a:off x="5702427" y="4560236"/>
            <a:ext cx="2747830" cy="2297764"/>
            <a:chOff x="5702427" y="4560236"/>
            <a:chExt cx="2747830" cy="22977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E7B059-D709-001F-8D30-10FAA073B86F}"/>
                </a:ext>
              </a:extLst>
            </p:cNvPr>
            <p:cNvSpPr txBox="1"/>
            <p:nvPr/>
          </p:nvSpPr>
          <p:spPr>
            <a:xfrm>
              <a:off x="5702427" y="5934670"/>
              <a:ext cx="2407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</a:rPr>
                <a:t>See what has already been linked to this HiLLO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C0B2E83-3C6A-5C5A-2928-2279E5A924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0920" y="4560236"/>
              <a:ext cx="1089337" cy="13744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3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CD87-3AF5-EDFB-4B26-BA511588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Development Plan (PDP)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433E2-9D5D-C788-023F-4325314DF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4"/>
            <a:ext cx="10515600" cy="5088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Essential tool for: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Organised</a:t>
            </a:r>
            <a:r>
              <a:rPr lang="en-GB" dirty="0"/>
              <a:t> (allow things to happen when you want them to)</a:t>
            </a:r>
          </a:p>
          <a:p>
            <a:r>
              <a:rPr lang="en-GB" b="1" dirty="0"/>
              <a:t>Realistic </a:t>
            </a:r>
            <a:r>
              <a:rPr lang="en-GB" dirty="0"/>
              <a:t>(setting achievable goals </a:t>
            </a:r>
          </a:p>
          <a:p>
            <a:r>
              <a:rPr lang="en-GB" b="1" dirty="0"/>
              <a:t>Personalised</a:t>
            </a:r>
            <a:r>
              <a:rPr lang="en-GB" dirty="0"/>
              <a:t> (focus on your interests – </a:t>
            </a:r>
            <a:r>
              <a:rPr lang="en-GB" dirty="0" err="1"/>
              <a:t>esp</a:t>
            </a:r>
            <a:r>
              <a:rPr lang="en-GB" dirty="0"/>
              <a:t> post FFICM)</a:t>
            </a:r>
          </a:p>
          <a:p>
            <a:r>
              <a:rPr lang="en-GB" b="1" dirty="0"/>
              <a:t>Steady progression </a:t>
            </a:r>
            <a:r>
              <a:rPr lang="en-GB" dirty="0"/>
              <a:t>(aim to consistently, progress gradually up the spiral)</a:t>
            </a:r>
          </a:p>
          <a:p>
            <a:pPr marL="0" indent="0">
              <a:buNone/>
            </a:pPr>
            <a:r>
              <a:rPr lang="en-GB" dirty="0"/>
              <a:t>that can help you foster a </a:t>
            </a:r>
          </a:p>
          <a:p>
            <a:r>
              <a:rPr lang="en-GB" b="1" dirty="0"/>
              <a:t>Healthy work life balance </a:t>
            </a:r>
            <a:r>
              <a:rPr lang="en-GB" dirty="0"/>
              <a:t>(look at what is going on in your personal life – does it fit with your work goals?)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39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E5A5-A51F-356D-8E23-F4E426C4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3636" cy="1460500"/>
          </a:xfrm>
        </p:spPr>
        <p:txBody>
          <a:bodyPr/>
          <a:lstStyle/>
          <a:p>
            <a:r>
              <a:rPr lang="en-GB" dirty="0"/>
              <a:t>Onboarding for the ICM CCT Programme!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0B9B6-A5A6-9BE9-D30E-2319BF72C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Best Boarding Stock Photos, Pictures &amp; Royalty-Free Images - iStock">
            <a:extLst>
              <a:ext uri="{FF2B5EF4-FFF2-40B4-BE49-F238E27FC236}">
                <a16:creationId xmlns:a16="http://schemas.microsoft.com/office/drawing/2014/main" id="{E416367E-66EB-6C27-1B78-F7A99359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8" y="1825625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E78D7-6AF5-8A95-0A11-B45ADFDF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470" y="1603624"/>
            <a:ext cx="4080159" cy="41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79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65A2-E21E-FCBA-5D47-93FF7D5E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49C2-84A3-7187-3F3E-07297F7D4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71624"/>
            <a:ext cx="11226800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Need to keep one throughout training – try and do it regularly.</a:t>
            </a:r>
          </a:p>
          <a:p>
            <a:pPr marL="0" indent="0">
              <a:buNone/>
            </a:pPr>
            <a:r>
              <a:rPr lang="en-GB" dirty="0"/>
              <a:t>No requirement to log every patient involvement but probably good practice to log:</a:t>
            </a:r>
          </a:p>
          <a:p>
            <a:pPr lvl="0"/>
            <a:r>
              <a:rPr lang="en-GB" dirty="0"/>
              <a:t>Airway management</a:t>
            </a:r>
          </a:p>
          <a:p>
            <a:pPr lvl="0"/>
            <a:r>
              <a:rPr lang="en-GB" dirty="0"/>
              <a:t>Procedures</a:t>
            </a:r>
          </a:p>
          <a:p>
            <a:pPr lvl="0"/>
            <a:r>
              <a:rPr lang="en-GB" dirty="0"/>
              <a:t>Transfers</a:t>
            </a:r>
          </a:p>
          <a:p>
            <a:pPr lvl="0"/>
            <a:r>
              <a:rPr lang="en-GB" dirty="0"/>
              <a:t>Trauma calls/cardiac arrests</a:t>
            </a:r>
          </a:p>
          <a:p>
            <a:pPr lvl="0"/>
            <a:r>
              <a:rPr lang="en-GB" dirty="0"/>
              <a:t>Referrals/admissions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Options:</a:t>
            </a:r>
          </a:p>
          <a:p>
            <a:pPr lvl="0"/>
            <a:r>
              <a:rPr lang="en-GB" dirty="0"/>
              <a:t>LLP logbook (Anaesthesia)</a:t>
            </a:r>
          </a:p>
          <a:p>
            <a:pPr lvl="0"/>
            <a:r>
              <a:rPr lang="en-GB" dirty="0"/>
              <a:t>Sunderland ICCU Logbook.</a:t>
            </a:r>
          </a:p>
          <a:p>
            <a:pPr lvl="0"/>
            <a:r>
              <a:rPr lang="en-GB" dirty="0"/>
              <a:t>Northwest ICU logbook</a:t>
            </a:r>
          </a:p>
          <a:p>
            <a:r>
              <a:rPr lang="en-GB" dirty="0"/>
              <a:t>Excel spreadsheet</a:t>
            </a:r>
          </a:p>
          <a:p>
            <a:r>
              <a:rPr lang="en-GB" dirty="0"/>
              <a:t>Anything you can upload to the LLP</a:t>
            </a:r>
          </a:p>
        </p:txBody>
      </p:sp>
    </p:spTree>
    <p:extLst>
      <p:ext uri="{BB962C8B-B14F-4D97-AF65-F5344CB8AC3E}">
        <p14:creationId xmlns:p14="http://schemas.microsoft.com/office/powerpoint/2010/main" val="20907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270E-6610-FA16-058B-872F015F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8696F-5EC2-B067-76E0-9FF6679CA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Delivered by the </a:t>
            </a:r>
            <a:r>
              <a:rPr lang="en-GB" dirty="0" err="1"/>
              <a:t>RCoAs</a:t>
            </a:r>
            <a:r>
              <a:rPr lang="en-GB" dirty="0"/>
              <a:t> examinations department</a:t>
            </a:r>
          </a:p>
          <a:p>
            <a:r>
              <a:rPr lang="en-GB" dirty="0"/>
              <a:t>Two sittings per year- Spring/Autumn</a:t>
            </a:r>
          </a:p>
          <a:p>
            <a:r>
              <a:rPr lang="en-GB" dirty="0"/>
              <a:t>Can attempt MCQ from Stage 1</a:t>
            </a:r>
          </a:p>
          <a:p>
            <a:r>
              <a:rPr lang="en-GB" dirty="0"/>
              <a:t>MCQ - Single best answer questions</a:t>
            </a:r>
          </a:p>
          <a:p>
            <a:r>
              <a:rPr lang="en-GB" dirty="0"/>
              <a:t>SOE/OSCE - 1</a:t>
            </a:r>
            <a:r>
              <a:rPr lang="en-GB" baseline="30000" dirty="0"/>
              <a:t>st</a:t>
            </a:r>
            <a:r>
              <a:rPr lang="en-GB" dirty="0"/>
              <a:t> sitting taken together</a:t>
            </a:r>
          </a:p>
          <a:p>
            <a:r>
              <a:rPr lang="en-GB" dirty="0"/>
              <a:t>Must be taken within 3 years of MCQ pass</a:t>
            </a:r>
          </a:p>
          <a:p>
            <a:r>
              <a:rPr lang="en-GB" dirty="0"/>
              <a:t>Need to complete FFICM to progress to Stage 3</a:t>
            </a:r>
          </a:p>
          <a:p>
            <a:r>
              <a:rPr lang="en-GB" dirty="0"/>
              <a:t>Lots of revision support in the region</a:t>
            </a:r>
          </a:p>
        </p:txBody>
      </p:sp>
    </p:spTree>
    <p:extLst>
      <p:ext uri="{BB962C8B-B14F-4D97-AF65-F5344CB8AC3E}">
        <p14:creationId xmlns:p14="http://schemas.microsoft.com/office/powerpoint/2010/main" val="2296331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5247EC-584C-A97E-86A3-ECAC85B71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EE3C-232F-0D5F-0697-A501F5E3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1146-F2D7-C980-A9B3-4468AB794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3D3A8-F6B3-D585-DE9F-9AEF4F37EA2C}"/>
              </a:ext>
            </a:extLst>
          </p:cNvPr>
          <p:cNvSpPr txBox="1"/>
          <p:nvPr/>
        </p:nvSpPr>
        <p:spPr>
          <a:xfrm>
            <a:off x="617265" y="1690688"/>
            <a:ext cx="59309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/>
              <a:t>KEY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 are allowed </a:t>
            </a:r>
            <a:r>
              <a:rPr lang="en-GB" sz="2200" b="1" dirty="0"/>
              <a:t>30 days per year</a:t>
            </a:r>
            <a:r>
              <a:rPr lang="en-GB" sz="2200" dirty="0"/>
              <a:t> to attend educational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 will only be </a:t>
            </a:r>
            <a:r>
              <a:rPr lang="en-GB" sz="2200" b="1" dirty="0"/>
              <a:t>funded</a:t>
            </a:r>
            <a:r>
              <a:rPr lang="en-GB" sz="2200" dirty="0"/>
              <a:t> to attend courses/activities required for Curriculum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There are recommended courses for each stage of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You must apply</a:t>
            </a:r>
            <a:r>
              <a:rPr lang="en-GB" sz="2200" b="1" dirty="0"/>
              <a:t> in advance</a:t>
            </a:r>
            <a:r>
              <a:rPr lang="en-GB" sz="2200" dirty="0"/>
              <a:t> according to the requirements of your local Post Graduate centre (usually 6-8 weeks). Applications less than 6 weeks in advance may be rejected when you try to claim the money back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FDD4F-090B-010C-C63B-39C3F2EE3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091" y="365125"/>
            <a:ext cx="1676709" cy="1222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E18E84-B850-ED7E-6A89-7C871E8AB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553" y="1950653"/>
            <a:ext cx="4361247" cy="43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00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5E01-7040-190D-34D1-B0888613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need to create two accounts...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D9850-E4F0-7034-2022-FA5E7E189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ACCENT</a:t>
            </a:r>
            <a:r>
              <a:rPr lang="en-GB" dirty="0"/>
              <a:t> – to request the leave and funding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54E84-2688-91FE-92FF-2680EEC3F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2396983"/>
            <a:ext cx="8712200" cy="3914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502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65A2F-0B34-55EE-21C7-85072E78C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773D-1B09-51B0-C230-042897CC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need to create two accounts...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11861-1203-EE71-189F-D82D399E6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SEL-EXPENSES</a:t>
            </a:r>
            <a:r>
              <a:rPr lang="en-GB" dirty="0"/>
              <a:t> – to request reimbursement of fees and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64827-9D34-7C9B-C7F1-36BA46B3F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850" y="2356284"/>
            <a:ext cx="9004300" cy="41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58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0898-4B1B-593B-2B85-67799E80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SL admin…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FB492-AF8D-869F-BAD4-75D462CAF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690688"/>
            <a:ext cx="11163300" cy="480218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Look for the course you want</a:t>
            </a:r>
          </a:p>
          <a:p>
            <a:r>
              <a:rPr lang="en-GB" dirty="0"/>
              <a:t>Check that you can get time off/it will be funded (check rota/email TPD)</a:t>
            </a:r>
          </a:p>
          <a:p>
            <a:r>
              <a:rPr lang="en-GB" dirty="0"/>
              <a:t>Apply for course (and pay)</a:t>
            </a:r>
          </a:p>
          <a:p>
            <a:r>
              <a:rPr lang="en-GB" dirty="0"/>
              <a:t>Book leave via your hospital leave process</a:t>
            </a:r>
          </a:p>
          <a:p>
            <a:r>
              <a:rPr lang="en-GB" dirty="0"/>
              <a:t>Request leave on ACCENT including the funding (educated guess, need this to get Sel-expenses)</a:t>
            </a:r>
          </a:p>
          <a:p>
            <a:r>
              <a:rPr lang="en-GB" dirty="0"/>
              <a:t>Attend course</a:t>
            </a:r>
          </a:p>
          <a:p>
            <a:r>
              <a:rPr lang="en-GB" dirty="0"/>
              <a:t>Apply for re-imbursement course fees and expenses on SEL-EXPENSES</a:t>
            </a:r>
          </a:p>
          <a:p>
            <a:r>
              <a:rPr lang="en-GB" dirty="0"/>
              <a:t>Money appears in pay-check</a:t>
            </a:r>
          </a:p>
        </p:txBody>
      </p:sp>
    </p:spTree>
    <p:extLst>
      <p:ext uri="{BB962C8B-B14F-4D97-AF65-F5344CB8AC3E}">
        <p14:creationId xmlns:p14="http://schemas.microsoft.com/office/powerpoint/2010/main" val="17724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176D-9FDE-D04A-3694-AF13A70F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Staying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71AA2-4D74-C71C-6202-8A1F96DA3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11708" cy="48799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ICM is a challenging job</a:t>
            </a:r>
          </a:p>
          <a:p>
            <a:r>
              <a:rPr lang="en-GB" dirty="0"/>
              <a:t>This training programme is challenging</a:t>
            </a:r>
          </a:p>
          <a:p>
            <a:r>
              <a:rPr lang="en-GB" dirty="0"/>
              <a:t>Life can be challenging</a:t>
            </a:r>
          </a:p>
          <a:p>
            <a:r>
              <a:rPr lang="en-GB" dirty="0"/>
              <a:t>Expect to have tough times</a:t>
            </a:r>
          </a:p>
          <a:p>
            <a:r>
              <a:rPr lang="en-GB" dirty="0"/>
              <a:t>Know you are supported;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CS/ES/FT/TPDs/</a:t>
            </a:r>
            <a:r>
              <a:rPr lang="en-GB" dirty="0" err="1"/>
              <a:t>HoS</a:t>
            </a:r>
            <a:r>
              <a:rPr lang="en-GB" dirty="0"/>
              <a:t>/Reps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Y&amp;H Professional support (QR code)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Your hospital ‘staff perks’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Vivup</a:t>
            </a:r>
            <a:endParaRPr lang="en-GB" dirty="0"/>
          </a:p>
          <a:p>
            <a:r>
              <a:rPr lang="en-GB" dirty="0"/>
              <a:t>Tough times can allow growth – </a:t>
            </a:r>
            <a:r>
              <a:rPr lang="en-GB" dirty="0" err="1"/>
              <a:t>eg</a:t>
            </a:r>
            <a:r>
              <a:rPr lang="en-GB" dirty="0"/>
              <a:t> coaching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7130F-6A1E-B17E-D393-583B76288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091" y="365125"/>
            <a:ext cx="1676709" cy="1222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D7259C-534E-F072-86BA-4B01D32D7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26" y="2346960"/>
            <a:ext cx="3902074" cy="390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1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0C7F-9A8E-426E-2B29-C3D07359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1C19B-23DF-881D-AF7F-BE6A0999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28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1BC0-3C59-9F4C-2A0B-22F773D9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65125"/>
            <a:ext cx="10515600" cy="1325563"/>
          </a:xfrm>
        </p:spPr>
        <p:txBody>
          <a:bodyPr/>
          <a:lstStyle/>
          <a:p>
            <a:r>
              <a:rPr lang="en-GB" dirty="0"/>
              <a:t>You are now an Intensivist in Training (</a:t>
            </a:r>
            <a:r>
              <a:rPr lang="en-GB" dirty="0" err="1"/>
              <a:t>IiT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A833-098B-3D1B-6E06-FB871494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906589"/>
            <a:ext cx="11010900" cy="4586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Step 1</a:t>
            </a:r>
            <a:r>
              <a:rPr lang="en-GB" dirty="0"/>
              <a:t>: Read the ICM CCT Training Guide/save it </a:t>
            </a:r>
          </a:p>
          <a:p>
            <a:pPr marL="0" indent="0">
              <a:buNone/>
            </a:pPr>
            <a:r>
              <a:rPr lang="en-GB" b="1" dirty="0"/>
              <a:t>Step 2</a:t>
            </a:r>
            <a:r>
              <a:rPr lang="en-GB" dirty="0"/>
              <a:t>: Meet your RA/TPD – talk about what YOU need based on previous experience, individual circumstances and educational needs.</a:t>
            </a:r>
          </a:p>
          <a:p>
            <a:pPr marL="0" indent="0">
              <a:buNone/>
            </a:pPr>
            <a:r>
              <a:rPr lang="en-GB" b="1" dirty="0"/>
              <a:t>Step 3</a:t>
            </a:r>
            <a:r>
              <a:rPr lang="en-GB" dirty="0"/>
              <a:t>: Register with FICM as a </a:t>
            </a:r>
            <a:r>
              <a:rPr lang="en-GB" dirty="0" err="1"/>
              <a:t>IiT</a:t>
            </a:r>
            <a:r>
              <a:rPr lang="en-GB" dirty="0"/>
              <a:t> (there’s a pre-registration check list)</a:t>
            </a:r>
          </a:p>
          <a:p>
            <a:pPr marL="0" indent="0">
              <a:buNone/>
            </a:pPr>
            <a:r>
              <a:rPr lang="en-GB" b="1" dirty="0"/>
              <a:t>Step 4</a:t>
            </a:r>
            <a:r>
              <a:rPr lang="en-GB" dirty="0"/>
              <a:t>: Post registration you’ll receive;</a:t>
            </a:r>
          </a:p>
          <a:p>
            <a:r>
              <a:rPr lang="en-GB" dirty="0"/>
              <a:t>Membership confirmation letter with CRN, payment (£175) etc</a:t>
            </a:r>
          </a:p>
          <a:p>
            <a:r>
              <a:rPr lang="en-GB" dirty="0"/>
              <a:t>Access to Lifelong Learning Platform (LLP)</a:t>
            </a:r>
          </a:p>
          <a:p>
            <a:r>
              <a:rPr lang="en-GB" dirty="0"/>
              <a:t>Confirmation of Postgraduate Training (sent to RA and TPD)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51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C040-A114-F773-874C-4DF7E614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Faculty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84E66-8949-7B7E-B41E-7504C0106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04950"/>
            <a:ext cx="11220450" cy="49879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en-GB" dirty="0"/>
            </a:br>
            <a:r>
              <a:rPr lang="en-GB" sz="3100" b="1" dirty="0"/>
              <a:t>Head of School &amp; Lead for ICM</a:t>
            </a:r>
            <a:br>
              <a:rPr lang="en-GB" sz="3100" b="1" dirty="0"/>
            </a:br>
            <a:r>
              <a:rPr lang="en-GB" sz="3100" dirty="0"/>
              <a:t>	Dr. Raj Sandhu (Pinderfields - Wakefield)</a:t>
            </a:r>
            <a:br>
              <a:rPr lang="en-GB" sz="3100" dirty="0"/>
            </a:br>
            <a:endParaRPr lang="en-GB" sz="3100" dirty="0"/>
          </a:p>
          <a:p>
            <a:pPr marL="0" indent="0">
              <a:buNone/>
            </a:pPr>
            <a:r>
              <a:rPr lang="en-GB" sz="3100" b="1" dirty="0"/>
              <a:t>Training programme directors (across whole Y&amp;H)</a:t>
            </a:r>
            <a:br>
              <a:rPr lang="en-GB" sz="3100" b="1" dirty="0"/>
            </a:br>
            <a:r>
              <a:rPr lang="en-GB" sz="3100" dirty="0"/>
              <a:t>	Dr. James Morgan (West &amp; East) (Bradford)</a:t>
            </a:r>
            <a:br>
              <a:rPr lang="en-GB" sz="3100" dirty="0"/>
            </a:br>
            <a:r>
              <a:rPr lang="en-GB" sz="3100" dirty="0"/>
              <a:t>	Dr. Kris </a:t>
            </a:r>
            <a:r>
              <a:rPr lang="en-GB" sz="3100" dirty="0" err="1"/>
              <a:t>Bauchmuller</a:t>
            </a:r>
            <a:r>
              <a:rPr lang="en-GB" sz="3100" dirty="0"/>
              <a:t> (South &amp; East) (Shefield)</a:t>
            </a:r>
          </a:p>
          <a:p>
            <a:pPr marL="0" indent="0">
              <a:buNone/>
            </a:pPr>
            <a:br>
              <a:rPr lang="en-GB" sz="3100" dirty="0"/>
            </a:br>
            <a:r>
              <a:rPr lang="en-GB" sz="3100" b="1" dirty="0"/>
              <a:t>Regional Advisors</a:t>
            </a:r>
            <a:br>
              <a:rPr lang="en-GB" sz="3100" dirty="0"/>
            </a:br>
            <a:r>
              <a:rPr lang="en-GB" sz="3100" dirty="0"/>
              <a:t>	Dr. Richard Briscoe- West Yorkshire, Leeds &amp; Bradford (Bradford)</a:t>
            </a:r>
            <a:br>
              <a:rPr lang="en-GB" sz="3100" dirty="0"/>
            </a:br>
            <a:r>
              <a:rPr lang="en-GB" sz="3100" dirty="0"/>
              <a:t>	Dr. Duncan Tarry- North-East Yorkshire &amp; North Lincolnshire (York)</a:t>
            </a:r>
            <a:br>
              <a:rPr lang="en-GB" sz="3100" dirty="0"/>
            </a:br>
            <a:r>
              <a:rPr lang="en-GB" sz="3100" dirty="0"/>
              <a:t>	Dr. Helen Ellis - Sheffield &amp; South Yorkshire (Sheffield)</a:t>
            </a:r>
            <a:br>
              <a:rPr lang="en-GB" sz="3100" dirty="0"/>
            </a:br>
            <a:endParaRPr lang="en-GB" sz="3100" dirty="0"/>
          </a:p>
          <a:p>
            <a:pPr marL="0" indent="0">
              <a:buNone/>
            </a:pPr>
            <a:r>
              <a:rPr lang="en-GB" sz="3100" b="1" dirty="0"/>
              <a:t>Local</a:t>
            </a:r>
            <a:br>
              <a:rPr lang="en-GB" sz="3100" dirty="0"/>
            </a:br>
            <a:r>
              <a:rPr lang="en-GB" sz="3100" dirty="0"/>
              <a:t>	College &amp; Faculty Tutors in each hospital</a:t>
            </a:r>
            <a:br>
              <a:rPr lang="en-GB" sz="3100" dirty="0"/>
            </a:br>
            <a:r>
              <a:rPr lang="en-GB" sz="3100" dirty="0"/>
              <a:t>	Educational &amp; Clinical Supervisors</a:t>
            </a:r>
            <a:br>
              <a:rPr lang="en-GB" sz="3100" dirty="0"/>
            </a:br>
            <a:r>
              <a:rPr lang="en-GB" sz="3100" dirty="0"/>
              <a:t>	Same ES throughout training period</a:t>
            </a:r>
          </a:p>
        </p:txBody>
      </p:sp>
    </p:spTree>
    <p:extLst>
      <p:ext uri="{BB962C8B-B14F-4D97-AF65-F5344CB8AC3E}">
        <p14:creationId xmlns:p14="http://schemas.microsoft.com/office/powerpoint/2010/main" val="250700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9001-D3A3-7CAC-0782-F49EFE34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familiar with the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2E410-0240-A132-9C21-533CCD33E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18800" cy="5235575"/>
          </a:xfrm>
        </p:spPr>
        <p:txBody>
          <a:bodyPr/>
          <a:lstStyle/>
          <a:p>
            <a:r>
              <a:rPr lang="en-GB" sz="3200" dirty="0"/>
              <a:t>Organisation is key, aim to be efficient.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Get familiar with;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ICM CCT Curriculum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ICM Curriculum Assessment Guidance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FICM Lifelong Learning Platform (portfolio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605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315D-C795-BECD-8456-855F154E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ICM CCT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ABD7-DAD4-8A39-F93A-19246FBCB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537B3D-CD40-9FDC-9E36-0876811CC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30" y="1356301"/>
            <a:ext cx="3782237" cy="5299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260A2-EE9E-2C85-0DA7-50E94311F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342" y="1690688"/>
            <a:ext cx="4502210" cy="44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3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ED16-4F7A-7035-700C-A0C508DB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ICM CCT Curriculum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3C442-8CC9-0E4F-6D88-88DCA0A4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Stage 1 – CT1-ST4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Completion = at least 12 months each Anaesthesia, ICM and Internal medicine plus training programme exam.</a:t>
            </a:r>
          </a:p>
          <a:p>
            <a:pPr>
              <a:lnSpc>
                <a:spcPct val="120000"/>
              </a:lnSpc>
            </a:pPr>
            <a:r>
              <a:rPr lang="en-GB" b="1" dirty="0"/>
              <a:t>Stage 2 – ST5-6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12 months ICM training in specialist areas of practice – </a:t>
            </a:r>
            <a:r>
              <a:rPr lang="en-GB" dirty="0" err="1"/>
              <a:t>eg</a:t>
            </a:r>
            <a:r>
              <a:rPr lang="en-GB" dirty="0"/>
              <a:t> paediatric ICM, neuro ICM, cardiac ICM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12 months – Specialist Skills Year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Completion of FFICM examination</a:t>
            </a:r>
          </a:p>
          <a:p>
            <a:pPr>
              <a:lnSpc>
                <a:spcPct val="120000"/>
              </a:lnSpc>
            </a:pPr>
            <a:r>
              <a:rPr lang="en-GB" b="1" dirty="0"/>
              <a:t>Stage 3 – ST7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12 months – higher level management/administrative skills working towards autonomous practice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08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CFCD-6DC7-E6E5-C2FB-AAF84E35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Skills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B7E9-13F7-9EC2-FFCD-0E57E890B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*Additional Medicine, Anaesthesia or Emergency Medicine</a:t>
            </a:r>
          </a:p>
          <a:p>
            <a:pPr marL="0" indent="0">
              <a:buNone/>
            </a:pPr>
            <a:r>
              <a:rPr lang="en-GB" dirty="0"/>
              <a:t>Home ventilation</a:t>
            </a:r>
            <a:br>
              <a:rPr lang="en-GB" dirty="0"/>
            </a:br>
            <a:r>
              <a:rPr lang="en-GB" dirty="0"/>
              <a:t>Research</a:t>
            </a:r>
            <a:br>
              <a:rPr lang="en-GB" dirty="0"/>
            </a:br>
            <a:r>
              <a:rPr lang="en-GB" dirty="0"/>
              <a:t>Cardiothoracic Intensive Care</a:t>
            </a:r>
            <a:br>
              <a:rPr lang="en-GB" dirty="0"/>
            </a:br>
            <a:r>
              <a:rPr lang="en-GB" dirty="0"/>
              <a:t>Neuro Intensive Care</a:t>
            </a:r>
            <a:br>
              <a:rPr lang="en-GB" dirty="0"/>
            </a:br>
            <a:r>
              <a:rPr lang="en-GB" dirty="0"/>
              <a:t>Paediatric Intensive Care</a:t>
            </a:r>
            <a:br>
              <a:rPr lang="en-GB" dirty="0"/>
            </a:br>
            <a:r>
              <a:rPr lang="en-GB" dirty="0"/>
              <a:t>Echocardiography</a:t>
            </a:r>
            <a:br>
              <a:rPr lang="en-GB" dirty="0"/>
            </a:br>
            <a:r>
              <a:rPr lang="en-GB" dirty="0"/>
              <a:t>ECMO</a:t>
            </a:r>
            <a:br>
              <a:rPr lang="en-GB" dirty="0"/>
            </a:br>
            <a:r>
              <a:rPr lang="en-GB" dirty="0"/>
              <a:t>QI</a:t>
            </a:r>
            <a:br>
              <a:rPr lang="en-GB" dirty="0"/>
            </a:br>
            <a:r>
              <a:rPr lang="en-GB" dirty="0"/>
              <a:t>Transfer</a:t>
            </a:r>
            <a:br>
              <a:rPr lang="en-GB" dirty="0"/>
            </a:br>
            <a:r>
              <a:rPr lang="en-GB" dirty="0"/>
              <a:t>Education</a:t>
            </a:r>
            <a:br>
              <a:rPr lang="en-GB" dirty="0"/>
            </a:br>
            <a:r>
              <a:rPr lang="en-GB" dirty="0"/>
              <a:t>PHEM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02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05C3-1D3E-ABFF-8A6F-DF1A027D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225425"/>
            <a:ext cx="10515600" cy="1325563"/>
          </a:xfrm>
        </p:spPr>
        <p:txBody>
          <a:bodyPr/>
          <a:lstStyle/>
          <a:p>
            <a:r>
              <a:rPr lang="en-GB" dirty="0"/>
              <a:t>High-Level Learning Outcomes (HiLLOs)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315A7-A784-12AE-2A9E-63A4C592E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1550988"/>
            <a:ext cx="4665133" cy="5307012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Professionalism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Patient Safety and QI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Research and data interpretation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Teaching and training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Resuscitation, stabilisation and transfer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Investigation and management of the critically ill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Perioperative medicine </a:t>
            </a:r>
            <a:r>
              <a:rPr lang="en-GB" dirty="0" err="1"/>
              <a:t>inc</a:t>
            </a:r>
            <a:r>
              <a:rPr lang="en-GB" dirty="0"/>
              <a:t> pain mx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Consequences of critical illness and end of life care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Leadership &amp; management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Anaesthesia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Medicine (ward based care)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Neuro-intensive care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Paediatric emergencies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Cardiothoracic ICM</a:t>
            </a:r>
          </a:p>
        </p:txBody>
      </p:sp>
      <p:pic>
        <p:nvPicPr>
          <p:cNvPr id="8" name="Picture 7" descr="Friends going up spiral stairs">
            <a:extLst>
              <a:ext uri="{FF2B5EF4-FFF2-40B4-BE49-F238E27FC236}">
                <a16:creationId xmlns:a16="http://schemas.microsoft.com/office/drawing/2014/main" id="{5BE79B32-AD3D-97C4-A26B-CB6E4DA6A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59" y="2100527"/>
            <a:ext cx="6311900" cy="42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74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1136</Words>
  <Application>Microsoft Office PowerPoint</Application>
  <PresentationFormat>Widescreen</PresentationFormat>
  <Paragraphs>176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Wingdings</vt:lpstr>
      <vt:lpstr>Office Theme</vt:lpstr>
      <vt:lpstr>Curriculum and Assessments: Trainee Perspective</vt:lpstr>
      <vt:lpstr>Onboarding for the ICM CCT Programme!</vt:lpstr>
      <vt:lpstr>You are now an Intensivist in Training (IiT)</vt:lpstr>
      <vt:lpstr>Your Faculty </vt:lpstr>
      <vt:lpstr>Get familiar with the programme</vt:lpstr>
      <vt:lpstr>ICM CCT Curriculum</vt:lpstr>
      <vt:lpstr>ICM CCT Curriculum</vt:lpstr>
      <vt:lpstr>Special Skills Year</vt:lpstr>
      <vt:lpstr>High-Level Learning Outcomes (HiLLOs)</vt:lpstr>
      <vt:lpstr>Entrustment scales</vt:lpstr>
      <vt:lpstr>Know what you’re aiming for</vt:lpstr>
      <vt:lpstr>ICM CCT Assessment Guidance</vt:lpstr>
      <vt:lpstr>Formative Assessments </vt:lpstr>
      <vt:lpstr>Summative Assessments</vt:lpstr>
      <vt:lpstr>Other evidence</vt:lpstr>
      <vt:lpstr>Tour of the portfolio</vt:lpstr>
      <vt:lpstr>PowerPoint Presentation</vt:lpstr>
      <vt:lpstr>PowerPoint Presentation</vt:lpstr>
      <vt:lpstr>Personal Development Plan (PDP)</vt:lpstr>
      <vt:lpstr>Logbooks</vt:lpstr>
      <vt:lpstr>Exams</vt:lpstr>
      <vt:lpstr>Study Leave</vt:lpstr>
      <vt:lpstr>You need to create two accounts...</vt:lpstr>
      <vt:lpstr>You need to create two accounts...</vt:lpstr>
      <vt:lpstr>The SL admin…</vt:lpstr>
      <vt:lpstr>Staying well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User1</dc:creator>
  <cp:lastModifiedBy>User1</cp:lastModifiedBy>
  <cp:revision>2</cp:revision>
  <dcterms:created xsi:type="dcterms:W3CDTF">2025-08-20T15:10:37Z</dcterms:created>
  <dcterms:modified xsi:type="dcterms:W3CDTF">2025-09-05T07:55:22Z</dcterms:modified>
</cp:coreProperties>
</file>