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7" r:id="rId9"/>
    <p:sldId id="268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B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0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8FE6-87A6-49E7-BB6B-E04EF25FF6CC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AE12E-E083-476D-A8F2-4E6E77ECE8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130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8FE6-87A6-49E7-BB6B-E04EF25FF6CC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AE12E-E083-476D-A8F2-4E6E77ECE8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884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B95A8FE6-87A6-49E7-BB6B-E04EF25FF6CC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313AE12E-E083-476D-A8F2-4E6E77ECE8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53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8FE6-87A6-49E7-BB6B-E04EF25FF6CC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AE12E-E083-476D-A8F2-4E6E77ECE8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172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5A8FE6-87A6-49E7-BB6B-E04EF25FF6CC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3AE12E-E083-476D-A8F2-4E6E77ECE8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016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8FE6-87A6-49E7-BB6B-E04EF25FF6CC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AE12E-E083-476D-A8F2-4E6E77ECE8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93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8FE6-87A6-49E7-BB6B-E04EF25FF6CC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AE12E-E083-476D-A8F2-4E6E77ECE8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283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8FE6-87A6-49E7-BB6B-E04EF25FF6CC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AE12E-E083-476D-A8F2-4E6E77ECE8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680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8FE6-87A6-49E7-BB6B-E04EF25FF6CC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AE12E-E083-476D-A8F2-4E6E77ECE8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433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8FE6-87A6-49E7-BB6B-E04EF25FF6CC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AE12E-E083-476D-A8F2-4E6E77ECE8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16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8FE6-87A6-49E7-BB6B-E04EF25FF6CC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AE12E-E083-476D-A8F2-4E6E77ECE8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006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B95A8FE6-87A6-49E7-BB6B-E04EF25FF6CC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313AE12E-E083-476D-A8F2-4E6E77ECE8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3879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25E36-8D38-6CA5-95BD-2F98F583E8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Ct1/accs2 and beyond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7B82C9-CCB6-0548-7A64-9DD0E0D9C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278" y="4085239"/>
            <a:ext cx="4929352" cy="277276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59E946E-5A92-9299-D351-9D90E8F29E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99861"/>
            <a:ext cx="9144000" cy="1309255"/>
          </a:xfrm>
        </p:spPr>
        <p:txBody>
          <a:bodyPr/>
          <a:lstStyle/>
          <a:p>
            <a:r>
              <a:rPr lang="en-GB" dirty="0">
                <a:solidFill>
                  <a:srgbClr val="099BDD"/>
                </a:solidFill>
              </a:rPr>
              <a:t>Dr Joe Gleeson-</a:t>
            </a:r>
            <a:r>
              <a:rPr lang="en-GB" dirty="0" err="1">
                <a:solidFill>
                  <a:srgbClr val="099BDD"/>
                </a:solidFill>
              </a:rPr>
              <a:t>Buddhdev</a:t>
            </a:r>
            <a:r>
              <a:rPr lang="en-GB" dirty="0">
                <a:solidFill>
                  <a:srgbClr val="099BDD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4188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F009F-6262-F9F5-F33C-5CB6CFE3A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exam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045CC9-0F40-2DA3-4C91-F3254A30E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533" y="1900326"/>
            <a:ext cx="6096851" cy="457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652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67B5B-AD59-8E6D-3872-BA23967D7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exam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878E96-017A-C0D1-3102-CB4541645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59" y="3715661"/>
            <a:ext cx="5199017" cy="2361207"/>
          </a:xfrm>
          <a:prstGeom prst="rect">
            <a:avLst/>
          </a:prstGeom>
        </p:spPr>
      </p:pic>
      <p:pic>
        <p:nvPicPr>
          <p:cNvPr id="3074" name="Picture 2" descr="Pharmacology for Anaesthesia and Intensive Care">
            <a:extLst>
              <a:ext uri="{FF2B5EF4-FFF2-40B4-BE49-F238E27FC236}">
                <a16:creationId xmlns:a16="http://schemas.microsoft.com/office/drawing/2014/main" id="{8FC161F2-1152-E2A4-F033-3393944A0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222" y="3753438"/>
            <a:ext cx="2111110" cy="316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21A192-4567-F9D7-016A-002A2854345F}"/>
              </a:ext>
            </a:extLst>
          </p:cNvPr>
          <p:cNvSpPr txBox="1"/>
          <p:nvPr/>
        </p:nvSpPr>
        <p:spPr>
          <a:xfrm>
            <a:off x="1367246" y="1942011"/>
            <a:ext cx="5486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SBA then Viva + OSCE (may change!)</a:t>
            </a:r>
          </a:p>
          <a:p>
            <a:r>
              <a:rPr lang="en-GB" dirty="0"/>
              <a:t>Physics, Physiology, Pharmacology, Clinical</a:t>
            </a:r>
          </a:p>
          <a:p>
            <a:r>
              <a:rPr lang="en-GB" dirty="0"/>
              <a:t>SBA sittings – September, November, February</a:t>
            </a:r>
          </a:p>
          <a:p>
            <a:r>
              <a:rPr lang="en-GB" dirty="0"/>
              <a:t>OSCE/Viva sittings – November, January, May</a:t>
            </a:r>
          </a:p>
          <a:p>
            <a:r>
              <a:rPr lang="en-GB" dirty="0"/>
              <a:t>5 days independent study leave for the </a:t>
            </a:r>
            <a:r>
              <a:rPr lang="en-GB" u="sng" dirty="0"/>
              <a:t>whole exam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607622CB-1AEA-96EA-8009-09EA363F5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332" y="93400"/>
            <a:ext cx="4004965" cy="274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501C8A-0A47-2A2D-4BA5-CC7AB6DB18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5584" y="93400"/>
            <a:ext cx="2056416" cy="19656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5886887-0A80-D480-449A-68514D67D8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9507" y="2065875"/>
            <a:ext cx="2683359" cy="24179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A32D715-3A77-2BD1-622B-1344583B1E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2090" y="4098619"/>
            <a:ext cx="3766101" cy="247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07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123D7-D9F4-ECBD-734E-C785C7926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Any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69F4E-547B-CAB8-3F61-F5345E8DE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jgleeson@doctors.org.uk</a:t>
            </a:r>
          </a:p>
        </p:txBody>
      </p:sp>
    </p:spTree>
    <p:extLst>
      <p:ext uri="{BB962C8B-B14F-4D97-AF65-F5344CB8AC3E}">
        <p14:creationId xmlns:p14="http://schemas.microsoft.com/office/powerpoint/2010/main" val="3175549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FAA76-7FE2-C2FB-364C-CC7D5B888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Rough Structure of the year*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8744E3C-4686-A614-F6AF-ECAA6701BD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647505"/>
              </p:ext>
            </p:extLst>
          </p:nvPr>
        </p:nvGraphicFramePr>
        <p:xfrm>
          <a:off x="1202919" y="2323875"/>
          <a:ext cx="9617481" cy="2676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5827">
                  <a:extLst>
                    <a:ext uri="{9D8B030D-6E8A-4147-A177-3AD203B41FA5}">
                      <a16:colId xmlns:a16="http://schemas.microsoft.com/office/drawing/2014/main" val="1125858184"/>
                    </a:ext>
                  </a:extLst>
                </a:gridCol>
                <a:gridCol w="3205827">
                  <a:extLst>
                    <a:ext uri="{9D8B030D-6E8A-4147-A177-3AD203B41FA5}">
                      <a16:colId xmlns:a16="http://schemas.microsoft.com/office/drawing/2014/main" val="1530207977"/>
                    </a:ext>
                  </a:extLst>
                </a:gridCol>
                <a:gridCol w="3205827">
                  <a:extLst>
                    <a:ext uri="{9D8B030D-6E8A-4147-A177-3AD203B41FA5}">
                      <a16:colId xmlns:a16="http://schemas.microsoft.com/office/drawing/2014/main" val="280518070"/>
                    </a:ext>
                  </a:extLst>
                </a:gridCol>
              </a:tblGrid>
              <a:tr h="427346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 Calls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354306"/>
                  </a:ext>
                </a:extLst>
              </a:tr>
              <a:tr h="749612">
                <a:tc>
                  <a:txBody>
                    <a:bodyPr/>
                    <a:lstStyle/>
                    <a:p>
                      <a:r>
                        <a:rPr lang="en-GB" dirty="0"/>
                        <a:t>February-May</a:t>
                      </a:r>
                    </a:p>
                    <a:p>
                      <a:r>
                        <a:rPr lang="en-GB" dirty="0"/>
                        <a:t>(First 3 months)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Completing IAC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None or acute theatres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644822"/>
                  </a:ext>
                </a:extLst>
              </a:tr>
              <a:tr h="749612">
                <a:tc>
                  <a:txBody>
                    <a:bodyPr/>
                    <a:lstStyle/>
                    <a:p>
                      <a:r>
                        <a:rPr lang="en-GB" dirty="0"/>
                        <a:t>May-August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Anaesthetics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Acute theatres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774217"/>
                  </a:ext>
                </a:extLst>
              </a:tr>
              <a:tr h="749612">
                <a:tc>
                  <a:txBody>
                    <a:bodyPr/>
                    <a:lstStyle/>
                    <a:p>
                      <a:r>
                        <a:rPr lang="en-GB" dirty="0"/>
                        <a:t>August-February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Acute theatres or ICU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2956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2680A71-6976-3D36-0EC8-87D733C1469D}"/>
              </a:ext>
            </a:extLst>
          </p:cNvPr>
          <p:cNvSpPr txBox="1"/>
          <p:nvPr/>
        </p:nvSpPr>
        <p:spPr>
          <a:xfrm>
            <a:off x="1202918" y="5181600"/>
            <a:ext cx="96174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* You may do ICU first then IAC</a:t>
            </a:r>
          </a:p>
          <a:p>
            <a:r>
              <a:rPr lang="en-GB" dirty="0"/>
              <a:t>* If core trainee you may not do the full 6 months ICU in CT1</a:t>
            </a:r>
          </a:p>
          <a:p>
            <a:r>
              <a:rPr lang="en-GB" dirty="0"/>
              <a:t>* If LTFT – IAC is competency based rather than time based so may still be doable in 3 months at 80%, but ICU is time-based so you need 6 months FTE</a:t>
            </a:r>
          </a:p>
          <a:p>
            <a:pPr algn="ctr"/>
            <a:r>
              <a:rPr lang="en-GB" sz="2800" b="1" dirty="0"/>
              <a:t>The only thing that is mandatory this year is the IAC</a:t>
            </a:r>
          </a:p>
        </p:txBody>
      </p:sp>
    </p:spTree>
    <p:extLst>
      <p:ext uri="{BB962C8B-B14F-4D97-AF65-F5344CB8AC3E}">
        <p14:creationId xmlns:p14="http://schemas.microsoft.com/office/powerpoint/2010/main" val="1542941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3AFF4-2E42-334D-FADA-80AB33103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err="1"/>
              <a:t>iac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FD56B-9139-766C-CCFF-CDC6570EF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632" y="2011680"/>
            <a:ext cx="6288505" cy="4206240"/>
          </a:xfrm>
        </p:spPr>
        <p:txBody>
          <a:bodyPr>
            <a:normAutofit/>
          </a:bodyPr>
          <a:lstStyle/>
          <a:p>
            <a:r>
              <a:rPr lang="en-GB" dirty="0"/>
              <a:t>EPA 1 – Perform a preop assessment </a:t>
            </a:r>
          </a:p>
          <a:p>
            <a:r>
              <a:rPr lang="en-GB" dirty="0"/>
              <a:t>EPA 2 – GA for ASA 1-2 uncomplicated surgery</a:t>
            </a:r>
          </a:p>
          <a:p>
            <a:r>
              <a:rPr lang="en-GB" dirty="0"/>
              <a:t>Both supervision level 2B (supervisor in hospital)</a:t>
            </a:r>
          </a:p>
          <a:p>
            <a:endParaRPr lang="en-GB" dirty="0"/>
          </a:p>
          <a:p>
            <a:r>
              <a:rPr lang="en-GB" dirty="0"/>
              <a:t>Tips –</a:t>
            </a:r>
          </a:p>
          <a:p>
            <a:r>
              <a:rPr lang="en-GB" dirty="0"/>
              <a:t>Send an SLE every day!</a:t>
            </a:r>
          </a:p>
          <a:p>
            <a:pPr lvl="1"/>
            <a:r>
              <a:rPr lang="en-GB" dirty="0"/>
              <a:t>Discuss entrustment level with the trainer at the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691E94-F5CD-702C-0C50-AA3A8B8C4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7704" y="225750"/>
            <a:ext cx="1584296" cy="1567186"/>
          </a:xfrm>
          <a:prstGeom prst="rect">
            <a:avLst/>
          </a:prstGeom>
        </p:spPr>
      </p:pic>
      <p:pic>
        <p:nvPicPr>
          <p:cNvPr id="1026" name="Picture 2" descr="353/365 - suck eggs 101 | teaching your grandmother how to s… | Flickr">
            <a:extLst>
              <a:ext uri="{FF2B5EF4-FFF2-40B4-BE49-F238E27FC236}">
                <a16:creationId xmlns:a16="http://schemas.microsoft.com/office/drawing/2014/main" id="{4C04FAEB-C1A6-BAFF-6512-A2558CC7F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042" y="2271630"/>
            <a:ext cx="5526811" cy="368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491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E8D91-AE5B-5449-ED57-04D07FAA9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91074-3F55-2D9D-CA1A-64F499DCE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A3B701E-0DC0-4F91-810C-A72535F9F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363" y="0"/>
            <a:ext cx="48656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146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939C4-6D4E-16A2-5FF6-A7525A258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36645-3CA6-5EE7-0DA3-19928AD3A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err="1"/>
              <a:t>iac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62F0A-A5BF-70D1-DE22-5AA9104E9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632" y="2011680"/>
            <a:ext cx="6288505" cy="4206240"/>
          </a:xfrm>
        </p:spPr>
        <p:txBody>
          <a:bodyPr>
            <a:normAutofit fontScale="92500"/>
          </a:bodyPr>
          <a:lstStyle/>
          <a:p>
            <a:r>
              <a:rPr lang="en-GB" dirty="0"/>
              <a:t>EPA 1 – Perform a preop assessment </a:t>
            </a:r>
          </a:p>
          <a:p>
            <a:r>
              <a:rPr lang="en-GB" dirty="0"/>
              <a:t>EPA 2 – GA for ASA 1-2 uncomplicated surgery</a:t>
            </a:r>
          </a:p>
          <a:p>
            <a:r>
              <a:rPr lang="en-GB" dirty="0"/>
              <a:t>Both supervision level 2B (supervisor in hospital)</a:t>
            </a:r>
          </a:p>
          <a:p>
            <a:endParaRPr lang="en-GB" dirty="0"/>
          </a:p>
          <a:p>
            <a:r>
              <a:rPr lang="en-GB" dirty="0"/>
              <a:t>Tips –</a:t>
            </a:r>
          </a:p>
          <a:p>
            <a:r>
              <a:rPr lang="en-GB" dirty="0"/>
              <a:t>Send an SLE every day!</a:t>
            </a:r>
          </a:p>
          <a:p>
            <a:pPr lvl="1"/>
            <a:r>
              <a:rPr lang="en-GB" dirty="0"/>
              <a:t>Discuss entrustment level with the trainer at the time</a:t>
            </a:r>
          </a:p>
          <a:p>
            <a:r>
              <a:rPr lang="en-GB" dirty="0"/>
              <a:t>Link SLEs to other bits of the curriculum (more later)</a:t>
            </a:r>
          </a:p>
          <a:p>
            <a:r>
              <a:rPr lang="en-GB" dirty="0"/>
              <a:t>MTR needed – has to be initiated by your ES so time asking them to do this correctly!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D5D84D-6698-3FFC-8070-090381B02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7704" y="225750"/>
            <a:ext cx="1584296" cy="1567186"/>
          </a:xfrm>
          <a:prstGeom prst="rect">
            <a:avLst/>
          </a:prstGeom>
        </p:spPr>
      </p:pic>
      <p:pic>
        <p:nvPicPr>
          <p:cNvPr id="1026" name="Picture 2" descr="353/365 - suck eggs 101 | teaching your grandmother how to s… | Flickr">
            <a:extLst>
              <a:ext uri="{FF2B5EF4-FFF2-40B4-BE49-F238E27FC236}">
                <a16:creationId xmlns:a16="http://schemas.microsoft.com/office/drawing/2014/main" id="{88A3C0A4-00D4-E02B-8AC6-E82B399F6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042" y="2271630"/>
            <a:ext cx="5526811" cy="368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887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490F6-DE6B-BD5A-5EDC-964134C91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</a:t>
            </a:r>
            <a:r>
              <a:rPr lang="en-GB" dirty="0" err="1"/>
              <a:t>iac</a:t>
            </a:r>
            <a:r>
              <a:rPr lang="en-GB" dirty="0"/>
              <a:t>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01081-A6E4-95B5-CE1F-222C8ACA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562144"/>
          </a:xfrm>
        </p:spPr>
        <p:txBody>
          <a:bodyPr>
            <a:normAutofit/>
          </a:bodyPr>
          <a:lstStyle/>
          <a:p>
            <a:r>
              <a:rPr lang="en-GB" dirty="0"/>
              <a:t>Expect to be tired</a:t>
            </a:r>
          </a:p>
          <a:p>
            <a:endParaRPr lang="en-GB" dirty="0"/>
          </a:p>
          <a:p>
            <a:r>
              <a:rPr lang="en-GB" dirty="0"/>
              <a:t>Expect to have days where nothing goes right</a:t>
            </a:r>
          </a:p>
          <a:p>
            <a:endParaRPr lang="en-GB" dirty="0"/>
          </a:p>
          <a:p>
            <a:r>
              <a:rPr lang="en-GB" dirty="0"/>
              <a:t>Expect everyone else to look like they know what they’re doing!</a:t>
            </a:r>
          </a:p>
          <a:p>
            <a:endParaRPr lang="en-GB" dirty="0"/>
          </a:p>
          <a:p>
            <a:r>
              <a:rPr lang="en-GB" dirty="0"/>
              <a:t>Anaesthetics is like making spag </a:t>
            </a:r>
            <a:r>
              <a:rPr lang="en-GB" dirty="0" err="1"/>
              <a:t>bol</a:t>
            </a:r>
            <a:endParaRPr lang="en-GB" dirty="0"/>
          </a:p>
          <a:p>
            <a:endParaRPr lang="en-GB" dirty="0"/>
          </a:p>
          <a:p>
            <a:r>
              <a:rPr lang="en-GB" dirty="0"/>
              <a:t>Remember to enjoy it!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A337A0F-6E79-1BB4-601D-4ABA1CAAD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297" y="3727268"/>
            <a:ext cx="3130731" cy="313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6A0E5123-84A0-E0F4-CF55-A7AAEC21F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829" y="125127"/>
            <a:ext cx="3531326" cy="353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176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CD4AF-641E-D69C-824D-9A95F5417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Stage 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51101-DBC9-6BFC-04FA-3DE3E67C9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10451670" cy="4206240"/>
          </a:xfrm>
        </p:spPr>
        <p:txBody>
          <a:bodyPr/>
          <a:lstStyle/>
          <a:p>
            <a:r>
              <a:rPr lang="en-GB" dirty="0"/>
              <a:t>Rest of CT1/ACCS2 – consolidate &amp; get exposure to other bits of anaesthetics, + ICU</a:t>
            </a:r>
          </a:p>
          <a:p>
            <a:r>
              <a:rPr lang="en-GB" dirty="0"/>
              <a:t>CT2/ACCS 3 – obstetrics EPA 3 &amp; 4 &amp; work towards other HALOs</a:t>
            </a:r>
          </a:p>
          <a:p>
            <a:r>
              <a:rPr lang="en-GB" dirty="0"/>
              <a:t>CT3/ACCS 4 – complete all HALOs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FA1AA9B-2029-DD86-9797-0CCFD49996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774148"/>
              </p:ext>
            </p:extLst>
          </p:nvPr>
        </p:nvGraphicFramePr>
        <p:xfrm>
          <a:off x="87084" y="3352800"/>
          <a:ext cx="6862356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9556">
                  <a:extLst>
                    <a:ext uri="{9D8B030D-6E8A-4147-A177-3AD203B41FA5}">
                      <a16:colId xmlns:a16="http://schemas.microsoft.com/office/drawing/2014/main" val="1818382168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12156420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GPCs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Clinical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636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Professional Behaviours and Communication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Perioperative Medicine and Health Promotion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846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Management and Professional and Regulatory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General Anaesthesia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5580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Team working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Regional Anaesthesia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150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Safety and Quality Improvement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Resuscitation and Transfer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01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Safeguarding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Procedural Sedation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264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Education and 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657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Research and Managing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Intensive Care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700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F93452F-F4C5-B4DD-9ADE-DFDB1D69E2D5}"/>
              </a:ext>
            </a:extLst>
          </p:cNvPr>
          <p:cNvSpPr txBox="1"/>
          <p:nvPr/>
        </p:nvSpPr>
        <p:spPr>
          <a:xfrm>
            <a:off x="7402286" y="3540595"/>
            <a:ext cx="2612571" cy="258532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CCC </a:t>
            </a:r>
            <a:r>
              <a:rPr lang="en-GB" dirty="0" err="1"/>
              <a:t>Paeds</a:t>
            </a:r>
            <a:endParaRPr lang="en-GB" dirty="0"/>
          </a:p>
          <a:p>
            <a:r>
              <a:rPr lang="en-GB" dirty="0"/>
              <a:t>CCC Obstetrics</a:t>
            </a:r>
          </a:p>
          <a:p>
            <a:r>
              <a:rPr lang="en-GB" dirty="0"/>
              <a:t>Critical incidents</a:t>
            </a:r>
          </a:p>
          <a:p>
            <a:r>
              <a:rPr lang="en-GB" dirty="0"/>
              <a:t>Airway</a:t>
            </a:r>
          </a:p>
          <a:p>
            <a:r>
              <a:rPr lang="en-GB" dirty="0"/>
              <a:t>Obese</a:t>
            </a:r>
          </a:p>
          <a:p>
            <a:r>
              <a:rPr lang="en-GB" dirty="0"/>
              <a:t>Elderly</a:t>
            </a:r>
          </a:p>
          <a:p>
            <a:r>
              <a:rPr lang="en-GB" dirty="0"/>
              <a:t>Non-theatre anaesthesia</a:t>
            </a:r>
          </a:p>
          <a:p>
            <a:r>
              <a:rPr lang="en-GB" dirty="0"/>
              <a:t>TIVA</a:t>
            </a:r>
          </a:p>
          <a:p>
            <a:r>
              <a:rPr lang="en-GB" dirty="0"/>
              <a:t>Major Trauma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78E21C6D-6CA6-33DA-A222-254A4D897A8E}"/>
              </a:ext>
            </a:extLst>
          </p:cNvPr>
          <p:cNvSpPr/>
          <p:nvPr/>
        </p:nvSpPr>
        <p:spPr>
          <a:xfrm>
            <a:off x="6094959" y="4493623"/>
            <a:ext cx="1220241" cy="339634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02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A0D11-61B3-4582-2FCD-824EF04E1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courses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270E10-6BFE-4A5C-8CFF-FE01F4EBA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24" y="4235749"/>
            <a:ext cx="1952898" cy="19147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DAF328-02AE-E81C-A424-07C5EB89AB24}"/>
              </a:ext>
            </a:extLst>
          </p:cNvPr>
          <p:cNvSpPr txBox="1"/>
          <p:nvPr/>
        </p:nvSpPr>
        <p:spPr>
          <a:xfrm>
            <a:off x="495448" y="6204492"/>
            <a:ext cx="2297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Deanery Courses List</a:t>
            </a:r>
          </a:p>
        </p:txBody>
      </p:sp>
      <p:pic>
        <p:nvPicPr>
          <p:cNvPr id="5122" name="Picture 2" descr="Yorkshire Anaesthesia and Intensive Care Regional Network logo">
            <a:extLst>
              <a:ext uri="{FF2B5EF4-FFF2-40B4-BE49-F238E27FC236}">
                <a16:creationId xmlns:a16="http://schemas.microsoft.com/office/drawing/2014/main" id="{502011EF-DDC5-6496-99E5-A290FDEDD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922" y="5548277"/>
            <a:ext cx="3168073" cy="120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7A5017-486A-D178-3DEA-986D3E07C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0904" y="3795432"/>
            <a:ext cx="1848108" cy="17528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70ABC7-9CA0-6FF1-27CF-B41A1824AF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0057" y="4216696"/>
            <a:ext cx="1924319" cy="19338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F3C453E-87A4-A293-C3BD-B07DD7D4E29F}"/>
              </a:ext>
            </a:extLst>
          </p:cNvPr>
          <p:cNvSpPr txBox="1"/>
          <p:nvPr/>
        </p:nvSpPr>
        <p:spPr>
          <a:xfrm>
            <a:off x="9397220" y="6150541"/>
            <a:ext cx="2297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Courses Calendar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9D56C1-D176-7348-7894-2AB64078618A}"/>
              </a:ext>
            </a:extLst>
          </p:cNvPr>
          <p:cNvSpPr txBox="1"/>
          <p:nvPr/>
        </p:nvSpPr>
        <p:spPr>
          <a:xfrm>
            <a:off x="1339273" y="2013527"/>
            <a:ext cx="98829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Need to be proactive in looking &amp; booking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Plenty of free courses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Sometimes need to pay up front &amp; expense (get approval via Accent first then put claim into hospital)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Discretionary funding may be available on discussion with TPD, usually no more than 1 non-core course/conference in Stage 1</a:t>
            </a:r>
          </a:p>
        </p:txBody>
      </p:sp>
    </p:spTree>
    <p:extLst>
      <p:ext uri="{BB962C8B-B14F-4D97-AF65-F5344CB8AC3E}">
        <p14:creationId xmlns:p14="http://schemas.microsoft.com/office/powerpoint/2010/main" val="3654427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64BFC2-5EE2-2994-8EF3-38D022901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38112"/>
            <a:ext cx="6807287" cy="3420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8AA2AB-0BB3-5FD8-8616-98FBD78FC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9187"/>
            <a:ext cx="6947338" cy="47301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367B42-C3CD-DC9A-F71E-E5B65D19E63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4826"/>
          <a:stretch>
            <a:fillRect/>
          </a:stretch>
        </p:blipFill>
        <p:spPr>
          <a:xfrm>
            <a:off x="5000299" y="2982868"/>
            <a:ext cx="7190660" cy="3685946"/>
          </a:xfrm>
          <a:prstGeom prst="rect">
            <a:avLst/>
          </a:prstGeom>
        </p:spPr>
      </p:pic>
      <p:pic>
        <p:nvPicPr>
          <p:cNvPr id="6146" name="Picture 2" descr="Image shows the study leave approval stages. Before the event: The applicant requests Educational Supervisor support, and Rota Coordinator agreement for the time off, and then submits an ALM application for TPD approval. After the event: The applicant submits an expense claim using the employing trust e-expenses, the claim is then authorised by Medical Education for payment via the applicant's monthly salary.">
            <a:extLst>
              <a:ext uri="{FF2B5EF4-FFF2-40B4-BE49-F238E27FC236}">
                <a16:creationId xmlns:a16="http://schemas.microsoft.com/office/drawing/2014/main" id="{ACAEBA35-68CB-885A-DB76-F54ED2DEB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1" y="0"/>
            <a:ext cx="12192000" cy="42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116</TotalTime>
  <Words>481</Words>
  <Application>Microsoft Office PowerPoint</Application>
  <PresentationFormat>Widescreen</PresentationFormat>
  <Paragraphs>93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Corbel</vt:lpstr>
      <vt:lpstr>Wingdings</vt:lpstr>
      <vt:lpstr>Banded</vt:lpstr>
      <vt:lpstr>Ct1/accs2 and beyond</vt:lpstr>
      <vt:lpstr>Rough Structure of the year*</vt:lpstr>
      <vt:lpstr>The iac</vt:lpstr>
      <vt:lpstr>PowerPoint Presentation</vt:lpstr>
      <vt:lpstr>The iac</vt:lpstr>
      <vt:lpstr>More iac tips</vt:lpstr>
      <vt:lpstr>Stage 1 </vt:lpstr>
      <vt:lpstr>courses</vt:lpstr>
      <vt:lpstr>PowerPoint Presentation</vt:lpstr>
      <vt:lpstr>The exam</vt:lpstr>
      <vt:lpstr>The exam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GLEESON, Joseph (MID YORKSHIRE TEACHING NHS TRUST)</dc:creator>
  <cp:lastModifiedBy>STONES, Charlotte (MID YORKSHIRE TEACHING NHS TRUST)</cp:lastModifiedBy>
  <cp:revision>11</cp:revision>
  <dcterms:created xsi:type="dcterms:W3CDTF">2025-08-04T23:33:03Z</dcterms:created>
  <dcterms:modified xsi:type="dcterms:W3CDTF">2026-02-10T15:25:51Z</dcterms:modified>
</cp:coreProperties>
</file>