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36C13-4426-7C1C-85F8-BC028FD9E8FE}" v="627" dt="2026-05-01T12:03:39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B6A95-6DF5-4129-B4A0-37A0B9FD96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2A8CCB-D59F-406A-8D05-0CAA641C0A06}">
      <dgm:prSet/>
      <dgm:spPr/>
      <dgm:t>
        <a:bodyPr/>
        <a:lstStyle/>
        <a:p>
          <a:r>
            <a:rPr lang="en-GB"/>
            <a:t>6 months IM</a:t>
          </a:r>
          <a:endParaRPr lang="en-US"/>
        </a:p>
      </dgm:t>
    </dgm:pt>
    <dgm:pt modelId="{BE14B997-55F3-421B-959B-F656329B5A07}" type="parTrans" cxnId="{1AEC2ED8-358C-41E2-9D72-B920568A1786}">
      <dgm:prSet/>
      <dgm:spPr/>
      <dgm:t>
        <a:bodyPr/>
        <a:lstStyle/>
        <a:p>
          <a:endParaRPr lang="en-US"/>
        </a:p>
      </dgm:t>
    </dgm:pt>
    <dgm:pt modelId="{1ED13BDC-7264-4014-BDC8-C8966B5E377F}" type="sibTrans" cxnId="{1AEC2ED8-358C-41E2-9D72-B920568A1786}">
      <dgm:prSet/>
      <dgm:spPr/>
      <dgm:t>
        <a:bodyPr/>
        <a:lstStyle/>
        <a:p>
          <a:endParaRPr lang="en-US"/>
        </a:p>
      </dgm:t>
    </dgm:pt>
    <dgm:pt modelId="{707F06BE-68A5-4DC7-BC1D-09FAAB0D2E23}">
      <dgm:prSet/>
      <dgm:spPr/>
      <dgm:t>
        <a:bodyPr/>
        <a:lstStyle/>
        <a:p>
          <a:r>
            <a:rPr lang="en-GB"/>
            <a:t>6 months EM</a:t>
          </a:r>
          <a:endParaRPr lang="en-US"/>
        </a:p>
      </dgm:t>
    </dgm:pt>
    <dgm:pt modelId="{874AB596-17F1-4343-B473-5016448ED768}" type="parTrans" cxnId="{D39D5850-ED7E-4C3D-B1C7-C7E8FFA73866}">
      <dgm:prSet/>
      <dgm:spPr/>
      <dgm:t>
        <a:bodyPr/>
        <a:lstStyle/>
        <a:p>
          <a:endParaRPr lang="en-US"/>
        </a:p>
      </dgm:t>
    </dgm:pt>
    <dgm:pt modelId="{C189B4C6-8732-4CF1-92B6-A55043C35B84}" type="sibTrans" cxnId="{D39D5850-ED7E-4C3D-B1C7-C7E8FFA73866}">
      <dgm:prSet/>
      <dgm:spPr/>
      <dgm:t>
        <a:bodyPr/>
        <a:lstStyle/>
        <a:p>
          <a:endParaRPr lang="en-US"/>
        </a:p>
      </dgm:t>
    </dgm:pt>
    <dgm:pt modelId="{69DD9BB5-8C37-4002-A928-597C31CF23C7}">
      <dgm:prSet/>
      <dgm:spPr/>
      <dgm:t>
        <a:bodyPr/>
        <a:lstStyle/>
        <a:p>
          <a:r>
            <a:rPr lang="en-GB"/>
            <a:t>6 months AN – EPA 1 &amp; 2 IAC</a:t>
          </a:r>
          <a:endParaRPr lang="en-US"/>
        </a:p>
      </dgm:t>
    </dgm:pt>
    <dgm:pt modelId="{0174130B-3A2E-4652-AA26-7CCC68F5A78C}" type="parTrans" cxnId="{54412B4F-B066-4CFA-BDE0-60AF4721F77C}">
      <dgm:prSet/>
      <dgm:spPr/>
      <dgm:t>
        <a:bodyPr/>
        <a:lstStyle/>
        <a:p>
          <a:endParaRPr lang="en-US"/>
        </a:p>
      </dgm:t>
    </dgm:pt>
    <dgm:pt modelId="{331D8613-04AF-4B29-AADE-B75B342E655F}" type="sibTrans" cxnId="{54412B4F-B066-4CFA-BDE0-60AF4721F77C}">
      <dgm:prSet/>
      <dgm:spPr/>
      <dgm:t>
        <a:bodyPr/>
        <a:lstStyle/>
        <a:p>
          <a:endParaRPr lang="en-US"/>
        </a:p>
      </dgm:t>
    </dgm:pt>
    <dgm:pt modelId="{49447E9B-9855-412B-8C7A-B80F39B0EB43}">
      <dgm:prSet/>
      <dgm:spPr/>
      <dgm:t>
        <a:bodyPr/>
        <a:lstStyle/>
        <a:p>
          <a:r>
            <a:rPr lang="en-GB"/>
            <a:t>6 months ICM – ICM HALO </a:t>
          </a:r>
          <a:endParaRPr lang="en-US"/>
        </a:p>
      </dgm:t>
    </dgm:pt>
    <dgm:pt modelId="{A1B5D35C-A0A1-407A-B692-C46713E2AB37}" type="parTrans" cxnId="{BF84BCF8-3CCA-4509-8DED-B9D49A1E3FA7}">
      <dgm:prSet/>
      <dgm:spPr/>
      <dgm:t>
        <a:bodyPr/>
        <a:lstStyle/>
        <a:p>
          <a:endParaRPr lang="en-US"/>
        </a:p>
      </dgm:t>
    </dgm:pt>
    <dgm:pt modelId="{A2111336-C6A7-4D77-AC5E-2D46D5471E2B}" type="sibTrans" cxnId="{BF84BCF8-3CCA-4509-8DED-B9D49A1E3FA7}">
      <dgm:prSet/>
      <dgm:spPr/>
      <dgm:t>
        <a:bodyPr/>
        <a:lstStyle/>
        <a:p>
          <a:endParaRPr lang="en-US"/>
        </a:p>
      </dgm:t>
    </dgm:pt>
    <dgm:pt modelId="{112084A6-8C7C-4E5E-BDAA-DF9778AFF4F5}">
      <dgm:prSet/>
      <dgm:spPr/>
      <dgm:t>
        <a:bodyPr/>
        <a:lstStyle/>
        <a:p>
          <a:r>
            <a:rPr lang="en-GB"/>
            <a:t>All those in ACCS AN / ACCS ED and ACCS IM (no training programme in Yorkshire for this) should all have same competencies</a:t>
          </a:r>
          <a:endParaRPr lang="en-US"/>
        </a:p>
      </dgm:t>
    </dgm:pt>
    <dgm:pt modelId="{12A1D556-7322-4A39-8781-27636E461DA1}" type="parTrans" cxnId="{E140E147-29F2-4910-955D-F6EBBBDBD522}">
      <dgm:prSet/>
      <dgm:spPr/>
      <dgm:t>
        <a:bodyPr/>
        <a:lstStyle/>
        <a:p>
          <a:endParaRPr lang="en-US"/>
        </a:p>
      </dgm:t>
    </dgm:pt>
    <dgm:pt modelId="{63F0F397-2AA3-4561-8365-1D6F314F3493}" type="sibTrans" cxnId="{E140E147-29F2-4910-955D-F6EBBBDBD522}">
      <dgm:prSet/>
      <dgm:spPr/>
      <dgm:t>
        <a:bodyPr/>
        <a:lstStyle/>
        <a:p>
          <a:endParaRPr lang="en-US"/>
        </a:p>
      </dgm:t>
    </dgm:pt>
    <dgm:pt modelId="{2FBEC119-8736-4CFD-867C-A00B657517ED}" type="pres">
      <dgm:prSet presAssocID="{3CBB6A95-6DF5-4129-B4A0-37A0B9FD9649}" presName="vert0" presStyleCnt="0">
        <dgm:presLayoutVars>
          <dgm:dir/>
          <dgm:animOne val="branch"/>
          <dgm:animLvl val="lvl"/>
        </dgm:presLayoutVars>
      </dgm:prSet>
      <dgm:spPr/>
    </dgm:pt>
    <dgm:pt modelId="{F493C301-A2EE-4651-9FAC-472253C4397A}" type="pres">
      <dgm:prSet presAssocID="{D82A8CCB-D59F-406A-8D05-0CAA641C0A06}" presName="thickLine" presStyleLbl="alignNode1" presStyleIdx="0" presStyleCnt="5"/>
      <dgm:spPr/>
    </dgm:pt>
    <dgm:pt modelId="{1F59BA4B-6E20-4660-B2A9-B66F9D2E5525}" type="pres">
      <dgm:prSet presAssocID="{D82A8CCB-D59F-406A-8D05-0CAA641C0A06}" presName="horz1" presStyleCnt="0"/>
      <dgm:spPr/>
    </dgm:pt>
    <dgm:pt modelId="{7809629A-6565-490D-83C6-EC64911D9111}" type="pres">
      <dgm:prSet presAssocID="{D82A8CCB-D59F-406A-8D05-0CAA641C0A06}" presName="tx1" presStyleLbl="revTx" presStyleIdx="0" presStyleCnt="5"/>
      <dgm:spPr/>
    </dgm:pt>
    <dgm:pt modelId="{1EEF38DC-AAA1-46CD-BB05-A0A69CB169B4}" type="pres">
      <dgm:prSet presAssocID="{D82A8CCB-D59F-406A-8D05-0CAA641C0A06}" presName="vert1" presStyleCnt="0"/>
      <dgm:spPr/>
    </dgm:pt>
    <dgm:pt modelId="{AA85FCF5-DC53-40FD-BA4D-52B0B747F4D6}" type="pres">
      <dgm:prSet presAssocID="{707F06BE-68A5-4DC7-BC1D-09FAAB0D2E23}" presName="thickLine" presStyleLbl="alignNode1" presStyleIdx="1" presStyleCnt="5"/>
      <dgm:spPr/>
    </dgm:pt>
    <dgm:pt modelId="{E3496BA7-27A4-4B68-9432-B099A83BBC6A}" type="pres">
      <dgm:prSet presAssocID="{707F06BE-68A5-4DC7-BC1D-09FAAB0D2E23}" presName="horz1" presStyleCnt="0"/>
      <dgm:spPr/>
    </dgm:pt>
    <dgm:pt modelId="{6F98B13B-4B10-49D6-93E9-671EC3AB0EDB}" type="pres">
      <dgm:prSet presAssocID="{707F06BE-68A5-4DC7-BC1D-09FAAB0D2E23}" presName="tx1" presStyleLbl="revTx" presStyleIdx="1" presStyleCnt="5"/>
      <dgm:spPr/>
    </dgm:pt>
    <dgm:pt modelId="{476DEE85-EF91-480E-AE09-847E1F4D5A1A}" type="pres">
      <dgm:prSet presAssocID="{707F06BE-68A5-4DC7-BC1D-09FAAB0D2E23}" presName="vert1" presStyleCnt="0"/>
      <dgm:spPr/>
    </dgm:pt>
    <dgm:pt modelId="{9E53E197-26F8-44AC-B70F-1CE09537C515}" type="pres">
      <dgm:prSet presAssocID="{69DD9BB5-8C37-4002-A928-597C31CF23C7}" presName="thickLine" presStyleLbl="alignNode1" presStyleIdx="2" presStyleCnt="5"/>
      <dgm:spPr/>
    </dgm:pt>
    <dgm:pt modelId="{6302F30F-402A-4538-8525-00D130376138}" type="pres">
      <dgm:prSet presAssocID="{69DD9BB5-8C37-4002-A928-597C31CF23C7}" presName="horz1" presStyleCnt="0"/>
      <dgm:spPr/>
    </dgm:pt>
    <dgm:pt modelId="{8C50667B-58D6-4C53-A6A3-D12B002255AE}" type="pres">
      <dgm:prSet presAssocID="{69DD9BB5-8C37-4002-A928-597C31CF23C7}" presName="tx1" presStyleLbl="revTx" presStyleIdx="2" presStyleCnt="5"/>
      <dgm:spPr/>
    </dgm:pt>
    <dgm:pt modelId="{E8CB6A0D-291D-42E3-A262-3E69D4AF2180}" type="pres">
      <dgm:prSet presAssocID="{69DD9BB5-8C37-4002-A928-597C31CF23C7}" presName="vert1" presStyleCnt="0"/>
      <dgm:spPr/>
    </dgm:pt>
    <dgm:pt modelId="{797FBB07-0740-431F-9353-4CC61554B5AE}" type="pres">
      <dgm:prSet presAssocID="{49447E9B-9855-412B-8C7A-B80F39B0EB43}" presName="thickLine" presStyleLbl="alignNode1" presStyleIdx="3" presStyleCnt="5"/>
      <dgm:spPr/>
    </dgm:pt>
    <dgm:pt modelId="{5E70BEFD-8C47-4431-A500-C6EB90DE8E06}" type="pres">
      <dgm:prSet presAssocID="{49447E9B-9855-412B-8C7A-B80F39B0EB43}" presName="horz1" presStyleCnt="0"/>
      <dgm:spPr/>
    </dgm:pt>
    <dgm:pt modelId="{AEE5D842-557C-4D21-95B0-7C8B84190BDA}" type="pres">
      <dgm:prSet presAssocID="{49447E9B-9855-412B-8C7A-B80F39B0EB43}" presName="tx1" presStyleLbl="revTx" presStyleIdx="3" presStyleCnt="5"/>
      <dgm:spPr/>
    </dgm:pt>
    <dgm:pt modelId="{C98B5189-9706-43BC-88C4-96472D669AF1}" type="pres">
      <dgm:prSet presAssocID="{49447E9B-9855-412B-8C7A-B80F39B0EB43}" presName="vert1" presStyleCnt="0"/>
      <dgm:spPr/>
    </dgm:pt>
    <dgm:pt modelId="{BD23272B-CAC7-4555-9C02-B22AEF26CFB2}" type="pres">
      <dgm:prSet presAssocID="{112084A6-8C7C-4E5E-BDAA-DF9778AFF4F5}" presName="thickLine" presStyleLbl="alignNode1" presStyleIdx="4" presStyleCnt="5"/>
      <dgm:spPr/>
    </dgm:pt>
    <dgm:pt modelId="{AB7F948A-DF39-4B6B-B9F6-9F4CEE45E0D9}" type="pres">
      <dgm:prSet presAssocID="{112084A6-8C7C-4E5E-BDAA-DF9778AFF4F5}" presName="horz1" presStyleCnt="0"/>
      <dgm:spPr/>
    </dgm:pt>
    <dgm:pt modelId="{2D1DC5ED-DBCB-4975-8882-35D7C4C1BDE7}" type="pres">
      <dgm:prSet presAssocID="{112084A6-8C7C-4E5E-BDAA-DF9778AFF4F5}" presName="tx1" presStyleLbl="revTx" presStyleIdx="4" presStyleCnt="5"/>
      <dgm:spPr/>
    </dgm:pt>
    <dgm:pt modelId="{F449BA33-BB12-4791-AFE8-804969DDFF14}" type="pres">
      <dgm:prSet presAssocID="{112084A6-8C7C-4E5E-BDAA-DF9778AFF4F5}" presName="vert1" presStyleCnt="0"/>
      <dgm:spPr/>
    </dgm:pt>
  </dgm:ptLst>
  <dgm:cxnLst>
    <dgm:cxn modelId="{FB1BE807-1AAD-4773-ADD0-44D47E6676BE}" type="presOf" srcId="{D82A8CCB-D59F-406A-8D05-0CAA641C0A06}" destId="{7809629A-6565-490D-83C6-EC64911D9111}" srcOrd="0" destOrd="0" presId="urn:microsoft.com/office/officeart/2008/layout/LinedList"/>
    <dgm:cxn modelId="{5EA03E22-A664-4477-989E-F7C2225FCA5E}" type="presOf" srcId="{707F06BE-68A5-4DC7-BC1D-09FAAB0D2E23}" destId="{6F98B13B-4B10-49D6-93E9-671EC3AB0EDB}" srcOrd="0" destOrd="0" presId="urn:microsoft.com/office/officeart/2008/layout/LinedList"/>
    <dgm:cxn modelId="{9C462B41-FEB5-4069-A66F-0DB695959FBA}" type="presOf" srcId="{49447E9B-9855-412B-8C7A-B80F39B0EB43}" destId="{AEE5D842-557C-4D21-95B0-7C8B84190BDA}" srcOrd="0" destOrd="0" presId="urn:microsoft.com/office/officeart/2008/layout/LinedList"/>
    <dgm:cxn modelId="{E140E147-29F2-4910-955D-F6EBBBDBD522}" srcId="{3CBB6A95-6DF5-4129-B4A0-37A0B9FD9649}" destId="{112084A6-8C7C-4E5E-BDAA-DF9778AFF4F5}" srcOrd="4" destOrd="0" parTransId="{12A1D556-7322-4A39-8781-27636E461DA1}" sibTransId="{63F0F397-2AA3-4561-8365-1D6F314F3493}"/>
    <dgm:cxn modelId="{54412B4F-B066-4CFA-BDE0-60AF4721F77C}" srcId="{3CBB6A95-6DF5-4129-B4A0-37A0B9FD9649}" destId="{69DD9BB5-8C37-4002-A928-597C31CF23C7}" srcOrd="2" destOrd="0" parTransId="{0174130B-3A2E-4652-AA26-7CCC68F5A78C}" sibTransId="{331D8613-04AF-4B29-AADE-B75B342E655F}"/>
    <dgm:cxn modelId="{D39D5850-ED7E-4C3D-B1C7-C7E8FFA73866}" srcId="{3CBB6A95-6DF5-4129-B4A0-37A0B9FD9649}" destId="{707F06BE-68A5-4DC7-BC1D-09FAAB0D2E23}" srcOrd="1" destOrd="0" parTransId="{874AB596-17F1-4343-B473-5016448ED768}" sibTransId="{C189B4C6-8732-4CF1-92B6-A55043C35B84}"/>
    <dgm:cxn modelId="{76E1E67E-5582-4AAB-98B8-C1F2FBCF7AA7}" type="presOf" srcId="{69DD9BB5-8C37-4002-A928-597C31CF23C7}" destId="{8C50667B-58D6-4C53-A6A3-D12B002255AE}" srcOrd="0" destOrd="0" presId="urn:microsoft.com/office/officeart/2008/layout/LinedList"/>
    <dgm:cxn modelId="{2C7AF8AE-3273-4AC6-9267-A89F67921310}" type="presOf" srcId="{3CBB6A95-6DF5-4129-B4A0-37A0B9FD9649}" destId="{2FBEC119-8736-4CFD-867C-A00B657517ED}" srcOrd="0" destOrd="0" presId="urn:microsoft.com/office/officeart/2008/layout/LinedList"/>
    <dgm:cxn modelId="{87965AD1-8207-43ED-B452-64381029E3A8}" type="presOf" srcId="{112084A6-8C7C-4E5E-BDAA-DF9778AFF4F5}" destId="{2D1DC5ED-DBCB-4975-8882-35D7C4C1BDE7}" srcOrd="0" destOrd="0" presId="urn:microsoft.com/office/officeart/2008/layout/LinedList"/>
    <dgm:cxn modelId="{1AEC2ED8-358C-41E2-9D72-B920568A1786}" srcId="{3CBB6A95-6DF5-4129-B4A0-37A0B9FD9649}" destId="{D82A8CCB-D59F-406A-8D05-0CAA641C0A06}" srcOrd="0" destOrd="0" parTransId="{BE14B997-55F3-421B-959B-F656329B5A07}" sibTransId="{1ED13BDC-7264-4014-BDC8-C8966B5E377F}"/>
    <dgm:cxn modelId="{BF84BCF8-3CCA-4509-8DED-B9D49A1E3FA7}" srcId="{3CBB6A95-6DF5-4129-B4A0-37A0B9FD9649}" destId="{49447E9B-9855-412B-8C7A-B80F39B0EB43}" srcOrd="3" destOrd="0" parTransId="{A1B5D35C-A0A1-407A-B692-C46713E2AB37}" sibTransId="{A2111336-C6A7-4D77-AC5E-2D46D5471E2B}"/>
    <dgm:cxn modelId="{21758A07-5FB3-4545-95A6-9E2E6D528D2D}" type="presParOf" srcId="{2FBEC119-8736-4CFD-867C-A00B657517ED}" destId="{F493C301-A2EE-4651-9FAC-472253C4397A}" srcOrd="0" destOrd="0" presId="urn:microsoft.com/office/officeart/2008/layout/LinedList"/>
    <dgm:cxn modelId="{A9AF46D6-14CF-4168-8822-1D57A4916AA4}" type="presParOf" srcId="{2FBEC119-8736-4CFD-867C-A00B657517ED}" destId="{1F59BA4B-6E20-4660-B2A9-B66F9D2E5525}" srcOrd="1" destOrd="0" presId="urn:microsoft.com/office/officeart/2008/layout/LinedList"/>
    <dgm:cxn modelId="{674260A4-69A7-4476-93F9-3B0B59D5A69B}" type="presParOf" srcId="{1F59BA4B-6E20-4660-B2A9-B66F9D2E5525}" destId="{7809629A-6565-490D-83C6-EC64911D9111}" srcOrd="0" destOrd="0" presId="urn:microsoft.com/office/officeart/2008/layout/LinedList"/>
    <dgm:cxn modelId="{5671503C-C80A-484C-AD81-B81674468E29}" type="presParOf" srcId="{1F59BA4B-6E20-4660-B2A9-B66F9D2E5525}" destId="{1EEF38DC-AAA1-46CD-BB05-A0A69CB169B4}" srcOrd="1" destOrd="0" presId="urn:microsoft.com/office/officeart/2008/layout/LinedList"/>
    <dgm:cxn modelId="{54331CC2-B2AE-4859-9ADE-28C0A58BB1FE}" type="presParOf" srcId="{2FBEC119-8736-4CFD-867C-A00B657517ED}" destId="{AA85FCF5-DC53-40FD-BA4D-52B0B747F4D6}" srcOrd="2" destOrd="0" presId="urn:microsoft.com/office/officeart/2008/layout/LinedList"/>
    <dgm:cxn modelId="{782AE711-F65E-4208-A480-FE75115C8C87}" type="presParOf" srcId="{2FBEC119-8736-4CFD-867C-A00B657517ED}" destId="{E3496BA7-27A4-4B68-9432-B099A83BBC6A}" srcOrd="3" destOrd="0" presId="urn:microsoft.com/office/officeart/2008/layout/LinedList"/>
    <dgm:cxn modelId="{67E5B96C-5D07-4E89-B863-259F0EE8F992}" type="presParOf" srcId="{E3496BA7-27A4-4B68-9432-B099A83BBC6A}" destId="{6F98B13B-4B10-49D6-93E9-671EC3AB0EDB}" srcOrd="0" destOrd="0" presId="urn:microsoft.com/office/officeart/2008/layout/LinedList"/>
    <dgm:cxn modelId="{0626B282-1E43-4404-ABB7-C958B6A7677C}" type="presParOf" srcId="{E3496BA7-27A4-4B68-9432-B099A83BBC6A}" destId="{476DEE85-EF91-480E-AE09-847E1F4D5A1A}" srcOrd="1" destOrd="0" presId="urn:microsoft.com/office/officeart/2008/layout/LinedList"/>
    <dgm:cxn modelId="{09785D21-4F01-460E-9E8A-B6BD820957E5}" type="presParOf" srcId="{2FBEC119-8736-4CFD-867C-A00B657517ED}" destId="{9E53E197-26F8-44AC-B70F-1CE09537C515}" srcOrd="4" destOrd="0" presId="urn:microsoft.com/office/officeart/2008/layout/LinedList"/>
    <dgm:cxn modelId="{5D7AB78A-9FEC-4BCF-9206-BD927F143A55}" type="presParOf" srcId="{2FBEC119-8736-4CFD-867C-A00B657517ED}" destId="{6302F30F-402A-4538-8525-00D130376138}" srcOrd="5" destOrd="0" presId="urn:microsoft.com/office/officeart/2008/layout/LinedList"/>
    <dgm:cxn modelId="{903A4F64-B426-4A82-B581-8A6A512A7094}" type="presParOf" srcId="{6302F30F-402A-4538-8525-00D130376138}" destId="{8C50667B-58D6-4C53-A6A3-D12B002255AE}" srcOrd="0" destOrd="0" presId="urn:microsoft.com/office/officeart/2008/layout/LinedList"/>
    <dgm:cxn modelId="{A680CA56-1DAE-416B-94DF-64F77E56B852}" type="presParOf" srcId="{6302F30F-402A-4538-8525-00D130376138}" destId="{E8CB6A0D-291D-42E3-A262-3E69D4AF2180}" srcOrd="1" destOrd="0" presId="urn:microsoft.com/office/officeart/2008/layout/LinedList"/>
    <dgm:cxn modelId="{FB598169-6CCC-41A3-AFFE-AB172D2021AD}" type="presParOf" srcId="{2FBEC119-8736-4CFD-867C-A00B657517ED}" destId="{797FBB07-0740-431F-9353-4CC61554B5AE}" srcOrd="6" destOrd="0" presId="urn:microsoft.com/office/officeart/2008/layout/LinedList"/>
    <dgm:cxn modelId="{F28EE1C3-1EA5-42E3-AF19-1CC6E9A07B7B}" type="presParOf" srcId="{2FBEC119-8736-4CFD-867C-A00B657517ED}" destId="{5E70BEFD-8C47-4431-A500-C6EB90DE8E06}" srcOrd="7" destOrd="0" presId="urn:microsoft.com/office/officeart/2008/layout/LinedList"/>
    <dgm:cxn modelId="{A1AA44A5-6905-4D55-99B8-526E80192360}" type="presParOf" srcId="{5E70BEFD-8C47-4431-A500-C6EB90DE8E06}" destId="{AEE5D842-557C-4D21-95B0-7C8B84190BDA}" srcOrd="0" destOrd="0" presId="urn:microsoft.com/office/officeart/2008/layout/LinedList"/>
    <dgm:cxn modelId="{C3A6A188-A92B-4C7F-8F8A-61A6C80B058C}" type="presParOf" srcId="{5E70BEFD-8C47-4431-A500-C6EB90DE8E06}" destId="{C98B5189-9706-43BC-88C4-96472D669AF1}" srcOrd="1" destOrd="0" presId="urn:microsoft.com/office/officeart/2008/layout/LinedList"/>
    <dgm:cxn modelId="{FCE92EF1-BC28-44B0-85AB-B6E15B3426BE}" type="presParOf" srcId="{2FBEC119-8736-4CFD-867C-A00B657517ED}" destId="{BD23272B-CAC7-4555-9C02-B22AEF26CFB2}" srcOrd="8" destOrd="0" presId="urn:microsoft.com/office/officeart/2008/layout/LinedList"/>
    <dgm:cxn modelId="{4D70E80C-3F0C-4C1A-9F7F-990A5E12CA35}" type="presParOf" srcId="{2FBEC119-8736-4CFD-867C-A00B657517ED}" destId="{AB7F948A-DF39-4B6B-B9F6-9F4CEE45E0D9}" srcOrd="9" destOrd="0" presId="urn:microsoft.com/office/officeart/2008/layout/LinedList"/>
    <dgm:cxn modelId="{D86126F0-231E-446F-AFF5-09E322290C14}" type="presParOf" srcId="{AB7F948A-DF39-4B6B-B9F6-9F4CEE45E0D9}" destId="{2D1DC5ED-DBCB-4975-8882-35D7C4C1BDE7}" srcOrd="0" destOrd="0" presId="urn:microsoft.com/office/officeart/2008/layout/LinedList"/>
    <dgm:cxn modelId="{18F040A9-3DC3-463E-9BC4-58EB3BFD709C}" type="presParOf" srcId="{AB7F948A-DF39-4B6B-B9F6-9F4CEE45E0D9}" destId="{F449BA33-BB12-4791-AFE8-804969DDFF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83085-A73F-4D2E-B950-77CEC076A44D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464EAB-4C1D-452E-A144-C2A9375B2268}">
      <dgm:prSet/>
      <dgm:spPr/>
      <dgm:t>
        <a:bodyPr/>
        <a:lstStyle/>
        <a:p>
          <a:r>
            <a:rPr lang="en-GB"/>
            <a:t>Career advice</a:t>
          </a:r>
          <a:endParaRPr lang="en-US"/>
        </a:p>
      </dgm:t>
    </dgm:pt>
    <dgm:pt modelId="{323C34D3-6AEA-4067-9D4F-BAEF08BF06E8}" type="parTrans" cxnId="{D52C8005-2C20-42C0-BF93-D757A4B5EFF5}">
      <dgm:prSet/>
      <dgm:spPr/>
      <dgm:t>
        <a:bodyPr/>
        <a:lstStyle/>
        <a:p>
          <a:endParaRPr lang="en-US"/>
        </a:p>
      </dgm:t>
    </dgm:pt>
    <dgm:pt modelId="{55231953-5375-4F28-89B8-DEF3E302FE32}" type="sibTrans" cxnId="{D52C8005-2C20-42C0-BF93-D757A4B5EFF5}">
      <dgm:prSet/>
      <dgm:spPr/>
      <dgm:t>
        <a:bodyPr/>
        <a:lstStyle/>
        <a:p>
          <a:endParaRPr lang="en-US"/>
        </a:p>
      </dgm:t>
    </dgm:pt>
    <dgm:pt modelId="{DD2E6252-5F82-4914-A775-F8FFEEFD943A}">
      <dgm:prSet/>
      <dgm:spPr/>
      <dgm:t>
        <a:bodyPr/>
        <a:lstStyle/>
        <a:p>
          <a:r>
            <a:rPr lang="en-GB"/>
            <a:t>Knowledge of training programme</a:t>
          </a:r>
          <a:endParaRPr lang="en-US"/>
        </a:p>
      </dgm:t>
    </dgm:pt>
    <dgm:pt modelId="{3DF1329B-1E06-4837-AAB9-C6FFA537B6B6}" type="parTrans" cxnId="{4D5DC3A0-D3FE-4EBF-9E58-A2B101DDD5E1}">
      <dgm:prSet/>
      <dgm:spPr/>
      <dgm:t>
        <a:bodyPr/>
        <a:lstStyle/>
        <a:p>
          <a:endParaRPr lang="en-US"/>
        </a:p>
      </dgm:t>
    </dgm:pt>
    <dgm:pt modelId="{7D119F32-F7C2-4B7F-939A-61580F5550DB}" type="sibTrans" cxnId="{4D5DC3A0-D3FE-4EBF-9E58-A2B101DDD5E1}">
      <dgm:prSet/>
      <dgm:spPr/>
      <dgm:t>
        <a:bodyPr/>
        <a:lstStyle/>
        <a:p>
          <a:endParaRPr lang="en-US"/>
        </a:p>
      </dgm:t>
    </dgm:pt>
    <dgm:pt modelId="{32B55666-EAA6-451F-A354-A776E83EAB75}">
      <dgm:prSet/>
      <dgm:spPr/>
      <dgm:t>
        <a:bodyPr/>
        <a:lstStyle/>
        <a:p>
          <a:r>
            <a:rPr lang="en-GB"/>
            <a:t>Belonging</a:t>
          </a:r>
          <a:endParaRPr lang="en-US"/>
        </a:p>
      </dgm:t>
    </dgm:pt>
    <dgm:pt modelId="{3C4C3FA8-CD60-4F15-BFB1-95BFD26600CF}" type="parTrans" cxnId="{7A23F44A-3FC1-47F0-B947-41FED5663036}">
      <dgm:prSet/>
      <dgm:spPr/>
      <dgm:t>
        <a:bodyPr/>
        <a:lstStyle/>
        <a:p>
          <a:endParaRPr lang="en-US"/>
        </a:p>
      </dgm:t>
    </dgm:pt>
    <dgm:pt modelId="{669C1D90-E789-4D0D-8A77-00F0B7F85BD5}" type="sibTrans" cxnId="{7A23F44A-3FC1-47F0-B947-41FED5663036}">
      <dgm:prSet/>
      <dgm:spPr/>
      <dgm:t>
        <a:bodyPr/>
        <a:lstStyle/>
        <a:p>
          <a:endParaRPr lang="en-US"/>
        </a:p>
      </dgm:t>
    </dgm:pt>
    <dgm:pt modelId="{472582D0-7FB0-44C3-8164-F4C412EA5647}">
      <dgm:prSet/>
      <dgm:spPr/>
      <dgm:t>
        <a:bodyPr/>
        <a:lstStyle/>
        <a:p>
          <a:r>
            <a:rPr lang="en-GB"/>
            <a:t>Courses / teaching etc</a:t>
          </a:r>
          <a:endParaRPr lang="en-US"/>
        </a:p>
      </dgm:t>
    </dgm:pt>
    <dgm:pt modelId="{006C2DCF-1C08-4389-B0AC-C775B6F2FF3F}" type="parTrans" cxnId="{29108FA6-ADDF-4FA2-8432-BE77E351CF75}">
      <dgm:prSet/>
      <dgm:spPr/>
      <dgm:t>
        <a:bodyPr/>
        <a:lstStyle/>
        <a:p>
          <a:endParaRPr lang="en-US"/>
        </a:p>
      </dgm:t>
    </dgm:pt>
    <dgm:pt modelId="{D4A7DBDA-8AD3-4C72-BF36-0516C04ADBBF}" type="sibTrans" cxnId="{29108FA6-ADDF-4FA2-8432-BE77E351CF75}">
      <dgm:prSet/>
      <dgm:spPr/>
      <dgm:t>
        <a:bodyPr/>
        <a:lstStyle/>
        <a:p>
          <a:endParaRPr lang="en-US"/>
        </a:p>
      </dgm:t>
    </dgm:pt>
    <dgm:pt modelId="{EDB700B3-F951-4F46-A0C7-6A74E1B205BF}" type="pres">
      <dgm:prSet presAssocID="{E2883085-A73F-4D2E-B950-77CEC076A44D}" presName="matrix" presStyleCnt="0">
        <dgm:presLayoutVars>
          <dgm:chMax val="1"/>
          <dgm:dir/>
          <dgm:resizeHandles val="exact"/>
        </dgm:presLayoutVars>
      </dgm:prSet>
      <dgm:spPr/>
    </dgm:pt>
    <dgm:pt modelId="{984F0E1E-86A9-420A-B587-526FAB07D491}" type="pres">
      <dgm:prSet presAssocID="{E2883085-A73F-4D2E-B950-77CEC076A44D}" presName="diamond" presStyleLbl="bgShp" presStyleIdx="0" presStyleCnt="1"/>
      <dgm:spPr/>
    </dgm:pt>
    <dgm:pt modelId="{25AE0866-B81E-4FE1-AFDE-1A9656E52F0B}" type="pres">
      <dgm:prSet presAssocID="{E2883085-A73F-4D2E-B950-77CEC076A44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9BBC4F-53E2-4391-AD4E-E59C56026C58}" type="pres">
      <dgm:prSet presAssocID="{E2883085-A73F-4D2E-B950-77CEC076A44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A5C38A7-8699-4C24-BA78-DD43116B3906}" type="pres">
      <dgm:prSet presAssocID="{E2883085-A73F-4D2E-B950-77CEC076A44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7A205A1-36C0-4702-BD02-24695508AB0F}" type="pres">
      <dgm:prSet presAssocID="{E2883085-A73F-4D2E-B950-77CEC076A44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52C8005-2C20-42C0-BF93-D757A4B5EFF5}" srcId="{E2883085-A73F-4D2E-B950-77CEC076A44D}" destId="{C0464EAB-4C1D-452E-A144-C2A9375B2268}" srcOrd="0" destOrd="0" parTransId="{323C34D3-6AEA-4067-9D4F-BAEF08BF06E8}" sibTransId="{55231953-5375-4F28-89B8-DEF3E302FE32}"/>
    <dgm:cxn modelId="{BB430109-E7DA-4119-A9B8-305F77299AAC}" type="presOf" srcId="{E2883085-A73F-4D2E-B950-77CEC076A44D}" destId="{EDB700B3-F951-4F46-A0C7-6A74E1B205BF}" srcOrd="0" destOrd="0" presId="urn:microsoft.com/office/officeart/2005/8/layout/matrix3"/>
    <dgm:cxn modelId="{13C55C1C-13E1-4A58-8218-624F173C9E79}" type="presOf" srcId="{472582D0-7FB0-44C3-8164-F4C412EA5647}" destId="{77A205A1-36C0-4702-BD02-24695508AB0F}" srcOrd="0" destOrd="0" presId="urn:microsoft.com/office/officeart/2005/8/layout/matrix3"/>
    <dgm:cxn modelId="{248B133D-EA4E-4491-8353-65105285BD9A}" type="presOf" srcId="{C0464EAB-4C1D-452E-A144-C2A9375B2268}" destId="{25AE0866-B81E-4FE1-AFDE-1A9656E52F0B}" srcOrd="0" destOrd="0" presId="urn:microsoft.com/office/officeart/2005/8/layout/matrix3"/>
    <dgm:cxn modelId="{7A23F44A-3FC1-47F0-B947-41FED5663036}" srcId="{E2883085-A73F-4D2E-B950-77CEC076A44D}" destId="{32B55666-EAA6-451F-A354-A776E83EAB75}" srcOrd="2" destOrd="0" parTransId="{3C4C3FA8-CD60-4F15-BFB1-95BFD26600CF}" sibTransId="{669C1D90-E789-4D0D-8A77-00F0B7F85BD5}"/>
    <dgm:cxn modelId="{4D5DC3A0-D3FE-4EBF-9E58-A2B101DDD5E1}" srcId="{E2883085-A73F-4D2E-B950-77CEC076A44D}" destId="{DD2E6252-5F82-4914-A775-F8FFEEFD943A}" srcOrd="1" destOrd="0" parTransId="{3DF1329B-1E06-4837-AAB9-C6FFA537B6B6}" sibTransId="{7D119F32-F7C2-4B7F-939A-61580F5550DB}"/>
    <dgm:cxn modelId="{29108FA6-ADDF-4FA2-8432-BE77E351CF75}" srcId="{E2883085-A73F-4D2E-B950-77CEC076A44D}" destId="{472582D0-7FB0-44C3-8164-F4C412EA5647}" srcOrd="3" destOrd="0" parTransId="{006C2DCF-1C08-4389-B0AC-C775B6F2FF3F}" sibTransId="{D4A7DBDA-8AD3-4C72-BF36-0516C04ADBBF}"/>
    <dgm:cxn modelId="{5AF5CAC3-F20E-4C86-977F-A77D6394B928}" type="presOf" srcId="{32B55666-EAA6-451F-A354-A776E83EAB75}" destId="{8A5C38A7-8699-4C24-BA78-DD43116B3906}" srcOrd="0" destOrd="0" presId="urn:microsoft.com/office/officeart/2005/8/layout/matrix3"/>
    <dgm:cxn modelId="{1ABC32D9-CED7-495D-B9F2-95167E3F1416}" type="presOf" srcId="{DD2E6252-5F82-4914-A775-F8FFEEFD943A}" destId="{379BBC4F-53E2-4391-AD4E-E59C56026C58}" srcOrd="0" destOrd="0" presId="urn:microsoft.com/office/officeart/2005/8/layout/matrix3"/>
    <dgm:cxn modelId="{903B6633-0E9A-4291-AB41-D7E7155CFD42}" type="presParOf" srcId="{EDB700B3-F951-4F46-A0C7-6A74E1B205BF}" destId="{984F0E1E-86A9-420A-B587-526FAB07D491}" srcOrd="0" destOrd="0" presId="urn:microsoft.com/office/officeart/2005/8/layout/matrix3"/>
    <dgm:cxn modelId="{CE236320-C049-451E-845B-6C8CA646DF39}" type="presParOf" srcId="{EDB700B3-F951-4F46-A0C7-6A74E1B205BF}" destId="{25AE0866-B81E-4FE1-AFDE-1A9656E52F0B}" srcOrd="1" destOrd="0" presId="urn:microsoft.com/office/officeart/2005/8/layout/matrix3"/>
    <dgm:cxn modelId="{B79A4393-C24C-4C18-A064-72AA9BA571E3}" type="presParOf" srcId="{EDB700B3-F951-4F46-A0C7-6A74E1B205BF}" destId="{379BBC4F-53E2-4391-AD4E-E59C56026C58}" srcOrd="2" destOrd="0" presId="urn:microsoft.com/office/officeart/2005/8/layout/matrix3"/>
    <dgm:cxn modelId="{3D6464DD-48CB-4F12-B974-138E7F625568}" type="presParOf" srcId="{EDB700B3-F951-4F46-A0C7-6A74E1B205BF}" destId="{8A5C38A7-8699-4C24-BA78-DD43116B3906}" srcOrd="3" destOrd="0" presId="urn:microsoft.com/office/officeart/2005/8/layout/matrix3"/>
    <dgm:cxn modelId="{61CACA13-8F39-47AD-A336-169457A89EFB}" type="presParOf" srcId="{EDB700B3-F951-4F46-A0C7-6A74E1B205BF}" destId="{77A205A1-36C0-4702-BD02-24695508AB0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3C301-A2EE-4651-9FAC-472253C4397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9629A-6565-490D-83C6-EC64911D9111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6 months IM</a:t>
          </a:r>
          <a:endParaRPr lang="en-US" sz="2200" kern="1200"/>
        </a:p>
      </dsp:txBody>
      <dsp:txXfrm>
        <a:off x="0" y="675"/>
        <a:ext cx="6900512" cy="1106957"/>
      </dsp:txXfrm>
    </dsp:sp>
    <dsp:sp modelId="{AA85FCF5-DC53-40FD-BA4D-52B0B747F4D6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8B13B-4B10-49D6-93E9-671EC3AB0EDB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6 months EM</a:t>
          </a:r>
          <a:endParaRPr lang="en-US" sz="2200" kern="1200"/>
        </a:p>
      </dsp:txBody>
      <dsp:txXfrm>
        <a:off x="0" y="1107633"/>
        <a:ext cx="6900512" cy="1106957"/>
      </dsp:txXfrm>
    </dsp:sp>
    <dsp:sp modelId="{9E53E197-26F8-44AC-B70F-1CE09537C51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0667B-58D6-4C53-A6A3-D12B002255AE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6 months AN – EPA 1 &amp; 2 IAC</a:t>
          </a:r>
          <a:endParaRPr lang="en-US" sz="2200" kern="1200"/>
        </a:p>
      </dsp:txBody>
      <dsp:txXfrm>
        <a:off x="0" y="2214591"/>
        <a:ext cx="6900512" cy="1106957"/>
      </dsp:txXfrm>
    </dsp:sp>
    <dsp:sp modelId="{797FBB07-0740-431F-9353-4CC61554B5AE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5D842-557C-4D21-95B0-7C8B84190BDA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6 months ICM – ICM HALO </a:t>
          </a:r>
          <a:endParaRPr lang="en-US" sz="2200" kern="1200"/>
        </a:p>
      </dsp:txBody>
      <dsp:txXfrm>
        <a:off x="0" y="3321549"/>
        <a:ext cx="6900512" cy="1106957"/>
      </dsp:txXfrm>
    </dsp:sp>
    <dsp:sp modelId="{BD23272B-CAC7-4555-9C02-B22AEF26CFB2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DC5ED-DBCB-4975-8882-35D7C4C1BDE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All those in ACCS AN / ACCS ED and ACCS IM (no training programme in Yorkshire for this) should all have same competencies</a:t>
          </a:r>
          <a:endParaRPr lang="en-US" sz="2200" kern="120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F0E1E-86A9-420A-B587-526FAB07D491}">
      <dsp:nvSpPr>
        <dsp:cNvPr id="0" name=""/>
        <dsp:cNvSpPr/>
      </dsp:nvSpPr>
      <dsp:spPr>
        <a:xfrm>
          <a:off x="380489" y="0"/>
          <a:ext cx="5530735" cy="553073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E0866-B81E-4FE1-AFDE-1A9656E52F0B}">
      <dsp:nvSpPr>
        <dsp:cNvPr id="0" name=""/>
        <dsp:cNvSpPr/>
      </dsp:nvSpPr>
      <dsp:spPr>
        <a:xfrm>
          <a:off x="905909" y="525419"/>
          <a:ext cx="2156986" cy="21569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Career advice</a:t>
          </a:r>
          <a:endParaRPr lang="en-US" sz="2700" kern="1200"/>
        </a:p>
      </dsp:txBody>
      <dsp:txXfrm>
        <a:off x="1011204" y="630714"/>
        <a:ext cx="1946396" cy="1946396"/>
      </dsp:txXfrm>
    </dsp:sp>
    <dsp:sp modelId="{379BBC4F-53E2-4391-AD4E-E59C56026C58}">
      <dsp:nvSpPr>
        <dsp:cNvPr id="0" name=""/>
        <dsp:cNvSpPr/>
      </dsp:nvSpPr>
      <dsp:spPr>
        <a:xfrm>
          <a:off x="3228818" y="525419"/>
          <a:ext cx="2156986" cy="2156986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Knowledge of training programme</a:t>
          </a:r>
          <a:endParaRPr lang="en-US" sz="2700" kern="1200"/>
        </a:p>
      </dsp:txBody>
      <dsp:txXfrm>
        <a:off x="3334113" y="630714"/>
        <a:ext cx="1946396" cy="1946396"/>
      </dsp:txXfrm>
    </dsp:sp>
    <dsp:sp modelId="{8A5C38A7-8699-4C24-BA78-DD43116B3906}">
      <dsp:nvSpPr>
        <dsp:cNvPr id="0" name=""/>
        <dsp:cNvSpPr/>
      </dsp:nvSpPr>
      <dsp:spPr>
        <a:xfrm>
          <a:off x="905909" y="2848328"/>
          <a:ext cx="2156986" cy="2156986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Belonging</a:t>
          </a:r>
          <a:endParaRPr lang="en-US" sz="2700" kern="1200"/>
        </a:p>
      </dsp:txBody>
      <dsp:txXfrm>
        <a:off x="1011204" y="2953623"/>
        <a:ext cx="1946396" cy="1946396"/>
      </dsp:txXfrm>
    </dsp:sp>
    <dsp:sp modelId="{77A205A1-36C0-4702-BD02-24695508AB0F}">
      <dsp:nvSpPr>
        <dsp:cNvPr id="0" name=""/>
        <dsp:cNvSpPr/>
      </dsp:nvSpPr>
      <dsp:spPr>
        <a:xfrm>
          <a:off x="3228818" y="2848328"/>
          <a:ext cx="2156986" cy="2156986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Courses / teaching etc</a:t>
          </a:r>
          <a:endParaRPr lang="en-US" sz="2700" kern="1200"/>
        </a:p>
      </dsp:txBody>
      <dsp:txXfrm>
        <a:off x="3334113" y="2953623"/>
        <a:ext cx="1946396" cy="194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GB" sz="6600"/>
              <a:t>ACCS CT1 </a:t>
            </a:r>
            <a:br>
              <a:rPr lang="en-GB" sz="6600"/>
            </a:br>
            <a:r>
              <a:rPr lang="en-GB" sz="6600"/>
              <a:t>Educational supervision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/>
              <a:t>Dr Alison Colhoun</a:t>
            </a:r>
            <a:endParaRPr lang="en-US"/>
          </a:p>
          <a:p>
            <a:pPr algn="l"/>
            <a:r>
              <a:rPr lang="en-GB"/>
              <a:t>Deputy Head of School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C323-F278-DE4D-E954-7B829CF3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Sedation (recent changes) by end CT2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98918-68A7-2C52-D3B9-33FC1A20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Ideally ASAT</a:t>
            </a:r>
            <a:endParaRPr lang="en-US"/>
          </a:p>
          <a:p>
            <a:r>
              <a:rPr lang="en-GB"/>
              <a:t>However not on LLP</a:t>
            </a:r>
          </a:p>
          <a:p>
            <a:r>
              <a:rPr lang="en-GB" dirty="0"/>
              <a:t>Will accept SLE with 2a supervision level by </a:t>
            </a:r>
            <a:r>
              <a:rPr lang="en-GB"/>
              <a:t>end CT2</a:t>
            </a:r>
            <a:endParaRPr lang="en-GB" dirty="0"/>
          </a:p>
          <a:p>
            <a:r>
              <a:rPr lang="en-GB" dirty="0"/>
              <a:t>HALO to be </a:t>
            </a:r>
            <a:r>
              <a:rPr lang="en-GB"/>
              <a:t>complete by end CT4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18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6F25-A614-FC3E-55A0-4D512FAF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don’t remember anything 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D7303-81B0-6550-E4D3-9BE389F3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You are their link to a specialty they </a:t>
            </a:r>
            <a:r>
              <a:rPr lang="en-GB"/>
              <a:t>really want to do</a:t>
            </a:r>
            <a:endParaRPr lang="en-GB" dirty="0"/>
          </a:p>
          <a:p>
            <a:r>
              <a:rPr lang="en-GB"/>
              <a:t>LO 1,2,4 complete</a:t>
            </a:r>
          </a:p>
          <a:p>
            <a:r>
              <a:rPr lang="en-GB"/>
              <a:t>Add to all other LO except 7/8 (they are AN and ICM)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60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179B-00B1-BEDD-9666-0BABD42F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 for 2026-27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A5F54D-B290-ADAD-C48E-5BE8AB464B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07" t="48437" r="61344" b="4297"/>
          <a:stretch>
            <a:fillRect/>
          </a:stretch>
        </p:blipFill>
        <p:spPr>
          <a:xfrm>
            <a:off x="6977743" y="1541939"/>
            <a:ext cx="4125690" cy="479983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4A8036-04C6-21AC-81CE-5F1FCA2511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6 monthly pan </a:t>
            </a:r>
            <a:r>
              <a:rPr lang="en-GB"/>
              <a:t>deanery teaching in Hull and Leeds</a:t>
            </a:r>
          </a:p>
          <a:p>
            <a:r>
              <a:rPr lang="en-GB"/>
              <a:t>South have CART</a:t>
            </a:r>
            <a:endParaRPr lang="en-GB" dirty="0"/>
          </a:p>
          <a:p>
            <a:r>
              <a:rPr lang="en-GB" dirty="0"/>
              <a:t>Include CT1's to increase base </a:t>
            </a:r>
            <a:r>
              <a:rPr lang="en-GB"/>
              <a:t>speciality</a:t>
            </a:r>
            <a:r>
              <a:rPr lang="en-GB" dirty="0"/>
              <a:t> belonging</a:t>
            </a:r>
          </a:p>
        </p:txBody>
      </p:sp>
    </p:spTree>
    <p:extLst>
      <p:ext uri="{BB962C8B-B14F-4D97-AF65-F5344CB8AC3E}">
        <p14:creationId xmlns:p14="http://schemas.microsoft.com/office/powerpoint/2010/main" val="372686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colorful square speech bubbles with question marks&#10;&#10;AI-generated content may be incorrect.">
            <a:extLst>
              <a:ext uri="{FF2B5EF4-FFF2-40B4-BE49-F238E27FC236}">
                <a16:creationId xmlns:a16="http://schemas.microsoft.com/office/drawing/2014/main" id="{EBD3645C-47D5-F346-D148-567F3E2621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7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F1273-315E-95C5-0E4D-DBDF61C1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The ACCS CT1 /2 years- in a nutshell!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25676C-9007-AC01-B412-151B690CF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4462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4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8E85E-7A59-FD56-DDC4-463ECCCC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Why so they need AN as ES for year one?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43D615-E0F1-855B-CBF7-3E8FA0586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93650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59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7175-170F-EB31-B9BB-5608E03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must be done in year 1?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56D8A65-70C0-5194-AA48-9453294BD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846" t="15801" r="20730" b="13093"/>
          <a:stretch>
            <a:fillRect/>
          </a:stretch>
        </p:blipFill>
        <p:spPr>
          <a:xfrm>
            <a:off x="1786986" y="1210582"/>
            <a:ext cx="8864926" cy="543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8D26-D62F-E03C-A7B2-DA2B0FA6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66C8-78FE-3EB0-75CA-6814D9F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must be done in year 1?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00A909-F8EF-2885-129C-0476392BB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846" t="15801" r="20730" b="13093"/>
          <a:stretch>
            <a:fillRect/>
          </a:stretch>
        </p:blipFill>
        <p:spPr>
          <a:xfrm>
            <a:off x="1786986" y="1210582"/>
            <a:ext cx="8864926" cy="54376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AD1460-D8D0-3616-CFDC-C2BA78B4B644}"/>
              </a:ext>
            </a:extLst>
          </p:cNvPr>
          <p:cNvSpPr/>
          <p:nvPr/>
        </p:nvSpPr>
        <p:spPr>
          <a:xfrm>
            <a:off x="2471057" y="325482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E71F5E-16B2-010D-B5AB-88EE24DA80AD}"/>
              </a:ext>
            </a:extLst>
          </p:cNvPr>
          <p:cNvSpPr/>
          <p:nvPr/>
        </p:nvSpPr>
        <p:spPr>
          <a:xfrm>
            <a:off x="2471057" y="352697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662EF4-C85A-ECC8-B744-C4CC9BB88031}"/>
              </a:ext>
            </a:extLst>
          </p:cNvPr>
          <p:cNvSpPr/>
          <p:nvPr/>
        </p:nvSpPr>
        <p:spPr>
          <a:xfrm>
            <a:off x="2471056" y="3929742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DDEBBE-36EC-D49F-7031-B4ED5EA38C17}"/>
              </a:ext>
            </a:extLst>
          </p:cNvPr>
          <p:cNvSpPr/>
          <p:nvPr/>
        </p:nvSpPr>
        <p:spPr>
          <a:xfrm>
            <a:off x="2471056" y="4082141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75B5DA-EE06-3FDC-8043-4C7AEC452C11}"/>
              </a:ext>
            </a:extLst>
          </p:cNvPr>
          <p:cNvSpPr/>
          <p:nvPr/>
        </p:nvSpPr>
        <p:spPr>
          <a:xfrm>
            <a:off x="2471056" y="496388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96BD95-EEB5-51D0-8F9F-F611A06B0DAE}"/>
              </a:ext>
            </a:extLst>
          </p:cNvPr>
          <p:cNvSpPr/>
          <p:nvPr/>
        </p:nvSpPr>
        <p:spPr>
          <a:xfrm>
            <a:off x="2460170" y="522514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EC0A5E-2F37-22ED-2D1F-9F3DE3781CAA}"/>
              </a:ext>
            </a:extLst>
          </p:cNvPr>
          <p:cNvSpPr/>
          <p:nvPr/>
        </p:nvSpPr>
        <p:spPr>
          <a:xfrm>
            <a:off x="2460169" y="4702626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541BB6-19AA-0EE7-C1B2-A22F5F05AA79}"/>
              </a:ext>
            </a:extLst>
          </p:cNvPr>
          <p:cNvSpPr/>
          <p:nvPr/>
        </p:nvSpPr>
        <p:spPr>
          <a:xfrm>
            <a:off x="2471057" y="564968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725F16-C282-2B6A-ABEB-C899B7E1C512}"/>
              </a:ext>
            </a:extLst>
          </p:cNvPr>
          <p:cNvSpPr/>
          <p:nvPr/>
        </p:nvSpPr>
        <p:spPr>
          <a:xfrm>
            <a:off x="2471057" y="580208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8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DFBA-C970-55F6-49F0-86FB90A7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sz="3600" dirty="0"/>
            </a:br>
            <a:r>
              <a:rPr lang="en-GB" sz="3600" u="sng"/>
              <a:t>There are procedures in LO5 easier accessed in CT1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3805B-D0B4-E2E2-4809-14CF8D0A5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 Pleural aspiration of air or fluid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 Chest drain: </a:t>
            </a:r>
            <a:r>
              <a:rPr lang="en-GB" dirty="0" err="1">
                <a:ea typeface="+mn-lt"/>
                <a:cs typeface="+mn-lt"/>
              </a:rPr>
              <a:t>Seldinger</a:t>
            </a:r>
            <a:r>
              <a:rPr lang="en-GB" dirty="0">
                <a:ea typeface="+mn-lt"/>
                <a:cs typeface="+mn-lt"/>
              </a:rPr>
              <a:t> and open technique </a:t>
            </a:r>
            <a:endParaRPr lang="en-GB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 Establish</a:t>
            </a:r>
            <a:r>
              <a:rPr lang="en-GB">
                <a:ea typeface="+mn-lt"/>
                <a:cs typeface="+mn-lt"/>
              </a:rPr>
              <a:t> invasive monitoring (CVP and Art line) </a:t>
            </a:r>
          </a:p>
          <a:p>
            <a:r>
              <a:rPr lang="en-GB">
                <a:ea typeface="+mn-lt"/>
                <a:cs typeface="+mn-lt"/>
              </a:rPr>
              <a:t>Vascular access </a:t>
            </a:r>
            <a:r>
              <a:rPr lang="en-GB" dirty="0">
                <a:ea typeface="+mn-lt"/>
                <a:cs typeface="+mn-lt"/>
              </a:rPr>
              <a:t>in emergency- IO, femoral vein </a:t>
            </a:r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Lumbar puncture </a:t>
            </a:r>
          </a:p>
          <a:p>
            <a:r>
              <a:rPr lang="en-GB">
                <a:ea typeface="+mn-lt"/>
                <a:cs typeface="+mn-lt"/>
              </a:rPr>
              <a:t>Fracture/dislocation manipulation </a:t>
            </a:r>
          </a:p>
          <a:p>
            <a:r>
              <a:rPr lang="en-GB">
                <a:ea typeface="+mn-lt"/>
                <a:cs typeface="+mn-lt"/>
              </a:rPr>
              <a:t>External </a:t>
            </a:r>
            <a:r>
              <a:rPr lang="en-GB" dirty="0">
                <a:ea typeface="+mn-lt"/>
                <a:cs typeface="+mn-lt"/>
              </a:rPr>
              <a:t>pacing </a:t>
            </a:r>
            <a:endParaRPr lang="en-GB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Point of care ultrasound- Vascular access and Fascia </a:t>
            </a:r>
            <a:r>
              <a:rPr lang="en-GB" dirty="0" err="1">
                <a:ea typeface="+mn-lt"/>
                <a:cs typeface="+mn-lt"/>
              </a:rPr>
              <a:t>iliaca</a:t>
            </a:r>
            <a:r>
              <a:rPr lang="en-GB" dirty="0">
                <a:ea typeface="+mn-lt"/>
                <a:cs typeface="+mn-lt"/>
              </a:rPr>
              <a:t> block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2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B3F31-13DB-4A0B-54E7-3F6296019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244A-AF1B-CC1E-48EC-5F3DD402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sz="3600" dirty="0"/>
            </a:br>
            <a:r>
              <a:rPr lang="en-GB" sz="3600" u="sng"/>
              <a:t>There are procedures in LO5 easier accessed in CT1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9D2A-1418-620C-EC0C-A82AC4428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 </a:t>
            </a:r>
            <a:r>
              <a:rPr lang="en-GB">
                <a:highlight>
                  <a:srgbClr val="FFFF00"/>
                </a:highlight>
                <a:ea typeface="+mn-lt"/>
                <a:cs typeface="+mn-lt"/>
              </a:rPr>
              <a:t>Pleural aspiration of air  or fluid</a:t>
            </a:r>
            <a:endParaRPr lang="en-GB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 Chest drain: </a:t>
            </a:r>
            <a:r>
              <a:rPr lang="en-GB" dirty="0" err="1">
                <a:highlight>
                  <a:srgbClr val="FFFF00"/>
                </a:highlight>
                <a:ea typeface="+mn-lt"/>
                <a:cs typeface="+mn-lt"/>
              </a:rPr>
              <a:t>Seldinger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 and open technique </a:t>
            </a:r>
          </a:p>
          <a:p>
            <a:r>
              <a:rPr lang="en-GB" dirty="0">
                <a:ea typeface="+mn-lt"/>
                <a:cs typeface="+mn-lt"/>
              </a:rPr>
              <a:t> Establish</a:t>
            </a:r>
            <a:r>
              <a:rPr lang="en-GB">
                <a:ea typeface="+mn-lt"/>
                <a:cs typeface="+mn-lt"/>
              </a:rPr>
              <a:t> invasive monitoring (CVP and Art line) </a:t>
            </a:r>
          </a:p>
          <a:p>
            <a:r>
              <a:rPr lang="en-GB">
                <a:ea typeface="+mn-lt"/>
                <a:cs typeface="+mn-lt"/>
              </a:rPr>
              <a:t>Vascular access </a:t>
            </a:r>
            <a:r>
              <a:rPr lang="en-GB" dirty="0">
                <a:ea typeface="+mn-lt"/>
                <a:cs typeface="+mn-lt"/>
              </a:rPr>
              <a:t>in emergency- IO, femoral vein </a:t>
            </a:r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Lumbar puncture </a:t>
            </a:r>
          </a:p>
          <a:p>
            <a:r>
              <a:rPr lang="en-GB">
                <a:highlight>
                  <a:srgbClr val="FFFF00"/>
                </a:highlight>
                <a:ea typeface="+mn-lt"/>
                <a:cs typeface="+mn-lt"/>
              </a:rPr>
              <a:t>Fracture/dislocation manipulation </a:t>
            </a:r>
            <a:endParaRPr lang="en-GB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GB">
                <a:highlight>
                  <a:srgbClr val="FFFF00"/>
                </a:highlight>
                <a:ea typeface="+mn-lt"/>
                <a:cs typeface="+mn-lt"/>
              </a:rPr>
              <a:t>External 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pacing </a:t>
            </a:r>
          </a:p>
          <a:p>
            <a:r>
              <a:rPr lang="en-GB" dirty="0">
                <a:ea typeface="+mn-lt"/>
                <a:cs typeface="+mn-lt"/>
              </a:rPr>
              <a:t>Point of care ultrasound- Vascular access and Fascia </a:t>
            </a:r>
            <a:r>
              <a:rPr lang="en-GB" dirty="0" err="1">
                <a:ea typeface="+mn-lt"/>
                <a:cs typeface="+mn-lt"/>
              </a:rPr>
              <a:t>iliaca</a:t>
            </a:r>
            <a:r>
              <a:rPr lang="en-GB" dirty="0">
                <a:ea typeface="+mn-lt"/>
                <a:cs typeface="+mn-lt"/>
              </a:rPr>
              <a:t> block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9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BA76-3010-D5C1-7985-7E373EE4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Easy wins for </a:t>
            </a:r>
            <a:r>
              <a:rPr lang="en-GB"/>
              <a:t>non-clinical</a:t>
            </a:r>
            <a:r>
              <a:rPr lang="en-GB" dirty="0"/>
              <a:t> LO 9-11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677D-E176-F603-D45F-28E11192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LO 9 Teaching  - Med student teaching</a:t>
            </a:r>
          </a:p>
          <a:p>
            <a:r>
              <a:rPr lang="en-GB" dirty="0"/>
              <a:t>LO10 </a:t>
            </a:r>
            <a:r>
              <a:rPr lang="en-GB"/>
              <a:t>Research and Data – GCP</a:t>
            </a:r>
          </a:p>
          <a:p>
            <a:r>
              <a:rPr lang="en-GB"/>
              <a:t>LO 11 QI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/>
              <a:t>NHS improvement academy bronze </a:t>
            </a:r>
            <a:r>
              <a:rPr lang="en-GB" err="1"/>
              <a:t>awar</a:t>
            </a:r>
            <a:r>
              <a:rPr lang="en-GB" dirty="0"/>
              <a:t>d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/>
              <a:t>Need to do one QIPAP in 2 years</a:t>
            </a:r>
            <a:endParaRPr lang="en-GB" dirty="0"/>
          </a:p>
          <a:p>
            <a:pPr lvl="4">
              <a:buFont typeface="Courier New" panose="020B0604020202020204" pitchFamily="34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6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7CCB-4F70-1ED3-D26D-957B085D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</a:t>
            </a:r>
            <a:r>
              <a:rPr lang="en-GB"/>
              <a:t>placement reports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B62A-67CF-F27D-BCDB-EC7A6E67F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These need to be downloaded from ACCS website (or RCOA website), completed by CS and uploaded to LLP</a:t>
            </a:r>
            <a:endParaRPr lang="en-GB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24DA0C-9302-DCEC-7CC5-7F371BE1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89" t="25656" r="28839" b="29187"/>
          <a:stretch>
            <a:fillRect/>
          </a:stretch>
        </p:blipFill>
        <p:spPr>
          <a:xfrm>
            <a:off x="2383972" y="3066596"/>
            <a:ext cx="6248421" cy="34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5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377</Words>
  <Application>Microsoft Macintosh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Courier New</vt:lpstr>
      <vt:lpstr>office theme</vt:lpstr>
      <vt:lpstr>ACCS CT1  Educational supervision</vt:lpstr>
      <vt:lpstr>The ACCS CT1 /2 years- in a nutshell!</vt:lpstr>
      <vt:lpstr>Why so they need AN as ES for year one?</vt:lpstr>
      <vt:lpstr>What must be done in year 1?</vt:lpstr>
      <vt:lpstr>What must be done in year 1?</vt:lpstr>
      <vt:lpstr> There are procedures in LO5 easier accessed in CT1 </vt:lpstr>
      <vt:lpstr> There are procedures in LO5 easier accessed in CT1 </vt:lpstr>
      <vt:lpstr>Easy wins for non-clinical LO 9-11</vt:lpstr>
      <vt:lpstr>End of placement reports</vt:lpstr>
      <vt:lpstr>Sedation (recent changes) by end CT2</vt:lpstr>
      <vt:lpstr>If you don’t remember anything else</vt:lpstr>
      <vt:lpstr>Progress for 2026-27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Selin Kabadayi</cp:lastModifiedBy>
  <cp:revision>176</cp:revision>
  <dcterms:created xsi:type="dcterms:W3CDTF">2013-07-15T20:26:40Z</dcterms:created>
  <dcterms:modified xsi:type="dcterms:W3CDTF">2026-05-06T14:00:58Z</dcterms:modified>
</cp:coreProperties>
</file>