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44" r:id="rId5"/>
    <p:sldId id="347" r:id="rId6"/>
    <p:sldId id="348" r:id="rId7"/>
    <p:sldId id="353" r:id="rId8"/>
    <p:sldId id="352" r:id="rId9"/>
    <p:sldId id="349" r:id="rId10"/>
    <p:sldId id="355" r:id="rId11"/>
    <p:sldId id="350" r:id="rId12"/>
    <p:sldId id="346" r:id="rId13"/>
    <p:sldId id="3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58AFE-735B-4DE9-8F41-D2E87A3C9C2C}" v="71" dt="2025-04-30T17:13:09.722"/>
  </p1510:revLst>
</p1510:revInfo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928" autoAdjust="0"/>
  </p:normalViewPr>
  <p:slideViewPr>
    <p:cSldViewPr snapToGrid="0">
      <p:cViewPr varScale="1">
        <p:scale>
          <a:sx n="152" d="100"/>
          <a:sy n="152" d="100"/>
        </p:scale>
        <p:origin x="2910" y="342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109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9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7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2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4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5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4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1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9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6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A39D92-9919-A80E-44FF-6B912E850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11274425" cy="594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2FF34D-C8F8-1796-647D-D17056A2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55" y="612475"/>
            <a:ext cx="4701904" cy="30790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768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338E2-B50A-8F3E-2CA7-A75753E7E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629" y="59894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8DD029-A673-92B9-0343-3B35BE46D2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2153285"/>
            <a:ext cx="3032759" cy="3790310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6E658BA3-0202-C705-7A02-8B70B78844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24400" y="2170621"/>
            <a:ext cx="6553200" cy="377297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D761E53-47C7-492A-D5B5-A8C2740B5157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5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2" y="2153285"/>
            <a:ext cx="6925660" cy="3500438"/>
          </a:xfrm>
        </p:spPr>
        <p:txBody>
          <a:bodyPr lIns="91440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 sz="1800" b="0"/>
            </a:lvl1pPr>
            <a:lvl2pPr marL="228600">
              <a:spcBef>
                <a:spcPts val="1000"/>
              </a:spcBef>
              <a:spcAft>
                <a:spcPts val="1200"/>
              </a:spcAft>
              <a:defRPr sz="1800" b="0"/>
            </a:lvl2pPr>
            <a:lvl3pPr marL="685800">
              <a:spcBef>
                <a:spcPts val="1000"/>
              </a:spcBef>
              <a:spcAft>
                <a:spcPts val="1200"/>
              </a:spcAft>
              <a:defRPr sz="1800" b="0"/>
            </a:lvl3pPr>
            <a:lvl4pPr marL="868680">
              <a:spcBef>
                <a:spcPts val="1000"/>
              </a:spcBef>
              <a:spcAft>
                <a:spcPts val="1200"/>
              </a:spcAft>
              <a:defRPr sz="1800" b="0"/>
            </a:lvl4pPr>
            <a:lvl5pPr marL="1143000">
              <a:spcBef>
                <a:spcPts val="1000"/>
              </a:spcBef>
              <a:spcAft>
                <a:spcPts val="1200"/>
              </a:spcAft>
              <a:defRPr sz="18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15745" y="2153285"/>
            <a:ext cx="3229495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F70CF1-DCAD-AE71-6B34-7BFB25EE530B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3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33145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CF90928-AB48-3554-E2B9-417A00F286A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0275" y="2168526"/>
            <a:ext cx="10331450" cy="39390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C0A7-887A-66E2-A954-5E0592B9F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8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B1E76-5845-01C9-1D0D-03CFFE6F0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6C21AF-4286-DECE-37A1-E8980687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655320"/>
            <a:ext cx="4572000" cy="54864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1D6B3-3EC8-6AC4-BE2B-5C732C8567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773680"/>
            <a:ext cx="4572000" cy="336804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spcBef>
                <a:spcPts val="1000"/>
              </a:spcBef>
              <a:buNone/>
              <a:defRPr sz="1600"/>
            </a:lvl2pPr>
            <a:lvl3pPr marL="914400" indent="0">
              <a:spcBef>
                <a:spcPts val="1000"/>
              </a:spcBef>
              <a:buNone/>
              <a:defRPr sz="1400"/>
            </a:lvl3pPr>
            <a:lvl4pPr marL="1371600" indent="0">
              <a:spcBef>
                <a:spcPts val="1000"/>
              </a:spcBef>
              <a:buNone/>
              <a:defRPr sz="1200"/>
            </a:lvl4pPr>
            <a:lvl5pPr marL="1828800" indent="0"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13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229E2-8757-94D8-A1B6-702189DC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249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7143C8-CDFF-B937-C00C-5E7B5093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637A1-1BB4-AF51-24C3-6FE78DD45D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438400"/>
            <a:ext cx="4799012" cy="3505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57200" indent="0">
              <a:lnSpc>
                <a:spcPct val="125000"/>
              </a:lnSpc>
              <a:buNone/>
              <a:defRPr sz="1600"/>
            </a:lvl2pPr>
            <a:lvl3pPr marL="914400" indent="0">
              <a:lnSpc>
                <a:spcPct val="125000"/>
              </a:lnSpc>
              <a:buNone/>
              <a:defRPr sz="1400"/>
            </a:lvl3pPr>
            <a:lvl4pPr marL="1371600" indent="0">
              <a:lnSpc>
                <a:spcPct val="125000"/>
              </a:lnSpc>
              <a:buNone/>
              <a:defRPr sz="1200"/>
            </a:lvl4pPr>
            <a:lvl5pPr marL="1828800" indent="0">
              <a:lnSpc>
                <a:spcPct val="125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6F59DF2-AB3C-B7B3-826A-636B8CC5AB3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8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37016-0B2B-9F81-7A77-63223C48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34E572-08FE-0439-A460-8DFE1183A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742" y="914399"/>
            <a:ext cx="4798858" cy="50291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B46EC-087C-B8FF-2363-B99FAE98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713413" cy="50292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635D-96F0-769B-4ECB-70502770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1F215D-0D9E-64B3-1F66-E90B87932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00741"/>
            <a:ext cx="4802372" cy="27889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E86A4459-11C2-44C6-0173-C666D5AADC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82523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4EF14-0982-D931-9DD6-ECFE61D5B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D7E927E-4F73-5579-4F1D-E13899DEEA0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1" y="2153285"/>
            <a:ext cx="3261359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0560" y="2153285"/>
            <a:ext cx="69646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C0F1533-3810-C210-9B67-D2F4A1846C23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C70371-D147-2B29-EAEB-B10A799D0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169" y="614812"/>
            <a:ext cx="10359659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AE226-98C6-70F4-8DED-59E8FE304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7" y="2177378"/>
            <a:ext cx="5713413" cy="4669987"/>
          </a:xfrm>
          <a:custGeom>
            <a:avLst/>
            <a:gdLst>
              <a:gd name="connsiteX0" fmla="*/ 400038 w 5713413"/>
              <a:gd name="connsiteY0" fmla="*/ 0 h 4669987"/>
              <a:gd name="connsiteX1" fmla="*/ 5713413 w 5713413"/>
              <a:gd name="connsiteY1" fmla="*/ 0 h 4669987"/>
              <a:gd name="connsiteX2" fmla="*/ 5713413 w 5713413"/>
              <a:gd name="connsiteY2" fmla="*/ 4315224 h 4669987"/>
              <a:gd name="connsiteX3" fmla="*/ 400038 w 5713413"/>
              <a:gd name="connsiteY3" fmla="*/ 4315224 h 4669987"/>
              <a:gd name="connsiteX4" fmla="*/ 0 w 5713413"/>
              <a:gd name="connsiteY4" fmla="*/ 0 h 4669987"/>
              <a:gd name="connsiteX5" fmla="*/ 386684 w 5713413"/>
              <a:gd name="connsiteY5" fmla="*/ 0 h 4669987"/>
              <a:gd name="connsiteX6" fmla="*/ 386684 w 5713413"/>
              <a:gd name="connsiteY6" fmla="*/ 4328578 h 4669987"/>
              <a:gd name="connsiteX7" fmla="*/ 5713413 w 5713413"/>
              <a:gd name="connsiteY7" fmla="*/ 4328578 h 4669987"/>
              <a:gd name="connsiteX8" fmla="*/ 5713413 w 5713413"/>
              <a:gd name="connsiteY8" fmla="*/ 4669987 h 4669987"/>
              <a:gd name="connsiteX9" fmla="*/ 0 w 5713413"/>
              <a:gd name="connsiteY9" fmla="*/ 4669987 h 46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3413" h="4669987">
                <a:moveTo>
                  <a:pt x="400038" y="0"/>
                </a:moveTo>
                <a:lnTo>
                  <a:pt x="5713413" y="0"/>
                </a:lnTo>
                <a:lnTo>
                  <a:pt x="5713413" y="4315224"/>
                </a:lnTo>
                <a:lnTo>
                  <a:pt x="400038" y="4315224"/>
                </a:lnTo>
                <a:close/>
                <a:moveTo>
                  <a:pt x="0" y="0"/>
                </a:moveTo>
                <a:lnTo>
                  <a:pt x="386684" y="0"/>
                </a:lnTo>
                <a:lnTo>
                  <a:pt x="386684" y="4328578"/>
                </a:lnTo>
                <a:lnTo>
                  <a:pt x="5713413" y="4328578"/>
                </a:lnTo>
                <a:lnTo>
                  <a:pt x="5713413" y="4669987"/>
                </a:lnTo>
                <a:lnTo>
                  <a:pt x="0" y="4669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EA9034-22FD-3C2F-6A27-6363896980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153285"/>
            <a:ext cx="4799012" cy="379031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2000"/>
            </a:lvl1pPr>
            <a:lvl2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800"/>
            </a:lvl2pPr>
            <a:lvl3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600"/>
            </a:lvl3pPr>
            <a:lvl4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4pPr>
            <a:lvl5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2AFED-AF5A-A2E9-0D36-388733BBE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A42E613-3DCC-07A2-BA9B-74B13F28E59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saaa.org/kc/cropbiotechupdate/article/default.asp?ID=1799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eith@showcasetradingcompany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fo@floridabiodieselin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5E399AE-C2DC-0BE4-A179-9A726D23FF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351" b="10351"/>
          <a:stretch/>
        </p:blipFill>
        <p:spPr>
          <a:xfrm>
            <a:off x="458787" y="457200"/>
            <a:ext cx="11274425" cy="5943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6ABF06-5491-8319-408F-AC9C03E6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962" y="397291"/>
            <a:ext cx="8212737" cy="1469346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111111"/>
                </a:solidFill>
                <a:effectLst/>
                <a:latin typeface="Helvetica Neue"/>
              </a:rPr>
              <a:t>B-500 Continuous Batch Commercial Biodiesel Plant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E9320-F5D4-68A1-AB30-6F4C3DC4E7AE}"/>
              </a:ext>
            </a:extLst>
          </p:cNvPr>
          <p:cNvSpPr txBox="1"/>
          <p:nvPr/>
        </p:nvSpPr>
        <p:spPr>
          <a:xfrm>
            <a:off x="458788" y="6400800"/>
            <a:ext cx="11274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Florida Biodiesel, Inc. | 19 Years of Innovation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5C032B-E090-3DCC-60A8-C59CABF6CA0D}"/>
              </a:ext>
            </a:extLst>
          </p:cNvPr>
          <p:cNvSpPr txBox="1"/>
          <p:nvPr/>
        </p:nvSpPr>
        <p:spPr>
          <a:xfrm>
            <a:off x="6596293" y="1797387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</a:rPr>
              <a:t>Compact Biodiesel Production System</a:t>
            </a:r>
          </a:p>
        </p:txBody>
      </p:sp>
    </p:spTree>
    <p:extLst>
      <p:ext uri="{BB962C8B-B14F-4D97-AF65-F5344CB8AC3E}">
        <p14:creationId xmlns:p14="http://schemas.microsoft.com/office/powerpoint/2010/main" val="386508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961152-381E-D654-15E9-7C4F0960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64" y="655320"/>
            <a:ext cx="4748574" cy="5486400"/>
          </a:xfrm>
        </p:spPr>
        <p:txBody>
          <a:bodyPr>
            <a:normAutofit/>
          </a:bodyPr>
          <a:lstStyle/>
          <a:p>
            <a:r>
              <a:rPr lang="en-US" sz="3600" dirty="0"/>
              <a:t>Ready to Learn More?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D569DC-1A68-51FF-4CCE-F334F8B3D5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3423" y="845032"/>
            <a:ext cx="5876323" cy="47102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Whether you're looking to create your own fuel source or explore a new revenue stream, we're here to help guide you through the possibilities.</a:t>
            </a:r>
          </a:p>
          <a:p>
            <a:pPr>
              <a:buNone/>
            </a:pPr>
            <a:r>
              <a:rPr lang="en-US" dirty="0"/>
              <a:t>Let’s talk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current waste oil volume and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Site requirements and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Shipping timelines and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Contact:</a:t>
            </a:r>
          </a:p>
          <a:p>
            <a:r>
              <a:rPr lang="en-US" b="1" dirty="0"/>
              <a:t>Keith Parker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</a:rPr>
              <a:t>Managing Partner | Showcase Trading Company</a:t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</a:rPr>
              <a:t>Director, Business Development | Florida Biodiesel, Inc.</a:t>
            </a:r>
            <a:endParaRPr lang="en-US" dirty="0"/>
          </a:p>
          <a:p>
            <a:r>
              <a:rPr lang="en-US" dirty="0">
                <a:hlinkClick r:id="rId3"/>
              </a:rPr>
              <a:t>keith@showcasetradingcompany.com</a:t>
            </a:r>
            <a:endParaRPr lang="en-US" dirty="0"/>
          </a:p>
          <a:p>
            <a:r>
              <a:rPr lang="en-US" dirty="0">
                <a:hlinkClick r:id="rId4"/>
              </a:rPr>
              <a:t>info@floridabiodieselinc.com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4D89E-A869-A9B1-A7F3-F7D8723E1957}"/>
              </a:ext>
            </a:extLst>
          </p:cNvPr>
          <p:cNvSpPr txBox="1"/>
          <p:nvPr/>
        </p:nvSpPr>
        <p:spPr>
          <a:xfrm>
            <a:off x="1365378" y="5828302"/>
            <a:ext cx="9461244" cy="369332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Let’s turn your waste into clean, usable fuel — and your operation into something more sustainable.</a:t>
            </a:r>
          </a:p>
        </p:txBody>
      </p:sp>
    </p:spTree>
    <p:extLst>
      <p:ext uri="{BB962C8B-B14F-4D97-AF65-F5344CB8AC3E}">
        <p14:creationId xmlns:p14="http://schemas.microsoft.com/office/powerpoint/2010/main" val="330384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21905908-61C5-E80D-F570-D84DB752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9" y="409904"/>
            <a:ext cx="5288794" cy="1486262"/>
          </a:xfrm>
        </p:spPr>
        <p:txBody>
          <a:bodyPr>
            <a:normAutofit/>
          </a:bodyPr>
          <a:lstStyle/>
          <a:p>
            <a:r>
              <a:rPr lang="en-US" sz="3600" dirty="0"/>
              <a:t>What is the B-500 Biodiesel Plant?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CC1959B-E6A9-5770-EC41-43538A9E36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0439" y="1965534"/>
            <a:ext cx="4802735" cy="207264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B-500 is a fully automated, commercial-grade biodiesel production system designed to process 100 to 400 gallons of used cooking oil per batch.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Compact, efficient, and easy to operate, it allows businesses, municipalities, and organizations to produce ASTM-grade biodiesel safely and cost-effectively.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F8EC18D-03A7-9C7B-E8C4-34A8973C74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244" r="5244"/>
          <a:stretch/>
        </p:blipFill>
        <p:spPr>
          <a:xfrm>
            <a:off x="6478588" y="920750"/>
            <a:ext cx="5713412" cy="5029200"/>
          </a:xfrm>
        </p:spPr>
      </p:pic>
      <p:sp>
        <p:nvSpPr>
          <p:cNvPr id="2" name="Content Placeholder 27">
            <a:extLst>
              <a:ext uri="{FF2B5EF4-FFF2-40B4-BE49-F238E27FC236}">
                <a16:creationId xmlns:a16="http://schemas.microsoft.com/office/drawing/2014/main" id="{E6B1962C-EDC7-E61A-77DF-35A8E6A48DE6}"/>
              </a:ext>
            </a:extLst>
          </p:cNvPr>
          <p:cNvSpPr txBox="1">
            <a:spLocks/>
          </p:cNvSpPr>
          <p:nvPr/>
        </p:nvSpPr>
        <p:spPr>
          <a:xfrm>
            <a:off x="750439" y="4038175"/>
            <a:ext cx="4802735" cy="20726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u="sng" dirty="0">
                <a:solidFill>
                  <a:schemeClr val="tx1"/>
                </a:solidFill>
              </a:rPr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Batch capacity: </a:t>
            </a:r>
            <a:r>
              <a:rPr lang="en-US" b="1" dirty="0">
                <a:solidFill>
                  <a:schemeClr val="tx1"/>
                </a:solidFill>
              </a:rPr>
              <a:t>100–400 gallons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Fully automated</a:t>
            </a:r>
            <a:r>
              <a:rPr lang="en-US" dirty="0">
                <a:solidFill>
                  <a:schemeClr val="tx1"/>
                </a:solidFill>
              </a:rPr>
              <a:t>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Minimal maintenance</a:t>
            </a:r>
            <a:r>
              <a:rPr lang="en-US" dirty="0">
                <a:solidFill>
                  <a:schemeClr val="tx1"/>
                </a:solidFill>
              </a:rPr>
              <a:t>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Compact footprint</a:t>
            </a:r>
            <a:r>
              <a:rPr lang="en-US" dirty="0">
                <a:solidFill>
                  <a:schemeClr val="tx1"/>
                </a:solidFill>
              </a:rPr>
              <a:t> — fits into tight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Simple installation</a:t>
            </a:r>
            <a:r>
              <a:rPr lang="en-US" dirty="0">
                <a:solidFill>
                  <a:schemeClr val="tx1"/>
                </a:solidFill>
              </a:rPr>
              <a:t> and training</a:t>
            </a:r>
          </a:p>
        </p:txBody>
      </p:sp>
    </p:spTree>
    <p:extLst>
      <p:ext uri="{BB962C8B-B14F-4D97-AF65-F5344CB8AC3E}">
        <p14:creationId xmlns:p14="http://schemas.microsoft.com/office/powerpoint/2010/main" val="142710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951FD-B055-4EE8-B6D9-62EC0F39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0445"/>
            <a:ext cx="4114800" cy="5029200"/>
          </a:xfrm>
        </p:spPr>
        <p:txBody>
          <a:bodyPr/>
          <a:lstStyle/>
          <a:p>
            <a:r>
              <a:rPr lang="en-US" dirty="0"/>
              <a:t>Key Features &amp; Benefits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5F8EB2-8936-F0AC-DA2A-4A5609BEA7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5227" y="1020445"/>
            <a:ext cx="4802735" cy="50292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Plug-and-Play Design:</a:t>
            </a:r>
            <a:r>
              <a:rPr lang="en-US" sz="1600" dirty="0">
                <a:solidFill>
                  <a:schemeClr val="tx1"/>
                </a:solidFill>
              </a:rPr>
              <a:t> Simple installation and startup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Fully Automated Process:</a:t>
            </a:r>
            <a:r>
              <a:rPr lang="en-US" sz="1600" dirty="0">
                <a:solidFill>
                  <a:schemeClr val="tx1"/>
                </a:solidFill>
              </a:rPr>
              <a:t> Minimal operator involvement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High Conversion Efficiency:</a:t>
            </a:r>
            <a:r>
              <a:rPr lang="en-US" sz="1600" dirty="0">
                <a:solidFill>
                  <a:schemeClr val="tx1"/>
                </a:solidFill>
              </a:rPr>
              <a:t> Consistently produces ASTM-grade biodiesel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Compact Footprint:</a:t>
            </a:r>
            <a:r>
              <a:rPr lang="en-US" sz="1600" dirty="0">
                <a:solidFill>
                  <a:schemeClr val="tx1"/>
                </a:solidFill>
              </a:rPr>
              <a:t> Operates within limited space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Operating Costs:</a:t>
            </a:r>
            <a:r>
              <a:rPr lang="en-US" sz="1600" dirty="0">
                <a:solidFill>
                  <a:schemeClr val="tx1"/>
                </a:solidFill>
              </a:rPr>
              <a:t> Efficient energy and chemical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Flexible Batch Sizes:</a:t>
            </a:r>
            <a:r>
              <a:rPr lang="en-US" sz="1600" dirty="0">
                <a:solidFill>
                  <a:schemeClr val="tx1"/>
                </a:solidFill>
              </a:rPr>
              <a:t> Process as little as 100 gallons or as much as 400 gallons per batch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Durable, Proven Technology:</a:t>
            </a:r>
            <a:r>
              <a:rPr lang="en-US" sz="1600" dirty="0">
                <a:solidFill>
                  <a:schemeClr val="tx1"/>
                </a:solidFill>
              </a:rPr>
              <a:t> 19 years of successful installations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Manufactured in the U.S.A.</a:t>
            </a:r>
          </a:p>
        </p:txBody>
      </p:sp>
    </p:spTree>
    <p:extLst>
      <p:ext uri="{BB962C8B-B14F-4D97-AF65-F5344CB8AC3E}">
        <p14:creationId xmlns:p14="http://schemas.microsoft.com/office/powerpoint/2010/main" val="76255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E21A35-90B9-F235-7F48-11B56D97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598947"/>
            <a:ext cx="10515600" cy="1325563"/>
          </a:xfrm>
        </p:spPr>
        <p:txBody>
          <a:bodyPr/>
          <a:lstStyle/>
          <a:p>
            <a:r>
              <a:rPr lang="en-US" dirty="0"/>
              <a:t>Who Uses the B-500 Plant?</a:t>
            </a:r>
          </a:p>
        </p:txBody>
      </p:sp>
      <p:graphicFrame>
        <p:nvGraphicFramePr>
          <p:cNvPr id="30" name="Table 11">
            <a:extLst>
              <a:ext uri="{FF2B5EF4-FFF2-40B4-BE49-F238E27FC236}">
                <a16:creationId xmlns:a16="http://schemas.microsoft.com/office/drawing/2014/main" id="{C6102643-33B6-B3EE-14F7-1DCC0DBCCEAB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912009122"/>
              </p:ext>
            </p:extLst>
          </p:nvPr>
        </p:nvGraphicFramePr>
        <p:xfrm>
          <a:off x="1273854" y="1879250"/>
          <a:ext cx="9434085" cy="368322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434085">
                  <a:extLst>
                    <a:ext uri="{9D8B030D-6E8A-4147-A177-3AD203B41FA5}">
                      <a16:colId xmlns:a16="http://schemas.microsoft.com/office/drawing/2014/main" val="1158840958"/>
                    </a:ext>
                  </a:extLst>
                </a:gridCol>
              </a:tblGrid>
              <a:tr h="49132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Farms and agricultural cooperatives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3590700"/>
                  </a:ext>
                </a:extLst>
              </a:tr>
              <a:tr h="5365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Waste oil recycling companies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0826746"/>
                  </a:ext>
                </a:extLst>
              </a:tr>
              <a:tr h="597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Restaurant chains and food service groups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7333721"/>
                  </a:ext>
                </a:extLst>
              </a:tr>
              <a:tr h="5837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Municipalities and public works departments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589815"/>
                  </a:ext>
                </a:extLst>
              </a:tr>
              <a:tr h="4913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School districts and university campuses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186" marR="95186" marT="47593" marB="47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5832805"/>
                  </a:ext>
                </a:extLst>
              </a:tr>
              <a:tr h="491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Independent fuel producers</a:t>
                      </a:r>
                    </a:p>
                  </a:txBody>
                  <a:tcPr marL="95186" marR="95186" marT="47593" marB="47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554415"/>
                  </a:ext>
                </a:extLst>
              </a:tr>
              <a:tr h="491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Disaster recovery and emergency energy providers</a:t>
                      </a:r>
                    </a:p>
                  </a:txBody>
                  <a:tcPr marL="95186" marR="95186" marT="47593" marB="475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663195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44084A-0289-782C-C2AC-07E397FB0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68DE4-750E-B3F5-6B63-3D1F6EA7FED3}"/>
              </a:ext>
            </a:extLst>
          </p:cNvPr>
          <p:cNvSpPr txBox="1"/>
          <p:nvPr/>
        </p:nvSpPr>
        <p:spPr>
          <a:xfrm>
            <a:off x="3156623" y="5912871"/>
            <a:ext cx="602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Unlock new revenue streams — or create your own fuel source.</a:t>
            </a:r>
          </a:p>
        </p:txBody>
      </p:sp>
    </p:spTree>
    <p:extLst>
      <p:ext uri="{BB962C8B-B14F-4D97-AF65-F5344CB8AC3E}">
        <p14:creationId xmlns:p14="http://schemas.microsoft.com/office/powerpoint/2010/main" val="259554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B5244AC-D906-A60B-5023-D0289CF4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15" y="650070"/>
            <a:ext cx="10809169" cy="1325563"/>
          </a:xfrm>
        </p:spPr>
        <p:txBody>
          <a:bodyPr/>
          <a:lstStyle/>
          <a:p>
            <a:r>
              <a:rPr lang="en-US" dirty="0"/>
              <a:t>How the B-500 Plant Converts Waste Oil into Biodiesel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3F9FB22-CA85-FC72-AA81-4708F62AB6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5413" y="2153285"/>
            <a:ext cx="4799012" cy="37903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</a:rPr>
              <a:t>Process Flow: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Pre-Treatment: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Removes impurities from used cooking oil to prepare for conversion.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Transesterification: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The oil is chemically converted into biodiesel through a fully automated reaction process.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Separation and Purification: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Biodiesel is separated from byproducts, polished, and ready for use or sale.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CC2E-BB8C-CF5A-C460-C662927C0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0333AC2F-0501-ECB9-F8A0-289B12ADFB5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9273" r="9273"/>
          <a:stretch/>
        </p:blipFill>
        <p:spPr>
          <a:xfrm>
            <a:off x="3175" y="2189162"/>
            <a:ext cx="5713413" cy="4668838"/>
          </a:xfrm>
        </p:spPr>
      </p:pic>
    </p:spTree>
    <p:extLst>
      <p:ext uri="{BB962C8B-B14F-4D97-AF65-F5344CB8AC3E}">
        <p14:creationId xmlns:p14="http://schemas.microsoft.com/office/powerpoint/2010/main" val="290275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0A9F6B-B714-24A4-1731-04239F0C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25" y="338553"/>
            <a:ext cx="6236838" cy="807723"/>
          </a:xfrm>
        </p:spPr>
        <p:txBody>
          <a:bodyPr>
            <a:normAutofit/>
          </a:bodyPr>
          <a:lstStyle/>
          <a:p>
            <a:r>
              <a:rPr lang="en-US" sz="3600" dirty="0"/>
              <a:t>About the B-500 Plant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098455-F3AD-4CE1-6F83-28C95857EE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7825" y="1153309"/>
            <a:ext cx="5562075" cy="2072641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The B-500 Continuous Batch Biodiesel Plant produces 400-gallon batches of Biodiesel hourly and has the capacity to produce </a:t>
            </a:r>
            <a:r>
              <a:rPr lang="en-US" sz="1200" b="1" i="0" dirty="0">
                <a:solidFill>
                  <a:srgbClr val="111111"/>
                </a:solidFill>
                <a:effectLst/>
              </a:rPr>
              <a:t>2.3 million gallons of Biodiesel annually</a:t>
            </a:r>
            <a:r>
              <a:rPr lang="en-US" sz="1200" b="0" i="0" dirty="0">
                <a:solidFill>
                  <a:srgbClr val="111111"/>
                </a:solidFill>
                <a:effectLst/>
              </a:rPr>
              <a:t>.</a:t>
            </a:r>
          </a:p>
          <a:p>
            <a:pPr algn="l">
              <a:buNone/>
            </a:pPr>
            <a:endParaRPr lang="en-US" sz="1200" b="0" i="0" dirty="0">
              <a:solidFill>
                <a:srgbClr val="111111"/>
              </a:solidFill>
              <a:effectLst/>
            </a:endParaRPr>
          </a:p>
          <a:p>
            <a:pPr algn="l">
              <a:buNone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The B-500 Commercial Biodiesel processor is the heart of the plant, with the addition of separation &amp; washing modules can operate 24/7.</a:t>
            </a:r>
          </a:p>
          <a:p>
            <a:pPr algn="l">
              <a:buNone/>
            </a:pPr>
            <a:endParaRPr lang="en-US" sz="1200" b="1" i="0" dirty="0">
              <a:solidFill>
                <a:srgbClr val="111111"/>
              </a:solidFill>
              <a:effectLst/>
            </a:endParaRPr>
          </a:p>
          <a:p>
            <a:pPr algn="l">
              <a:buNone/>
            </a:pPr>
            <a:r>
              <a:rPr lang="en-US" sz="1200" b="1" i="0" dirty="0">
                <a:solidFill>
                  <a:srgbClr val="111111"/>
                </a:solidFill>
                <a:effectLst/>
              </a:rPr>
              <a:t>B-500 Continuous Batch Commercial Biodiesel Plant Features:</a:t>
            </a:r>
            <a:endParaRPr lang="en-US" sz="1200" b="0" i="0" dirty="0">
              <a:solidFill>
                <a:srgbClr val="111111"/>
              </a:solidFill>
              <a:effectLst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1 – 110 Gallon HDP Inductor module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1 – 500 Gallon HDP Reactor module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4 – 500 Gallon HDP Separation modules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2 – 250 Gallon HDP Ion Dry Wash towers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1 – Methanol recovery module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1 – 112 GPM Explosion proof Methoxide/Biodiesel pump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2 – Biodiesel wash pumps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1 – Glycerin pump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SS temp gauge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Brass ball valves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External Heat Exchanger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Hardware installation kit (Black Steel)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Digital scales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Safety Kit (goggles, apron, &amp; gloves)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11111"/>
                </a:solidFill>
                <a:effectLst/>
              </a:rPr>
              <a:t>Complete instructions</a:t>
            </a:r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A2A7D6-6F43-AFA1-3A7C-846D137112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280" r="12280"/>
          <a:stretch/>
        </p:blipFill>
        <p:spPr>
          <a:xfrm>
            <a:off x="6478588" y="920750"/>
            <a:ext cx="5713412" cy="5029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350C2-47A5-211F-A685-9ACD21117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6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C19E8-9349-E5B5-40F0-219E9B89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294218"/>
            <a:ext cx="10331450" cy="1531525"/>
          </a:xfrm>
        </p:spPr>
        <p:txBody>
          <a:bodyPr/>
          <a:lstStyle/>
          <a:p>
            <a:r>
              <a:rPr lang="en-US" dirty="0"/>
              <a:t>How It Pays Off for a High-Volume User </a:t>
            </a:r>
            <a:br>
              <a:rPr lang="en-US" dirty="0"/>
            </a:br>
            <a:r>
              <a:rPr lang="en-US" dirty="0"/>
              <a:t>(per 1,000 gallons processed per week)*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78A680D3-D9D6-E622-5917-31D12B63E561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507522611"/>
              </p:ext>
            </p:extLst>
          </p:nvPr>
        </p:nvGraphicFramePr>
        <p:xfrm>
          <a:off x="674249" y="1623111"/>
          <a:ext cx="7330856" cy="444485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002447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2328409">
                  <a:extLst>
                    <a:ext uri="{9D8B030D-6E8A-4147-A177-3AD203B41FA5}">
                      <a16:colId xmlns:a16="http://schemas.microsoft.com/office/drawing/2014/main" val="4052646397"/>
                    </a:ext>
                  </a:extLst>
                </a:gridCol>
              </a:tblGrid>
              <a:tr h="613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</a:txBody>
                  <a:tcPr marL="28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Estimate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531944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Waste oil or feedstock processed per week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1,000 gallons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2911372"/>
                  </a:ext>
                </a:extLst>
              </a:tr>
              <a:tr h="53194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dirty="0"/>
                        <a:t>Biodiesel yield (90% avg.)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900 gallons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  <a:tr h="53194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chemicals to process feedstock per gallon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$1.00 (estimate)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11469"/>
                  </a:ext>
                </a:extLst>
              </a:tr>
              <a:tr h="53194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dirty="0"/>
                        <a:t>Market value per gallon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$3.50 (or higher)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8944196"/>
                  </a:ext>
                </a:extLst>
              </a:tr>
              <a:tr h="53194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dirty="0"/>
                        <a:t>Weekly fuel value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$2,250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1606819"/>
                  </a:ext>
                </a:extLst>
              </a:tr>
              <a:tr h="53194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dirty="0"/>
                        <a:t>Monthly fuel value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$9,750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120011"/>
                  </a:ext>
                </a:extLst>
              </a:tr>
              <a:tr h="531944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dirty="0"/>
                        <a:t>Annual fuel value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$117,000+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350953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658D41-330C-C53F-DA7F-276C18D26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7EAF5-0CCA-09E3-FEFD-168BE6EAE8A4}"/>
              </a:ext>
            </a:extLst>
          </p:cNvPr>
          <p:cNvSpPr txBox="1"/>
          <p:nvPr/>
        </p:nvSpPr>
        <p:spPr>
          <a:xfrm>
            <a:off x="8578622" y="1900583"/>
            <a:ext cx="2797700" cy="3693319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What this means…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Reduces diesel costs for tractors, generators, and on-site vehicles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qualify for </a:t>
            </a:r>
            <a:r>
              <a:rPr lang="en-US" b="1" dirty="0"/>
              <a:t>state or federal clean energy incentives/subsidies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Supports energy independence and local sustainability goals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9084F-4988-B293-08E7-327C0907E00D}"/>
              </a:ext>
            </a:extLst>
          </p:cNvPr>
          <p:cNvSpPr txBox="1"/>
          <p:nvPr/>
        </p:nvSpPr>
        <p:spPr>
          <a:xfrm>
            <a:off x="3561658" y="6196092"/>
            <a:ext cx="50674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* Actual results may vary depending on feedstock type, conversion efficiency, regional fuel pricing, and usage patterns.</a:t>
            </a:r>
          </a:p>
        </p:txBody>
      </p:sp>
    </p:spTree>
    <p:extLst>
      <p:ext uri="{BB962C8B-B14F-4D97-AF65-F5344CB8AC3E}">
        <p14:creationId xmlns:p14="http://schemas.microsoft.com/office/powerpoint/2010/main" val="357408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652A1E-B3F7-E1B2-76ED-8F78E74B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621760"/>
            <a:ext cx="10515600" cy="1531525"/>
          </a:xfrm>
        </p:spPr>
        <p:txBody>
          <a:bodyPr/>
          <a:lstStyle/>
          <a:p>
            <a:r>
              <a:rPr lang="en-US" dirty="0"/>
              <a:t>A Smarter Fuel for a Changing World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5E832F-DC64-28CC-592D-2CA44C5718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9640" y="2153285"/>
            <a:ext cx="4953001" cy="3500438"/>
          </a:xfrm>
        </p:spPr>
        <p:txBody>
          <a:bodyPr>
            <a:normAutofit/>
          </a:bodyPr>
          <a:lstStyle/>
          <a:p>
            <a:r>
              <a:rPr lang="en-US" sz="2400" b="1" dirty="0"/>
              <a:t>Renewable &amp; Sustainable</a:t>
            </a:r>
            <a:r>
              <a:rPr lang="en-US" sz="2400" dirty="0"/>
              <a:t>: Made from waste oil, not fossil fuels</a:t>
            </a:r>
          </a:p>
          <a:p>
            <a:r>
              <a:rPr lang="en-US" sz="2400" b="1" dirty="0"/>
              <a:t>Reduces Emissions</a:t>
            </a:r>
            <a:r>
              <a:rPr lang="en-US" sz="2400" dirty="0"/>
              <a:t>: Up to 75% lower carbon output vs. petroleum diesel</a:t>
            </a:r>
          </a:p>
          <a:p>
            <a:r>
              <a:rPr lang="en-US" sz="2400" b="1" dirty="0"/>
              <a:t>Energy Independence</a:t>
            </a:r>
            <a:r>
              <a:rPr lang="en-US" sz="2400" dirty="0"/>
              <a:t>: Produce your own fuel and reduce reliance on outside suppliers</a:t>
            </a:r>
            <a:endParaRPr lang="en-US" sz="2400" noProof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9CC98A-13B9-DAED-1898-4771587898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09360" y="2153285"/>
            <a:ext cx="5135880" cy="3500438"/>
          </a:xfrm>
        </p:spPr>
        <p:txBody>
          <a:bodyPr>
            <a:normAutofit/>
          </a:bodyPr>
          <a:lstStyle/>
          <a:p>
            <a:r>
              <a:rPr lang="en-US" sz="2400" b="1" dirty="0"/>
              <a:t>Lower Operating Costs</a:t>
            </a:r>
            <a:r>
              <a:rPr lang="en-US" sz="2400" dirty="0"/>
              <a:t>: Save money on fuel by recycling your own waste</a:t>
            </a:r>
          </a:p>
          <a:p>
            <a:r>
              <a:rPr lang="en-US" sz="2400" b="1" dirty="0"/>
              <a:t>Supports Compliance</a:t>
            </a:r>
            <a:r>
              <a:rPr lang="en-US" sz="2400" dirty="0"/>
              <a:t>: Aligns with green mandates and sustainability goals</a:t>
            </a:r>
          </a:p>
          <a:p>
            <a:r>
              <a:rPr lang="en-US" sz="2400" b="1" dirty="0"/>
              <a:t>Grant Opportunities</a:t>
            </a:r>
            <a:r>
              <a:rPr lang="en-US" sz="2400" dirty="0"/>
              <a:t>: May qualify for government incentives or clean fuel funding</a:t>
            </a:r>
            <a:endParaRPr lang="en-US" sz="2400" noProof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8ADE9-D6F5-84F7-8489-6CDEB832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6D57A-1F8B-1DAE-ED47-93AFF84A1CAE}"/>
              </a:ext>
            </a:extLst>
          </p:cNvPr>
          <p:cNvSpPr txBox="1"/>
          <p:nvPr/>
        </p:nvSpPr>
        <p:spPr>
          <a:xfrm>
            <a:off x="2686894" y="5751920"/>
            <a:ext cx="6391493" cy="369332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Biodiesel isn’t just a cleaner fuel — it’s a smarter business decision.</a:t>
            </a:r>
          </a:p>
        </p:txBody>
      </p:sp>
    </p:spTree>
    <p:extLst>
      <p:ext uri="{BB962C8B-B14F-4D97-AF65-F5344CB8AC3E}">
        <p14:creationId xmlns:p14="http://schemas.microsoft.com/office/powerpoint/2010/main" val="48550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04888D-B78B-26F5-9075-CDA3C673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7" y="485578"/>
            <a:ext cx="9915459" cy="1062594"/>
          </a:xfrm>
        </p:spPr>
        <p:txBody>
          <a:bodyPr>
            <a:normAutofit/>
          </a:bodyPr>
          <a:lstStyle/>
          <a:p>
            <a:r>
              <a:rPr lang="en-US" sz="3600" dirty="0"/>
              <a:t>Proven Technology. Real-World Experience.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578C27D-6D47-C69E-C21A-D713ECE84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90" y="5096793"/>
            <a:ext cx="8429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6FE135-48DE-AC3C-3E06-F6D59AD41D3A}"/>
              </a:ext>
            </a:extLst>
          </p:cNvPr>
          <p:cNvSpPr txBox="1"/>
          <p:nvPr/>
        </p:nvSpPr>
        <p:spPr>
          <a:xfrm>
            <a:off x="890226" y="1397675"/>
            <a:ext cx="10411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00" dirty="0"/>
              <a:t>Florida Biodiesel, Inc. has been designing and delivering biodiesel production systems since </a:t>
            </a:r>
            <a:r>
              <a:rPr lang="en-US" sz="1700" b="1" dirty="0"/>
              <a:t>2006</a:t>
            </a:r>
            <a:r>
              <a:rPr lang="en-US" sz="1700" dirty="0"/>
              <a:t>. Founded by a career chemist and process engineer, the company has supplied B-500 plants to customers across the U.S. and internationally.</a:t>
            </a:r>
          </a:p>
          <a:p>
            <a:pPr>
              <a:buNone/>
            </a:pPr>
            <a:endParaRPr lang="en-US" sz="1700" dirty="0"/>
          </a:p>
          <a:p>
            <a:r>
              <a:rPr lang="en-US" sz="1700" dirty="0"/>
              <a:t>We specialize in compact, automated biodiesel systems designed for real-world use — whether you're recycling waste oil or planning for off-grid fuel production.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E0B84-8BF3-4C98-CF2C-F92E3D4C2A0E}"/>
              </a:ext>
            </a:extLst>
          </p:cNvPr>
          <p:cNvSpPr txBox="1"/>
          <p:nvPr/>
        </p:nvSpPr>
        <p:spPr>
          <a:xfrm>
            <a:off x="554947" y="3157801"/>
            <a:ext cx="111171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700" b="1" i="0" dirty="0">
                <a:solidFill>
                  <a:srgbClr val="111111"/>
                </a:solidFill>
                <a:effectLst/>
              </a:rPr>
              <a:t>We have made many innovative contributions to the Biodiesel industry including:</a:t>
            </a:r>
            <a:br>
              <a:rPr lang="en-US" sz="1700" b="1" i="0" dirty="0">
                <a:solidFill>
                  <a:srgbClr val="111111"/>
                </a:solidFill>
                <a:effectLst/>
              </a:rPr>
            </a:br>
            <a:endParaRPr lang="en-US" sz="1700" b="1" i="0" dirty="0">
              <a:solidFill>
                <a:srgbClr val="11111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111111"/>
                </a:solidFill>
                <a:effectLst/>
              </a:rPr>
              <a:t>Designing the “vertical manifold” used in most modern Biodiesel processors.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111111"/>
                </a:solidFill>
                <a:effectLst/>
              </a:rPr>
              <a:t>Designing the “external heat exchanger” used on most plastic tank Biodiesel processors.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111111"/>
                </a:solidFill>
                <a:effectLst/>
              </a:rPr>
              <a:t>Designing the “Methanol recovery module” used to relieve pressure in Biodiesel processors to create closed loop systems.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111111"/>
                </a:solidFill>
                <a:effectLst/>
              </a:rPr>
              <a:t>Designing the “ECA-1 Hypochlorous acid manufacturing cell” producing 350 gallons of Hypochlorous acid per 24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775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722518_win32_SD_v11" id="{6E195932-91F4-4861-8538-848409B20D97}" vid="{F5C82CE7-F5AC-4E30-975C-FD228ED22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7CDA33-9251-49D0-A51A-7888AA3E063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F796806-D3A7-49C6-9335-B8A0B9307F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E4FA29-61E2-42A6-9537-732ED628B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{DC1B1D24-A56A-41BD-9A5E-4864E658BA87}tf66722518_win32</Template>
  <TotalTime>298</TotalTime>
  <Words>930</Words>
  <Application>Microsoft Office PowerPoint</Application>
  <PresentationFormat>Widescreen</PresentationFormat>
  <Paragraphs>128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Bodoni MT</vt:lpstr>
      <vt:lpstr>Calibri</vt:lpstr>
      <vt:lpstr>Helvetica Neue</vt:lpstr>
      <vt:lpstr>Source Sans Pro Light</vt:lpstr>
      <vt:lpstr>Custom</vt:lpstr>
      <vt:lpstr>B-500 Continuous Batch Commercial Biodiesel Plant</vt:lpstr>
      <vt:lpstr>What is the B-500 Biodiesel Plant?</vt:lpstr>
      <vt:lpstr>Key Features &amp; Benefits</vt:lpstr>
      <vt:lpstr>Who Uses the B-500 Plant?</vt:lpstr>
      <vt:lpstr>How the B-500 Plant Converts Waste Oil into Biodiesel</vt:lpstr>
      <vt:lpstr>About the B-500 Plant</vt:lpstr>
      <vt:lpstr>How It Pays Off for a High-Volume User  (per 1,000 gallons processed per week)*</vt:lpstr>
      <vt:lpstr>A Smarter Fuel for a Changing World</vt:lpstr>
      <vt:lpstr>Proven Technology. Real-World Experience.</vt:lpstr>
      <vt:lpstr>Ready to Learn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Keith Parker</dc:creator>
  <cp:lastModifiedBy>Keith Parker</cp:lastModifiedBy>
  <cp:revision>2</cp:revision>
  <dcterms:created xsi:type="dcterms:W3CDTF">2025-04-27T12:34:40Z</dcterms:created>
  <dcterms:modified xsi:type="dcterms:W3CDTF">2025-09-11T21:39:39Z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