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7" r:id="rId8"/>
    <p:sldId id="265" r:id="rId9"/>
    <p:sldId id="266" r:id="rId10"/>
    <p:sldId id="269" r:id="rId11"/>
    <p:sldId id="277" r:id="rId12"/>
    <p:sldId id="279" r:id="rId13"/>
    <p:sldId id="280" r:id="rId14"/>
    <p:sldId id="281" r:id="rId15"/>
    <p:sldId id="285" r:id="rId16"/>
    <p:sldId id="286" r:id="rId17"/>
    <p:sldId id="287" r:id="rId18"/>
    <p:sldId id="288" r:id="rId19"/>
    <p:sldId id="289" r:id="rId20"/>
    <p:sldId id="278" r:id="rId21"/>
    <p:sldId id="290" r:id="rId22"/>
    <p:sldId id="282" r:id="rId23"/>
    <p:sldId id="300" r:id="rId24"/>
    <p:sldId id="268" r:id="rId25"/>
    <p:sldId id="271" r:id="rId26"/>
    <p:sldId id="272" r:id="rId27"/>
    <p:sldId id="297" r:id="rId28"/>
    <p:sldId id="298" r:id="rId29"/>
    <p:sldId id="296" r:id="rId30"/>
    <p:sldId id="270" r:id="rId31"/>
    <p:sldId id="301" r:id="rId32"/>
    <p:sldId id="273" r:id="rId33"/>
    <p:sldId id="299" r:id="rId34"/>
    <p:sldId id="264" r:id="rId35"/>
    <p:sldId id="275" r:id="rId36"/>
    <p:sldId id="293" r:id="rId37"/>
    <p:sldId id="295" r:id="rId38"/>
    <p:sldId id="294" r:id="rId39"/>
    <p:sldId id="292" r:id="rId40"/>
    <p:sldId id="27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7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143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60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0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22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74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4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93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19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93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85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02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96DB1-390E-41B6-929A-51D875C791D3}" type="datetimeFigureOut">
              <a:rPr lang="fr-FR" smtClean="0"/>
              <a:t>22/02/2026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86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649F0E-4C5E-4010-9C56-FE8CA2E0E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90" y="1368300"/>
            <a:ext cx="5654038" cy="52771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5D75EC-8668-4AFC-8646-F7ABBC37F175}"/>
              </a:ext>
            </a:extLst>
          </p:cNvPr>
          <p:cNvSpPr txBox="1"/>
          <p:nvPr/>
        </p:nvSpPr>
        <p:spPr>
          <a:xfrm rot="19897704">
            <a:off x="114301" y="681845"/>
            <a:ext cx="20916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</a:rPr>
              <a:t>Chapitre 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C726B1-5E08-4D49-BFEF-F3AF487188E4}"/>
              </a:ext>
            </a:extLst>
          </p:cNvPr>
          <p:cNvSpPr txBox="1"/>
          <p:nvPr/>
        </p:nvSpPr>
        <p:spPr>
          <a:xfrm>
            <a:off x="2941320" y="212598"/>
            <a:ext cx="5654039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FF00"/>
                </a:solidFill>
                <a:latin typeface="Arial Black" panose="020B0A04020102020204" pitchFamily="34" charset="0"/>
              </a:rPr>
              <a:t>Le tourisme dans les pays du golfe Persique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234EE1-1171-4311-9D74-235C58536C4F}"/>
              </a:ext>
            </a:extLst>
          </p:cNvPr>
          <p:cNvSpPr txBox="1"/>
          <p:nvPr/>
        </p:nvSpPr>
        <p:spPr>
          <a:xfrm>
            <a:off x="130234" y="1828800"/>
            <a:ext cx="205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222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1106247-0BD5-4C6D-8CCB-D681EF6AC7C9}"/>
              </a:ext>
            </a:extLst>
          </p:cNvPr>
          <p:cNvSpPr txBox="1"/>
          <p:nvPr/>
        </p:nvSpPr>
        <p:spPr>
          <a:xfrm>
            <a:off x="225484" y="128557"/>
            <a:ext cx="697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 contexte géopolitique et ses conséquences sur le tourisme.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42BF42-0DDD-46B2-9739-5F6A29257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5" y="1543050"/>
            <a:ext cx="8315049" cy="43713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7E8EDC-9ACD-45EA-AAD0-1F8772E0295A}"/>
              </a:ext>
            </a:extLst>
          </p:cNvPr>
          <p:cNvSpPr txBox="1"/>
          <p:nvPr/>
        </p:nvSpPr>
        <p:spPr>
          <a:xfrm>
            <a:off x="414475" y="5914390"/>
            <a:ext cx="831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Vieille ville de Sanaa, capitale du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Yemen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inscrite au patrimoine mondial de l’Unesco depuis 1986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43A1DB-BBE2-4A1C-B595-B57F0214B314}"/>
              </a:ext>
            </a:extLst>
          </p:cNvPr>
          <p:cNvSpPr txBox="1"/>
          <p:nvPr/>
        </p:nvSpPr>
        <p:spPr>
          <a:xfrm>
            <a:off x="332164" y="894367"/>
            <a:ext cx="74173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La guerre au Yémen : un arrêt brutal du tourisme</a:t>
            </a:r>
          </a:p>
        </p:txBody>
      </p:sp>
    </p:spTree>
    <p:extLst>
      <p:ext uri="{BB962C8B-B14F-4D97-AF65-F5344CB8AC3E}">
        <p14:creationId xmlns:p14="http://schemas.microsoft.com/office/powerpoint/2010/main" val="375451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16AAB3-7F18-469D-ABE9-866D77695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3" y="342900"/>
            <a:ext cx="8323383" cy="52749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75B5EAC-7C24-4C45-B97A-364569224CA4}"/>
              </a:ext>
            </a:extLst>
          </p:cNvPr>
          <p:cNvSpPr txBox="1"/>
          <p:nvPr/>
        </p:nvSpPr>
        <p:spPr>
          <a:xfrm>
            <a:off x="617604" y="5617844"/>
            <a:ext cx="831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Zabid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ville inscrite au patrimoine mondial de l’humanité, joyau de l’architecture islamique</a:t>
            </a:r>
          </a:p>
        </p:txBody>
      </p:sp>
    </p:spTree>
    <p:extLst>
      <p:ext uri="{BB962C8B-B14F-4D97-AF65-F5344CB8AC3E}">
        <p14:creationId xmlns:p14="http://schemas.microsoft.com/office/powerpoint/2010/main" val="332968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783264-6AD6-449C-88ED-9FB1760FF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" y="894367"/>
            <a:ext cx="7212330" cy="54092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2DC429-A56F-4978-9DDD-3E721B3932C8}"/>
              </a:ext>
            </a:extLst>
          </p:cNvPr>
          <p:cNvSpPr txBox="1"/>
          <p:nvPr/>
        </p:nvSpPr>
        <p:spPr>
          <a:xfrm>
            <a:off x="205740" y="6303615"/>
            <a:ext cx="8938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Bam, au sud de l’Iran – Vieille ville inscrite au patrimoine de l’Unesco en 2003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CAD3BC-0576-46D8-B5B6-B0B48149CBB9}"/>
              </a:ext>
            </a:extLst>
          </p:cNvPr>
          <p:cNvSpPr txBox="1"/>
          <p:nvPr/>
        </p:nvSpPr>
        <p:spPr>
          <a:xfrm>
            <a:off x="205740" y="179962"/>
            <a:ext cx="86410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Iran touché par une interdiction de voyage des États-Unis et des sanctions internationales, notamment de l’U-E </a:t>
            </a:r>
          </a:p>
        </p:txBody>
      </p:sp>
    </p:spTree>
    <p:extLst>
      <p:ext uri="{BB962C8B-B14F-4D97-AF65-F5344CB8AC3E}">
        <p14:creationId xmlns:p14="http://schemas.microsoft.com/office/powerpoint/2010/main" val="30789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572DE9-44AC-4CAA-9C3F-1B762FDA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228600"/>
            <a:ext cx="8563555" cy="57285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6EF4EB4-E132-4160-9654-6A0E9B090918}"/>
              </a:ext>
            </a:extLst>
          </p:cNvPr>
          <p:cNvSpPr txBox="1"/>
          <p:nvPr/>
        </p:nvSpPr>
        <p:spPr>
          <a:xfrm>
            <a:off x="1009761" y="6046470"/>
            <a:ext cx="7589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Bazar de Tabriz inscrit au patrimoine de l’Unesco en 2010 </a:t>
            </a:r>
          </a:p>
        </p:txBody>
      </p:sp>
    </p:spTree>
    <p:extLst>
      <p:ext uri="{BB962C8B-B14F-4D97-AF65-F5344CB8AC3E}">
        <p14:creationId xmlns:p14="http://schemas.microsoft.com/office/powerpoint/2010/main" val="282198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4125FA-5808-4F5F-911B-CFAD6CED6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171450"/>
            <a:ext cx="8310301" cy="58214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52769ED-3628-4E61-AD52-C11AF7EC8C85}"/>
              </a:ext>
            </a:extLst>
          </p:cNvPr>
          <p:cNvSpPr txBox="1"/>
          <p:nvPr/>
        </p:nvSpPr>
        <p:spPr>
          <a:xfrm>
            <a:off x="5795010" y="183863"/>
            <a:ext cx="32575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Maydan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(place) d’Ispahan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7E6336-8B23-42F1-ABE3-07803F0BEF3F}"/>
              </a:ext>
            </a:extLst>
          </p:cNvPr>
          <p:cNvSpPr txBox="1"/>
          <p:nvPr/>
        </p:nvSpPr>
        <p:spPr>
          <a:xfrm>
            <a:off x="518333" y="6212472"/>
            <a:ext cx="664827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2/ Des atouts patrimoniaux diversifiés</a:t>
            </a:r>
          </a:p>
        </p:txBody>
      </p:sp>
    </p:spTree>
    <p:extLst>
      <p:ext uri="{BB962C8B-B14F-4D97-AF65-F5344CB8AC3E}">
        <p14:creationId xmlns:p14="http://schemas.microsoft.com/office/powerpoint/2010/main" val="38822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E680BA-CDF1-4815-B148-96E1B43B5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2" y="651162"/>
            <a:ext cx="8756756" cy="55556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3E5A5F-1EBB-4209-B563-8C4E701D34D1}"/>
              </a:ext>
            </a:extLst>
          </p:cNvPr>
          <p:cNvSpPr txBox="1"/>
          <p:nvPr/>
        </p:nvSpPr>
        <p:spPr>
          <a:xfrm>
            <a:off x="400744" y="128557"/>
            <a:ext cx="326828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Patrimoine religieux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D99B14-9146-45E1-BA9F-A39590B69F15}"/>
              </a:ext>
            </a:extLst>
          </p:cNvPr>
          <p:cNvSpPr txBox="1"/>
          <p:nvPr/>
        </p:nvSpPr>
        <p:spPr>
          <a:xfrm>
            <a:off x="5692828" y="0"/>
            <a:ext cx="325755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Kaaba au cœur de la mosquée Al-Haram (« La Mosquée sacrée »). La tradition musulmane a lié la fondation de la Mecque à Abraham, ce qui en fait la ville sainte la plus sacrée de l'islam.</a:t>
            </a:r>
          </a:p>
        </p:txBody>
      </p:sp>
    </p:spTree>
    <p:extLst>
      <p:ext uri="{BB962C8B-B14F-4D97-AF65-F5344CB8AC3E}">
        <p14:creationId xmlns:p14="http://schemas.microsoft.com/office/powerpoint/2010/main" val="39336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328F08-91FF-4717-98FD-92F2A4CF2B9F}"/>
              </a:ext>
            </a:extLst>
          </p:cNvPr>
          <p:cNvSpPr txBox="1"/>
          <p:nvPr/>
        </p:nvSpPr>
        <p:spPr>
          <a:xfrm>
            <a:off x="416560" y="5869305"/>
            <a:ext cx="87274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Médine abrite le tombeau de Mahomet dans la Mosquée du Prophète ainsi que ceux des premiers califes Abou Bakr et Omar,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E01FF7-F1EA-4CD1-B59D-456C99137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91440"/>
            <a:ext cx="7703820" cy="577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2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436620-B5EC-4958-BB2E-AC62778442B1}"/>
              </a:ext>
            </a:extLst>
          </p:cNvPr>
          <p:cNvSpPr txBox="1"/>
          <p:nvPr/>
        </p:nvSpPr>
        <p:spPr>
          <a:xfrm>
            <a:off x="400744" y="128557"/>
            <a:ext cx="403409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Patrimoine archéologique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C84B06-D187-409D-A47F-74C4E4F32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" y="760260"/>
            <a:ext cx="7909560" cy="51730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3AB3589-D1E0-4DC4-8EA4-84BB3BA61C18}"/>
              </a:ext>
            </a:extLst>
          </p:cNvPr>
          <p:cNvSpPr txBox="1"/>
          <p:nvPr/>
        </p:nvSpPr>
        <p:spPr>
          <a:xfrm>
            <a:off x="297180" y="6097740"/>
            <a:ext cx="884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site archéologique nabatéen Al-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Hijr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dans le nord-ouest de l'Arabie saoudite</a:t>
            </a:r>
          </a:p>
        </p:txBody>
      </p:sp>
    </p:spTree>
    <p:extLst>
      <p:ext uri="{BB962C8B-B14F-4D97-AF65-F5344CB8AC3E}">
        <p14:creationId xmlns:p14="http://schemas.microsoft.com/office/powerpoint/2010/main" val="19719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A93BB2-B96E-4D09-A5E2-B6769DABF910}"/>
              </a:ext>
            </a:extLst>
          </p:cNvPr>
          <p:cNvSpPr txBox="1"/>
          <p:nvPr/>
        </p:nvSpPr>
        <p:spPr>
          <a:xfrm>
            <a:off x="240030" y="384315"/>
            <a:ext cx="285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Tombeaux creusés dans la roche à al-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Hijr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1A091B-CAF4-42D7-A3CD-DBFEEB033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946581"/>
            <a:ext cx="7302500" cy="38390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7FA793-58AA-4114-9046-C7FF4A8B6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55" y="72390"/>
            <a:ext cx="5034915" cy="33566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73F3C8-256C-45F9-9B9F-D996CF1BDA1B}"/>
              </a:ext>
            </a:extLst>
          </p:cNvPr>
          <p:cNvSpPr txBox="1"/>
          <p:nvPr/>
        </p:nvSpPr>
        <p:spPr>
          <a:xfrm>
            <a:off x="331470" y="1371600"/>
            <a:ext cx="3406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Vidéo</a:t>
            </a:r>
          </a:p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https://www.youtube.com/watch?v=ezctsKqgJZY</a:t>
            </a:r>
          </a:p>
        </p:txBody>
      </p:sp>
    </p:spTree>
    <p:extLst>
      <p:ext uri="{BB962C8B-B14F-4D97-AF65-F5344CB8AC3E}">
        <p14:creationId xmlns:p14="http://schemas.microsoft.com/office/powerpoint/2010/main" val="161458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92D1D2-F666-400F-900B-B638674C8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194310"/>
            <a:ext cx="4434840" cy="29565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E7F768-FD2F-48EB-85F9-A31F6FCC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70" y="3371813"/>
            <a:ext cx="6285230" cy="31928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1BC561-D95E-40C3-8358-B41EECF5CFE7}"/>
              </a:ext>
            </a:extLst>
          </p:cNvPr>
          <p:cNvSpPr txBox="1"/>
          <p:nvPr/>
        </p:nvSpPr>
        <p:spPr>
          <a:xfrm>
            <a:off x="4686299" y="384810"/>
            <a:ext cx="4320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Vestiges et fort d’al-Zubarah – Qatar Patrimoine mondial de l'Unesco depuis 2013</a:t>
            </a:r>
          </a:p>
        </p:txBody>
      </p:sp>
    </p:spTree>
    <p:extLst>
      <p:ext uri="{BB962C8B-B14F-4D97-AF65-F5344CB8AC3E}">
        <p14:creationId xmlns:p14="http://schemas.microsoft.com/office/powerpoint/2010/main" val="130281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FC0F243-F7D7-4D2A-89CC-DF53EDEC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06" y="400050"/>
            <a:ext cx="6273972" cy="61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9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0BC6C9-8B37-44BD-92B5-091A8E683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190500"/>
            <a:ext cx="4434840" cy="29565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CFC4FE-E2B9-4AD9-96A6-28B22E7F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9" y="276210"/>
            <a:ext cx="4297680" cy="28708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01695B-3872-4DF3-BC68-6626286DB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3798299"/>
            <a:ext cx="4857750" cy="27834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4998C9-D08A-4562-B0B9-1A18C06DB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3798299"/>
            <a:ext cx="3977640" cy="26530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E6E193C-A5CE-4AA0-8E17-BAFCCF5969C2}"/>
              </a:ext>
            </a:extLst>
          </p:cNvPr>
          <p:cNvSpPr txBox="1"/>
          <p:nvPr/>
        </p:nvSpPr>
        <p:spPr>
          <a:xfrm>
            <a:off x="4155081" y="3228945"/>
            <a:ext cx="131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Oman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899CE3-DE43-408A-B263-EAFFEBEF0C47}"/>
              </a:ext>
            </a:extLst>
          </p:cNvPr>
          <p:cNvSpPr txBox="1"/>
          <p:nvPr/>
        </p:nvSpPr>
        <p:spPr>
          <a:xfrm>
            <a:off x="137161" y="3228945"/>
            <a:ext cx="29832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Patrimoine naturel</a:t>
            </a:r>
          </a:p>
        </p:txBody>
      </p:sp>
    </p:spTree>
    <p:extLst>
      <p:ext uri="{BB962C8B-B14F-4D97-AF65-F5344CB8AC3E}">
        <p14:creationId xmlns:p14="http://schemas.microsoft.com/office/powerpoint/2010/main" val="3401971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C9E204-4949-42D5-A4FF-E1AC9E03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267961"/>
            <a:ext cx="7600950" cy="506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E2E9A6-B1CD-4769-8605-1DF3D41308EC}"/>
              </a:ext>
            </a:extLst>
          </p:cNvPr>
          <p:cNvSpPr txBox="1"/>
          <p:nvPr/>
        </p:nvSpPr>
        <p:spPr>
          <a:xfrm>
            <a:off x="1154428" y="5448300"/>
            <a:ext cx="5143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Plage de Khor al-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Adaid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au sud du Qatar</a:t>
            </a:r>
          </a:p>
        </p:txBody>
      </p:sp>
    </p:spTree>
    <p:extLst>
      <p:ext uri="{BB962C8B-B14F-4D97-AF65-F5344CB8AC3E}">
        <p14:creationId xmlns:p14="http://schemas.microsoft.com/office/powerpoint/2010/main" val="1707694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E1A267-5DE4-49BC-A3ED-26E6EAEF7089}"/>
              </a:ext>
            </a:extLst>
          </p:cNvPr>
          <p:cNvSpPr txBox="1"/>
          <p:nvPr/>
        </p:nvSpPr>
        <p:spPr>
          <a:xfrm>
            <a:off x="313114" y="200947"/>
            <a:ext cx="6910646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II Une croissance touristique soutenue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0603B4-4780-46CA-81F4-667B80E086C1}"/>
              </a:ext>
            </a:extLst>
          </p:cNvPr>
          <p:cNvSpPr txBox="1"/>
          <p:nvPr/>
        </p:nvSpPr>
        <p:spPr>
          <a:xfrm>
            <a:off x="586913" y="746005"/>
            <a:ext cx="841992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1/ Une croissance portée par les États et les FTN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7E0E47E-AF86-EB64-5FA8-968321DFE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064657"/>
              </p:ext>
            </p:extLst>
          </p:nvPr>
        </p:nvGraphicFramePr>
        <p:xfrm>
          <a:off x="520861" y="2199191"/>
          <a:ext cx="8229599" cy="3808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4690">
                  <a:extLst>
                    <a:ext uri="{9D8B030D-6E8A-4147-A177-3AD203B41FA5}">
                      <a16:colId xmlns:a16="http://schemas.microsoft.com/office/drawing/2014/main" val="3874108559"/>
                    </a:ext>
                  </a:extLst>
                </a:gridCol>
                <a:gridCol w="1254975">
                  <a:extLst>
                    <a:ext uri="{9D8B030D-6E8A-4147-A177-3AD203B41FA5}">
                      <a16:colId xmlns:a16="http://schemas.microsoft.com/office/drawing/2014/main" val="3115581425"/>
                    </a:ext>
                  </a:extLst>
                </a:gridCol>
                <a:gridCol w="1326718">
                  <a:extLst>
                    <a:ext uri="{9D8B030D-6E8A-4147-A177-3AD203B41FA5}">
                      <a16:colId xmlns:a16="http://schemas.microsoft.com/office/drawing/2014/main" val="3710087671"/>
                    </a:ext>
                  </a:extLst>
                </a:gridCol>
                <a:gridCol w="1326718">
                  <a:extLst>
                    <a:ext uri="{9D8B030D-6E8A-4147-A177-3AD203B41FA5}">
                      <a16:colId xmlns:a16="http://schemas.microsoft.com/office/drawing/2014/main" val="3048413084"/>
                    </a:ext>
                  </a:extLst>
                </a:gridCol>
                <a:gridCol w="948249">
                  <a:extLst>
                    <a:ext uri="{9D8B030D-6E8A-4147-A177-3AD203B41FA5}">
                      <a16:colId xmlns:a16="http://schemas.microsoft.com/office/drawing/2014/main" val="1980720461"/>
                    </a:ext>
                  </a:extLst>
                </a:gridCol>
                <a:gridCol w="948249">
                  <a:extLst>
                    <a:ext uri="{9D8B030D-6E8A-4147-A177-3AD203B41FA5}">
                      <a16:colId xmlns:a16="http://schemas.microsoft.com/office/drawing/2014/main" val="2936480272"/>
                    </a:ext>
                  </a:extLst>
                </a:gridCol>
              </a:tblGrid>
              <a:tr h="530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Pays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285117"/>
                  </a:ext>
                </a:extLst>
              </a:tr>
              <a:tr h="622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Arabie Saoudite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17,5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29,5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157273"/>
                  </a:ext>
                </a:extLst>
              </a:tr>
              <a:tr h="530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EAU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17,2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21,5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19,4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51164"/>
                  </a:ext>
                </a:extLst>
              </a:tr>
              <a:tr h="530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Qatar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99512"/>
                  </a:ext>
                </a:extLst>
              </a:tr>
              <a:tr h="530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Oman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111491"/>
                  </a:ext>
                </a:extLst>
              </a:tr>
              <a:tr h="530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Bahreïn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423771"/>
                  </a:ext>
                </a:extLst>
              </a:tr>
              <a:tr h="530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Koweit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fr-FR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2026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9920FCE-45FD-1431-D100-853A408DC086}"/>
              </a:ext>
            </a:extLst>
          </p:cNvPr>
          <p:cNvSpPr txBox="1"/>
          <p:nvPr/>
        </p:nvSpPr>
        <p:spPr>
          <a:xfrm>
            <a:off x="1504708" y="1454078"/>
            <a:ext cx="58799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Nombre d’arrivées de touristes 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dans les pays du Golfe Persique (en millions)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D435AD-011F-151B-7D4C-159A3A5BFAE8}"/>
              </a:ext>
            </a:extLst>
          </p:cNvPr>
          <p:cNvSpPr txBox="1"/>
          <p:nvPr/>
        </p:nvSpPr>
        <p:spPr>
          <a:xfrm>
            <a:off x="1196686" y="6044489"/>
            <a:ext cx="6187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Sources : UN Tourism (anciennement OMT) 2026</a:t>
            </a:r>
          </a:p>
        </p:txBody>
      </p:sp>
    </p:spTree>
    <p:extLst>
      <p:ext uri="{BB962C8B-B14F-4D97-AF65-F5344CB8AC3E}">
        <p14:creationId xmlns:p14="http://schemas.microsoft.com/office/powerpoint/2010/main" val="6308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C031910-A368-E3F5-1270-FFC0F7F7D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35656"/>
              </p:ext>
            </p:extLst>
          </p:nvPr>
        </p:nvGraphicFramePr>
        <p:xfrm>
          <a:off x="312517" y="1777889"/>
          <a:ext cx="7963383" cy="3302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7572">
                  <a:extLst>
                    <a:ext uri="{9D8B030D-6E8A-4147-A177-3AD203B41FA5}">
                      <a16:colId xmlns:a16="http://schemas.microsoft.com/office/drawing/2014/main" val="4047608744"/>
                    </a:ext>
                  </a:extLst>
                </a:gridCol>
                <a:gridCol w="1304514">
                  <a:extLst>
                    <a:ext uri="{9D8B030D-6E8A-4147-A177-3AD203B41FA5}">
                      <a16:colId xmlns:a16="http://schemas.microsoft.com/office/drawing/2014/main" val="3395576657"/>
                    </a:ext>
                  </a:extLst>
                </a:gridCol>
                <a:gridCol w="1810973">
                  <a:extLst>
                    <a:ext uri="{9D8B030D-6E8A-4147-A177-3AD203B41FA5}">
                      <a16:colId xmlns:a16="http://schemas.microsoft.com/office/drawing/2014/main" val="1945180847"/>
                    </a:ext>
                  </a:extLst>
                </a:gridCol>
                <a:gridCol w="1280324">
                  <a:extLst>
                    <a:ext uri="{9D8B030D-6E8A-4147-A177-3AD203B41FA5}">
                      <a16:colId xmlns:a16="http://schemas.microsoft.com/office/drawing/2014/main" val="463874937"/>
                    </a:ext>
                  </a:extLst>
                </a:gridCol>
              </a:tblGrid>
              <a:tr h="462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rgbClr val="7030A0"/>
                          </a:solidFill>
                          <a:effectLst/>
                        </a:rPr>
                        <a:t>Région d'origine</a:t>
                      </a:r>
                      <a:endParaRPr lang="fr-FR" sz="20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rgbClr val="7030A0"/>
                          </a:solidFill>
                          <a:effectLst/>
                        </a:rPr>
                        <a:t>Dubaï</a:t>
                      </a:r>
                      <a:endParaRPr lang="fr-FR" sz="20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rgbClr val="7030A0"/>
                          </a:solidFill>
                          <a:effectLst/>
                        </a:rPr>
                        <a:t>Arabie Saoudite</a:t>
                      </a:r>
                      <a:endParaRPr lang="fr-FR" sz="20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rgbClr val="7030A0"/>
                          </a:solidFill>
                          <a:effectLst/>
                        </a:rPr>
                        <a:t>Qatar</a:t>
                      </a:r>
                      <a:endParaRPr lang="fr-FR" sz="20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28493"/>
                  </a:ext>
                </a:extLst>
              </a:tr>
              <a:tr h="399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solidFill>
                            <a:srgbClr val="7030A0"/>
                          </a:solidFill>
                          <a:effectLst/>
                        </a:rPr>
                        <a:t>Moyen-Orient</a:t>
                      </a:r>
                      <a:endParaRPr lang="fr-FR" sz="2000" kern="1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26 %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42 %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</a:rPr>
                        <a:t>44 %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82845"/>
                  </a:ext>
                </a:extLst>
              </a:tr>
              <a:tr h="399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solidFill>
                            <a:srgbClr val="7030A0"/>
                          </a:solidFill>
                          <a:effectLst/>
                        </a:rPr>
                        <a:t>Europe</a:t>
                      </a:r>
                      <a:endParaRPr lang="fr-FR" sz="2000" kern="1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36 %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11 %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</a:rPr>
                        <a:t>19 %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488931"/>
                  </a:ext>
                </a:extLst>
              </a:tr>
              <a:tr h="459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solidFill>
                            <a:srgbClr val="7030A0"/>
                          </a:solidFill>
                          <a:effectLst/>
                        </a:rPr>
                        <a:t>Asie du Sud &amp; Pacifique</a:t>
                      </a:r>
                      <a:endParaRPr lang="fr-FR" sz="2000" kern="1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24 %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29 %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</a:rPr>
                        <a:t>22 %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099355"/>
                  </a:ext>
                </a:extLst>
              </a:tr>
              <a:tr h="399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solidFill>
                            <a:srgbClr val="7030A0"/>
                          </a:solidFill>
                          <a:effectLst/>
                        </a:rPr>
                        <a:t>Amériques</a:t>
                      </a:r>
                      <a:endParaRPr lang="fr-FR" sz="2000" kern="1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7 %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4 %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</a:rPr>
                        <a:t>6 %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535189"/>
                  </a:ext>
                </a:extLst>
              </a:tr>
              <a:tr h="409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solidFill>
                            <a:srgbClr val="7030A0"/>
                          </a:solidFill>
                          <a:effectLst/>
                        </a:rPr>
                        <a:t>Afrique</a:t>
                      </a:r>
                      <a:endParaRPr lang="fr-FR" sz="2000" kern="1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5 %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14 %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</a:rPr>
                        <a:t>5 %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472671"/>
                  </a:ext>
                </a:extLst>
              </a:tr>
              <a:tr h="772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rgbClr val="7030A0"/>
                          </a:solidFill>
                          <a:effectLst/>
                        </a:rPr>
                        <a:t>Autres / Australasie</a:t>
                      </a:r>
                      <a:endParaRPr lang="fr-FR" sz="20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2 %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>
                          <a:effectLst/>
                        </a:rPr>
                        <a:t>&lt;1 %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effectLst/>
                        </a:rPr>
                        <a:t>4 %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627847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0CB0955-FA48-2481-C42E-0F234607AD54}"/>
              </a:ext>
            </a:extLst>
          </p:cNvPr>
          <p:cNvSpPr txBox="1"/>
          <p:nvPr/>
        </p:nvSpPr>
        <p:spPr>
          <a:xfrm>
            <a:off x="583064" y="293370"/>
            <a:ext cx="8435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  <a:cs typeface="Arial" panose="020B0604020202020204" pitchFamily="34" charset="0"/>
              </a:rPr>
              <a:t>Part par régions (%) des arrivées de touristes internationaux en 2025</a:t>
            </a:r>
          </a:p>
        </p:txBody>
      </p:sp>
    </p:spTree>
    <p:extLst>
      <p:ext uri="{BB962C8B-B14F-4D97-AF65-F5344CB8AC3E}">
        <p14:creationId xmlns:p14="http://schemas.microsoft.com/office/powerpoint/2010/main" val="1042761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C87FEF0-8E04-4409-B118-1E6E53B1617A}"/>
              </a:ext>
            </a:extLst>
          </p:cNvPr>
          <p:cNvSpPr txBox="1"/>
          <p:nvPr/>
        </p:nvSpPr>
        <p:spPr>
          <a:xfrm>
            <a:off x="400051" y="268446"/>
            <a:ext cx="841992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2/ Une offre touristique assez diversifiée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2461EB-B1AF-4F2D-A91F-F0D3515EF977}"/>
              </a:ext>
            </a:extLst>
          </p:cNvPr>
          <p:cNvSpPr txBox="1"/>
          <p:nvPr/>
        </p:nvSpPr>
        <p:spPr>
          <a:xfrm>
            <a:off x="617222" y="1423005"/>
            <a:ext cx="29832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Tourisme culturel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14C9B9-8021-4410-A636-AFD9CC3E0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1931669"/>
            <a:ext cx="8606850" cy="43034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890773-2893-4815-8108-D0DAC4E31F7E}"/>
              </a:ext>
            </a:extLst>
          </p:cNvPr>
          <p:cNvSpPr txBox="1"/>
          <p:nvPr/>
        </p:nvSpPr>
        <p:spPr>
          <a:xfrm>
            <a:off x="1634489" y="6344999"/>
            <a:ext cx="5143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Louvre Abu Dhabi inauguré en 2017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C4B955-C2AE-458E-9072-8F5F1237D1F2}"/>
              </a:ext>
            </a:extLst>
          </p:cNvPr>
          <p:cNvSpPr txBox="1"/>
          <p:nvPr/>
        </p:nvSpPr>
        <p:spPr>
          <a:xfrm>
            <a:off x="-1" y="838665"/>
            <a:ext cx="9006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Texte Le tourisme dans les pays du Golfe : réalités et enjeu (</a:t>
            </a:r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Photocopie)</a:t>
            </a:r>
          </a:p>
        </p:txBody>
      </p:sp>
    </p:spTree>
    <p:extLst>
      <p:ext uri="{BB962C8B-B14F-4D97-AF65-F5344CB8AC3E}">
        <p14:creationId xmlns:p14="http://schemas.microsoft.com/office/powerpoint/2010/main" val="26921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7BF960C-6797-41EE-BBD9-738317C6284A}"/>
              </a:ext>
            </a:extLst>
          </p:cNvPr>
          <p:cNvSpPr txBox="1"/>
          <p:nvPr/>
        </p:nvSpPr>
        <p:spPr>
          <a:xfrm>
            <a:off x="1348738" y="5886391"/>
            <a:ext cx="6080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Musée des arts islamiques (MAI) à Doha - Qatar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00AB11-C817-48E0-B195-91ABD96B8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" y="320039"/>
            <a:ext cx="8370453" cy="55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49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8A21C3-1255-465A-91D5-980A2068AE3E}"/>
              </a:ext>
            </a:extLst>
          </p:cNvPr>
          <p:cNvSpPr txBox="1"/>
          <p:nvPr/>
        </p:nvSpPr>
        <p:spPr>
          <a:xfrm>
            <a:off x="800101" y="234285"/>
            <a:ext cx="47777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Tourisme de nature et sportif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1DEE53-BE40-4FD9-B003-CCDCD60F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838688"/>
            <a:ext cx="6328410" cy="60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E4FB60-2741-4ECB-82FB-6A965E57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77164"/>
            <a:ext cx="7760970" cy="65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6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5EEFAF-4B61-4906-8F64-8D5DEA294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" y="3177540"/>
            <a:ext cx="8856092" cy="32804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41E96F-936C-4A17-9C5C-8688B7838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3" y="400050"/>
            <a:ext cx="8765858" cy="29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9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2CECBE-7DDE-4407-9F8D-CEF55C47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697230"/>
            <a:ext cx="8343900" cy="41719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EA16A7-B642-47B2-9479-A855ACA6FE80}"/>
              </a:ext>
            </a:extLst>
          </p:cNvPr>
          <p:cNvSpPr txBox="1"/>
          <p:nvPr/>
        </p:nvSpPr>
        <p:spPr>
          <a:xfrm>
            <a:off x="316429" y="4869180"/>
            <a:ext cx="834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ville de la Mecque – Arabie saoudite. Elle se situe à l'ouest de l'Arabie saoudite, sur les pentes de la chaîne d'al-</a:t>
            </a:r>
            <a:r>
              <a:rPr lang="fr-FR" sz="2000" dirty="0" err="1"/>
              <a:t>Sarawat</a:t>
            </a:r>
            <a:r>
              <a:rPr lang="fr-FR" sz="2000" dirty="0"/>
              <a:t>, entre les massifs du Hedjaz et de l'Asir, plus précisément dans la vallée de l'oued Ibrahim au pied de collines de 60 à plus de 500 mètres de hauteur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189115-68BF-4B55-A127-27432AE50EC1}"/>
              </a:ext>
            </a:extLst>
          </p:cNvPr>
          <p:cNvSpPr txBox="1"/>
          <p:nvPr/>
        </p:nvSpPr>
        <p:spPr>
          <a:xfrm>
            <a:off x="800101" y="234285"/>
            <a:ext cx="328040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Tourisme religieux</a:t>
            </a:r>
          </a:p>
        </p:txBody>
      </p:sp>
    </p:spTree>
    <p:extLst>
      <p:ext uri="{BB962C8B-B14F-4D97-AF65-F5344CB8AC3E}">
        <p14:creationId xmlns:p14="http://schemas.microsoft.com/office/powerpoint/2010/main" val="7951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EEAF60-AA6A-4E88-A057-0F2AD47381A4}"/>
              </a:ext>
            </a:extLst>
          </p:cNvPr>
          <p:cNvSpPr txBox="1"/>
          <p:nvPr/>
        </p:nvSpPr>
        <p:spPr>
          <a:xfrm>
            <a:off x="301684" y="265256"/>
            <a:ext cx="3904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Suite de la présentation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59368D-D20D-4F23-A047-98028C0988B7}"/>
              </a:ext>
            </a:extLst>
          </p:cNvPr>
          <p:cNvSpPr txBox="1"/>
          <p:nvPr/>
        </p:nvSpPr>
        <p:spPr>
          <a:xfrm>
            <a:off x="198814" y="880943"/>
            <a:ext cx="7733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u="sng" dirty="0">
                <a:latin typeface="Verdana" panose="020B0604030504040204" pitchFamily="34" charset="0"/>
                <a:ea typeface="Verdana" panose="020B0604030504040204" pitchFamily="34" charset="0"/>
              </a:rPr>
              <a:t>Problématique</a:t>
            </a:r>
            <a:r>
              <a:rPr lang="fr-FR" sz="2000" i="1" dirty="0">
                <a:latin typeface="Verdana" panose="020B0604030504040204" pitchFamily="34" charset="0"/>
                <a:ea typeface="Verdana" panose="020B0604030504040204" pitchFamily="34" charset="0"/>
              </a:rPr>
              <a:t> : Comment la mise en tourisme de ces pays peut-elle se réaliser et se développer dans un milieu aussi contraignant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7DE68C-452B-454A-AF51-30D17AB2294E}"/>
              </a:ext>
            </a:extLst>
          </p:cNvPr>
          <p:cNvSpPr txBox="1"/>
          <p:nvPr/>
        </p:nvSpPr>
        <p:spPr>
          <a:xfrm>
            <a:off x="198814" y="2251710"/>
            <a:ext cx="8739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 Des contraintes fortes, mais des atouts importants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 Une croissance touristique soutenue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C01DC4-2FC6-47B2-B754-2E1A489B2ED8}"/>
              </a:ext>
            </a:extLst>
          </p:cNvPr>
          <p:cNvSpPr txBox="1"/>
          <p:nvPr/>
        </p:nvSpPr>
        <p:spPr>
          <a:xfrm>
            <a:off x="301684" y="3698527"/>
            <a:ext cx="7550726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I Des contraintes fortes, mais des atouts importants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B8068F-DDC7-467C-BE7C-FC134C2560BA}"/>
              </a:ext>
            </a:extLst>
          </p:cNvPr>
          <p:cNvSpPr txBox="1"/>
          <p:nvPr/>
        </p:nvSpPr>
        <p:spPr>
          <a:xfrm>
            <a:off x="430876" y="4788187"/>
            <a:ext cx="8038753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1/ Des contraintes naturelles et géopolitiques fortes</a:t>
            </a:r>
            <a:endParaRPr lang="fr-FR" sz="2400" dirty="0">
              <a:solidFill>
                <a:srgbClr val="FFFF00"/>
              </a:solidFill>
              <a:latin typeface="Arial Black" panose="020B0A040201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BAF5E9-7617-4F8B-96AE-C13FEF52071A}"/>
              </a:ext>
            </a:extLst>
          </p:cNvPr>
          <p:cNvSpPr txBox="1"/>
          <p:nvPr/>
        </p:nvSpPr>
        <p:spPr>
          <a:xfrm>
            <a:off x="728404" y="5877847"/>
            <a:ext cx="5169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des contraintes naturelles fortes</a:t>
            </a:r>
          </a:p>
        </p:txBody>
      </p:sp>
    </p:spTree>
    <p:extLst>
      <p:ext uri="{BB962C8B-B14F-4D97-AF65-F5344CB8AC3E}">
        <p14:creationId xmlns:p14="http://schemas.microsoft.com/office/powerpoint/2010/main" val="5649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0B1029-6574-45A6-884D-7DC4C257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0800" cy="4800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78E036-DD77-4526-9093-DB8D5DD6F27E}"/>
              </a:ext>
            </a:extLst>
          </p:cNvPr>
          <p:cNvSpPr txBox="1"/>
          <p:nvPr/>
        </p:nvSpPr>
        <p:spPr>
          <a:xfrm>
            <a:off x="1120140" y="5715000"/>
            <a:ext cx="576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Mosquée du prophète à Médine, 2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ville sainte de l’islam – Arabie saoudite</a:t>
            </a:r>
          </a:p>
        </p:txBody>
      </p:sp>
    </p:spTree>
    <p:extLst>
      <p:ext uri="{BB962C8B-B14F-4D97-AF65-F5344CB8AC3E}">
        <p14:creationId xmlns:p14="http://schemas.microsoft.com/office/powerpoint/2010/main" val="2094046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A60F0-F5D3-8DC9-7000-722480A97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DB97A46-707E-617C-91DF-84E8B28F8BBA}"/>
              </a:ext>
            </a:extLst>
          </p:cNvPr>
          <p:cNvSpPr txBox="1"/>
          <p:nvPr/>
        </p:nvSpPr>
        <p:spPr>
          <a:xfrm>
            <a:off x="1035934" y="315760"/>
            <a:ext cx="693323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Tourisme de loisirs et de divertissements en Arabie Saoudite</a:t>
            </a:r>
          </a:p>
        </p:txBody>
      </p:sp>
      <p:pic>
        <p:nvPicPr>
          <p:cNvPr id="4098" name="Picture 2" descr="Rev up your F1 knowledge - 10 fascinating facts about the Jeddah ...">
            <a:extLst>
              <a:ext uri="{FF2B5EF4-FFF2-40B4-BE49-F238E27FC236}">
                <a16:creationId xmlns:a16="http://schemas.microsoft.com/office/drawing/2014/main" id="{6F8AC89C-064F-2043-EF53-DFFEB7D1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1" y="1289977"/>
            <a:ext cx="4058856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17D74D-841E-2942-110F-BD83C6EF7E9F}"/>
              </a:ext>
            </a:extLst>
          </p:cNvPr>
          <p:cNvSpPr txBox="1"/>
          <p:nvPr/>
        </p:nvSpPr>
        <p:spPr>
          <a:xfrm>
            <a:off x="324091" y="4556251"/>
            <a:ext cx="4178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Grand Prix d’Arabie saoudite (Djeddah) est une course du Championnat du monde de Formule 1 Introduit au calendrier en 2021.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Spectateurs : 150 000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(et des millions de téléspectateurs)</a:t>
            </a:r>
          </a:p>
        </p:txBody>
      </p:sp>
      <p:pic>
        <p:nvPicPr>
          <p:cNvPr id="4102" name="Picture 6" descr="Winter Wonderland tickets are now on sale">
            <a:extLst>
              <a:ext uri="{FF2B5EF4-FFF2-40B4-BE49-F238E27FC236}">
                <a16:creationId xmlns:a16="http://schemas.microsoft.com/office/drawing/2014/main" id="{CDEAF82A-BDDD-34E3-349C-D4EFE086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94" y="1334176"/>
            <a:ext cx="3942817" cy="29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3494D5-5C8A-6AA0-4C8A-408132042345}"/>
              </a:ext>
            </a:extLst>
          </p:cNvPr>
          <p:cNvSpPr txBox="1"/>
          <p:nvPr/>
        </p:nvSpPr>
        <p:spPr>
          <a:xfrm>
            <a:off x="4620371" y="4556251"/>
            <a:ext cx="4178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Riyadh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est un festival de divertissement organisé chaque année à Riyad (depuis 2019) durant cinq mois (automne à printemps)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Visiteurs estimés : plus de 15 millions</a:t>
            </a:r>
          </a:p>
        </p:txBody>
      </p:sp>
    </p:spTree>
    <p:extLst>
      <p:ext uri="{BB962C8B-B14F-4D97-AF65-F5344CB8AC3E}">
        <p14:creationId xmlns:p14="http://schemas.microsoft.com/office/powerpoint/2010/main" val="50000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FC22364-3F9D-4D42-A5DF-1F31C6D254E0}"/>
              </a:ext>
            </a:extLst>
          </p:cNvPr>
          <p:cNvSpPr txBox="1"/>
          <p:nvPr/>
        </p:nvSpPr>
        <p:spPr>
          <a:xfrm>
            <a:off x="362036" y="189845"/>
            <a:ext cx="8419927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3/ Le développement du tourisme urbain : l’exemple de Dubaï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084D79-3471-42DF-B90F-2F5EBFDAB9AF}"/>
              </a:ext>
            </a:extLst>
          </p:cNvPr>
          <p:cNvSpPr txBox="1"/>
          <p:nvPr/>
        </p:nvSpPr>
        <p:spPr>
          <a:xfrm>
            <a:off x="1188719" y="1107011"/>
            <a:ext cx="7269631" cy="83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Exercice : le développement touristique de Dubaï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Voir fichier </a:t>
            </a:r>
            <a:r>
              <a:rPr lang="fr-FR" sz="2000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</a:t>
            </a:r>
            <a:r>
              <a:rPr lang="fr-FR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le blog</a:t>
            </a:r>
            <a:endParaRPr lang="fr-FR" sz="20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BEFC07-8D62-4351-91AF-1F9A26AB8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6" y="1945830"/>
            <a:ext cx="8585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FE0B17-CAB6-41E5-8F54-91D461C5D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0" y="1534792"/>
            <a:ext cx="8658441" cy="43109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C39206-B919-4C9D-9D94-36F48AC086DF}"/>
              </a:ext>
            </a:extLst>
          </p:cNvPr>
          <p:cNvSpPr txBox="1"/>
          <p:nvPr/>
        </p:nvSpPr>
        <p:spPr>
          <a:xfrm>
            <a:off x="326364" y="580105"/>
            <a:ext cx="5747939" cy="6506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814" b="1" dirty="0">
                <a:solidFill>
                  <a:srgbClr val="FF0000"/>
                </a:solidFill>
              </a:rPr>
              <a:t>Vidéo ski indoor à Dubaï</a:t>
            </a:r>
          </a:p>
          <a:p>
            <a:r>
              <a:rPr lang="fr-FR" sz="1814" b="1" dirty="0">
                <a:solidFill>
                  <a:srgbClr val="FF0000"/>
                </a:solidFill>
              </a:rPr>
              <a:t>https://www.youtube.com/watch?v=v3ZTzfm1qRo</a:t>
            </a:r>
          </a:p>
        </p:txBody>
      </p:sp>
    </p:spTree>
    <p:extLst>
      <p:ext uri="{BB962C8B-B14F-4D97-AF65-F5344CB8AC3E}">
        <p14:creationId xmlns:p14="http://schemas.microsoft.com/office/powerpoint/2010/main" val="19559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94855F-95C0-4AED-B698-0FC3D27ED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60070"/>
            <a:ext cx="8595360" cy="42976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EC3079-B23B-46C9-8B98-4AAD3E4BDACD}"/>
              </a:ext>
            </a:extLst>
          </p:cNvPr>
          <p:cNvSpPr txBox="1"/>
          <p:nvPr/>
        </p:nvSpPr>
        <p:spPr>
          <a:xfrm>
            <a:off x="274320" y="4857750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 hôtel dans le désert des Émirats Arabes Unis</a:t>
            </a:r>
          </a:p>
        </p:txBody>
      </p:sp>
    </p:spTree>
    <p:extLst>
      <p:ext uri="{BB962C8B-B14F-4D97-AF65-F5344CB8AC3E}">
        <p14:creationId xmlns:p14="http://schemas.microsoft.com/office/powerpoint/2010/main" val="2628514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080D3B-4742-4424-A6B7-F9EB0A7C20EF}"/>
              </a:ext>
            </a:extLst>
          </p:cNvPr>
          <p:cNvSpPr txBox="1"/>
          <p:nvPr/>
        </p:nvSpPr>
        <p:spPr>
          <a:xfrm>
            <a:off x="362037" y="189845"/>
            <a:ext cx="699888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4/ Un environnement fortement dégradé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012846-D2DB-4A38-960B-A6ACB9A454C0}"/>
              </a:ext>
            </a:extLst>
          </p:cNvPr>
          <p:cNvSpPr txBox="1"/>
          <p:nvPr/>
        </p:nvSpPr>
        <p:spPr>
          <a:xfrm>
            <a:off x="491491" y="897225"/>
            <a:ext cx="438911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La pollution atmosphérique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5C13FA-14B6-470A-BF71-950A8054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8" y="1543050"/>
            <a:ext cx="8630221" cy="41548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BAA2EF-4AE3-44D2-82AC-F959A9199894}"/>
              </a:ext>
            </a:extLst>
          </p:cNvPr>
          <p:cNvSpPr txBox="1"/>
          <p:nvPr/>
        </p:nvSpPr>
        <p:spPr>
          <a:xfrm>
            <a:off x="362036" y="5760720"/>
            <a:ext cx="813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Émission de co</a:t>
            </a:r>
            <a:r>
              <a:rPr lang="fr-F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d’une raffinerie de pétrole non loin de Doha - Qatar</a:t>
            </a:r>
          </a:p>
        </p:txBody>
      </p:sp>
    </p:spTree>
    <p:extLst>
      <p:ext uri="{BB962C8B-B14F-4D97-AF65-F5344CB8AC3E}">
        <p14:creationId xmlns:p14="http://schemas.microsoft.com/office/powerpoint/2010/main" val="8416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F5BC2C-E2B3-4000-9812-1F7BFCAA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98780"/>
            <a:ext cx="8008620" cy="53390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9C6BB1-22E1-4457-A965-778CF745D164}"/>
              </a:ext>
            </a:extLst>
          </p:cNvPr>
          <p:cNvSpPr txBox="1"/>
          <p:nvPr/>
        </p:nvSpPr>
        <p:spPr>
          <a:xfrm>
            <a:off x="723900" y="5840730"/>
            <a:ext cx="315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Stade climatisé au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qatar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82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F428B8-2F18-4E09-8872-8332F0519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5" y="780096"/>
            <a:ext cx="7438390" cy="55787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212DC2-8805-404D-93D1-921C997F2BDE}"/>
              </a:ext>
            </a:extLst>
          </p:cNvPr>
          <p:cNvSpPr txBox="1"/>
          <p:nvPr/>
        </p:nvSpPr>
        <p:spPr>
          <a:xfrm>
            <a:off x="822960" y="6358889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Poissons empoisonnés sur une plage du Koweït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46C028-A4D2-4F30-933E-238F0CB54E51}"/>
              </a:ext>
            </a:extLst>
          </p:cNvPr>
          <p:cNvSpPr txBox="1"/>
          <p:nvPr/>
        </p:nvSpPr>
        <p:spPr>
          <a:xfrm>
            <a:off x="582931" y="99001"/>
            <a:ext cx="34061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La pollution de l’eau </a:t>
            </a:r>
          </a:p>
        </p:txBody>
      </p:sp>
    </p:spTree>
    <p:extLst>
      <p:ext uri="{BB962C8B-B14F-4D97-AF65-F5344CB8AC3E}">
        <p14:creationId xmlns:p14="http://schemas.microsoft.com/office/powerpoint/2010/main" val="6021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F08ABC-F2A6-4D83-93B3-E2C6D591E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9716"/>
            <a:ext cx="8629650" cy="47956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CCAACB-B21D-4435-A27B-8B0B73E9E3DA}"/>
              </a:ext>
            </a:extLst>
          </p:cNvPr>
          <p:cNvSpPr txBox="1"/>
          <p:nvPr/>
        </p:nvSpPr>
        <p:spPr>
          <a:xfrm>
            <a:off x="754380" y="5261609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Port de Ras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Laffan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qatar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13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8E3B80-6D02-4258-B55A-78614F4A3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4" y="0"/>
            <a:ext cx="8542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8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299691-2743-407C-B7AF-29CDEA1E2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3" y="602606"/>
            <a:ext cx="7342273" cy="56527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51CE0F-E285-4088-861D-4A9DCEC83EC1}"/>
              </a:ext>
            </a:extLst>
          </p:cNvPr>
          <p:cNvSpPr txBox="1"/>
          <p:nvPr/>
        </p:nvSpPr>
        <p:spPr>
          <a:xfrm>
            <a:off x="90086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Températures c°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1AA2C1-4372-487A-951F-DD226478D166}"/>
              </a:ext>
            </a:extLst>
          </p:cNvPr>
          <p:cNvSpPr txBox="1"/>
          <p:nvPr/>
        </p:nvSpPr>
        <p:spPr>
          <a:xfrm>
            <a:off x="604817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Précipitations 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87B5DE-DF50-4A45-994D-8B04CD721F8F}"/>
              </a:ext>
            </a:extLst>
          </p:cNvPr>
          <p:cNvSpPr txBox="1"/>
          <p:nvPr/>
        </p:nvSpPr>
        <p:spPr>
          <a:xfrm>
            <a:off x="3385387" y="125300"/>
            <a:ext cx="157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Doha - Qatar</a:t>
            </a:r>
          </a:p>
        </p:txBody>
      </p:sp>
    </p:spTree>
    <p:extLst>
      <p:ext uri="{BB962C8B-B14F-4D97-AF65-F5344CB8AC3E}">
        <p14:creationId xmlns:p14="http://schemas.microsoft.com/office/powerpoint/2010/main" val="3372010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3A44F9-568F-43B5-989A-16201E4B9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70" y="481874"/>
            <a:ext cx="6469365" cy="57420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9EE2F4-3F17-42B6-B0C8-FDDE4584D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19"/>
            <a:ext cx="2388871" cy="55693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1D1841-437A-4FFF-A148-14D5F6676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72" y="5200650"/>
            <a:ext cx="2106417" cy="10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2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8FCD853-5610-4FC0-B19C-70DA7AE95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9" y="386657"/>
            <a:ext cx="7647142" cy="60846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761411-F43C-4188-AAA6-90F02A8D2303}"/>
              </a:ext>
            </a:extLst>
          </p:cNvPr>
          <p:cNvSpPr txBox="1"/>
          <p:nvPr/>
        </p:nvSpPr>
        <p:spPr>
          <a:xfrm>
            <a:off x="90086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Températures c°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3663DE-DFEB-4822-A812-16A6F262D9AB}"/>
              </a:ext>
            </a:extLst>
          </p:cNvPr>
          <p:cNvSpPr txBox="1"/>
          <p:nvPr/>
        </p:nvSpPr>
        <p:spPr>
          <a:xfrm>
            <a:off x="604817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Précipitations 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40845D-272C-4BDA-A377-7D17ADE823F9}"/>
              </a:ext>
            </a:extLst>
          </p:cNvPr>
          <p:cNvSpPr txBox="1"/>
          <p:nvPr/>
        </p:nvSpPr>
        <p:spPr>
          <a:xfrm>
            <a:off x="8395571" y="6080760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6B14FE-8931-4D61-A0C5-2C7595AED0ED}"/>
              </a:ext>
            </a:extLst>
          </p:cNvPr>
          <p:cNvSpPr txBox="1"/>
          <p:nvPr/>
        </p:nvSpPr>
        <p:spPr>
          <a:xfrm>
            <a:off x="8395571" y="5455920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56854B-D3AF-4380-B7B1-0AD44095F7CF}"/>
              </a:ext>
            </a:extLst>
          </p:cNvPr>
          <p:cNvSpPr txBox="1"/>
          <p:nvPr/>
        </p:nvSpPr>
        <p:spPr>
          <a:xfrm>
            <a:off x="8395570" y="4866501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5254D0-C9A0-4A35-8F25-579830155FFE}"/>
              </a:ext>
            </a:extLst>
          </p:cNvPr>
          <p:cNvSpPr txBox="1"/>
          <p:nvPr/>
        </p:nvSpPr>
        <p:spPr>
          <a:xfrm>
            <a:off x="8395570" y="4241661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7718B9-404A-4FB8-810F-2424B578334B}"/>
              </a:ext>
            </a:extLst>
          </p:cNvPr>
          <p:cNvSpPr txBox="1"/>
          <p:nvPr/>
        </p:nvSpPr>
        <p:spPr>
          <a:xfrm>
            <a:off x="8395570" y="3538658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1095C8-9943-4E3D-8578-6481679ECB68}"/>
              </a:ext>
            </a:extLst>
          </p:cNvPr>
          <p:cNvSpPr txBox="1"/>
          <p:nvPr/>
        </p:nvSpPr>
        <p:spPr>
          <a:xfrm>
            <a:off x="3385387" y="125300"/>
            <a:ext cx="157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Dubaï - EAU</a:t>
            </a:r>
          </a:p>
        </p:txBody>
      </p:sp>
    </p:spTree>
    <p:extLst>
      <p:ext uri="{BB962C8B-B14F-4D97-AF65-F5344CB8AC3E}">
        <p14:creationId xmlns:p14="http://schemas.microsoft.com/office/powerpoint/2010/main" val="310763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8C19EA6-CA3F-49F6-9073-87F647451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354899"/>
            <a:ext cx="8015526" cy="61482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6439CC-4461-4F86-BE7E-C9C8ADA4C5FF}"/>
              </a:ext>
            </a:extLst>
          </p:cNvPr>
          <p:cNvSpPr txBox="1"/>
          <p:nvPr/>
        </p:nvSpPr>
        <p:spPr>
          <a:xfrm>
            <a:off x="90086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Températures c°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E873C0-0864-4E17-ABB1-A847302B17D5}"/>
              </a:ext>
            </a:extLst>
          </p:cNvPr>
          <p:cNvSpPr txBox="1"/>
          <p:nvPr/>
        </p:nvSpPr>
        <p:spPr>
          <a:xfrm>
            <a:off x="604817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Précipitations 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E4445D-F3B0-4F68-9514-857EE0AF2428}"/>
              </a:ext>
            </a:extLst>
          </p:cNvPr>
          <p:cNvSpPr txBox="1"/>
          <p:nvPr/>
        </p:nvSpPr>
        <p:spPr>
          <a:xfrm>
            <a:off x="2938361" y="170233"/>
            <a:ext cx="304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Mecque – Arabie Saoudite</a:t>
            </a:r>
          </a:p>
        </p:txBody>
      </p:sp>
    </p:spTree>
    <p:extLst>
      <p:ext uri="{BB962C8B-B14F-4D97-AF65-F5344CB8AC3E}">
        <p14:creationId xmlns:p14="http://schemas.microsoft.com/office/powerpoint/2010/main" val="311047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68DED8-0D35-47FC-8EAD-29E429007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" y="447040"/>
            <a:ext cx="8274050" cy="41252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073E49-1642-41F5-A0F2-9703228B3E7E}"/>
              </a:ext>
            </a:extLst>
          </p:cNvPr>
          <p:cNvSpPr txBox="1"/>
          <p:nvPr/>
        </p:nvSpPr>
        <p:spPr>
          <a:xfrm>
            <a:off x="339290" y="4653096"/>
            <a:ext cx="6507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Photo satellite du désert arabique et du golfe Persique </a:t>
            </a:r>
          </a:p>
        </p:txBody>
      </p:sp>
    </p:spTree>
    <p:extLst>
      <p:ext uri="{BB962C8B-B14F-4D97-AF65-F5344CB8AC3E}">
        <p14:creationId xmlns:p14="http://schemas.microsoft.com/office/powerpoint/2010/main" val="112004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6FD2A4-D1A3-4B55-9D37-D37293247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525780"/>
            <a:ext cx="8641080" cy="57607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7A2CC2-A418-4E59-A482-9CDD51B84FDF}"/>
              </a:ext>
            </a:extLst>
          </p:cNvPr>
          <p:cNvSpPr txBox="1"/>
          <p:nvPr/>
        </p:nvSpPr>
        <p:spPr>
          <a:xfrm>
            <a:off x="217170" y="6286500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Dubaï</a:t>
            </a:r>
          </a:p>
        </p:txBody>
      </p:sp>
    </p:spTree>
    <p:extLst>
      <p:ext uri="{BB962C8B-B14F-4D97-AF65-F5344CB8AC3E}">
        <p14:creationId xmlns:p14="http://schemas.microsoft.com/office/powerpoint/2010/main" val="259280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29F60C-BD58-4529-B905-AD4A98CB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948690"/>
            <a:ext cx="7650279" cy="50874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EDE2C3C-07E6-4AEF-A80E-619C1DBDC3F0}"/>
              </a:ext>
            </a:extLst>
          </p:cNvPr>
          <p:cNvSpPr txBox="1"/>
          <p:nvPr/>
        </p:nvSpPr>
        <p:spPr>
          <a:xfrm>
            <a:off x="842211" y="6036126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Doha - Qatar</a:t>
            </a:r>
          </a:p>
        </p:txBody>
      </p:sp>
    </p:spTree>
    <p:extLst>
      <p:ext uri="{BB962C8B-B14F-4D97-AF65-F5344CB8AC3E}">
        <p14:creationId xmlns:p14="http://schemas.microsoft.com/office/powerpoint/2010/main" val="17080744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785</Words>
  <Application>Microsoft Office PowerPoint</Application>
  <PresentationFormat>Affichage à l'écran (4:3)</PresentationFormat>
  <Paragraphs>153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tperisse932@gmail.com</dc:creator>
  <cp:lastModifiedBy>Thierry Périssé</cp:lastModifiedBy>
  <cp:revision>65</cp:revision>
  <cp:lastPrinted>2023-09-05T16:45:27Z</cp:lastPrinted>
  <dcterms:created xsi:type="dcterms:W3CDTF">2021-11-13T10:34:10Z</dcterms:created>
  <dcterms:modified xsi:type="dcterms:W3CDTF">2026-02-22T21:05:32Z</dcterms:modified>
</cp:coreProperties>
</file>